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modernComment_102_0.xml" ContentType="application/vnd.ms-powerpoint.comments+xml"/>
  <Override PartName="/ppt/notesSlides/notesSlide4.xml" ContentType="application/vnd.openxmlformats-officedocument.presentationml.notesSlide+xml"/>
  <Override PartName="/ppt/comments/modernComment_103_0.xml" ContentType="application/vnd.ms-powerpoint.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05_0.xml" ContentType="application/vnd.ms-powerpoint.comments+xml"/>
  <Override PartName="/ppt/notesSlides/notesSlide7.xml" ContentType="application/vnd.openxmlformats-officedocument.presentationml.notesSlide+xml"/>
  <Override PartName="/ppt/comments/modernComment_106_0.xml" ContentType="application/vnd.ms-powerpoint.comments+xml"/>
  <Override PartName="/ppt/notesSlides/notesSlide8.xml" ContentType="application/vnd.openxmlformats-officedocument.presentationml.notesSlide+xml"/>
  <Override PartName="/ppt/comments/modernComment_107_0.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109_0.xml" ContentType="application/vnd.ms-powerpoint.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modernComment_10C_0.xml" ContentType="application/vnd.ms-powerpoint.comments+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F6DA451-03E2-3E89-EDDC-B9500FE0A690}" name="Marzena Beczek" initials="MB" userId="36f61e726fd6361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10207" autoAdjust="0"/>
    <p:restoredTop sz="94660"/>
  </p:normalViewPr>
  <p:slideViewPr>
    <p:cSldViewPr snapToGrid="0">
      <p:cViewPr>
        <p:scale>
          <a:sx n="96" d="100"/>
          <a:sy n="96" d="100"/>
        </p:scale>
        <p:origin x="1776" y="20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omments/modernComment_10C_0.xml><?xml version="1.0" encoding="utf-8"?>
<p188:cmLst xmlns:a="http://schemas.openxmlformats.org/drawingml/2006/main" xmlns:r="http://schemas.openxmlformats.org/officeDocument/2006/relationships" xmlns:p188="http://schemas.microsoft.com/office/powerpoint/2018/8/main">
  <p188:cm id="{8A87C1EF-06F1-41FB-A84C-70DEF8AEADA3}" authorId="{BF6DA451-03E2-3E89-EDDC-B9500FE0A690}" created="2026-03-27T12:54:33.693">
    <ac:deMkLst xmlns:ac="http://schemas.microsoft.com/office/drawing/2013/main/command">
      <pc:docMk xmlns:pc="http://schemas.microsoft.com/office/powerpoint/2013/main/command"/>
      <pc:sldMk xmlns:pc="http://schemas.microsoft.com/office/powerpoint/2013/main/command" cId="0" sldId="268"/>
      <ac:spMk id="136" creationId="{00000000-0000-0000-0000-000000000000}"/>
    </ac:deMkLst>
    <p188:txBody>
      <a:bodyPr/>
      <a:lstStyle/>
      <a:p>
        <a:r>
          <a:rPr lang="en-GB"/>
          <a:t>Add costsa Mrket share stable at 33 % + . See open url </a:t>
        </a:r>
      </a:p>
    </p188:txBody>
  </p188:cm>
</p188:cmLst>
</file>

<file path=ppt/comments/modernComment_102_0.xml><?xml version="1.0" encoding="utf-8"?>
<p188:cmLst xmlns:a="http://schemas.openxmlformats.org/drawingml/2006/main" xmlns:r="http://schemas.openxmlformats.org/officeDocument/2006/relationships" xmlns:p188="http://schemas.microsoft.com/office/powerpoint/2018/8/main">
  <p188:cm id="{1751A681-9AB8-47B7-B9AB-B6E0DD374E1A}" authorId="{BF6DA451-03E2-3E89-EDDC-B9500FE0A690}" created="2026-03-27T12:31:02.633">
    <ac:deMkLst xmlns:ac="http://schemas.microsoft.com/office/drawing/2013/main/command">
      <pc:docMk xmlns:pc="http://schemas.microsoft.com/office/powerpoint/2013/main/command"/>
      <pc:sldMk xmlns:pc="http://schemas.microsoft.com/office/powerpoint/2013/main/command" cId="0" sldId="258"/>
      <ac:spMk id="66" creationId="{00000000-0000-0000-0000-000000000000}"/>
    </ac:deMkLst>
    <p188:txBody>
      <a:bodyPr/>
      <a:lstStyle/>
      <a:p>
        <a:r>
          <a:rPr lang="en-GB"/>
          <a:t> Using the case study of Costa plc</a:t>
        </a:r>
      </a:p>
    </p188:txBody>
  </p188:cm>
</p188:cmLst>
</file>

<file path=ppt/comments/modernComment_103_0.xml><?xml version="1.0" encoding="utf-8"?>
<p188:cmLst xmlns:a="http://schemas.openxmlformats.org/drawingml/2006/main" xmlns:r="http://schemas.openxmlformats.org/officeDocument/2006/relationships" xmlns:p188="http://schemas.microsoft.com/office/powerpoint/2018/8/main">
  <p188:cm id="{2116275E-D4A8-4B1C-B727-826D8E2EDD4E}" authorId="{BF6DA451-03E2-3E89-EDDC-B9500FE0A690}" created="2026-03-27T12:31:45.883">
    <ac:deMkLst xmlns:ac="http://schemas.microsoft.com/office/drawing/2013/main/command">
      <pc:docMk xmlns:pc="http://schemas.microsoft.com/office/powerpoint/2013/main/command"/>
      <pc:sldMk xmlns:pc="http://schemas.microsoft.com/office/powerpoint/2013/main/command" cId="0" sldId="259"/>
      <ac:spMk id="73" creationId="{00000000-0000-0000-0000-000000000000}"/>
    </ac:deMkLst>
    <p188:txBody>
      <a:bodyPr/>
      <a:lstStyle/>
      <a:p>
        <a:r>
          <a:rPr lang="en-GB"/>
          <a:t>What is the market sahre of Costa ? Who are its competitors - Starbucks, Cafe Nero ? </a:t>
        </a:r>
      </a:p>
    </p188:txBody>
  </p188:cm>
  <p188:cm id="{B15F9EE6-B486-4704-9FF2-7246F4F3FF82}" authorId="{BF6DA451-03E2-3E89-EDDC-B9500FE0A690}" created="2026-03-27T12:32:33.957">
    <ac:deMkLst xmlns:ac="http://schemas.microsoft.com/office/drawing/2013/main/command">
      <pc:docMk xmlns:pc="http://schemas.microsoft.com/office/powerpoint/2013/main/command"/>
      <pc:sldMk xmlns:pc="http://schemas.microsoft.com/office/powerpoint/2013/main/command" cId="0" sldId="259"/>
      <ac:spMk id="73" creationId="{00000000-0000-0000-0000-000000000000}"/>
    </ac:deMkLst>
    <p188:replyLst>
      <p188:reply id="{909C99EE-390D-49DD-9EF6-2A0FF4EEA5BD}" authorId="{BF6DA451-03E2-3E89-EDDC-B9500FE0A690}" created="2026-03-27T12:34:06.306">
        <p188:txBody>
          <a:bodyPr/>
          <a:lstStyle/>
          <a:p>
            <a:r>
              <a:rPr lang="en-GB"/>
              <a:t>Does this mean that for Costa the planning ,organizing ND COORDINATION IS MORE importnat now </a:t>
            </a:r>
          </a:p>
        </p188:txBody>
      </p188:reply>
    </p188:replyLst>
    <p188:txBody>
      <a:bodyPr/>
      <a:lstStyle/>
      <a:p>
        <a:r>
          <a:rPr lang="en-GB"/>
          <a:t>What did Coca-cola pay for Costa / How many brances have been oenedsince the acquisition? </a:t>
        </a:r>
      </a:p>
    </p188:txBody>
  </p188:cm>
</p188:cmLst>
</file>

<file path=ppt/comments/modernComment_105_0.xml><?xml version="1.0" encoding="utf-8"?>
<p188:cmLst xmlns:a="http://schemas.openxmlformats.org/drawingml/2006/main" xmlns:r="http://schemas.openxmlformats.org/officeDocument/2006/relationships" xmlns:p188="http://schemas.microsoft.com/office/powerpoint/2018/8/main">
  <p188:cm id="{DEFAAF85-C33C-41C7-BE5A-4141A236C135}" authorId="{BF6DA451-03E2-3E89-EDDC-B9500FE0A690}" created="2026-03-27T12:37:31.077">
    <ac:deMkLst xmlns:ac="http://schemas.microsoft.com/office/drawing/2013/main/command">
      <pc:docMk xmlns:pc="http://schemas.microsoft.com/office/powerpoint/2013/main/command"/>
      <pc:sldMk xmlns:pc="http://schemas.microsoft.com/office/powerpoint/2013/main/command" cId="0" sldId="261"/>
      <ac:spMk id="87" creationId="{00000000-0000-0000-0000-000000000000}"/>
    </ac:deMkLst>
    <p188:txBody>
      <a:bodyPr/>
      <a:lstStyle/>
      <a:p>
        <a:r>
          <a:rPr lang="en-GB"/>
          <a:t>Example - see internet  Costa 11 store openings with sainsburys </a:t>
        </a:r>
      </a:p>
    </p188:txBody>
  </p188:cm>
</p188:cmLst>
</file>

<file path=ppt/comments/modernComment_106_0.xml><?xml version="1.0" encoding="utf-8"?>
<p188:cmLst xmlns:a="http://schemas.openxmlformats.org/drawingml/2006/main" xmlns:r="http://schemas.openxmlformats.org/officeDocument/2006/relationships" xmlns:p188="http://schemas.microsoft.com/office/powerpoint/2018/8/main">
  <p188:cm id="{5C152CBB-DA72-4857-B9E4-C15709C7F956}" authorId="{BF6DA451-03E2-3E89-EDDC-B9500FE0A690}" created="2026-03-27T12:40:58.592">
    <ac:deMkLst xmlns:ac="http://schemas.microsoft.com/office/drawing/2013/main/command">
      <pc:docMk xmlns:pc="http://schemas.microsoft.com/office/powerpoint/2013/main/command"/>
      <pc:sldMk xmlns:pc="http://schemas.microsoft.com/office/powerpoint/2013/main/command" cId="0" sldId="262"/>
      <ac:spMk id="94" creationId="{00000000-0000-0000-0000-000000000000}"/>
    </ac:deMkLst>
    <p188:txBody>
      <a:bodyPr/>
      <a:lstStyle/>
      <a:p>
        <a:r>
          <a:rPr lang="en-GB"/>
          <a:t>Doesthiscreate a affiliative /democtric workenvironment?</a:t>
        </a:r>
      </a:p>
    </p188:txBody>
  </p188:cm>
</p188:cmLst>
</file>

<file path=ppt/comments/modernComment_107_0.xml><?xml version="1.0" encoding="utf-8"?>
<p188:cmLst xmlns:a="http://schemas.openxmlformats.org/drawingml/2006/main" xmlns:r="http://schemas.openxmlformats.org/officeDocument/2006/relationships" xmlns:p188="http://schemas.microsoft.com/office/powerpoint/2018/8/main">
  <p188:cm id="{255E5FBC-E837-41A6-8BA0-B51854B5065B}" authorId="{BF6DA451-03E2-3E89-EDDC-B9500FE0A690}" created="2026-03-27T12:43:26.268">
    <ac:deMkLst xmlns:ac="http://schemas.microsoft.com/office/drawing/2013/main/command">
      <pc:docMk xmlns:pc="http://schemas.microsoft.com/office/powerpoint/2013/main/command"/>
      <pc:sldMk xmlns:pc="http://schemas.microsoft.com/office/powerpoint/2013/main/command" cId="0" sldId="263"/>
      <ac:spMk id="101" creationId="{00000000-0000-0000-0000-000000000000}"/>
    </ac:deMkLst>
    <p188:txBody>
      <a:bodyPr/>
      <a:lstStyle/>
      <a:p>
        <a:r>
          <a:rPr lang="en-GB"/>
          <a:t>See slide on Rocer  open url </a:t>
        </a:r>
      </a:p>
    </p188:txBody>
  </p188:cm>
</p188:cmLst>
</file>

<file path=ppt/comments/modernComment_109_0.xml><?xml version="1.0" encoding="utf-8"?>
<p188:cmLst xmlns:a="http://schemas.openxmlformats.org/drawingml/2006/main" xmlns:r="http://schemas.openxmlformats.org/officeDocument/2006/relationships" xmlns:p188="http://schemas.microsoft.com/office/powerpoint/2018/8/main">
  <p188:cm id="{0855F62C-FCC4-4842-B90D-68681712523F}" authorId="{BF6DA451-03E2-3E89-EDDC-B9500FE0A690}" created="2026-03-27T12:51:34.961">
    <pc:sldMkLst xmlns:pc="http://schemas.microsoft.com/office/powerpoint/2013/main/command">
      <pc:docMk/>
      <pc:sldMk cId="0" sldId="265"/>
    </pc:sldMkLst>
    <p188:txBody>
      <a:bodyPr/>
      <a:lstStyle/>
      <a:p>
        <a:r>
          <a:rPr lang="en-GB"/>
          <a:t>Example please  - Has Costa’s  meet any goals  - see open url  financial revenue and sustainability. Then link back to slide 5 = this links to slide 5 on Fayol.</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3c58dffadca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2" name="Google Shape;52;g3c58dffadca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c58dffadca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63" name="Google Shape;63;g3c58dffadca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Leadership management plays a significant role in supporting companies to accomplish their goals and operate in an effective manner. Henri Fayol has developed one of the most influential theories of management which recognised the five main functions of management like planning, organising, commanding, controlling and coordinating (</a:t>
            </a:r>
            <a:r>
              <a:rPr lang="en" sz="1200" dirty="0">
                <a:solidFill>
                  <a:schemeClr val="dk1"/>
                </a:solidFill>
                <a:highlight>
                  <a:srgbClr val="FFFFFF"/>
                </a:highlight>
                <a:latin typeface="Times New Roman"/>
                <a:ea typeface="Times New Roman"/>
                <a:cs typeface="Times New Roman"/>
                <a:sym typeface="Times New Roman"/>
              </a:rPr>
              <a:t>Peng </a:t>
            </a:r>
            <a:r>
              <a:rPr lang="en" sz="1200" i="1" dirty="0">
                <a:solidFill>
                  <a:schemeClr val="dk1"/>
                </a:solidFill>
                <a:highlight>
                  <a:srgbClr val="FFFFFF"/>
                </a:highlight>
                <a:latin typeface="Times New Roman"/>
                <a:ea typeface="Times New Roman"/>
                <a:cs typeface="Times New Roman"/>
                <a:sym typeface="Times New Roman"/>
              </a:rPr>
              <a:t>et al.</a:t>
            </a:r>
            <a:r>
              <a:rPr lang="en" sz="1200" dirty="0">
                <a:solidFill>
                  <a:schemeClr val="dk1"/>
                </a:solidFill>
                <a:highlight>
                  <a:srgbClr val="FFFFFF"/>
                </a:highlight>
                <a:latin typeface="Times New Roman"/>
                <a:ea typeface="Times New Roman"/>
                <a:cs typeface="Times New Roman"/>
                <a:sym typeface="Times New Roman"/>
              </a:rPr>
              <a:t>, 2024)</a:t>
            </a:r>
            <a:r>
              <a:rPr lang="en" sz="1200" dirty="0">
                <a:solidFill>
                  <a:schemeClr val="dk1"/>
                </a:solidFill>
                <a:latin typeface="Times New Roman"/>
                <a:ea typeface="Times New Roman"/>
                <a:cs typeface="Times New Roman"/>
                <a:sym typeface="Times New Roman"/>
              </a:rPr>
              <a:t>. These functions give a framework that helps managers to manage their resources, direct employees and enhance organisational performance. This representation focuses more on explaining about the function of management and their significance in modern organisations. Cost Coffee has been chosen here to demonstrate how managers implement these functions in practice. It also discusses the main managerial skills needed  for efficient management in today’s competitive business atmosphere.</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c58dffadca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70" name="Google Shape;70;g3c58dffadca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Costa Coffee is one of the biggest coffeehouse chains across the globe. The organisation was founded in London by Sergo Costa and Bruno Costa in 197 and the company has grown significantly as well as operates in more than 30 countries across Asia, Europe and Middle East. The company in 2019 was acquired by the Coca-Cola Company which helped the company to extend its international presence and market reach (</a:t>
            </a:r>
            <a:r>
              <a:rPr lang="en" sz="1200" dirty="0">
                <a:solidFill>
                  <a:schemeClr val="dk1"/>
                </a:solidFill>
                <a:highlight>
                  <a:srgbClr val="FFFFFF"/>
                </a:highlight>
                <a:latin typeface="Times New Roman"/>
                <a:ea typeface="Times New Roman"/>
                <a:cs typeface="Times New Roman"/>
                <a:sym typeface="Times New Roman"/>
              </a:rPr>
              <a:t>Costa Coffee, 2026)</a:t>
            </a:r>
            <a:r>
              <a:rPr lang="en" sz="1200" dirty="0">
                <a:solidFill>
                  <a:schemeClr val="dk1"/>
                </a:solidFill>
                <a:latin typeface="Times New Roman"/>
                <a:ea typeface="Times New Roman"/>
                <a:cs typeface="Times New Roman"/>
                <a:sym typeface="Times New Roman"/>
              </a:rPr>
              <a:t>. The company is also well known for its high-quality coffee, comfortable store environment and robust brand identity. Costa Coffee also employs a diverse workforce which includes store managers, baristas, regional managers and corporate employees who help in everyday operations. As the company also operates globally it should manage many stores, employees and supply chains over the various markets. This will generate complicated global operations that need efficient management systems. Managers of teh company should assure continuous product quality, robust customer service and effective business operations in every place.</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c58dffadca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77" name="Google Shape;77;g3c58dffadca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Henry Fayol was one of the French management theorists who developed one of the first and most influential management theories. He advises that management is a universal procedure that can be implemented in all kinds of companies. As per Fayol, managers in the company act five useful functions that help companies to operate efficiently and accomplish their goals. These functions include planning, organising, commanding, coordinating and controlling. Planning mostly includes seething goals and deciding how to accomplish them (</a:t>
            </a:r>
            <a:r>
              <a:rPr lang="en" sz="1200">
                <a:solidFill>
                  <a:schemeClr val="dk1"/>
                </a:solidFill>
                <a:highlight>
                  <a:srgbClr val="FFFFFF"/>
                </a:highlight>
                <a:latin typeface="Times New Roman"/>
                <a:ea typeface="Times New Roman"/>
                <a:cs typeface="Times New Roman"/>
                <a:sym typeface="Times New Roman"/>
              </a:rPr>
              <a:t>Özden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2025)</a:t>
            </a:r>
            <a:r>
              <a:rPr lang="en" sz="1200">
                <a:solidFill>
                  <a:schemeClr val="dk1"/>
                </a:solidFill>
                <a:latin typeface="Times New Roman"/>
                <a:ea typeface="Times New Roman"/>
                <a:cs typeface="Times New Roman"/>
                <a:sym typeface="Times New Roman"/>
              </a:rPr>
              <a:t>. Organising mainly focuses on arranging resources like people, finances and materials. Commanding means directing and guiding employees so that they are able to perform their tasks appropriately. Coordinating assures that various departments and activities work together flawlessly. Controlling also includes tracking performance and ensures that organisational objectives are being accomplished. This theory was developed in the early twentieth century but it still remains highly relevant now. Modern companies still implement these principles to ensure effectiveness, balance resources effectively and support in organisational success.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c58dffadca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4" name="Google Shape;84;g3c58dffadca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Planning is the first and one of the most significant functions of management. It mainly includes setting clear goals and making decisions regarding the best strategies and actions required to accomplish those goals. Planning managers can examine the present situations, determine the opportunities and risks and also develop plans that direct the company toward success. At Costa Coffee planning has been utilised in several business activities. Managers will plan for expansion of new stores in various regions and cities (</a:t>
            </a:r>
            <a:r>
              <a:rPr lang="en" sz="1200">
                <a:solidFill>
                  <a:schemeClr val="dk1"/>
                </a:solidFill>
                <a:highlight>
                  <a:srgbClr val="FFFFFF"/>
                </a:highlight>
                <a:latin typeface="Times New Roman"/>
                <a:ea typeface="Times New Roman"/>
                <a:cs typeface="Times New Roman"/>
                <a:sym typeface="Times New Roman"/>
              </a:rPr>
              <a:t>Jaboob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2024)</a:t>
            </a:r>
            <a:r>
              <a:rPr lang="en" sz="1200">
                <a:solidFill>
                  <a:schemeClr val="dk1"/>
                </a:solidFill>
                <a:latin typeface="Times New Roman"/>
                <a:ea typeface="Times New Roman"/>
                <a:cs typeface="Times New Roman"/>
                <a:sym typeface="Times New Roman"/>
              </a:rPr>
              <a:t>. They also make a plan to introduce new menu items like seasonal drinks or food products to appeal to more customers in the market. Marketing campaigns sare cautiously planned to promote the brand and increase sales volume. Costs Coffee also plans sustainability initiatives like decreasing waste and using eco-friendly packaging. Planning has been found significant as it helps to decrease uncertainty in business operations and enables managers to make better decisions.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3c58dffadca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1" name="Google Shape;91;g3c58dffadca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Organising is the second significant function of management. It mainly involves arranging and managing the resources like employees, finances, materials and equipment so that the goal of companies can be accomplished effectively. By organising, managers will be able to create structure under the company and assure that each employee should know their role and responsibilities (</a:t>
            </a:r>
            <a:r>
              <a:rPr lang="en" sz="1200">
                <a:solidFill>
                  <a:schemeClr val="dk1"/>
                </a:solidFill>
                <a:highlight>
                  <a:srgbClr val="FFFFFF"/>
                </a:highlight>
                <a:latin typeface="Times New Roman"/>
                <a:ea typeface="Times New Roman"/>
                <a:cs typeface="Times New Roman"/>
                <a:sym typeface="Times New Roman"/>
              </a:rPr>
              <a:t>Khaw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Organising has been found very useful at Costa Coffee for flawless regular operations. Managers will generate an organisational structure that includes store managers, supervisors, other staff members and baristas. Responsibilities are clearly allocated so everyone understands their tasks. Managers also organise the supply chain and systems of distribution to assure that coffee beans, ingredients and other materials are offered to stores on time.The company also spends more in employee training so that employees can give higher-quality service and maintain product standards. Organising brings many advantages to the company and helps in assuring effective use of resources.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c58dffadca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8" name="Google Shape;98;g3c58dffadca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Commanding is also known as one of the leading and significant functions of management that mainly focuses on inspiring and directing employees to perform their tasks in an effective manner. Managers of the company give support, guidance and clear instructions so that employees know what is being expected of them (</a:t>
            </a:r>
            <a:r>
              <a:rPr lang="en" sz="1200">
                <a:solidFill>
                  <a:schemeClr val="dk1"/>
                </a:solidFill>
                <a:highlight>
                  <a:srgbClr val="FFFFFF"/>
                </a:highlight>
                <a:latin typeface="Times New Roman"/>
                <a:ea typeface="Times New Roman"/>
                <a:cs typeface="Times New Roman"/>
                <a:sym typeface="Times New Roman"/>
              </a:rPr>
              <a:t>Samsudin </a:t>
            </a:r>
            <a:r>
              <a:rPr lang="en" sz="1200" i="1">
                <a:solidFill>
                  <a:schemeClr val="dk1"/>
                </a:solidFill>
                <a:highlight>
                  <a:srgbClr val="FFFFFF"/>
                </a:highlight>
                <a:latin typeface="Times New Roman"/>
                <a:ea typeface="Times New Roman"/>
                <a:cs typeface="Times New Roman"/>
                <a:sym typeface="Times New Roman"/>
              </a:rPr>
              <a:t>et al.,</a:t>
            </a:r>
            <a:r>
              <a:rPr lang="en" sz="1200">
                <a:solidFill>
                  <a:schemeClr val="dk1"/>
                </a:solidFill>
                <a:highlight>
                  <a:srgbClr val="FFFFFF"/>
                </a:highlight>
                <a:latin typeface="Times New Roman"/>
                <a:ea typeface="Times New Roman"/>
                <a:cs typeface="Times New Roman"/>
                <a:sym typeface="Times New Roman"/>
              </a:rPr>
              <a:t> 2022)</a:t>
            </a:r>
            <a:r>
              <a:rPr lang="en" sz="1200">
                <a:solidFill>
                  <a:schemeClr val="dk1"/>
                </a:solidFill>
                <a:latin typeface="Times New Roman"/>
                <a:ea typeface="Times New Roman"/>
                <a:cs typeface="Times New Roman"/>
                <a:sym typeface="Times New Roman"/>
              </a:rPr>
              <a:t>. Good leadership will also encourage employees, help in building morale and generating a positive working atmosphere where employees feel motivated and valued to work better. Commanding at Costa Coffee is demonstrated from the role of store managers who direct and supervise their employees during everyday operations. Managers are more likely to motivate employees through identifying good performance and giving incentives or rewards. They also give clear leadership and direction to assure that employees must follow the policies of the company and maintain high service standards</a:t>
            </a:r>
            <a:r>
              <a:rPr lang="en">
                <a:solidFill>
                  <a:schemeClr val="dk1"/>
                </a:solidFill>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c58dffadca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05" name="Google Shape;105;g3c58dffadca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Coordinating is a significant management function that mainly focuses on assuring all the departments and activities within a company to work together in an effective manner. It also mainly includes connecting various tasks, teams and resources so that the company can accomplish its goals effectively. Managers play an important role in coordinating activities through enhancing communication and assuring that staff and departments cooperate with each other (</a:t>
            </a:r>
            <a:r>
              <a:rPr lang="en" sz="1200">
                <a:solidFill>
                  <a:schemeClr val="dk1"/>
                </a:solidFill>
                <a:highlight>
                  <a:srgbClr val="FFFFFF"/>
                </a:highlight>
                <a:latin typeface="Times New Roman"/>
                <a:ea typeface="Times New Roman"/>
                <a:cs typeface="Times New Roman"/>
                <a:sym typeface="Times New Roman"/>
              </a:rPr>
              <a:t>Özay, 2024)</a:t>
            </a:r>
            <a:r>
              <a:rPr lang="en" sz="1200">
                <a:solidFill>
                  <a:schemeClr val="dk1"/>
                </a:solidFill>
                <a:latin typeface="Times New Roman"/>
                <a:ea typeface="Times New Roman"/>
                <a:cs typeface="Times New Roman"/>
                <a:sym typeface="Times New Roman"/>
              </a:rPr>
              <a:t>. Coordination at Costa Coffee takes position among many departments like marketing, operations and supply chain. The marketing team might focus on promoting new drinks while the supply chain team assures that sufficient coffee beans and ingredients are offered to stores to meet the demand of customers. Managers also coordinate employees schedules so that there are enough staff working during busy hours to cater customers effectively.</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c58dffadca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12" name="Google Shape;112;g3c58dffadca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Controlling is also an important function of management that includes tracking organisational activities and ensuring that business goals are being accomplished. Managers will compare the real performance with planned objectives and take appropriate actions if required. This will help the company to remain on track and operate in an effective manner (</a:t>
            </a:r>
            <a:r>
              <a:rPr lang="en" sz="1200">
                <a:solidFill>
                  <a:schemeClr val="dk1"/>
                </a:solidFill>
                <a:highlight>
                  <a:srgbClr val="FFFFFF"/>
                </a:highlight>
                <a:latin typeface="Times New Roman"/>
                <a:ea typeface="Times New Roman"/>
                <a:cs typeface="Times New Roman"/>
                <a:sym typeface="Times New Roman"/>
              </a:rPr>
              <a:t>Bhargavi, Gothe and Devika, 2026)</a:t>
            </a:r>
            <a:r>
              <a:rPr lang="en" sz="1200">
                <a:solidFill>
                  <a:schemeClr val="dk1"/>
                </a:solidFill>
                <a:latin typeface="Times New Roman"/>
                <a:ea typeface="Times New Roman"/>
                <a:cs typeface="Times New Roman"/>
                <a:sym typeface="Times New Roman"/>
              </a:rPr>
              <a:t>. Controlling at Costa Coffee includes tracking the company's sales performance on various stores, assuring coffee products quality and customer service. It also assesses the performance of employees and managers also monitor financial outcomes to assure the business stays profitable. Controlling is significant as it helps in determining issues early, maintain high quality standards and enhance overall organisational effectiveness.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c58dffadca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19" name="Google Shape;119;g3c58dffadca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These five management functions play a significant role in supporting Costa Coffee to accomplish its organisational goals. Planning helps managers to set clear objectives and develop strategies for growth of business. Organising assures that resources like materials, staff and finances are used effectively. Commanding inspires staff to work on their tasks efficiently and maintain high service standards (</a:t>
            </a:r>
            <a:r>
              <a:rPr lang="en" sz="1200">
                <a:solidFill>
                  <a:schemeClr val="dk1"/>
                </a:solidFill>
                <a:highlight>
                  <a:srgbClr val="FFFFFF"/>
                </a:highlight>
                <a:latin typeface="Times New Roman"/>
                <a:ea typeface="Times New Roman"/>
                <a:cs typeface="Times New Roman"/>
                <a:sym typeface="Times New Roman"/>
              </a:rPr>
              <a:t>Weber, Büttgen and Bartsch, 2022)</a:t>
            </a:r>
            <a:r>
              <a:rPr lang="en" sz="1200">
                <a:solidFill>
                  <a:schemeClr val="dk1"/>
                </a:solidFill>
                <a:latin typeface="Times New Roman"/>
                <a:ea typeface="Times New Roman"/>
                <a:cs typeface="Times New Roman"/>
                <a:sym typeface="Times New Roman"/>
              </a:rPr>
              <a:t>. Coordinating enables various departments to perform together flawlessly which enhances the everyday operations. Controlling helps managers to track performance of employees and maintain constant quality of product.  When all these functions are used together they enhance the operational efficacy, improve customer experience, support in business extension and reinforces Costa Coffee’s competitive advantage in the international coffee market.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c58dffadca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6" name="Google Shape;126;g3c58dffadca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Expertise in manager positions is vital to succeed in new age organisations. Managers can use expertise in leadership to advice teams and give motivation to the workforce while keeping a good environment. Proper leaders can motivate employees towards good performance and reaching aims in the organisation (</a:t>
            </a:r>
            <a:r>
              <a:rPr lang="en" sz="1200">
                <a:solidFill>
                  <a:schemeClr val="dk1"/>
                </a:solidFill>
                <a:highlight>
                  <a:srgbClr val="FFFFFF"/>
                </a:highlight>
                <a:latin typeface="Times New Roman"/>
                <a:ea typeface="Times New Roman"/>
                <a:cs typeface="Times New Roman"/>
                <a:sym typeface="Times New Roman"/>
              </a:rPr>
              <a:t>Kaehler, 2022)</a:t>
            </a:r>
            <a:r>
              <a:rPr lang="en" sz="1200">
                <a:solidFill>
                  <a:schemeClr val="dk1"/>
                </a:solidFill>
                <a:latin typeface="Times New Roman"/>
                <a:ea typeface="Times New Roman"/>
                <a:cs typeface="Times New Roman"/>
                <a:sym typeface="Times New Roman"/>
              </a:rPr>
              <a:t>. Being good in communicating is also important as it helps managers in providing employees, customers and stockholders clear information. Teamwork can be streamlined and misunderstandings can be decreased using proper communication. Managers must have good decision making to help them assess scenarios and apply favourable answers fast and successfully. Digital and tech skills are also of great value in this age of digital business scenarios. Use of data, technology and digital tools has to be used by managers to boost efficiency and manage operations. Lastly, managers have to think strategically to identify opportunities and challenges. These skills help managers to be effective leaders, boost performance and achieve business goals.</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c58dffadca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33" name="Google Shape;133;g3c58dffadca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group presentation discusses the management functions developed by Henri Fayol continue to be highly relevant in modern companies. The five functions discussed here including planning, organising, commanding, coordinating and controlling gives a clear framework that helps managers to manage resources and direct business activities efficiently. It also discusses how Costa Coffee shows efficient management helps in maintaining quality of product, robust customer service and successful global operations. Now the market has become very competitive so managers should also develop significant skills like communication, leadership and strategic thinking to manage teams efficiently and help in lifetime organisational success and growth.</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3c58dffadca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40" name="Google Shape;140;g3c58dffadca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Bhargavi, V.R., Gothe, R. and Devika, S., (2026). </a:t>
            </a:r>
            <a:r>
              <a:rPr lang="en" sz="1200" i="1">
                <a:solidFill>
                  <a:schemeClr val="dk1"/>
                </a:solidFill>
                <a:highlight>
                  <a:srgbClr val="FFFFFF"/>
                </a:highlight>
                <a:latin typeface="Times New Roman"/>
                <a:ea typeface="Times New Roman"/>
                <a:cs typeface="Times New Roman"/>
                <a:sym typeface="Times New Roman"/>
              </a:rPr>
              <a:t>Functions Of Management</a:t>
            </a:r>
            <a:r>
              <a:rPr lang="en" sz="1200">
                <a:solidFill>
                  <a:schemeClr val="dk1"/>
                </a:solidFill>
                <a:highlight>
                  <a:srgbClr val="FFFFFF"/>
                </a:highlight>
                <a:latin typeface="Times New Roman"/>
                <a:ea typeface="Times New Roman"/>
                <a:cs typeface="Times New Roman"/>
                <a:sym typeface="Times New Roman"/>
              </a:rPr>
              <a:t>. Authors Click Publishing.</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Costa Coffee (2026) Available at: https://www.costacoffee.in/freshly-brewed (Accessed: March 10, 2026).</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Jaboob, A.S., Awain, A.M.B., Ali, K.A.M. and Mohammed, A.M., (2024). Introduction to operation and supply chain management for entrepreneurship. In </a:t>
            </a:r>
            <a:r>
              <a:rPr lang="en" sz="1200" i="1">
                <a:solidFill>
                  <a:schemeClr val="dk1"/>
                </a:solidFill>
                <a:highlight>
                  <a:srgbClr val="FFFFFF"/>
                </a:highlight>
                <a:latin typeface="Times New Roman"/>
                <a:ea typeface="Times New Roman"/>
                <a:cs typeface="Times New Roman"/>
                <a:sym typeface="Times New Roman"/>
              </a:rPr>
              <a:t>Applying Business Intelligence and Innovation to Entrepreneurship</a:t>
            </a:r>
            <a:r>
              <a:rPr lang="en" sz="1200">
                <a:solidFill>
                  <a:schemeClr val="dk1"/>
                </a:solidFill>
                <a:highlight>
                  <a:srgbClr val="FFFFFF"/>
                </a:highlight>
                <a:latin typeface="Times New Roman"/>
                <a:ea typeface="Times New Roman"/>
                <a:cs typeface="Times New Roman"/>
                <a:sym typeface="Times New Roman"/>
              </a:rPr>
              <a:t> (pp. 52-80). IGI Global Scientific Publishing.</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Kaehler, B., (2022). Management and leadership: Definition, differentiations, and other theoretical considerations. In </a:t>
            </a:r>
            <a:r>
              <a:rPr lang="en" sz="1200" i="1">
                <a:solidFill>
                  <a:schemeClr val="dk1"/>
                </a:solidFill>
                <a:highlight>
                  <a:srgbClr val="FFFFFF"/>
                </a:highlight>
                <a:latin typeface="Times New Roman"/>
                <a:ea typeface="Times New Roman"/>
                <a:cs typeface="Times New Roman"/>
                <a:sym typeface="Times New Roman"/>
              </a:rPr>
              <a:t>Complementary management: A practice-driven model of people management and leadership in organizations</a:t>
            </a:r>
            <a:r>
              <a:rPr lang="en" sz="1200">
                <a:solidFill>
                  <a:schemeClr val="dk1"/>
                </a:solidFill>
                <a:highlight>
                  <a:srgbClr val="FFFFFF"/>
                </a:highlight>
                <a:latin typeface="Times New Roman"/>
                <a:ea typeface="Times New Roman"/>
                <a:cs typeface="Times New Roman"/>
                <a:sym typeface="Times New Roman"/>
              </a:rPr>
              <a:t> (pp. 1-49). Cham: Springer International Publishing.</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Khaw, T.Y., Teoh, A.P., Abdul Khalid, S.N. and Letchmunan, S., (2022). The impact of digital leadership on sustainable performance: a systematic literature review. </a:t>
            </a:r>
            <a:r>
              <a:rPr lang="en" sz="1200" i="1">
                <a:solidFill>
                  <a:schemeClr val="dk1"/>
                </a:solidFill>
                <a:highlight>
                  <a:srgbClr val="FFFFFF"/>
                </a:highlight>
                <a:latin typeface="Times New Roman"/>
                <a:ea typeface="Times New Roman"/>
                <a:cs typeface="Times New Roman"/>
                <a:sym typeface="Times New Roman"/>
              </a:rPr>
              <a:t>Journal of Management Development</a:t>
            </a:r>
            <a:r>
              <a:rPr lang="en" sz="1200">
                <a:solidFill>
                  <a:schemeClr val="dk1"/>
                </a:solidFill>
                <a:highlight>
                  <a:srgbClr val="FFFFFF"/>
                </a:highlight>
                <a:latin typeface="Times New Roman"/>
                <a:ea typeface="Times New Roman"/>
                <a:cs typeface="Times New Roman"/>
                <a:sym typeface="Times New Roman"/>
              </a:rPr>
              <a:t>, </a:t>
            </a:r>
            <a:r>
              <a:rPr lang="en" sz="1200" i="1">
                <a:solidFill>
                  <a:schemeClr val="dk1"/>
                </a:solidFill>
                <a:highlight>
                  <a:srgbClr val="FFFFFF"/>
                </a:highlight>
                <a:latin typeface="Times New Roman"/>
                <a:ea typeface="Times New Roman"/>
                <a:cs typeface="Times New Roman"/>
                <a:sym typeface="Times New Roman"/>
              </a:rPr>
              <a:t>41</a:t>
            </a:r>
            <a:r>
              <a:rPr lang="en" sz="1200">
                <a:solidFill>
                  <a:schemeClr val="dk1"/>
                </a:solidFill>
                <a:highlight>
                  <a:srgbClr val="FFFFFF"/>
                </a:highlight>
                <a:latin typeface="Times New Roman"/>
                <a:ea typeface="Times New Roman"/>
                <a:cs typeface="Times New Roman"/>
                <a:sym typeface="Times New Roman"/>
              </a:rPr>
              <a:t>(9-10), pp.514-534.</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Özay, Z., (2024). Henri Fayol's Management Principles for Sustainable. </a:t>
            </a:r>
            <a:r>
              <a:rPr lang="en" sz="1200" i="1">
                <a:solidFill>
                  <a:schemeClr val="dk1"/>
                </a:solidFill>
                <a:highlight>
                  <a:srgbClr val="FFFFFF"/>
                </a:highlight>
                <a:latin typeface="Times New Roman"/>
                <a:ea typeface="Times New Roman"/>
                <a:cs typeface="Times New Roman"/>
                <a:sym typeface="Times New Roman"/>
              </a:rPr>
              <a:t>Integrating Organizational Theories With Sustainable Development</a:t>
            </a:r>
            <a:r>
              <a:rPr lang="en" sz="1200">
                <a:solidFill>
                  <a:schemeClr val="dk1"/>
                </a:solidFill>
                <a:highlight>
                  <a:srgbClr val="FFFFFF"/>
                </a:highlight>
                <a:latin typeface="Times New Roman"/>
                <a:ea typeface="Times New Roman"/>
                <a:cs typeface="Times New Roman"/>
                <a:sym typeface="Times New Roman"/>
              </a:rPr>
              <a:t>, p.1.</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Özden, Z., Tosun, Y., Özay, Z. and Doğan, B., (2025). Henri Fayol's Management Principles for Sustainable Development: The Macro Impact of Fair Wages. In </a:t>
            </a:r>
            <a:r>
              <a:rPr lang="en" sz="1200" i="1">
                <a:solidFill>
                  <a:schemeClr val="dk1"/>
                </a:solidFill>
                <a:highlight>
                  <a:srgbClr val="FFFFFF"/>
                </a:highlight>
                <a:latin typeface="Times New Roman"/>
                <a:ea typeface="Times New Roman"/>
                <a:cs typeface="Times New Roman"/>
                <a:sym typeface="Times New Roman"/>
              </a:rPr>
              <a:t>Integrating Organizational Theories With Sustainable Development</a:t>
            </a:r>
            <a:r>
              <a:rPr lang="en" sz="1200">
                <a:solidFill>
                  <a:schemeClr val="dk1"/>
                </a:solidFill>
                <a:highlight>
                  <a:srgbClr val="FFFFFF"/>
                </a:highlight>
                <a:latin typeface="Times New Roman"/>
                <a:ea typeface="Times New Roman"/>
                <a:cs typeface="Times New Roman"/>
                <a:sym typeface="Times New Roman"/>
              </a:rPr>
              <a:t> (pp. 1-16). IGI Global Scientific Publishing.</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Peng, T., Wang, C., Xu, J., Dai, J. and Yu, T., (2024). Evolution and current research status of educational leadership theory: A content analysis-based study. </a:t>
            </a:r>
            <a:r>
              <a:rPr lang="en" sz="1200" i="1">
                <a:solidFill>
                  <a:schemeClr val="dk1"/>
                </a:solidFill>
                <a:highlight>
                  <a:srgbClr val="FFFFFF"/>
                </a:highlight>
                <a:latin typeface="Times New Roman"/>
                <a:ea typeface="Times New Roman"/>
                <a:cs typeface="Times New Roman"/>
                <a:sym typeface="Times New Roman"/>
              </a:rPr>
              <a:t>Sage Open</a:t>
            </a:r>
            <a:r>
              <a:rPr lang="en" sz="1200">
                <a:solidFill>
                  <a:schemeClr val="dk1"/>
                </a:solidFill>
                <a:highlight>
                  <a:srgbClr val="FFFFFF"/>
                </a:highlight>
                <a:latin typeface="Times New Roman"/>
                <a:ea typeface="Times New Roman"/>
                <a:cs typeface="Times New Roman"/>
                <a:sym typeface="Times New Roman"/>
              </a:rPr>
              <a:t>, </a:t>
            </a:r>
            <a:r>
              <a:rPr lang="en" sz="1200" i="1">
                <a:solidFill>
                  <a:schemeClr val="dk1"/>
                </a:solidFill>
                <a:highlight>
                  <a:srgbClr val="FFFFFF"/>
                </a:highlight>
                <a:latin typeface="Times New Roman"/>
                <a:ea typeface="Times New Roman"/>
                <a:cs typeface="Times New Roman"/>
                <a:sym typeface="Times New Roman"/>
              </a:rPr>
              <a:t>14</a:t>
            </a:r>
            <a:r>
              <a:rPr lang="en" sz="1200">
                <a:solidFill>
                  <a:schemeClr val="dk1"/>
                </a:solidFill>
                <a:highlight>
                  <a:srgbClr val="FFFFFF"/>
                </a:highlight>
                <a:latin typeface="Times New Roman"/>
                <a:ea typeface="Times New Roman"/>
                <a:cs typeface="Times New Roman"/>
                <a:sym typeface="Times New Roman"/>
              </a:rPr>
              <a:t>(3), p.21582440241285763.</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Samsudin, M., Shodiq, S.F., Manan, N.A., Jannah, W.N., Wachidi, W., Rusdarti, R. and Dasuki, M., (2022). Developing management and leadership training innovation program for higher education at Muhammadiyah universities. </a:t>
            </a:r>
            <a:r>
              <a:rPr lang="en" sz="1200" i="1">
                <a:solidFill>
                  <a:schemeClr val="dk1"/>
                </a:solidFill>
                <a:highlight>
                  <a:srgbClr val="FFFFFF"/>
                </a:highlight>
                <a:latin typeface="Times New Roman"/>
                <a:ea typeface="Times New Roman"/>
                <a:cs typeface="Times New Roman"/>
                <a:sym typeface="Times New Roman"/>
              </a:rPr>
              <a:t>Indonesian Journal on Learning and Advanced Education (IJOLAE)</a:t>
            </a:r>
            <a:r>
              <a:rPr lang="en" sz="1200">
                <a:solidFill>
                  <a:schemeClr val="dk1"/>
                </a:solidFill>
                <a:highlight>
                  <a:srgbClr val="FFFFFF"/>
                </a:highlight>
                <a:latin typeface="Times New Roman"/>
                <a:ea typeface="Times New Roman"/>
                <a:cs typeface="Times New Roman"/>
                <a:sym typeface="Times New Roman"/>
              </a:rPr>
              <a:t>, pp.57-70.</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Weber, E., Büttgen, M. and Bartsch, S., (2022). How to take employees on the digital transformation journey: An experimental study on complementary leadership behaviors in managing organizational change. </a:t>
            </a:r>
            <a:r>
              <a:rPr lang="en" sz="1200" i="1">
                <a:solidFill>
                  <a:schemeClr val="dk1"/>
                </a:solidFill>
                <a:highlight>
                  <a:srgbClr val="FFFFFF"/>
                </a:highlight>
                <a:latin typeface="Times New Roman"/>
                <a:ea typeface="Times New Roman"/>
                <a:cs typeface="Times New Roman"/>
                <a:sym typeface="Times New Roman"/>
              </a:rPr>
              <a:t>Journal of Business Research</a:t>
            </a:r>
            <a:r>
              <a:rPr lang="en" sz="1200">
                <a:solidFill>
                  <a:schemeClr val="dk1"/>
                </a:solidFill>
                <a:highlight>
                  <a:srgbClr val="FFFFFF"/>
                </a:highlight>
                <a:latin typeface="Times New Roman"/>
                <a:ea typeface="Times New Roman"/>
                <a:cs typeface="Times New Roman"/>
                <a:sym typeface="Times New Roman"/>
              </a:rPr>
              <a:t>, </a:t>
            </a:r>
            <a:r>
              <a:rPr lang="en" sz="1200" i="1">
                <a:solidFill>
                  <a:schemeClr val="dk1"/>
                </a:solidFill>
                <a:highlight>
                  <a:srgbClr val="FFFFFF"/>
                </a:highlight>
                <a:latin typeface="Times New Roman"/>
                <a:ea typeface="Times New Roman"/>
                <a:cs typeface="Times New Roman"/>
                <a:sym typeface="Times New Roman"/>
              </a:rPr>
              <a:t>143</a:t>
            </a:r>
            <a:r>
              <a:rPr lang="en" sz="1200">
                <a:solidFill>
                  <a:schemeClr val="dk1"/>
                </a:solidFill>
                <a:highlight>
                  <a:srgbClr val="FFFFFF"/>
                </a:highlight>
                <a:latin typeface="Times New Roman"/>
                <a:ea typeface="Times New Roman"/>
                <a:cs typeface="Times New Roman"/>
                <a:sym typeface="Times New Roman"/>
              </a:rPr>
              <a:t>, pp.225-238.</a:t>
            </a:r>
            <a:endParaRPr sz="1200">
              <a:solidFill>
                <a:schemeClr val="dk1"/>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CCCCC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18/10/relationships/comments" Target="../comments/modernComment_102_0.xml"/><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3_0.xml"/><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05_0.xml"/><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microsoft.com/office/2018/10/relationships/comments" Target="../comments/modernComment_106_0.xml"/><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5.jpg"/><Relationship Id="rId4" Type="http://schemas.openxmlformats.org/officeDocument/2006/relationships/hyperlink" Target="https://www.bing.com/search?pglt=299&amp;q=Costa+wins+employee+awreds&amp;cvid=38dcab22560041eeb62c8a6046b949e8&amp;gs_lcrp=EgRlZGdlKgYIABBFGDkyBggAEEUYOTIGCAEQABhAMgYIAhAAGEAyBggDEAAYQDIGCAQQABhAMgYIBRAAGEAyBggGEAAYQDIGCAcQABhAMgcICBDrBxhA0gEINzAwM2owajGoAgCwAgA&amp;FORM=ANNTA1&amp;PC=LCTS" TargetMode="External"/></Relationships>
</file>

<file path=ppt/slides/_rels/slide8.xml.rels><?xml version="1.0" encoding="UTF-8" standalone="yes"?>
<Relationships xmlns="http://schemas.openxmlformats.org/package/2006/relationships"><Relationship Id="rId3" Type="http://schemas.microsoft.com/office/2018/10/relationships/comments" Target="../comments/modernComment_107_0.xml"/><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09_0.xm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microsoft.com/office/2018/10/relationships/comments" Target="../comments/modernComment_10C_0.xml"/><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3" Type="http://schemas.openxmlformats.org/officeDocument/2006/relationships/hyperlink" Target="Costa%20Coffee%20(2024)" TargetMode="External"/><Relationship Id="rId7" Type="http://schemas.openxmlformats.org/officeDocument/2006/relationships/hyperlink" Target="https://www.mca-insight.com/"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hyperlink" Target="https://www.lumina-intelligence.com/blog/foodservice/uk-coffee-market-size-growth-share-statistics-2025/" TargetMode="External"/><Relationship Id="rId5" Type="http://schemas.openxmlformats.org/officeDocument/2006/relationships/hyperlink" Target="https://www.greatbritishworkplacewellbeingawards.com/previous-winners" TargetMode="External"/><Relationship Id="rId4" Type="http://schemas.openxmlformats.org/officeDocument/2006/relationships/hyperlink" Target="https://www.costa.co.uk/about-u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worldcoffeeportal.com/news/costa-coffee-to-open-in-store-cafes-at-sainsburys-supermarkets/" TargetMode="External"/><Relationship Id="rId2" Type="http://schemas.openxmlformats.org/officeDocument/2006/relationships/hyperlink" Target="https://www.theguardian.com/business/2018/aug/31/coca-cola-buys-costa-coffee-from-whitbead-for-39bn" TargetMode="External"/><Relationship Id="rId1" Type="http://schemas.openxmlformats.org/officeDocument/2006/relationships/slideLayout" Target="../slideLayouts/slideLayout3.xml"/><Relationship Id="rId4" Type="http://schemas.openxmlformats.org/officeDocument/2006/relationships/hyperlink" Target="https://www.worldcoffeeporta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body" idx="1"/>
          </p:nvPr>
        </p:nvSpPr>
        <p:spPr>
          <a:xfrm>
            <a:off x="0" y="0"/>
            <a:ext cx="9144000" cy="5143500"/>
          </a:xfrm>
          <a:prstGeom prst="rect">
            <a:avLst/>
          </a:prstGeom>
        </p:spPr>
        <p:txBody>
          <a:bodyPr spcFirstLastPara="1" wrap="square" lIns="91425" tIns="91425" rIns="91425" bIns="91425" anchor="t" anchorCtr="0">
            <a:noAutofit/>
          </a:bodyPr>
          <a:lstStyle/>
          <a:p>
            <a:pPr marL="0" lvl="0" indent="0" algn="ctr" rtl="0">
              <a:spcBef>
                <a:spcPts val="1200"/>
              </a:spcBef>
              <a:spcAft>
                <a:spcPts val="0"/>
              </a:spcAft>
              <a:buClr>
                <a:schemeClr val="dk1"/>
              </a:buClr>
              <a:buSzPts val="1100"/>
              <a:buFont typeface="Arial"/>
              <a:buNone/>
            </a:pPr>
            <a:r>
              <a:rPr lang="pl-PL" sz="2800" b="1" dirty="0">
                <a:solidFill>
                  <a:schemeClr val="dk1"/>
                </a:solidFill>
                <a:latin typeface="+mn-lt"/>
                <a:ea typeface="Times New Roman"/>
                <a:cs typeface="Times New Roman"/>
                <a:sym typeface="Times New Roman"/>
              </a:rPr>
              <a:t>University of Wales Trinity Saint David</a:t>
            </a:r>
          </a:p>
          <a:p>
            <a:pPr marL="0" lvl="0" indent="0" algn="ctr" rtl="0">
              <a:spcBef>
                <a:spcPts val="1200"/>
              </a:spcBef>
              <a:spcAft>
                <a:spcPts val="0"/>
              </a:spcAft>
              <a:buClr>
                <a:schemeClr val="dk1"/>
              </a:buClr>
              <a:buSzPts val="1100"/>
              <a:buFont typeface="Arial"/>
              <a:buNone/>
            </a:pPr>
            <a:r>
              <a:rPr lang="en-US" sz="2800" dirty="0">
                <a:solidFill>
                  <a:schemeClr val="dk1"/>
                </a:solidFill>
                <a:latin typeface="+mn-lt"/>
                <a:ea typeface="Times New Roman"/>
                <a:cs typeface="Times New Roman"/>
                <a:sym typeface="Times New Roman"/>
              </a:rPr>
              <a:t>Introduction to Leadership</a:t>
            </a:r>
            <a:r>
              <a:rPr lang="pl-PL" sz="2800" dirty="0">
                <a:solidFill>
                  <a:schemeClr val="dk1"/>
                </a:solidFill>
                <a:latin typeface="+mn-lt"/>
                <a:ea typeface="Times New Roman"/>
                <a:cs typeface="Times New Roman"/>
                <a:sym typeface="Times New Roman"/>
              </a:rPr>
              <a:t> </a:t>
            </a:r>
            <a:r>
              <a:rPr lang="pl-PL" sz="2800" dirty="0">
                <a:solidFill>
                  <a:schemeClr val="tx1"/>
                </a:solidFill>
                <a:latin typeface="+mn-lt"/>
                <a:ea typeface="Times New Roman"/>
                <a:cs typeface="Times New Roman"/>
                <a:sym typeface="Times New Roman"/>
              </a:rPr>
              <a:t>and</a:t>
            </a:r>
            <a:r>
              <a:rPr lang="en-US" sz="2800" dirty="0">
                <a:solidFill>
                  <a:schemeClr val="dk1"/>
                </a:solidFill>
                <a:latin typeface="+mn-lt"/>
                <a:ea typeface="Times New Roman"/>
                <a:cs typeface="Times New Roman"/>
                <a:sym typeface="Times New Roman"/>
              </a:rPr>
              <a:t> Management</a:t>
            </a:r>
          </a:p>
          <a:p>
            <a:pPr marL="0" lvl="0" indent="0" algn="ctr" rtl="0">
              <a:spcBef>
                <a:spcPts val="1200"/>
              </a:spcBef>
              <a:spcAft>
                <a:spcPts val="0"/>
              </a:spcAft>
              <a:buClr>
                <a:schemeClr val="dk1"/>
              </a:buClr>
              <a:buSzPts val="1100"/>
              <a:buFont typeface="Arial"/>
              <a:buNone/>
            </a:pPr>
            <a:r>
              <a:rPr lang="en-US" sz="2800" dirty="0">
                <a:solidFill>
                  <a:schemeClr val="dk1"/>
                </a:solidFill>
                <a:latin typeface="+mn-lt"/>
                <a:ea typeface="Times New Roman"/>
                <a:cs typeface="Times New Roman"/>
                <a:sym typeface="Times New Roman"/>
              </a:rPr>
              <a:t>Module Code: LCBB4015 </a:t>
            </a:r>
            <a:endParaRPr lang="pl-PL" sz="2800" dirty="0">
              <a:solidFill>
                <a:schemeClr val="dk1"/>
              </a:solidFill>
              <a:latin typeface="+mn-lt"/>
              <a:ea typeface="Times New Roman"/>
              <a:cs typeface="Times New Roman"/>
              <a:sym typeface="Times New Roman"/>
            </a:endParaRPr>
          </a:p>
          <a:p>
            <a:pPr marL="0" lvl="0" indent="0" algn="ctr" rtl="0">
              <a:spcBef>
                <a:spcPts val="1200"/>
              </a:spcBef>
              <a:spcAft>
                <a:spcPts val="0"/>
              </a:spcAft>
              <a:buClr>
                <a:schemeClr val="dk1"/>
              </a:buClr>
              <a:buSzPts val="1100"/>
              <a:buFont typeface="Arial"/>
              <a:buNone/>
            </a:pPr>
            <a:r>
              <a:rPr lang="pl-PL" sz="2800" b="1" dirty="0">
                <a:solidFill>
                  <a:schemeClr val="dk1"/>
                </a:solidFill>
                <a:latin typeface="+mn-lt"/>
                <a:ea typeface="Times New Roman"/>
                <a:cs typeface="Times New Roman"/>
                <a:sym typeface="Times New Roman"/>
              </a:rPr>
              <a:t>Fayol’s Management Functions in Costa Coffe</a:t>
            </a:r>
            <a:endParaRPr lang="en-US" sz="2800" b="1" dirty="0">
              <a:solidFill>
                <a:schemeClr val="dk1"/>
              </a:solidFill>
              <a:latin typeface="+mn-lt"/>
              <a:ea typeface="Times New Roman"/>
              <a:cs typeface="Times New Roman"/>
              <a:sym typeface="Times New Roman"/>
            </a:endParaRPr>
          </a:p>
          <a:p>
            <a:pPr marL="0" lvl="0" indent="0" algn="ctr" rtl="0">
              <a:spcBef>
                <a:spcPts val="1200"/>
              </a:spcBef>
              <a:spcAft>
                <a:spcPts val="0"/>
              </a:spcAft>
              <a:buClr>
                <a:schemeClr val="dk1"/>
              </a:buClr>
              <a:buSzPts val="1100"/>
              <a:buFont typeface="Arial"/>
              <a:buNone/>
            </a:pPr>
            <a:r>
              <a:rPr lang="en-US" sz="2800" dirty="0">
                <a:solidFill>
                  <a:schemeClr val="dk1"/>
                </a:solidFill>
                <a:latin typeface="+mn-lt"/>
                <a:ea typeface="Times New Roman"/>
                <a:cs typeface="Times New Roman"/>
                <a:sym typeface="Times New Roman"/>
              </a:rPr>
              <a:t>Lecturer name: Zainab Atta</a:t>
            </a:r>
          </a:p>
          <a:p>
            <a:pPr marL="0" lvl="0" indent="0" algn="ctr" rtl="0">
              <a:spcBef>
                <a:spcPts val="1200"/>
              </a:spcBef>
              <a:spcAft>
                <a:spcPts val="0"/>
              </a:spcAft>
              <a:buClr>
                <a:schemeClr val="dk1"/>
              </a:buClr>
              <a:buSzPts val="1100"/>
              <a:buFont typeface="Arial"/>
              <a:buNone/>
            </a:pPr>
            <a:r>
              <a:rPr lang="en-US" sz="2000" dirty="0">
                <a:solidFill>
                  <a:schemeClr val="dk1"/>
                </a:solidFill>
                <a:latin typeface="+mn-lt"/>
                <a:ea typeface="Times New Roman"/>
                <a:cs typeface="Times New Roman"/>
                <a:sym typeface="Times New Roman"/>
              </a:rPr>
              <a:t>Student Name</a:t>
            </a:r>
            <a:r>
              <a:rPr lang="pl-PL" sz="2000" dirty="0">
                <a:solidFill>
                  <a:schemeClr val="dk1"/>
                </a:solidFill>
                <a:latin typeface="+mn-lt"/>
                <a:ea typeface="Times New Roman"/>
                <a:cs typeface="Times New Roman"/>
                <a:sym typeface="Times New Roman"/>
              </a:rPr>
              <a:t>s</a:t>
            </a:r>
            <a:r>
              <a:rPr lang="en-US" sz="2000" dirty="0">
                <a:solidFill>
                  <a:schemeClr val="dk1"/>
                </a:solidFill>
                <a:latin typeface="+mn-lt"/>
                <a:ea typeface="Times New Roman"/>
                <a:cs typeface="Times New Roman"/>
                <a:sym typeface="Times New Roman"/>
              </a:rPr>
              <a:t> and ID</a:t>
            </a:r>
            <a:r>
              <a:rPr lang="pl-PL" sz="2000" dirty="0">
                <a:solidFill>
                  <a:schemeClr val="dk1"/>
                </a:solidFill>
                <a:latin typeface="+mn-lt"/>
                <a:ea typeface="Times New Roman"/>
                <a:cs typeface="Times New Roman"/>
                <a:sym typeface="Times New Roman"/>
              </a:rPr>
              <a:t>s</a:t>
            </a:r>
            <a:r>
              <a:rPr lang="en-US" sz="2000" dirty="0">
                <a:solidFill>
                  <a:schemeClr val="dk1"/>
                </a:solidFill>
                <a:latin typeface="+mn-lt"/>
                <a:ea typeface="Times New Roman"/>
                <a:cs typeface="Times New Roman"/>
                <a:sym typeface="Times New Roman"/>
              </a:rPr>
              <a:t>:</a:t>
            </a:r>
            <a:r>
              <a:rPr lang="pl-PL" sz="2000" dirty="0">
                <a:solidFill>
                  <a:schemeClr val="dk1"/>
                </a:solidFill>
                <a:latin typeface="+mn-lt"/>
                <a:ea typeface="Times New Roman"/>
                <a:cs typeface="Times New Roman"/>
                <a:sym typeface="Times New Roman"/>
              </a:rPr>
              <a:t> </a:t>
            </a:r>
            <a:r>
              <a:rPr lang="en-US" sz="2000" b="1" dirty="0">
                <a:solidFill>
                  <a:schemeClr val="dk1"/>
                </a:solidFill>
                <a:latin typeface="+mn-lt"/>
                <a:ea typeface="Times New Roman"/>
                <a:cs typeface="Times New Roman"/>
                <a:sym typeface="Times New Roman"/>
              </a:rPr>
              <a:t>M</a:t>
            </a:r>
            <a:r>
              <a:rPr lang="pl-PL" sz="2000" b="1" dirty="0">
                <a:solidFill>
                  <a:schemeClr val="dk1"/>
                </a:solidFill>
                <a:latin typeface="+mn-lt"/>
                <a:ea typeface="Times New Roman"/>
                <a:cs typeface="Times New Roman"/>
                <a:sym typeface="Times New Roman"/>
              </a:rPr>
              <a:t>arina</a:t>
            </a:r>
            <a:r>
              <a:rPr lang="en-US" sz="2000" b="1" dirty="0">
                <a:solidFill>
                  <a:schemeClr val="dk1"/>
                </a:solidFill>
                <a:latin typeface="+mn-lt"/>
                <a:ea typeface="Times New Roman"/>
                <a:cs typeface="Times New Roman"/>
                <a:sym typeface="Times New Roman"/>
              </a:rPr>
              <a:t> A</a:t>
            </a:r>
            <a:r>
              <a:rPr lang="pl-PL" sz="2000" b="1" dirty="0">
                <a:solidFill>
                  <a:schemeClr val="dk1"/>
                </a:solidFill>
                <a:latin typeface="+mn-lt"/>
                <a:ea typeface="Times New Roman"/>
                <a:cs typeface="Times New Roman"/>
                <a:sym typeface="Times New Roman"/>
              </a:rPr>
              <a:t>lina</a:t>
            </a:r>
            <a:r>
              <a:rPr lang="en-US" sz="2000" b="1" dirty="0">
                <a:solidFill>
                  <a:schemeClr val="dk1"/>
                </a:solidFill>
                <a:latin typeface="+mn-lt"/>
                <a:ea typeface="Times New Roman"/>
                <a:cs typeface="Times New Roman"/>
                <a:sym typeface="Times New Roman"/>
              </a:rPr>
              <a:t> M</a:t>
            </a:r>
            <a:r>
              <a:rPr lang="pl-PL" sz="2000" b="1" dirty="0">
                <a:solidFill>
                  <a:schemeClr val="dk1"/>
                </a:solidFill>
                <a:latin typeface="+mn-lt"/>
                <a:ea typeface="Times New Roman"/>
                <a:cs typeface="Times New Roman"/>
                <a:sym typeface="Times New Roman"/>
              </a:rPr>
              <a:t>anea</a:t>
            </a:r>
            <a:r>
              <a:rPr lang="en-US" sz="2000" b="1" dirty="0">
                <a:solidFill>
                  <a:schemeClr val="dk1"/>
                </a:solidFill>
                <a:latin typeface="+mn-lt"/>
                <a:ea typeface="Times New Roman"/>
                <a:cs typeface="Times New Roman"/>
                <a:sym typeface="Times New Roman"/>
              </a:rPr>
              <a:t> ID: 2412047</a:t>
            </a:r>
            <a:r>
              <a:rPr lang="pl-PL" sz="2000" b="1" dirty="0">
                <a:solidFill>
                  <a:schemeClr val="dk1"/>
                </a:solidFill>
                <a:latin typeface="+mn-lt"/>
                <a:ea typeface="Times New Roman"/>
                <a:cs typeface="Times New Roman"/>
                <a:sym typeface="Times New Roman"/>
              </a:rPr>
              <a:t> (Group Leader)</a:t>
            </a:r>
            <a:r>
              <a:rPr lang="en-US" sz="2000" dirty="0">
                <a:solidFill>
                  <a:schemeClr val="dk1"/>
                </a:solidFill>
                <a:latin typeface="+mn-lt"/>
                <a:ea typeface="Times New Roman"/>
                <a:cs typeface="Times New Roman"/>
                <a:sym typeface="Times New Roman"/>
              </a:rPr>
              <a:t>, M</a:t>
            </a:r>
            <a:r>
              <a:rPr lang="pl-PL" sz="2000" dirty="0">
                <a:solidFill>
                  <a:schemeClr val="dk1"/>
                </a:solidFill>
                <a:latin typeface="+mn-lt"/>
                <a:ea typeface="Times New Roman"/>
                <a:cs typeface="Times New Roman"/>
                <a:sym typeface="Times New Roman"/>
              </a:rPr>
              <a:t>arzena</a:t>
            </a:r>
            <a:r>
              <a:rPr lang="en-US" sz="2000" dirty="0">
                <a:solidFill>
                  <a:schemeClr val="dk1"/>
                </a:solidFill>
                <a:latin typeface="+mn-lt"/>
                <a:ea typeface="Times New Roman"/>
                <a:cs typeface="Times New Roman"/>
                <a:sym typeface="Times New Roman"/>
              </a:rPr>
              <a:t> </a:t>
            </a:r>
            <a:r>
              <a:rPr lang="pl-PL" sz="2000" dirty="0">
                <a:solidFill>
                  <a:schemeClr val="dk1"/>
                </a:solidFill>
                <a:latin typeface="+mn-lt"/>
                <a:ea typeface="Times New Roman"/>
                <a:cs typeface="Times New Roman"/>
                <a:sym typeface="Times New Roman"/>
              </a:rPr>
              <a:t>Beczek</a:t>
            </a:r>
            <a:r>
              <a:rPr lang="en-US" sz="2000" dirty="0">
                <a:solidFill>
                  <a:schemeClr val="dk1"/>
                </a:solidFill>
                <a:latin typeface="+mn-lt"/>
                <a:ea typeface="Times New Roman"/>
                <a:cs typeface="Times New Roman"/>
                <a:sym typeface="Times New Roman"/>
              </a:rPr>
              <a:t> </a:t>
            </a:r>
            <a:r>
              <a:rPr lang="en-US" sz="2000" b="1" dirty="0">
                <a:solidFill>
                  <a:schemeClr val="dk1"/>
                </a:solidFill>
                <a:latin typeface="+mn-lt"/>
                <a:ea typeface="Times New Roman"/>
                <a:cs typeface="Times New Roman"/>
                <a:sym typeface="Times New Roman"/>
              </a:rPr>
              <a:t>ID</a:t>
            </a:r>
            <a:r>
              <a:rPr lang="en-US" sz="2000" dirty="0">
                <a:solidFill>
                  <a:schemeClr val="dk1"/>
                </a:solidFill>
                <a:latin typeface="+mn-lt"/>
                <a:ea typeface="Times New Roman"/>
                <a:cs typeface="Times New Roman"/>
                <a:sym typeface="Times New Roman"/>
              </a:rPr>
              <a:t>: </a:t>
            </a:r>
            <a:r>
              <a:rPr lang="en-US" sz="2000" b="1" dirty="0">
                <a:solidFill>
                  <a:schemeClr val="dk1"/>
                </a:solidFill>
                <a:latin typeface="+mn-lt"/>
                <a:ea typeface="Times New Roman"/>
                <a:cs typeface="Times New Roman"/>
                <a:sym typeface="Times New Roman"/>
              </a:rPr>
              <a:t>2413128</a:t>
            </a:r>
            <a:r>
              <a:rPr lang="en-US" sz="2000" dirty="0">
                <a:solidFill>
                  <a:schemeClr val="dk1"/>
                </a:solidFill>
                <a:latin typeface="+mn-lt"/>
                <a:ea typeface="Times New Roman"/>
                <a:cs typeface="Times New Roman"/>
                <a:sym typeface="Times New Roman"/>
              </a:rPr>
              <a:t>, W</a:t>
            </a:r>
            <a:r>
              <a:rPr lang="pl-PL" sz="2000" dirty="0">
                <a:solidFill>
                  <a:schemeClr val="dk1"/>
                </a:solidFill>
                <a:latin typeface="+mn-lt"/>
                <a:ea typeface="Times New Roman"/>
                <a:cs typeface="Times New Roman"/>
                <a:sym typeface="Times New Roman"/>
              </a:rPr>
              <a:t>iktoria</a:t>
            </a:r>
            <a:r>
              <a:rPr lang="en-US" sz="2000" dirty="0">
                <a:solidFill>
                  <a:schemeClr val="dk1"/>
                </a:solidFill>
                <a:latin typeface="+mn-lt"/>
                <a:ea typeface="Times New Roman"/>
                <a:cs typeface="Times New Roman"/>
                <a:sym typeface="Times New Roman"/>
              </a:rPr>
              <a:t> </a:t>
            </a:r>
            <a:r>
              <a:rPr lang="pl-PL" sz="2000" dirty="0">
                <a:solidFill>
                  <a:schemeClr val="dk1"/>
                </a:solidFill>
                <a:latin typeface="+mn-lt"/>
                <a:ea typeface="Times New Roman"/>
                <a:cs typeface="Times New Roman"/>
                <a:sym typeface="Times New Roman"/>
              </a:rPr>
              <a:t>Żakowska</a:t>
            </a:r>
            <a:r>
              <a:rPr lang="en-US" sz="2000" dirty="0">
                <a:solidFill>
                  <a:schemeClr val="dk1"/>
                </a:solidFill>
                <a:latin typeface="+mn-lt"/>
                <a:ea typeface="Times New Roman"/>
                <a:cs typeface="Times New Roman"/>
                <a:sym typeface="Times New Roman"/>
              </a:rPr>
              <a:t> </a:t>
            </a:r>
            <a:r>
              <a:rPr lang="en-US" sz="2000" b="1" dirty="0">
                <a:solidFill>
                  <a:schemeClr val="dk1"/>
                </a:solidFill>
                <a:latin typeface="+mn-lt"/>
                <a:ea typeface="Times New Roman"/>
                <a:cs typeface="Times New Roman"/>
                <a:sym typeface="Times New Roman"/>
              </a:rPr>
              <a:t>ID:</a:t>
            </a:r>
            <a:r>
              <a:rPr lang="pl-PL" sz="2000" b="1" dirty="0">
                <a:solidFill>
                  <a:schemeClr val="dk1"/>
                </a:solidFill>
                <a:latin typeface="+mn-lt"/>
                <a:ea typeface="Times New Roman"/>
                <a:cs typeface="Times New Roman"/>
                <a:sym typeface="Times New Roman"/>
              </a:rPr>
              <a:t> </a:t>
            </a:r>
            <a:r>
              <a:rPr lang="en-US" sz="2000" b="1" dirty="0">
                <a:solidFill>
                  <a:schemeClr val="dk1"/>
                </a:solidFill>
                <a:latin typeface="+mn-lt"/>
                <a:ea typeface="Times New Roman"/>
                <a:cs typeface="Times New Roman"/>
                <a:sym typeface="Times New Roman"/>
              </a:rPr>
              <a:t>2413139</a:t>
            </a:r>
            <a:r>
              <a:rPr lang="pl-PL" sz="2000" dirty="0">
                <a:solidFill>
                  <a:schemeClr val="dk1"/>
                </a:solidFill>
                <a:latin typeface="+mn-lt"/>
                <a:ea typeface="Times New Roman"/>
                <a:cs typeface="Times New Roman"/>
                <a:sym typeface="Times New Roman"/>
              </a:rPr>
              <a:t>, Daniel Stoica </a:t>
            </a:r>
            <a:r>
              <a:rPr lang="pl-PL" sz="2000" b="1" dirty="0">
                <a:solidFill>
                  <a:schemeClr val="dk1"/>
                </a:solidFill>
                <a:latin typeface="+mn-lt"/>
                <a:ea typeface="Times New Roman"/>
                <a:cs typeface="Times New Roman"/>
                <a:sym typeface="Times New Roman"/>
              </a:rPr>
              <a:t>ID 2516172</a:t>
            </a:r>
          </a:p>
          <a:p>
            <a:pPr marL="0" lvl="0" indent="0" algn="ctr" rtl="0">
              <a:spcBef>
                <a:spcPts val="1200"/>
              </a:spcBef>
              <a:spcAft>
                <a:spcPts val="0"/>
              </a:spcAft>
              <a:buClr>
                <a:schemeClr val="dk1"/>
              </a:buClr>
              <a:buSzPts val="1100"/>
              <a:buFont typeface="Arial"/>
              <a:buNone/>
            </a:pPr>
            <a:r>
              <a:rPr lang="pl-PL" sz="2000" dirty="0">
                <a:solidFill>
                  <a:schemeClr val="dk1"/>
                </a:solidFill>
                <a:latin typeface="+mn-lt"/>
                <a:ea typeface="Times New Roman"/>
                <a:cs typeface="Times New Roman"/>
                <a:sym typeface="Times New Roman"/>
              </a:rPr>
              <a:t>Presentation Date: 10.04.2026 </a:t>
            </a:r>
            <a:endParaRPr lang="en-US" sz="2400" dirty="0">
              <a:solidFill>
                <a:schemeClr val="dk1"/>
              </a:solidFill>
              <a:latin typeface="+mn-lt"/>
              <a:ea typeface="Times New Roman"/>
              <a:cs typeface="Times New Roman"/>
              <a:sym typeface="Times New Roman"/>
            </a:endParaRPr>
          </a:p>
          <a:p>
            <a:pPr marL="0" lvl="0" indent="0" algn="ctr" rtl="0">
              <a:spcBef>
                <a:spcPts val="1200"/>
              </a:spcBef>
              <a:spcAft>
                <a:spcPts val="0"/>
              </a:spcAft>
              <a:buClr>
                <a:schemeClr val="dk1"/>
              </a:buClr>
              <a:buSzPts val="1100"/>
              <a:buFont typeface="Arial"/>
              <a:buNone/>
            </a:pPr>
            <a:endParaRPr lang="en-US" sz="3000" dirty="0">
              <a:solidFill>
                <a:schemeClr val="dk1"/>
              </a:solidFill>
              <a:latin typeface="+mn-lt"/>
              <a:ea typeface="Times New Roman"/>
              <a:cs typeface="Times New Roman"/>
              <a:sym typeface="Times New Roman"/>
            </a:endParaRPr>
          </a:p>
          <a:p>
            <a:pPr marL="0" lvl="0" indent="0" algn="ctr" rtl="0">
              <a:spcBef>
                <a:spcPts val="1200"/>
              </a:spcBef>
              <a:spcAft>
                <a:spcPts val="0"/>
              </a:spcAft>
              <a:buClr>
                <a:schemeClr val="dk1"/>
              </a:buClr>
              <a:buSzPts val="1100"/>
              <a:buFont typeface="Arial"/>
              <a:buNone/>
            </a:pPr>
            <a:endParaRPr sz="3000" b="1" dirty="0">
              <a:solidFill>
                <a:schemeClr val="dk1"/>
              </a:solidFill>
              <a:latin typeface="Times New Roman"/>
              <a:ea typeface="Times New Roman"/>
              <a:cs typeface="Times New Roman"/>
              <a:sym typeface="Times New Roman"/>
            </a:endParaRPr>
          </a:p>
          <a:p>
            <a:pPr marL="0" lvl="0" indent="0" algn="ctr" rtl="0">
              <a:spcBef>
                <a:spcPts val="1200"/>
              </a:spcBef>
              <a:spcAft>
                <a:spcPts val="1200"/>
              </a:spcAft>
              <a:buNone/>
            </a:pPr>
            <a:endParaRPr sz="3000" b="1" dirty="0">
              <a:solidFill>
                <a:schemeClr val="dk1"/>
              </a:solidFill>
              <a:latin typeface="Times New Roman"/>
              <a:ea typeface="Times New Roman"/>
              <a:cs typeface="Times New Roman"/>
              <a:sym typeface="Times New Roman"/>
            </a:endParaRPr>
          </a:p>
        </p:txBody>
      </p:sp>
      <p:pic>
        <p:nvPicPr>
          <p:cNvPr id="2" name="Picture 1">
            <a:extLst>
              <a:ext uri="{FF2B5EF4-FFF2-40B4-BE49-F238E27FC236}">
                <a16:creationId xmlns:a16="http://schemas.microsoft.com/office/drawing/2014/main" id="{3154CC06-D975-2A77-970E-E2B4D1249FD8}"/>
              </a:ext>
            </a:extLst>
          </p:cNvPr>
          <p:cNvPicPr>
            <a:picLocks noChangeAspect="1"/>
          </p:cNvPicPr>
          <p:nvPr/>
        </p:nvPicPr>
        <p:blipFill>
          <a:blip r:embed="rId3"/>
          <a:stretch>
            <a:fillRect/>
          </a:stretch>
        </p:blipFill>
        <p:spPr>
          <a:xfrm>
            <a:off x="8014996" y="-1"/>
            <a:ext cx="1129004" cy="41054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4"/>
          <p:cNvSpPr txBox="1">
            <a:spLocks noGrp="1"/>
          </p:cNvSpPr>
          <p:nvPr>
            <p:ph type="title"/>
          </p:nvPr>
        </p:nvSpPr>
        <p:spPr>
          <a:xfrm>
            <a:off x="0" y="165450"/>
            <a:ext cx="9037320" cy="53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pl-PL" b="1" dirty="0">
                <a:latin typeface="+mn-lt"/>
                <a:ea typeface="Times New Roman"/>
                <a:cs typeface="Times New Roman"/>
                <a:sym typeface="Times New Roman"/>
              </a:rPr>
              <a:t>Presentation Outline</a:t>
            </a:r>
            <a:endParaRPr b="1" dirty="0">
              <a:latin typeface="+mn-lt"/>
              <a:ea typeface="Times New Roman"/>
              <a:cs typeface="Times New Roman"/>
              <a:sym typeface="Times New Roman"/>
            </a:endParaRPr>
          </a:p>
        </p:txBody>
      </p:sp>
      <p:sp>
        <p:nvSpPr>
          <p:cNvPr id="60" name="Google Shape;60;p14"/>
          <p:cNvSpPr txBox="1">
            <a:spLocks noGrp="1"/>
          </p:cNvSpPr>
          <p:nvPr>
            <p:ph type="body" idx="1"/>
          </p:nvPr>
        </p:nvSpPr>
        <p:spPr>
          <a:xfrm>
            <a:off x="804045" y="1129005"/>
            <a:ext cx="3450714" cy="4014496"/>
          </a:xfrm>
          <a:prstGeom prst="rect">
            <a:avLst/>
          </a:prstGeom>
        </p:spPr>
        <p:txBody>
          <a:bodyPr spcFirstLastPara="1" wrap="square" lIns="91425" tIns="91425" rIns="91425" bIns="91425" anchor="t" anchorCtr="0">
            <a:noAutofit/>
          </a:bodyPr>
          <a:lstStyle/>
          <a:p>
            <a:pPr marL="285750" indent="-285750">
              <a:spcBef>
                <a:spcPts val="1200"/>
              </a:spcBef>
              <a:buClr>
                <a:schemeClr val="dk1"/>
              </a:buClr>
              <a:buSzPts val="1100"/>
            </a:pPr>
            <a:r>
              <a:rPr lang="pl-PL" dirty="0">
                <a:solidFill>
                  <a:schemeClr val="dk1"/>
                </a:solidFill>
                <a:latin typeface="+mn-lt"/>
                <a:ea typeface="Times New Roman"/>
                <a:cs typeface="Times New Roman"/>
                <a:sym typeface="Times New Roman"/>
              </a:rPr>
              <a:t>Presentation Outline</a:t>
            </a:r>
          </a:p>
          <a:p>
            <a:pPr marL="285750" indent="-285750">
              <a:spcBef>
                <a:spcPts val="1200"/>
              </a:spcBef>
              <a:buClr>
                <a:schemeClr val="dk1"/>
              </a:buClr>
              <a:buSzPts val="1100"/>
            </a:pPr>
            <a:r>
              <a:rPr lang="en" dirty="0">
                <a:solidFill>
                  <a:schemeClr val="dk1"/>
                </a:solidFill>
                <a:latin typeface="+mn-lt"/>
                <a:ea typeface="Times New Roman"/>
                <a:cs typeface="Times New Roman"/>
                <a:sym typeface="Times New Roman"/>
              </a:rPr>
              <a:t>Introduction          </a:t>
            </a:r>
            <a:endParaRPr dirty="0">
              <a:solidFill>
                <a:schemeClr val="dk1"/>
              </a:solidFill>
              <a:latin typeface="+mn-lt"/>
              <a:ea typeface="Times New Roman"/>
              <a:cs typeface="Times New Roman"/>
              <a:sym typeface="Times New Roman"/>
            </a:endParaRPr>
          </a:p>
          <a:p>
            <a:pPr marL="342900" indent="-342900" algn="just">
              <a:spcBef>
                <a:spcPts val="1200"/>
              </a:spcBef>
              <a:buClr>
                <a:schemeClr val="dk1"/>
              </a:buClr>
              <a:buSzPts val="1100"/>
            </a:pPr>
            <a:r>
              <a:rPr lang="en" dirty="0">
                <a:solidFill>
                  <a:schemeClr val="dk1"/>
                </a:solidFill>
                <a:latin typeface="+mn-lt"/>
                <a:ea typeface="Times New Roman"/>
                <a:cs typeface="Times New Roman"/>
                <a:sym typeface="Times New Roman"/>
              </a:rPr>
              <a:t>Company Overview</a:t>
            </a:r>
            <a:endParaRPr dirty="0">
              <a:solidFill>
                <a:schemeClr val="dk1"/>
              </a:solidFill>
              <a:latin typeface="+mn-lt"/>
              <a:ea typeface="Times New Roman"/>
              <a:cs typeface="Times New Roman"/>
              <a:sym typeface="Times New Roman"/>
            </a:endParaRPr>
          </a:p>
          <a:p>
            <a:pPr marL="342900" indent="-342900">
              <a:spcBef>
                <a:spcPts val="1200"/>
              </a:spcBef>
              <a:buClr>
                <a:schemeClr val="dk1"/>
              </a:buClr>
              <a:buSzPts val="1100"/>
            </a:pPr>
            <a:r>
              <a:rPr lang="en" dirty="0">
                <a:solidFill>
                  <a:schemeClr val="dk1"/>
                </a:solidFill>
                <a:latin typeface="+mn-lt"/>
                <a:ea typeface="Times New Roman"/>
                <a:cs typeface="Times New Roman"/>
                <a:sym typeface="Times New Roman"/>
              </a:rPr>
              <a:t>Henri</a:t>
            </a:r>
            <a:r>
              <a:rPr lang="pl-PL" dirty="0">
                <a:solidFill>
                  <a:schemeClr val="dk1"/>
                </a:solidFill>
                <a:latin typeface="+mn-lt"/>
                <a:ea typeface="Times New Roman"/>
                <a:cs typeface="Times New Roman"/>
                <a:sym typeface="Times New Roman"/>
              </a:rPr>
              <a:t> </a:t>
            </a:r>
            <a:r>
              <a:rPr lang="en" dirty="0">
                <a:solidFill>
                  <a:schemeClr val="dk1"/>
                </a:solidFill>
                <a:latin typeface="+mn-lt"/>
                <a:ea typeface="Times New Roman"/>
                <a:cs typeface="Times New Roman"/>
                <a:sym typeface="Times New Roman"/>
              </a:rPr>
              <a:t>Fayol’s Management Theory</a:t>
            </a:r>
            <a:endParaRPr dirty="0">
              <a:solidFill>
                <a:schemeClr val="dk1"/>
              </a:solidFill>
              <a:latin typeface="+mn-lt"/>
              <a:ea typeface="Times New Roman"/>
              <a:cs typeface="Times New Roman"/>
              <a:sym typeface="Times New Roman"/>
            </a:endParaRPr>
          </a:p>
          <a:p>
            <a:pPr marL="342900" indent="-342900" algn="just">
              <a:spcBef>
                <a:spcPts val="1200"/>
              </a:spcBef>
              <a:buClr>
                <a:schemeClr val="dk1"/>
              </a:buClr>
              <a:buSzPts val="1100"/>
            </a:pPr>
            <a:r>
              <a:rPr lang="en" dirty="0">
                <a:solidFill>
                  <a:schemeClr val="dk1"/>
                </a:solidFill>
                <a:latin typeface="+mn-lt"/>
                <a:ea typeface="Times New Roman"/>
                <a:cs typeface="Times New Roman"/>
                <a:sym typeface="Times New Roman"/>
              </a:rPr>
              <a:t>Planning</a:t>
            </a:r>
            <a:endParaRPr dirty="0">
              <a:solidFill>
                <a:schemeClr val="dk1"/>
              </a:solidFill>
              <a:latin typeface="+mn-lt"/>
              <a:ea typeface="Times New Roman"/>
              <a:cs typeface="Times New Roman"/>
              <a:sym typeface="Times New Roman"/>
            </a:endParaRPr>
          </a:p>
          <a:p>
            <a:pPr marL="342900" indent="-342900" algn="just">
              <a:spcBef>
                <a:spcPts val="1200"/>
              </a:spcBef>
              <a:buClr>
                <a:schemeClr val="dk1"/>
              </a:buClr>
              <a:buSzPts val="1100"/>
            </a:pPr>
            <a:r>
              <a:rPr lang="en" dirty="0">
                <a:solidFill>
                  <a:schemeClr val="dk1"/>
                </a:solidFill>
                <a:latin typeface="+mn-lt"/>
                <a:ea typeface="Times New Roman"/>
                <a:cs typeface="Times New Roman"/>
                <a:sym typeface="Times New Roman"/>
              </a:rPr>
              <a:t>Organising</a:t>
            </a:r>
            <a:endParaRPr dirty="0">
              <a:solidFill>
                <a:schemeClr val="dk1"/>
              </a:solidFill>
              <a:latin typeface="+mn-lt"/>
              <a:ea typeface="Times New Roman"/>
              <a:cs typeface="Times New Roman"/>
              <a:sym typeface="Times New Roman"/>
            </a:endParaRPr>
          </a:p>
          <a:p>
            <a:pPr marL="342900" indent="-342900" algn="just">
              <a:spcBef>
                <a:spcPts val="1200"/>
              </a:spcBef>
              <a:buClr>
                <a:schemeClr val="dk1"/>
              </a:buClr>
              <a:buSzPts val="1100"/>
            </a:pPr>
            <a:r>
              <a:rPr lang="en" dirty="0">
                <a:solidFill>
                  <a:schemeClr val="dk1"/>
                </a:solidFill>
                <a:latin typeface="+mn-lt"/>
                <a:ea typeface="Times New Roman"/>
                <a:cs typeface="Times New Roman"/>
                <a:sym typeface="Times New Roman"/>
              </a:rPr>
              <a:t>Commanding</a:t>
            </a:r>
            <a:endParaRPr dirty="0">
              <a:solidFill>
                <a:schemeClr val="dk1"/>
              </a:solidFill>
              <a:latin typeface="+mn-lt"/>
              <a:ea typeface="Times New Roman"/>
              <a:cs typeface="Times New Roman"/>
              <a:sym typeface="Times New Roman"/>
            </a:endParaRPr>
          </a:p>
          <a:p>
            <a:pPr marL="0" indent="0" algn="just">
              <a:spcBef>
                <a:spcPts val="1200"/>
              </a:spcBef>
              <a:buClr>
                <a:schemeClr val="dk1"/>
              </a:buClr>
              <a:buSzPts val="1100"/>
              <a:buNone/>
            </a:pPr>
            <a:r>
              <a:rPr lang="en" sz="2400" dirty="0">
                <a:solidFill>
                  <a:schemeClr val="dk1"/>
                </a:solidFill>
                <a:latin typeface="Times New Roman"/>
                <a:ea typeface="Times New Roman"/>
                <a:cs typeface="Times New Roman"/>
                <a:sym typeface="Times New Roman"/>
              </a:rPr>
              <a:t> </a:t>
            </a:r>
            <a:endParaRPr sz="2400" dirty="0">
              <a:solidFill>
                <a:schemeClr val="dk1"/>
              </a:solidFill>
              <a:latin typeface="Times New Roman"/>
              <a:ea typeface="Times New Roman"/>
              <a:cs typeface="Times New Roman"/>
              <a:sym typeface="Times New Roman"/>
            </a:endParaRPr>
          </a:p>
          <a:p>
            <a:pPr marL="285750" indent="-285750" algn="just">
              <a:spcBef>
                <a:spcPts val="1200"/>
              </a:spcBef>
              <a:buClr>
                <a:schemeClr val="dk1"/>
              </a:buClr>
              <a:buSzPts val="1100"/>
            </a:pPr>
            <a:endParaRPr dirty="0">
              <a:solidFill>
                <a:schemeClr val="dk1"/>
              </a:solidFill>
              <a:latin typeface="Times New Roman"/>
              <a:ea typeface="Times New Roman"/>
              <a:cs typeface="Times New Roman"/>
              <a:sym typeface="Times New Roman"/>
            </a:endParaRPr>
          </a:p>
          <a:p>
            <a:pPr marL="285750" indent="-285750" algn="just">
              <a:spcBef>
                <a:spcPts val="1200"/>
              </a:spcBef>
              <a:buClr>
                <a:schemeClr val="dk1"/>
              </a:buClr>
              <a:buSzPts val="1100"/>
            </a:pPr>
            <a:endParaRPr dirty="0">
              <a:solidFill>
                <a:schemeClr val="dk1"/>
              </a:solidFill>
              <a:latin typeface="Times New Roman"/>
              <a:ea typeface="Times New Roman"/>
              <a:cs typeface="Times New Roman"/>
              <a:sym typeface="Times New Roman"/>
            </a:endParaRPr>
          </a:p>
          <a:p>
            <a:pPr marL="171450" indent="-171450">
              <a:spcBef>
                <a:spcPts val="1200"/>
              </a:spcBef>
              <a:spcAft>
                <a:spcPts val="1200"/>
              </a:spcAft>
            </a:pPr>
            <a:endParaRPr sz="1100" dirty="0">
              <a:solidFill>
                <a:schemeClr val="dk1"/>
              </a:solidFill>
              <a:latin typeface="Times New Roman"/>
              <a:ea typeface="Times New Roman"/>
              <a:cs typeface="Times New Roman"/>
              <a:sym typeface="Times New Roman"/>
            </a:endParaRPr>
          </a:p>
        </p:txBody>
      </p:sp>
      <p:sp>
        <p:nvSpPr>
          <p:cNvPr id="3" name="Google Shape;60;p14">
            <a:extLst>
              <a:ext uri="{FF2B5EF4-FFF2-40B4-BE49-F238E27FC236}">
                <a16:creationId xmlns:a16="http://schemas.microsoft.com/office/drawing/2014/main" id="{012E1536-19B9-9139-DD0B-0FF86949B02B}"/>
              </a:ext>
            </a:extLst>
          </p:cNvPr>
          <p:cNvSpPr txBox="1">
            <a:spLocks/>
          </p:cNvSpPr>
          <p:nvPr/>
        </p:nvSpPr>
        <p:spPr>
          <a:xfrm>
            <a:off x="4958034" y="529343"/>
            <a:ext cx="2898342" cy="3837384"/>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1pPr>
            <a:lvl2pPr marL="914400" marR="0" lvl="1"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2pPr>
            <a:lvl3pPr marL="1371600" marR="0" lvl="2"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3pPr>
            <a:lvl4pPr marL="1828800" marR="0" lvl="3"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4pPr>
            <a:lvl5pPr marL="2286000" marR="0" lvl="4"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5pPr>
            <a:lvl6pPr marL="2743200" marR="0" lvl="5"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6pPr>
            <a:lvl7pPr marL="3200400" marR="0" lvl="6"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7pPr>
            <a:lvl8pPr marL="3657600" marR="0" lvl="7"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8pPr>
            <a:lvl9pPr marL="4114800" marR="0" lvl="8" indent="-304800" algn="l" rtl="0">
              <a:lnSpc>
                <a:spcPct val="115000"/>
              </a:lnSpc>
              <a:spcBef>
                <a:spcPts val="0"/>
              </a:spcBef>
              <a:spcAft>
                <a:spcPts val="0"/>
              </a:spcAft>
              <a:buClr>
                <a:schemeClr val="dk2"/>
              </a:buClr>
              <a:buSzPts val="1200"/>
              <a:buFont typeface="Arial"/>
              <a:buChar char="■"/>
              <a:defRPr sz="1200" b="0" i="0" u="none" strike="noStrike" cap="none">
                <a:solidFill>
                  <a:schemeClr val="dk2"/>
                </a:solidFill>
                <a:latin typeface="Arial"/>
                <a:ea typeface="Arial"/>
                <a:cs typeface="Arial"/>
                <a:sym typeface="Arial"/>
              </a:defRPr>
            </a:lvl9pPr>
          </a:lstStyle>
          <a:p>
            <a:pPr marL="0" indent="0" algn="just">
              <a:spcBef>
                <a:spcPts val="1200"/>
              </a:spcBef>
              <a:buClr>
                <a:schemeClr val="dk1"/>
              </a:buClr>
              <a:buSzPts val="1100"/>
              <a:buFont typeface="Arial"/>
              <a:buNone/>
            </a:pPr>
            <a:r>
              <a:rPr lang="en-US" sz="2000" dirty="0">
                <a:solidFill>
                  <a:schemeClr val="dk1"/>
                </a:solidFill>
                <a:latin typeface="+mn-lt"/>
                <a:ea typeface="Times New Roman"/>
                <a:cs typeface="Times New Roman"/>
                <a:sym typeface="Times New Roman"/>
              </a:rPr>
              <a:t>       </a:t>
            </a:r>
            <a:endParaRPr lang="en-US" sz="2000" dirty="0">
              <a:solidFill>
                <a:schemeClr val="dk1"/>
              </a:solidFill>
              <a:latin typeface="+mj-lt"/>
              <a:ea typeface="Times New Roman"/>
              <a:cs typeface="Times New Roman"/>
              <a:sym typeface="Times New Roman"/>
            </a:endParaRPr>
          </a:p>
          <a:p>
            <a:pPr marL="342900" indent="-342900">
              <a:spcBef>
                <a:spcPts val="1200"/>
              </a:spcBef>
              <a:buClr>
                <a:schemeClr val="dk1"/>
              </a:buClr>
              <a:buSzPts val="1100"/>
            </a:pPr>
            <a:r>
              <a:rPr lang="en-GB" noProof="0" dirty="0">
                <a:solidFill>
                  <a:schemeClr val="dk1"/>
                </a:solidFill>
                <a:latin typeface="+mn-lt"/>
                <a:ea typeface="Times New Roman"/>
                <a:cs typeface="Times New Roman"/>
                <a:sym typeface="Times New Roman"/>
              </a:rPr>
              <a:t>Coordinating</a:t>
            </a:r>
          </a:p>
          <a:p>
            <a:pPr marL="342900" indent="-342900">
              <a:spcBef>
                <a:spcPts val="1200"/>
              </a:spcBef>
              <a:buClr>
                <a:schemeClr val="dk1"/>
              </a:buClr>
              <a:buSzPts val="1100"/>
            </a:pPr>
            <a:r>
              <a:rPr lang="en-GB" noProof="0" dirty="0">
                <a:solidFill>
                  <a:schemeClr val="dk1"/>
                </a:solidFill>
                <a:latin typeface="+mn-lt"/>
                <a:ea typeface="Times New Roman"/>
                <a:cs typeface="Times New Roman"/>
                <a:sym typeface="Times New Roman"/>
              </a:rPr>
              <a:t>Controlling</a:t>
            </a:r>
          </a:p>
          <a:p>
            <a:pPr marL="285750" indent="-285750">
              <a:spcBef>
                <a:spcPts val="1200"/>
              </a:spcBef>
              <a:buClr>
                <a:schemeClr val="dk1"/>
              </a:buClr>
              <a:buSzPts val="1100"/>
            </a:pPr>
            <a:r>
              <a:rPr lang="en-GB" noProof="0" dirty="0">
                <a:solidFill>
                  <a:schemeClr val="dk1"/>
                </a:solidFill>
                <a:latin typeface="+mn-lt"/>
                <a:ea typeface="Times New Roman"/>
                <a:cs typeface="Times New Roman"/>
                <a:sym typeface="Times New Roman"/>
              </a:rPr>
              <a:t> </a:t>
            </a:r>
            <a:r>
              <a:rPr lang="pl-PL" noProof="0" dirty="0">
                <a:solidFill>
                  <a:schemeClr val="dk1"/>
                </a:solidFill>
                <a:latin typeface="+mn-lt"/>
                <a:ea typeface="Times New Roman"/>
                <a:cs typeface="Times New Roman"/>
                <a:sym typeface="Times New Roman"/>
              </a:rPr>
              <a:t>Supporting Costa Coffee             Goals</a:t>
            </a:r>
            <a:endParaRPr lang="en-GB" noProof="0" dirty="0">
              <a:solidFill>
                <a:schemeClr val="dk1"/>
              </a:solidFill>
              <a:latin typeface="+mn-lt"/>
              <a:ea typeface="Times New Roman"/>
              <a:cs typeface="Times New Roman"/>
              <a:sym typeface="Times New Roman"/>
            </a:endParaRPr>
          </a:p>
          <a:p>
            <a:pPr marL="342900" indent="-342900">
              <a:spcBef>
                <a:spcPts val="1200"/>
              </a:spcBef>
              <a:buClr>
                <a:schemeClr val="dk1"/>
              </a:buClr>
              <a:buSzPts val="1100"/>
            </a:pPr>
            <a:r>
              <a:rPr lang="en-GB" noProof="0" dirty="0">
                <a:solidFill>
                  <a:schemeClr val="dk1"/>
                </a:solidFill>
                <a:latin typeface="+mn-lt"/>
                <a:ea typeface="Times New Roman"/>
                <a:cs typeface="Times New Roman"/>
                <a:sym typeface="Times New Roman"/>
              </a:rPr>
              <a:t>Managerial Skills</a:t>
            </a:r>
          </a:p>
          <a:p>
            <a:pPr marL="0" indent="0">
              <a:spcBef>
                <a:spcPts val="1200"/>
              </a:spcBef>
              <a:buClr>
                <a:schemeClr val="dk1"/>
              </a:buClr>
              <a:buSzPts val="1100"/>
              <a:buFont typeface="Arial"/>
              <a:buNone/>
            </a:pPr>
            <a:r>
              <a:rPr lang="en-GB" noProof="0" dirty="0">
                <a:solidFill>
                  <a:schemeClr val="dk1"/>
                </a:solidFill>
                <a:latin typeface="+mn-lt"/>
                <a:ea typeface="Times New Roman"/>
                <a:cs typeface="Times New Roman"/>
                <a:sym typeface="Times New Roman"/>
              </a:rPr>
              <a:t> </a:t>
            </a:r>
            <a:r>
              <a:rPr lang="pl-PL" noProof="0" dirty="0">
                <a:solidFill>
                  <a:schemeClr val="dk1"/>
                </a:solidFill>
                <a:latin typeface="+mn-lt"/>
                <a:ea typeface="Times New Roman"/>
                <a:cs typeface="Times New Roman"/>
                <a:sym typeface="Times New Roman"/>
              </a:rPr>
              <a:t>     </a:t>
            </a:r>
            <a:r>
              <a:rPr lang="en-GB" noProof="0" dirty="0">
                <a:solidFill>
                  <a:schemeClr val="dk1"/>
                </a:solidFill>
                <a:latin typeface="+mn-lt"/>
                <a:ea typeface="Times New Roman"/>
                <a:cs typeface="Times New Roman"/>
                <a:sym typeface="Times New Roman"/>
              </a:rPr>
              <a:t>in Modern Organisations</a:t>
            </a:r>
          </a:p>
          <a:p>
            <a:pPr marL="342900" indent="-342900">
              <a:spcBef>
                <a:spcPts val="1200"/>
              </a:spcBef>
              <a:buClr>
                <a:schemeClr val="dk1"/>
              </a:buClr>
              <a:buSzPts val="1100"/>
            </a:pPr>
            <a:r>
              <a:rPr lang="en-GB" noProof="0" dirty="0">
                <a:solidFill>
                  <a:schemeClr val="dk1"/>
                </a:solidFill>
                <a:latin typeface="+mn-lt"/>
                <a:ea typeface="Times New Roman"/>
                <a:cs typeface="Times New Roman"/>
                <a:sym typeface="Times New Roman"/>
              </a:rPr>
              <a:t>Conclusion </a:t>
            </a:r>
          </a:p>
          <a:p>
            <a:pPr marL="0" indent="0" algn="just">
              <a:spcBef>
                <a:spcPts val="1200"/>
              </a:spcBef>
              <a:buClr>
                <a:schemeClr val="dk1"/>
              </a:buClr>
              <a:buSzPts val="1100"/>
              <a:buFont typeface="Arial"/>
              <a:buNone/>
            </a:pPr>
            <a:endParaRPr lang="en-US" sz="2400" dirty="0">
              <a:solidFill>
                <a:schemeClr val="dk1"/>
              </a:solidFill>
              <a:latin typeface="+mn-lt"/>
              <a:ea typeface="Times New Roman"/>
              <a:cs typeface="Times New Roman"/>
              <a:sym typeface="Times New Roman"/>
            </a:endParaRPr>
          </a:p>
          <a:p>
            <a:pPr marL="0" indent="0">
              <a:spcBef>
                <a:spcPts val="1200"/>
              </a:spcBef>
              <a:spcAft>
                <a:spcPts val="1200"/>
              </a:spcAft>
              <a:buFont typeface="Arial"/>
              <a:buNone/>
            </a:pPr>
            <a:endParaRPr lang="en-US" sz="11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6" name="Google Shape;66;p15"/>
          <p:cNvSpPr txBox="1">
            <a:spLocks noGrp="1"/>
          </p:cNvSpPr>
          <p:nvPr>
            <p:ph type="body" idx="1"/>
          </p:nvPr>
        </p:nvSpPr>
        <p:spPr>
          <a:xfrm>
            <a:off x="0" y="547773"/>
            <a:ext cx="9022080" cy="4617720"/>
          </a:xfrm>
          <a:prstGeom prst="rect">
            <a:avLst/>
          </a:prstGeom>
        </p:spPr>
        <p:txBody>
          <a:bodyPr spcFirstLastPara="1" wrap="square" lIns="91425" tIns="91425" rIns="91425" bIns="91425" anchor="t" anchorCtr="0">
            <a:noAutofit/>
          </a:bodyPr>
          <a:lstStyle/>
          <a:p>
            <a:pPr marL="457200" lvl="0" indent="-330200" rtl="0">
              <a:lnSpc>
                <a:spcPct val="150000"/>
              </a:lnSpc>
              <a:spcBef>
                <a:spcPts val="0"/>
              </a:spcBef>
              <a:spcAft>
                <a:spcPts val="0"/>
              </a:spcAft>
              <a:buClr>
                <a:schemeClr val="dk1"/>
              </a:buClr>
              <a:buSzPts val="1600"/>
              <a:buFont typeface="Times New Roman"/>
              <a:buChar char="●"/>
            </a:pPr>
            <a:endParaRPr lang="pl-PL" dirty="0">
              <a:solidFill>
                <a:schemeClr val="dk1"/>
              </a:solidFill>
              <a:latin typeface="+mj-lt"/>
              <a:ea typeface="Times New Roman"/>
              <a:cs typeface="Times New Roman"/>
              <a:sym typeface="Times New Roman"/>
            </a:endParaRPr>
          </a:p>
          <a:p>
            <a:pPr marL="127000" lvl="0" indent="0" rtl="0">
              <a:lnSpc>
                <a:spcPct val="150000"/>
              </a:lnSpc>
              <a:spcBef>
                <a:spcPts val="0"/>
              </a:spcBef>
              <a:spcAft>
                <a:spcPts val="0"/>
              </a:spcAft>
              <a:buClr>
                <a:schemeClr val="dk1"/>
              </a:buClr>
              <a:buSzPts val="1600"/>
              <a:buNone/>
            </a:pPr>
            <a:endParaRPr lang="pl-PL" dirty="0">
              <a:solidFill>
                <a:schemeClr val="dk1"/>
              </a:solidFill>
              <a:latin typeface="+mj-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j-lt"/>
                <a:ea typeface="Times New Roman"/>
                <a:cs typeface="Times New Roman"/>
                <a:sym typeface="Times New Roman"/>
              </a:rPr>
              <a:t>Leadership</a:t>
            </a:r>
            <a:r>
              <a:rPr lang="pl-PL" dirty="0">
                <a:solidFill>
                  <a:schemeClr val="dk1"/>
                </a:solidFill>
                <a:latin typeface="+mj-lt"/>
                <a:ea typeface="Times New Roman"/>
                <a:cs typeface="Times New Roman"/>
                <a:sym typeface="Times New Roman"/>
              </a:rPr>
              <a:t> </a:t>
            </a:r>
            <a:r>
              <a:rPr lang="pl-PL" dirty="0">
                <a:solidFill>
                  <a:schemeClr val="tx1"/>
                </a:solidFill>
                <a:latin typeface="+mj-lt"/>
                <a:ea typeface="Times New Roman"/>
                <a:cs typeface="Times New Roman"/>
                <a:sym typeface="Times New Roman"/>
              </a:rPr>
              <a:t>and</a:t>
            </a:r>
            <a:r>
              <a:rPr lang="pl-PL" dirty="0">
                <a:solidFill>
                  <a:schemeClr val="dk1"/>
                </a:solidFill>
                <a:latin typeface="+mj-lt"/>
                <a:ea typeface="Times New Roman"/>
                <a:cs typeface="Times New Roman"/>
                <a:sym typeface="Times New Roman"/>
              </a:rPr>
              <a:t> </a:t>
            </a:r>
            <a:r>
              <a:rPr lang="en" dirty="0">
                <a:solidFill>
                  <a:schemeClr val="dk1"/>
                </a:solidFill>
                <a:latin typeface="+mj-lt"/>
                <a:ea typeface="Times New Roman"/>
                <a:cs typeface="Times New Roman"/>
                <a:sym typeface="Times New Roman"/>
              </a:rPr>
              <a:t>management play a significant role in </a:t>
            </a:r>
            <a:r>
              <a:rPr lang="pl-PL" dirty="0">
                <a:solidFill>
                  <a:schemeClr val="dk1"/>
                </a:solidFill>
                <a:latin typeface="+mj-lt"/>
                <a:ea typeface="Times New Roman"/>
                <a:cs typeface="Times New Roman"/>
                <a:sym typeface="Times New Roman"/>
              </a:rPr>
              <a:t>helping</a:t>
            </a:r>
            <a:r>
              <a:rPr lang="en" dirty="0">
                <a:solidFill>
                  <a:schemeClr val="dk1"/>
                </a:solidFill>
                <a:latin typeface="+mj-lt"/>
                <a:ea typeface="Times New Roman"/>
                <a:cs typeface="Times New Roman"/>
                <a:sym typeface="Times New Roman"/>
              </a:rPr>
              <a:t> companies accomplish their goals and operate in an effective manner</a:t>
            </a:r>
            <a:r>
              <a:rPr lang="pl-PL" dirty="0">
                <a:solidFill>
                  <a:schemeClr val="dk1"/>
                </a:solidFill>
                <a:latin typeface="+mj-lt"/>
                <a:ea typeface="Times New Roman"/>
                <a:cs typeface="Times New Roman"/>
                <a:sym typeface="Times New Roman"/>
              </a:rPr>
              <a:t> (Mullins and Rees, 2023)</a:t>
            </a:r>
            <a:endParaRPr dirty="0">
              <a:solidFill>
                <a:schemeClr val="dk1"/>
              </a:solidFill>
              <a:latin typeface="+mj-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pl-PL" dirty="0">
                <a:solidFill>
                  <a:schemeClr val="dk1"/>
                </a:solidFill>
                <a:latin typeface="+mj-lt"/>
                <a:ea typeface="Times New Roman"/>
                <a:cs typeface="Times New Roman"/>
                <a:sym typeface="Times New Roman"/>
              </a:rPr>
              <a:t>Fayol’s t</a:t>
            </a:r>
            <a:r>
              <a:rPr lang="en" dirty="0">
                <a:solidFill>
                  <a:schemeClr val="dk1"/>
                </a:solidFill>
                <a:latin typeface="+mj-lt"/>
                <a:ea typeface="Times New Roman"/>
                <a:cs typeface="Times New Roman"/>
                <a:sym typeface="Times New Roman"/>
              </a:rPr>
              <a:t>heor</a:t>
            </a:r>
            <a:r>
              <a:rPr lang="pl-PL" dirty="0">
                <a:solidFill>
                  <a:schemeClr val="dk1"/>
                </a:solidFill>
                <a:latin typeface="+mj-lt"/>
                <a:ea typeface="Times New Roman"/>
                <a:cs typeface="Times New Roman"/>
                <a:sym typeface="Times New Roman"/>
              </a:rPr>
              <a:t>y</a:t>
            </a:r>
            <a:r>
              <a:rPr lang="en" dirty="0">
                <a:solidFill>
                  <a:schemeClr val="dk1"/>
                </a:solidFill>
                <a:latin typeface="+mj-lt"/>
                <a:ea typeface="Times New Roman"/>
                <a:cs typeface="Times New Roman"/>
                <a:sym typeface="Times New Roman"/>
              </a:rPr>
              <a:t> of management ha</a:t>
            </a:r>
            <a:r>
              <a:rPr lang="pl-PL" dirty="0">
                <a:solidFill>
                  <a:schemeClr val="dk1"/>
                </a:solidFill>
                <a:latin typeface="+mj-lt"/>
                <a:ea typeface="Times New Roman"/>
                <a:cs typeface="Times New Roman"/>
                <a:sym typeface="Times New Roman"/>
              </a:rPr>
              <a:t>s</a:t>
            </a:r>
            <a:r>
              <a:rPr lang="en" dirty="0">
                <a:solidFill>
                  <a:schemeClr val="dk1"/>
                </a:solidFill>
                <a:latin typeface="+mj-lt"/>
                <a:ea typeface="Times New Roman"/>
                <a:cs typeface="Times New Roman"/>
                <a:sym typeface="Times New Roman"/>
              </a:rPr>
              <a:t> five main functions of management </a:t>
            </a:r>
            <a:r>
              <a:rPr lang="pl-PL" dirty="0">
                <a:solidFill>
                  <a:schemeClr val="tx1"/>
                </a:solidFill>
                <a:latin typeface="+mj-lt"/>
                <a:ea typeface="Times New Roman"/>
                <a:cs typeface="Times New Roman"/>
                <a:sym typeface="Times New Roman"/>
              </a:rPr>
              <a:t>such as </a:t>
            </a:r>
            <a:r>
              <a:rPr lang="en" dirty="0">
                <a:solidFill>
                  <a:schemeClr val="dk1"/>
                </a:solidFill>
                <a:latin typeface="+mj-lt"/>
                <a:ea typeface="Times New Roman"/>
                <a:cs typeface="Times New Roman"/>
                <a:sym typeface="Times New Roman"/>
              </a:rPr>
              <a:t>planning, organising, commanding, controlling and coordinating (Peng </a:t>
            </a:r>
            <a:r>
              <a:rPr lang="en" i="1" dirty="0">
                <a:solidFill>
                  <a:schemeClr val="dk1"/>
                </a:solidFill>
                <a:latin typeface="+mj-lt"/>
                <a:ea typeface="Times New Roman"/>
                <a:cs typeface="Times New Roman"/>
                <a:sym typeface="Times New Roman"/>
              </a:rPr>
              <a:t>et al.,</a:t>
            </a:r>
            <a:r>
              <a:rPr lang="en" dirty="0">
                <a:solidFill>
                  <a:schemeClr val="dk1"/>
                </a:solidFill>
                <a:latin typeface="+mj-lt"/>
                <a:ea typeface="Times New Roman"/>
                <a:cs typeface="Times New Roman"/>
                <a:sym typeface="Times New Roman"/>
              </a:rPr>
              <a:t> 2024).</a:t>
            </a:r>
            <a:endParaRPr dirty="0">
              <a:solidFill>
                <a:schemeClr val="dk1"/>
              </a:solidFill>
              <a:latin typeface="+mj-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j-lt"/>
                <a:ea typeface="Times New Roman"/>
                <a:cs typeface="Times New Roman"/>
                <a:sym typeface="Times New Roman"/>
              </a:rPr>
              <a:t>This presentation </a:t>
            </a:r>
            <a:r>
              <a:rPr lang="pl-PL" dirty="0">
                <a:solidFill>
                  <a:schemeClr val="dk1"/>
                </a:solidFill>
                <a:latin typeface="+mj-lt"/>
                <a:ea typeface="Times New Roman"/>
                <a:cs typeface="Times New Roman"/>
                <a:sym typeface="Times New Roman"/>
              </a:rPr>
              <a:t>explains</a:t>
            </a:r>
            <a:r>
              <a:rPr lang="en" dirty="0">
                <a:solidFill>
                  <a:schemeClr val="dk1"/>
                </a:solidFill>
                <a:latin typeface="+mj-lt"/>
                <a:ea typeface="Times New Roman"/>
                <a:cs typeface="Times New Roman"/>
                <a:sym typeface="Times New Roman"/>
              </a:rPr>
              <a:t> the function</a:t>
            </a:r>
            <a:r>
              <a:rPr lang="pl-PL" dirty="0">
                <a:solidFill>
                  <a:schemeClr val="dk1"/>
                </a:solidFill>
                <a:latin typeface="+mj-lt"/>
                <a:ea typeface="Times New Roman"/>
                <a:cs typeface="Times New Roman"/>
                <a:sym typeface="Times New Roman"/>
              </a:rPr>
              <a:t>s</a:t>
            </a:r>
            <a:r>
              <a:rPr lang="en" dirty="0">
                <a:solidFill>
                  <a:schemeClr val="dk1"/>
                </a:solidFill>
                <a:latin typeface="+mj-lt"/>
                <a:ea typeface="Times New Roman"/>
                <a:cs typeface="Times New Roman"/>
                <a:sym typeface="Times New Roman"/>
              </a:rPr>
              <a:t> of management and their </a:t>
            </a:r>
            <a:r>
              <a:rPr lang="pl-PL" dirty="0">
                <a:solidFill>
                  <a:schemeClr val="dk1"/>
                </a:solidFill>
                <a:latin typeface="+mj-lt"/>
                <a:ea typeface="Times New Roman"/>
                <a:cs typeface="Times New Roman"/>
                <a:sym typeface="Times New Roman"/>
              </a:rPr>
              <a:t>importance</a:t>
            </a:r>
            <a:r>
              <a:rPr lang="en" dirty="0">
                <a:solidFill>
                  <a:schemeClr val="dk1"/>
                </a:solidFill>
                <a:latin typeface="+mj-lt"/>
                <a:ea typeface="Times New Roman"/>
                <a:cs typeface="Times New Roman"/>
                <a:sym typeface="Times New Roman"/>
              </a:rPr>
              <a:t> in modern organisations</a:t>
            </a:r>
            <a:r>
              <a:rPr lang="pl-PL" dirty="0">
                <a:solidFill>
                  <a:schemeClr val="dk1"/>
                </a:solidFill>
                <a:latin typeface="+mj-lt"/>
                <a:ea typeface="Times New Roman"/>
                <a:cs typeface="Times New Roman"/>
                <a:sym typeface="Times New Roman"/>
              </a:rPr>
              <a:t>, using Costa Coffee as a case study. </a:t>
            </a:r>
            <a:endParaRPr dirty="0">
              <a:solidFill>
                <a:schemeClr val="dk1"/>
              </a:solidFill>
              <a:latin typeface="+mj-lt"/>
              <a:ea typeface="Times New Roman"/>
              <a:cs typeface="Times New Roman"/>
              <a:sym typeface="Times New Roman"/>
            </a:endParaRPr>
          </a:p>
        </p:txBody>
      </p:sp>
      <p:sp>
        <p:nvSpPr>
          <p:cNvPr id="3" name="Title 2">
            <a:extLst>
              <a:ext uri="{FF2B5EF4-FFF2-40B4-BE49-F238E27FC236}">
                <a16:creationId xmlns:a16="http://schemas.microsoft.com/office/drawing/2014/main" id="{839BDCF1-3975-EEE8-DA32-6D6BB2097544}"/>
              </a:ext>
            </a:extLst>
          </p:cNvPr>
          <p:cNvSpPr>
            <a:spLocks noGrp="1"/>
          </p:cNvSpPr>
          <p:nvPr>
            <p:ph type="title"/>
          </p:nvPr>
        </p:nvSpPr>
        <p:spPr>
          <a:xfrm>
            <a:off x="1459365" y="105813"/>
            <a:ext cx="8520600" cy="883920"/>
          </a:xfrm>
        </p:spPr>
        <p:txBody>
          <a:bodyPr>
            <a:normAutofit/>
          </a:bodyPr>
          <a:lstStyle/>
          <a:p>
            <a:r>
              <a:rPr lang="pl-PL" b="1" dirty="0"/>
              <a:t>                     INTRODUCTION</a:t>
            </a:r>
            <a:endParaRPr lang="en-GB" b="1" dirty="0"/>
          </a:p>
        </p:txBody>
      </p:sp>
    </p:spTree>
  </p:cSld>
  <p:clrMapOvr>
    <a:masterClrMapping/>
  </p:clrMapOvr>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574040" y="-472440"/>
            <a:ext cx="9311640" cy="1056640"/>
          </a:xfrm>
          <a:prstGeom prst="rect">
            <a:avLst/>
          </a:prstGeom>
        </p:spPr>
        <p:txBody>
          <a:bodyPr spcFirstLastPara="1" wrap="square" lIns="91425" tIns="91425" rIns="91425" bIns="91425" anchor="t" anchorCtr="0">
            <a:noAutofit/>
          </a:bodyPr>
          <a:lstStyle/>
          <a:p>
            <a:pPr marL="0" lvl="0" indent="0" algn="ctr" rtl="0">
              <a:lnSpc>
                <a:spcPct val="150000"/>
              </a:lnSpc>
              <a:spcBef>
                <a:spcPts val="2000"/>
              </a:spcBef>
              <a:spcAft>
                <a:spcPts val="600"/>
              </a:spcAft>
              <a:buClr>
                <a:schemeClr val="dk1"/>
              </a:buClr>
              <a:buSzPts val="1100"/>
              <a:buFont typeface="Arial"/>
              <a:buNone/>
            </a:pPr>
            <a:r>
              <a:rPr lang="en" sz="3000" b="1" dirty="0">
                <a:latin typeface="Times New Roman"/>
                <a:ea typeface="Times New Roman"/>
                <a:cs typeface="Times New Roman"/>
                <a:sym typeface="Times New Roman"/>
              </a:rPr>
              <a:t> </a:t>
            </a:r>
            <a:r>
              <a:rPr lang="en" b="1" dirty="0">
                <a:latin typeface="+mj-lt"/>
                <a:ea typeface="Times New Roman"/>
                <a:cs typeface="Times New Roman"/>
                <a:sym typeface="Times New Roman"/>
              </a:rPr>
              <a:t>Company Overview</a:t>
            </a:r>
            <a:endParaRPr dirty="0">
              <a:latin typeface="+mj-lt"/>
            </a:endParaRPr>
          </a:p>
        </p:txBody>
      </p:sp>
      <p:sp>
        <p:nvSpPr>
          <p:cNvPr id="73" name="Google Shape;73;p16"/>
          <p:cNvSpPr txBox="1">
            <a:spLocks noGrp="1"/>
          </p:cNvSpPr>
          <p:nvPr>
            <p:ph type="body" idx="1"/>
          </p:nvPr>
        </p:nvSpPr>
        <p:spPr>
          <a:xfrm>
            <a:off x="0" y="253620"/>
            <a:ext cx="9144000" cy="4889879"/>
          </a:xfrm>
          <a:prstGeom prst="rect">
            <a:avLst/>
          </a:prstGeom>
        </p:spPr>
        <p:txBody>
          <a:bodyPr spcFirstLastPara="1" wrap="square" lIns="91425" tIns="91425" rIns="91425" bIns="91425" anchor="t" anchorCtr="0">
            <a:noAutofit/>
          </a:bodyPr>
          <a:lstStyle/>
          <a:p>
            <a:pPr marL="127000" indent="0">
              <a:lnSpc>
                <a:spcPct val="150000"/>
              </a:lnSpc>
              <a:buClr>
                <a:schemeClr val="dk1"/>
              </a:buClr>
              <a:buSzPts val="1600"/>
              <a:buNone/>
            </a:pPr>
            <a:endParaRPr lang="pl-PL" sz="1600" dirty="0">
              <a:solidFill>
                <a:schemeClr val="dk1"/>
              </a:solidFill>
              <a:latin typeface="+mn-lt"/>
              <a:ea typeface="Times New Roman"/>
              <a:cs typeface="Times New Roman"/>
              <a:sym typeface="Times New Roman"/>
            </a:endParaRPr>
          </a:p>
          <a:p>
            <a:pPr marL="127000" indent="0">
              <a:lnSpc>
                <a:spcPct val="150000"/>
              </a:lnSpc>
              <a:buClr>
                <a:schemeClr val="dk1"/>
              </a:buClr>
              <a:buSzPts val="1600"/>
              <a:buNone/>
            </a:pPr>
            <a:endParaRPr lang="pl-PL" sz="1600" dirty="0">
              <a:solidFill>
                <a:schemeClr val="dk1"/>
              </a:solidFill>
              <a:latin typeface="+mn-lt"/>
              <a:ea typeface="Times New Roman"/>
              <a:cs typeface="Times New Roman"/>
              <a:sym typeface="Times New Roman"/>
            </a:endParaRP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Costa Coffee was founded in London in 1971 by Sergio and Bruno Costa.</a:t>
            </a: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The company is one of the largest coffee brands in the UK.</a:t>
            </a: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Costa has thousands of stores in over 30 countries. </a:t>
            </a: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In 2019, Costa Coffee was bought by the Coca-Cola Company for £3.9bn.</a:t>
            </a: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In 2024, Costa announced plans to open 11 new stores in Sainsbury’s supermarkets in the UK. </a:t>
            </a: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Costa’s main competitors are Starbucks and Caffè Nero.</a:t>
            </a:r>
          </a:p>
          <a:p>
            <a:pPr marL="412750" indent="-285750">
              <a:lnSpc>
                <a:spcPct val="150000"/>
              </a:lnSpc>
              <a:buClr>
                <a:schemeClr val="dk1"/>
              </a:buClr>
              <a:buSzPts val="1600"/>
            </a:pPr>
            <a:r>
              <a:rPr lang="en-GB" noProof="0" dirty="0">
                <a:solidFill>
                  <a:schemeClr val="dk1"/>
                </a:solidFill>
                <a:latin typeface="+mn-lt"/>
                <a:ea typeface="Times New Roman"/>
                <a:cs typeface="Times New Roman"/>
                <a:sym typeface="Times New Roman"/>
              </a:rPr>
              <a:t> This growth means that planning, organising and coordination are more important for the company.</a:t>
            </a:r>
          </a:p>
          <a:p>
            <a:pPr marL="412750" indent="-285750">
              <a:lnSpc>
                <a:spcPct val="150000"/>
              </a:lnSpc>
              <a:buClr>
                <a:schemeClr val="dk1"/>
              </a:buClr>
              <a:buSzPts val="1600"/>
            </a:pPr>
            <a:endParaRPr lang="en-GB" sz="1600" noProof="0" dirty="0">
              <a:solidFill>
                <a:schemeClr val="dk1"/>
              </a:solidFill>
              <a:latin typeface="+mn-lt"/>
              <a:ea typeface="Times New Roman"/>
              <a:cs typeface="Times New Roman"/>
              <a:sym typeface="Times New Roman"/>
            </a:endParaRPr>
          </a:p>
          <a:p>
            <a:pPr marL="412750" indent="-285750">
              <a:lnSpc>
                <a:spcPct val="150000"/>
              </a:lnSpc>
              <a:buClr>
                <a:schemeClr val="dk1"/>
              </a:buClr>
              <a:buSzPts val="1600"/>
            </a:pPr>
            <a:endParaRPr lang="pl-PL" sz="1600" dirty="0">
              <a:solidFill>
                <a:schemeClr val="dk1"/>
              </a:solidFill>
              <a:latin typeface="+mn-lt"/>
              <a:ea typeface="Times New Roman"/>
              <a:cs typeface="Times New Roman"/>
              <a:sym typeface="Times New Roman"/>
            </a:endParaRPr>
          </a:p>
          <a:p>
            <a:pPr marL="412750" indent="-285750">
              <a:lnSpc>
                <a:spcPct val="150000"/>
              </a:lnSpc>
              <a:buClr>
                <a:schemeClr val="dk1"/>
              </a:buClr>
              <a:buSzPts val="1600"/>
            </a:pPr>
            <a:endParaRPr lang="pl-PL" sz="1600" dirty="0">
              <a:solidFill>
                <a:schemeClr val="dk1"/>
              </a:solidFill>
              <a:latin typeface="+mn-lt"/>
              <a:ea typeface="Times New Roman"/>
              <a:cs typeface="Times New Roman"/>
              <a:sym typeface="Times New Roman"/>
            </a:endParaRPr>
          </a:p>
          <a:p>
            <a:pPr marL="127000" lvl="0" indent="0" rtl="0">
              <a:lnSpc>
                <a:spcPct val="150000"/>
              </a:lnSpc>
              <a:spcBef>
                <a:spcPts val="0"/>
              </a:spcBef>
              <a:spcAft>
                <a:spcPts val="0"/>
              </a:spcAft>
              <a:buClr>
                <a:schemeClr val="dk1"/>
              </a:buClr>
              <a:buSzPts val="1600"/>
              <a:buNone/>
            </a:pPr>
            <a:endParaRPr lang="pl-PL" dirty="0">
              <a:solidFill>
                <a:schemeClr val="dk1"/>
              </a:solidFill>
              <a:latin typeface="+mn-lt"/>
              <a:ea typeface="Times New Roman"/>
              <a:cs typeface="Times New Roman"/>
              <a:sym typeface="Times New Roman"/>
            </a:endParaRPr>
          </a:p>
        </p:txBody>
      </p:sp>
      <p:pic>
        <p:nvPicPr>
          <p:cNvPr id="74" name="Google Shape;74;p16" title="shop-front.jpg"/>
          <p:cNvPicPr preferRelativeResize="0"/>
          <p:nvPr/>
        </p:nvPicPr>
        <p:blipFill>
          <a:blip r:embed="rId4">
            <a:alphaModFix/>
          </a:blip>
          <a:stretch>
            <a:fillRect/>
          </a:stretch>
        </p:blipFill>
        <p:spPr>
          <a:xfrm>
            <a:off x="7772400" y="4410075"/>
            <a:ext cx="1371599" cy="733426"/>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7"/>
          <p:cNvSpPr txBox="1">
            <a:spLocks noGrp="1"/>
          </p:cNvSpPr>
          <p:nvPr>
            <p:ph type="title"/>
          </p:nvPr>
        </p:nvSpPr>
        <p:spPr>
          <a:xfrm>
            <a:off x="311700" y="0"/>
            <a:ext cx="8520600" cy="1017725"/>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2400" b="1" dirty="0">
                <a:latin typeface="+mn-lt"/>
                <a:ea typeface="Times New Roman"/>
                <a:cs typeface="Times New Roman"/>
                <a:sym typeface="Times New Roman"/>
              </a:rPr>
              <a:t>Henri Fayol’s Management Theory</a:t>
            </a:r>
            <a:endParaRPr sz="2400" dirty="0">
              <a:latin typeface="+mn-lt"/>
            </a:endParaRPr>
          </a:p>
        </p:txBody>
      </p:sp>
      <p:sp>
        <p:nvSpPr>
          <p:cNvPr id="80" name="Google Shape;80;p17"/>
          <p:cNvSpPr txBox="1">
            <a:spLocks noGrp="1"/>
          </p:cNvSpPr>
          <p:nvPr>
            <p:ph type="body" idx="1"/>
          </p:nvPr>
        </p:nvSpPr>
        <p:spPr>
          <a:xfrm>
            <a:off x="274631" y="1017725"/>
            <a:ext cx="5951940" cy="4291736"/>
          </a:xfrm>
          <a:prstGeom prst="rect">
            <a:avLst/>
          </a:prstGeom>
        </p:spPr>
        <p:txBody>
          <a:bodyPr spcFirstLastPara="1" wrap="square" lIns="91425" tIns="91425" rIns="91425" bIns="91425" anchor="t" anchorCtr="0">
            <a:normAutofit/>
          </a:bodyPr>
          <a:lstStyle/>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Henry Fayol was one of the French management theorists who developed one of the first and most influential management theories.</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These functions include planning, organising, commanding, coordinating and controlling (Özden </a:t>
            </a:r>
            <a:r>
              <a:rPr lang="en" i="1" dirty="0">
                <a:solidFill>
                  <a:schemeClr val="dk1"/>
                </a:solidFill>
                <a:latin typeface="+mn-lt"/>
                <a:ea typeface="Times New Roman"/>
                <a:cs typeface="Times New Roman"/>
                <a:sym typeface="Times New Roman"/>
              </a:rPr>
              <a:t>et al.</a:t>
            </a:r>
            <a:r>
              <a:rPr lang="en" dirty="0">
                <a:solidFill>
                  <a:schemeClr val="dk1"/>
                </a:solidFill>
                <a:latin typeface="+mn-lt"/>
                <a:ea typeface="Times New Roman"/>
                <a:cs typeface="Times New Roman"/>
                <a:sym typeface="Times New Roman"/>
              </a:rPr>
              <a:t>, 2025)</a:t>
            </a:r>
            <a:r>
              <a:rPr lang="pl-PL" dirty="0">
                <a:solidFill>
                  <a:schemeClr val="dk1"/>
                </a:solidFill>
                <a:latin typeface="+mn-lt"/>
                <a:ea typeface="Times New Roman"/>
                <a:cs typeface="Times New Roman"/>
                <a:sym typeface="Times New Roman"/>
              </a:rPr>
              <a:t>.</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Modern companies still implement these principles to ensure effectiveness, balance resources effectively and support  organisational success.</a:t>
            </a:r>
            <a:endParaRPr dirty="0">
              <a:solidFill>
                <a:schemeClr val="dk1"/>
              </a:solidFill>
              <a:latin typeface="+mn-lt"/>
            </a:endParaRPr>
          </a:p>
          <a:p>
            <a:pPr marL="457200" lvl="0" indent="0" algn="just" rtl="0">
              <a:lnSpc>
                <a:spcPct val="150000"/>
              </a:lnSpc>
              <a:spcBef>
                <a:spcPts val="0"/>
              </a:spcBef>
              <a:spcAft>
                <a:spcPts val="0"/>
              </a:spcAft>
              <a:buNone/>
            </a:pPr>
            <a:endParaRPr dirty="0">
              <a:solidFill>
                <a:schemeClr val="dk1"/>
              </a:solidFill>
              <a:latin typeface="Times New Roman"/>
              <a:ea typeface="Times New Roman"/>
              <a:cs typeface="Times New Roman"/>
              <a:sym typeface="Times New Roman"/>
            </a:endParaRPr>
          </a:p>
        </p:txBody>
      </p:sp>
      <p:pic>
        <p:nvPicPr>
          <p:cNvPr id="81" name="Google Shape;81;p17" title="images (24).jpg"/>
          <p:cNvPicPr preferRelativeResize="0"/>
          <p:nvPr/>
        </p:nvPicPr>
        <p:blipFill>
          <a:blip r:embed="rId3">
            <a:alphaModFix/>
          </a:blip>
          <a:stretch>
            <a:fillRect/>
          </a:stretch>
        </p:blipFill>
        <p:spPr>
          <a:xfrm>
            <a:off x="6263640" y="1545382"/>
            <a:ext cx="2605729" cy="228981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8"/>
          <p:cNvSpPr txBox="1">
            <a:spLocks noGrp="1"/>
          </p:cNvSpPr>
          <p:nvPr>
            <p:ph type="title"/>
          </p:nvPr>
        </p:nvSpPr>
        <p:spPr>
          <a:xfrm>
            <a:off x="0" y="1"/>
            <a:ext cx="9144000" cy="82296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 b="1" dirty="0">
                <a:latin typeface="+mn-lt"/>
                <a:ea typeface="Times New Roman"/>
                <a:cs typeface="Times New Roman"/>
                <a:sym typeface="Times New Roman"/>
              </a:rPr>
              <a:t>Planning</a:t>
            </a:r>
            <a:endParaRPr dirty="0">
              <a:latin typeface="+mn-lt"/>
            </a:endParaRPr>
          </a:p>
        </p:txBody>
      </p:sp>
      <p:sp>
        <p:nvSpPr>
          <p:cNvPr id="87" name="Google Shape;87;p18"/>
          <p:cNvSpPr txBox="1">
            <a:spLocks noGrp="1"/>
          </p:cNvSpPr>
          <p:nvPr>
            <p:ph type="body" idx="1"/>
          </p:nvPr>
        </p:nvSpPr>
        <p:spPr>
          <a:xfrm>
            <a:off x="293038" y="1186856"/>
            <a:ext cx="4612500" cy="4320538"/>
          </a:xfrm>
          <a:prstGeom prst="rect">
            <a:avLst/>
          </a:prstGeom>
        </p:spPr>
        <p:txBody>
          <a:bodyPr spcFirstLastPara="1" wrap="square" lIns="91425" tIns="91425" rIns="91425" bIns="91425" anchor="t" anchorCtr="0">
            <a:noAutofit/>
          </a:bodyPr>
          <a:lstStyle/>
          <a:p>
            <a:pPr marL="457200" lvl="0" indent="-330200" rtl="0">
              <a:lnSpc>
                <a:spcPct val="150000"/>
              </a:lnSpc>
              <a:spcBef>
                <a:spcPts val="0"/>
              </a:spcBef>
              <a:spcAft>
                <a:spcPts val="0"/>
              </a:spcAft>
              <a:buSzPts val="1600"/>
              <a:buChar char="●"/>
            </a:pPr>
            <a:r>
              <a:rPr lang="en" dirty="0">
                <a:solidFill>
                  <a:schemeClr val="dk1"/>
                </a:solidFill>
                <a:latin typeface="+mn-lt"/>
                <a:ea typeface="Times New Roman"/>
                <a:cs typeface="Times New Roman"/>
                <a:sym typeface="Times New Roman"/>
              </a:rPr>
              <a:t>Planning is</a:t>
            </a:r>
            <a:r>
              <a:rPr lang="pl-PL" dirty="0">
                <a:solidFill>
                  <a:schemeClr val="dk1"/>
                </a:solidFill>
                <a:latin typeface="+mn-lt"/>
                <a:ea typeface="Times New Roman"/>
                <a:cs typeface="Times New Roman"/>
                <a:sym typeface="Times New Roman"/>
              </a:rPr>
              <a:t> one</a:t>
            </a:r>
            <a:r>
              <a:rPr lang="en" dirty="0">
                <a:solidFill>
                  <a:schemeClr val="dk1"/>
                </a:solidFill>
                <a:latin typeface="+mn-lt"/>
                <a:ea typeface="Times New Roman"/>
                <a:cs typeface="Times New Roman"/>
                <a:sym typeface="Times New Roman"/>
              </a:rPr>
              <a:t> of the most significant functions of management.</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At Costa Coffee planning has been utilised in several business activities.</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Managers plan </a:t>
            </a:r>
            <a:r>
              <a:rPr lang="pl-PL" dirty="0">
                <a:solidFill>
                  <a:schemeClr val="dk1"/>
                </a:solidFill>
                <a:latin typeface="+mn-lt"/>
                <a:ea typeface="Times New Roman"/>
                <a:cs typeface="Times New Roman"/>
                <a:sym typeface="Times New Roman"/>
              </a:rPr>
              <a:t>business development, such as expanding drive-thru stores to meet customer demand (MCA Insight, 2025).</a:t>
            </a:r>
            <a:endParaRPr dirty="0">
              <a:solidFill>
                <a:schemeClr val="dk1"/>
              </a:solidFill>
              <a:latin typeface="+mn-lt"/>
              <a:ea typeface="Times New Roman"/>
              <a:cs typeface="Times New Roman"/>
              <a:sym typeface="Times New Roman"/>
            </a:endParaRPr>
          </a:p>
        </p:txBody>
      </p:sp>
      <p:pic>
        <p:nvPicPr>
          <p:cNvPr id="88" name="Google Shape;88;p18" title="five-functions-fayol-management.jpg"/>
          <p:cNvPicPr preferRelativeResize="0"/>
          <p:nvPr/>
        </p:nvPicPr>
        <p:blipFill>
          <a:blip r:embed="rId4">
            <a:alphaModFix/>
          </a:blip>
          <a:stretch>
            <a:fillRect/>
          </a:stretch>
        </p:blipFill>
        <p:spPr>
          <a:xfrm>
            <a:off x="5361477" y="1567543"/>
            <a:ext cx="3362646" cy="2487581"/>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9"/>
          <p:cNvSpPr txBox="1">
            <a:spLocks noGrp="1"/>
          </p:cNvSpPr>
          <p:nvPr>
            <p:ph type="title"/>
          </p:nvPr>
        </p:nvSpPr>
        <p:spPr>
          <a:xfrm>
            <a:off x="0" y="-234778"/>
            <a:ext cx="8832300" cy="1103459"/>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b="1" dirty="0">
                <a:latin typeface="+mn-lt"/>
                <a:ea typeface="Times New Roman"/>
                <a:cs typeface="Times New Roman"/>
                <a:sym typeface="Times New Roman"/>
              </a:rPr>
              <a:t>Organising</a:t>
            </a:r>
            <a:endParaRPr dirty="0">
              <a:latin typeface="+mn-lt"/>
            </a:endParaRPr>
          </a:p>
        </p:txBody>
      </p:sp>
      <p:sp>
        <p:nvSpPr>
          <p:cNvPr id="94" name="Google Shape;94;p19"/>
          <p:cNvSpPr txBox="1">
            <a:spLocks noGrp="1"/>
          </p:cNvSpPr>
          <p:nvPr>
            <p:ph type="body" idx="1"/>
          </p:nvPr>
        </p:nvSpPr>
        <p:spPr>
          <a:xfrm>
            <a:off x="311700" y="494271"/>
            <a:ext cx="5295000" cy="4649230"/>
          </a:xfrm>
          <a:prstGeom prst="rect">
            <a:avLst/>
          </a:prstGeom>
        </p:spPr>
        <p:txBody>
          <a:bodyPr spcFirstLastPara="1" wrap="square" lIns="91425" tIns="91425" rIns="91425" bIns="91425" anchor="t" anchorCtr="0">
            <a:noAutofit/>
          </a:bodyPr>
          <a:lstStyle/>
          <a:p>
            <a:pPr marL="457200" lvl="0" indent="-330200" rtl="0">
              <a:lnSpc>
                <a:spcPct val="150000"/>
              </a:lnSpc>
              <a:spcBef>
                <a:spcPts val="0"/>
              </a:spcBef>
              <a:spcAft>
                <a:spcPts val="0"/>
              </a:spcAft>
              <a:buSzPts val="1600"/>
              <a:buChar char="●"/>
            </a:pPr>
            <a:r>
              <a:rPr lang="en" dirty="0">
                <a:solidFill>
                  <a:schemeClr val="dk1"/>
                </a:solidFill>
                <a:latin typeface="+mn-lt"/>
                <a:ea typeface="Times New Roman"/>
                <a:cs typeface="Times New Roman"/>
                <a:sym typeface="Times New Roman"/>
              </a:rPr>
              <a:t>Organising is the second significant function of management.</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Organising </a:t>
            </a:r>
            <a:r>
              <a:rPr lang="pl-PL" dirty="0">
                <a:solidFill>
                  <a:schemeClr val="dk1"/>
                </a:solidFill>
                <a:latin typeface="+mn-lt"/>
                <a:ea typeface="Times New Roman"/>
                <a:cs typeface="Times New Roman"/>
                <a:sym typeface="Times New Roman"/>
              </a:rPr>
              <a:t>is important at </a:t>
            </a:r>
            <a:r>
              <a:rPr lang="en" dirty="0">
                <a:solidFill>
                  <a:schemeClr val="dk1"/>
                </a:solidFill>
                <a:latin typeface="+mn-lt"/>
                <a:ea typeface="Times New Roman"/>
                <a:cs typeface="Times New Roman"/>
                <a:sym typeface="Times New Roman"/>
              </a:rPr>
              <a:t>Costa Coffee </a:t>
            </a:r>
            <a:r>
              <a:rPr lang="pl-PL" dirty="0">
                <a:solidFill>
                  <a:schemeClr val="dk1"/>
                </a:solidFill>
                <a:latin typeface="+mn-lt"/>
                <a:ea typeface="Times New Roman"/>
                <a:cs typeface="Times New Roman"/>
                <a:sym typeface="Times New Roman"/>
              </a:rPr>
              <a:t>to support daily </a:t>
            </a:r>
            <a:r>
              <a:rPr lang="en" dirty="0">
                <a:solidFill>
                  <a:schemeClr val="dk1"/>
                </a:solidFill>
                <a:latin typeface="+mn-lt"/>
                <a:ea typeface="Times New Roman"/>
                <a:cs typeface="Times New Roman"/>
                <a:sym typeface="Times New Roman"/>
              </a:rPr>
              <a:t>operations</a:t>
            </a:r>
            <a:r>
              <a:rPr lang="pl-PL" dirty="0">
                <a:solidFill>
                  <a:schemeClr val="dk1"/>
                </a:solidFill>
                <a:latin typeface="+mn-lt"/>
                <a:ea typeface="Times New Roman"/>
                <a:cs typeface="Times New Roman"/>
                <a:sym typeface="Times New Roman"/>
              </a:rPr>
              <a:t> and teamwork </a:t>
            </a:r>
            <a:r>
              <a:rPr lang="en" dirty="0">
                <a:solidFill>
                  <a:schemeClr val="dk1"/>
                </a:solidFill>
                <a:latin typeface="+mn-lt"/>
                <a:ea typeface="Times New Roman"/>
                <a:cs typeface="Times New Roman"/>
                <a:sym typeface="Times New Roman"/>
              </a:rPr>
              <a:t>(Khaw </a:t>
            </a:r>
            <a:r>
              <a:rPr lang="en" i="1" dirty="0">
                <a:solidFill>
                  <a:schemeClr val="dk1"/>
                </a:solidFill>
                <a:latin typeface="+mn-lt"/>
                <a:ea typeface="Times New Roman"/>
                <a:cs typeface="Times New Roman"/>
                <a:sym typeface="Times New Roman"/>
              </a:rPr>
              <a:t>et al., 2</a:t>
            </a:r>
            <a:r>
              <a:rPr lang="en" dirty="0">
                <a:solidFill>
                  <a:schemeClr val="dk1"/>
                </a:solidFill>
                <a:latin typeface="+mn-lt"/>
                <a:ea typeface="Times New Roman"/>
                <a:cs typeface="Times New Roman"/>
                <a:sym typeface="Times New Roman"/>
              </a:rPr>
              <a:t>022)</a:t>
            </a:r>
            <a:r>
              <a:rPr lang="pl-PL" dirty="0">
                <a:solidFill>
                  <a:schemeClr val="dk1"/>
                </a:solidFill>
                <a:latin typeface="+mn-lt"/>
                <a:ea typeface="Times New Roman"/>
                <a:cs typeface="Times New Roman"/>
                <a:sym typeface="Times New Roman"/>
              </a:rPr>
              <a:t>.</a:t>
            </a:r>
            <a:endParaRPr dirty="0">
              <a:solidFill>
                <a:schemeClr val="dk1"/>
              </a:solidFill>
              <a:latin typeface="+mn-lt"/>
              <a:ea typeface="Times New Roman"/>
              <a:cs typeface="Times New Roman"/>
              <a:sym typeface="Times New Roman"/>
            </a:endParaRPr>
          </a:p>
          <a:p>
            <a:pPr lvl="0" indent="-330200">
              <a:lnSpc>
                <a:spcPct val="150000"/>
              </a:lnSpc>
              <a:buClr>
                <a:schemeClr val="dk1"/>
              </a:buClr>
              <a:buSzPts val="1600"/>
              <a:buFont typeface="Times New Roman"/>
              <a:buChar char="●"/>
            </a:pPr>
            <a:r>
              <a:rPr lang="en" dirty="0">
                <a:solidFill>
                  <a:schemeClr val="dk1"/>
                </a:solidFill>
                <a:latin typeface="+mn-lt"/>
                <a:ea typeface="Times New Roman"/>
                <a:cs typeface="Times New Roman"/>
                <a:sym typeface="Times New Roman"/>
              </a:rPr>
              <a:t>Managers </a:t>
            </a:r>
            <a:r>
              <a:rPr lang="pl-PL" dirty="0">
                <a:solidFill>
                  <a:schemeClr val="dk1"/>
                </a:solidFill>
                <a:latin typeface="+mn-lt"/>
                <a:ea typeface="Times New Roman"/>
                <a:cs typeface="Times New Roman"/>
                <a:sym typeface="Times New Roman"/>
              </a:rPr>
              <a:t>create </a:t>
            </a:r>
            <a:r>
              <a:rPr lang="en" dirty="0">
                <a:solidFill>
                  <a:schemeClr val="dk1"/>
                </a:solidFill>
                <a:latin typeface="+mn-lt"/>
                <a:ea typeface="Times New Roman"/>
                <a:cs typeface="Times New Roman"/>
                <a:sym typeface="Times New Roman"/>
              </a:rPr>
              <a:t>an organisational structure </a:t>
            </a:r>
            <a:r>
              <a:rPr lang="pl-PL" dirty="0">
                <a:solidFill>
                  <a:schemeClr val="dk1"/>
                </a:solidFill>
                <a:latin typeface="+mn-lt"/>
                <a:ea typeface="Times New Roman"/>
                <a:cs typeface="Times New Roman"/>
                <a:sym typeface="Times New Roman"/>
              </a:rPr>
              <a:t>with </a:t>
            </a:r>
            <a:r>
              <a:rPr lang="en" dirty="0">
                <a:solidFill>
                  <a:schemeClr val="dk1"/>
                </a:solidFill>
                <a:latin typeface="+mn-lt"/>
                <a:ea typeface="Times New Roman"/>
                <a:cs typeface="Times New Roman"/>
                <a:sym typeface="Times New Roman"/>
              </a:rPr>
              <a:t>store managers, supervisors</a:t>
            </a:r>
            <a:r>
              <a:rPr lang="pl-PL" dirty="0">
                <a:solidFill>
                  <a:schemeClr val="dk1"/>
                </a:solidFill>
                <a:latin typeface="+mn-lt"/>
                <a:ea typeface="Times New Roman"/>
                <a:cs typeface="Times New Roman"/>
                <a:sym typeface="Times New Roman"/>
              </a:rPr>
              <a:t>,</a:t>
            </a:r>
            <a:r>
              <a:rPr lang="en" dirty="0">
                <a:solidFill>
                  <a:schemeClr val="dk1"/>
                </a:solidFill>
                <a:latin typeface="+mn-lt"/>
                <a:ea typeface="Times New Roman"/>
                <a:cs typeface="Times New Roman"/>
                <a:sym typeface="Times New Roman"/>
              </a:rPr>
              <a:t> staff members</a:t>
            </a:r>
            <a:r>
              <a:rPr lang="pl-PL" dirty="0">
                <a:solidFill>
                  <a:schemeClr val="dk1"/>
                </a:solidFill>
                <a:latin typeface="+mn-lt"/>
                <a:ea typeface="Times New Roman"/>
                <a:cs typeface="Times New Roman"/>
                <a:sym typeface="Times New Roman"/>
              </a:rPr>
              <a:t> and baristas</a:t>
            </a:r>
            <a:r>
              <a:rPr lang="en" dirty="0">
                <a:solidFill>
                  <a:schemeClr val="dk1"/>
                </a:solidFill>
                <a:latin typeface="+mn-lt"/>
                <a:ea typeface="Times New Roman"/>
                <a:cs typeface="Times New Roman"/>
                <a:sym typeface="Times New Roman"/>
              </a:rPr>
              <a:t>.</a:t>
            </a:r>
            <a:endParaRPr lang="pl-PL" dirty="0">
              <a:solidFill>
                <a:schemeClr val="dk1"/>
              </a:solidFill>
              <a:latin typeface="+mn-lt"/>
              <a:ea typeface="Times New Roman"/>
              <a:cs typeface="Times New Roman"/>
              <a:sym typeface="Times New Roman"/>
            </a:endParaRPr>
          </a:p>
          <a:p>
            <a:pPr lvl="0" indent="-330200">
              <a:lnSpc>
                <a:spcPct val="150000"/>
              </a:lnSpc>
              <a:buClr>
                <a:schemeClr val="dk1"/>
              </a:buClr>
              <a:buSzPts val="1600"/>
              <a:buFont typeface="Times New Roman"/>
              <a:buChar char="●"/>
            </a:pPr>
            <a:r>
              <a:rPr lang="pl-PL" dirty="0">
                <a:solidFill>
                  <a:schemeClr val="dk1"/>
                </a:solidFill>
                <a:latin typeface="+mn-lt"/>
                <a:ea typeface="Times New Roman"/>
                <a:cs typeface="Times New Roman"/>
                <a:sym typeface="Times New Roman"/>
              </a:rPr>
              <a:t> Costa Coffe has received employee awards,    showing strong support for staff and a positive workplace culture.</a:t>
            </a:r>
          </a:p>
          <a:p>
            <a:pPr marL="127000" lvl="0" indent="0">
              <a:lnSpc>
                <a:spcPct val="150000"/>
              </a:lnSpc>
              <a:buClr>
                <a:schemeClr val="dk1"/>
              </a:buClr>
              <a:buSzPts val="1600"/>
              <a:buNone/>
            </a:pPr>
            <a:r>
              <a:rPr lang="en-US" dirty="0">
                <a:hlinkClick r:id="rId4"/>
              </a:rPr>
              <a:t> </a:t>
            </a:r>
            <a:endParaRPr lang="en-US" dirty="0">
              <a:solidFill>
                <a:schemeClr val="dk1"/>
              </a:solidFill>
              <a:latin typeface="+mn-lt"/>
              <a:ea typeface="Times New Roman"/>
              <a:cs typeface="Times New Roman"/>
              <a:sym typeface="Times New Roman"/>
            </a:endParaRPr>
          </a:p>
        </p:txBody>
      </p:sp>
      <p:pic>
        <p:nvPicPr>
          <p:cNvPr id="95" name="Google Shape;95;p19" title="images (26).jpg"/>
          <p:cNvPicPr preferRelativeResize="0"/>
          <p:nvPr/>
        </p:nvPicPr>
        <p:blipFill>
          <a:blip r:embed="rId5">
            <a:alphaModFix/>
          </a:blip>
          <a:stretch>
            <a:fillRect/>
          </a:stretch>
        </p:blipFill>
        <p:spPr>
          <a:xfrm>
            <a:off x="5759100" y="1170125"/>
            <a:ext cx="3189025" cy="2911525"/>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20"/>
          <p:cNvSpPr txBox="1">
            <a:spLocks noGrp="1"/>
          </p:cNvSpPr>
          <p:nvPr>
            <p:ph type="title"/>
          </p:nvPr>
        </p:nvSpPr>
        <p:spPr>
          <a:xfrm>
            <a:off x="311700" y="-213360"/>
            <a:ext cx="8520600" cy="1021081"/>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b="1" dirty="0">
                <a:latin typeface="+mn-lt"/>
                <a:ea typeface="Times New Roman"/>
                <a:cs typeface="Times New Roman"/>
                <a:sym typeface="Times New Roman"/>
              </a:rPr>
              <a:t>Commanding</a:t>
            </a:r>
            <a:endParaRPr dirty="0">
              <a:latin typeface="+mn-lt"/>
            </a:endParaRPr>
          </a:p>
        </p:txBody>
      </p:sp>
      <p:sp>
        <p:nvSpPr>
          <p:cNvPr id="101" name="Google Shape;101;p20"/>
          <p:cNvSpPr txBox="1">
            <a:spLocks noGrp="1"/>
          </p:cNvSpPr>
          <p:nvPr>
            <p:ph type="body" idx="1"/>
          </p:nvPr>
        </p:nvSpPr>
        <p:spPr>
          <a:xfrm>
            <a:off x="377015" y="321277"/>
            <a:ext cx="5631900" cy="4822224"/>
          </a:xfrm>
          <a:prstGeom prst="rect">
            <a:avLst/>
          </a:prstGeom>
        </p:spPr>
        <p:txBody>
          <a:bodyPr spcFirstLastPara="1" wrap="square" lIns="91425" tIns="91425" rIns="91425" bIns="91425" anchor="t" anchorCtr="0">
            <a:normAutofit/>
          </a:bodyPr>
          <a:lstStyle/>
          <a:p>
            <a:pPr marL="457200" lvl="0" indent="-330200" rtl="0">
              <a:lnSpc>
                <a:spcPct val="150000"/>
              </a:lnSpc>
              <a:spcBef>
                <a:spcPts val="0"/>
              </a:spcBef>
              <a:spcAft>
                <a:spcPts val="0"/>
              </a:spcAft>
              <a:buClr>
                <a:schemeClr val="dk1"/>
              </a:buClr>
              <a:buSzPts val="1600"/>
              <a:buChar char="●"/>
            </a:pPr>
            <a:r>
              <a:rPr lang="en" dirty="0">
                <a:solidFill>
                  <a:schemeClr val="dk1"/>
                </a:solidFill>
                <a:latin typeface="+mn-lt"/>
                <a:ea typeface="Times New Roman"/>
                <a:cs typeface="Times New Roman"/>
                <a:sym typeface="Times New Roman"/>
              </a:rPr>
              <a:t>Managers of the company give support, guidance and clear instructions (Samsudin</a:t>
            </a:r>
            <a:r>
              <a:rPr lang="en" i="1" dirty="0">
                <a:solidFill>
                  <a:schemeClr val="dk1"/>
                </a:solidFill>
                <a:latin typeface="+mn-lt"/>
                <a:ea typeface="Times New Roman"/>
                <a:cs typeface="Times New Roman"/>
                <a:sym typeface="Times New Roman"/>
              </a:rPr>
              <a:t> et al., </a:t>
            </a:r>
            <a:r>
              <a:rPr lang="en" dirty="0">
                <a:solidFill>
                  <a:schemeClr val="dk1"/>
                </a:solidFill>
                <a:latin typeface="+mn-lt"/>
                <a:ea typeface="Times New Roman"/>
                <a:cs typeface="Times New Roman"/>
                <a:sym typeface="Times New Roman"/>
              </a:rPr>
              <a:t>2022)</a:t>
            </a:r>
            <a:r>
              <a:rPr lang="pl-PL" dirty="0">
                <a:solidFill>
                  <a:schemeClr val="dk1"/>
                </a:solidFill>
                <a:latin typeface="+mn-lt"/>
                <a:ea typeface="Times New Roman"/>
                <a:cs typeface="Times New Roman"/>
                <a:sym typeface="Times New Roman"/>
              </a:rPr>
              <a:t>.</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Managers are more likely to motivate employees through identifying good performance and giving incentives or rewards. </a:t>
            </a:r>
            <a:endParaRPr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dirty="0">
                <a:solidFill>
                  <a:schemeClr val="dk1"/>
                </a:solidFill>
                <a:latin typeface="+mn-lt"/>
                <a:ea typeface="Times New Roman"/>
                <a:cs typeface="Times New Roman"/>
                <a:sym typeface="Times New Roman"/>
              </a:rPr>
              <a:t>Good leadership  also encourage</a:t>
            </a:r>
            <a:r>
              <a:rPr lang="pl-PL" dirty="0">
                <a:solidFill>
                  <a:schemeClr val="dk1"/>
                </a:solidFill>
                <a:latin typeface="+mn-lt"/>
                <a:ea typeface="Times New Roman"/>
                <a:cs typeface="Times New Roman"/>
                <a:sym typeface="Times New Roman"/>
              </a:rPr>
              <a:t>s</a:t>
            </a:r>
            <a:r>
              <a:rPr lang="en" dirty="0">
                <a:solidFill>
                  <a:schemeClr val="dk1"/>
                </a:solidFill>
                <a:latin typeface="+mn-lt"/>
                <a:ea typeface="Times New Roman"/>
                <a:cs typeface="Times New Roman"/>
                <a:sym typeface="Times New Roman"/>
              </a:rPr>
              <a:t> employees, help</a:t>
            </a:r>
            <a:r>
              <a:rPr lang="pl-PL" dirty="0">
                <a:solidFill>
                  <a:schemeClr val="dk1"/>
                </a:solidFill>
                <a:latin typeface="+mn-lt"/>
                <a:ea typeface="Times New Roman"/>
                <a:cs typeface="Times New Roman"/>
                <a:sym typeface="Times New Roman"/>
              </a:rPr>
              <a:t>s</a:t>
            </a:r>
            <a:r>
              <a:rPr lang="en" dirty="0">
                <a:solidFill>
                  <a:schemeClr val="dk1"/>
                </a:solidFill>
                <a:latin typeface="+mn-lt"/>
                <a:ea typeface="Times New Roman"/>
                <a:cs typeface="Times New Roman"/>
                <a:sym typeface="Times New Roman"/>
              </a:rPr>
              <a:t> in building morale and generating a positive working atmosphere</a:t>
            </a:r>
            <a:r>
              <a:rPr lang="pl-PL" dirty="0">
                <a:solidFill>
                  <a:schemeClr val="dk1"/>
                </a:solidFill>
                <a:latin typeface="+mn-lt"/>
                <a:ea typeface="Times New Roman"/>
                <a:cs typeface="Times New Roman"/>
                <a:sym typeface="Times New Roman"/>
              </a:rPr>
              <a:t>.</a:t>
            </a:r>
          </a:p>
          <a:p>
            <a:pPr marL="457200" lvl="0" indent="-330200" rtl="0">
              <a:lnSpc>
                <a:spcPct val="150000"/>
              </a:lnSpc>
              <a:spcBef>
                <a:spcPts val="0"/>
              </a:spcBef>
              <a:spcAft>
                <a:spcPts val="0"/>
              </a:spcAft>
              <a:buClr>
                <a:schemeClr val="dk1"/>
              </a:buClr>
              <a:buSzPts val="1600"/>
              <a:buFont typeface="Times New Roman"/>
              <a:buChar char="●"/>
            </a:pPr>
            <a:r>
              <a:rPr lang="pl-PL" dirty="0">
                <a:solidFill>
                  <a:schemeClr val="dk1"/>
                </a:solidFill>
                <a:latin typeface="+mn-lt"/>
                <a:ea typeface="Times New Roman"/>
                <a:cs typeface="Times New Roman"/>
                <a:sym typeface="Times New Roman"/>
              </a:rPr>
              <a:t>For example, Philippe Schaillee, CEO of  Costa Coffee, provides clear direction to employees.</a:t>
            </a:r>
            <a:endParaRPr dirty="0">
              <a:solidFill>
                <a:schemeClr val="dk1"/>
              </a:solidFill>
              <a:latin typeface="Times New Roman"/>
              <a:ea typeface="Times New Roman"/>
              <a:cs typeface="Times New Roman"/>
              <a:sym typeface="Times New Roman"/>
            </a:endParaRPr>
          </a:p>
        </p:txBody>
      </p:sp>
      <p:pic>
        <p:nvPicPr>
          <p:cNvPr id="102" name="Google Shape;102;p20" title="hq720.jpg"/>
          <p:cNvPicPr preferRelativeResize="0"/>
          <p:nvPr/>
        </p:nvPicPr>
        <p:blipFill>
          <a:blip r:embed="rId4">
            <a:alphaModFix/>
          </a:blip>
          <a:stretch>
            <a:fillRect/>
          </a:stretch>
        </p:blipFill>
        <p:spPr>
          <a:xfrm>
            <a:off x="6663865" y="2233280"/>
            <a:ext cx="2103120" cy="1021081"/>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0"/>
            <a:ext cx="8520600" cy="1017725"/>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3000" b="1">
                <a:latin typeface="Times New Roman"/>
                <a:ea typeface="Times New Roman"/>
                <a:cs typeface="Times New Roman"/>
                <a:sym typeface="Times New Roman"/>
              </a:rPr>
              <a:t>Coordinating</a:t>
            </a:r>
            <a:endParaRPr sz="3000"/>
          </a:p>
        </p:txBody>
      </p:sp>
      <p:sp>
        <p:nvSpPr>
          <p:cNvPr id="108" name="Google Shape;108;p21"/>
          <p:cNvSpPr txBox="1">
            <a:spLocks noGrp="1"/>
          </p:cNvSpPr>
          <p:nvPr>
            <p:ph type="body" idx="1"/>
          </p:nvPr>
        </p:nvSpPr>
        <p:spPr>
          <a:xfrm>
            <a:off x="186612" y="1124482"/>
            <a:ext cx="6393900" cy="3863550"/>
          </a:xfrm>
          <a:prstGeom prst="rect">
            <a:avLst/>
          </a:prstGeom>
        </p:spPr>
        <p:txBody>
          <a:bodyPr spcFirstLastPara="1" wrap="square" lIns="91425" tIns="91425" rIns="91425" bIns="91425" anchor="t" anchorCtr="0">
            <a:normAutofit fontScale="25000" lnSpcReduction="20000"/>
          </a:bodyPr>
          <a:lstStyle/>
          <a:p>
            <a:pPr marL="457200" lvl="0" indent="-330200" rtl="0">
              <a:lnSpc>
                <a:spcPct val="150000"/>
              </a:lnSpc>
              <a:spcBef>
                <a:spcPts val="0"/>
              </a:spcBef>
              <a:spcAft>
                <a:spcPts val="0"/>
              </a:spcAft>
              <a:buClr>
                <a:schemeClr val="dk1"/>
              </a:buClr>
              <a:buSzPts val="1600"/>
              <a:buChar char="●"/>
            </a:pPr>
            <a:r>
              <a:rPr lang="en" sz="7200" dirty="0">
                <a:solidFill>
                  <a:schemeClr val="dk1"/>
                </a:solidFill>
                <a:latin typeface="+mn-lt"/>
                <a:ea typeface="Times New Roman"/>
                <a:cs typeface="Times New Roman"/>
                <a:sym typeface="Times New Roman"/>
              </a:rPr>
              <a:t>Coordinating is a significant management function that mainly focuses on assuring all the departments and activities within a company.</a:t>
            </a:r>
            <a:endParaRPr sz="72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7200" dirty="0">
                <a:solidFill>
                  <a:schemeClr val="dk1"/>
                </a:solidFill>
                <a:latin typeface="+mn-lt"/>
                <a:ea typeface="Times New Roman"/>
                <a:cs typeface="Times New Roman"/>
                <a:sym typeface="Times New Roman"/>
              </a:rPr>
              <a:t>Coordination helps match product supply with customer demand in stores of Costa </a:t>
            </a:r>
            <a:r>
              <a:rPr lang="pl-PL" sz="7200" dirty="0">
                <a:solidFill>
                  <a:schemeClr val="dk1"/>
                </a:solidFill>
                <a:latin typeface="+mn-lt"/>
                <a:ea typeface="Times New Roman"/>
                <a:cs typeface="Times New Roman"/>
                <a:sym typeface="Times New Roman"/>
              </a:rPr>
              <a:t>C</a:t>
            </a:r>
            <a:r>
              <a:rPr lang="en" sz="7200" dirty="0">
                <a:solidFill>
                  <a:schemeClr val="dk1"/>
                </a:solidFill>
                <a:latin typeface="+mn-lt"/>
                <a:ea typeface="Times New Roman"/>
                <a:cs typeface="Times New Roman"/>
                <a:sym typeface="Times New Roman"/>
              </a:rPr>
              <a:t>offee (Özay, 2024).</a:t>
            </a:r>
            <a:endParaRPr sz="72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7200" dirty="0">
                <a:solidFill>
                  <a:schemeClr val="dk1"/>
                </a:solidFill>
                <a:latin typeface="+mn-lt"/>
                <a:ea typeface="Times New Roman"/>
                <a:cs typeface="Times New Roman"/>
                <a:sym typeface="Times New Roman"/>
              </a:rPr>
              <a:t>Managers organise employees</a:t>
            </a:r>
            <a:r>
              <a:rPr lang="pl-PL" sz="7200" dirty="0">
                <a:solidFill>
                  <a:schemeClr val="dk1"/>
                </a:solidFill>
                <a:latin typeface="+mn-lt"/>
                <a:ea typeface="Times New Roman"/>
                <a:cs typeface="Times New Roman"/>
                <a:sym typeface="Times New Roman"/>
              </a:rPr>
              <a:t>’</a:t>
            </a:r>
            <a:r>
              <a:rPr lang="en" sz="7200" dirty="0">
                <a:solidFill>
                  <a:schemeClr val="dk1"/>
                </a:solidFill>
                <a:latin typeface="+mn-lt"/>
                <a:ea typeface="Times New Roman"/>
                <a:cs typeface="Times New Roman"/>
                <a:sym typeface="Times New Roman"/>
              </a:rPr>
              <a:t> schedules </a:t>
            </a:r>
            <a:r>
              <a:rPr lang="pl-PL" sz="7200" dirty="0">
                <a:solidFill>
                  <a:schemeClr val="dk1"/>
                </a:solidFill>
                <a:latin typeface="+mn-lt"/>
                <a:ea typeface="Times New Roman"/>
                <a:cs typeface="Times New Roman"/>
                <a:sym typeface="Times New Roman"/>
              </a:rPr>
              <a:t>to</a:t>
            </a:r>
            <a:r>
              <a:rPr lang="en" sz="7200" dirty="0">
                <a:solidFill>
                  <a:schemeClr val="dk1"/>
                </a:solidFill>
                <a:latin typeface="+mn-lt"/>
                <a:ea typeface="Times New Roman"/>
                <a:cs typeface="Times New Roman"/>
                <a:sym typeface="Times New Roman"/>
              </a:rPr>
              <a:t> </a:t>
            </a:r>
            <a:r>
              <a:rPr lang="pl-PL" sz="7200" dirty="0">
                <a:solidFill>
                  <a:schemeClr val="dk1"/>
                </a:solidFill>
                <a:latin typeface="+mn-lt"/>
                <a:ea typeface="Times New Roman"/>
                <a:cs typeface="Times New Roman"/>
                <a:sym typeface="Times New Roman"/>
              </a:rPr>
              <a:t>ensure</a:t>
            </a:r>
            <a:r>
              <a:rPr lang="en" sz="7200" dirty="0">
                <a:solidFill>
                  <a:schemeClr val="dk1"/>
                </a:solidFill>
                <a:latin typeface="+mn-lt"/>
                <a:ea typeface="Times New Roman"/>
                <a:cs typeface="Times New Roman"/>
                <a:sym typeface="Times New Roman"/>
              </a:rPr>
              <a:t> enough employees during busy business hours</a:t>
            </a:r>
            <a:r>
              <a:rPr lang="pl-PL" sz="7200" dirty="0">
                <a:solidFill>
                  <a:schemeClr val="dk1"/>
                </a:solidFill>
                <a:latin typeface="+mn-lt"/>
                <a:ea typeface="Times New Roman"/>
                <a:cs typeface="Times New Roman"/>
                <a:sym typeface="Times New Roman"/>
              </a:rPr>
              <a:t>.</a:t>
            </a:r>
          </a:p>
          <a:p>
            <a:pPr marL="127000" lvl="0" indent="0" rtl="0">
              <a:lnSpc>
                <a:spcPct val="150000"/>
              </a:lnSpc>
              <a:spcBef>
                <a:spcPts val="0"/>
              </a:spcBef>
              <a:spcAft>
                <a:spcPts val="0"/>
              </a:spcAft>
              <a:buClr>
                <a:schemeClr val="dk1"/>
              </a:buClr>
              <a:buSzPts val="1600"/>
              <a:buNone/>
            </a:pPr>
            <a:endParaRPr sz="1600" dirty="0">
              <a:solidFill>
                <a:schemeClr val="dk1"/>
              </a:solidFill>
              <a:latin typeface="+mn-lt"/>
              <a:ea typeface="Times New Roman"/>
              <a:cs typeface="Times New Roman"/>
              <a:sym typeface="Times New Roman"/>
            </a:endParaRPr>
          </a:p>
        </p:txBody>
      </p:sp>
      <p:pic>
        <p:nvPicPr>
          <p:cNvPr id="109" name="Google Shape;109;p21" title="Untitled-1.jpg-Co-ordinatio.jpg"/>
          <p:cNvPicPr preferRelativeResize="0"/>
          <p:nvPr/>
        </p:nvPicPr>
        <p:blipFill>
          <a:blip r:embed="rId3">
            <a:alphaModFix/>
          </a:blip>
          <a:stretch>
            <a:fillRect/>
          </a:stretch>
        </p:blipFill>
        <p:spPr>
          <a:xfrm>
            <a:off x="6830688" y="1978091"/>
            <a:ext cx="2126700" cy="193376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2"/>
          <p:cNvSpPr txBox="1">
            <a:spLocks noGrp="1"/>
          </p:cNvSpPr>
          <p:nvPr>
            <p:ph type="title"/>
          </p:nvPr>
        </p:nvSpPr>
        <p:spPr>
          <a:xfrm>
            <a:off x="0" y="0"/>
            <a:ext cx="8832300" cy="1017725"/>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sz="3000" b="1" dirty="0">
                <a:latin typeface="Times New Roman"/>
                <a:ea typeface="Times New Roman"/>
                <a:cs typeface="Times New Roman"/>
                <a:sym typeface="Times New Roman"/>
              </a:rPr>
              <a:t> </a:t>
            </a:r>
            <a:r>
              <a:rPr lang="en" b="1" dirty="0">
                <a:latin typeface="Times New Roman"/>
                <a:ea typeface="Times New Roman"/>
                <a:cs typeface="Times New Roman"/>
                <a:sym typeface="Times New Roman"/>
              </a:rPr>
              <a:t>Controlling</a:t>
            </a:r>
            <a:endParaRPr dirty="0"/>
          </a:p>
        </p:txBody>
      </p:sp>
      <p:sp>
        <p:nvSpPr>
          <p:cNvPr id="115" name="Google Shape;115;p22"/>
          <p:cNvSpPr txBox="1">
            <a:spLocks noGrp="1"/>
          </p:cNvSpPr>
          <p:nvPr>
            <p:ph type="body" idx="1"/>
          </p:nvPr>
        </p:nvSpPr>
        <p:spPr>
          <a:xfrm>
            <a:off x="311700" y="741405"/>
            <a:ext cx="6012900" cy="4402095"/>
          </a:xfrm>
          <a:prstGeom prst="rect">
            <a:avLst/>
          </a:prstGeom>
        </p:spPr>
        <p:txBody>
          <a:bodyPr spcFirstLastPara="1" wrap="square" lIns="91425" tIns="91425" rIns="91425" bIns="91425" anchor="t" anchorCtr="0">
            <a:normAutofit fontScale="25000" lnSpcReduction="20000"/>
          </a:bodyPr>
          <a:lstStyle/>
          <a:p>
            <a:pPr marL="1270000" indent="-1143000">
              <a:buClr>
                <a:schemeClr val="dk1"/>
              </a:buClr>
              <a:buSzPts val="1600"/>
            </a:pPr>
            <a:r>
              <a:rPr lang="en" sz="7200" dirty="0">
                <a:solidFill>
                  <a:schemeClr val="dk1"/>
                </a:solidFill>
                <a:latin typeface="+mn-lt"/>
                <a:ea typeface="Times New Roman"/>
                <a:cs typeface="Times New Roman"/>
                <a:sym typeface="Times New Roman"/>
              </a:rPr>
              <a:t>Controlling helps managers  track activities of</a:t>
            </a:r>
            <a:r>
              <a:rPr lang="pl-PL" sz="7200" dirty="0">
                <a:solidFill>
                  <a:schemeClr val="dk1"/>
                </a:solidFill>
                <a:latin typeface="+mn-lt"/>
                <a:ea typeface="Times New Roman"/>
                <a:cs typeface="Times New Roman"/>
                <a:sym typeface="Times New Roman"/>
              </a:rPr>
              <a:t> the</a:t>
            </a:r>
            <a:r>
              <a:rPr lang="en" sz="7200" dirty="0">
                <a:solidFill>
                  <a:schemeClr val="dk1"/>
                </a:solidFill>
                <a:latin typeface="+mn-lt"/>
                <a:ea typeface="Times New Roman"/>
                <a:cs typeface="Times New Roman"/>
                <a:sym typeface="Times New Roman"/>
              </a:rPr>
              <a:t> company and assure business goals are accomplished efficiently.</a:t>
            </a:r>
            <a:endParaRPr lang="pl-PL" sz="7200" dirty="0">
              <a:solidFill>
                <a:schemeClr val="dk1"/>
              </a:solidFill>
              <a:latin typeface="+mn-lt"/>
              <a:ea typeface="Times New Roman"/>
              <a:cs typeface="Times New Roman"/>
              <a:sym typeface="Times New Roman"/>
            </a:endParaRPr>
          </a:p>
          <a:p>
            <a:pPr marL="127000" indent="0">
              <a:buClr>
                <a:schemeClr val="dk1"/>
              </a:buClr>
              <a:buSzPts val="1600"/>
              <a:buNone/>
            </a:pPr>
            <a:endParaRPr sz="7200" dirty="0">
              <a:solidFill>
                <a:schemeClr val="dk1"/>
              </a:solidFill>
              <a:latin typeface="+mn-lt"/>
              <a:ea typeface="Times New Roman"/>
              <a:cs typeface="Times New Roman"/>
              <a:sym typeface="Times New Roman"/>
            </a:endParaRPr>
          </a:p>
          <a:p>
            <a:pPr marL="1270000" indent="-1143000">
              <a:lnSpc>
                <a:spcPct val="120000"/>
              </a:lnSpc>
              <a:buClr>
                <a:schemeClr val="dk1"/>
              </a:buClr>
              <a:buSzPts val="1600"/>
            </a:pPr>
            <a:r>
              <a:rPr lang="en" sz="7200" dirty="0">
                <a:solidFill>
                  <a:schemeClr val="dk1"/>
                </a:solidFill>
                <a:latin typeface="+mn-lt"/>
                <a:ea typeface="Times New Roman"/>
                <a:cs typeface="Times New Roman"/>
                <a:sym typeface="Times New Roman"/>
              </a:rPr>
              <a:t>Managers compare the real performance with</a:t>
            </a:r>
            <a:r>
              <a:rPr lang="pl-PL" sz="7200" dirty="0">
                <a:solidFill>
                  <a:schemeClr val="dk1"/>
                </a:solidFill>
                <a:latin typeface="+mn-lt"/>
                <a:ea typeface="Times New Roman"/>
                <a:cs typeface="Times New Roman"/>
                <a:sym typeface="Times New Roman"/>
              </a:rPr>
              <a:t> </a:t>
            </a:r>
            <a:r>
              <a:rPr lang="en" sz="7200" dirty="0">
                <a:solidFill>
                  <a:schemeClr val="dk1"/>
                </a:solidFill>
                <a:latin typeface="+mn-lt"/>
                <a:ea typeface="Times New Roman"/>
                <a:cs typeface="Times New Roman"/>
                <a:sym typeface="Times New Roman"/>
              </a:rPr>
              <a:t>planned objectives and take appropriate</a:t>
            </a:r>
            <a:r>
              <a:rPr lang="pl-PL" sz="7200" dirty="0">
                <a:solidFill>
                  <a:schemeClr val="dk1"/>
                </a:solidFill>
                <a:latin typeface="+mn-lt"/>
                <a:ea typeface="Times New Roman"/>
                <a:cs typeface="Times New Roman"/>
                <a:sym typeface="Times New Roman"/>
              </a:rPr>
              <a:t> </a:t>
            </a:r>
            <a:r>
              <a:rPr lang="en" sz="7200" dirty="0">
                <a:solidFill>
                  <a:schemeClr val="dk1"/>
                </a:solidFill>
                <a:latin typeface="+mn-lt"/>
                <a:ea typeface="Times New Roman"/>
                <a:cs typeface="Times New Roman"/>
                <a:sym typeface="Times New Roman"/>
              </a:rPr>
              <a:t>actions if required.</a:t>
            </a:r>
            <a:endParaRPr lang="pl-PL" sz="7200" dirty="0">
              <a:solidFill>
                <a:schemeClr val="dk1"/>
              </a:solidFill>
              <a:latin typeface="+mn-lt"/>
              <a:ea typeface="Times New Roman"/>
              <a:cs typeface="Times New Roman"/>
              <a:sym typeface="Times New Roman"/>
            </a:endParaRPr>
          </a:p>
          <a:p>
            <a:pPr marL="1270000" indent="-1143000">
              <a:lnSpc>
                <a:spcPct val="120000"/>
              </a:lnSpc>
              <a:buClr>
                <a:schemeClr val="dk1"/>
              </a:buClr>
              <a:buSzPts val="1600"/>
            </a:pPr>
            <a:endParaRPr lang="pl-PL" sz="7200" dirty="0">
              <a:solidFill>
                <a:schemeClr val="dk1"/>
              </a:solidFill>
              <a:latin typeface="+mn-lt"/>
              <a:ea typeface="Times New Roman"/>
              <a:cs typeface="Times New Roman"/>
              <a:sym typeface="Times New Roman"/>
            </a:endParaRPr>
          </a:p>
          <a:p>
            <a:pPr marL="1270000" indent="-1143000">
              <a:buClr>
                <a:schemeClr val="dk1"/>
              </a:buClr>
              <a:buSzPts val="1600"/>
            </a:pPr>
            <a:r>
              <a:rPr lang="en" sz="7200" dirty="0">
                <a:solidFill>
                  <a:schemeClr val="dk1"/>
                </a:solidFill>
                <a:latin typeface="+mn-lt"/>
                <a:ea typeface="Times New Roman"/>
                <a:cs typeface="Times New Roman"/>
                <a:sym typeface="Times New Roman"/>
              </a:rPr>
              <a:t>This help</a:t>
            </a:r>
            <a:r>
              <a:rPr lang="pl-PL" sz="7200" dirty="0">
                <a:solidFill>
                  <a:schemeClr val="dk1"/>
                </a:solidFill>
                <a:latin typeface="+mn-lt"/>
                <a:ea typeface="Times New Roman"/>
                <a:cs typeface="Times New Roman"/>
                <a:sym typeface="Times New Roman"/>
              </a:rPr>
              <a:t>s</a:t>
            </a:r>
            <a:r>
              <a:rPr lang="en" sz="7200" dirty="0">
                <a:solidFill>
                  <a:schemeClr val="dk1"/>
                </a:solidFill>
                <a:latin typeface="+mn-lt"/>
                <a:ea typeface="Times New Roman"/>
                <a:cs typeface="Times New Roman"/>
                <a:sym typeface="Times New Roman"/>
              </a:rPr>
              <a:t> the company to remain on track and operate in an effective manner (Bhargavi, Gothe and Devika, 2026).</a:t>
            </a:r>
            <a:endParaRPr lang="pl-PL" sz="7200" dirty="0">
              <a:solidFill>
                <a:schemeClr val="dk1"/>
              </a:solidFill>
              <a:latin typeface="+mn-lt"/>
              <a:ea typeface="Times New Roman"/>
              <a:cs typeface="Times New Roman"/>
              <a:sym typeface="Times New Roman"/>
            </a:endParaRPr>
          </a:p>
          <a:p>
            <a:pPr marL="1270000" indent="-1143000">
              <a:buClr>
                <a:schemeClr val="dk1"/>
              </a:buClr>
              <a:buSzPts val="1600"/>
            </a:pPr>
            <a:endParaRPr lang="pl-PL" sz="7200" dirty="0">
              <a:solidFill>
                <a:schemeClr val="dk1"/>
              </a:solidFill>
              <a:latin typeface="+mn-lt"/>
              <a:ea typeface="Times New Roman"/>
              <a:cs typeface="Times New Roman"/>
              <a:sym typeface="Times New Roman"/>
            </a:endParaRPr>
          </a:p>
          <a:p>
            <a:pPr marL="1270000" indent="-1143000">
              <a:buClr>
                <a:schemeClr val="dk1"/>
              </a:buClr>
              <a:buSzPts val="1600"/>
            </a:pPr>
            <a:r>
              <a:rPr lang="pl-PL" sz="7200" dirty="0">
                <a:solidFill>
                  <a:schemeClr val="dk1"/>
                </a:solidFill>
                <a:latin typeface="+mn-lt"/>
                <a:ea typeface="Times New Roman"/>
                <a:cs typeface="Times New Roman"/>
                <a:sym typeface="Times New Roman"/>
              </a:rPr>
              <a:t>For example, Costa Coffee managers monitor daily sales and store performance to ensure business targets are achieved.</a:t>
            </a:r>
          </a:p>
          <a:p>
            <a:pPr marL="457200" lvl="0" indent="-330200" rtl="0">
              <a:spcBef>
                <a:spcPts val="0"/>
              </a:spcBef>
              <a:spcAft>
                <a:spcPts val="0"/>
              </a:spcAft>
              <a:buClr>
                <a:schemeClr val="dk1"/>
              </a:buClr>
              <a:buSzPts val="1600"/>
              <a:buFont typeface="Times New Roman"/>
              <a:buChar char="●"/>
            </a:pPr>
            <a:endParaRPr sz="2000" dirty="0">
              <a:solidFill>
                <a:schemeClr val="dk1"/>
              </a:solidFill>
              <a:latin typeface="+mn-lt"/>
              <a:ea typeface="Times New Roman"/>
              <a:cs typeface="Times New Roman"/>
              <a:sym typeface="Times New Roman"/>
            </a:endParaRPr>
          </a:p>
          <a:p>
            <a:pPr marL="742950" indent="-285750">
              <a:lnSpc>
                <a:spcPct val="150000"/>
              </a:lnSpc>
              <a:spcBef>
                <a:spcPts val="1200"/>
              </a:spcBef>
            </a:pPr>
            <a:endParaRPr sz="1600" dirty="0">
              <a:solidFill>
                <a:schemeClr val="dk1"/>
              </a:solidFill>
              <a:latin typeface="Times New Roman"/>
              <a:ea typeface="Times New Roman"/>
              <a:cs typeface="Times New Roman"/>
              <a:sym typeface="Times New Roman"/>
            </a:endParaRPr>
          </a:p>
        </p:txBody>
      </p:sp>
      <p:pic>
        <p:nvPicPr>
          <p:cNvPr id="116" name="Google Shape;116;p22" title="controlling-1.png"/>
          <p:cNvPicPr preferRelativeResize="0"/>
          <p:nvPr/>
        </p:nvPicPr>
        <p:blipFill>
          <a:blip r:embed="rId4">
            <a:alphaModFix/>
          </a:blip>
          <a:stretch>
            <a:fillRect/>
          </a:stretch>
        </p:blipFill>
        <p:spPr>
          <a:xfrm>
            <a:off x="6781800" y="2220684"/>
            <a:ext cx="2050500" cy="1628721"/>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3"/>
          <p:cNvSpPr txBox="1">
            <a:spLocks noGrp="1"/>
          </p:cNvSpPr>
          <p:nvPr>
            <p:ph type="title"/>
          </p:nvPr>
        </p:nvSpPr>
        <p:spPr>
          <a:xfrm>
            <a:off x="-106680" y="0"/>
            <a:ext cx="9250680" cy="1061701"/>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b="1" dirty="0">
                <a:latin typeface="+mn-lt"/>
                <a:ea typeface="Times New Roman"/>
                <a:cs typeface="Times New Roman"/>
                <a:sym typeface="Times New Roman"/>
              </a:rPr>
              <a:t>How </a:t>
            </a:r>
            <a:r>
              <a:rPr lang="pl-PL" b="1" dirty="0">
                <a:latin typeface="+mn-lt"/>
                <a:ea typeface="Times New Roman"/>
                <a:cs typeface="Times New Roman"/>
                <a:sym typeface="Times New Roman"/>
              </a:rPr>
              <a:t>These</a:t>
            </a:r>
            <a:r>
              <a:rPr lang="en" b="1" dirty="0">
                <a:latin typeface="+mn-lt"/>
                <a:ea typeface="Times New Roman"/>
                <a:cs typeface="Times New Roman"/>
                <a:sym typeface="Times New Roman"/>
              </a:rPr>
              <a:t> Functions </a:t>
            </a:r>
            <a:r>
              <a:rPr lang="pl-PL" b="1" dirty="0">
                <a:latin typeface="+mn-lt"/>
                <a:ea typeface="Times New Roman"/>
                <a:cs typeface="Times New Roman"/>
                <a:sym typeface="Times New Roman"/>
              </a:rPr>
              <a:t>Support</a:t>
            </a:r>
            <a:r>
              <a:rPr lang="en" b="1" dirty="0">
                <a:latin typeface="+mn-lt"/>
                <a:ea typeface="Times New Roman"/>
                <a:cs typeface="Times New Roman"/>
                <a:sym typeface="Times New Roman"/>
              </a:rPr>
              <a:t> Costa Coffee</a:t>
            </a:r>
            <a:r>
              <a:rPr lang="pl-PL" b="1" dirty="0">
                <a:latin typeface="+mn-lt"/>
                <a:ea typeface="Times New Roman"/>
                <a:cs typeface="Times New Roman"/>
                <a:sym typeface="Times New Roman"/>
              </a:rPr>
              <a:t> Goals?</a:t>
            </a:r>
            <a:endParaRPr dirty="0">
              <a:latin typeface="+mn-lt"/>
            </a:endParaRPr>
          </a:p>
        </p:txBody>
      </p:sp>
      <p:sp>
        <p:nvSpPr>
          <p:cNvPr id="122" name="Google Shape;122;p23"/>
          <p:cNvSpPr txBox="1">
            <a:spLocks noGrp="1"/>
          </p:cNvSpPr>
          <p:nvPr>
            <p:ph type="body" idx="1"/>
          </p:nvPr>
        </p:nvSpPr>
        <p:spPr>
          <a:xfrm>
            <a:off x="311700" y="807721"/>
            <a:ext cx="6104340" cy="4335780"/>
          </a:xfrm>
          <a:prstGeom prst="rect">
            <a:avLst/>
          </a:prstGeom>
        </p:spPr>
        <p:txBody>
          <a:bodyPr spcFirstLastPara="1" wrap="square" lIns="91425" tIns="91425" rIns="91425" bIns="91425" anchor="t" anchorCtr="0">
            <a:noAutofit/>
          </a:bodyPr>
          <a:lstStyle/>
          <a:p>
            <a:pPr marL="457200" lvl="0" indent="-330200" rtl="0">
              <a:lnSpc>
                <a:spcPct val="150000"/>
              </a:lnSpc>
              <a:spcBef>
                <a:spcPts val="0"/>
              </a:spcBef>
              <a:spcAft>
                <a:spcPts val="0"/>
              </a:spcAft>
              <a:buClr>
                <a:schemeClr val="dk1"/>
              </a:buClr>
              <a:buSzPts val="1600"/>
              <a:buChar char="●"/>
            </a:pPr>
            <a:r>
              <a:rPr lang="en" sz="2000" dirty="0">
                <a:solidFill>
                  <a:schemeClr val="dk1"/>
                </a:solidFill>
                <a:latin typeface="+mn-lt"/>
                <a:ea typeface="Times New Roman"/>
                <a:cs typeface="Times New Roman"/>
                <a:sym typeface="Times New Roman"/>
              </a:rPr>
              <a:t>These five management functions play a significant role in supporting Costa Coffee </a:t>
            </a:r>
            <a:r>
              <a:rPr lang="pl-PL" sz="2000" dirty="0">
                <a:solidFill>
                  <a:schemeClr val="dk1"/>
                </a:solidFill>
                <a:latin typeface="+mn-lt"/>
                <a:ea typeface="Times New Roman"/>
                <a:cs typeface="Times New Roman"/>
                <a:sym typeface="Times New Roman"/>
              </a:rPr>
              <a:t>in</a:t>
            </a:r>
            <a:r>
              <a:rPr lang="en" sz="2000" dirty="0">
                <a:solidFill>
                  <a:schemeClr val="dk1"/>
                </a:solidFill>
                <a:latin typeface="+mn-lt"/>
                <a:ea typeface="Times New Roman"/>
                <a:cs typeface="Times New Roman"/>
                <a:sym typeface="Times New Roman"/>
              </a:rPr>
              <a:t> accomplish</a:t>
            </a:r>
            <a:r>
              <a:rPr lang="pl-PL" sz="2000" dirty="0">
                <a:solidFill>
                  <a:schemeClr val="dk1"/>
                </a:solidFill>
                <a:latin typeface="+mn-lt"/>
                <a:ea typeface="Times New Roman"/>
                <a:cs typeface="Times New Roman"/>
                <a:sym typeface="Times New Roman"/>
              </a:rPr>
              <a:t>ing</a:t>
            </a:r>
            <a:r>
              <a:rPr lang="en" sz="2000" dirty="0">
                <a:solidFill>
                  <a:schemeClr val="dk1"/>
                </a:solidFill>
                <a:latin typeface="+mn-lt"/>
                <a:ea typeface="Times New Roman"/>
                <a:cs typeface="Times New Roman"/>
                <a:sym typeface="Times New Roman"/>
              </a:rPr>
              <a:t> its organisational goals.</a:t>
            </a:r>
            <a:endParaRPr sz="20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2000" dirty="0">
                <a:solidFill>
                  <a:schemeClr val="dk1"/>
                </a:solidFill>
                <a:latin typeface="+mn-lt"/>
                <a:ea typeface="Times New Roman"/>
                <a:cs typeface="Times New Roman"/>
                <a:sym typeface="Times New Roman"/>
              </a:rPr>
              <a:t>Planning, organising and commanding helps </a:t>
            </a:r>
            <a:r>
              <a:rPr lang="pl-PL" sz="2000" dirty="0">
                <a:solidFill>
                  <a:schemeClr val="dk1"/>
                </a:solidFill>
                <a:latin typeface="+mn-lt"/>
                <a:ea typeface="Times New Roman"/>
                <a:cs typeface="Times New Roman"/>
                <a:sym typeface="Times New Roman"/>
              </a:rPr>
              <a:t>improve</a:t>
            </a:r>
            <a:r>
              <a:rPr lang="en" sz="2000" dirty="0">
                <a:solidFill>
                  <a:schemeClr val="dk1"/>
                </a:solidFill>
                <a:latin typeface="+mn-lt"/>
                <a:ea typeface="Times New Roman"/>
                <a:cs typeface="Times New Roman"/>
                <a:sym typeface="Times New Roman"/>
              </a:rPr>
              <a:t> effic</a:t>
            </a:r>
            <a:r>
              <a:rPr lang="pl-PL" sz="2000" dirty="0">
                <a:solidFill>
                  <a:schemeClr val="dk1"/>
                </a:solidFill>
                <a:latin typeface="+mn-lt"/>
                <a:ea typeface="Times New Roman"/>
                <a:cs typeface="Times New Roman"/>
                <a:sym typeface="Times New Roman"/>
              </a:rPr>
              <a:t>iency</a:t>
            </a:r>
            <a:r>
              <a:rPr lang="en" sz="2000" dirty="0">
                <a:solidFill>
                  <a:schemeClr val="dk1"/>
                </a:solidFill>
                <a:latin typeface="+mn-lt"/>
                <a:ea typeface="Times New Roman"/>
                <a:cs typeface="Times New Roman"/>
                <a:sym typeface="Times New Roman"/>
              </a:rPr>
              <a:t>, teamwork and  customer service.</a:t>
            </a:r>
            <a:endParaRPr sz="20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2000" dirty="0">
                <a:solidFill>
                  <a:schemeClr val="dk1"/>
                </a:solidFill>
                <a:latin typeface="+mn-lt"/>
                <a:ea typeface="Times New Roman"/>
                <a:cs typeface="Times New Roman"/>
                <a:sym typeface="Times New Roman"/>
              </a:rPr>
              <a:t>Coordinating and controlling enhance  performance, quality and competitive advantage internationally.</a:t>
            </a:r>
            <a:endParaRPr sz="2000" dirty="0">
              <a:solidFill>
                <a:schemeClr val="dk1"/>
              </a:solidFill>
              <a:latin typeface="+mn-lt"/>
              <a:ea typeface="Times New Roman"/>
              <a:cs typeface="Times New Roman"/>
              <a:sym typeface="Times New Roman"/>
            </a:endParaRPr>
          </a:p>
        </p:txBody>
      </p:sp>
      <p:pic>
        <p:nvPicPr>
          <p:cNvPr id="123" name="Google Shape;123;p23" title="motivational-composition-goal-achievement.jpg"/>
          <p:cNvPicPr preferRelativeResize="0"/>
          <p:nvPr/>
        </p:nvPicPr>
        <p:blipFill>
          <a:blip r:embed="rId3">
            <a:alphaModFix/>
          </a:blip>
          <a:stretch>
            <a:fillRect/>
          </a:stretch>
        </p:blipFill>
        <p:spPr>
          <a:xfrm>
            <a:off x="6614160" y="1511559"/>
            <a:ext cx="2218140" cy="226034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24"/>
          <p:cNvSpPr txBox="1">
            <a:spLocks noGrp="1"/>
          </p:cNvSpPr>
          <p:nvPr>
            <p:ph type="title"/>
          </p:nvPr>
        </p:nvSpPr>
        <p:spPr>
          <a:xfrm>
            <a:off x="311700" y="0"/>
            <a:ext cx="8520600" cy="1017725"/>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 b="1" dirty="0">
                <a:latin typeface="+mn-lt"/>
                <a:ea typeface="Times New Roman"/>
                <a:cs typeface="Times New Roman"/>
                <a:sym typeface="Times New Roman"/>
              </a:rPr>
              <a:t>Managerial Skills in Modern Organisations</a:t>
            </a:r>
            <a:endParaRPr dirty="0">
              <a:latin typeface="+mn-lt"/>
            </a:endParaRPr>
          </a:p>
        </p:txBody>
      </p:sp>
      <p:sp>
        <p:nvSpPr>
          <p:cNvPr id="129" name="Google Shape;129;p24"/>
          <p:cNvSpPr txBox="1">
            <a:spLocks noGrp="1"/>
          </p:cNvSpPr>
          <p:nvPr>
            <p:ph type="body" idx="1"/>
          </p:nvPr>
        </p:nvSpPr>
        <p:spPr>
          <a:xfrm>
            <a:off x="311700" y="883920"/>
            <a:ext cx="5403300" cy="4053840"/>
          </a:xfrm>
          <a:prstGeom prst="rect">
            <a:avLst/>
          </a:prstGeom>
        </p:spPr>
        <p:txBody>
          <a:bodyPr spcFirstLastPara="1" wrap="square" lIns="91425" tIns="91425" rIns="91425" bIns="91425" anchor="t" anchorCtr="0">
            <a:noAutofit/>
          </a:bodyPr>
          <a:lstStyle/>
          <a:p>
            <a:pPr marL="457200" lvl="0" indent="-330200" rtl="0">
              <a:lnSpc>
                <a:spcPct val="150000"/>
              </a:lnSpc>
              <a:spcBef>
                <a:spcPts val="0"/>
              </a:spcBef>
              <a:spcAft>
                <a:spcPts val="0"/>
              </a:spcAft>
              <a:buClr>
                <a:schemeClr val="dk1"/>
              </a:buClr>
              <a:buSzPts val="1600"/>
              <a:buFont typeface="Times New Roman"/>
              <a:buChar char="●"/>
            </a:pPr>
            <a:r>
              <a:rPr lang="en" sz="2000" dirty="0">
                <a:solidFill>
                  <a:schemeClr val="dk1"/>
                </a:solidFill>
                <a:latin typeface="+mn-lt"/>
                <a:ea typeface="Times New Roman"/>
                <a:cs typeface="Times New Roman"/>
                <a:sym typeface="Times New Roman"/>
              </a:rPr>
              <a:t>Expertise in manager</a:t>
            </a:r>
            <a:r>
              <a:rPr lang="pl-PL" sz="2000" dirty="0">
                <a:solidFill>
                  <a:schemeClr val="dk1"/>
                </a:solidFill>
                <a:latin typeface="+mn-lt"/>
                <a:ea typeface="Times New Roman"/>
                <a:cs typeface="Times New Roman"/>
                <a:sym typeface="Times New Roman"/>
              </a:rPr>
              <a:t>ial</a:t>
            </a:r>
            <a:r>
              <a:rPr lang="en" sz="2000" dirty="0">
                <a:solidFill>
                  <a:schemeClr val="dk1"/>
                </a:solidFill>
                <a:latin typeface="+mn-lt"/>
                <a:ea typeface="Times New Roman"/>
                <a:cs typeface="Times New Roman"/>
                <a:sym typeface="Times New Roman"/>
              </a:rPr>
              <a:t> positions is vital </a:t>
            </a:r>
            <a:r>
              <a:rPr lang="pl-PL" sz="2000" dirty="0">
                <a:solidFill>
                  <a:schemeClr val="dk1"/>
                </a:solidFill>
                <a:latin typeface="+mn-lt"/>
                <a:ea typeface="Times New Roman"/>
                <a:cs typeface="Times New Roman"/>
                <a:sym typeface="Times New Roman"/>
              </a:rPr>
              <a:t>for</a:t>
            </a:r>
            <a:r>
              <a:rPr lang="en" sz="2000" dirty="0">
                <a:solidFill>
                  <a:schemeClr val="dk1"/>
                </a:solidFill>
                <a:latin typeface="+mn-lt"/>
                <a:ea typeface="Times New Roman"/>
                <a:cs typeface="Times New Roman"/>
                <a:sym typeface="Times New Roman"/>
              </a:rPr>
              <a:t> succe</a:t>
            </a:r>
            <a:r>
              <a:rPr lang="pl-PL" sz="2000" dirty="0">
                <a:solidFill>
                  <a:schemeClr val="dk1"/>
                </a:solidFill>
                <a:latin typeface="+mn-lt"/>
                <a:ea typeface="Times New Roman"/>
                <a:cs typeface="Times New Roman"/>
                <a:sym typeface="Times New Roman"/>
              </a:rPr>
              <a:t>ss</a:t>
            </a:r>
            <a:r>
              <a:rPr lang="en" sz="2000" dirty="0">
                <a:solidFill>
                  <a:schemeClr val="dk1"/>
                </a:solidFill>
                <a:latin typeface="+mn-lt"/>
                <a:ea typeface="Times New Roman"/>
                <a:cs typeface="Times New Roman"/>
                <a:sym typeface="Times New Roman"/>
              </a:rPr>
              <a:t> in new age organisations.</a:t>
            </a:r>
            <a:endParaRPr sz="2000" dirty="0">
              <a:solidFill>
                <a:schemeClr val="dk1"/>
              </a:solidFill>
              <a:latin typeface="+mn-lt"/>
              <a:ea typeface="Times New Roman"/>
              <a:cs typeface="Times New Roman"/>
              <a:sym typeface="Times New Roman"/>
            </a:endParaRPr>
          </a:p>
          <a:p>
            <a:pPr marL="457200" lvl="0" indent="-330200" rtl="0">
              <a:spcBef>
                <a:spcPts val="0"/>
              </a:spcBef>
              <a:spcAft>
                <a:spcPts val="0"/>
              </a:spcAft>
              <a:buClr>
                <a:schemeClr val="dk1"/>
              </a:buClr>
              <a:buSzPts val="1600"/>
              <a:buFont typeface="Times New Roman"/>
              <a:buChar char="●"/>
            </a:pPr>
            <a:r>
              <a:rPr lang="en" sz="2000" dirty="0">
                <a:solidFill>
                  <a:schemeClr val="dk1"/>
                </a:solidFill>
                <a:latin typeface="+mn-lt"/>
                <a:ea typeface="Times New Roman"/>
                <a:cs typeface="Times New Roman"/>
                <a:sym typeface="Times New Roman"/>
              </a:rPr>
              <a:t>Proper leaders can motivate employees</a:t>
            </a:r>
            <a:r>
              <a:rPr lang="pl-PL" sz="2000" dirty="0">
                <a:solidFill>
                  <a:schemeClr val="dk1"/>
                </a:solidFill>
                <a:latin typeface="+mn-lt"/>
                <a:ea typeface="Times New Roman"/>
                <a:cs typeface="Times New Roman"/>
                <a:sym typeface="Times New Roman"/>
              </a:rPr>
              <a:t> towards </a:t>
            </a:r>
            <a:r>
              <a:rPr lang="en" sz="2000" dirty="0">
                <a:solidFill>
                  <a:schemeClr val="dk1"/>
                </a:solidFill>
                <a:latin typeface="+mn-lt"/>
                <a:ea typeface="Times New Roman"/>
                <a:cs typeface="Times New Roman"/>
                <a:sym typeface="Times New Roman"/>
              </a:rPr>
              <a:t> good performance and </a:t>
            </a:r>
            <a:r>
              <a:rPr lang="pl-PL" sz="2000" dirty="0">
                <a:solidFill>
                  <a:schemeClr val="dk1"/>
                </a:solidFill>
                <a:latin typeface="+mn-lt"/>
                <a:ea typeface="Times New Roman"/>
                <a:cs typeface="Times New Roman"/>
                <a:sym typeface="Times New Roman"/>
              </a:rPr>
              <a:t>organisational</a:t>
            </a:r>
            <a:r>
              <a:rPr lang="en" sz="2000" dirty="0">
                <a:solidFill>
                  <a:schemeClr val="dk1"/>
                </a:solidFill>
                <a:latin typeface="+mn-lt"/>
                <a:ea typeface="Times New Roman"/>
                <a:cs typeface="Times New Roman"/>
                <a:sym typeface="Times New Roman"/>
              </a:rPr>
              <a:t> aims (Kaehler, 2022).</a:t>
            </a:r>
            <a:endParaRPr sz="20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2000" dirty="0">
                <a:solidFill>
                  <a:schemeClr val="dk1"/>
                </a:solidFill>
                <a:latin typeface="+mn-lt"/>
                <a:ea typeface="Times New Roman"/>
                <a:cs typeface="Times New Roman"/>
                <a:sym typeface="Times New Roman"/>
              </a:rPr>
              <a:t>Managers must have good decision</a:t>
            </a:r>
            <a:r>
              <a:rPr lang="pl-PL" sz="2000" dirty="0">
                <a:solidFill>
                  <a:schemeClr val="dk1"/>
                </a:solidFill>
                <a:latin typeface="+mn-lt"/>
                <a:ea typeface="Times New Roman"/>
                <a:cs typeface="Times New Roman"/>
                <a:sym typeface="Times New Roman"/>
              </a:rPr>
              <a:t>-</a:t>
            </a:r>
            <a:r>
              <a:rPr lang="en" sz="2000" dirty="0">
                <a:solidFill>
                  <a:schemeClr val="dk1"/>
                </a:solidFill>
                <a:latin typeface="+mn-lt"/>
                <a:ea typeface="Times New Roman"/>
                <a:cs typeface="Times New Roman"/>
                <a:sym typeface="Times New Roman"/>
              </a:rPr>
              <a:t> making</a:t>
            </a:r>
            <a:r>
              <a:rPr lang="pl-PL" sz="2000" dirty="0">
                <a:solidFill>
                  <a:schemeClr val="dk1"/>
                </a:solidFill>
                <a:latin typeface="+mn-lt"/>
                <a:ea typeface="Times New Roman"/>
                <a:cs typeface="Times New Roman"/>
                <a:sym typeface="Times New Roman"/>
              </a:rPr>
              <a:t> skills </a:t>
            </a:r>
            <a:r>
              <a:rPr lang="en" sz="2000" dirty="0">
                <a:solidFill>
                  <a:schemeClr val="dk1"/>
                </a:solidFill>
                <a:latin typeface="+mn-lt"/>
                <a:ea typeface="Times New Roman"/>
                <a:cs typeface="Times New Roman"/>
                <a:sym typeface="Times New Roman"/>
              </a:rPr>
              <a:t> to help them assess scenarios and apply favourable </a:t>
            </a:r>
            <a:r>
              <a:rPr lang="pl-PL" sz="2000" dirty="0">
                <a:solidFill>
                  <a:schemeClr val="dk1"/>
                </a:solidFill>
                <a:latin typeface="+mn-lt"/>
                <a:ea typeface="Times New Roman"/>
                <a:cs typeface="Times New Roman"/>
                <a:sym typeface="Times New Roman"/>
              </a:rPr>
              <a:t>solutions</a:t>
            </a:r>
            <a:r>
              <a:rPr lang="en" sz="2000" dirty="0">
                <a:solidFill>
                  <a:schemeClr val="dk1"/>
                </a:solidFill>
                <a:latin typeface="+mn-lt"/>
                <a:ea typeface="Times New Roman"/>
                <a:cs typeface="Times New Roman"/>
                <a:sym typeface="Times New Roman"/>
              </a:rPr>
              <a:t> </a:t>
            </a:r>
            <a:r>
              <a:rPr lang="pl-PL" sz="2000" dirty="0">
                <a:solidFill>
                  <a:schemeClr val="dk1"/>
                </a:solidFill>
                <a:latin typeface="+mn-lt"/>
                <a:ea typeface="Times New Roman"/>
                <a:cs typeface="Times New Roman"/>
                <a:sym typeface="Times New Roman"/>
              </a:rPr>
              <a:t>quickly</a:t>
            </a:r>
            <a:r>
              <a:rPr lang="en" sz="2000" dirty="0">
                <a:solidFill>
                  <a:schemeClr val="dk1"/>
                </a:solidFill>
                <a:latin typeface="+mn-lt"/>
                <a:ea typeface="Times New Roman"/>
                <a:cs typeface="Times New Roman"/>
                <a:sym typeface="Times New Roman"/>
              </a:rPr>
              <a:t> and successfully.</a:t>
            </a:r>
            <a:endParaRPr sz="2000" dirty="0">
              <a:solidFill>
                <a:schemeClr val="dk1"/>
              </a:solidFill>
              <a:latin typeface="+mn-lt"/>
              <a:ea typeface="Times New Roman"/>
              <a:cs typeface="Times New Roman"/>
              <a:sym typeface="Times New Roman"/>
            </a:endParaRPr>
          </a:p>
        </p:txBody>
      </p:sp>
      <p:pic>
        <p:nvPicPr>
          <p:cNvPr id="130" name="Google Shape;130;p24" title="What-are-management-skills-1.jpg"/>
          <p:cNvPicPr preferRelativeResize="0"/>
          <p:nvPr/>
        </p:nvPicPr>
        <p:blipFill>
          <a:blip r:embed="rId3">
            <a:alphaModFix/>
          </a:blip>
          <a:stretch>
            <a:fillRect/>
          </a:stretch>
        </p:blipFill>
        <p:spPr>
          <a:xfrm>
            <a:off x="6359124" y="1800807"/>
            <a:ext cx="2370540" cy="195243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5"/>
          <p:cNvSpPr txBox="1">
            <a:spLocks noGrp="1"/>
          </p:cNvSpPr>
          <p:nvPr>
            <p:ph type="title"/>
          </p:nvPr>
        </p:nvSpPr>
        <p:spPr>
          <a:xfrm>
            <a:off x="311700" y="-11017"/>
            <a:ext cx="8520600" cy="812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mn-lt"/>
                <a:ea typeface="Times New Roman"/>
                <a:cs typeface="Times New Roman"/>
                <a:sym typeface="Times New Roman"/>
              </a:rPr>
              <a:t>Conclusion</a:t>
            </a:r>
            <a:endParaRPr b="1" dirty="0">
              <a:latin typeface="+mn-lt"/>
              <a:ea typeface="Times New Roman"/>
              <a:cs typeface="Times New Roman"/>
              <a:sym typeface="Times New Roman"/>
            </a:endParaRPr>
          </a:p>
        </p:txBody>
      </p:sp>
      <p:sp>
        <p:nvSpPr>
          <p:cNvPr id="136" name="Google Shape;136;p25"/>
          <p:cNvSpPr txBox="1">
            <a:spLocks noGrp="1"/>
          </p:cNvSpPr>
          <p:nvPr>
            <p:ph type="body" idx="1"/>
          </p:nvPr>
        </p:nvSpPr>
        <p:spPr>
          <a:xfrm>
            <a:off x="311699" y="867746"/>
            <a:ext cx="5586181" cy="4702629"/>
          </a:xfrm>
          <a:prstGeom prst="rect">
            <a:avLst/>
          </a:prstGeom>
        </p:spPr>
        <p:txBody>
          <a:bodyPr spcFirstLastPara="1" wrap="square" lIns="91425" tIns="91425" rIns="91425" bIns="91425" anchor="t" anchorCtr="0">
            <a:noAutofit/>
          </a:bodyPr>
          <a:lstStyle/>
          <a:p>
            <a:pPr marL="457200" lvl="0" indent="-330200" rtl="0">
              <a:lnSpc>
                <a:spcPct val="150000"/>
              </a:lnSpc>
              <a:spcBef>
                <a:spcPts val="0"/>
              </a:spcBef>
              <a:spcAft>
                <a:spcPts val="0"/>
              </a:spcAft>
              <a:buSzPts val="1600"/>
              <a:buFont typeface="Times New Roman"/>
              <a:buChar char="●"/>
            </a:pPr>
            <a:r>
              <a:rPr lang="en" sz="1600" dirty="0">
                <a:solidFill>
                  <a:schemeClr val="dk1"/>
                </a:solidFill>
                <a:latin typeface="+mn-lt"/>
                <a:ea typeface="Times New Roman"/>
                <a:cs typeface="Times New Roman"/>
                <a:sym typeface="Times New Roman"/>
              </a:rPr>
              <a:t>This group presentation discusses the management functions developed by Henri Fayol</a:t>
            </a:r>
            <a:r>
              <a:rPr lang="pl-PL" sz="1600" dirty="0">
                <a:solidFill>
                  <a:schemeClr val="dk1"/>
                </a:solidFill>
                <a:latin typeface="+mn-lt"/>
                <a:ea typeface="Times New Roman"/>
                <a:cs typeface="Times New Roman"/>
                <a:sym typeface="Times New Roman"/>
              </a:rPr>
              <a:t> and they</a:t>
            </a:r>
            <a:r>
              <a:rPr lang="en" sz="1600" dirty="0">
                <a:solidFill>
                  <a:schemeClr val="dk1"/>
                </a:solidFill>
                <a:latin typeface="+mn-lt"/>
                <a:ea typeface="Times New Roman"/>
                <a:cs typeface="Times New Roman"/>
                <a:sym typeface="Times New Roman"/>
              </a:rPr>
              <a:t> continue to be highly relevant in modern companies. </a:t>
            </a:r>
            <a:endParaRPr sz="16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1600" dirty="0">
                <a:solidFill>
                  <a:schemeClr val="dk1"/>
                </a:solidFill>
                <a:latin typeface="+mn-lt"/>
                <a:ea typeface="Times New Roman"/>
                <a:cs typeface="Times New Roman"/>
                <a:sym typeface="Times New Roman"/>
              </a:rPr>
              <a:t>Costa Coffee demonstrates efficient management </a:t>
            </a:r>
            <a:r>
              <a:rPr lang="pl-PL" sz="1600" dirty="0">
                <a:solidFill>
                  <a:schemeClr val="dk1"/>
                </a:solidFill>
                <a:latin typeface="+mn-lt"/>
                <a:ea typeface="Times New Roman"/>
                <a:cs typeface="Times New Roman"/>
                <a:sym typeface="Times New Roman"/>
              </a:rPr>
              <a:t>across </a:t>
            </a:r>
            <a:r>
              <a:rPr lang="en" sz="1600" dirty="0">
                <a:solidFill>
                  <a:schemeClr val="dk1"/>
                </a:solidFill>
                <a:latin typeface="+mn-lt"/>
                <a:ea typeface="Times New Roman"/>
                <a:cs typeface="Times New Roman"/>
                <a:sym typeface="Times New Roman"/>
              </a:rPr>
              <a:t>service, quality and global operations.</a:t>
            </a:r>
            <a:endParaRPr sz="16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 sz="1600" dirty="0">
                <a:solidFill>
                  <a:schemeClr val="dk1"/>
                </a:solidFill>
                <a:latin typeface="+mn-lt"/>
                <a:ea typeface="Times New Roman"/>
                <a:cs typeface="Times New Roman"/>
                <a:sym typeface="Times New Roman"/>
              </a:rPr>
              <a:t>Modern managers need leadership, strategic thinking and communication for organisational success.</a:t>
            </a:r>
            <a:endParaRPr lang="pl-PL" sz="1600" dirty="0">
              <a:solidFill>
                <a:schemeClr val="dk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r>
              <a:rPr lang="en-US" sz="1600" dirty="0">
                <a:solidFill>
                  <a:schemeClr val="tx1"/>
                </a:solidFill>
              </a:rPr>
              <a:t>Costa Coffee </a:t>
            </a:r>
            <a:r>
              <a:rPr lang="pl-PL" sz="1600" dirty="0">
                <a:solidFill>
                  <a:schemeClr val="tx1"/>
                </a:solidFill>
              </a:rPr>
              <a:t>leads the </a:t>
            </a:r>
            <a:r>
              <a:rPr lang="en-US" sz="1600" dirty="0">
                <a:solidFill>
                  <a:schemeClr val="tx1"/>
                </a:solidFill>
              </a:rPr>
              <a:t>UK coffee shop market, with 38.3% market share (Lumina Intelligence, 2025).</a:t>
            </a:r>
            <a:endParaRPr lang="pl-PL" sz="1600" dirty="0">
              <a:solidFill>
                <a:schemeClr val="tx1"/>
              </a:solidFill>
              <a:latin typeface="+mn-lt"/>
              <a:ea typeface="Times New Roman"/>
              <a:cs typeface="Times New Roman"/>
              <a:sym typeface="Times New Roman"/>
            </a:endParaRPr>
          </a:p>
          <a:p>
            <a:pPr marL="457200" lvl="0" indent="-330200" rtl="0">
              <a:lnSpc>
                <a:spcPct val="150000"/>
              </a:lnSpc>
              <a:spcBef>
                <a:spcPts val="0"/>
              </a:spcBef>
              <a:spcAft>
                <a:spcPts val="0"/>
              </a:spcAft>
              <a:buClr>
                <a:schemeClr val="dk1"/>
              </a:buClr>
              <a:buSzPts val="1600"/>
              <a:buFont typeface="Times New Roman"/>
              <a:buChar char="●"/>
            </a:pPr>
            <a:endParaRPr lang="pl-PL" sz="1600" dirty="0">
              <a:solidFill>
                <a:schemeClr val="dk1"/>
              </a:solidFill>
              <a:latin typeface="+mn-lt"/>
              <a:ea typeface="Times New Roman"/>
              <a:cs typeface="Times New Roman"/>
              <a:sym typeface="Times New Roman"/>
            </a:endParaRPr>
          </a:p>
          <a:p>
            <a:pPr marL="127000" lvl="0" indent="0" rtl="0">
              <a:lnSpc>
                <a:spcPct val="150000"/>
              </a:lnSpc>
              <a:spcBef>
                <a:spcPts val="0"/>
              </a:spcBef>
              <a:spcAft>
                <a:spcPts val="0"/>
              </a:spcAft>
              <a:buClr>
                <a:schemeClr val="dk1"/>
              </a:buClr>
              <a:buSzPts val="1600"/>
              <a:buNone/>
            </a:pPr>
            <a:endParaRPr sz="2000" dirty="0">
              <a:solidFill>
                <a:schemeClr val="dk1"/>
              </a:solidFill>
              <a:latin typeface="+mn-lt"/>
              <a:ea typeface="Times New Roman"/>
              <a:cs typeface="Times New Roman"/>
              <a:sym typeface="Times New Roman"/>
            </a:endParaRPr>
          </a:p>
        </p:txBody>
      </p:sp>
      <p:pic>
        <p:nvPicPr>
          <p:cNvPr id="137" name="Google Shape;137;p25" title="images (22).jpg"/>
          <p:cNvPicPr preferRelativeResize="0"/>
          <p:nvPr/>
        </p:nvPicPr>
        <p:blipFill>
          <a:blip r:embed="rId4">
            <a:alphaModFix/>
          </a:blip>
          <a:stretch>
            <a:fillRect/>
          </a:stretch>
        </p:blipFill>
        <p:spPr>
          <a:xfrm>
            <a:off x="7327556" y="1269900"/>
            <a:ext cx="1504743" cy="3261025"/>
          </a:xfrm>
          <a:prstGeom prst="rect">
            <a:avLst/>
          </a:prstGeom>
          <a:noFill/>
          <a:ln>
            <a:noFill/>
          </a:ln>
        </p:spPr>
      </p:pic>
    </p:spTree>
  </p:cSld>
  <p:clrMapOvr>
    <a:masterClrMapping/>
  </p:clrMapOvr>
  <p:extLst>
    <p:ext uri="{6950BFC3-D8DA-4A85-94F7-54DA5524770B}">
      <p188:commentRel xmlns:p188="http://schemas.microsoft.com/office/powerpoint/2018/8/main" r:id="rId3"/>
    </p:ext>
  </p:extLs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6"/>
          <p:cNvSpPr txBox="1">
            <a:spLocks noGrp="1"/>
          </p:cNvSpPr>
          <p:nvPr>
            <p:ph type="title"/>
          </p:nvPr>
        </p:nvSpPr>
        <p:spPr>
          <a:xfrm>
            <a:off x="-2739410" y="93650"/>
            <a:ext cx="8520600" cy="700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600" b="1" dirty="0">
                <a:latin typeface="+mn-lt"/>
                <a:ea typeface="Times New Roman"/>
                <a:cs typeface="Times New Roman"/>
                <a:sym typeface="Times New Roman"/>
              </a:rPr>
              <a:t>References</a:t>
            </a:r>
            <a:r>
              <a:rPr lang="pl-PL" sz="1600" b="1" dirty="0">
                <a:latin typeface="+mn-lt"/>
                <a:ea typeface="Times New Roman"/>
                <a:cs typeface="Times New Roman"/>
                <a:sym typeface="Times New Roman"/>
              </a:rPr>
              <a:t> (1/2)</a:t>
            </a:r>
            <a:endParaRPr sz="1600" b="1" dirty="0">
              <a:latin typeface="+mn-lt"/>
              <a:ea typeface="Times New Roman"/>
              <a:cs typeface="Times New Roman"/>
              <a:sym typeface="Times New Roman"/>
            </a:endParaRPr>
          </a:p>
        </p:txBody>
      </p:sp>
      <p:sp>
        <p:nvSpPr>
          <p:cNvPr id="143" name="Google Shape;143;p26"/>
          <p:cNvSpPr txBox="1">
            <a:spLocks noGrp="1"/>
          </p:cNvSpPr>
          <p:nvPr>
            <p:ph type="body" idx="1"/>
          </p:nvPr>
        </p:nvSpPr>
        <p:spPr>
          <a:xfrm>
            <a:off x="311700" y="437322"/>
            <a:ext cx="8832300" cy="4706178"/>
          </a:xfrm>
          <a:prstGeom prst="rect">
            <a:avLst/>
          </a:prstGeom>
          <a:noFill/>
          <a:ln>
            <a:noFill/>
          </a:ln>
        </p:spPr>
        <p:txBody>
          <a:bodyPr spcFirstLastPara="1" wrap="square" lIns="91425" tIns="91425" rIns="91425" bIns="91425" anchor="t" anchorCtr="0">
            <a:noAutofit/>
          </a:bodyPr>
          <a:lstStyle/>
          <a:p>
            <a:pPr marL="0" lvl="0" indent="0" rtl="0">
              <a:lnSpc>
                <a:spcPct val="100000"/>
              </a:lnSpc>
              <a:spcBef>
                <a:spcPts val="0"/>
              </a:spcBef>
              <a:spcAft>
                <a:spcPts val="0"/>
              </a:spcAft>
              <a:buClr>
                <a:schemeClr val="dk1"/>
              </a:buClr>
              <a:buSzPts val="688"/>
              <a:buFont typeface="Arial"/>
              <a:buNone/>
            </a:pPr>
            <a:r>
              <a:rPr lang="en" sz="1200" dirty="0">
                <a:solidFill>
                  <a:schemeClr val="dk1"/>
                </a:solidFill>
                <a:latin typeface="Arial" panose="020B0604020202020204" pitchFamily="34" charset="0"/>
                <a:ea typeface="Times New Roman"/>
                <a:cs typeface="Arial" panose="020B0604020202020204" pitchFamily="34" charset="0"/>
                <a:sym typeface="Times New Roman"/>
              </a:rPr>
              <a:t>Bhargavi, V.R.,</a:t>
            </a:r>
            <a:r>
              <a:rPr lang="pl-PL" sz="1200" dirty="0">
                <a:solidFill>
                  <a:schemeClr val="dk1"/>
                </a:solidFill>
                <a:latin typeface="Arial" panose="020B0604020202020204" pitchFamily="34" charset="0"/>
                <a:ea typeface="Times New Roman"/>
                <a:cs typeface="Arial" panose="020B0604020202020204" pitchFamily="34" charset="0"/>
                <a:sym typeface="Times New Roman"/>
              </a:rPr>
              <a:t> </a:t>
            </a:r>
            <a:r>
              <a:rPr lang="en" sz="1200" dirty="0">
                <a:solidFill>
                  <a:schemeClr val="dk1"/>
                </a:solidFill>
                <a:latin typeface="Arial" panose="020B0604020202020204" pitchFamily="34" charset="0"/>
                <a:ea typeface="Times New Roman"/>
                <a:cs typeface="Arial" panose="020B0604020202020204" pitchFamily="34" charset="0"/>
                <a:sym typeface="Times New Roman"/>
              </a:rPr>
              <a:t>Gothe, R.and Devika, S., (2026</a:t>
            </a:r>
            <a:r>
              <a:rPr lang="en" sz="1200" i="1" dirty="0">
                <a:solidFill>
                  <a:schemeClr val="dk1"/>
                </a:solidFill>
                <a:latin typeface="Arial" panose="020B0604020202020204" pitchFamily="34" charset="0"/>
                <a:ea typeface="Times New Roman"/>
                <a:cs typeface="Arial" panose="020B0604020202020204" pitchFamily="34" charset="0"/>
                <a:sym typeface="Times New Roman"/>
              </a:rPr>
              <a:t>). Functions </a:t>
            </a:r>
            <a:r>
              <a:rPr lang="pl-PL" sz="1200" i="1" dirty="0">
                <a:solidFill>
                  <a:schemeClr val="dk1"/>
                </a:solidFill>
                <a:latin typeface="Arial" panose="020B0604020202020204" pitchFamily="34" charset="0"/>
                <a:ea typeface="Times New Roman"/>
                <a:cs typeface="Arial" panose="020B0604020202020204" pitchFamily="34" charset="0"/>
                <a:sym typeface="Times New Roman"/>
              </a:rPr>
              <a:t>o</a:t>
            </a:r>
            <a:r>
              <a:rPr lang="en" sz="1200" i="1" dirty="0">
                <a:solidFill>
                  <a:schemeClr val="dk1"/>
                </a:solidFill>
                <a:latin typeface="Arial" panose="020B0604020202020204" pitchFamily="34" charset="0"/>
                <a:ea typeface="Times New Roman"/>
                <a:cs typeface="Arial" panose="020B0604020202020204" pitchFamily="34" charset="0"/>
                <a:sym typeface="Times New Roman"/>
              </a:rPr>
              <a:t>f Management</a:t>
            </a:r>
            <a:r>
              <a:rPr lang="en" sz="1200" dirty="0">
                <a:solidFill>
                  <a:schemeClr val="dk1"/>
                </a:solidFill>
                <a:latin typeface="Arial" panose="020B0604020202020204" pitchFamily="34" charset="0"/>
                <a:ea typeface="Times New Roman"/>
                <a:cs typeface="Arial" panose="020B0604020202020204" pitchFamily="34" charset="0"/>
                <a:sym typeface="Times New Roman"/>
              </a:rPr>
              <a:t>. Authors Click Publishing.</a:t>
            </a:r>
            <a:r>
              <a:rPr lang="en-US" sz="1200" b="1" dirty="0"/>
              <a:t> </a:t>
            </a:r>
            <a:endParaRPr lang="pl-PL" sz="1200" b="1" dirty="0"/>
          </a:p>
          <a:p>
            <a:pPr marL="0" lvl="0" indent="0" rtl="0">
              <a:lnSpc>
                <a:spcPct val="100000"/>
              </a:lnSpc>
              <a:spcBef>
                <a:spcPts val="0"/>
              </a:spcBef>
              <a:spcAft>
                <a:spcPts val="0"/>
              </a:spcAft>
              <a:buClr>
                <a:schemeClr val="dk1"/>
              </a:buClr>
              <a:buSzPts val="688"/>
              <a:buFont typeface="Arial"/>
              <a:buNone/>
            </a:pPr>
            <a:endParaRPr lang="pl-PL" sz="1200" b="1" dirty="0"/>
          </a:p>
          <a:p>
            <a:pPr marL="0" lvl="0" indent="0" rtl="0">
              <a:lnSpc>
                <a:spcPct val="100000"/>
              </a:lnSpc>
              <a:spcBef>
                <a:spcPts val="0"/>
              </a:spcBef>
              <a:spcAft>
                <a:spcPts val="0"/>
              </a:spcAft>
              <a:buClr>
                <a:schemeClr val="dk1"/>
              </a:buClr>
              <a:buSzPts val="688"/>
              <a:buFont typeface="Arial"/>
              <a:buNone/>
            </a:pPr>
            <a:r>
              <a:rPr lang="en-US" sz="1200" dirty="0">
                <a:solidFill>
                  <a:schemeClr val="tx1"/>
                </a:solidFill>
              </a:rPr>
              <a:t>Costa Coffee (2024)</a:t>
            </a:r>
            <a:r>
              <a:rPr lang="pl-PL" sz="1200" dirty="0">
                <a:solidFill>
                  <a:schemeClr val="tx1"/>
                </a:solidFill>
              </a:rPr>
              <a:t> </a:t>
            </a:r>
            <a:r>
              <a:rPr lang="en-US" sz="1200" i="1" dirty="0">
                <a:solidFill>
                  <a:schemeClr val="tx1"/>
                </a:solidFill>
              </a:rPr>
              <a:t>Our story.</a:t>
            </a:r>
            <a:r>
              <a:rPr lang="pl-PL" sz="1200" i="1" dirty="0">
                <a:solidFill>
                  <a:schemeClr val="tx1"/>
                </a:solidFill>
              </a:rPr>
              <a:t> </a:t>
            </a:r>
            <a:r>
              <a:rPr lang="en-US" sz="1200" dirty="0">
                <a:solidFill>
                  <a:schemeClr val="tx1"/>
                </a:solidFill>
              </a:rPr>
              <a:t>Available at:</a:t>
            </a:r>
            <a:r>
              <a:rPr lang="pl-PL" sz="1200" dirty="0">
                <a:hlinkClick r:id="rId3"/>
              </a:rPr>
              <a:t> </a:t>
            </a:r>
            <a:r>
              <a:rPr lang="en-US" sz="1200" dirty="0">
                <a:hlinkClick r:id="rId4"/>
              </a:rPr>
              <a:t>https://www.costa.co.uk/about-us</a:t>
            </a:r>
            <a:r>
              <a:rPr lang="pl-PL" sz="1200" dirty="0">
                <a:hlinkClick r:id="rId4"/>
              </a:rPr>
              <a:t> </a:t>
            </a:r>
            <a:r>
              <a:rPr lang="en-US" sz="1200" dirty="0">
                <a:solidFill>
                  <a:schemeClr val="tx1"/>
                </a:solidFill>
              </a:rPr>
              <a:t>(Accessed: 28 March 2026).</a:t>
            </a:r>
            <a:endParaRPr lang="pl-PL" sz="1200" dirty="0">
              <a:solidFill>
                <a:schemeClr val="tx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r>
              <a:rPr lang="en-US" sz="1200" dirty="0">
                <a:solidFill>
                  <a:schemeClr val="dk1"/>
                </a:solidFill>
                <a:latin typeface="Arial" panose="020B0604020202020204" pitchFamily="34" charset="0"/>
                <a:ea typeface="Times New Roman"/>
                <a:cs typeface="Arial" panose="020B0604020202020204" pitchFamily="34" charset="0"/>
                <a:sym typeface="Times New Roman"/>
              </a:rPr>
              <a:t>Great British Workplace Wellbeing Awards (2025) Previous winners.</a:t>
            </a:r>
            <a:r>
              <a:rPr lang="pl-PL" sz="1200" dirty="0">
                <a:solidFill>
                  <a:schemeClr val="dk1"/>
                </a:solidFill>
                <a:latin typeface="Arial" panose="020B0604020202020204" pitchFamily="34" charset="0"/>
                <a:ea typeface="Times New Roman"/>
                <a:cs typeface="Arial" panose="020B0604020202020204" pitchFamily="34" charset="0"/>
                <a:sym typeface="Times New Roman"/>
              </a:rPr>
              <a:t> </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Available at:</a:t>
            </a: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r>
              <a:rPr lang="en-US" sz="1200" dirty="0">
                <a:hlinkClick r:id="rId5"/>
              </a:rPr>
              <a:t>https://www.greatbritishworkplacewellbeingawards.com/previous-winners</a:t>
            </a:r>
            <a:r>
              <a:rPr lang="pl-PL" sz="1200" dirty="0">
                <a:solidFill>
                  <a:schemeClr val="dk1"/>
                </a:solidFill>
                <a:latin typeface="Arial" panose="020B0604020202020204" pitchFamily="34" charset="0"/>
                <a:ea typeface="Times New Roman"/>
                <a:cs typeface="Arial" panose="020B0604020202020204" pitchFamily="34" charset="0"/>
                <a:sym typeface="Times New Roman"/>
                <a:hlinkClick r:id="rId5"/>
              </a:rPr>
              <a:t> </a:t>
            </a:r>
            <a:r>
              <a:rPr lang="pl-PL" sz="1200" dirty="0">
                <a:solidFill>
                  <a:schemeClr val="dk1"/>
                </a:solidFill>
                <a:latin typeface="Arial" panose="020B0604020202020204" pitchFamily="34" charset="0"/>
                <a:ea typeface="Times New Roman"/>
                <a:cs typeface="Arial" panose="020B0604020202020204" pitchFamily="34" charset="0"/>
                <a:sym typeface="Times New Roman"/>
              </a:rPr>
              <a:t>(</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Accessed: 28 March 2026</a:t>
            </a:r>
            <a:r>
              <a:rPr lang="pl-PL" sz="1200" dirty="0">
                <a:solidFill>
                  <a:schemeClr val="dk1"/>
                </a:solidFill>
                <a:latin typeface="Arial" panose="020B0604020202020204" pitchFamily="34" charset="0"/>
                <a:ea typeface="Times New Roman"/>
                <a:cs typeface="Arial" panose="020B0604020202020204" pitchFamily="34" charset="0"/>
                <a:sym typeface="Times New Roman"/>
              </a:rPr>
              <a:t>)</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a:t>
            </a: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r>
              <a:rPr lang="en-US" sz="1200" dirty="0" err="1">
                <a:solidFill>
                  <a:schemeClr val="dk1"/>
                </a:solidFill>
                <a:latin typeface="Arial" panose="020B0604020202020204" pitchFamily="34" charset="0"/>
                <a:ea typeface="Times New Roman"/>
                <a:cs typeface="Arial" panose="020B0604020202020204" pitchFamily="34" charset="0"/>
                <a:sym typeface="Times New Roman"/>
              </a:rPr>
              <a:t>Jaboob</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 A.S., </a:t>
            </a:r>
            <a:r>
              <a:rPr lang="en-US" sz="1200" dirty="0" err="1">
                <a:solidFill>
                  <a:schemeClr val="dk1"/>
                </a:solidFill>
                <a:latin typeface="Arial" panose="020B0604020202020204" pitchFamily="34" charset="0"/>
                <a:ea typeface="Times New Roman"/>
                <a:cs typeface="Arial" panose="020B0604020202020204" pitchFamily="34" charset="0"/>
                <a:sym typeface="Times New Roman"/>
              </a:rPr>
              <a:t>Awain</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 A.M.B., Ali, K.A.M. and Mohammed, A.M., (2024). Introduction to operation and supply chain management for entrepreneurship. In</a:t>
            </a:r>
            <a:r>
              <a:rPr lang="pl-PL" sz="1200" dirty="0">
                <a:solidFill>
                  <a:schemeClr val="dk1"/>
                </a:solidFill>
                <a:latin typeface="Arial" panose="020B0604020202020204" pitchFamily="34" charset="0"/>
                <a:ea typeface="Times New Roman"/>
                <a:cs typeface="Arial" panose="020B0604020202020204" pitchFamily="34" charset="0"/>
                <a:sym typeface="Times New Roman"/>
              </a:rPr>
              <a:t>:</a:t>
            </a:r>
            <a:r>
              <a:rPr lang="en-US" sz="1200" i="1" dirty="0">
                <a:solidFill>
                  <a:schemeClr val="dk1"/>
                </a:solidFill>
                <a:latin typeface="Arial" panose="020B0604020202020204" pitchFamily="34" charset="0"/>
                <a:ea typeface="Times New Roman"/>
                <a:cs typeface="Arial" panose="020B0604020202020204" pitchFamily="34" charset="0"/>
                <a:sym typeface="Times New Roman"/>
              </a:rPr>
              <a:t> Applying Business Intelligence and Innovation to Entrepreneurship</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 (pp. 52-80). IGI Global Scientific Publishing. </a:t>
            </a: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r>
              <a:rPr lang="en-US" sz="1200" dirty="0">
                <a:solidFill>
                  <a:schemeClr val="dk1"/>
                </a:solidFill>
                <a:latin typeface="Arial" panose="020B0604020202020204" pitchFamily="34" charset="0"/>
                <a:ea typeface="Times New Roman"/>
                <a:cs typeface="Arial" panose="020B0604020202020204" pitchFamily="34" charset="0"/>
                <a:sym typeface="Times New Roman"/>
              </a:rPr>
              <a:t>Kaehler, B. (2022) Management and leadership: definition, differentiations, and other theoretical considerations. In: </a:t>
            </a:r>
            <a:r>
              <a:rPr lang="en-US" sz="1200" i="1" dirty="0">
                <a:solidFill>
                  <a:schemeClr val="dk1"/>
                </a:solidFill>
                <a:latin typeface="Arial" panose="020B0604020202020204" pitchFamily="34" charset="0"/>
                <a:ea typeface="Times New Roman"/>
                <a:cs typeface="Arial" panose="020B0604020202020204" pitchFamily="34" charset="0"/>
                <a:sym typeface="Times New Roman"/>
              </a:rPr>
              <a:t>Complementary Management: A Practice-Driven Model of People Management and Leadership in Organizations</a:t>
            </a:r>
            <a:r>
              <a:rPr lang="en-US" sz="1200" dirty="0">
                <a:solidFill>
                  <a:schemeClr val="dk1"/>
                </a:solidFill>
                <a:latin typeface="Arial" panose="020B0604020202020204" pitchFamily="34" charset="0"/>
                <a:ea typeface="Times New Roman"/>
                <a:cs typeface="Arial" panose="020B0604020202020204" pitchFamily="34" charset="0"/>
                <a:sym typeface="Times New Roman"/>
              </a:rPr>
              <a:t>. Springer International Publishing, pp. 1–49.</a:t>
            </a: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r>
              <a:rPr lang="pl-PL" sz="1200" dirty="0">
                <a:solidFill>
                  <a:schemeClr val="dk1"/>
                </a:solidFill>
                <a:latin typeface="Arial" panose="020B0604020202020204" pitchFamily="34" charset="0"/>
                <a:ea typeface="Times New Roman"/>
                <a:cs typeface="Arial" panose="020B0604020202020204" pitchFamily="34" charset="0"/>
                <a:sym typeface="Times New Roman"/>
              </a:rPr>
              <a:t>Khaw, T.Y., Teoh, A.P., Abdul Khalid, S.N. and Letchmunan, S. (2022) The impact of digital leadership on sustainable performance: a systematic literature review. </a:t>
            </a:r>
            <a:r>
              <a:rPr lang="pl-PL" sz="1200" i="1" dirty="0">
                <a:solidFill>
                  <a:schemeClr val="dk1"/>
                </a:solidFill>
                <a:latin typeface="Arial" panose="020B0604020202020204" pitchFamily="34" charset="0"/>
                <a:ea typeface="Times New Roman"/>
                <a:cs typeface="Arial" panose="020B0604020202020204" pitchFamily="34" charset="0"/>
                <a:sym typeface="Times New Roman"/>
              </a:rPr>
              <a:t>Journal of Management Development</a:t>
            </a:r>
            <a:r>
              <a:rPr lang="pl-PL" sz="1200" dirty="0">
                <a:solidFill>
                  <a:schemeClr val="dk1"/>
                </a:solidFill>
                <a:latin typeface="Arial" panose="020B0604020202020204" pitchFamily="34" charset="0"/>
                <a:ea typeface="Times New Roman"/>
                <a:cs typeface="Arial" panose="020B0604020202020204" pitchFamily="34" charset="0"/>
                <a:sym typeface="Times New Roman"/>
              </a:rPr>
              <a:t>, 41(9–10), pp. 514–534.</a:t>
            </a:r>
          </a:p>
          <a:p>
            <a:pPr marL="0" lvl="0" indent="0" rtl="0">
              <a:lnSpc>
                <a:spcPct val="100000"/>
              </a:lnSpc>
              <a:spcBef>
                <a:spcPts val="0"/>
              </a:spcBef>
              <a:spcAft>
                <a:spcPts val="0"/>
              </a:spcAft>
              <a:buClr>
                <a:schemeClr val="dk1"/>
              </a:buClr>
              <a:buSzPts val="688"/>
              <a:buFont typeface="Arial"/>
              <a:buNone/>
            </a:pPr>
            <a:endParaRPr lang="pl-PL" sz="1200" dirty="0">
              <a:solidFill>
                <a:schemeClr val="dk1"/>
              </a:solidFill>
              <a:latin typeface="Arial" panose="020B0604020202020204" pitchFamily="34" charset="0"/>
              <a:ea typeface="Times New Roman"/>
              <a:cs typeface="Arial" panose="020B0604020202020204" pitchFamily="34" charset="0"/>
              <a:sym typeface="Times New Roman"/>
            </a:endParaRPr>
          </a:p>
          <a:p>
            <a:pPr marL="0" indent="0">
              <a:lnSpc>
                <a:spcPct val="100000"/>
              </a:lnSpc>
              <a:buClr>
                <a:schemeClr val="dk1"/>
              </a:buClr>
              <a:buSzPts val="688"/>
              <a:buNone/>
            </a:pPr>
            <a:r>
              <a:rPr lang="en-US" sz="1200" dirty="0">
                <a:solidFill>
                  <a:schemeClr val="tx1"/>
                </a:solidFill>
              </a:rPr>
              <a:t>Lumina Intelligence (2025) </a:t>
            </a:r>
            <a:r>
              <a:rPr lang="en-US" sz="1200" i="1" dirty="0">
                <a:solidFill>
                  <a:schemeClr val="tx1"/>
                </a:solidFill>
              </a:rPr>
              <a:t>UK Coffee Market Size, Growth and Share Statistics 2025.</a:t>
            </a:r>
            <a:br>
              <a:rPr lang="en-US" sz="1200" dirty="0"/>
            </a:br>
            <a:r>
              <a:rPr lang="en-US" sz="1200" dirty="0">
                <a:solidFill>
                  <a:schemeClr val="tx1"/>
                </a:solidFill>
              </a:rPr>
              <a:t>Available at</a:t>
            </a:r>
            <a:r>
              <a:rPr lang="en-US" sz="1200" dirty="0"/>
              <a:t>: </a:t>
            </a:r>
            <a:r>
              <a:rPr lang="en-US" sz="1200" dirty="0">
                <a:hlinkClick r:id="rId6"/>
              </a:rPr>
              <a:t>https://www.lumina-intelligence.com/blog/foodservice/uk-coffee-market-size-growth-share-statistics-2025/</a:t>
            </a:r>
            <a:br>
              <a:rPr lang="en-US" sz="1200" dirty="0"/>
            </a:br>
            <a:r>
              <a:rPr lang="pl-PL" sz="1200" dirty="0">
                <a:solidFill>
                  <a:schemeClr val="tx1"/>
                </a:solidFill>
              </a:rPr>
              <a:t>(</a:t>
            </a:r>
            <a:r>
              <a:rPr lang="en-US" sz="1200" dirty="0">
                <a:solidFill>
                  <a:schemeClr val="tx1"/>
                </a:solidFill>
              </a:rPr>
              <a:t>Accessed: 28 March 2026</a:t>
            </a:r>
            <a:r>
              <a:rPr lang="pl-PL" sz="1200" dirty="0">
                <a:solidFill>
                  <a:schemeClr val="tx1"/>
                </a:solidFill>
              </a:rPr>
              <a:t>)</a:t>
            </a:r>
            <a:r>
              <a:rPr lang="en-US" sz="1200" dirty="0">
                <a:solidFill>
                  <a:schemeClr val="tx1"/>
                </a:solidFill>
              </a:rPr>
              <a:t>.</a:t>
            </a:r>
            <a:endParaRPr lang="pl-PL" sz="1200" dirty="0">
              <a:solidFill>
                <a:schemeClr val="tx1"/>
              </a:solidFill>
            </a:endParaRPr>
          </a:p>
          <a:p>
            <a:pPr marL="0" indent="0">
              <a:lnSpc>
                <a:spcPct val="100000"/>
              </a:lnSpc>
              <a:buClr>
                <a:schemeClr val="dk1"/>
              </a:buClr>
              <a:buSzPts val="688"/>
              <a:buNone/>
            </a:pPr>
            <a:endParaRPr lang="pl-PL" sz="1200" dirty="0">
              <a:solidFill>
                <a:schemeClr val="tx1"/>
              </a:solidFill>
            </a:endParaRPr>
          </a:p>
          <a:p>
            <a:pPr marL="0" indent="0">
              <a:lnSpc>
                <a:spcPct val="100000"/>
              </a:lnSpc>
              <a:buClr>
                <a:schemeClr val="dk1"/>
              </a:buClr>
              <a:buSzPts val="688"/>
              <a:buNone/>
            </a:pPr>
            <a:r>
              <a:rPr kumimoji="0" lang="en-US" sz="1200" i="0" u="none" strike="noStrike" kern="0" cap="none" spc="0" normalizeH="0" baseline="0" noProof="0" dirty="0">
                <a:ln>
                  <a:noFill/>
                </a:ln>
                <a:solidFill>
                  <a:srgbClr val="000000"/>
                </a:solidFill>
                <a:effectLst/>
                <a:uLnTx/>
                <a:uFillTx/>
                <a:latin typeface="Arial"/>
                <a:cs typeface="Arial"/>
                <a:sym typeface="Arial"/>
              </a:rPr>
              <a:t>MCA Insight (2025</a:t>
            </a:r>
            <a:r>
              <a:rPr kumimoji="0" lang="en-US" sz="1400" i="0" u="none" strike="noStrike" kern="0" cap="none" spc="0" normalizeH="0" baseline="0" noProof="0" dirty="0">
                <a:ln>
                  <a:noFill/>
                </a:ln>
                <a:solidFill>
                  <a:srgbClr val="000000"/>
                </a:solidFill>
                <a:effectLst/>
                <a:uLnTx/>
                <a:uFillTx/>
                <a:latin typeface="Arial"/>
                <a:cs typeface="Arial"/>
                <a:sym typeface="Arial"/>
              </a:rPr>
              <a:t>)</a:t>
            </a:r>
            <a:r>
              <a:rPr kumimoji="0" lang="en-US" sz="1400" b="0" i="0" u="none" strike="noStrike" kern="0" cap="none" spc="0" normalizeH="0" baseline="0" noProof="0" dirty="0">
                <a:ln>
                  <a:noFill/>
                </a:ln>
                <a:solidFill>
                  <a:srgbClr val="000000"/>
                </a:solidFill>
                <a:effectLst/>
                <a:uLnTx/>
                <a:uFillTx/>
                <a:latin typeface="Arial"/>
                <a:cs typeface="Arial"/>
                <a:sym typeface="Arial"/>
              </a:rPr>
              <a:t> </a:t>
            </a:r>
            <a:r>
              <a:rPr kumimoji="0" lang="en-US" sz="1200" b="0" i="1" u="none" strike="noStrike" kern="0" cap="none" spc="0" normalizeH="0" baseline="0" noProof="0" dirty="0">
                <a:ln>
                  <a:noFill/>
                </a:ln>
                <a:solidFill>
                  <a:srgbClr val="000000"/>
                </a:solidFill>
                <a:effectLst/>
                <a:uLnTx/>
                <a:uFillTx/>
                <a:latin typeface="Arial"/>
                <a:cs typeface="Arial"/>
                <a:sym typeface="Arial"/>
              </a:rPr>
              <a:t>Costa sees significant opportunity in drive-thru market.</a:t>
            </a:r>
            <a:br>
              <a:rPr kumimoji="0" lang="en-US" sz="1200" b="0" i="0" u="none" strike="noStrike" kern="0" cap="none" spc="0" normalizeH="0" baseline="0" noProof="0" dirty="0">
                <a:ln>
                  <a:noFill/>
                </a:ln>
                <a:solidFill>
                  <a:srgbClr val="000000"/>
                </a:solidFill>
                <a:effectLst/>
                <a:uLnTx/>
                <a:uFillTx/>
                <a:latin typeface="Arial"/>
                <a:cs typeface="Arial"/>
                <a:sym typeface="Arial"/>
              </a:rPr>
            </a:br>
            <a:r>
              <a:rPr kumimoji="0" lang="en-US" sz="1200" b="0" i="0" u="none" strike="noStrike" kern="0" cap="none" spc="0" normalizeH="0" baseline="0" noProof="0" dirty="0">
                <a:ln>
                  <a:noFill/>
                </a:ln>
                <a:solidFill>
                  <a:srgbClr val="000000"/>
                </a:solidFill>
                <a:effectLst/>
                <a:uLnTx/>
                <a:uFillTx/>
                <a:latin typeface="Arial"/>
                <a:cs typeface="Arial"/>
                <a:sym typeface="Arial"/>
              </a:rPr>
              <a:t>Available at</a:t>
            </a:r>
            <a:r>
              <a:rPr kumimoji="0" lang="en-US" sz="1400" b="0" i="0" u="none" strike="noStrike" kern="0" cap="none" spc="0" normalizeH="0" baseline="0" noProof="0" dirty="0">
                <a:ln>
                  <a:noFill/>
                </a:ln>
                <a:solidFill>
                  <a:srgbClr val="000000"/>
                </a:solidFill>
                <a:effectLst/>
                <a:uLnTx/>
                <a:uFillTx/>
                <a:latin typeface="Arial"/>
                <a:cs typeface="Arial"/>
                <a:sym typeface="Arial"/>
              </a:rPr>
              <a:t>: </a:t>
            </a:r>
            <a:r>
              <a:rPr kumimoji="0" lang="en-US" sz="1200" b="0" i="0" u="none" strike="noStrike" kern="0" cap="none" spc="0" normalizeH="0" baseline="0" noProof="0" dirty="0">
                <a:ln>
                  <a:noFill/>
                </a:ln>
                <a:solidFill>
                  <a:srgbClr val="595959"/>
                </a:solidFill>
                <a:effectLst/>
                <a:uLnTx/>
                <a:uFillTx/>
                <a:latin typeface="Arial"/>
                <a:cs typeface="Arial"/>
                <a:sym typeface="Arial"/>
                <a:hlinkClick r:id="rId7"/>
              </a:rPr>
              <a:t>https://www.mca-insight.com</a:t>
            </a:r>
            <a:r>
              <a:rPr kumimoji="0" lang="pl-PL" sz="1200" b="0" i="0" u="none" strike="noStrike" kern="0" cap="none" spc="0" normalizeH="0" baseline="0" noProof="0" dirty="0">
                <a:ln>
                  <a:noFill/>
                </a:ln>
                <a:solidFill>
                  <a:srgbClr val="595959"/>
                </a:solidFill>
                <a:effectLst/>
                <a:uLnTx/>
                <a:uFillTx/>
                <a:latin typeface="Arial"/>
                <a:cs typeface="Arial"/>
                <a:sym typeface="Arial"/>
              </a:rPr>
              <a:t> </a:t>
            </a:r>
            <a:r>
              <a:rPr kumimoji="0" lang="pl-PL" sz="1200" b="0" i="0" u="none" strike="noStrike" kern="0" cap="none" spc="0" normalizeH="0" baseline="0" noProof="0" dirty="0">
                <a:ln>
                  <a:noFill/>
                </a:ln>
                <a:solidFill>
                  <a:schemeClr val="tx1"/>
                </a:solidFill>
                <a:effectLst/>
                <a:uLnTx/>
                <a:uFillTx/>
                <a:latin typeface="Arial"/>
                <a:cs typeface="Arial"/>
                <a:sym typeface="Arial"/>
              </a:rPr>
              <a:t> (</a:t>
            </a:r>
            <a:r>
              <a:rPr kumimoji="0" lang="en-US" sz="1200" b="0" i="0" u="none" strike="noStrike" kern="0" cap="none" spc="0" normalizeH="0" baseline="0" noProof="0" dirty="0">
                <a:ln>
                  <a:noFill/>
                </a:ln>
                <a:solidFill>
                  <a:schemeClr val="tx1"/>
                </a:solidFill>
                <a:effectLst/>
                <a:uLnTx/>
                <a:uFillTx/>
                <a:latin typeface="Arial"/>
                <a:cs typeface="Arial"/>
                <a:sym typeface="Arial"/>
              </a:rPr>
              <a:t>Accessed: 28 March 2026</a:t>
            </a:r>
            <a:r>
              <a:rPr kumimoji="0" lang="pl-PL" sz="1200" b="0" i="0" u="none" strike="noStrike" kern="0" cap="none" spc="0" normalizeH="0" baseline="0" noProof="0" dirty="0">
                <a:ln>
                  <a:noFill/>
                </a:ln>
                <a:solidFill>
                  <a:schemeClr val="tx1"/>
                </a:solidFill>
                <a:effectLst/>
                <a:uLnTx/>
                <a:uFillTx/>
                <a:latin typeface="Arial"/>
                <a:cs typeface="Arial"/>
                <a:sym typeface="Arial"/>
              </a:rPr>
              <a:t>)</a:t>
            </a:r>
            <a:r>
              <a:rPr kumimoji="0" lang="en-US" sz="1200" b="0" i="0" u="none" strike="noStrike" kern="0" cap="none" spc="0" normalizeH="0" baseline="0" noProof="0" dirty="0">
                <a:ln>
                  <a:noFill/>
                </a:ln>
                <a:solidFill>
                  <a:schemeClr val="tx1"/>
                </a:solidFill>
                <a:effectLst/>
                <a:uLnTx/>
                <a:uFillTx/>
                <a:latin typeface="Arial"/>
                <a:cs typeface="Arial"/>
                <a:sym typeface="Arial"/>
              </a:rPr>
              <a:t>.</a:t>
            </a:r>
            <a:endParaRPr lang="pl-PL" sz="1200" dirty="0">
              <a:solidFill>
                <a:schemeClr val="tx1"/>
              </a:solidFill>
            </a:endParaRPr>
          </a:p>
          <a:p>
            <a:pPr marL="0" indent="0">
              <a:lnSpc>
                <a:spcPct val="100000"/>
              </a:lnSpc>
              <a:buClr>
                <a:schemeClr val="dk1"/>
              </a:buClr>
              <a:buSzPts val="688"/>
              <a:buNone/>
            </a:pPr>
            <a:endParaRPr lang="pl-PL" sz="1200" dirty="0">
              <a:solidFill>
                <a:schemeClr val="tx1"/>
              </a:solidFill>
            </a:endParaRPr>
          </a:p>
          <a:p>
            <a:pPr marL="0" indent="0">
              <a:lnSpc>
                <a:spcPct val="100000"/>
              </a:lnSpc>
              <a:buClr>
                <a:schemeClr val="dk1"/>
              </a:buClr>
              <a:buSzPts val="688"/>
              <a:buNone/>
            </a:pPr>
            <a:endParaRPr lang="pl-PL" sz="1200" dirty="0">
              <a:solidFill>
                <a:schemeClr val="tx1"/>
              </a:solidFill>
            </a:endParaRPr>
          </a:p>
          <a:p>
            <a:pPr marL="0" indent="0">
              <a:lnSpc>
                <a:spcPct val="100000"/>
              </a:lnSpc>
              <a:buClr>
                <a:schemeClr val="dk1"/>
              </a:buClr>
              <a:buSzPts val="688"/>
              <a:buNone/>
            </a:pPr>
            <a:endParaRPr lang="en-US" sz="1200" dirty="0">
              <a:solidFill>
                <a:schemeClr val="tx1"/>
              </a:solidFill>
            </a:endParaRPr>
          </a:p>
          <a:p>
            <a:pPr marL="0" lvl="0" indent="0" rtl="0">
              <a:lnSpc>
                <a:spcPct val="10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00000"/>
              </a:lnSpc>
              <a:spcBef>
                <a:spcPts val="0"/>
              </a:spcBef>
              <a:spcAft>
                <a:spcPts val="0"/>
              </a:spcAft>
              <a:buClr>
                <a:schemeClr val="dk1"/>
              </a:buClr>
              <a:buSzPts val="688"/>
              <a:buFont typeface="Arial"/>
              <a:buNone/>
            </a:pPr>
            <a:endParaRPr lang="en-US"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5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5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rtl="0">
              <a:lnSpc>
                <a:spcPct val="150000"/>
              </a:lnSpc>
              <a:spcBef>
                <a:spcPts val="0"/>
              </a:spcBef>
              <a:spcAft>
                <a:spcPts val="0"/>
              </a:spcAft>
              <a:buClr>
                <a:schemeClr val="dk1"/>
              </a:buClr>
              <a:buSzPts val="688"/>
              <a:buFont typeface="Arial"/>
              <a:buNone/>
            </a:pP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a:buNone/>
            </a:pPr>
            <a:endParaRPr lang="pl-PL" sz="1400" dirty="0"/>
          </a:p>
          <a:p>
            <a:pPr>
              <a:buNone/>
            </a:pPr>
            <a:endParaRPr lang="pl-PL" sz="1400" dirty="0"/>
          </a:p>
          <a:p>
            <a:pPr>
              <a:buNone/>
            </a:pPr>
            <a:endParaRPr lang="pl-PL" sz="1400" dirty="0"/>
          </a:p>
          <a:p>
            <a:pPr>
              <a:buNone/>
            </a:pPr>
            <a:endParaRPr lang="pl-PL" sz="1400" dirty="0"/>
          </a:p>
          <a:p>
            <a:pPr>
              <a:buNone/>
            </a:pPr>
            <a:endParaRPr lang="pl-PL" sz="1400" dirty="0"/>
          </a:p>
          <a:p>
            <a:pPr>
              <a:buNone/>
            </a:pPr>
            <a:endParaRPr lang="en-US" sz="1400" dirty="0"/>
          </a:p>
          <a:p>
            <a:pPr marL="0" lvl="0" indent="0" rtl="0">
              <a:lnSpc>
                <a:spcPct val="150000"/>
              </a:lnSpc>
              <a:spcBef>
                <a:spcPts val="0"/>
              </a:spcBef>
              <a:spcAft>
                <a:spcPts val="0"/>
              </a:spcAft>
              <a:buClr>
                <a:schemeClr val="dk1"/>
              </a:buClr>
              <a:buSzPts val="688"/>
              <a:buFont typeface="Arial"/>
              <a:buNone/>
            </a:pPr>
            <a:endParaRPr lang="pl-PL" sz="1400" dirty="0">
              <a:solidFill>
                <a:schemeClr val="tx1"/>
              </a:solidFill>
            </a:endParaRPr>
          </a:p>
          <a:p>
            <a:pPr marL="0" lvl="0" indent="0" rtl="0">
              <a:lnSpc>
                <a:spcPct val="150000"/>
              </a:lnSpc>
              <a:spcBef>
                <a:spcPts val="0"/>
              </a:spcBef>
              <a:spcAft>
                <a:spcPts val="0"/>
              </a:spcAft>
              <a:buClr>
                <a:schemeClr val="dk1"/>
              </a:buClr>
              <a:buSzPts val="688"/>
              <a:buFont typeface="Arial"/>
              <a:buNone/>
            </a:pPr>
            <a:br>
              <a:rPr lang="en-US" sz="1400" dirty="0"/>
            </a:br>
            <a:endParaRPr lang="pl-PL" sz="14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lang="pl-PL"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Clr>
                <a:schemeClr val="dk1"/>
              </a:buClr>
              <a:buSzPts val="688"/>
              <a:buFont typeface="Arial"/>
              <a:buNone/>
            </a:pPr>
            <a:endParaRPr sz="16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rtl="0">
              <a:lnSpc>
                <a:spcPct val="150000"/>
              </a:lnSpc>
              <a:spcBef>
                <a:spcPts val="0"/>
              </a:spcBef>
              <a:spcAft>
                <a:spcPts val="0"/>
              </a:spcAft>
              <a:buSzPts val="688"/>
              <a:buNone/>
            </a:pPr>
            <a:endParaRPr sz="1050" dirty="0">
              <a:solidFill>
                <a:schemeClr val="dk1"/>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E10C2-4830-02BC-2CB8-E1835B2C638F}"/>
              </a:ext>
            </a:extLst>
          </p:cNvPr>
          <p:cNvSpPr>
            <a:spLocks noGrp="1"/>
          </p:cNvSpPr>
          <p:nvPr>
            <p:ph type="title"/>
          </p:nvPr>
        </p:nvSpPr>
        <p:spPr>
          <a:xfrm>
            <a:off x="153079" y="-93306"/>
            <a:ext cx="8990921" cy="572700"/>
          </a:xfrm>
        </p:spPr>
        <p:txBody>
          <a:bodyPr>
            <a:normAutofit/>
          </a:bodyPr>
          <a:lstStyle/>
          <a:p>
            <a:r>
              <a:rPr lang="pl-PL" sz="1600" b="1" dirty="0"/>
              <a:t>References (2/2)</a:t>
            </a:r>
            <a:endParaRPr lang="en-GB" sz="1600" b="1" dirty="0"/>
          </a:p>
        </p:txBody>
      </p:sp>
      <p:sp>
        <p:nvSpPr>
          <p:cNvPr id="3" name="Text Placeholder 2">
            <a:extLst>
              <a:ext uri="{FF2B5EF4-FFF2-40B4-BE49-F238E27FC236}">
                <a16:creationId xmlns:a16="http://schemas.microsoft.com/office/drawing/2014/main" id="{4D907835-EA90-1E25-BBE7-2529531F7D3C}"/>
              </a:ext>
            </a:extLst>
          </p:cNvPr>
          <p:cNvSpPr>
            <a:spLocks noGrp="1"/>
          </p:cNvSpPr>
          <p:nvPr>
            <p:ph type="body" idx="1"/>
          </p:nvPr>
        </p:nvSpPr>
        <p:spPr>
          <a:xfrm>
            <a:off x="153078" y="275422"/>
            <a:ext cx="8990921" cy="4868077"/>
          </a:xfrm>
        </p:spPr>
        <p:txBody>
          <a:bodyPr>
            <a:normAutofit fontScale="25000" lnSpcReduction="20000"/>
          </a:bodyPr>
          <a:lstStyle/>
          <a:p>
            <a:pPr marL="0" lvl="0" indent="0" algn="just">
              <a:lnSpc>
                <a:spcPct val="120000"/>
              </a:lnSpc>
              <a:buClr>
                <a:schemeClr val="dk1"/>
              </a:buClr>
              <a:buSzPts val="688"/>
              <a:buNone/>
            </a:pPr>
            <a:r>
              <a:rPr lang="en-US" sz="4800" dirty="0">
                <a:solidFill>
                  <a:schemeClr val="dk1"/>
                </a:solidFill>
                <a:latin typeface="Arial" panose="020B0604020202020204" pitchFamily="34" charset="0"/>
                <a:ea typeface="Times New Roman"/>
                <a:cs typeface="Arial" panose="020B0604020202020204" pitchFamily="34" charset="0"/>
                <a:sym typeface="Times New Roman"/>
              </a:rPr>
              <a:t>Mullins, L.J. and Rees, G. (2023)</a:t>
            </a:r>
            <a:r>
              <a:rPr lang="en-US" sz="4800" i="1" dirty="0">
                <a:solidFill>
                  <a:schemeClr val="dk1"/>
                </a:solidFill>
                <a:latin typeface="Arial" panose="020B0604020202020204" pitchFamily="34" charset="0"/>
                <a:ea typeface="Times New Roman"/>
                <a:cs typeface="Arial" panose="020B0604020202020204" pitchFamily="34" charset="0"/>
                <a:sym typeface="Times New Roman"/>
              </a:rPr>
              <a:t>Management and </a:t>
            </a:r>
            <a:r>
              <a:rPr lang="en-US" sz="4800" i="1" dirty="0" err="1">
                <a:solidFill>
                  <a:schemeClr val="dk1"/>
                </a:solidFill>
                <a:latin typeface="Arial" panose="020B0604020202020204" pitchFamily="34" charset="0"/>
                <a:ea typeface="Times New Roman"/>
                <a:cs typeface="Arial" panose="020B0604020202020204" pitchFamily="34" charset="0"/>
                <a:sym typeface="Times New Roman"/>
              </a:rPr>
              <a:t>organisational</a:t>
            </a:r>
            <a:r>
              <a:rPr lang="en-US" sz="4800" i="1" dirty="0">
                <a:solidFill>
                  <a:schemeClr val="dk1"/>
                </a:solidFill>
                <a:latin typeface="Arial" panose="020B0604020202020204" pitchFamily="34" charset="0"/>
                <a:ea typeface="Times New Roman"/>
                <a:cs typeface="Arial" panose="020B0604020202020204" pitchFamily="34" charset="0"/>
                <a:sym typeface="Times New Roman"/>
              </a:rPr>
              <a:t> </a:t>
            </a:r>
            <a:r>
              <a:rPr lang="en-US" sz="4800" i="1" dirty="0" err="1">
                <a:solidFill>
                  <a:schemeClr val="dk1"/>
                </a:solidFill>
                <a:latin typeface="Arial" panose="020B0604020202020204" pitchFamily="34" charset="0"/>
                <a:ea typeface="Times New Roman"/>
                <a:cs typeface="Arial" panose="020B0604020202020204" pitchFamily="34" charset="0"/>
                <a:sym typeface="Times New Roman"/>
              </a:rPr>
              <a:t>behaviour</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13th </a:t>
            </a:r>
            <a:r>
              <a:rPr lang="en-US" sz="4800" dirty="0" err="1">
                <a:solidFill>
                  <a:schemeClr val="dk1"/>
                </a:solidFill>
                <a:latin typeface="Arial" panose="020B0604020202020204" pitchFamily="34" charset="0"/>
                <a:ea typeface="Times New Roman"/>
                <a:cs typeface="Arial" panose="020B0604020202020204" pitchFamily="34" charset="0"/>
                <a:sym typeface="Times New Roman"/>
              </a:rPr>
              <a:t>edn</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Harlow: Pearson.</a:t>
            </a: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buClr>
                <a:schemeClr val="dk1"/>
              </a:buClr>
              <a:buSzPts val="688"/>
              <a:buNone/>
            </a:pPr>
            <a:r>
              <a:rPr lang="en-US" sz="4800" dirty="0">
                <a:solidFill>
                  <a:schemeClr val="dk1"/>
                </a:solidFill>
                <a:latin typeface="Arial" panose="020B0604020202020204" pitchFamily="34" charset="0"/>
                <a:ea typeface="Times New Roman"/>
                <a:cs typeface="Arial" panose="020B0604020202020204" pitchFamily="34" charset="0"/>
                <a:sym typeface="Times New Roman"/>
              </a:rPr>
              <a:t>Özay, Z., (2024). Henri Fayol's Management Principles for Sustainable. Integrating Organizational Theories With Sustainable Development</a:t>
            </a:r>
            <a:r>
              <a:rPr lang="pl-PL" sz="4800" dirty="0">
                <a:solidFill>
                  <a:schemeClr val="dk1"/>
                </a:solidFill>
                <a:latin typeface="Arial" panose="020B0604020202020204" pitchFamily="34" charset="0"/>
                <a:ea typeface="Times New Roman"/>
                <a:cs typeface="Arial" panose="020B0604020202020204" pitchFamily="34" charset="0"/>
                <a:sym typeface="Times New Roman"/>
              </a:rPr>
              <a:t>. IGI Global Scientific Publishing.</a:t>
            </a:r>
          </a:p>
          <a:p>
            <a:pPr marL="0" lvl="0" indent="0" algn="just">
              <a:lnSpc>
                <a:spcPct val="120000"/>
              </a:lnSpc>
              <a:buClr>
                <a:schemeClr val="dk1"/>
              </a:buClr>
              <a:buSzPts val="688"/>
              <a:buNone/>
            </a:pPr>
            <a:endParaRPr lang="en-US"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buClr>
                <a:schemeClr val="dk1"/>
              </a:buClr>
              <a:buSzPts val="688"/>
              <a:buNone/>
            </a:pPr>
            <a:r>
              <a:rPr lang="en-US" sz="4800" dirty="0">
                <a:solidFill>
                  <a:schemeClr val="dk1"/>
                </a:solidFill>
                <a:latin typeface="Arial" panose="020B0604020202020204" pitchFamily="34" charset="0"/>
                <a:ea typeface="Times New Roman"/>
                <a:cs typeface="Arial" panose="020B0604020202020204" pitchFamily="34" charset="0"/>
                <a:sym typeface="Times New Roman"/>
              </a:rPr>
              <a:t>Özden, Z., Tosun, Y., Özay, Z. and Doğan, B., (2025). Henri Fayol's Management Principles for Sustainable Development: The Macro Impact of Fair Wages. </a:t>
            </a:r>
            <a:r>
              <a:rPr lang="en-US" sz="4800" i="1" dirty="0">
                <a:solidFill>
                  <a:schemeClr val="dk1"/>
                </a:solidFill>
                <a:latin typeface="Arial" panose="020B0604020202020204" pitchFamily="34" charset="0"/>
                <a:ea typeface="Times New Roman"/>
                <a:cs typeface="Arial" panose="020B0604020202020204" pitchFamily="34" charset="0"/>
                <a:sym typeface="Times New Roman"/>
              </a:rPr>
              <a:t>In Integrating Organizational Theories With Sustainable Development</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(pp. 1-16). IGI Global Scientific Publishing.</a:t>
            </a: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buClr>
                <a:schemeClr val="dk1"/>
              </a:buClr>
              <a:buSzPts val="688"/>
              <a:buNone/>
            </a:pPr>
            <a:r>
              <a:rPr lang="en-US" sz="4800" dirty="0">
                <a:solidFill>
                  <a:schemeClr val="dk1"/>
                </a:solidFill>
                <a:latin typeface="Arial" panose="020B0604020202020204" pitchFamily="34" charset="0"/>
                <a:ea typeface="Times New Roman"/>
                <a:cs typeface="Arial" panose="020B0604020202020204" pitchFamily="34" charset="0"/>
                <a:sym typeface="Times New Roman"/>
              </a:rPr>
              <a:t> </a:t>
            </a: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buClr>
                <a:schemeClr val="dk1"/>
              </a:buClr>
              <a:buSzPts val="688"/>
              <a:buNone/>
            </a:pPr>
            <a:r>
              <a:rPr lang="en-US" sz="4800" dirty="0">
                <a:solidFill>
                  <a:schemeClr val="dk1"/>
                </a:solidFill>
                <a:latin typeface="Arial" panose="020B0604020202020204" pitchFamily="34" charset="0"/>
                <a:ea typeface="Times New Roman"/>
                <a:cs typeface="Arial" panose="020B0604020202020204" pitchFamily="34" charset="0"/>
                <a:sym typeface="Times New Roman"/>
              </a:rPr>
              <a:t>Peng, T., Wang, C., Xu, J., Dai, J. and Yu, T. (2024) </a:t>
            </a:r>
            <a:r>
              <a:rPr lang="en-US" sz="4800" i="1" dirty="0">
                <a:solidFill>
                  <a:schemeClr val="dk1"/>
                </a:solidFill>
                <a:latin typeface="Arial" panose="020B0604020202020204" pitchFamily="34" charset="0"/>
                <a:ea typeface="Times New Roman"/>
                <a:cs typeface="Arial" panose="020B0604020202020204" pitchFamily="34" charset="0"/>
                <a:sym typeface="Times New Roman"/>
              </a:rPr>
              <a:t>Evolution and current research status of educational leadership theory: a content analysis-based study</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SAGE Open, 14(3).</a:t>
            </a: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nSpc>
                <a:spcPct val="120000"/>
              </a:lnSpc>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nSpc>
                <a:spcPct val="120000"/>
              </a:lnSpc>
              <a:buClr>
                <a:schemeClr val="dk1"/>
              </a:buClr>
              <a:buSzPts val="688"/>
              <a:buNone/>
            </a:pPr>
            <a:r>
              <a:rPr lang="en-US" sz="4800" dirty="0">
                <a:solidFill>
                  <a:schemeClr val="dk1"/>
                </a:solidFill>
                <a:latin typeface="Arial" panose="020B0604020202020204" pitchFamily="34" charset="0"/>
                <a:ea typeface="Times New Roman"/>
                <a:cs typeface="Arial" panose="020B0604020202020204" pitchFamily="34" charset="0"/>
                <a:sym typeface="Times New Roman"/>
              </a:rPr>
              <a:t>Samsudin, M., </a:t>
            </a:r>
            <a:r>
              <a:rPr lang="en-US" sz="4800" dirty="0" err="1">
                <a:solidFill>
                  <a:schemeClr val="dk1"/>
                </a:solidFill>
                <a:latin typeface="Arial" panose="020B0604020202020204" pitchFamily="34" charset="0"/>
                <a:ea typeface="Times New Roman"/>
                <a:cs typeface="Arial" panose="020B0604020202020204" pitchFamily="34" charset="0"/>
                <a:sym typeface="Times New Roman"/>
              </a:rPr>
              <a:t>Shodiq</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S.F., Manan, N.A., Jannah, W.N., Wachidi, W., </a:t>
            </a:r>
            <a:r>
              <a:rPr lang="en-US" sz="4800" dirty="0" err="1">
                <a:solidFill>
                  <a:schemeClr val="dk1"/>
                </a:solidFill>
                <a:latin typeface="Arial" panose="020B0604020202020204" pitchFamily="34" charset="0"/>
                <a:ea typeface="Times New Roman"/>
                <a:cs typeface="Arial" panose="020B0604020202020204" pitchFamily="34" charset="0"/>
                <a:sym typeface="Times New Roman"/>
              </a:rPr>
              <a:t>Rusdarti</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R. and Dasuki, M., (2022). Developing management and leadership training innovation program for higher education at Muhammadiyah universities. </a:t>
            </a:r>
            <a:r>
              <a:rPr lang="en-US" sz="4800" i="1" dirty="0">
                <a:solidFill>
                  <a:schemeClr val="dk1"/>
                </a:solidFill>
                <a:latin typeface="Arial" panose="020B0604020202020204" pitchFamily="34" charset="0"/>
                <a:ea typeface="Times New Roman"/>
                <a:cs typeface="Arial" panose="020B0604020202020204" pitchFamily="34" charset="0"/>
                <a:sym typeface="Times New Roman"/>
              </a:rPr>
              <a:t>Indonesian Journal on Learning and Advanced Education</a:t>
            </a:r>
            <a:r>
              <a:rPr lang="en-US" sz="4800" dirty="0">
                <a:solidFill>
                  <a:schemeClr val="dk1"/>
                </a:solidFill>
                <a:latin typeface="Arial" panose="020B0604020202020204" pitchFamily="34" charset="0"/>
                <a:ea typeface="Times New Roman"/>
                <a:cs typeface="Arial" panose="020B0604020202020204" pitchFamily="34" charset="0"/>
                <a:sym typeface="Times New Roman"/>
              </a:rPr>
              <a:t> (IJOLAE), pp.57-70.</a:t>
            </a: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nSpc>
                <a:spcPct val="120000"/>
              </a:lnSpc>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nSpc>
                <a:spcPct val="120000"/>
              </a:lnSpc>
              <a:buClr>
                <a:schemeClr val="dk1"/>
              </a:buClr>
              <a:buSzPts val="688"/>
              <a:buNone/>
            </a:pPr>
            <a:r>
              <a:rPr lang="en-US" sz="4800" dirty="0">
                <a:solidFill>
                  <a:schemeClr val="tx1"/>
                </a:solidFill>
              </a:rPr>
              <a:t>The Guardian (2018)</a:t>
            </a:r>
            <a:r>
              <a:rPr lang="pl-PL" sz="4800" dirty="0">
                <a:solidFill>
                  <a:schemeClr val="tx1"/>
                </a:solidFill>
              </a:rPr>
              <a:t> </a:t>
            </a:r>
            <a:r>
              <a:rPr lang="en-US" sz="4800" i="1" dirty="0">
                <a:solidFill>
                  <a:schemeClr val="tx1"/>
                </a:solidFill>
              </a:rPr>
              <a:t>Coca-Cola buys Costa Coffee from Whitbread for £3.9bn.</a:t>
            </a:r>
            <a:r>
              <a:rPr lang="pl-PL" sz="4800" i="1" dirty="0">
                <a:solidFill>
                  <a:schemeClr val="tx1"/>
                </a:solidFill>
              </a:rPr>
              <a:t> </a:t>
            </a:r>
            <a:r>
              <a:rPr lang="en-US" sz="4800" dirty="0">
                <a:solidFill>
                  <a:schemeClr val="tx1"/>
                </a:solidFill>
              </a:rPr>
              <a:t>Available at:</a:t>
            </a:r>
            <a:br>
              <a:rPr lang="en-US" sz="4800" dirty="0">
                <a:solidFill>
                  <a:schemeClr val="tx1"/>
                </a:solidFill>
              </a:rPr>
            </a:br>
            <a:r>
              <a:rPr lang="en-US" sz="4800" dirty="0">
                <a:hlinkClick r:id="rId2"/>
              </a:rPr>
              <a:t>https://www.theguardian.com/business/2018/aug/31/coca-cola-buys-costa-coffee-from-whitbead-for-39bn</a:t>
            </a:r>
            <a:r>
              <a:rPr lang="pl-PL" sz="4800" dirty="0"/>
              <a:t> </a:t>
            </a:r>
            <a:r>
              <a:rPr lang="en-US" sz="4800" dirty="0">
                <a:solidFill>
                  <a:schemeClr val="tx1"/>
                </a:solidFill>
              </a:rPr>
              <a:t>(Accessed: 28 March 2026).</a:t>
            </a:r>
            <a:endParaRPr lang="pl-PL" sz="4800" dirty="0">
              <a:solidFill>
                <a:schemeClr val="tx1"/>
              </a:solidFill>
              <a:latin typeface="Arial" panose="020B0604020202020204" pitchFamily="34" charset="0"/>
              <a:ea typeface="Times New Roman"/>
              <a:cs typeface="Arial" panose="020B0604020202020204" pitchFamily="34" charset="0"/>
              <a:sym typeface="Times New Roman"/>
            </a:endParaRPr>
          </a:p>
          <a:p>
            <a:pPr marL="0" lvl="0" indent="0">
              <a:lnSpc>
                <a:spcPct val="120000"/>
              </a:lnSpc>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nSpc>
                <a:spcPct val="120000"/>
              </a:lnSpc>
              <a:buClr>
                <a:schemeClr val="dk1"/>
              </a:buClr>
              <a:buSzPts val="688"/>
              <a:buNone/>
            </a:pPr>
            <a:r>
              <a:rPr lang="en-US" sz="4800" dirty="0">
                <a:solidFill>
                  <a:schemeClr val="tx1"/>
                </a:solidFill>
                <a:latin typeface="Arial "/>
              </a:rPr>
              <a:t>Wo</a:t>
            </a:r>
            <a:r>
              <a:rPr lang="en-US" sz="4800" dirty="0">
                <a:solidFill>
                  <a:schemeClr val="tx1"/>
                </a:solidFill>
              </a:rPr>
              <a:t>rld Coffee Portal (2024</a:t>
            </a:r>
            <a:r>
              <a:rPr lang="en-US" sz="4800" b="1" dirty="0">
                <a:solidFill>
                  <a:schemeClr val="tx1"/>
                </a:solidFill>
              </a:rPr>
              <a:t>) </a:t>
            </a:r>
            <a:r>
              <a:rPr lang="en-US" sz="4800" i="1" dirty="0">
                <a:solidFill>
                  <a:schemeClr val="tx1"/>
                </a:solidFill>
              </a:rPr>
              <a:t>Costa Coffee to open in-store cafés at Sainsbury’s supermarkets.</a:t>
            </a:r>
            <a:r>
              <a:rPr lang="pl-PL" sz="4800" i="1" dirty="0">
                <a:solidFill>
                  <a:schemeClr val="tx1"/>
                </a:solidFill>
              </a:rPr>
              <a:t> </a:t>
            </a:r>
            <a:r>
              <a:rPr lang="en-US" sz="4800" dirty="0">
                <a:solidFill>
                  <a:schemeClr val="tx1"/>
                </a:solidFill>
              </a:rPr>
              <a:t>Available</a:t>
            </a:r>
            <a:r>
              <a:rPr lang="pl-PL" sz="4800" dirty="0">
                <a:solidFill>
                  <a:schemeClr val="tx1"/>
                </a:solidFill>
              </a:rPr>
              <a:t> </a:t>
            </a:r>
            <a:r>
              <a:rPr lang="en-US" sz="4800" dirty="0">
                <a:solidFill>
                  <a:schemeClr val="tx1"/>
                </a:solidFill>
              </a:rPr>
              <a:t>at</a:t>
            </a:r>
            <a:r>
              <a:rPr lang="en-US" sz="4800" dirty="0"/>
              <a:t>:</a:t>
            </a:r>
            <a:r>
              <a:rPr lang="pl-PL" sz="4800" dirty="0"/>
              <a:t> </a:t>
            </a:r>
            <a:r>
              <a:rPr lang="en-US" sz="4800" dirty="0">
                <a:hlinkClick r:id="rId3"/>
              </a:rPr>
              <a:t>https://www.worldcoffeeportal.com/news/costa-coffee-to-open-in-store-cafes-at-sainsburys-supermarkets/</a:t>
            </a:r>
            <a:r>
              <a:rPr lang="pl-PL" sz="4800" dirty="0"/>
              <a:t> </a:t>
            </a:r>
            <a:r>
              <a:rPr lang="pl-PL" sz="4800" dirty="0">
                <a:solidFill>
                  <a:schemeClr val="tx1"/>
                </a:solidFill>
              </a:rPr>
              <a:t>(Accessed: 28 March 2026).</a:t>
            </a:r>
          </a:p>
          <a:p>
            <a:pPr marL="0" lvl="0" indent="0">
              <a:lnSpc>
                <a:spcPct val="120000"/>
              </a:lnSpc>
              <a:buClr>
                <a:schemeClr val="dk1"/>
              </a:buClr>
              <a:buSzPts val="688"/>
              <a:buNone/>
            </a:pPr>
            <a:r>
              <a:rPr lang="en-US" sz="4800" dirty="0">
                <a:solidFill>
                  <a:schemeClr val="tx1"/>
                </a:solidFill>
              </a:rPr>
              <a:t>World Coffee Portal (2023) </a:t>
            </a:r>
            <a:r>
              <a:rPr lang="en-US" sz="4800" i="1" dirty="0">
                <a:solidFill>
                  <a:schemeClr val="tx1"/>
                </a:solidFill>
              </a:rPr>
              <a:t>Costa Coffee appoints Philippe </a:t>
            </a:r>
            <a:r>
              <a:rPr lang="en-US" sz="4800" i="1" dirty="0" err="1">
                <a:solidFill>
                  <a:schemeClr val="tx1"/>
                </a:solidFill>
              </a:rPr>
              <a:t>Schaillee</a:t>
            </a:r>
            <a:r>
              <a:rPr lang="en-US" sz="4800" i="1" dirty="0">
                <a:solidFill>
                  <a:schemeClr val="tx1"/>
                </a:solidFill>
              </a:rPr>
              <a:t> as new CEO.</a:t>
            </a:r>
            <a:r>
              <a:rPr lang="pl-PL" sz="4800" i="1" dirty="0">
                <a:solidFill>
                  <a:schemeClr val="tx1"/>
                </a:solidFill>
              </a:rPr>
              <a:t> </a:t>
            </a:r>
            <a:r>
              <a:rPr lang="en-US" sz="4800" dirty="0">
                <a:solidFill>
                  <a:schemeClr val="tx1"/>
                </a:solidFill>
              </a:rPr>
              <a:t>Available at: </a:t>
            </a:r>
            <a:r>
              <a:rPr lang="en-US" sz="4800" dirty="0">
                <a:hlinkClick r:id="rId4"/>
              </a:rPr>
              <a:t>https://www.worldcoffeeportal.com</a:t>
            </a:r>
            <a:r>
              <a:rPr lang="pl-PL" sz="4800" dirty="0"/>
              <a:t> </a:t>
            </a:r>
            <a:r>
              <a:rPr lang="pl-PL" sz="4800" dirty="0">
                <a:solidFill>
                  <a:schemeClr val="tx1"/>
                </a:solidFill>
              </a:rPr>
              <a:t>(</a:t>
            </a:r>
            <a:r>
              <a:rPr lang="en-US" sz="4800" dirty="0">
                <a:solidFill>
                  <a:schemeClr val="tx1"/>
                </a:solidFill>
              </a:rPr>
              <a:t>Accessed: 28 March 2026</a:t>
            </a:r>
            <a:r>
              <a:rPr lang="pl-PL" sz="4800" dirty="0">
                <a:solidFill>
                  <a:schemeClr val="tx1"/>
                </a:solidFill>
              </a:rPr>
              <a:t>)</a:t>
            </a:r>
            <a:r>
              <a:rPr lang="en-US" sz="4800" dirty="0">
                <a:solidFill>
                  <a:schemeClr val="tx1"/>
                </a:solidFill>
              </a:rPr>
              <a:t>.</a:t>
            </a:r>
          </a:p>
          <a:p>
            <a:pPr marL="0" lvl="0" indent="0" algn="just">
              <a:lnSpc>
                <a:spcPct val="120000"/>
              </a:lnSpc>
              <a:spcAft>
                <a:spcPts val="200"/>
              </a:spcAft>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spcAft>
                <a:spcPts val="200"/>
              </a:spcAft>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20000"/>
              </a:lnSpc>
              <a:spcAft>
                <a:spcPts val="200"/>
              </a:spcAft>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50000"/>
              </a:lnSpc>
              <a:buClr>
                <a:schemeClr val="dk1"/>
              </a:buClr>
              <a:buSzPts val="688"/>
              <a:buNone/>
            </a:pPr>
            <a:endParaRPr lang="pl-PL"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50000"/>
              </a:lnSpc>
              <a:buClr>
                <a:schemeClr val="dk1"/>
              </a:buClr>
              <a:buSzPts val="688"/>
              <a:buNone/>
            </a:pPr>
            <a:endParaRPr lang="en-US" sz="4800" dirty="0">
              <a:solidFill>
                <a:schemeClr val="dk1"/>
              </a:solidFill>
              <a:latin typeface="Arial" panose="020B0604020202020204" pitchFamily="34" charset="0"/>
              <a:ea typeface="Times New Roman"/>
              <a:cs typeface="Arial" panose="020B0604020202020204" pitchFamily="34" charset="0"/>
              <a:sym typeface="Times New Roman"/>
            </a:endParaRPr>
          </a:p>
          <a:p>
            <a:pPr marL="0" lvl="0" indent="0" algn="just">
              <a:lnSpc>
                <a:spcPct val="150000"/>
              </a:lnSpc>
              <a:buClr>
                <a:schemeClr val="dk1"/>
              </a:buClr>
              <a:buSzPts val="688"/>
              <a:buNone/>
            </a:pPr>
            <a:endParaRPr lang="en-US" sz="5600" dirty="0">
              <a:solidFill>
                <a:schemeClr val="dk1"/>
              </a:solidFill>
              <a:latin typeface="Arial" panose="020B0604020202020204" pitchFamily="34" charset="0"/>
              <a:ea typeface="Times New Roman"/>
              <a:cs typeface="Arial" panose="020B0604020202020204" pitchFamily="34" charset="0"/>
              <a:sym typeface="Times New Roman"/>
            </a:endParaRPr>
          </a:p>
          <a:p>
            <a:pPr marL="114300" indent="0">
              <a:buNone/>
            </a:pPr>
            <a:endParaRPr lang="en-GB" dirty="0"/>
          </a:p>
        </p:txBody>
      </p:sp>
    </p:spTree>
    <p:extLst>
      <p:ext uri="{BB962C8B-B14F-4D97-AF65-F5344CB8AC3E}">
        <p14:creationId xmlns:p14="http://schemas.microsoft.com/office/powerpoint/2010/main" val="980563161"/>
      </p:ext>
    </p:extLst>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6052</TotalTime>
  <Words>3599</Words>
  <Application>Microsoft Office PowerPoint</Application>
  <PresentationFormat>Expunere pe ecran (16:9)</PresentationFormat>
  <Paragraphs>172</Paragraphs>
  <Slides>15</Slides>
  <Notes>14</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Simple Light</vt:lpstr>
      <vt:lpstr>Prezentare PowerPoint</vt:lpstr>
      <vt:lpstr>Presentation Outline</vt:lpstr>
      <vt:lpstr>                     INTRODUCTION</vt:lpstr>
      <vt:lpstr> Company Overview</vt:lpstr>
      <vt:lpstr>Henri Fayol’s Management Theory</vt:lpstr>
      <vt:lpstr>Planning</vt:lpstr>
      <vt:lpstr>Organising</vt:lpstr>
      <vt:lpstr>Commanding</vt:lpstr>
      <vt:lpstr>Coordinating</vt:lpstr>
      <vt:lpstr> Controlling</vt:lpstr>
      <vt:lpstr>How These Functions Support Costa Coffee Goals?</vt:lpstr>
      <vt:lpstr>Managerial Skills in Modern Organisations</vt:lpstr>
      <vt:lpstr>Conclusion</vt:lpstr>
      <vt:lpstr>References (1/2)</vt:lpstr>
      <vt:lpstr>References (2/2)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Marzena Beczek</dc:creator>
  <cp:lastModifiedBy>marina alina manea</cp:lastModifiedBy>
  <cp:revision>2</cp:revision>
  <dcterms:modified xsi:type="dcterms:W3CDTF">2026-04-04T05:31:45Z</dcterms:modified>
</cp:coreProperties>
</file>