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30F40-3826-48FA-A80B-B97F35BC9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09DB7A-C383-4FBA-8879-0694964250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2BA5E1-0021-476A-8B0D-F1C5C8DD2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5FD674-AA3A-49B6-83F8-325637ADE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C20E7-8291-42C1-9E0C-2A6D53D47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110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637DF-76B4-4CCF-8133-55BFBDA4A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F8861-A3F2-4083-A86A-9C4F9A4B70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ABF5E-3E95-4719-964F-9BC6C5DAD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D4396-4BDB-4E13-9104-5465F7DA1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1E1CC-E4D0-411D-A652-63D3ED296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10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B25CA-E774-4BC6-99E8-B971C1E9E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3471CB-A7D2-4FC3-B600-AE1CC3B16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F0D2E-2CA4-4F0A-8372-F4D40B568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FA3AF-15C9-48C4-82C2-099AFD862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633A2-F526-49C7-8BF7-48F4F5615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97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55D38-72A5-46BB-A2E6-80FA272BB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8085D-F021-4AA3-AF10-971FCF8F20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AA6A65-81FF-4B23-9E27-B21762098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81A9-D9C2-4960-B618-77BCACBEA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2F5C8D-FDC5-4061-AB3D-A1C40723E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DC0B5-211F-4280-9F34-1A3B311ED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212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23E66-97E8-4273-ADE0-129B898E1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202C56-F00C-48CF-B1AB-0136ABE61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E1F6DF-A752-43C7-8FF2-B40A5791B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193DB-4947-4123-909F-70619947F7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31408-12A1-4974-B9DD-EAF08F9B6B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4CA3F8-B3D0-4FAA-A6C8-45E0A0301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49957C-E2E7-447C-942D-9874BE296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16009D-7738-4E92-A700-6A490FF3C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4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CC994-69AE-442C-BF5B-EC53417BD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3469ED-C760-4BB9-B4A3-0A07B94D5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F19188-DF7E-4BB1-9433-C42727FEE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DED757-B537-4B60-AD35-6510F492D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818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060ACF-616D-466F-87CF-43B237092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8E2DE5-4C27-43BF-B264-F50222E8E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01D7B5-4DF9-42F7-92F8-E2095D95E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849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DEC88-CEA5-4084-8CAA-5A805A317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DBEAA-6FA3-43D5-8D5B-9472F4B7B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5E922F-FD92-445B-973D-1F51156183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7A891A-300C-4477-AE8B-F59446602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C1F8B4-7DAB-4207-AE00-9000DEB84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303011-2880-49B9-B926-8DDC5D782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961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4C94C-8E9C-49E2-9BBE-323F47362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257255-0414-4E1F-83EA-F2358ABEF7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C113E0-DB6B-4117-90D0-E88AE80C68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B8E5C5-67BC-4C81-A568-C520C2E34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5A8DC2-1CEF-4566-96BC-C58B21EBD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6BE905-0694-46DB-9979-A901814E5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406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51630-06B4-4E64-AF7F-49A5F93DC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44C2F-E2EF-4305-B597-075D53AD65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40959-6D38-43A0-AC37-22D4CE6B6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6F543-EC8C-4D0E-8214-FB9F31004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82CF1-0F6D-4FBB-9B4E-1E5A02148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98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ABB5B5-9DD7-4A5F-B511-8F34861A18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86299-DC44-4315-8738-8B0E6EA8E4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35C528-E6EB-48C6-BF21-3D5827C29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C4B6D-9443-4D91-B4A0-79DA47196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6E254-526D-4614-A6F4-54CD89FDD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049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3FE48F-9BE0-4D0D-8C35-A2B74D202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80DB3-0FA6-40BB-AE63-9A8573AC59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6833F-B64D-4AD5-95AE-456AECC2DA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D1475-4A31-487B-8A3C-4A795C03114C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042AC-5D8F-4C7B-9962-6CA26CF3F3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A5047-F577-4884-8B5A-BCC55DEC1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67F60-0827-452E-91C4-2DBF123F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32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CEF3D-CB29-4B2F-BFCB-9E7267E3DF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8052" y="205411"/>
            <a:ext cx="11595652" cy="2126972"/>
          </a:xfrm>
        </p:spPr>
        <p:txBody>
          <a:bodyPr>
            <a:normAutofit/>
          </a:bodyPr>
          <a:lstStyle/>
          <a:p>
            <a:r>
              <a:rPr lang="en-GB" sz="3800" dirty="0"/>
              <a:t>UNIVERSITY OF WALES TRINITY SAINT DAVID</a:t>
            </a:r>
            <a:br>
              <a:rPr lang="en-GB" dirty="0"/>
            </a:br>
            <a:r>
              <a:rPr lang="en-GB" sz="5300" dirty="0"/>
              <a:t>APPROACHES TO RESEARCH AND ACADEMIC COMMUNICATION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FABFD3-2C0E-4282-BC17-7313F0CD30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2729949"/>
            <a:ext cx="12192000" cy="3922642"/>
          </a:xfrm>
        </p:spPr>
        <p:txBody>
          <a:bodyPr/>
          <a:lstStyle/>
          <a:p>
            <a:r>
              <a:rPr lang="en-GB" sz="2800" dirty="0"/>
              <a:t>SAFETY CULTURE AWARENESS WITHIN </a:t>
            </a:r>
          </a:p>
          <a:p>
            <a:r>
              <a:rPr lang="en-GB" sz="2800" dirty="0"/>
              <a:t>OFFSHORE OIL AND GAS WORKERS IN ANGOLA</a:t>
            </a:r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  <a:p>
            <a:pPr algn="l"/>
            <a:r>
              <a:rPr lang="en-GB" dirty="0"/>
              <a:t>From: Nathanael Q. Ribas</a:t>
            </a:r>
          </a:p>
          <a:p>
            <a:pPr algn="l"/>
            <a:r>
              <a:rPr lang="en-GB" dirty="0"/>
              <a:t>To: Dr Gladius D. </a:t>
            </a:r>
            <a:r>
              <a:rPr lang="en-GB" dirty="0" err="1"/>
              <a:t>Kulothungan</a:t>
            </a:r>
            <a:endParaRPr lang="en-GB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958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66AC2-5D4D-48BA-8610-17BE982B2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E8B56-7DFD-4068-BB5A-7678A914D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This study seeks to examine two main issues: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safety culture awareness of the offshore employees in Angola and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Main issues impacting the lack of safety culture awareness within their working place. </a:t>
            </a:r>
          </a:p>
        </p:txBody>
      </p:sp>
    </p:spTree>
    <p:extLst>
      <p:ext uri="{BB962C8B-B14F-4D97-AF65-F5344CB8AC3E}">
        <p14:creationId xmlns:p14="http://schemas.microsoft.com/office/powerpoint/2010/main" val="598002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E98D3-4BD6-45AC-B01B-2EF6F5609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C6DDB-6B91-4037-845E-08931DADD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The offshore petroleum procedures comprise of exploration, drilling of various types of wells, brute oil production, the process of heavy oils, pipeline tasks, etc.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Due to the extreme dangerous and hazardous nature of the liquid and gases extracted, it makes offshore operations one of the most hazardous to workers and the environment.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Numerous incidents of offshore operations have taken the lives of many of their professional workers and it has had a major impact to the environment. Two well known incidents are: The piper alpha in 1988 caused the death of 167 staffs and the Deepwater horizon in 2010 caused the death of 11 employees.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7226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3FAB0-B8B4-4D96-A4DC-796786895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Conceptual Frame Work of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9DF15-4727-4D33-B1DF-EBB4EC0B9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19732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Proposition of Research Aim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Developing Research Objectives to Achieve Aim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Relevance of Present Studies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Critical Review of Literature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Identification of Gap in the Literature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151711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7401D-8F5B-4690-B50B-3EC65BC7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Aim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96CEA-F875-4542-917C-0A9DCC365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Aim: To study the awareness of safety culture of the offshore petroleum staffs in Angola</a:t>
            </a:r>
          </a:p>
          <a:p>
            <a:r>
              <a:rPr lang="en-GB" dirty="0"/>
              <a:t>Objectives: </a:t>
            </a:r>
          </a:p>
          <a:p>
            <a:pPr marL="514350" indent="-514350">
              <a:buAutoNum type="arabicParenR"/>
            </a:pPr>
            <a:r>
              <a:rPr lang="en-GB" dirty="0"/>
              <a:t>Raise awareness of the need of a strong safety culture perspective in the work place</a:t>
            </a:r>
          </a:p>
          <a:p>
            <a:pPr marL="514350" indent="-514350">
              <a:buAutoNum type="arabicParenR"/>
            </a:pPr>
            <a:r>
              <a:rPr lang="en-GB" dirty="0"/>
              <a:t>Analyse the issues impacted by the lack of safety culture awareness</a:t>
            </a:r>
          </a:p>
          <a:p>
            <a:pPr marL="514350" indent="-514350">
              <a:buAutoNum type="arabicParenR"/>
            </a:pPr>
            <a:r>
              <a:rPr lang="en-GB" dirty="0"/>
              <a:t>Raise responsiveness of the need to strengthen the safety culture of the offshore  oil and gas operation in the sub-Saharan African countries</a:t>
            </a:r>
          </a:p>
        </p:txBody>
      </p:sp>
    </p:spTree>
    <p:extLst>
      <p:ext uri="{BB962C8B-B14F-4D97-AF65-F5344CB8AC3E}">
        <p14:creationId xmlns:p14="http://schemas.microsoft.com/office/powerpoint/2010/main" val="1168737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0B300-0DAC-4739-82A5-0DCE7E58F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Gap in the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170B7-00AE-4DBB-9BF1-20415D42C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literature revised thus far has clearly shown that there is a major gap of information about safety studies in the Angolan offshore operation. Therefore, the need to further examine such issues is right on target. </a:t>
            </a:r>
          </a:p>
        </p:txBody>
      </p:sp>
    </p:spTree>
    <p:extLst>
      <p:ext uri="{BB962C8B-B14F-4D97-AF65-F5344CB8AC3E}">
        <p14:creationId xmlns:p14="http://schemas.microsoft.com/office/powerpoint/2010/main" val="3146098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3DBCD-4D7B-4E6F-BBEB-1686AE28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Journal – Critical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0C1CF-9F40-4B41-9646-E221EAC48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Journal tittle and Citation (Harvard):</a:t>
            </a:r>
          </a:p>
          <a:p>
            <a:pPr marL="0" indent="0">
              <a:buNone/>
            </a:pPr>
            <a:r>
              <a:rPr lang="en-GB" dirty="0" err="1"/>
              <a:t>Høivik</a:t>
            </a:r>
            <a:r>
              <a:rPr lang="en-GB" dirty="0"/>
              <a:t>, D., Moen, B.E., Mearns, K. and </a:t>
            </a:r>
            <a:r>
              <a:rPr lang="en-GB" dirty="0" err="1"/>
              <a:t>Haukelid</a:t>
            </a:r>
            <a:r>
              <a:rPr lang="en-GB" dirty="0"/>
              <a:t>, K., 2009. An explorative study of health, safety and environment culture in a Norwegian petroleum company. Safety Science, 47(7), pp.992-1001.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675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A85E1-7719-4913-8616-3E4AB5459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Theoretical Perspective Adopted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012440-182E-4960-BFE2-8F49EA590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Qualitative Studies </a:t>
            </a:r>
          </a:p>
          <a:p>
            <a:r>
              <a:rPr lang="en-GB" dirty="0"/>
              <a:t>The use of multiple collection data method such as:</a:t>
            </a:r>
          </a:p>
          <a:p>
            <a:pPr marL="514350" indent="-514350">
              <a:buAutoNum type="arabicPeriod"/>
            </a:pPr>
            <a:r>
              <a:rPr lang="en-GB" dirty="0"/>
              <a:t>Semi-structure interviews</a:t>
            </a:r>
          </a:p>
          <a:p>
            <a:pPr marL="514350" indent="-514350">
              <a:buAutoNum type="arabicPeriod"/>
            </a:pPr>
            <a:r>
              <a:rPr lang="en-GB" dirty="0"/>
              <a:t>Exploratory interview guide</a:t>
            </a:r>
          </a:p>
          <a:p>
            <a:pPr marL="514350" indent="-514350">
              <a:buAutoNum type="arabicPeriod"/>
            </a:pPr>
            <a:r>
              <a:rPr lang="en-GB" dirty="0"/>
              <a:t>Interview notes and audio recording </a:t>
            </a:r>
          </a:p>
          <a:p>
            <a:pPr marL="514350" indent="-514350">
              <a:buAutoNum type="arabicPeriod"/>
            </a:pPr>
            <a:r>
              <a:rPr lang="en-GB" dirty="0"/>
              <a:t>Observation data method and </a:t>
            </a:r>
          </a:p>
          <a:p>
            <a:pPr marL="514350" indent="-514350">
              <a:buAutoNum type="arabicPeriod"/>
            </a:pPr>
            <a:r>
              <a:rPr lang="en-GB" dirty="0"/>
              <a:t>Secondary data method to draw some conclusions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317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FA6B9-137C-480E-91A9-0B1B11BDD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 Method Adopted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07564-6DC4-4EC4-A667-3B4693314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Coding and categorization of themes and patterns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Phenomenological analysis to identify different meanings within certain characteristics of the data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Individual and group data analysis amongst the four researchers involved.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5481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78366-283A-4462-B902-5A724AA3B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Strengths and 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3DBAF-87F2-4B36-944F-4C92BA0BD9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Strengths:</a:t>
            </a:r>
          </a:p>
          <a:p>
            <a:pPr marL="514350" indent="-514350">
              <a:buAutoNum type="arabicPeriod"/>
            </a:pPr>
            <a:r>
              <a:rPr lang="en-GB" dirty="0"/>
              <a:t>The explorative study provide an overview of the awareness of safety culture amongst oil and gas workers in Angola.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Limitation:</a:t>
            </a:r>
          </a:p>
          <a:p>
            <a:pPr marL="0" indent="0">
              <a:buNone/>
            </a:pPr>
            <a:r>
              <a:rPr lang="en-GB" dirty="0"/>
              <a:t>1. The data collection limitation on enough participants due to fear of job termination.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87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F6631-F7F7-46B3-BCC9-CC8DA808A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E12A2-9B47-4F18-B83E-8A17C13DC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470991"/>
            <a:ext cx="11261035" cy="5287618"/>
          </a:xfrm>
        </p:spPr>
        <p:txBody>
          <a:bodyPr>
            <a:normAutofit/>
          </a:bodyPr>
          <a:lstStyle/>
          <a:p>
            <a:r>
              <a:rPr lang="en-GB" dirty="0" err="1"/>
              <a:t>Høivik</a:t>
            </a:r>
            <a:r>
              <a:rPr lang="en-GB" dirty="0"/>
              <a:t>, D., Moen, B.E., Mearns, K. and </a:t>
            </a:r>
            <a:r>
              <a:rPr lang="en-GB" dirty="0" err="1"/>
              <a:t>Haukelid</a:t>
            </a:r>
            <a:r>
              <a:rPr lang="en-GB" dirty="0"/>
              <a:t>, K., 2009. An explorative study of health, safety and environment culture in a Norwegian petroleum company. Safety Science, 47(7), pp.992-1001.</a:t>
            </a:r>
          </a:p>
          <a:p>
            <a:r>
              <a:rPr lang="en-GB" dirty="0"/>
              <a:t>Bryman, A. and Bell, E. (2015) Business Research Methods. 4th </a:t>
            </a:r>
            <a:r>
              <a:rPr lang="en-GB" dirty="0" err="1"/>
              <a:t>edn</a:t>
            </a:r>
            <a:r>
              <a:rPr lang="en-GB" dirty="0"/>
              <a:t>. Oxford (UK): Oxford University Press</a:t>
            </a:r>
          </a:p>
          <a:p>
            <a:r>
              <a:rPr lang="en-GB" dirty="0" err="1"/>
              <a:t>Teka</a:t>
            </a:r>
            <a:r>
              <a:rPr lang="en-GB" dirty="0"/>
              <a:t>, Z., 2012. Linkages to manufacturing in the resource sector: The case of the Angolan oil and gas industry. Resources Policy, 37(4), pp.461-467.</a:t>
            </a:r>
          </a:p>
          <a:p>
            <a:r>
              <a:rPr lang="en-GB" dirty="0" err="1"/>
              <a:t>Flin</a:t>
            </a:r>
            <a:r>
              <a:rPr lang="en-GB" dirty="0"/>
              <a:t>, R., Mearns, K., Gordon, R. and Fleming, M., 1996. Risk perception by offshore workers on UK oil and gas platforms. Safety Science, 22(1-3), pp.131-145.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4454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642</Words>
  <Application>Microsoft Office PowerPoint</Application>
  <PresentationFormat>Widescreen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UNIVERSITY OF WALES TRINITY SAINT DAVID APPROACHES TO RESEARCH AND ACADEMIC COMMUNICATION</vt:lpstr>
      <vt:lpstr>OUTLINE</vt:lpstr>
      <vt:lpstr>BACKGROUND</vt:lpstr>
      <vt:lpstr>Conceptual Frame Work of Research</vt:lpstr>
      <vt:lpstr>Research Aim and Objectives</vt:lpstr>
      <vt:lpstr>Gap in the Literature</vt:lpstr>
      <vt:lpstr>Journal – Critical Review</vt:lpstr>
      <vt:lpstr>Theoretical Perspective Adopted</vt:lpstr>
      <vt:lpstr>Data Analysis Method Adopted</vt:lpstr>
      <vt:lpstr>Research Strengths and Limitations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WALES TRINITY SAINT DAVID APPROACHES TO RESEARCH AND ACADEMIC COMMUNICATION</dc:title>
  <dc:creator>Jamila Ribas</dc:creator>
  <cp:lastModifiedBy>Jamila Ribas</cp:lastModifiedBy>
  <cp:revision>14</cp:revision>
  <dcterms:created xsi:type="dcterms:W3CDTF">2019-12-20T10:42:09Z</dcterms:created>
  <dcterms:modified xsi:type="dcterms:W3CDTF">2019-12-20T23:57:21Z</dcterms:modified>
</cp:coreProperties>
</file>