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13/02/2012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13/02/2012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13/02/2012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13/02/2012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13/02/2012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13/02/2012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13/02/2012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13/02/2012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13/02/2012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13/02/2012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13/02/2012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E97EEC-71FA-421D-9E0E-72CC29C46879}" type="datetimeFigureOut">
              <a:rPr lang="en-GB" smtClean="0"/>
              <a:pPr/>
              <a:t>13/02/2012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Lesson </a:t>
            </a:r>
            <a:r>
              <a:rPr lang="en-GB" dirty="0" smtClean="0"/>
              <a:t>3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Coordinate Verbs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Revision: Uses of </a:t>
            </a:r>
            <a:r>
              <a:rPr lang="en-GB" dirty="0" err="1" smtClean="0"/>
              <a:t>ér</a:t>
            </a:r>
            <a:r>
              <a:rPr lang="en-GB" dirty="0" smtClean="0"/>
              <a:t> </a:t>
            </a:r>
            <a:r>
              <a:rPr lang="zh-CN" altLang="en-US" dirty="0" smtClean="0"/>
              <a:t>而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The particle </a:t>
            </a:r>
            <a:r>
              <a:rPr lang="en-GB" i="1" dirty="0" err="1" smtClean="0"/>
              <a:t>er</a:t>
            </a:r>
            <a:r>
              <a:rPr lang="zh-CN" altLang="en-US" dirty="0" smtClean="0"/>
              <a:t>而</a:t>
            </a:r>
            <a:r>
              <a:rPr lang="en-GB" dirty="0" smtClean="0"/>
              <a:t> is used as a connective between verbs or verb phrases. It may be translated as ‘and’. </a:t>
            </a:r>
            <a:r>
              <a:rPr lang="en-GB" b="1" dirty="0" smtClean="0"/>
              <a:t>It cannot occur between nouns!</a:t>
            </a:r>
            <a:endParaRPr lang="en-GB" dirty="0" smtClean="0"/>
          </a:p>
          <a:p>
            <a:r>
              <a:rPr lang="en-GB" dirty="0" smtClean="0"/>
              <a:t>Two or more verbs or verb phrases in a series form a narrative or logical sequence.</a:t>
            </a:r>
          </a:p>
          <a:p>
            <a:pPr>
              <a:buNone/>
            </a:pPr>
            <a:endParaRPr lang="en-GB" altLang="zh-CN" dirty="0" smtClean="0"/>
          </a:p>
          <a:p>
            <a:pPr>
              <a:buNone/>
            </a:pPr>
            <a:r>
              <a:rPr lang="en-GB" altLang="zh-CN" dirty="0" smtClean="0"/>
              <a:t>Examples: </a:t>
            </a:r>
          </a:p>
          <a:p>
            <a:pPr>
              <a:buNone/>
            </a:pPr>
            <a:r>
              <a:rPr lang="zh-CN" altLang="en-US" dirty="0" smtClean="0"/>
              <a:t>滕文公為世子，將之楚，過宋，而見孟子。</a:t>
            </a:r>
            <a:endParaRPr lang="en-GB" dirty="0" smtClean="0"/>
          </a:p>
          <a:p>
            <a:pPr indent="0">
              <a:buNone/>
            </a:pPr>
            <a:r>
              <a:rPr lang="en-GB" dirty="0" smtClean="0"/>
              <a:t>When Duke </a:t>
            </a:r>
            <a:r>
              <a:rPr lang="en-GB" dirty="0" err="1" smtClean="0"/>
              <a:t>Wen</a:t>
            </a:r>
            <a:r>
              <a:rPr lang="en-GB" dirty="0" smtClean="0"/>
              <a:t> of </a:t>
            </a:r>
            <a:r>
              <a:rPr lang="en-GB" dirty="0" err="1" smtClean="0"/>
              <a:t>Teng</a:t>
            </a:r>
            <a:r>
              <a:rPr lang="en-GB" dirty="0" smtClean="0"/>
              <a:t> was Crown Prince, he passed through Song on his way to Chu and saw Mencius.</a:t>
            </a:r>
          </a:p>
          <a:p>
            <a:pPr>
              <a:buNone/>
            </a:pPr>
            <a:endParaRPr lang="en-GB" altLang="zh-CN" dirty="0" smtClean="0"/>
          </a:p>
          <a:p>
            <a:pPr>
              <a:buNone/>
            </a:pPr>
            <a:r>
              <a:rPr lang="zh-CN" altLang="en-US" dirty="0" smtClean="0"/>
              <a:t>至死而止。</a:t>
            </a:r>
            <a:endParaRPr lang="en-GB" dirty="0" smtClean="0"/>
          </a:p>
          <a:p>
            <a:pPr indent="0">
              <a:buNone/>
            </a:pPr>
            <a:r>
              <a:rPr lang="en-GB" dirty="0" smtClean="0"/>
              <a:t>‘only stopping when he had died’ (literally: ‘arrive at death and [only] then stop’)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Uses of </a:t>
            </a:r>
            <a:r>
              <a:rPr lang="zh-CN" altLang="en-US" dirty="0" smtClean="0"/>
              <a:t>而 </a:t>
            </a:r>
            <a:r>
              <a:rPr lang="en-GB" altLang="zh-CN" dirty="0" smtClean="0"/>
              <a:t>II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600" dirty="0" smtClean="0"/>
              <a:t>The semantic relationships between verbs in a series can be quite varied. Apart from simple narrative sequence there can be the main following relationships:</a:t>
            </a:r>
          </a:p>
          <a:p>
            <a:pPr>
              <a:buNone/>
            </a:pPr>
            <a:r>
              <a:rPr lang="en-GB" sz="2600" dirty="0" smtClean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600" u="sng" dirty="0" smtClean="0"/>
              <a:t>Implication of purpose</a:t>
            </a:r>
            <a:r>
              <a:rPr lang="en-GB" sz="2600" dirty="0" smtClean="0"/>
              <a:t>: </a:t>
            </a:r>
            <a:r>
              <a:rPr lang="zh-CN" altLang="en-US" sz="2600" dirty="0" smtClean="0"/>
              <a:t>緣木而求魚 </a:t>
            </a:r>
            <a:r>
              <a:rPr lang="en-GB" altLang="zh-CN" sz="2600" i="1" dirty="0" err="1" smtClean="0"/>
              <a:t>yuan</a:t>
            </a:r>
            <a:r>
              <a:rPr lang="en-GB" altLang="zh-CN" sz="2600" i="1" dirty="0" smtClean="0"/>
              <a:t> mu </a:t>
            </a:r>
            <a:r>
              <a:rPr lang="en-GB" altLang="zh-CN" sz="2600" i="1" dirty="0" err="1" smtClean="0"/>
              <a:t>er</a:t>
            </a:r>
            <a:r>
              <a:rPr lang="en-GB" altLang="zh-CN" sz="2600" i="1" dirty="0" smtClean="0"/>
              <a:t> </a:t>
            </a:r>
            <a:r>
              <a:rPr lang="en-GB" altLang="zh-CN" sz="2600" i="1" dirty="0" err="1" smtClean="0"/>
              <a:t>qiu</a:t>
            </a:r>
            <a:r>
              <a:rPr lang="en-GB" altLang="zh-CN" sz="2600" i="1" dirty="0" smtClean="0"/>
              <a:t> </a:t>
            </a:r>
            <a:r>
              <a:rPr lang="en-GB" altLang="zh-CN" sz="2600" i="1" dirty="0" err="1" smtClean="0"/>
              <a:t>yu</a:t>
            </a:r>
            <a:r>
              <a:rPr lang="en-GB" altLang="zh-CN" sz="2600" i="1" dirty="0" smtClean="0"/>
              <a:t> </a:t>
            </a:r>
            <a:r>
              <a:rPr lang="en-GB" sz="2600" dirty="0" smtClean="0"/>
              <a:t>‘climbing a tree to hunt for fish’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600" u="sng" dirty="0" smtClean="0"/>
              <a:t>Indicating consequence</a:t>
            </a:r>
            <a:r>
              <a:rPr lang="en-GB" sz="2600" dirty="0" smtClean="0"/>
              <a:t>: </a:t>
            </a:r>
            <a:r>
              <a:rPr lang="zh-CN" altLang="en-US" sz="2600" dirty="0" smtClean="0"/>
              <a:t>折頸而死</a:t>
            </a:r>
            <a:r>
              <a:rPr lang="en-GB" sz="2600" dirty="0" smtClean="0"/>
              <a:t> </a:t>
            </a:r>
            <a:r>
              <a:rPr lang="en-GB" sz="2600" i="1" dirty="0" err="1" smtClean="0"/>
              <a:t>zhe</a:t>
            </a:r>
            <a:r>
              <a:rPr lang="en-GB" sz="2600" i="1" dirty="0" smtClean="0"/>
              <a:t> </a:t>
            </a:r>
            <a:r>
              <a:rPr lang="en-GB" sz="2600" i="1" dirty="0" err="1" smtClean="0"/>
              <a:t>jing</a:t>
            </a:r>
            <a:r>
              <a:rPr lang="en-GB" sz="2600" i="1" dirty="0" smtClean="0"/>
              <a:t> </a:t>
            </a:r>
            <a:r>
              <a:rPr lang="en-GB" sz="2600" i="1" dirty="0" err="1" smtClean="0"/>
              <a:t>er</a:t>
            </a:r>
            <a:r>
              <a:rPr lang="en-GB" sz="2600" i="1" dirty="0" smtClean="0"/>
              <a:t> </a:t>
            </a:r>
            <a:r>
              <a:rPr lang="en-GB" sz="2600" i="1" dirty="0" err="1" smtClean="0"/>
              <a:t>si</a:t>
            </a:r>
            <a:r>
              <a:rPr lang="en-GB" sz="2600" i="1" dirty="0" smtClean="0"/>
              <a:t>	   </a:t>
            </a:r>
            <a:r>
              <a:rPr lang="en-GB" sz="2600" dirty="0" smtClean="0"/>
              <a:t>‘twist/break its neck and die’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600" u="sng" dirty="0" smtClean="0"/>
              <a:t>Contrastive</a:t>
            </a:r>
            <a:r>
              <a:rPr lang="en-GB" sz="2600" dirty="0" smtClean="0"/>
              <a:t>: </a:t>
            </a:r>
            <a:r>
              <a:rPr lang="zh-CN" altLang="en-US" sz="2600" dirty="0" smtClean="0"/>
              <a:t>人而無知 </a:t>
            </a:r>
            <a:r>
              <a:rPr lang="en-GB" altLang="zh-CN" sz="2600" i="1" dirty="0" err="1" smtClean="0"/>
              <a:t>ren</a:t>
            </a:r>
            <a:r>
              <a:rPr lang="en-GB" altLang="zh-CN" sz="2600" i="1" dirty="0" smtClean="0"/>
              <a:t> </a:t>
            </a:r>
            <a:r>
              <a:rPr lang="en-GB" altLang="zh-CN" sz="2600" i="1" dirty="0" err="1" smtClean="0"/>
              <a:t>er</a:t>
            </a:r>
            <a:r>
              <a:rPr lang="en-GB" altLang="zh-CN" sz="2600" i="1" dirty="0" smtClean="0"/>
              <a:t> </a:t>
            </a:r>
            <a:r>
              <a:rPr lang="en-GB" altLang="zh-CN" sz="2600" i="1" dirty="0" err="1" smtClean="0"/>
              <a:t>wu</a:t>
            </a:r>
            <a:r>
              <a:rPr lang="en-GB" altLang="zh-CN" sz="2600" i="1" dirty="0" smtClean="0"/>
              <a:t> </a:t>
            </a:r>
            <a:r>
              <a:rPr lang="en-GB" altLang="zh-CN" sz="2600" i="1" dirty="0" err="1" smtClean="0"/>
              <a:t>zhi</a:t>
            </a:r>
            <a:r>
              <a:rPr lang="en-GB" altLang="zh-CN" sz="2600" i="1" dirty="0" smtClean="0"/>
              <a:t>		              </a:t>
            </a:r>
            <a:r>
              <a:rPr lang="en-GB" sz="2600" dirty="0" smtClean="0"/>
              <a:t>‘being a person and yet have no consciousness’</a:t>
            </a:r>
            <a:endParaRPr lang="en-GB" sz="2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zh-CN" sz="3200" dirty="0" smtClean="0"/>
              <a:t>The verb of existential predication </a:t>
            </a:r>
            <a:r>
              <a:rPr lang="en-GB" altLang="zh-CN" sz="3200" i="1" dirty="0" smtClean="0"/>
              <a:t>you </a:t>
            </a:r>
            <a:r>
              <a:rPr lang="zh-CN" altLang="en-US" sz="3200" dirty="0" smtClean="0"/>
              <a:t>有</a:t>
            </a:r>
            <a:r>
              <a:rPr lang="en-GB" altLang="zh-CN" sz="3200" dirty="0" smtClean="0"/>
              <a:t/>
            </a:r>
            <a:br>
              <a:rPr lang="en-GB" altLang="zh-CN" sz="3200" dirty="0" smtClean="0"/>
            </a:br>
            <a:r>
              <a:rPr lang="en-GB" altLang="zh-CN" sz="3200" dirty="0" smtClean="0"/>
              <a:t>“there is/was”, “there exists”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zh-CN" sz="2800" i="1" dirty="0" smtClean="0"/>
              <a:t>You </a:t>
            </a:r>
            <a:r>
              <a:rPr lang="zh-CN" altLang="en-US" sz="2800" dirty="0" smtClean="0"/>
              <a:t>有</a:t>
            </a:r>
            <a:r>
              <a:rPr lang="en-GB" altLang="zh-CN" sz="2800" dirty="0" smtClean="0"/>
              <a:t>: says that its object exists</a:t>
            </a:r>
          </a:p>
          <a:p>
            <a:endParaRPr lang="en-GB" sz="2800" dirty="0" smtClean="0"/>
          </a:p>
          <a:p>
            <a:r>
              <a:rPr lang="en-GB" sz="2800" dirty="0" smtClean="0"/>
              <a:t>The construction</a:t>
            </a:r>
          </a:p>
          <a:p>
            <a:pPr>
              <a:buNone/>
            </a:pPr>
            <a:r>
              <a:rPr lang="en-GB" sz="2800" dirty="0" smtClean="0"/>
              <a:t>	</a:t>
            </a:r>
            <a:r>
              <a:rPr lang="en-GB" sz="2800" dirty="0" smtClean="0"/>
              <a:t>State +</a:t>
            </a:r>
            <a:r>
              <a:rPr lang="en-US" sz="2800" i="1" dirty="0" smtClean="0"/>
              <a:t> </a:t>
            </a:r>
            <a:r>
              <a:rPr lang="zh-CN" altLang="en-US" sz="2800" dirty="0" smtClean="0"/>
              <a:t>人 有</a:t>
            </a:r>
            <a:r>
              <a:rPr lang="en-US" altLang="zh-CN" sz="2800" dirty="0" smtClean="0"/>
              <a:t>+Noun+</a:t>
            </a:r>
            <a:r>
              <a:rPr lang="zh-CN" altLang="en-US" sz="2800" dirty="0" smtClean="0"/>
              <a:t>者</a:t>
            </a:r>
            <a:endParaRPr lang="en-GB" altLang="zh-CN" sz="2800" dirty="0" smtClean="0"/>
          </a:p>
          <a:p>
            <a:pPr>
              <a:buNone/>
            </a:pPr>
            <a:r>
              <a:rPr lang="en-GB" sz="2800" dirty="0" smtClean="0"/>
              <a:t>	</a:t>
            </a:r>
            <a:r>
              <a:rPr lang="zh-CN" altLang="en-US" sz="2800" dirty="0" smtClean="0"/>
              <a:t>宋人有耕者</a:t>
            </a:r>
            <a:endParaRPr lang="en-GB" altLang="zh-CN" sz="2800" dirty="0" smtClean="0"/>
          </a:p>
          <a:p>
            <a:pPr>
              <a:buNone/>
            </a:pPr>
            <a:endParaRPr lang="en-GB" sz="2800" dirty="0" smtClean="0"/>
          </a:p>
          <a:p>
            <a:pPr>
              <a:buNone/>
            </a:pPr>
            <a:r>
              <a:rPr lang="en-GB" sz="2800" dirty="0" smtClean="0"/>
              <a:t>is best translated as:</a:t>
            </a:r>
          </a:p>
          <a:p>
            <a:pPr>
              <a:buNone/>
            </a:pPr>
            <a:r>
              <a:rPr lang="en-GB" sz="2800" dirty="0" smtClean="0"/>
              <a:t>“</a:t>
            </a:r>
            <a:r>
              <a:rPr lang="en-GB" sz="2800" b="1" dirty="0" smtClean="0"/>
              <a:t>Among the people of </a:t>
            </a:r>
            <a:r>
              <a:rPr lang="en-GB" sz="2800" dirty="0" smtClean="0"/>
              <a:t>Song </a:t>
            </a:r>
            <a:r>
              <a:rPr lang="en-GB" sz="2800" b="1" dirty="0" smtClean="0"/>
              <a:t>there was a </a:t>
            </a:r>
            <a:r>
              <a:rPr lang="en-GB" sz="2800" dirty="0" smtClean="0"/>
              <a:t>farmer.”</a:t>
            </a:r>
            <a:endParaRPr lang="en-GB" sz="28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altLang="zh-CN" sz="2800" dirty="0" smtClean="0"/>
              <a:t>	</a:t>
            </a:r>
            <a:r>
              <a:rPr lang="zh-CN" altLang="en-US" sz="2800" dirty="0" smtClean="0"/>
              <a:t>今欲以先王之政治当时之民，皆守株之類也。</a:t>
            </a:r>
            <a:endParaRPr lang="en-GB" altLang="zh-CN" sz="2800" dirty="0" smtClean="0"/>
          </a:p>
          <a:p>
            <a:pPr>
              <a:buNone/>
            </a:pPr>
            <a:endParaRPr lang="en-GB" sz="2800" dirty="0" smtClean="0"/>
          </a:p>
          <a:p>
            <a:pPr>
              <a:buNone/>
            </a:pPr>
            <a:endParaRPr lang="en-GB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171</Words>
  <Application>Microsoft Office PowerPoint</Application>
  <PresentationFormat>On-screen Show (4:3)</PresentationFormat>
  <Paragraphs>27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Lesson 3 Coordinate Verbs</vt:lpstr>
      <vt:lpstr>Revision: Uses of ér 而</vt:lpstr>
      <vt:lpstr>Uses of 而 II</vt:lpstr>
      <vt:lpstr>The verb of existential predication you 有 “there is/was”, “there exists”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Nominal Sentences</dc:title>
  <dc:creator>Thomas</dc:creator>
  <cp:lastModifiedBy>Thomas Jansen</cp:lastModifiedBy>
  <cp:revision>17</cp:revision>
  <dcterms:created xsi:type="dcterms:W3CDTF">2012-02-02T07:21:05Z</dcterms:created>
  <dcterms:modified xsi:type="dcterms:W3CDTF">2012-02-13T12:43:53Z</dcterms:modified>
</cp:coreProperties>
</file>