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65" r:id="rId3"/>
    <p:sldId id="259" r:id="rId4"/>
    <p:sldId id="260" r:id="rId5"/>
    <p:sldId id="261" r:id="rId6"/>
    <p:sldId id="262"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1D69DF-71D6-A012-3978-4DB91699165F}" v="414" dt="2026-06-21T16:57:08.324"/>
    <p1510:client id="{166E4486-B043-E3F8-8AE7-DF96DD794189}" v="5" dt="2026-06-21T17:01:03.003"/>
    <p1510:client id="{C091C574-7B84-0B50-5FB3-286325A69669}" v="189" dt="2026-06-20T21:12:21.144"/>
    <p1510:client id="{DB997039-09D6-08C2-AA4E-BC070D1015C5}" v="18" dt="2026-06-21T17:03:10.436"/>
    <p1510:client id="{FF3A0CE7-FC9B-90B5-36E0-2C32A2B3B05C}" v="1" dt="2026-06-20T20:17:29.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www.jstor.org/stable/48546767" TargetMode="External"/><Relationship Id="rId1" Type="http://schemas.openxmlformats.org/officeDocument/2006/relationships/slideLayout" Target="../slideLayouts/slideLayout2.xml"/><Relationship Id="rId6" Type="http://schemas.openxmlformats.org/officeDocument/2006/relationships/hyperlink" Target="https://www.bing.com/search?q=%22https%3A%2F%2Fwww.legislation.gov.uk%2F%22" TargetMode="External"/><Relationship Id="rId5" Type="http://schemas.openxmlformats.org/officeDocument/2006/relationships/hyperlink" Target="https://www.legislation.gov.uk" TargetMode="External"/><Relationship Id="rId4" Type="http://schemas.openxmlformats.org/officeDocument/2006/relationships/hyperlink" Target="https://www.bing.com/search?q=%22https%3A%2F%2Fwww.skillsforcare.org.uk%2F%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Multi-coloured dialogue boxes">
            <a:extLst>
              <a:ext uri="{FF2B5EF4-FFF2-40B4-BE49-F238E27FC236}">
                <a16:creationId xmlns:a16="http://schemas.microsoft.com/office/drawing/2014/main" id="{00EA23BB-1B10-077F-8A0E-F44C97766263}"/>
              </a:ext>
            </a:extLst>
          </p:cNvPr>
          <p:cNvPicPr>
            <a:picLocks noChangeAspect="1"/>
          </p:cNvPicPr>
          <p:nvPr/>
        </p:nvPicPr>
        <p:blipFill>
          <a:blip r:embed="rId2"/>
          <a:srcRect t="8487"/>
          <a:stretch>
            <a:fillRect/>
          </a:stretch>
        </p:blipFill>
        <p:spPr>
          <a:xfrm>
            <a:off x="103910" y="-103899"/>
            <a:ext cx="9669642" cy="6857990"/>
          </a:xfrm>
          <a:prstGeom prst="rect">
            <a:avLst/>
          </a:prstGeom>
        </p:spPr>
      </p:pic>
      <p:sp>
        <p:nvSpPr>
          <p:cNvPr id="42" name="Rectangle 4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BB998B-051C-F82F-FB12-5F3E78E41483}"/>
              </a:ext>
            </a:extLst>
          </p:cNvPr>
          <p:cNvSpPr>
            <a:spLocks noGrp="1"/>
          </p:cNvSpPr>
          <p:nvPr>
            <p:ph type="title"/>
          </p:nvPr>
        </p:nvSpPr>
        <p:spPr>
          <a:xfrm>
            <a:off x="4367857" y="408628"/>
            <a:ext cx="3445765" cy="747938"/>
          </a:xfrm>
          <a:noFill/>
        </p:spPr>
        <p:txBody>
          <a:bodyPr vert="horz" lIns="91440" tIns="45720" rIns="91440" bIns="45720" rtlCol="0" anchor="b">
            <a:normAutofit/>
          </a:bodyPr>
          <a:lstStyle/>
          <a:p>
            <a:r>
              <a:rPr lang="en-US" sz="3600" b="1" i="1" u="sng"/>
              <a:t>Communication </a:t>
            </a:r>
          </a:p>
        </p:txBody>
      </p:sp>
      <p:sp>
        <p:nvSpPr>
          <p:cNvPr id="7" name="TextBox 6">
            <a:extLst>
              <a:ext uri="{FF2B5EF4-FFF2-40B4-BE49-F238E27FC236}">
                <a16:creationId xmlns:a16="http://schemas.microsoft.com/office/drawing/2014/main" id="{E5B2EFB5-4371-C58D-3260-3A0FA18CB937}"/>
              </a:ext>
            </a:extLst>
          </p:cNvPr>
          <p:cNvSpPr txBox="1"/>
          <p:nvPr/>
        </p:nvSpPr>
        <p:spPr>
          <a:xfrm>
            <a:off x="6723131" y="4386780"/>
            <a:ext cx="4877402" cy="1924046"/>
          </a:xfrm>
          <a:prstGeom prst="rect">
            <a:avLst/>
          </a:prstGeom>
          <a:noFill/>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90000"/>
              </a:lnSpc>
              <a:spcBef>
                <a:spcPts val="1000"/>
              </a:spcBef>
            </a:pPr>
            <a:r>
              <a:rPr lang="en-US" sz="2000" b="1">
                <a:latin typeface="Arial"/>
                <a:cs typeface="Arial"/>
              </a:rPr>
              <a:t> Student number- Amrita Kaur </a:t>
            </a:r>
          </a:p>
          <a:p>
            <a:pPr>
              <a:lnSpc>
                <a:spcPct val="90000"/>
              </a:lnSpc>
              <a:spcBef>
                <a:spcPts val="1000"/>
              </a:spcBef>
            </a:pPr>
            <a:r>
              <a:rPr lang="en-US" sz="2000" b="1">
                <a:latin typeface="Arial"/>
                <a:cs typeface="Arial"/>
              </a:rPr>
              <a:t>Student Id number-2505384</a:t>
            </a:r>
          </a:p>
          <a:p>
            <a:pPr>
              <a:lnSpc>
                <a:spcPct val="90000"/>
              </a:lnSpc>
              <a:spcBef>
                <a:spcPts val="1000"/>
              </a:spcBef>
            </a:pPr>
            <a:r>
              <a:rPr lang="en-US" sz="2000" b="1">
                <a:latin typeface="Arial"/>
                <a:cs typeface="Arial"/>
              </a:rPr>
              <a:t>Tutor name-  Olubukola Adegbite </a:t>
            </a:r>
            <a:endParaRPr lang="en-US" sz="2000"/>
          </a:p>
          <a:p>
            <a:pPr>
              <a:lnSpc>
                <a:spcPct val="90000"/>
              </a:lnSpc>
              <a:spcBef>
                <a:spcPts val="1000"/>
              </a:spcBef>
            </a:pPr>
            <a:r>
              <a:rPr lang="en-US" sz="2000" b="1">
                <a:latin typeface="Arial"/>
                <a:cs typeface="Arial"/>
              </a:rPr>
              <a:t>Module code-LCHS4009</a:t>
            </a:r>
          </a:p>
          <a:p>
            <a:pPr>
              <a:lnSpc>
                <a:spcPct val="90000"/>
              </a:lnSpc>
              <a:spcBef>
                <a:spcPts val="1000"/>
              </a:spcBef>
            </a:pPr>
            <a:r>
              <a:rPr lang="en-US" sz="2000" b="1">
                <a:latin typeface="Arial"/>
                <a:cs typeface="Arial"/>
              </a:rPr>
              <a:t>Module- Professional development in health and social care  </a:t>
            </a:r>
          </a:p>
          <a:p>
            <a:pPr>
              <a:lnSpc>
                <a:spcPct val="90000"/>
              </a:lnSpc>
              <a:spcBef>
                <a:spcPts val="1000"/>
              </a:spcBef>
            </a:pPr>
            <a:endParaRPr lang="en-US" sz="2000" b="1">
              <a:latin typeface="Arial"/>
              <a:cs typeface="Arial"/>
            </a:endParaRPr>
          </a:p>
        </p:txBody>
      </p:sp>
    </p:spTree>
    <p:extLst>
      <p:ext uri="{BB962C8B-B14F-4D97-AF65-F5344CB8AC3E}">
        <p14:creationId xmlns:p14="http://schemas.microsoft.com/office/powerpoint/2010/main" val="2214782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ight Triangle 2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7CE68-1959-0184-7466-D110270CC8F7}"/>
              </a:ext>
            </a:extLst>
          </p:cNvPr>
          <p:cNvSpPr>
            <a:spLocks noGrp="1"/>
          </p:cNvSpPr>
          <p:nvPr>
            <p:ph type="title"/>
          </p:nvPr>
        </p:nvSpPr>
        <p:spPr>
          <a:xfrm>
            <a:off x="1006900" y="1188637"/>
            <a:ext cx="3141430" cy="4480726"/>
          </a:xfrm>
        </p:spPr>
        <p:txBody>
          <a:bodyPr>
            <a:normAutofit/>
          </a:bodyPr>
          <a:lstStyle/>
          <a:p>
            <a:pPr algn="r"/>
            <a:r>
              <a:rPr lang="en-GB" sz="4100" b="1" i="1" u="sng"/>
              <a:t>Introduction </a:t>
            </a:r>
          </a:p>
        </p:txBody>
      </p:sp>
      <p:cxnSp>
        <p:nvCxnSpPr>
          <p:cNvPr id="29" name="Straight Connector 2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A9BD13-8D27-4E78-3020-F6DA8AC29676}"/>
              </a:ext>
            </a:extLst>
          </p:cNvPr>
          <p:cNvSpPr>
            <a:spLocks noGrp="1"/>
          </p:cNvSpPr>
          <p:nvPr>
            <p:ph idx="1"/>
          </p:nvPr>
        </p:nvSpPr>
        <p:spPr>
          <a:xfrm>
            <a:off x="5138928" y="1338729"/>
            <a:ext cx="4795584" cy="4180542"/>
          </a:xfrm>
        </p:spPr>
        <p:txBody>
          <a:bodyPr vert="horz" lIns="91440" tIns="45720" rIns="91440" bIns="45720" rtlCol="0" anchor="ctr">
            <a:normAutofit/>
          </a:bodyPr>
          <a:lstStyle/>
          <a:p>
            <a:pPr>
              <a:buNone/>
            </a:pPr>
            <a:r>
              <a:rPr lang="en-GB" sz="1900">
                <a:latin typeface="Arial"/>
                <a:ea typeface="+mn-lt"/>
                <a:cs typeface="Arial"/>
              </a:rPr>
              <a:t>   </a:t>
            </a:r>
            <a:r>
              <a:rPr lang="en-GB" sz="1900" err="1">
                <a:latin typeface="Arial"/>
                <a:ea typeface="+mn-lt"/>
                <a:cs typeface="Arial"/>
              </a:rPr>
              <a:t>Goodmorning</a:t>
            </a:r>
            <a:r>
              <a:rPr lang="en-GB" sz="1900">
                <a:latin typeface="Arial"/>
                <a:ea typeface="+mn-lt"/>
                <a:cs typeface="Arial"/>
              </a:rPr>
              <a:t> everyone Today, I’ll be exploring one of the most fundamental aspects of human connection communication. It is the bridge that link's idea's, emotion's, and action's, shaping how we understand and interact with the world around us. Whether it </a:t>
            </a:r>
            <a:r>
              <a:rPr lang="en-GB" sz="1900" err="1">
                <a:latin typeface="Arial"/>
                <a:ea typeface="+mn-lt"/>
                <a:cs typeface="Arial"/>
              </a:rPr>
              <a:t>involve's</a:t>
            </a:r>
            <a:r>
              <a:rPr lang="en-GB" sz="1900">
                <a:latin typeface="Arial"/>
                <a:ea typeface="+mn-lt"/>
                <a:cs typeface="Arial"/>
              </a:rPr>
              <a:t> verbal, non-verbal, written, or digital, communication influence's every part of our personal and professional </a:t>
            </a:r>
            <a:r>
              <a:rPr lang="en-GB" sz="1900" err="1">
                <a:latin typeface="Arial"/>
                <a:ea typeface="+mn-lt"/>
                <a:cs typeface="Arial"/>
              </a:rPr>
              <a:t>live's</a:t>
            </a:r>
            <a:r>
              <a:rPr lang="en-GB" sz="1900">
                <a:latin typeface="Arial"/>
                <a:ea typeface="+mn-lt"/>
                <a:cs typeface="Arial"/>
              </a:rPr>
              <a:t>. Understanding how we communicate isn’t just about exchanging words; it’s about creating meaning, empathy, and shared understanding.</a:t>
            </a:r>
            <a:endParaRPr lang="en-GB" sz="1900">
              <a:latin typeface="Arial"/>
              <a:cs typeface="Arial"/>
            </a:endParaRPr>
          </a:p>
          <a:p>
            <a:pPr marL="0" indent="0">
              <a:buNone/>
            </a:pPr>
            <a:endParaRPr lang="en-GB" sz="1900"/>
          </a:p>
        </p:txBody>
      </p:sp>
    </p:spTree>
    <p:extLst>
      <p:ext uri="{BB962C8B-B14F-4D97-AF65-F5344CB8AC3E}">
        <p14:creationId xmlns:p14="http://schemas.microsoft.com/office/powerpoint/2010/main" val="440272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635DA-FDD2-8BBA-8ABA-3A17EA0F81BC}"/>
              </a:ext>
            </a:extLst>
          </p:cNvPr>
          <p:cNvSpPr>
            <a:spLocks noGrp="1"/>
          </p:cNvSpPr>
          <p:nvPr>
            <p:ph type="title"/>
          </p:nvPr>
        </p:nvSpPr>
        <p:spPr>
          <a:xfrm>
            <a:off x="1137033" y="670559"/>
            <a:ext cx="4683321" cy="2148841"/>
          </a:xfrm>
        </p:spPr>
        <p:txBody>
          <a:bodyPr anchor="t">
            <a:normAutofit/>
          </a:bodyPr>
          <a:lstStyle/>
          <a:p>
            <a:r>
              <a:rPr lang="en-GB" b="1" i="1" u="sng">
                <a:latin typeface="Arial"/>
                <a:cs typeface="Arial"/>
              </a:rPr>
              <a:t>What is communication?</a:t>
            </a:r>
          </a:p>
        </p:txBody>
      </p:sp>
      <p:sp>
        <p:nvSpPr>
          <p:cNvPr id="11" name="Content Placeholder 2">
            <a:extLst>
              <a:ext uri="{FF2B5EF4-FFF2-40B4-BE49-F238E27FC236}">
                <a16:creationId xmlns:a16="http://schemas.microsoft.com/office/drawing/2014/main" id="{98240155-8FC2-9CBC-5683-C7EF28ACFB90}"/>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GB" sz="1100">
                <a:latin typeface="Arial"/>
                <a:cs typeface="Arial"/>
              </a:rPr>
              <a:t>Communication is a process of exchanging information, thought's and feelings between health care </a:t>
            </a:r>
            <a:r>
              <a:rPr lang="en-GB" sz="1100" err="1">
                <a:latin typeface="Arial"/>
                <a:cs typeface="Arial"/>
              </a:rPr>
              <a:t>professiona</a:t>
            </a:r>
            <a:r>
              <a:rPr lang="en-GB" sz="1100">
                <a:latin typeface="Arial"/>
                <a:cs typeface="Arial"/>
              </a:rPr>
              <a:t>' ls. Communication involves verbal, non verbal, written and digital interactions. Communication involves listening, speaking observing, and understanding to ensure messages are accurately received and interpreted. Effective communication helps to build trust promote understanding and support high- quality care delivery. </a:t>
            </a:r>
            <a:r>
              <a:rPr lang="en-GB" sz="1200">
                <a:latin typeface="Arial"/>
                <a:cs typeface="Arial"/>
              </a:rPr>
              <a:t>(Ratna)</a:t>
            </a:r>
            <a:endParaRPr lang="en-GB" sz="1100">
              <a:latin typeface="Arial"/>
              <a:cs typeface="Arial"/>
            </a:endParaRPr>
          </a:p>
          <a:p>
            <a:pPr>
              <a:buNone/>
            </a:pPr>
            <a:r>
              <a:rPr lang="en-GB" sz="1100">
                <a:latin typeface="Arial"/>
                <a:ea typeface="+mn-lt"/>
                <a:cs typeface="Arial"/>
              </a:rPr>
              <a:t>Professionals use several forms of communication to share information, coordinate treatment, and  to support patients.  I will share some types of communication that we use in a health care setting on a day to day basis such as:  </a:t>
            </a:r>
            <a:r>
              <a:rPr lang="en-GB" sz="1100" err="1">
                <a:latin typeface="Arial"/>
                <a:ea typeface="+mn-lt"/>
                <a:cs typeface="Arial"/>
              </a:rPr>
              <a:t>makaton</a:t>
            </a:r>
            <a:r>
              <a:rPr lang="en-GB" sz="1100">
                <a:latin typeface="Arial"/>
                <a:ea typeface="+mn-lt"/>
                <a:cs typeface="Arial"/>
              </a:rPr>
              <a:t>, braille, sign language and more. </a:t>
            </a:r>
            <a:r>
              <a:rPr lang="en-GB" sz="1200">
                <a:latin typeface="Times New Roman"/>
                <a:ea typeface="+mn-lt"/>
                <a:cs typeface="Times New Roman"/>
              </a:rPr>
              <a:t>(NHS)</a:t>
            </a:r>
            <a:endParaRPr lang="en-GB" sz="1100">
              <a:latin typeface="Arial"/>
              <a:cs typeface="Arial"/>
            </a:endParaRPr>
          </a:p>
          <a:p>
            <a:pPr>
              <a:buNone/>
            </a:pPr>
            <a:r>
              <a:rPr lang="en-GB" sz="1100" b="1">
                <a:latin typeface="Arial"/>
                <a:cs typeface="Arial"/>
              </a:rPr>
              <a:t>Written communication </a:t>
            </a:r>
          </a:p>
          <a:p>
            <a:pPr>
              <a:buFont typeface="Arial"/>
              <a:buChar char="•"/>
            </a:pPr>
            <a:r>
              <a:rPr lang="en-GB" sz="1100">
                <a:latin typeface="Arial"/>
                <a:ea typeface="+mn-lt"/>
                <a:cs typeface="Arial"/>
              </a:rPr>
              <a:t>Involves documentation such as medical records, prescriptions, discharge summaries, and emails.</a:t>
            </a:r>
            <a:endParaRPr lang="en-GB" sz="1100">
              <a:latin typeface="Arial"/>
              <a:cs typeface="Arial"/>
            </a:endParaRPr>
          </a:p>
          <a:p>
            <a:pPr>
              <a:buFont typeface="Arial"/>
              <a:buChar char="•"/>
            </a:pPr>
            <a:r>
              <a:rPr lang="en-GB" sz="1100">
                <a:latin typeface="Arial"/>
                <a:ea typeface="+mn-lt"/>
                <a:cs typeface="Arial"/>
              </a:rPr>
              <a:t>Accuracy and legibility are essential to avoid errors in treatment or medication</a:t>
            </a:r>
            <a:endParaRPr lang="en-GB" sz="1100">
              <a:latin typeface="Arial"/>
              <a:cs typeface="Arial"/>
            </a:endParaRPr>
          </a:p>
          <a:p>
            <a:pPr marL="0" indent="0">
              <a:buNone/>
            </a:pPr>
            <a:r>
              <a:rPr lang="en-GB" sz="1100" b="1">
                <a:latin typeface="Arial"/>
                <a:cs typeface="Arial"/>
              </a:rPr>
              <a:t>Non-Verbal Communication</a:t>
            </a:r>
            <a:endParaRPr lang="en-GB" sz="1100">
              <a:latin typeface="Arial"/>
              <a:cs typeface="Arial"/>
            </a:endParaRPr>
          </a:p>
          <a:p>
            <a:pPr>
              <a:buFont typeface="Arial"/>
              <a:buChar char="•"/>
            </a:pPr>
            <a:r>
              <a:rPr lang="en-GB" sz="1100">
                <a:latin typeface="Arial"/>
                <a:ea typeface="+mn-lt"/>
                <a:cs typeface="Arial"/>
              </a:rPr>
              <a:t>Body language, facial expressions, gestures, and eye contact.</a:t>
            </a:r>
            <a:endParaRPr lang="en-GB" sz="1100">
              <a:latin typeface="Arial"/>
              <a:cs typeface="Arial"/>
            </a:endParaRPr>
          </a:p>
          <a:p>
            <a:pPr>
              <a:buFont typeface="Arial"/>
              <a:buChar char="•"/>
            </a:pPr>
            <a:r>
              <a:rPr lang="en-GB" sz="1100">
                <a:latin typeface="Arial"/>
                <a:ea typeface="+mn-lt"/>
                <a:cs typeface="Arial"/>
              </a:rPr>
              <a:t>Helps convey empathy, confidence, and attentiveness — crucial when comforting patients or delivering sensitive news.</a:t>
            </a:r>
            <a:endParaRPr lang="en-GB" sz="1100">
              <a:latin typeface="Arial"/>
              <a:cs typeface="Arial"/>
            </a:endParaRPr>
          </a:p>
          <a:p>
            <a:pPr marL="0" indent="0">
              <a:buNone/>
            </a:pPr>
            <a:r>
              <a:rPr lang="en-GB" sz="1100" b="1">
                <a:latin typeface="Arial"/>
                <a:ea typeface="+mn-lt"/>
                <a:cs typeface="Arial"/>
              </a:rPr>
              <a:t>Electronic communication </a:t>
            </a:r>
          </a:p>
          <a:p>
            <a:pPr>
              <a:buFont typeface="Arial"/>
              <a:buChar char="•"/>
            </a:pPr>
            <a:r>
              <a:rPr lang="en-GB" sz="1100">
                <a:latin typeface="Arial"/>
                <a:ea typeface="+mn-lt"/>
                <a:cs typeface="Arial"/>
              </a:rPr>
              <a:t>Digital tools like emails, telemedicine platforms, and electronic health records (EHRs).</a:t>
            </a:r>
            <a:endParaRPr lang="en-GB" sz="1100">
              <a:latin typeface="Arial"/>
              <a:cs typeface="Arial"/>
            </a:endParaRPr>
          </a:p>
          <a:p>
            <a:pPr>
              <a:buFont typeface="Arial"/>
              <a:buChar char="•"/>
            </a:pPr>
            <a:r>
              <a:rPr lang="en-GB" sz="1100">
                <a:latin typeface="Arial"/>
                <a:ea typeface="+mn-lt"/>
                <a:cs typeface="Arial"/>
              </a:rPr>
              <a:t>Enables quick sharing of patient data and remote consultations, improving efficiency and accessibility.</a:t>
            </a:r>
            <a:endParaRPr lang="en-GB" sz="1100">
              <a:latin typeface="Arial"/>
              <a:cs typeface="Arial"/>
            </a:endParaRPr>
          </a:p>
          <a:p>
            <a:pPr marL="0" indent="0">
              <a:buNone/>
            </a:pPr>
            <a:endParaRPr lang="en-GB" sz="1100">
              <a:latin typeface="Arial"/>
              <a:cs typeface="Arial"/>
            </a:endParaRPr>
          </a:p>
          <a:p>
            <a:pPr marL="0" indent="0">
              <a:buNone/>
            </a:pPr>
            <a:endParaRPr lang="en-GB" sz="1100">
              <a:latin typeface="Arial"/>
              <a:cs typeface="Arial"/>
            </a:endParaRPr>
          </a:p>
          <a:p>
            <a:pPr marL="0" indent="0">
              <a:buNone/>
            </a:pPr>
            <a:endParaRPr lang="en-GB" sz="1100">
              <a:latin typeface="Arial"/>
              <a:cs typeface="Arial"/>
            </a:endParaRPr>
          </a:p>
          <a:p>
            <a:pPr marL="0" indent="0">
              <a:buNone/>
            </a:pPr>
            <a:endParaRPr lang="en-GB" sz="1100"/>
          </a:p>
        </p:txBody>
      </p:sp>
      <p:sp>
        <p:nvSpPr>
          <p:cNvPr id="32" name="TextBox 31">
            <a:extLst>
              <a:ext uri="{FF2B5EF4-FFF2-40B4-BE49-F238E27FC236}">
                <a16:creationId xmlns:a16="http://schemas.microsoft.com/office/drawing/2014/main" id="{E1738366-9787-5935-8338-915F338B43F2}"/>
              </a:ext>
            </a:extLst>
          </p:cNvPr>
          <p:cNvSpPr txBox="1"/>
          <p:nvPr/>
        </p:nvSpPr>
        <p:spPr>
          <a:xfrm>
            <a:off x="1190372" y="2047213"/>
            <a:ext cx="15560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pic>
        <p:nvPicPr>
          <p:cNvPr id="33" name="Picture 32" descr="Why Is Communication Important in Healthcare? | IntelyCare">
            <a:extLst>
              <a:ext uri="{FF2B5EF4-FFF2-40B4-BE49-F238E27FC236}">
                <a16:creationId xmlns:a16="http://schemas.microsoft.com/office/drawing/2014/main" id="{775341A6-B08B-5E2A-50F9-20EC93B5C85A}"/>
              </a:ext>
            </a:extLst>
          </p:cNvPr>
          <p:cNvPicPr>
            <a:picLocks noChangeAspect="1"/>
          </p:cNvPicPr>
          <p:nvPr/>
        </p:nvPicPr>
        <p:blipFill>
          <a:blip r:embed="rId2"/>
          <a:stretch>
            <a:fillRect/>
          </a:stretch>
        </p:blipFill>
        <p:spPr>
          <a:xfrm>
            <a:off x="1131455" y="2412999"/>
            <a:ext cx="5218546" cy="3475182"/>
          </a:xfrm>
          <a:prstGeom prst="rect">
            <a:avLst/>
          </a:prstGeom>
        </p:spPr>
      </p:pic>
    </p:spTree>
    <p:extLst>
      <p:ext uri="{BB962C8B-B14F-4D97-AF65-F5344CB8AC3E}">
        <p14:creationId xmlns:p14="http://schemas.microsoft.com/office/powerpoint/2010/main" val="3826805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E95C7-1925-4A1D-4759-D1454B4AC8E4}"/>
              </a:ext>
            </a:extLst>
          </p:cNvPr>
          <p:cNvSpPr>
            <a:spLocks noGrp="1"/>
          </p:cNvSpPr>
          <p:nvPr>
            <p:ph type="title"/>
          </p:nvPr>
        </p:nvSpPr>
        <p:spPr>
          <a:xfrm>
            <a:off x="6094105" y="802955"/>
            <a:ext cx="4977976" cy="1454051"/>
          </a:xfrm>
        </p:spPr>
        <p:txBody>
          <a:bodyPr>
            <a:normAutofit/>
          </a:bodyPr>
          <a:lstStyle/>
          <a:p>
            <a:r>
              <a:rPr lang="en-GB" sz="3300" b="1" i="1" u="sng">
                <a:solidFill>
                  <a:schemeClr val="tx2"/>
                </a:solidFill>
                <a:latin typeface="Arial"/>
                <a:cs typeface="Arial"/>
              </a:rPr>
              <a:t>Why is communication important?</a:t>
            </a:r>
          </a:p>
        </p:txBody>
      </p:sp>
      <p:pic>
        <p:nvPicPr>
          <p:cNvPr id="7" name="Graphic 6" descr="Board Room">
            <a:extLst>
              <a:ext uri="{FF2B5EF4-FFF2-40B4-BE49-F238E27FC236}">
                <a16:creationId xmlns:a16="http://schemas.microsoft.com/office/drawing/2014/main" id="{434D1087-F56E-DFB3-3954-F98C087C537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8CBB182A-569E-54CB-9220-AF65143F905C}"/>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400">
                <a:solidFill>
                  <a:schemeClr val="tx2"/>
                </a:solidFill>
                <a:latin typeface="Arial"/>
                <a:ea typeface="+mn-lt"/>
                <a:cs typeface="Arial"/>
              </a:rPr>
              <a:t>According to Skills for Care (2023), communication is fundamental to person-centred care because it </a:t>
            </a:r>
            <a:r>
              <a:rPr lang="en-GB" sz="1400" err="1">
                <a:solidFill>
                  <a:schemeClr val="tx2"/>
                </a:solidFill>
                <a:latin typeface="Arial"/>
                <a:ea typeface="+mn-lt"/>
                <a:cs typeface="Arial"/>
              </a:rPr>
              <a:t>ensure's</a:t>
            </a:r>
            <a:r>
              <a:rPr lang="en-GB" sz="1400">
                <a:solidFill>
                  <a:schemeClr val="tx2"/>
                </a:solidFill>
                <a:latin typeface="Arial"/>
                <a:ea typeface="+mn-lt"/>
                <a:cs typeface="Arial"/>
              </a:rPr>
              <a:t> that individuals’ needs, preferences, and value's are respected. It also help's professional's work collaboratively across multidisciplinary team's to achieve the best outcome's for service user's. Communication is the heartbeat of health care — it ensures patients receive safe, effective, and compassionate treatment. (NHS England, “Spoken Communication and Patient Safety in the NHS”)Effective communication is essential for building strong relationships between health and social care professionals and the people they support. It allows staff to share vital information accurately, ensuring that care plans are followed correctly and that patients receive the right treatment. Good communication also promotes teamwork, reduces mistakes, and helps create a supportive environment where individuals feel valued and understood. Ultimately, it leads to better health outcomes and a higher standard of care</a:t>
            </a:r>
            <a:endParaRPr lang="en-GB" sz="1400">
              <a:solidFill>
                <a:schemeClr val="tx2"/>
              </a:solidFill>
              <a:latin typeface="Arial"/>
              <a:cs typeface="Aria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58329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DCF21-F4C1-4810-C146-B60121853975}"/>
              </a:ext>
            </a:extLst>
          </p:cNvPr>
          <p:cNvSpPr>
            <a:spLocks noGrp="1"/>
          </p:cNvSpPr>
          <p:nvPr>
            <p:ph type="title"/>
          </p:nvPr>
        </p:nvSpPr>
        <p:spPr>
          <a:xfrm>
            <a:off x="6094105" y="802955"/>
            <a:ext cx="4977976" cy="1454051"/>
          </a:xfrm>
        </p:spPr>
        <p:txBody>
          <a:bodyPr>
            <a:normAutofit/>
          </a:bodyPr>
          <a:lstStyle/>
          <a:p>
            <a:r>
              <a:rPr lang="en-GB" sz="2500" b="1" i="1" u="sng">
                <a:solidFill>
                  <a:schemeClr val="tx2"/>
                </a:solidFill>
                <a:latin typeface="Arial"/>
                <a:cs typeface="Arial"/>
              </a:rPr>
              <a:t>How is communication relevant to professional practice in health and social care </a:t>
            </a:r>
            <a:endParaRPr lang="en-GB" sz="2500" b="1">
              <a:solidFill>
                <a:schemeClr val="tx2"/>
              </a:solidFill>
              <a:latin typeface="Arial"/>
              <a:cs typeface="Arial"/>
            </a:endParaRPr>
          </a:p>
        </p:txBody>
      </p:sp>
      <p:pic>
        <p:nvPicPr>
          <p:cNvPr id="22" name="Graphic 21" descr="Medicine">
            <a:extLst>
              <a:ext uri="{FF2B5EF4-FFF2-40B4-BE49-F238E27FC236}">
                <a16:creationId xmlns:a16="http://schemas.microsoft.com/office/drawing/2014/main" id="{66D7BCF0-CAD1-1CDB-84C5-4FF2FEE9D94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82D6FEE4-73B5-32F2-4C83-E7BB3979025D}"/>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1400">
                <a:solidFill>
                  <a:schemeClr val="tx2"/>
                </a:solidFill>
                <a:latin typeface="Arial"/>
                <a:ea typeface="+mn-lt"/>
                <a:cs typeface="Arial"/>
              </a:rPr>
              <a:t>Ensuring safety and accuracy: Clear communication prevents errors in medication, treatment, and care planning.</a:t>
            </a:r>
            <a:endParaRPr lang="en-GB" sz="1400">
              <a:solidFill>
                <a:schemeClr val="tx2"/>
              </a:solidFill>
              <a:latin typeface="Arial"/>
              <a:cs typeface="Arial"/>
            </a:endParaRPr>
          </a:p>
          <a:p>
            <a:r>
              <a:rPr lang="en-GB" sz="1400">
                <a:solidFill>
                  <a:schemeClr val="tx2"/>
                </a:solidFill>
                <a:latin typeface="Arial"/>
                <a:ea typeface="+mn-lt"/>
                <a:cs typeface="Arial"/>
              </a:rPr>
              <a:t>Building relationships: It fosters trust between care workers, patients, and families.</a:t>
            </a:r>
            <a:endParaRPr lang="en-GB" sz="1400">
              <a:solidFill>
                <a:schemeClr val="tx2"/>
              </a:solidFill>
              <a:latin typeface="Arial"/>
              <a:cs typeface="Arial"/>
            </a:endParaRPr>
          </a:p>
          <a:p>
            <a:r>
              <a:rPr lang="en-GB" sz="1400">
                <a:solidFill>
                  <a:schemeClr val="tx2"/>
                </a:solidFill>
                <a:latin typeface="Arial"/>
                <a:ea typeface="+mn-lt"/>
                <a:cs typeface="Arial"/>
              </a:rPr>
              <a:t>Supporting emotional wellbeing: Empathetic communication helps individuals feel valued and understood.</a:t>
            </a:r>
            <a:endParaRPr lang="en-GB" sz="1400">
              <a:solidFill>
                <a:schemeClr val="tx2"/>
              </a:solidFill>
              <a:latin typeface="Arial"/>
              <a:cs typeface="Arial"/>
            </a:endParaRPr>
          </a:p>
          <a:p>
            <a:r>
              <a:rPr lang="en-GB" sz="1400">
                <a:solidFill>
                  <a:schemeClr val="tx2"/>
                </a:solidFill>
                <a:latin typeface="Arial"/>
                <a:ea typeface="+mn-lt"/>
                <a:cs typeface="Arial"/>
              </a:rPr>
              <a:t>Promoting teamwork: Professionals must communicate effectively with colleagues to coordinate care. The Health and Social Care Act (2012) emphasises the importance of effective communication in maintaining quality standards and safeguarding individuals. Poor communication can lead to misunderstandings, neglect, or harm, making it a professional and ethical priority.</a:t>
            </a:r>
            <a:endParaRPr lang="en-GB" sz="1400">
              <a:solidFill>
                <a:schemeClr val="tx2"/>
              </a:solidFill>
              <a:latin typeface="Arial"/>
              <a:cs typeface="Arial"/>
            </a:endParaRPr>
          </a:p>
          <a:p>
            <a:endParaRPr lang="en-GB" sz="1400">
              <a:solidFill>
                <a:schemeClr val="tx2"/>
              </a:solidFill>
            </a:endParaRP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93806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55617A-D216-5BAC-393E-592C3F71C7FC}"/>
              </a:ext>
            </a:extLst>
          </p:cNvPr>
          <p:cNvSpPr>
            <a:spLocks noGrp="1"/>
          </p:cNvSpPr>
          <p:nvPr>
            <p:ph type="title"/>
          </p:nvPr>
        </p:nvSpPr>
        <p:spPr>
          <a:xfrm>
            <a:off x="6094105" y="802955"/>
            <a:ext cx="4977976" cy="1454051"/>
          </a:xfrm>
        </p:spPr>
        <p:txBody>
          <a:bodyPr>
            <a:normAutofit/>
          </a:bodyPr>
          <a:lstStyle/>
          <a:p>
            <a:r>
              <a:rPr lang="en-GB" sz="2800" b="1" i="1" u="sng">
                <a:solidFill>
                  <a:schemeClr val="tx2"/>
                </a:solidFill>
                <a:latin typeface="Arial"/>
                <a:cs typeface="Arial"/>
              </a:rPr>
              <a:t>How can I apply my chosen skill to a real health and social care setting?  </a:t>
            </a:r>
          </a:p>
        </p:txBody>
      </p:sp>
      <p:pic>
        <p:nvPicPr>
          <p:cNvPr id="24" name="Graphic 23" descr="Suburban scene">
            <a:extLst>
              <a:ext uri="{FF2B5EF4-FFF2-40B4-BE49-F238E27FC236}">
                <a16:creationId xmlns:a16="http://schemas.microsoft.com/office/drawing/2014/main" id="{A2E62B30-B181-16D8-B20C-DF626215022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F5AF764-12AE-DBE1-3484-862E9F3B4653}"/>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800">
                <a:solidFill>
                  <a:schemeClr val="tx2"/>
                </a:solidFill>
                <a:latin typeface="Arial"/>
                <a:ea typeface="+mn-lt"/>
                <a:cs typeface="Arial"/>
              </a:rPr>
              <a:t>Imagine working as a care assistant in a residential home. A resident with dementia becomes anxious during mealtime. You use non-verbal communication a calm tone, gentle touch, and eye contact to reassure them. You can then verbally explain what is happening in simple, clear language. Afterward, you record the incident and share it with the nurse to ensure consistent support. This demonstrates how communication promotes safety, dignity, and continuity of care.(berry)</a:t>
            </a:r>
            <a:endParaRPr lang="en-GB" sz="1800">
              <a:solidFill>
                <a:schemeClr val="tx2"/>
              </a:solidFill>
              <a:latin typeface="Arial"/>
              <a:cs typeface="Arial"/>
            </a:endParaRPr>
          </a:p>
        </p:txBody>
      </p:sp>
      <p:grpSp>
        <p:nvGrpSpPr>
          <p:cNvPr id="25" name="Group 2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73290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D3D69-ABC3-3253-2328-41199944A089}"/>
              </a:ext>
            </a:extLst>
          </p:cNvPr>
          <p:cNvSpPr>
            <a:spLocks noGrp="1"/>
          </p:cNvSpPr>
          <p:nvPr>
            <p:ph type="title"/>
          </p:nvPr>
        </p:nvSpPr>
        <p:spPr>
          <a:xfrm>
            <a:off x="6094105" y="802955"/>
            <a:ext cx="4977976" cy="1454051"/>
          </a:xfrm>
        </p:spPr>
        <p:txBody>
          <a:bodyPr>
            <a:normAutofit/>
          </a:bodyPr>
          <a:lstStyle/>
          <a:p>
            <a:r>
              <a:rPr lang="en-GB" sz="3600" b="1" i="1" u="sng">
                <a:solidFill>
                  <a:schemeClr val="tx2"/>
                </a:solidFill>
                <a:latin typeface="Arial"/>
                <a:cs typeface="Arial"/>
              </a:rPr>
              <a:t>Conclusion</a:t>
            </a:r>
          </a:p>
        </p:txBody>
      </p:sp>
      <p:pic>
        <p:nvPicPr>
          <p:cNvPr id="7" name="Graphic 6" descr="Social Network">
            <a:extLst>
              <a:ext uri="{FF2B5EF4-FFF2-40B4-BE49-F238E27FC236}">
                <a16:creationId xmlns:a16="http://schemas.microsoft.com/office/drawing/2014/main" id="{A96C8AB1-40D6-BEC8-2B92-258618C1056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D5020F53-BED4-EEF9-0DE7-4C448E19742B}"/>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800">
                <a:solidFill>
                  <a:schemeClr val="tx2"/>
                </a:solidFill>
                <a:ea typeface="+mn-lt"/>
                <a:cs typeface="+mn-lt"/>
              </a:rPr>
              <a:t>In conclusion, communication is the cornerstone of effective health and social care. It allows professionals to share vital information accurately, understand patients’ needs, and provide safe, compassionate support. Good communication fosters trust, teamwork, and respect, ensuring that care is person-centred and responsive. Without clear and empathetic communication, the quality of care and patient outcomes can suffer — making it essential for every interaction within health and social care settings.</a:t>
            </a:r>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85724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0F3B8-2684-A514-7F74-587BB0E4D73D}"/>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E56E978A-BFC6-5AF3-8B48-93E9A07C27FB}"/>
              </a:ext>
            </a:extLst>
          </p:cNvPr>
          <p:cNvSpPr>
            <a:spLocks noGrp="1"/>
          </p:cNvSpPr>
          <p:nvPr>
            <p:ph idx="1"/>
          </p:nvPr>
        </p:nvSpPr>
        <p:spPr>
          <a:xfrm>
            <a:off x="838200" y="1398442"/>
            <a:ext cx="10515600" cy="4051157"/>
          </a:xfrm>
        </p:spPr>
        <p:txBody>
          <a:bodyPr vert="horz" lIns="91440" tIns="45720" rIns="91440" bIns="45720" rtlCol="0" anchor="t">
            <a:normAutofit/>
          </a:bodyPr>
          <a:lstStyle/>
          <a:p>
            <a:r>
              <a:rPr lang="en-GB" sz="1600">
                <a:latin typeface="Arial"/>
                <a:cs typeface="Arial"/>
              </a:rPr>
              <a:t>Ratna, Haran. “The Importance of Effective Communication in Healthcare Practice.” </a:t>
            </a:r>
            <a:r>
              <a:rPr lang="en-GB" sz="1600" i="1">
                <a:latin typeface="Arial"/>
                <a:cs typeface="Arial"/>
              </a:rPr>
              <a:t>Harvard Public Health Review</a:t>
            </a:r>
            <a:r>
              <a:rPr lang="en-GB" sz="1600">
                <a:latin typeface="Arial"/>
                <a:cs typeface="Arial"/>
              </a:rPr>
              <a:t>, vol. 23, no. 1, 2019, pp. 1–6, </a:t>
            </a:r>
            <a:r>
              <a:rPr lang="en-GB" sz="1600">
                <a:latin typeface="Arial"/>
                <a:cs typeface="Arial"/>
                <a:hlinkClick r:id="rId2"/>
              </a:rPr>
              <a:t>www.jstor.org/stable/48546767</a:t>
            </a:r>
            <a:r>
              <a:rPr lang="en-GB" sz="1600">
                <a:latin typeface="Arial"/>
                <a:cs typeface="Arial"/>
              </a:rPr>
              <a:t>. (Accessed on 9/06/26)</a:t>
            </a:r>
          </a:p>
          <a:p>
            <a:pPr>
              <a:buFont typeface="Calibri" panose="020B0604020202020204" pitchFamily="34" charset="0"/>
              <a:buChar char="-"/>
            </a:pPr>
            <a:r>
              <a:rPr lang="en-GB" sz="1600">
                <a:latin typeface="Arial"/>
                <a:cs typeface="Arial"/>
              </a:rPr>
              <a:t>NHS. </a:t>
            </a:r>
            <a:r>
              <a:rPr lang="en-GB" sz="1600" i="1">
                <a:latin typeface="Arial"/>
                <a:cs typeface="Arial"/>
              </a:rPr>
              <a:t>Standard What You Need to Know</a:t>
            </a:r>
            <a:r>
              <a:rPr lang="en-GB" sz="1600">
                <a:latin typeface="Arial"/>
                <a:cs typeface="Arial"/>
              </a:rPr>
              <a:t>. 2025. (Accessed on 10/06/26).</a:t>
            </a:r>
            <a:endParaRPr lang="en-US" sz="1600">
              <a:latin typeface="Arial"/>
              <a:cs typeface="Arial"/>
            </a:endParaRPr>
          </a:p>
          <a:p>
            <a:pPr>
              <a:buFont typeface="Calibri" panose="020B0604020202020204" pitchFamily="34" charset="0"/>
              <a:buChar char="-"/>
            </a:pPr>
            <a:r>
              <a:rPr lang="en-GB" sz="1600">
                <a:latin typeface="Arial"/>
                <a:ea typeface="+mn-lt"/>
                <a:cs typeface="Arial"/>
              </a:rPr>
              <a:t>Skills for Care. (2023). </a:t>
            </a:r>
            <a:r>
              <a:rPr lang="en-GB" sz="1600" i="1">
                <a:latin typeface="Arial"/>
                <a:ea typeface="+mn-lt"/>
                <a:cs typeface="Arial"/>
              </a:rPr>
              <a:t>Effective communication in health and social care.</a:t>
            </a:r>
            <a:r>
              <a:rPr lang="en-GB" sz="1600">
                <a:latin typeface="Arial"/>
                <a:ea typeface="+mn-lt"/>
                <a:cs typeface="Arial"/>
              </a:rPr>
              <a:t> Retrieved from </a:t>
            </a:r>
            <a:r>
              <a:rPr lang="en-GB" sz="1600">
                <a:latin typeface="Arial"/>
                <a:cs typeface="Arial"/>
                <a:hlinkClick r:id="rId3"/>
              </a:rPr>
              <a:t>https://www.skillsforcare.org.uk</a:t>
            </a:r>
            <a:r>
              <a:rPr lang="en-GB" sz="1600">
                <a:latin typeface="Arial"/>
                <a:ea typeface="+mn-lt"/>
                <a:cs typeface="Arial"/>
              </a:rPr>
              <a:t> </a:t>
            </a:r>
            <a:r>
              <a:rPr lang="en-GB" sz="1600">
                <a:latin typeface="Arial"/>
                <a:ea typeface="+mn-lt"/>
                <a:cs typeface="Arial"/>
                <a:hlinkClick r:id="rId4"/>
              </a:rPr>
              <a:t>(skillsforcare.org.uk in Bing)</a:t>
            </a:r>
            <a:r>
              <a:rPr lang="en-GB" sz="1600">
                <a:latin typeface="Arial"/>
                <a:ea typeface="+mn-lt"/>
                <a:cs typeface="Arial"/>
              </a:rPr>
              <a:t> (Accessed on 10/06/26).</a:t>
            </a:r>
            <a:endParaRPr lang="en-GB" sz="1600">
              <a:latin typeface="Arial"/>
              <a:cs typeface="Arial"/>
            </a:endParaRPr>
          </a:p>
          <a:p>
            <a:pPr>
              <a:buFont typeface="Calibri" panose="020B0604020202020204" pitchFamily="34" charset="0"/>
              <a:buChar char="-"/>
            </a:pPr>
            <a:r>
              <a:rPr lang="en-GB" sz="1600">
                <a:latin typeface="Arial"/>
                <a:ea typeface="+mn-lt"/>
                <a:cs typeface="Arial"/>
              </a:rPr>
              <a:t>NHS England. “Spoken Communication and Patient Safety in the NHS.” 2022. (Accessed on 10/06/26).</a:t>
            </a:r>
          </a:p>
          <a:p>
            <a:pPr>
              <a:buFont typeface="Calibri" panose="020B0604020202020204" pitchFamily="34" charset="0"/>
              <a:buChar char="-"/>
            </a:pPr>
            <a:r>
              <a:rPr lang="en-GB" sz="1600">
                <a:latin typeface="Arial"/>
                <a:ea typeface="+mn-lt"/>
                <a:cs typeface="Arial"/>
              </a:rPr>
              <a:t>Health and Social Care Act 2012. (UK Government). Retrieved from </a:t>
            </a:r>
            <a:r>
              <a:rPr lang="en-GB" sz="1600">
                <a:latin typeface="Arial"/>
                <a:cs typeface="Arial"/>
                <a:hlinkClick r:id="rId5"/>
              </a:rPr>
              <a:t>https://www.legislation.gov.uk</a:t>
            </a:r>
            <a:r>
              <a:rPr lang="en-GB" sz="1600">
                <a:latin typeface="Arial"/>
                <a:ea typeface="+mn-lt"/>
                <a:cs typeface="Arial"/>
              </a:rPr>
              <a:t> </a:t>
            </a:r>
            <a:r>
              <a:rPr lang="en-GB" sz="1600">
                <a:latin typeface="Arial"/>
                <a:ea typeface="+mn-lt"/>
                <a:cs typeface="Arial"/>
                <a:hlinkClick r:id="rId6"/>
              </a:rPr>
              <a:t>(legislation.gov.uk in Bing)</a:t>
            </a:r>
            <a:r>
              <a:rPr lang="en-GB" sz="1600">
                <a:latin typeface="Arial"/>
                <a:ea typeface="+mn-lt"/>
                <a:cs typeface="Arial"/>
              </a:rPr>
              <a:t> (Accessed on 10/06/26).</a:t>
            </a:r>
            <a:endParaRPr lang="en-GB" sz="1600">
              <a:latin typeface="Arial"/>
              <a:cs typeface="Arial"/>
            </a:endParaRPr>
          </a:p>
          <a:p>
            <a:r>
              <a:rPr lang="en-GB" sz="1600">
                <a:latin typeface="Arial"/>
                <a:cs typeface="Arial"/>
              </a:rPr>
              <a:t>berry, d. “Health Communication: Theory and Practice.” </a:t>
            </a:r>
            <a:r>
              <a:rPr lang="en-GB" sz="1600" i="1">
                <a:latin typeface="Arial"/>
                <a:cs typeface="Arial"/>
              </a:rPr>
              <a:t>Google Books</a:t>
            </a:r>
            <a:r>
              <a:rPr lang="en-GB" sz="1600">
                <a:latin typeface="Arial"/>
                <a:cs typeface="Arial"/>
              </a:rPr>
              <a:t>, 2026, books.google.co.uk/</a:t>
            </a:r>
            <a:r>
              <a:rPr lang="en-GB" sz="1600" err="1">
                <a:latin typeface="Arial"/>
                <a:cs typeface="Arial"/>
              </a:rPr>
              <a:t>books?hl</a:t>
            </a:r>
            <a:r>
              <a:rPr lang="en-GB" sz="1600">
                <a:latin typeface="Arial"/>
                <a:cs typeface="Arial"/>
              </a:rPr>
              <a:t>=</a:t>
            </a:r>
            <a:r>
              <a:rPr lang="en-GB" sz="1600" err="1">
                <a:latin typeface="Arial"/>
                <a:cs typeface="Arial"/>
              </a:rPr>
              <a:t>en&amp;lr</a:t>
            </a:r>
            <a:r>
              <a:rPr lang="en-GB" sz="1600">
                <a:latin typeface="Arial"/>
                <a:cs typeface="Arial"/>
              </a:rPr>
              <a:t>=&amp;id=AK_Mg2J5EhUC&amp;oi=</a:t>
            </a:r>
            <a:r>
              <a:rPr lang="en-GB" sz="1600" err="1">
                <a:latin typeface="Arial"/>
                <a:cs typeface="Arial"/>
              </a:rPr>
              <a:t>fnd&amp;pg</a:t>
            </a:r>
            <a:r>
              <a:rPr lang="en-GB" sz="1600">
                <a:latin typeface="Arial"/>
                <a:cs typeface="Arial"/>
              </a:rPr>
              <a:t>=PP1&amp;dq=</a:t>
            </a:r>
            <a:r>
              <a:rPr lang="en-GB" sz="1600" err="1">
                <a:latin typeface="Arial"/>
                <a:cs typeface="Arial"/>
              </a:rPr>
              <a:t>how+can+i+link+communication+to+a+real+health+care+setting&amp;ots</a:t>
            </a:r>
            <a:r>
              <a:rPr lang="en-GB" sz="1600">
                <a:latin typeface="Arial"/>
                <a:cs typeface="Arial"/>
              </a:rPr>
              <a:t>=</a:t>
            </a:r>
            <a:r>
              <a:rPr lang="en-GB" sz="1600" err="1">
                <a:latin typeface="Arial"/>
                <a:cs typeface="Arial"/>
              </a:rPr>
              <a:t>YllzlqFkzk&amp;sig</a:t>
            </a:r>
            <a:r>
              <a:rPr lang="en-GB" sz="1600">
                <a:latin typeface="Arial"/>
                <a:cs typeface="Arial"/>
              </a:rPr>
              <a:t>=CMus0bFW0E0q8hoe-HLx8wxqk3A#v=</a:t>
            </a:r>
            <a:r>
              <a:rPr lang="en-GB" sz="1600" err="1">
                <a:latin typeface="Arial"/>
                <a:cs typeface="Arial"/>
              </a:rPr>
              <a:t>onepage&amp;q</a:t>
            </a:r>
            <a:r>
              <a:rPr lang="en-GB" sz="1600">
                <a:latin typeface="Arial"/>
                <a:cs typeface="Arial"/>
              </a:rPr>
              <a:t>=how%20can%20i%20link%20communication%20to%20a%20real%20health%20care%20setting&amp;f=false. Accessed 21 June 2026. (Accessed 16/06/26)</a:t>
            </a:r>
          </a:p>
          <a:p>
            <a:pPr>
              <a:buFont typeface="Calibri" panose="020B0604020202020204" pitchFamily="34" charset="0"/>
              <a:buChar char="-"/>
            </a:pPr>
            <a:endParaRPr lang="en-GB" sz="1600">
              <a:latin typeface="Arial"/>
              <a:cs typeface="Arial"/>
            </a:endParaRPr>
          </a:p>
          <a:p>
            <a:pPr marL="0" indent="0">
              <a:buNone/>
            </a:pPr>
            <a:endParaRPr lang="en-GB" sz="1400">
              <a:latin typeface="Arial"/>
              <a:cs typeface="Arial"/>
            </a:endParaRPr>
          </a:p>
          <a:p>
            <a:pPr>
              <a:buFont typeface="Calibri" panose="020B0604020202020204" pitchFamily="34" charset="0"/>
              <a:buChar char="-"/>
            </a:pPr>
            <a:endParaRPr lang="en-GB" sz="1800">
              <a:latin typeface="Arial"/>
              <a:cs typeface="Arial"/>
            </a:endParaRPr>
          </a:p>
        </p:txBody>
      </p:sp>
    </p:spTree>
    <p:extLst>
      <p:ext uri="{BB962C8B-B14F-4D97-AF65-F5344CB8AC3E}">
        <p14:creationId xmlns:p14="http://schemas.microsoft.com/office/powerpoint/2010/main" val="1394411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Communication </vt:lpstr>
      <vt:lpstr>Introduction </vt:lpstr>
      <vt:lpstr>What is communication?</vt:lpstr>
      <vt:lpstr>Why is communication important?</vt:lpstr>
      <vt:lpstr>How is communication relevant to professional practice in health and social care </vt:lpstr>
      <vt:lpstr>How can I apply my chosen skill to a real health and social care setting?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2026-05-21T12:09:10Z</dcterms:created>
  <dcterms:modified xsi:type="dcterms:W3CDTF">2026-06-21T17:16:57Z</dcterms:modified>
</cp:coreProperties>
</file>