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82" r:id="rId4"/>
    <p:sldId id="269" r:id="rId5"/>
    <p:sldId id="263" r:id="rId6"/>
    <p:sldId id="284" r:id="rId7"/>
    <p:sldId id="260" r:id="rId8"/>
    <p:sldId id="258" r:id="rId9"/>
    <p:sldId id="264" r:id="rId10"/>
    <p:sldId id="267" r:id="rId11"/>
    <p:sldId id="265" r:id="rId12"/>
    <p:sldId id="268" r:id="rId13"/>
    <p:sldId id="270" r:id="rId14"/>
    <p:sldId id="261" r:id="rId15"/>
    <p:sldId id="266" r:id="rId16"/>
    <p:sldId id="285" r:id="rId17"/>
    <p:sldId id="271" r:id="rId18"/>
    <p:sldId id="286" r:id="rId19"/>
    <p:sldId id="275" r:id="rId20"/>
    <p:sldId id="277" r:id="rId21"/>
    <p:sldId id="276" r:id="rId22"/>
    <p:sldId id="281" r:id="rId23"/>
    <p:sldId id="273" r:id="rId24"/>
    <p:sldId id="272" r:id="rId25"/>
    <p:sldId id="27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>
        <p:scale>
          <a:sx n="95" d="100"/>
          <a:sy n="95" d="100"/>
        </p:scale>
        <p:origin x="1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fulprofessor.com/collaborative-learning/" TargetMode="External"/><Relationship Id="rId2" Type="http://schemas.openxmlformats.org/officeDocument/2006/relationships/hyperlink" Target="https://helpfulprofessor.com/experiential-learning-examp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BMTP4017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30254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&amp;  </a:t>
            </a:r>
          </a:p>
          <a:p>
            <a:r>
              <a:rPr lang="en-GB" sz="5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Placement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38010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7D6B3-B706-23FD-FF4E-55182BB8B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Additional Learning Opportunities – Do!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1613F-AD21-B049-384D-1859BFF18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876" y="1825625"/>
            <a:ext cx="11131924" cy="4351338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dirty="0"/>
              <a:t>Observational</a:t>
            </a:r>
            <a:r>
              <a:rPr lang="en-GB" dirty="0"/>
              <a:t> 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- P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assive learning, students come to a realization through watching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Research –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F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acilitate or support learning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Independent –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Independently led to support &amp; develop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Blended –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Mix of teaching,  instruction and student-led learning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Project-Based –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P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roject to meet learning outcomes &amp; development</a:t>
            </a:r>
          </a:p>
          <a:p>
            <a:pPr fontAlgn="base"/>
            <a:r>
              <a:rPr lang="en-GB" b="1" dirty="0">
                <a:solidFill>
                  <a:srgbClr val="3A3A3A"/>
                </a:solidFill>
                <a:latin typeface="Arial" panose="020B0604020202020204" pitchFamily="34" charset="0"/>
              </a:rPr>
              <a:t>Experiential – 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Learning through experience </a:t>
            </a:r>
            <a:endParaRPr lang="en-GB" i="0" dirty="0">
              <a:solidFill>
                <a:srgbClr val="3A3A3A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A3A3A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394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B0671-1977-6F15-CBB4-B5CC0AC76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Types of Learning &amp;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75921-6590-A5B8-ABCC-87F3EA235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825625"/>
            <a:ext cx="11873753" cy="4351338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Structured –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 C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lear procedure to ensure learning occurs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Unstructured –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Experiences have learning as a goal, but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 allow flexibility </a:t>
            </a:r>
            <a:endParaRPr lang="en-GB" b="0" i="0" dirty="0">
              <a:solidFill>
                <a:srgbClr val="3A3A3A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u="sng" dirty="0">
                <a:solidFill>
                  <a:srgbClr val="2E38FF"/>
                </a:solidFill>
                <a:effectLst/>
                <a:latin typeface="Arial" panose="020B0604020202020204" pitchFamily="34" charset="0"/>
                <a:hlinkClick r:id="rId2"/>
              </a:rPr>
              <a:t>Experiential</a:t>
            </a: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–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 ‘Experiencing’ situations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u="sng" dirty="0">
                <a:solidFill>
                  <a:srgbClr val="2E38FF"/>
                </a:solidFill>
                <a:effectLst/>
                <a:latin typeface="Arial" panose="020B0604020202020204" pitchFamily="34" charset="0"/>
                <a:hlinkClick r:id="rId3"/>
              </a:rPr>
              <a:t>Collaborative</a:t>
            </a:r>
            <a:r>
              <a:rPr lang="en-GB" b="1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 –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 L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earning that occurs alongside and with other learners. </a:t>
            </a:r>
            <a:endParaRPr lang="en-GB" dirty="0"/>
          </a:p>
        </p:txBody>
      </p:sp>
      <p:pic>
        <p:nvPicPr>
          <p:cNvPr id="5" name="Picture 4" descr="A person smiling at camera&#10;&#10;Description automatically generated">
            <a:extLst>
              <a:ext uri="{FF2B5EF4-FFF2-40B4-BE49-F238E27FC236}">
                <a16:creationId xmlns:a16="http://schemas.microsoft.com/office/drawing/2014/main" id="{364230A9-AF79-64B3-B067-7B88F4E24A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0" y="3849407"/>
            <a:ext cx="3281083" cy="165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150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96C60-DA1A-6D75-0F58-0238D21F9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Experiential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42E0F-F3BB-3BF1-E0B2-98D233624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8494"/>
            <a:ext cx="10515600" cy="4778469"/>
          </a:xfrm>
        </p:spPr>
        <p:txBody>
          <a:bodyPr/>
          <a:lstStyle/>
          <a:p>
            <a:r>
              <a:rPr lang="en-GB" dirty="0"/>
              <a:t>Active Engagement in learning through doing &amp; reflecting on activities</a:t>
            </a:r>
          </a:p>
          <a:p>
            <a:r>
              <a:rPr lang="en-GB" dirty="0"/>
              <a:t>Experience &amp; reflection together </a:t>
            </a:r>
          </a:p>
          <a:p>
            <a:r>
              <a:rPr lang="en-GB" dirty="0"/>
              <a:t>Professional &amp; personal development</a:t>
            </a:r>
          </a:p>
          <a:p>
            <a:r>
              <a:rPr lang="en-GB" dirty="0"/>
              <a:t>Skills Development</a:t>
            </a:r>
          </a:p>
          <a:p>
            <a:r>
              <a:rPr lang="en-GB" dirty="0"/>
              <a:t>Placements &amp; Events Projects</a:t>
            </a:r>
          </a:p>
          <a:p>
            <a:r>
              <a:rPr lang="en-GB" dirty="0"/>
              <a:t>Employability</a:t>
            </a:r>
          </a:p>
          <a:p>
            <a:r>
              <a:rPr lang="en-GB" dirty="0"/>
              <a:t>Action Centred</a:t>
            </a:r>
          </a:p>
          <a:p>
            <a:r>
              <a:rPr lang="en-GB" dirty="0"/>
              <a:t>Management &amp; Leadership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 descr="A red and black runway with a crowd of people watching&#10;&#10;Description automatically generated">
            <a:extLst>
              <a:ext uri="{FF2B5EF4-FFF2-40B4-BE49-F238E27FC236}">
                <a16:creationId xmlns:a16="http://schemas.microsoft.com/office/drawing/2014/main" id="{8AF9B0E9-990E-EA81-1D4E-A9C2CF5359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799" y="1896533"/>
            <a:ext cx="3885294" cy="373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416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92E53-3866-9AA9-CE6E-2F7FBB266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Learning By Experience based on Kolb (2014)</a:t>
            </a:r>
          </a:p>
        </p:txBody>
      </p:sp>
      <p:pic>
        <p:nvPicPr>
          <p:cNvPr id="2050" name="Picture 2" descr="Kolb's Experiential Learning Cycle begins with a concrete experience followed by reflective observation into abstract conceptualization then active experimentation">
            <a:extLst>
              <a:ext uri="{FF2B5EF4-FFF2-40B4-BE49-F238E27FC236}">
                <a16:creationId xmlns:a16="http://schemas.microsoft.com/office/drawing/2014/main" id="{58C647BB-5569-1AE5-4499-F58FE8355E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432" y="1690688"/>
            <a:ext cx="5182323" cy="367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9969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07845-3929-E830-058B-17F9BA9B1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0094" y="67236"/>
            <a:ext cx="8583706" cy="61380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Experiential Learning Typologies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A2602-824C-C6A3-5C6D-11DD4CB33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024" y="578224"/>
            <a:ext cx="11232776" cy="5598739"/>
          </a:xfrm>
        </p:spPr>
        <p:txBody>
          <a:bodyPr>
            <a:normAutofit/>
          </a:bodyPr>
          <a:lstStyle/>
          <a:p>
            <a:r>
              <a:rPr lang="en-GB" sz="2000" dirty="0"/>
              <a:t>Placements</a:t>
            </a:r>
          </a:p>
          <a:p>
            <a:r>
              <a:rPr lang="en-GB" sz="2000" dirty="0"/>
              <a:t>Project Based</a:t>
            </a:r>
          </a:p>
          <a:p>
            <a:r>
              <a:rPr lang="en-GB" sz="2000" dirty="0"/>
              <a:t>Enquiry / Research Based </a:t>
            </a:r>
          </a:p>
          <a:p>
            <a:r>
              <a:rPr lang="en-GB" sz="2000" dirty="0"/>
              <a:t>Observation</a:t>
            </a:r>
          </a:p>
          <a:p>
            <a:r>
              <a:rPr lang="en-GB" sz="2000" dirty="0"/>
              <a:t>Experimentation</a:t>
            </a:r>
          </a:p>
          <a:p>
            <a:r>
              <a:rPr lang="en-GB" sz="2000" dirty="0"/>
              <a:t>Self Reflection</a:t>
            </a:r>
          </a:p>
          <a:p>
            <a:r>
              <a:rPr lang="en-GB" sz="2000" dirty="0"/>
              <a:t>Teamwork Tasks &amp; Professional Development</a:t>
            </a:r>
          </a:p>
          <a:p>
            <a:r>
              <a:rPr lang="en-GB" sz="2000" dirty="0"/>
              <a:t>Cooperative Learning </a:t>
            </a:r>
          </a:p>
          <a:p>
            <a:r>
              <a:rPr lang="en-GB" sz="2000" dirty="0"/>
              <a:t>Service Learning</a:t>
            </a:r>
          </a:p>
          <a:p>
            <a:r>
              <a:rPr lang="en-GB" sz="2000" dirty="0"/>
              <a:t>Performance Based</a:t>
            </a:r>
          </a:p>
          <a:p>
            <a:r>
              <a:rPr lang="en-GB" sz="2000" dirty="0"/>
              <a:t>Study Abroad</a:t>
            </a:r>
          </a:p>
          <a:p>
            <a:r>
              <a:rPr lang="en-GB" sz="2000" dirty="0"/>
              <a:t>Volunteering / Civic Engagement / Community Projects</a:t>
            </a:r>
          </a:p>
          <a:p>
            <a:r>
              <a:rPr lang="en-GB" sz="2000" dirty="0"/>
              <a:t>Events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B9E564A-48C8-2605-259A-F20DC839B1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252" y="866905"/>
            <a:ext cx="5391573" cy="460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8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162AA-BD88-D74B-E097-B22B722C0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Association of Experiential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920D7-1268-1B05-0FD1-0D6358067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555"/>
                </a:solidFill>
                <a:effectLst/>
                <a:latin typeface="Benton-Sans"/>
              </a:rPr>
              <a:t>Knowledge—the concepts, facts, and information acquired through formal learning and past experience</a:t>
            </a:r>
            <a:r>
              <a:rPr lang="en-GB" dirty="0">
                <a:solidFill>
                  <a:srgbClr val="555555"/>
                </a:solidFill>
                <a:latin typeface="Benton-Sans"/>
              </a:rPr>
              <a:t>.</a:t>
            </a:r>
            <a:endParaRPr lang="en-GB" b="0" i="0" dirty="0">
              <a:solidFill>
                <a:srgbClr val="555555"/>
              </a:solidFill>
              <a:effectLst/>
              <a:latin typeface="Benton-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55555"/>
                </a:solidFill>
                <a:latin typeface="Benton-Sans"/>
              </a:rPr>
              <a:t>A</a:t>
            </a:r>
            <a:r>
              <a:rPr lang="en-GB" b="0" i="0" dirty="0">
                <a:solidFill>
                  <a:srgbClr val="555555"/>
                </a:solidFill>
                <a:effectLst/>
                <a:latin typeface="Benton-Sans"/>
              </a:rPr>
              <a:t>ctivity—the application of knowledge to a “real world” setting.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55555"/>
                </a:solidFill>
                <a:latin typeface="Benton-Sans"/>
              </a:rPr>
              <a:t>R</a:t>
            </a:r>
            <a:r>
              <a:rPr lang="en-GB" b="0" i="0" dirty="0">
                <a:solidFill>
                  <a:srgbClr val="555555"/>
                </a:solidFill>
                <a:effectLst/>
                <a:latin typeface="Benton-Sans"/>
              </a:rPr>
              <a:t>eflection—the analysis and synthesis of knowledge and activity to create new knowledge”.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555555"/>
              </a:solidFill>
              <a:latin typeface="Benton-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555"/>
                </a:solidFill>
                <a:effectLst/>
                <a:latin typeface="Benton-Sans"/>
              </a:rPr>
              <a:t>(Indiana University, 2006,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Benton-Sans"/>
              </a:rPr>
              <a:t>n.p.</a:t>
            </a:r>
            <a:r>
              <a:rPr lang="en-GB" b="0" i="0" dirty="0">
                <a:solidFill>
                  <a:srgbClr val="555555"/>
                </a:solidFill>
                <a:effectLst/>
                <a:latin typeface="Benton-Sans"/>
              </a:rPr>
              <a:t>).</a:t>
            </a:r>
          </a:p>
          <a:p>
            <a:endParaRPr lang="en-GB" dirty="0"/>
          </a:p>
        </p:txBody>
      </p:sp>
      <p:pic>
        <p:nvPicPr>
          <p:cNvPr id="5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48D80BD0-36DE-750F-B16A-078E27A0F1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214" y="3725333"/>
            <a:ext cx="3224106" cy="191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753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Kolb’s Cycle of Experiential Learning </a:t>
            </a:r>
          </a:p>
        </p:txBody>
      </p:sp>
      <p:pic>
        <p:nvPicPr>
          <p:cNvPr id="1026" name="Picture 2" descr="Figure-V2">
            <a:extLst>
              <a:ext uri="{FF2B5EF4-FFF2-40B4-BE49-F238E27FC236}">
                <a16:creationId xmlns:a16="http://schemas.microsoft.com/office/drawing/2014/main" id="{88909D03-E263-B2B4-9D51-1CF4FD8572D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094" y="1825625"/>
            <a:ext cx="5101812" cy="389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382F9-C23F-FCC5-D765-45D57FFE2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Experiential Learning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59BBB-056A-B873-8F74-88D2B96AB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585858"/>
                </a:solidFill>
                <a:effectLst/>
                <a:latin typeface="Bliss Light Italic"/>
              </a:rPr>
              <a:t>In its simplest form, experiential learning means learning from experience or learning by doing.  </a:t>
            </a:r>
          </a:p>
          <a:p>
            <a:r>
              <a:rPr lang="en-GB" b="0" i="1" dirty="0">
                <a:solidFill>
                  <a:srgbClr val="585858"/>
                </a:solidFill>
                <a:effectLst/>
                <a:latin typeface="Bliss Light Italic"/>
              </a:rPr>
              <a:t>Experiential education first immerses learners in an experience and then encourages reflection about the experience to develop new skills, new attitudes, or new ways of thinking.</a:t>
            </a:r>
          </a:p>
          <a:p>
            <a:br>
              <a:rPr lang="en-GB" dirty="0"/>
            </a:br>
            <a:r>
              <a:rPr lang="en-GB" b="0" i="1" dirty="0">
                <a:solidFill>
                  <a:srgbClr val="585858"/>
                </a:solidFill>
                <a:effectLst/>
                <a:latin typeface="Bliss Light Italic"/>
              </a:rPr>
              <a:t>-Lewis &amp; Williams (1994)</a:t>
            </a:r>
            <a:endParaRPr lang="en-GB" dirty="0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AD64D1D-98CC-ADD3-175B-E73861FE1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7467" y="3478107"/>
            <a:ext cx="3048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151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0A776-2CAC-C239-21BD-0FF113F29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Experiential Education v Experiential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34A69-658F-5650-72B8-F9CB9BCA4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/>
            <a:r>
              <a:rPr lang="en-GB" b="0" i="0" dirty="0">
                <a:solidFill>
                  <a:srgbClr val="585858"/>
                </a:solidFill>
                <a:effectLst/>
                <a:latin typeface="Bliss Light"/>
              </a:rPr>
              <a:t>Experiential education (EE) is defined as the philosophical process that guides the development of structural and functional learning experiences</a:t>
            </a:r>
          </a:p>
          <a:p>
            <a:pPr algn="l" fontAlgn="base"/>
            <a:r>
              <a:rPr lang="en-GB" dirty="0">
                <a:solidFill>
                  <a:srgbClr val="585858"/>
                </a:solidFill>
                <a:latin typeface="Bliss Light"/>
              </a:rPr>
              <a:t>Education is a broader concept</a:t>
            </a:r>
            <a:endParaRPr lang="en-GB" b="0" i="0" dirty="0">
              <a:solidFill>
                <a:srgbClr val="585858"/>
              </a:solidFill>
              <a:effectLst/>
              <a:latin typeface="Bliss Light"/>
            </a:endParaRPr>
          </a:p>
          <a:p>
            <a:pPr algn="l" fontAlgn="base"/>
            <a:r>
              <a:rPr lang="en-GB" b="0" i="0" dirty="0">
                <a:solidFill>
                  <a:srgbClr val="585858"/>
                </a:solidFill>
                <a:effectLst/>
                <a:latin typeface="Bliss Light"/>
              </a:rPr>
              <a:t>Experiential learning (EL) is defined as the specific techniques or mechanisms that an individual can implement to acquire or meet learning goals (Roberts, 2012)</a:t>
            </a:r>
          </a:p>
          <a:p>
            <a:pPr algn="l" fontAlgn="base"/>
            <a:r>
              <a:rPr lang="en-GB" b="0" i="0" dirty="0">
                <a:solidFill>
                  <a:srgbClr val="585858"/>
                </a:solidFill>
                <a:effectLst/>
                <a:latin typeface="Bliss Light"/>
              </a:rPr>
              <a:t>Specific learning categories and learning processes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291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8D58F-DF47-3A1A-DCF8-A229E813C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Benefits of Experiential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60585-3BA1-D124-FF04-521014893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8835"/>
            <a:ext cx="10515600" cy="473812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inherit"/>
              </a:rPr>
              <a:t>I</a:t>
            </a: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ncrease in students’ content knowledge and skills.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Statistically higher outcomes in application of coursework to everyday life than comparable students not engaged in experiential learning.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Improved higher-order thinking skills—an ability to demonstrate greater complexities of understanding.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Statistically significant increases in ability to </a:t>
            </a:r>
            <a:r>
              <a:rPr lang="en-GB" b="0" i="0" dirty="0" err="1">
                <a:solidFill>
                  <a:srgbClr val="585858"/>
                </a:solidFill>
                <a:effectLst/>
                <a:latin typeface="inherit"/>
              </a:rPr>
              <a:t>analyze</a:t>
            </a: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 increasingly complex problems.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Significant increases in students’ critical thinking abilities.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487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C90CC-A874-4B2C-E124-FFBE351E8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Experiential &amp; Applied Learning Concepts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D54CD57-864B-93A8-9A3D-841C012B42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369" y="1529080"/>
            <a:ext cx="4339243" cy="3977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018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FF711-D516-96B6-977D-8023388C2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347" y="-134471"/>
            <a:ext cx="11479305" cy="133125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AIMS &amp; OBJECTIVES OF EXPERIENTIAL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76B87-C847-2C7B-03AE-E341C6C32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347" y="853888"/>
            <a:ext cx="10997453" cy="5567083"/>
          </a:xfrm>
        </p:spPr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6192B"/>
                </a:solidFill>
                <a:effectLst/>
                <a:latin typeface="Haas Grot Text Web"/>
              </a:rPr>
              <a:t>Increases student motivation to learn.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Appreciate r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elevance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S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timulates academic inquiry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E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nriches and applies the content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Provided authentic opportunities for applying learning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Motivates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6192B"/>
              </a:solidFill>
              <a:effectLst/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6192B"/>
                </a:solidFill>
                <a:effectLst/>
                <a:latin typeface="Haas Grot Text Web"/>
              </a:rPr>
              <a:t>Produces autonomous learners</a:t>
            </a:r>
            <a:endParaRPr lang="en-GB" dirty="0">
              <a:solidFill>
                <a:srgbClr val="16192B"/>
              </a:solidFill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Problem Solving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Task Management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Real-world context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Understanding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What you  know, what </a:t>
            </a:r>
            <a:r>
              <a:rPr lang="en-GB" dirty="0">
                <a:solidFill>
                  <a:srgbClr val="16192B"/>
                </a:solidFill>
                <a:latin typeface="Haas Grot Text Web"/>
              </a:rPr>
              <a:t>you 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do not know, and how to learn it.</a:t>
            </a:r>
          </a:p>
          <a:p>
            <a:pPr marL="0" indent="0" algn="l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 descr="A person holding a microphone and another person holding a microphone&#10;&#10;Description automatically generated">
            <a:extLst>
              <a:ext uri="{FF2B5EF4-FFF2-40B4-BE49-F238E27FC236}">
                <a16:creationId xmlns:a16="http://schemas.microsoft.com/office/drawing/2014/main" id="{445382A4-0606-E1A5-41D3-BE4710D8E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480" y="2810933"/>
            <a:ext cx="4033521" cy="2363893"/>
          </a:xfrm>
          <a:prstGeom prst="rect">
            <a:avLst/>
          </a:prstGeom>
        </p:spPr>
      </p:pic>
      <p:pic>
        <p:nvPicPr>
          <p:cNvPr id="7" name="Picture 6" descr="A group of people at tables&#10;&#10;Description automatically generated">
            <a:extLst>
              <a:ext uri="{FF2B5EF4-FFF2-40B4-BE49-F238E27FC236}">
                <a16:creationId xmlns:a16="http://schemas.microsoft.com/office/drawing/2014/main" id="{F5D4C65A-0443-3264-5F0B-6858F70710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3093" y="806028"/>
            <a:ext cx="2465493" cy="1945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723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FDCB2-ED83-7493-D840-E3EDA6AB1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8" y="53789"/>
            <a:ext cx="5013512" cy="56477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Learning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55824-AD47-CCA5-5D0F-7348C063F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18565"/>
            <a:ext cx="10515600" cy="555839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555555"/>
                </a:solidFill>
                <a:effectLst/>
                <a:latin typeface="Benton-Sans"/>
              </a:rPr>
              <a:t>Select suitable experiences – Action Centred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555555"/>
                </a:solidFill>
                <a:effectLst/>
                <a:latin typeface="Benton-Sans"/>
              </a:rPr>
              <a:t>Link to criteria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555555"/>
                </a:solidFill>
                <a:effectLst/>
                <a:latin typeface="Benton-Sans"/>
              </a:rPr>
              <a:t>Problems</a:t>
            </a:r>
            <a:r>
              <a:rPr lang="en-GB" sz="2000" dirty="0">
                <a:solidFill>
                  <a:srgbClr val="555555"/>
                </a:solidFill>
                <a:latin typeface="Benton-Sans"/>
              </a:rPr>
              <a:t> Solving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Empowerment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Enterprise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Set Learning Outcomes</a:t>
            </a:r>
            <a:r>
              <a:rPr lang="en-GB" sz="2000" b="0" i="0" dirty="0">
                <a:solidFill>
                  <a:srgbClr val="555555"/>
                </a:solidFill>
                <a:effectLst/>
                <a:latin typeface="Benton-Sans"/>
              </a:rPr>
              <a:t>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Facilitator / Tutor / Employer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Resources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Physical &amp; Emotional Safety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555555"/>
                </a:solidFill>
                <a:effectLst/>
                <a:latin typeface="Benton-Sans"/>
              </a:rPr>
              <a:t>Challeng</a:t>
            </a:r>
            <a:r>
              <a:rPr lang="en-GB" sz="2000" dirty="0">
                <a:solidFill>
                  <a:srgbClr val="555555"/>
                </a:solidFill>
                <a:latin typeface="Benton-Sans"/>
              </a:rPr>
              <a:t>es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555555"/>
                </a:solidFill>
                <a:effectLst/>
                <a:latin typeface="Benton-Sans"/>
              </a:rPr>
              <a:t>Experimentation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Teamwork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555555"/>
                </a:solidFill>
                <a:latin typeface="Benton-Sans"/>
              </a:rPr>
              <a:t>Leadership Development</a:t>
            </a:r>
            <a:endParaRPr lang="en-GB" sz="2000" dirty="0"/>
          </a:p>
        </p:txBody>
      </p:sp>
      <p:pic>
        <p:nvPicPr>
          <p:cNvPr id="5" name="Picture 4" descr="A group of people wearing blue sweatshirts&#10;&#10;Description automatically generated">
            <a:extLst>
              <a:ext uri="{FF2B5EF4-FFF2-40B4-BE49-F238E27FC236}">
                <a16:creationId xmlns:a16="http://schemas.microsoft.com/office/drawing/2014/main" id="{BA359161-F3D3-02E8-5960-1337D0AEE5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0640" y="1281267"/>
            <a:ext cx="6339840" cy="406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04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30A0B-7730-3734-2F07-1AFA7BEA6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Personal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9E66D-4BE3-019C-6EC2-6B2D10201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5280"/>
            <a:ext cx="10515600" cy="4571683"/>
          </a:xfrm>
        </p:spPr>
        <p:txBody>
          <a:bodyPr/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inherit"/>
              </a:rPr>
              <a:t>Employability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Enterprise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85858"/>
                </a:solidFill>
                <a:latin typeface="inherit"/>
              </a:rPr>
              <a:t>Empowerment</a:t>
            </a:r>
            <a:endParaRPr lang="en-GB" b="0" i="0" dirty="0">
              <a:solidFill>
                <a:srgbClr val="585858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Increases students’ self-esteem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Enhances students’ sense of self-efficacy and empowerment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Increases students’ likelihood to engage and decreases students’ likelihood to engage in at-risk behaviours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85858"/>
                </a:solidFill>
                <a:effectLst/>
                <a:latin typeface="inherit"/>
              </a:rPr>
              <a:t>Positive effect on students’ motivation for learning</a:t>
            </a:r>
          </a:p>
          <a:p>
            <a:endParaRPr lang="en-GB" dirty="0"/>
          </a:p>
        </p:txBody>
      </p:sp>
      <p:pic>
        <p:nvPicPr>
          <p:cNvPr id="5" name="Picture 4" descr="A group of people standing in a room with red chairs&#10;&#10;Description automatically generated">
            <a:extLst>
              <a:ext uri="{FF2B5EF4-FFF2-40B4-BE49-F238E27FC236}">
                <a16:creationId xmlns:a16="http://schemas.microsoft.com/office/drawing/2014/main" id="{47030CEE-6B82-1105-85A3-6174513B38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787" y="183939"/>
            <a:ext cx="4768426" cy="3433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393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65954-CA6D-E52F-76C2-E75A49A56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3130E-F9C4-EBB5-9DB6-3DA6A2B9A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47" y="1825625"/>
            <a:ext cx="11035453" cy="435133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Reflection deepens learning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Transfer previous learning to new contexts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Master new concepts, principles, and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Articulates how you developed</a:t>
            </a:r>
          </a:p>
          <a:p>
            <a:pPr marL="0" indent="0" algn="l">
              <a:buNone/>
            </a:pPr>
            <a:b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</a:br>
            <a:b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</a:br>
            <a:endParaRPr lang="en-GB" dirty="0"/>
          </a:p>
        </p:txBody>
      </p:sp>
      <p:pic>
        <p:nvPicPr>
          <p:cNvPr id="5" name="Picture 4" descr="Two men standing in a theater&#10;&#10;Description automatically generated">
            <a:extLst>
              <a:ext uri="{FF2B5EF4-FFF2-40B4-BE49-F238E27FC236}">
                <a16:creationId xmlns:a16="http://schemas.microsoft.com/office/drawing/2014/main" id="{8058827D-4D01-62BC-361D-3E9F801CF6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8745" y="1027906"/>
            <a:ext cx="3285067" cy="444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778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8FF13-1474-BD32-A5EE-68477F8D9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Transferable Skill</a:t>
            </a:r>
            <a:r>
              <a:rPr lang="en-GB" dirty="0"/>
              <a:t>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89696-A0EF-DAED-B773-EF0277A14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5" y="1825625"/>
            <a:ext cx="11806518" cy="4351338"/>
          </a:xfrm>
        </p:spPr>
        <p:txBody>
          <a:bodyPr/>
          <a:lstStyle/>
          <a:p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Most transferable and marketable skills are forged in “real world” settings </a:t>
            </a:r>
            <a:endParaRPr lang="en-GB" dirty="0">
              <a:solidFill>
                <a:srgbClr val="C4007E"/>
              </a:solidFill>
              <a:latin typeface="Haas Grot Text Web"/>
            </a:endParaRPr>
          </a:p>
          <a:p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Civic engagement</a:t>
            </a:r>
          </a:p>
          <a:p>
            <a:r>
              <a:rPr lang="en-GB" dirty="0">
                <a:solidFill>
                  <a:srgbClr val="C4007E"/>
                </a:solidFill>
                <a:latin typeface="Haas Grot Text Web"/>
              </a:rPr>
              <a:t>T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eamwork</a:t>
            </a:r>
          </a:p>
          <a:p>
            <a:r>
              <a:rPr lang="en-GB" dirty="0">
                <a:solidFill>
                  <a:srgbClr val="C4007E"/>
                </a:solidFill>
                <a:latin typeface="Haas Grot Text Web"/>
              </a:rPr>
              <a:t>L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eadership </a:t>
            </a:r>
          </a:p>
          <a:p>
            <a:r>
              <a:rPr lang="en-GB" dirty="0">
                <a:solidFill>
                  <a:srgbClr val="C4007E"/>
                </a:solidFill>
                <a:latin typeface="Haas Grot Text Web"/>
              </a:rPr>
              <a:t>Key Skills</a:t>
            </a:r>
            <a:endParaRPr lang="en-GB" b="0" i="0" dirty="0">
              <a:solidFill>
                <a:srgbClr val="C4007E"/>
              </a:solidFill>
              <a:effectLst/>
              <a:latin typeface="Haas Grot Text Web"/>
            </a:endParaRPr>
          </a:p>
          <a:p>
            <a:r>
              <a:rPr lang="en-GB" dirty="0">
                <a:solidFill>
                  <a:srgbClr val="C4007E"/>
                </a:solidFill>
                <a:latin typeface="Haas Grot Text Web"/>
              </a:rPr>
              <a:t>Instilled through practice not remembering / memory</a:t>
            </a:r>
            <a:endParaRPr lang="en-GB" b="0" i="0" dirty="0">
              <a:solidFill>
                <a:srgbClr val="C4007E"/>
              </a:solidFill>
              <a:effectLst/>
              <a:latin typeface="Haas Grot Text Web"/>
            </a:endParaRPr>
          </a:p>
          <a:p>
            <a:r>
              <a:rPr lang="en-GB" dirty="0">
                <a:solidFill>
                  <a:srgbClr val="C4007E"/>
                </a:solidFill>
                <a:latin typeface="Haas Grot Text Web"/>
              </a:rPr>
              <a:t>B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est practiced in the “real-world” not sitting in a classroom</a:t>
            </a:r>
          </a:p>
          <a:p>
            <a:endParaRPr lang="en-GB" dirty="0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DC739777-A30C-92F9-B936-0729F33688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093" y="2431576"/>
            <a:ext cx="2956361" cy="178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907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B0D61-7877-F298-8823-A47B6010E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Ownership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9D74F-F483-D16C-E777-6B89BEDF4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9347"/>
            <a:ext cx="10515600" cy="4677616"/>
          </a:xfrm>
        </p:spPr>
        <p:txBody>
          <a:bodyPr/>
          <a:lstStyle/>
          <a:p>
            <a:r>
              <a:rPr lang="en-GB" dirty="0"/>
              <a:t>Self Management</a:t>
            </a:r>
          </a:p>
          <a:p>
            <a:r>
              <a:rPr lang="en-GB" dirty="0"/>
              <a:t>Employability</a:t>
            </a:r>
          </a:p>
          <a:p>
            <a:r>
              <a:rPr lang="en-GB" dirty="0"/>
              <a:t>Empowerment</a:t>
            </a:r>
          </a:p>
          <a:p>
            <a:r>
              <a:rPr lang="en-GB" dirty="0"/>
              <a:t>Enterprise</a:t>
            </a:r>
          </a:p>
          <a:p>
            <a:r>
              <a:rPr lang="en-GB" dirty="0"/>
              <a:t>Events</a:t>
            </a:r>
          </a:p>
          <a:p>
            <a:r>
              <a:rPr lang="en-GB" dirty="0"/>
              <a:t>Self Development</a:t>
            </a:r>
          </a:p>
          <a:p>
            <a:r>
              <a:rPr lang="en-GB" dirty="0"/>
              <a:t>Self Management </a:t>
            </a:r>
          </a:p>
          <a:p>
            <a:r>
              <a:rPr lang="en-GB" dirty="0"/>
              <a:t>Coaching Styles</a:t>
            </a:r>
          </a:p>
        </p:txBody>
      </p:sp>
      <p:pic>
        <p:nvPicPr>
          <p:cNvPr id="5" name="Picture 4" descr="A person in a grey jacket standing in a stage with red curtains&#10;&#10;Description automatically generated">
            <a:extLst>
              <a:ext uri="{FF2B5EF4-FFF2-40B4-BE49-F238E27FC236}">
                <a16:creationId xmlns:a16="http://schemas.microsoft.com/office/drawing/2014/main" id="{68D394CE-6344-F32C-1FFC-24CFB914EC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9390" y="418676"/>
            <a:ext cx="3746500" cy="5058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297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0D28B-B6C2-A375-44A6-70821B598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" y="-295835"/>
            <a:ext cx="11292840" cy="1317811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Benefits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99F08-97CD-DCA8-5677-F6F24AE7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023" y="699247"/>
            <a:ext cx="11752729" cy="5076265"/>
          </a:xfrm>
        </p:spPr>
        <p:txBody>
          <a:bodyPr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6192B"/>
                </a:solidFill>
                <a:effectLst/>
                <a:latin typeface="Haas Grot Text Web"/>
              </a:rPr>
              <a:t>Learning Outcomes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E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xperience a positive impact on academic learning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I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mproved ability to apply learning in “the real world”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Problem analysis &amp;solving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Critical thinking &amp; cognitive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Improved ability to understand complexity and ambiguity.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6192B"/>
                </a:solidFill>
                <a:effectLst/>
                <a:latin typeface="Haas Grot Text Web"/>
              </a:rPr>
              <a:t>Personal Outcomes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Greater sense of personal efficacy, personal identity, spiritual growth, and moral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G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reater interpersonal development – Teamwork, </a:t>
            </a:r>
            <a:r>
              <a:rPr lang="en-GB" dirty="0">
                <a:solidFill>
                  <a:srgbClr val="16192B"/>
                </a:solidFill>
                <a:latin typeface="Haas Grot Text Web"/>
              </a:rPr>
              <a:t>L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eadership and Communication </a:t>
            </a:r>
            <a:r>
              <a:rPr lang="en-GB" dirty="0">
                <a:solidFill>
                  <a:srgbClr val="16192B"/>
                </a:solidFill>
                <a:latin typeface="Haas Grot Text Web"/>
              </a:rPr>
              <a:t>S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6192B"/>
                </a:solidFill>
                <a:effectLst/>
                <a:latin typeface="Haas Grot Text Web"/>
              </a:rPr>
              <a:t>Social Outcomes. </a:t>
            </a:r>
            <a:endParaRPr lang="en-GB" dirty="0">
              <a:solidFill>
                <a:srgbClr val="16192B"/>
              </a:solidFill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Reduce stereotypes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I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ncrease inter-cultural understanding, improve social responsibility, citizenship skills &amp; community service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6192B"/>
                </a:solidFill>
                <a:effectLst/>
                <a:latin typeface="Haas Grot Text Web"/>
              </a:rPr>
              <a:t>Career Development. </a:t>
            </a:r>
            <a:endParaRPr lang="en-GB" dirty="0">
              <a:solidFill>
                <a:srgbClr val="16192B"/>
              </a:solidFill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Make connections with professionals and community for learning and career opportunities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6192B"/>
                </a:solidFill>
                <a:latin typeface="Haas Grot Text Web"/>
              </a:rPr>
              <a:t>Industry Partnerships</a:t>
            </a:r>
            <a:endParaRPr lang="en-GB" dirty="0">
              <a:solidFill>
                <a:srgbClr val="16192B"/>
              </a:solidFill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Improved Student Experience &amp; Engagement</a:t>
            </a:r>
          </a:p>
          <a:p>
            <a:pPr marL="0" indent="0" algn="l">
              <a:buNone/>
            </a:pPr>
            <a:endParaRPr lang="en-GB" b="1" dirty="0">
              <a:solidFill>
                <a:srgbClr val="16192B"/>
              </a:solidFill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6192B"/>
              </a:solidFill>
              <a:effectLst/>
              <a:latin typeface="Haas Grot Text Web"/>
            </a:endParaRPr>
          </a:p>
          <a:p>
            <a:endParaRPr lang="en-GB" dirty="0"/>
          </a:p>
        </p:txBody>
      </p:sp>
      <p:pic>
        <p:nvPicPr>
          <p:cNvPr id="6" name="Picture 5" descr="A group of people standing in a theater&#10;&#10;Description automatically generated">
            <a:extLst>
              <a:ext uri="{FF2B5EF4-FFF2-40B4-BE49-F238E27FC236}">
                <a16:creationId xmlns:a16="http://schemas.microsoft.com/office/drawing/2014/main" id="{9FB45640-7CEE-21C4-85C0-BDE26F497F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5413" y="135467"/>
            <a:ext cx="2011681" cy="264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2685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C0DE-FAE4-1873-1C20-589A49EC6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Problem Solving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F00C5-C1F9-18AA-8BF7-5CFC49A3F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16192B"/>
                </a:solidFill>
                <a:latin typeface="Haas Grot Text Web"/>
              </a:rPr>
              <a:t>C</a:t>
            </a: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hallenging</a:t>
            </a:r>
          </a:p>
          <a:p>
            <a:r>
              <a:rPr lang="en-GB" dirty="0">
                <a:solidFill>
                  <a:srgbClr val="16192B"/>
                </a:solidFill>
                <a:latin typeface="Haas Grot Text Web"/>
              </a:rPr>
              <a:t>Skills Based</a:t>
            </a:r>
          </a:p>
          <a:p>
            <a:r>
              <a:rPr lang="en-GB" dirty="0">
                <a:solidFill>
                  <a:srgbClr val="16192B"/>
                </a:solidFill>
                <a:latin typeface="Haas Grot Text Web"/>
              </a:rPr>
              <a:t>Industry Based</a:t>
            </a:r>
          </a:p>
          <a:p>
            <a:r>
              <a:rPr lang="en-GB" dirty="0">
                <a:solidFill>
                  <a:srgbClr val="16192B"/>
                </a:solidFill>
                <a:latin typeface="Haas Grot Text Web"/>
              </a:rPr>
              <a:t>Applied</a:t>
            </a:r>
          </a:p>
          <a:p>
            <a:r>
              <a:rPr lang="en-GB" dirty="0">
                <a:solidFill>
                  <a:srgbClr val="16192B"/>
                </a:solidFill>
                <a:latin typeface="Haas Grot Text Web"/>
              </a:rPr>
              <a:t>Employability</a:t>
            </a:r>
          </a:p>
          <a:p>
            <a:r>
              <a:rPr lang="en-GB" dirty="0">
                <a:solidFill>
                  <a:srgbClr val="16192B"/>
                </a:solidFill>
                <a:latin typeface="Haas Grot Text Web"/>
              </a:rPr>
              <a:t>Empowerment</a:t>
            </a:r>
            <a:endParaRPr lang="en-GB" dirty="0"/>
          </a:p>
        </p:txBody>
      </p:sp>
      <p:pic>
        <p:nvPicPr>
          <p:cNvPr id="5" name="Picture 4" descr="A person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7EB1E13F-738A-5448-F867-8DEE571B97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0054" y="1569720"/>
            <a:ext cx="4958080" cy="371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832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0FCCA-C3BB-7E88-0E34-814A7BAAB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Based Learning</a:t>
            </a:r>
          </a:p>
        </p:txBody>
      </p:sp>
      <p:pic>
        <p:nvPicPr>
          <p:cNvPr id="5122" name="Picture 2" descr="Figure 3.5.3.3 (derived from Gijeselaers, 1995)">
            <a:extLst>
              <a:ext uri="{FF2B5EF4-FFF2-40B4-BE49-F238E27FC236}">
                <a16:creationId xmlns:a16="http://schemas.microsoft.com/office/drawing/2014/main" id="{1FED5CD3-29B8-5C0B-7A52-120AAE578B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351" y="1314636"/>
            <a:ext cx="641118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166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2C72B-94C0-277A-E8C8-13606AB1A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Educational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D5D13-E35C-F96D-7917-9170CA2DA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11" y="1600200"/>
            <a:ext cx="11813241" cy="4576763"/>
          </a:xfrm>
        </p:spPr>
        <p:txBody>
          <a:bodyPr/>
          <a:lstStyle/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Tied to educational objectives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Meaningful and engaging</a:t>
            </a:r>
          </a:p>
          <a:p>
            <a:pPr algn="l" fontAlgn="base">
              <a:buFont typeface="+mj-lt"/>
              <a:buAutoNum type="arabicPeriod"/>
            </a:pP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</a:rPr>
              <a:t>Industry relevant </a:t>
            </a:r>
            <a:endParaRPr lang="en-GB" b="0" i="0" dirty="0">
              <a:solidFill>
                <a:srgbClr val="3A3A3A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Match the learning styles &amp; student needs (Honey &amp; Mumford)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Connected to real-life / industry scenarios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Varied and dynamic – Events led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Culturally aware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</a:rPr>
              <a:t>Designed to allow students opportunities for development</a:t>
            </a:r>
          </a:p>
          <a:p>
            <a:endParaRPr lang="en-GB" dirty="0"/>
          </a:p>
        </p:txBody>
      </p:sp>
      <p:pic>
        <p:nvPicPr>
          <p:cNvPr id="14" name="Picture 13" descr="A group of people wearing blue sweatshirts&#10;&#10;Description automatically generated">
            <a:extLst>
              <a:ext uri="{FF2B5EF4-FFF2-40B4-BE49-F238E27FC236}">
                <a16:creationId xmlns:a16="http://schemas.microsoft.com/office/drawing/2014/main" id="{8AFFF882-E7CA-858D-8625-924E9AED1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3653" y="290541"/>
            <a:ext cx="3349565" cy="2510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251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C5FF4-B644-DDA1-DB4D-B3E732C6F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LEARNING CYCLE</a:t>
            </a:r>
          </a:p>
        </p:txBody>
      </p:sp>
      <p:pic>
        <p:nvPicPr>
          <p:cNvPr id="4098" name="Picture 2" descr="Experiential Learning Cycles">
            <a:extLst>
              <a:ext uri="{FF2B5EF4-FFF2-40B4-BE49-F238E27FC236}">
                <a16:creationId xmlns:a16="http://schemas.microsoft.com/office/drawing/2014/main" id="{087F1FFF-12CA-F319-E9CD-FEF9ECC114B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212" y="1928485"/>
            <a:ext cx="4524375" cy="364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0470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3271B-EB2C-3CB6-CCCD-952FB9BFB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7128"/>
          </a:xfrm>
        </p:spPr>
        <p:txBody>
          <a:bodyPr/>
          <a:lstStyle/>
          <a:p>
            <a:r>
              <a:rPr lang="en-GB" dirty="0"/>
              <a:t>EXPERIENTIAL = PRACTICAL EXPERTISE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7685F-CEE0-95B5-45B5-7C7EDBD47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49624"/>
            <a:ext cx="11873753" cy="56335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br>
              <a:rPr lang="en-GB" dirty="0"/>
            </a:br>
            <a:br>
              <a:rPr lang="en-GB" dirty="0"/>
            </a:br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Activity. 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Do something—anything! Turn every experience into a learning opportunity!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Reflect.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 Look back on your experience and assess the results. Review!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Conceptualize. 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Make sense of </a:t>
            </a:r>
            <a:r>
              <a:rPr lang="en-GB" dirty="0">
                <a:solidFill>
                  <a:srgbClr val="C4007E"/>
                </a:solidFill>
                <a:latin typeface="Haas Grot Text Web"/>
              </a:rPr>
              <a:t>the 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experience. </a:t>
            </a:r>
            <a:r>
              <a:rPr lang="en-GB" dirty="0">
                <a:solidFill>
                  <a:srgbClr val="C4007E"/>
                </a:solidFill>
                <a:latin typeface="Haas Grot Text Web"/>
              </a:rPr>
              <a:t>U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nderstand </a:t>
            </a:r>
            <a:r>
              <a:rPr lang="en-GB" b="0" i="1" dirty="0">
                <a:solidFill>
                  <a:srgbClr val="C4007E"/>
                </a:solidFill>
                <a:effectLst/>
                <a:latin typeface="Haas Grot Text Web"/>
              </a:rPr>
              <a:t>why</a:t>
            </a:r>
            <a:r>
              <a:rPr lang="en-GB" dirty="0">
                <a:solidFill>
                  <a:srgbClr val="C4007E"/>
                </a:solidFill>
                <a:latin typeface="Haas Grot Text Web"/>
              </a:rPr>
              <a:t> the results happened!</a:t>
            </a:r>
            <a:endParaRPr lang="en-GB" b="0" i="0" dirty="0">
              <a:solidFill>
                <a:srgbClr val="C4007E"/>
              </a:solidFill>
              <a:effectLst/>
              <a:latin typeface="Haas Grot Text Web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Apply. </a:t>
            </a:r>
            <a:r>
              <a:rPr lang="en-GB" dirty="0">
                <a:solidFill>
                  <a:srgbClr val="C4007E"/>
                </a:solidFill>
                <a:latin typeface="Haas Grot Text Web"/>
              </a:rPr>
              <a:t>Test the results! 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Don't simply </a:t>
            </a:r>
            <a:r>
              <a:rPr lang="en-GB" b="0" i="1" dirty="0">
                <a:solidFill>
                  <a:srgbClr val="C4007E"/>
                </a:solidFill>
                <a:effectLst/>
                <a:latin typeface="Haas Grot Text Web"/>
              </a:rPr>
              <a:t>re-act, make</a:t>
            </a:r>
            <a:r>
              <a:rPr lang="en-GB" b="0" i="0" dirty="0">
                <a:solidFill>
                  <a:srgbClr val="C4007E"/>
                </a:solidFill>
                <a:effectLst/>
                <a:latin typeface="Haas Grot Text Web"/>
              </a:rPr>
              <a:t> a conscious plan to do things differently to be more effective.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C4007E"/>
                </a:solidFill>
                <a:effectLst/>
                <a:latin typeface="Haas Grot Text Web"/>
              </a:rPr>
              <a:t>Learn from it &amp; re start the cycle!</a:t>
            </a:r>
          </a:p>
          <a:p>
            <a:endParaRPr lang="en-GB" dirty="0"/>
          </a:p>
        </p:txBody>
      </p:sp>
      <p:pic>
        <p:nvPicPr>
          <p:cNvPr id="9218" name="Picture 2" descr="Professional road cyclist On a Training Ride Professional road cyclist On a Training Ride bicycle wheel stock pictures, royalty-free photos &amp; images">
            <a:extLst>
              <a:ext uri="{FF2B5EF4-FFF2-40B4-BE49-F238E27FC236}">
                <a16:creationId xmlns:a16="http://schemas.microsoft.com/office/drawing/2014/main" id="{265B71AF-BEAB-2393-E53F-CB1E5FF0D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644" y="4040840"/>
            <a:ext cx="3185832" cy="139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94174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F25BD-74F4-810C-3D4B-5E765F680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12" y="365125"/>
            <a:ext cx="11293288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Recap – Kolb’s Learning Cycle 2014 </a:t>
            </a:r>
          </a:p>
        </p:txBody>
      </p:sp>
      <p:pic>
        <p:nvPicPr>
          <p:cNvPr id="6146" name="Picture 2" descr="Kolb-Diagram-r6b">
            <a:extLst>
              <a:ext uri="{FF2B5EF4-FFF2-40B4-BE49-F238E27FC236}">
                <a16:creationId xmlns:a16="http://schemas.microsoft.com/office/drawing/2014/main" id="{F7640658-2AEC-A64B-2B16-710CFEE965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327" y="1328084"/>
            <a:ext cx="434379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890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903</Words>
  <Application>Microsoft Office PowerPoint</Application>
  <PresentationFormat>Widescreen</PresentationFormat>
  <Paragraphs>169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Benton-Sans</vt:lpstr>
      <vt:lpstr>Bliss Light</vt:lpstr>
      <vt:lpstr>Bliss Light Italic</vt:lpstr>
      <vt:lpstr>Haas Grot Text Web</vt:lpstr>
      <vt:lpstr>inherit</vt:lpstr>
      <vt:lpstr>Arial</vt:lpstr>
      <vt:lpstr>Calibri</vt:lpstr>
      <vt:lpstr>Calibri Light</vt:lpstr>
      <vt:lpstr>Office Theme</vt:lpstr>
      <vt:lpstr>PowerPoint Presentation</vt:lpstr>
      <vt:lpstr>Additional Learning Opportunities – Do!</vt:lpstr>
      <vt:lpstr>Types of Learning &amp; Development </vt:lpstr>
      <vt:lpstr>Experiential Learning</vt:lpstr>
      <vt:lpstr>Learning By Experience based on Kolb (2014)</vt:lpstr>
      <vt:lpstr>Experiential Learning Typologies</vt:lpstr>
      <vt:lpstr>Association of Experiential Education</vt:lpstr>
      <vt:lpstr>Kolb’s Cycle of Experiential Learning </vt:lpstr>
      <vt:lpstr>Experiential Learning Education</vt:lpstr>
      <vt:lpstr>Experiential Education v Experiential Learning </vt:lpstr>
      <vt:lpstr>Benefits of Experiential Learning</vt:lpstr>
      <vt:lpstr>Experiential &amp; Applied Learning Concepts</vt:lpstr>
      <vt:lpstr>AIMS &amp; OBJECTIVES OF EXPERIENTIAL LEARNING</vt:lpstr>
      <vt:lpstr>Learning Targets</vt:lpstr>
      <vt:lpstr>Personal Development</vt:lpstr>
      <vt:lpstr>Reflection</vt:lpstr>
      <vt:lpstr>Transferable Skills </vt:lpstr>
      <vt:lpstr>Ownership</vt:lpstr>
      <vt:lpstr>Benefits of Community Engagement</vt:lpstr>
      <vt:lpstr>Problem Solving Learning</vt:lpstr>
      <vt:lpstr>Problem Based Learning</vt:lpstr>
      <vt:lpstr>Educational Experiences</vt:lpstr>
      <vt:lpstr>THE LEARNING CYCLE</vt:lpstr>
      <vt:lpstr>EXPERIENTIAL = PRACTICAL EXPERTISE</vt:lpstr>
      <vt:lpstr>Recap – Kolb’s Learning Cycle 2014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2023-09-24T14:27:17Z</dcterms:modified>
</cp:coreProperties>
</file>