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87" r:id="rId11"/>
    <p:sldId id="290" r:id="rId12"/>
    <p:sldId id="301" r:id="rId13"/>
    <p:sldId id="30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26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634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880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590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1138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186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0725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392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841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731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305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90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1AA833E-65B4-434B-AD64-FBDA3F6CDD68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1FD95-3AB6-499D-9FC0-5E7AA6639DAA}" type="slidenum">
              <a:rPr lang="en-GB" smtClean="0"/>
              <a:t>‹#›</a:t>
            </a:fld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046183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41679-3BE0-483E-BCE3-C91C7FA99C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8340" y="370937"/>
            <a:ext cx="8025783" cy="1085940"/>
          </a:xfrm>
        </p:spPr>
        <p:txBody>
          <a:bodyPr/>
          <a:lstStyle/>
          <a:p>
            <a:r>
              <a:rPr lang="en-GB" b="1" dirty="0"/>
              <a:t>Referencing </a:t>
            </a:r>
          </a:p>
        </p:txBody>
      </p:sp>
      <p:pic>
        <p:nvPicPr>
          <p:cNvPr id="5" name="Picture 4" descr="Hands on keyboard and mouse">
            <a:extLst>
              <a:ext uri="{FF2B5EF4-FFF2-40B4-BE49-F238E27FC236}">
                <a16:creationId xmlns:a16="http://schemas.microsoft.com/office/drawing/2014/main" id="{A5254437-5A7A-4681-B9C4-26135BBE53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5474" y="1538828"/>
            <a:ext cx="7242594" cy="4828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500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EA71D-6F25-4788-83F5-932ADE571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– </a:t>
            </a:r>
          </a:p>
          <a:p>
            <a:r>
              <a:rPr lang="en-GB" dirty="0"/>
              <a:t>An acknowledgement that you have referred to (cited) information from published sources in your own work.</a:t>
            </a:r>
          </a:p>
          <a:p>
            <a:r>
              <a:rPr lang="en-GB" dirty="0"/>
              <a:t>it is recognition that you have borrowed other people’s work, ideas or opinions.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80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46D4A-B52C-41DB-89E1-403C22F73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6905"/>
            <a:ext cx="10515600" cy="50700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Why? (Academic)</a:t>
            </a:r>
          </a:p>
          <a:p>
            <a:r>
              <a:rPr lang="en-GB" dirty="0"/>
              <a:t>To show the range of sources you have used in your assignment, and that they are relevant and trustworthy</a:t>
            </a:r>
          </a:p>
          <a:p>
            <a:r>
              <a:rPr lang="en-GB" dirty="0"/>
              <a:t>To provide evidence to support your own argument or  to give examples, making your work more credible</a:t>
            </a:r>
          </a:p>
          <a:p>
            <a:r>
              <a:rPr lang="en-GB" dirty="0"/>
              <a:t>To make sure that the person reading what you have written knows that your work isn’t plagiarised.</a:t>
            </a:r>
          </a:p>
          <a:p>
            <a:r>
              <a:rPr lang="en-GB" dirty="0"/>
              <a:t>To get as many marks as possible as it is often part of the marking scheme.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509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46D4A-B52C-41DB-89E1-403C22F73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6905"/>
            <a:ext cx="10515600" cy="50700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Why? (Practical)</a:t>
            </a:r>
          </a:p>
          <a:p>
            <a:r>
              <a:rPr lang="en-GB" dirty="0"/>
              <a:t>To help a reader to trace the sources you have used</a:t>
            </a:r>
          </a:p>
          <a:p>
            <a:endParaRPr lang="en-GB" dirty="0"/>
          </a:p>
          <a:p>
            <a:r>
              <a:rPr lang="en-GB" dirty="0"/>
              <a:t>To help you to retrace sources used in the past</a:t>
            </a:r>
          </a:p>
          <a:p>
            <a:endParaRPr lang="en-GB" dirty="0"/>
          </a:p>
          <a:p>
            <a:r>
              <a:rPr lang="en-GB" dirty="0"/>
              <a:t>To help markers to examine the validity of sources they may not be familiar with.</a:t>
            </a:r>
          </a:p>
        </p:txBody>
      </p:sp>
    </p:spTree>
    <p:extLst>
      <p:ext uri="{BB962C8B-B14F-4D97-AF65-F5344CB8AC3E}">
        <p14:creationId xmlns:p14="http://schemas.microsoft.com/office/powerpoint/2010/main" val="3234069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46D4A-B52C-41DB-89E1-403C22F73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883" y="1881366"/>
            <a:ext cx="10515600" cy="425191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 particular theory, argument or viewpoint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Statistics, examples, case studies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“Direct quotations” – (writer’s exact words)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Paraphrasing.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Don’t reference if it’s common knowledge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BE1A81-41F6-4BC3-8692-ADB0F1AB0199}"/>
              </a:ext>
            </a:extLst>
          </p:cNvPr>
          <p:cNvSpPr txBox="1"/>
          <p:nvPr/>
        </p:nvSpPr>
        <p:spPr>
          <a:xfrm>
            <a:off x="4924926" y="724724"/>
            <a:ext cx="17636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When?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9464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46D4A-B52C-41DB-89E1-403C22F73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476" y="1605876"/>
            <a:ext cx="10515600" cy="42519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There are various systems for referencing;</a:t>
            </a:r>
          </a:p>
          <a:p>
            <a:pPr marL="0" indent="0">
              <a:buNone/>
            </a:pPr>
            <a:r>
              <a:rPr lang="en-GB" dirty="0"/>
              <a:t>The Harvard Referencing System is what UWTSD use.</a:t>
            </a:r>
          </a:p>
          <a:p>
            <a:pPr marL="0" indent="0">
              <a:buNone/>
            </a:pPr>
            <a:r>
              <a:rPr lang="en-GB" dirty="0"/>
              <a:t>In it, the student is required to provide 2 things for every source used…</a:t>
            </a:r>
          </a:p>
          <a:p>
            <a:pPr marL="0" indent="0">
              <a:buNone/>
            </a:pPr>
            <a:r>
              <a:rPr lang="en-GB" dirty="0"/>
              <a:t>1. Brief details within the main body of the assignment.(Citation)</a:t>
            </a:r>
          </a:p>
          <a:p>
            <a:pPr marL="0" indent="0">
              <a:buNone/>
            </a:pPr>
            <a:r>
              <a:rPr lang="en-GB" dirty="0"/>
              <a:t>2. Full details in the reference list at the end of the 	assignment. (Reference List)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r>
              <a:rPr lang="en-GB" altLang="en-US" sz="2000" dirty="0">
                <a:latin typeface="Gill Sans Nova" panose="020B0602020104020203" pitchFamily="34" charset="0"/>
              </a:rPr>
              <a:t>Your citation will come at the beginning or end of a sentence. - This is so the reader can tell which source the information has been taken from. </a:t>
            </a:r>
          </a:p>
          <a:p>
            <a:pPr>
              <a:spcBef>
                <a:spcPct val="20000"/>
              </a:spcBef>
              <a:buClr>
                <a:schemeClr val="bg2"/>
              </a:buClr>
              <a:buSzPct val="75000"/>
            </a:pPr>
            <a:endParaRPr lang="en-GB" altLang="en-US" sz="2000" dirty="0">
              <a:latin typeface="Gill Sans Nova" panose="020B0602020104020203" pitchFamily="34" charset="0"/>
            </a:endParaRPr>
          </a:p>
          <a:p>
            <a:pPr marL="0" indent="0">
              <a:spcBef>
                <a:spcPct val="20000"/>
              </a:spcBef>
              <a:buClr>
                <a:schemeClr val="bg2"/>
              </a:buClr>
              <a:buSzPct val="75000"/>
              <a:buNone/>
            </a:pPr>
            <a:r>
              <a:rPr lang="en-GB" altLang="en-US" sz="2000" dirty="0">
                <a:latin typeface="Gill Sans Nova" panose="020B0602020104020203" pitchFamily="34" charset="0"/>
              </a:rPr>
              <a:t>There are many ways to provide a citation. - This depends upon how many words / lines you are going to take from the information.  It also depends on how you want to write the information.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BE1A81-41F6-4BC3-8692-ADB0F1AB0199}"/>
              </a:ext>
            </a:extLst>
          </p:cNvPr>
          <p:cNvSpPr txBox="1"/>
          <p:nvPr/>
        </p:nvSpPr>
        <p:spPr>
          <a:xfrm>
            <a:off x="4924926" y="724724"/>
            <a:ext cx="14590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How?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34357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46D4A-B52C-41DB-89E1-403C22F73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5053"/>
            <a:ext cx="10515600" cy="425191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Providing a citation, we need at least 2 things…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Author’s surname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Year of publication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Providing a citation for a “direct quote”, 3 things…</a:t>
            </a:r>
          </a:p>
          <a:p>
            <a:pPr marL="0" indent="0">
              <a:buNone/>
            </a:pPr>
            <a:r>
              <a:rPr lang="en-GB" dirty="0"/>
              <a:t>Author’s surname</a:t>
            </a:r>
          </a:p>
          <a:p>
            <a:pPr marL="0" indent="0">
              <a:buNone/>
            </a:pPr>
            <a:r>
              <a:rPr lang="en-GB" dirty="0"/>
              <a:t>Year of publication</a:t>
            </a:r>
          </a:p>
          <a:p>
            <a:pPr marL="0" indent="0">
              <a:buNone/>
            </a:pPr>
            <a:r>
              <a:rPr lang="en-GB" dirty="0"/>
              <a:t>Page number (if applicable)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BE1A81-41F6-4BC3-8692-ADB0F1AB0199}"/>
              </a:ext>
            </a:extLst>
          </p:cNvPr>
          <p:cNvSpPr txBox="1"/>
          <p:nvPr/>
        </p:nvSpPr>
        <p:spPr>
          <a:xfrm>
            <a:off x="4924926" y="724724"/>
            <a:ext cx="14590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How?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4497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46D4A-B52C-41DB-89E1-403C22F73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180" y="2036377"/>
            <a:ext cx="10515600" cy="425191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“The experience of studying in Higher Education can be life changing” (Cottrell, 2019, p. 9).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Cottrell (2019, p. 9) states that “the experience of studying in Higher Education can be life changing”.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Cottrell (2019, p. 9) refers to the process of HE study as “life changing”.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BE1A81-41F6-4BC3-8692-ADB0F1AB0199}"/>
              </a:ext>
            </a:extLst>
          </p:cNvPr>
          <p:cNvSpPr txBox="1"/>
          <p:nvPr/>
        </p:nvSpPr>
        <p:spPr>
          <a:xfrm>
            <a:off x="4924926" y="724724"/>
            <a:ext cx="14590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How?</a:t>
            </a:r>
          </a:p>
          <a:p>
            <a:endParaRPr lang="en-GB" sz="3600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F32BFBE-7FCC-48BA-8322-732AEA4B98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434" r="10829" b="17925"/>
          <a:stretch/>
        </p:blipFill>
        <p:spPr>
          <a:xfrm>
            <a:off x="3283162" y="1639788"/>
            <a:ext cx="5144414" cy="160748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9202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46D4A-B52C-41DB-89E1-403C22F73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250831"/>
            <a:ext cx="5001883" cy="285594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2 authors…</a:t>
            </a:r>
          </a:p>
          <a:p>
            <a:pPr marL="0" indent="0">
              <a:buNone/>
            </a:pPr>
            <a:r>
              <a:rPr lang="en-GB" dirty="0"/>
              <a:t> Blah blah blah (</a:t>
            </a:r>
            <a:r>
              <a:rPr lang="en-GB" dirty="0" err="1"/>
              <a:t>Houk</a:t>
            </a:r>
            <a:r>
              <a:rPr lang="en-GB" dirty="0"/>
              <a:t> and Post, 1996)</a:t>
            </a:r>
          </a:p>
          <a:p>
            <a:pPr marL="0" indent="0">
              <a:buNone/>
            </a:pPr>
            <a:r>
              <a:rPr lang="en-GB" dirty="0" err="1"/>
              <a:t>Houk</a:t>
            </a:r>
            <a:r>
              <a:rPr lang="en-GB" dirty="0"/>
              <a:t> and Post argue that blah blah blah… (1996)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BE1A81-41F6-4BC3-8692-ADB0F1AB0199}"/>
              </a:ext>
            </a:extLst>
          </p:cNvPr>
          <p:cNvSpPr txBox="1"/>
          <p:nvPr/>
        </p:nvSpPr>
        <p:spPr>
          <a:xfrm>
            <a:off x="4924926" y="724724"/>
            <a:ext cx="2140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Citations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1005A29-3342-4845-87C6-2C9E3005E31C}"/>
              </a:ext>
            </a:extLst>
          </p:cNvPr>
          <p:cNvSpPr txBox="1">
            <a:spLocks/>
          </p:cNvSpPr>
          <p:nvPr/>
        </p:nvSpPr>
        <p:spPr>
          <a:xfrm>
            <a:off x="6376359" y="1700462"/>
            <a:ext cx="5257800" cy="240631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dirty="0"/>
              <a:t>3 authors…</a:t>
            </a:r>
          </a:p>
          <a:p>
            <a:pPr marL="0" indent="0">
              <a:buFont typeface="Wingdings 3" charset="2"/>
              <a:buNone/>
            </a:pPr>
            <a:endParaRPr lang="en-GB" dirty="0"/>
          </a:p>
          <a:p>
            <a:pPr marL="0" indent="0">
              <a:buFont typeface="Wingdings 3" charset="2"/>
              <a:buNone/>
            </a:pPr>
            <a:r>
              <a:rPr lang="en-GB" dirty="0"/>
              <a:t>Blah blah blah (Flanagan, Jarvis and Liddle, 2019)</a:t>
            </a:r>
          </a:p>
          <a:p>
            <a:pPr marL="0" indent="0">
              <a:buFont typeface="Wingdings 3" charset="2"/>
              <a:buNone/>
            </a:pPr>
            <a:endParaRPr lang="en-GB" dirty="0"/>
          </a:p>
          <a:p>
            <a:pPr marL="0" indent="0">
              <a:buFont typeface="Wingdings 3" charset="2"/>
              <a:buNone/>
            </a:pPr>
            <a:r>
              <a:rPr lang="en-GB" dirty="0"/>
              <a:t>Flanagan, Jarvis and Liddle argue that blah blah blah… (2019)</a:t>
            </a:r>
          </a:p>
          <a:p>
            <a:pPr marL="0" indent="0">
              <a:buFont typeface="Wingdings 3" charset="2"/>
              <a:buNone/>
            </a:pPr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5F6A322-E39A-44A4-B5CF-424FB30549F2}"/>
              </a:ext>
            </a:extLst>
          </p:cNvPr>
          <p:cNvSpPr txBox="1">
            <a:spLocks/>
          </p:cNvSpPr>
          <p:nvPr/>
        </p:nvSpPr>
        <p:spPr>
          <a:xfrm>
            <a:off x="3450011" y="4249432"/>
            <a:ext cx="5257800" cy="2406315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dirty="0"/>
              <a:t>4 or more authors…</a:t>
            </a:r>
          </a:p>
          <a:p>
            <a:pPr marL="0" indent="0">
              <a:buFont typeface="Wingdings 3" charset="2"/>
              <a:buNone/>
            </a:pPr>
            <a:endParaRPr lang="en-GB" dirty="0"/>
          </a:p>
          <a:p>
            <a:pPr marL="0" indent="0">
              <a:buFont typeface="Wingdings 3" charset="2"/>
              <a:buNone/>
            </a:pPr>
            <a:r>
              <a:rPr lang="en-GB" dirty="0"/>
              <a:t>Blah blah blah (Cushman et al, 2001)</a:t>
            </a:r>
          </a:p>
          <a:p>
            <a:pPr marL="0" indent="0">
              <a:buFont typeface="Wingdings 3" charset="2"/>
              <a:buNone/>
            </a:pPr>
            <a:endParaRPr lang="en-GB" dirty="0"/>
          </a:p>
          <a:p>
            <a:pPr marL="0" indent="0">
              <a:buFont typeface="Wingdings 3" charset="2"/>
              <a:buNone/>
            </a:pPr>
            <a:r>
              <a:rPr lang="en-GB" dirty="0"/>
              <a:t>Cushman et al argue that blah blah blah… (2001)</a:t>
            </a:r>
          </a:p>
        </p:txBody>
      </p:sp>
    </p:spTree>
    <p:extLst>
      <p:ext uri="{BB962C8B-B14F-4D97-AF65-F5344CB8AC3E}">
        <p14:creationId xmlns:p14="http://schemas.microsoft.com/office/powerpoint/2010/main" val="335184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2026968-B80E-4358-8825-647E2AF86A3E}"/>
              </a:ext>
            </a:extLst>
          </p:cNvPr>
          <p:cNvSpPr txBox="1"/>
          <p:nvPr/>
        </p:nvSpPr>
        <p:spPr>
          <a:xfrm>
            <a:off x="1333744" y="1555060"/>
            <a:ext cx="9691474" cy="4216539"/>
          </a:xfrm>
          <a:prstGeom prst="rect">
            <a:avLst/>
          </a:prstGeom>
          <a:solidFill>
            <a:schemeClr val="bg1">
              <a:alpha val="58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Gill Sans Nova" panose="020B0602020104020203" pitchFamily="34" charset="0"/>
              </a:rPr>
              <a:t>What’s the difference?</a:t>
            </a:r>
          </a:p>
          <a:p>
            <a:endParaRPr lang="en-GB" sz="1200" dirty="0">
              <a:latin typeface="Gill Sans Nova" panose="020B0602020104020203" pitchFamily="34" charset="0"/>
            </a:endParaRPr>
          </a:p>
          <a:p>
            <a:r>
              <a:rPr lang="en-GB" sz="3200" b="1" dirty="0">
                <a:latin typeface="Gill Sans Nova" panose="020B0602020104020203" pitchFamily="34" charset="0"/>
              </a:rPr>
              <a:t>Reference list </a:t>
            </a:r>
            <a:r>
              <a:rPr lang="en-GB" sz="3200" dirty="0">
                <a:latin typeface="Gill Sans Nova" panose="020B0602020104020203" pitchFamily="34" charset="0"/>
              </a:rPr>
              <a:t>– a single alphabetical list by author, of everything you have ‘made reference to’ in your assignment. </a:t>
            </a:r>
            <a:r>
              <a:rPr lang="en-GB" sz="3200" dirty="0">
                <a:solidFill>
                  <a:srgbClr val="C00000"/>
                </a:solidFill>
                <a:latin typeface="Gill Sans Nova" panose="020B0602020104020203" pitchFamily="34" charset="0"/>
              </a:rPr>
              <a:t>(Requirement for all University assignments)</a:t>
            </a:r>
          </a:p>
          <a:p>
            <a:endParaRPr lang="en-GB" sz="3200" dirty="0">
              <a:latin typeface="Gill Sans Nova" panose="020B0602020104020203" pitchFamily="34" charset="0"/>
            </a:endParaRPr>
          </a:p>
          <a:p>
            <a:r>
              <a:rPr lang="en-GB" sz="3200" b="1" dirty="0">
                <a:latin typeface="Gill Sans Nova" panose="020B0602020104020203" pitchFamily="34" charset="0"/>
              </a:rPr>
              <a:t>Bibliography</a:t>
            </a:r>
            <a:r>
              <a:rPr lang="en-GB" sz="3200" dirty="0">
                <a:latin typeface="Gill Sans Nova" panose="020B0602020104020203" pitchFamily="34" charset="0"/>
              </a:rPr>
              <a:t> – a list of sources you have read, found interesting but not specifically mentioned in your assignment. </a:t>
            </a:r>
            <a:r>
              <a:rPr lang="en-GB" sz="3200" dirty="0">
                <a:solidFill>
                  <a:srgbClr val="C00000"/>
                </a:solidFill>
                <a:latin typeface="Gill Sans Nova" panose="020B0602020104020203" pitchFamily="34" charset="0"/>
              </a:rPr>
              <a:t>(Will occasionally be asked for)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21F541-5B54-4885-B232-E3CD42DA3540}"/>
              </a:ext>
            </a:extLst>
          </p:cNvPr>
          <p:cNvSpPr txBox="1"/>
          <p:nvPr/>
        </p:nvSpPr>
        <p:spPr>
          <a:xfrm>
            <a:off x="2743200" y="486236"/>
            <a:ext cx="86182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References or Bibliography…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796511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1C75905-B0D6-45AC-B1A8-D0C4BD1C7B64}"/>
              </a:ext>
            </a:extLst>
          </p:cNvPr>
          <p:cNvGrpSpPr/>
          <p:nvPr/>
        </p:nvGrpSpPr>
        <p:grpSpPr>
          <a:xfrm>
            <a:off x="2204781" y="2272776"/>
            <a:ext cx="7748588" cy="2516188"/>
            <a:chOff x="755650" y="2352675"/>
            <a:chExt cx="7748588" cy="2516188"/>
          </a:xfrm>
          <a:effectLst>
            <a:glow rad="88900">
              <a:schemeClr val="bg1">
                <a:alpha val="40000"/>
              </a:schemeClr>
            </a:glow>
          </a:effectLst>
        </p:grpSpPr>
        <p:sp>
          <p:nvSpPr>
            <p:cNvPr id="9" name="Text Box 5">
              <a:extLst>
                <a:ext uri="{FF2B5EF4-FFF2-40B4-BE49-F238E27FC236}">
                  <a16:creationId xmlns:a16="http://schemas.microsoft.com/office/drawing/2014/main" id="{820485C3-B3CA-44B4-8CFC-A7FFCAD1F06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6779" y="2352675"/>
              <a:ext cx="905588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solidFill>
                    <a:schemeClr val="bg1"/>
                  </a:solidFill>
                  <a:latin typeface="Tahoma" pitchFamily="34" charset="0"/>
                </a:rPr>
                <a:t>Author(s)</a:t>
              </a:r>
            </a:p>
            <a:p>
              <a:endParaRPr lang="en-GB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10" name="Text Box 6">
              <a:extLst>
                <a:ext uri="{FF2B5EF4-FFF2-40B4-BE49-F238E27FC236}">
                  <a16:creationId xmlns:a16="http://schemas.microsoft.com/office/drawing/2014/main" id="{E14467F0-EA03-439F-A249-07B38CC2B4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43423" y="2352675"/>
              <a:ext cx="1348867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solidFill>
                    <a:schemeClr val="bg1"/>
                  </a:solidFill>
                  <a:latin typeface="Tahoma" pitchFamily="34" charset="0"/>
                </a:rPr>
                <a:t>Year of Publication</a:t>
              </a:r>
              <a:endParaRPr lang="en-GB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11" name="Text Box 7">
              <a:extLst>
                <a:ext uri="{FF2B5EF4-FFF2-40B4-BE49-F238E27FC236}">
                  <a16:creationId xmlns:a16="http://schemas.microsoft.com/office/drawing/2014/main" id="{39C9DEC2-2616-4BA3-9460-A3ADD9A7AFF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913" y="2352675"/>
              <a:ext cx="523620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solidFill>
                    <a:schemeClr val="bg1"/>
                  </a:solidFill>
                  <a:latin typeface="Tahoma" pitchFamily="34" charset="0"/>
                </a:rPr>
                <a:t>Title</a:t>
              </a:r>
              <a:endParaRPr lang="en-GB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12" name="Text Box 8">
              <a:extLst>
                <a:ext uri="{FF2B5EF4-FFF2-40B4-BE49-F238E27FC236}">
                  <a16:creationId xmlns:a16="http://schemas.microsoft.com/office/drawing/2014/main" id="{D180E8A0-7D2B-4CCF-A4EA-B25D7B3EC4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15642" y="2352675"/>
              <a:ext cx="643425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solidFill>
                    <a:schemeClr val="bg1"/>
                  </a:solidFill>
                  <a:latin typeface="Tahoma" pitchFamily="34" charset="0"/>
                </a:rPr>
                <a:t>Edition</a:t>
              </a:r>
              <a:endParaRPr lang="en-GB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13" name="Text Box 9">
              <a:extLst>
                <a:ext uri="{FF2B5EF4-FFF2-40B4-BE49-F238E27FC236}">
                  <a16:creationId xmlns:a16="http://schemas.microsoft.com/office/drawing/2014/main" id="{D8D9F352-0839-414E-9E01-F874679DD05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11996" y="2352675"/>
              <a:ext cx="1330544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solidFill>
                    <a:schemeClr val="bg1"/>
                  </a:solidFill>
                  <a:latin typeface="Tahoma" pitchFamily="34" charset="0"/>
                </a:rPr>
                <a:t>Place of</a:t>
              </a:r>
              <a:r>
                <a:rPr lang="en-GB" altLang="en-US" sz="1200" dirty="0">
                  <a:solidFill>
                    <a:schemeClr val="bg1"/>
                  </a:solidFill>
                  <a:latin typeface="Tahoma" pitchFamily="34" charset="0"/>
                </a:rPr>
                <a:t> </a:t>
              </a:r>
              <a:r>
                <a:rPr lang="en-GB" altLang="en-US" sz="900" dirty="0">
                  <a:solidFill>
                    <a:schemeClr val="bg1"/>
                  </a:solidFill>
                  <a:latin typeface="Tahoma" pitchFamily="34" charset="0"/>
                </a:rPr>
                <a:t>publication</a:t>
              </a:r>
              <a:endParaRPr lang="en-GB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14" name="Text Box 10">
              <a:extLst>
                <a:ext uri="{FF2B5EF4-FFF2-40B4-BE49-F238E27FC236}">
                  <a16:creationId xmlns:a16="http://schemas.microsoft.com/office/drawing/2014/main" id="{12D77466-6356-4E20-9C4C-11A427C60DA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17315" y="2352675"/>
              <a:ext cx="752660" cy="441704"/>
            </a:xfrm>
            <a:prstGeom prst="rect">
              <a:avLst/>
            </a:prstGeom>
            <a:solidFill>
              <a:srgbClr val="D8D8D8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solidFill>
                    <a:schemeClr val="bg1"/>
                  </a:solidFill>
                  <a:latin typeface="Tahoma" pitchFamily="34" charset="0"/>
                </a:rPr>
                <a:t>Publisher</a:t>
              </a:r>
              <a:endParaRPr lang="en-GB" altLang="en-US">
                <a:solidFill>
                  <a:schemeClr val="bg1"/>
                </a:solidFill>
              </a:endParaRPr>
            </a:p>
          </p:txBody>
        </p:sp>
        <p:sp>
          <p:nvSpPr>
            <p:cNvPr id="15" name="Text Box 11">
              <a:extLst>
                <a:ext uri="{FF2B5EF4-FFF2-40B4-BE49-F238E27FC236}">
                  <a16:creationId xmlns:a16="http://schemas.microsoft.com/office/drawing/2014/main" id="{5705BACA-836C-4B88-AC5C-9B253FB9B86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29647" y="4467776"/>
              <a:ext cx="739974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solidFill>
                    <a:schemeClr val="bg1"/>
                  </a:solidFill>
                  <a:latin typeface="Tahoma" pitchFamily="34" charset="0"/>
                </a:rPr>
                <a:t>Comma</a:t>
              </a:r>
              <a:endParaRPr lang="en-GB" altLang="en-US">
                <a:solidFill>
                  <a:schemeClr val="bg1"/>
                </a:solidFill>
              </a:endParaRPr>
            </a:p>
          </p:txBody>
        </p:sp>
        <p:sp>
          <p:nvSpPr>
            <p:cNvPr id="16" name="Text Box 12">
              <a:extLst>
                <a:ext uri="{FF2B5EF4-FFF2-40B4-BE49-F238E27FC236}">
                  <a16:creationId xmlns:a16="http://schemas.microsoft.com/office/drawing/2014/main" id="{5F1BE622-5C32-4076-A790-C7EF68C752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59974" y="4467776"/>
              <a:ext cx="966900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solidFill>
                    <a:schemeClr val="bg1"/>
                  </a:solidFill>
                  <a:latin typeface="Tahoma" pitchFamily="34" charset="0"/>
                </a:rPr>
                <a:t>Full stop</a:t>
              </a:r>
              <a:endParaRPr lang="en-GB" altLang="en-US">
                <a:solidFill>
                  <a:schemeClr val="bg1"/>
                </a:solidFill>
              </a:endParaRPr>
            </a:p>
          </p:txBody>
        </p:sp>
        <p:sp>
          <p:nvSpPr>
            <p:cNvPr id="17" name="Text Box 13">
              <a:extLst>
                <a:ext uri="{FF2B5EF4-FFF2-40B4-BE49-F238E27FC236}">
                  <a16:creationId xmlns:a16="http://schemas.microsoft.com/office/drawing/2014/main" id="{29B68FD8-AE73-4B5B-9C29-3E078586ADD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56058" y="4467776"/>
              <a:ext cx="905588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solidFill>
                    <a:schemeClr val="bg1"/>
                  </a:solidFill>
                  <a:latin typeface="Tahoma" pitchFamily="34" charset="0"/>
                </a:rPr>
                <a:t>Brackets</a:t>
              </a:r>
            </a:p>
            <a:p>
              <a:endParaRPr lang="en-GB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18" name="Text Box 14">
              <a:extLst>
                <a:ext uri="{FF2B5EF4-FFF2-40B4-BE49-F238E27FC236}">
                  <a16:creationId xmlns:a16="http://schemas.microsoft.com/office/drawing/2014/main" id="{6A3356BB-65D1-4074-ABDC-51B97D493B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86603" y="4467776"/>
              <a:ext cx="687119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solidFill>
                    <a:schemeClr val="bg1"/>
                  </a:solidFill>
                  <a:latin typeface="Tahoma" pitchFamily="34" charset="0"/>
                  <a:ea typeface="Tahoma" pitchFamily="34" charset="0"/>
                  <a:cs typeface="Tahoma" pitchFamily="34" charset="0"/>
                </a:rPr>
                <a:t>Italics</a:t>
              </a:r>
            </a:p>
          </p:txBody>
        </p:sp>
        <p:sp>
          <p:nvSpPr>
            <p:cNvPr id="19" name="Text Box 15">
              <a:extLst>
                <a:ext uri="{FF2B5EF4-FFF2-40B4-BE49-F238E27FC236}">
                  <a16:creationId xmlns:a16="http://schemas.microsoft.com/office/drawing/2014/main" id="{251D2B52-05EE-4879-A84D-E24045BA4C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00695" y="4467776"/>
              <a:ext cx="857256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 dirty="0">
                  <a:solidFill>
                    <a:schemeClr val="bg1"/>
                  </a:solidFill>
                  <a:latin typeface="Tahoma" pitchFamily="34" charset="0"/>
                </a:rPr>
                <a:t>Full stop</a:t>
              </a:r>
            </a:p>
            <a:p>
              <a:endParaRPr lang="en-GB" altLang="en-US" dirty="0">
                <a:solidFill>
                  <a:schemeClr val="bg1"/>
                </a:solidFill>
              </a:endParaRPr>
            </a:p>
          </p:txBody>
        </p:sp>
        <p:sp>
          <p:nvSpPr>
            <p:cNvPr id="20" name="Text Box 16">
              <a:extLst>
                <a:ext uri="{FF2B5EF4-FFF2-40B4-BE49-F238E27FC236}">
                  <a16:creationId xmlns:a16="http://schemas.microsoft.com/office/drawing/2014/main" id="{E14E8E73-1F20-4C1F-800C-EF904AEA0B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86578" y="4429132"/>
              <a:ext cx="752660" cy="401087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900">
                  <a:solidFill>
                    <a:schemeClr val="bg1"/>
                  </a:solidFill>
                  <a:latin typeface="Tahoma" pitchFamily="34" charset="0"/>
                </a:rPr>
                <a:t>Colon</a:t>
              </a:r>
              <a:endParaRPr lang="en-GB" altLang="en-US">
                <a:solidFill>
                  <a:schemeClr val="bg1"/>
                </a:solidFill>
              </a:endParaRPr>
            </a:p>
          </p:txBody>
        </p:sp>
        <p:sp>
          <p:nvSpPr>
            <p:cNvPr id="21" name="Text Box 17">
              <a:extLst>
                <a:ext uri="{FF2B5EF4-FFF2-40B4-BE49-F238E27FC236}">
                  <a16:creationId xmlns:a16="http://schemas.microsoft.com/office/drawing/2014/main" id="{D59086D7-DCD0-465B-B2A2-CAC2141969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5650" y="3666617"/>
              <a:ext cx="7748588" cy="465058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r>
                <a:rPr lang="en-GB" altLang="en-US" sz="1600" dirty="0">
                  <a:solidFill>
                    <a:schemeClr val="bg1"/>
                  </a:solidFill>
                  <a:latin typeface="Tahoma" pitchFamily="34" charset="0"/>
                </a:rPr>
                <a:t>Cottrell, S. (2019) </a:t>
              </a:r>
              <a:r>
                <a:rPr lang="en-GB" altLang="en-US" sz="1600" i="1" dirty="0">
                  <a:solidFill>
                    <a:schemeClr val="bg1"/>
                  </a:solidFill>
                  <a:latin typeface="Tahoma" pitchFamily="34" charset="0"/>
                </a:rPr>
                <a:t>The study Skills Handbook. </a:t>
              </a:r>
              <a:r>
                <a:rPr lang="en-GB" altLang="en-US" sz="1600" dirty="0">
                  <a:solidFill>
                    <a:schemeClr val="bg1"/>
                  </a:solidFill>
                  <a:latin typeface="Tahoma" pitchFamily="34" charset="0"/>
                </a:rPr>
                <a:t>5</a:t>
              </a:r>
              <a:r>
                <a:rPr lang="en-GB" altLang="en-US" sz="1600" baseline="30000" dirty="0">
                  <a:solidFill>
                    <a:schemeClr val="bg1"/>
                  </a:solidFill>
                  <a:latin typeface="Tahoma" pitchFamily="34" charset="0"/>
                </a:rPr>
                <a:t>th</a:t>
              </a:r>
              <a:r>
                <a:rPr lang="en-GB" altLang="en-US" sz="1600" dirty="0">
                  <a:solidFill>
                    <a:schemeClr val="bg1"/>
                  </a:solidFill>
                  <a:latin typeface="Tahoma" pitchFamily="34" charset="0"/>
                </a:rPr>
                <a:t> </a:t>
              </a:r>
              <a:r>
                <a:rPr lang="en-GB" altLang="en-US" sz="1600" dirty="0" err="1">
                  <a:solidFill>
                    <a:schemeClr val="bg1"/>
                  </a:solidFill>
                  <a:latin typeface="Tahoma" pitchFamily="34" charset="0"/>
                </a:rPr>
                <a:t>edn</a:t>
              </a:r>
              <a:r>
                <a:rPr lang="en-GB" altLang="en-US" sz="1600" dirty="0">
                  <a:solidFill>
                    <a:schemeClr val="bg1"/>
                  </a:solidFill>
                  <a:latin typeface="Tahoma" pitchFamily="34" charset="0"/>
                </a:rPr>
                <a:t>. London: Red Globe Press.</a:t>
              </a:r>
              <a:endParaRPr lang="en-GB" altLang="en-US" sz="1600" dirty="0">
                <a:solidFill>
                  <a:schemeClr val="bg1"/>
                </a:solidFill>
              </a:endParaRPr>
            </a:p>
          </p:txBody>
        </p:sp>
        <p:cxnSp>
          <p:nvCxnSpPr>
            <p:cNvPr id="22" name="AutoShape 18">
              <a:extLst>
                <a:ext uri="{FF2B5EF4-FFF2-40B4-BE49-F238E27FC236}">
                  <a16:creationId xmlns:a16="http://schemas.microsoft.com/office/drawing/2014/main" id="{B9FF8D1C-F63A-45E3-A38C-0CEB34E1E28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1763688" y="4000505"/>
              <a:ext cx="521946" cy="467277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3" name="AutoShape 19">
              <a:extLst>
                <a:ext uri="{FF2B5EF4-FFF2-40B4-BE49-F238E27FC236}">
                  <a16:creationId xmlns:a16="http://schemas.microsoft.com/office/drawing/2014/main" id="{114E252D-F7FD-42D0-A718-5B877795DDB3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 flipH="1" flipV="1">
              <a:off x="1209237" y="4177736"/>
              <a:ext cx="467278" cy="11281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4" name="AutoShape 20">
              <a:extLst>
                <a:ext uri="{FF2B5EF4-FFF2-40B4-BE49-F238E27FC236}">
                  <a16:creationId xmlns:a16="http://schemas.microsoft.com/office/drawing/2014/main" id="{622B6E99-2B9C-42F0-B5EC-2834669BECC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984736" y="3977201"/>
              <a:ext cx="1329111" cy="49057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5" name="AutoShape 21">
              <a:extLst>
                <a:ext uri="{FF2B5EF4-FFF2-40B4-BE49-F238E27FC236}">
                  <a16:creationId xmlns:a16="http://schemas.microsoft.com/office/drawing/2014/main" id="{08E0DFD3-AC65-4609-A922-8A4A8927D7B3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398832" y="3929066"/>
              <a:ext cx="1129958" cy="53869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6" name="AutoShape 22">
              <a:extLst>
                <a:ext uri="{FF2B5EF4-FFF2-40B4-BE49-F238E27FC236}">
                  <a16:creationId xmlns:a16="http://schemas.microsoft.com/office/drawing/2014/main" id="{06EF5001-05B8-43BD-9A5B-70CB234D155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193847" y="3977201"/>
              <a:ext cx="622499" cy="490561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7" name="AutoShape 23">
              <a:extLst>
                <a:ext uri="{FF2B5EF4-FFF2-40B4-BE49-F238E27FC236}">
                  <a16:creationId xmlns:a16="http://schemas.microsoft.com/office/drawing/2014/main" id="{8151ECCA-66B3-4546-8829-08FC1675A1B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930162" y="3929066"/>
              <a:ext cx="681834" cy="53142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8" name="AutoShape 24">
              <a:extLst>
                <a:ext uri="{FF2B5EF4-FFF2-40B4-BE49-F238E27FC236}">
                  <a16:creationId xmlns:a16="http://schemas.microsoft.com/office/drawing/2014/main" id="{90A419E5-0F2C-47C8-AEE7-645B0AD91C8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695593" y="3936332"/>
              <a:ext cx="550569" cy="52416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29" name="AutoShape 25">
              <a:extLst>
                <a:ext uri="{FF2B5EF4-FFF2-40B4-BE49-F238E27FC236}">
                  <a16:creationId xmlns:a16="http://schemas.microsoft.com/office/drawing/2014/main" id="{20166C05-A161-4589-9F8C-41C31A52169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6422132" y="3929066"/>
              <a:ext cx="520408" cy="53869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0" name="AutoShape 26">
              <a:extLst>
                <a:ext uri="{FF2B5EF4-FFF2-40B4-BE49-F238E27FC236}">
                  <a16:creationId xmlns:a16="http://schemas.microsoft.com/office/drawing/2014/main" id="{0A44099C-8369-444A-A53A-63156CE2EC7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>
              <a:off x="6817829" y="2978237"/>
              <a:ext cx="919580" cy="55345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1" name="AutoShape 27">
              <a:extLst>
                <a:ext uri="{FF2B5EF4-FFF2-40B4-BE49-F238E27FC236}">
                  <a16:creationId xmlns:a16="http://schemas.microsoft.com/office/drawing/2014/main" id="{4F8C190D-E546-42CD-AA1B-52003516AFB6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6084168" y="2794378"/>
              <a:ext cx="130112" cy="92037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2" name="AutoShape 28">
              <a:extLst>
                <a:ext uri="{FF2B5EF4-FFF2-40B4-BE49-F238E27FC236}">
                  <a16:creationId xmlns:a16="http://schemas.microsoft.com/office/drawing/2014/main" id="{CC99FFFC-FA2D-4A1E-85AD-30BAA09B0AB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153917" y="2794378"/>
              <a:ext cx="119805" cy="87223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3" name="AutoShape 29">
              <a:extLst>
                <a:ext uri="{FF2B5EF4-FFF2-40B4-BE49-F238E27FC236}">
                  <a16:creationId xmlns:a16="http://schemas.microsoft.com/office/drawing/2014/main" id="{80C3F8DA-9C1C-4C7B-A7E4-45AED81CE84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3692290" y="2794379"/>
              <a:ext cx="469356" cy="87223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4" name="AutoShape 30">
              <a:extLst>
                <a:ext uri="{FF2B5EF4-FFF2-40B4-BE49-F238E27FC236}">
                  <a16:creationId xmlns:a16="http://schemas.microsoft.com/office/drawing/2014/main" id="{3156AF7A-E9B3-4879-9CD4-23B47C6C4F6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2201460" y="2794378"/>
              <a:ext cx="978490" cy="920374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35" name="AutoShape 32">
              <a:extLst>
                <a:ext uri="{FF2B5EF4-FFF2-40B4-BE49-F238E27FC236}">
                  <a16:creationId xmlns:a16="http://schemas.microsoft.com/office/drawing/2014/main" id="{ADB67DC7-61B0-4CA3-8798-B8C7FF67107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>
              <a:off x="939743" y="3267806"/>
              <a:ext cx="968702" cy="2184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604E812E-942F-4356-9C82-4C815E055A2E}"/>
              </a:ext>
            </a:extLst>
          </p:cNvPr>
          <p:cNvSpPr txBox="1"/>
          <p:nvPr/>
        </p:nvSpPr>
        <p:spPr>
          <a:xfrm>
            <a:off x="1166783" y="339898"/>
            <a:ext cx="9824584" cy="830997"/>
          </a:xfrm>
          <a:prstGeom prst="rect">
            <a:avLst/>
          </a:prstGeom>
          <a:noFill/>
          <a:effectLst>
            <a:glow rad="6985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effectLst>
                  <a:glow rad="228600">
                    <a:schemeClr val="tx1">
                      <a:alpha val="40000"/>
                    </a:schemeClr>
                  </a:glow>
                </a:effectLst>
                <a:latin typeface="Gill Sans Nova" panose="020B0602020104020203" pitchFamily="34" charset="0"/>
              </a:rPr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277788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2026968-B80E-4358-8825-647E2AF86A3E}"/>
              </a:ext>
            </a:extLst>
          </p:cNvPr>
          <p:cNvSpPr txBox="1"/>
          <p:nvPr/>
        </p:nvSpPr>
        <p:spPr>
          <a:xfrm>
            <a:off x="1012371" y="1555059"/>
            <a:ext cx="9873343" cy="3046988"/>
          </a:xfrm>
          <a:prstGeom prst="rect">
            <a:avLst/>
          </a:prstGeom>
          <a:solidFill>
            <a:schemeClr val="bg1">
              <a:alpha val="58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Gill Sans Nova" panose="020B0602020104020203" pitchFamily="34" charset="0"/>
              </a:rPr>
              <a:t>Create your reference list as you go along.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Gill Sans Nova" panose="020B0602020104020203" pitchFamily="34" charset="0"/>
              </a:rPr>
              <a:t>Jot down the websites as you go – one click and the webpage you are on may be lost forever.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Gill Sans Nova" panose="020B0602020104020203" pitchFamily="34" charset="0"/>
              </a:rPr>
              <a:t>Once finished proof read for any errors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Gill Sans Nova" panose="020B0602020104020203" pitchFamily="34" charset="0"/>
              </a:rPr>
              <a:t>Check your citations correspond to your reference list entries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297EB5-B4BE-492E-B72D-F7FA6E6F3A0E}"/>
              </a:ext>
            </a:extLst>
          </p:cNvPr>
          <p:cNvSpPr txBox="1"/>
          <p:nvPr/>
        </p:nvSpPr>
        <p:spPr>
          <a:xfrm>
            <a:off x="1171016" y="339898"/>
            <a:ext cx="9824584" cy="830997"/>
          </a:xfrm>
          <a:prstGeom prst="rect">
            <a:avLst/>
          </a:prstGeom>
          <a:noFill/>
          <a:effectLst>
            <a:glow rad="6985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effectLst/>
                <a:latin typeface="Gill Sans Nova" panose="020B0602020104020203" pitchFamily="34" charset="0"/>
              </a:rPr>
              <a:t>TIPS...</a:t>
            </a:r>
          </a:p>
        </p:txBody>
      </p:sp>
    </p:spTree>
    <p:extLst>
      <p:ext uri="{BB962C8B-B14F-4D97-AF65-F5344CB8AC3E}">
        <p14:creationId xmlns:p14="http://schemas.microsoft.com/office/powerpoint/2010/main" val="413989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4EF89-0EE4-474D-A4A9-47D4816C5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1235" y="1036116"/>
            <a:ext cx="7796540" cy="3997828"/>
          </a:xfrm>
        </p:spPr>
        <p:txBody>
          <a:bodyPr>
            <a:no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GB" sz="8800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7706665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593</TotalTime>
  <Words>677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Gill Sans Nova</vt:lpstr>
      <vt:lpstr>MS Shell Dlg 2</vt:lpstr>
      <vt:lpstr>Tahoma</vt:lpstr>
      <vt:lpstr>Wingdings</vt:lpstr>
      <vt:lpstr>Wingdings 3</vt:lpstr>
      <vt:lpstr>Madison</vt:lpstr>
      <vt:lpstr>Referencing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 </dc:title>
  <dc:creator>Robyn Douglas Griffiths</dc:creator>
  <cp:lastModifiedBy>Robyn Douglas Griffiths</cp:lastModifiedBy>
  <cp:revision>6</cp:revision>
  <dcterms:created xsi:type="dcterms:W3CDTF">2021-11-25T13:57:00Z</dcterms:created>
  <dcterms:modified xsi:type="dcterms:W3CDTF">2021-11-26T01:14:23Z</dcterms:modified>
</cp:coreProperties>
</file>