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37"/>
  </p:notesMasterIdLst>
  <p:sldIdLst>
    <p:sldId id="256" r:id="rId20"/>
    <p:sldId id="277" r:id="rId21"/>
    <p:sldId id="280" r:id="rId22"/>
    <p:sldId id="293" r:id="rId23"/>
    <p:sldId id="279" r:id="rId24"/>
    <p:sldId id="281" r:id="rId25"/>
    <p:sldId id="283" r:id="rId26"/>
    <p:sldId id="284" r:id="rId27"/>
    <p:sldId id="285" r:id="rId28"/>
    <p:sldId id="286" r:id="rId29"/>
    <p:sldId id="287" r:id="rId30"/>
    <p:sldId id="288" r:id="rId31"/>
    <p:sldId id="289" r:id="rId32"/>
    <p:sldId id="290" r:id="rId33"/>
    <p:sldId id="291" r:id="rId34"/>
    <p:sldId id="292" r:id="rId35"/>
    <p:sldId id="27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viewProps" Target="viewProps.xml"/><Relationship Id="rId21" Type="http://schemas.openxmlformats.org/officeDocument/2006/relationships/slide" Target="slides/slide2.xml"/><Relationship Id="rId34" Type="http://schemas.openxmlformats.org/officeDocument/2006/relationships/slide" Target="slides/slide1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1/19/2022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6.xml"/><Relationship Id="rId1" Type="http://schemas.openxmlformats.org/officeDocument/2006/relationships/video" Target="https://www.youtube.com/embed/R-07lW6jsDw?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6.xml"/><Relationship Id="rId1" Type="http://schemas.openxmlformats.org/officeDocument/2006/relationships/video" Target="https://www.youtube.com/embed/lF3mnuxjPCw?feature=oembed"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lF3mnuxjPCw&amp;t=584s" TargetMode="External"/><Relationship Id="rId3" Type="http://schemas.openxmlformats.org/officeDocument/2006/relationships/hyperlink" Target="https://www.youtube.com/watch?v=lF3mnuxjPCw&amp;lc=UgzFudKiYbfpzOSH3Nl4AaABAg" TargetMode="External"/><Relationship Id="rId7" Type="http://schemas.openxmlformats.org/officeDocument/2006/relationships/hyperlink" Target="https://www.youtube.com/watch?v=lF3mnuxjPCw&amp;lc=UgwtMMvbLVkObb4zywd4AaABAg" TargetMode="External"/><Relationship Id="rId2" Type="http://schemas.openxmlformats.org/officeDocument/2006/relationships/hyperlink" Target="https://www.youtube.com/channel/UCWD_aV3RDfT8L5j9FGXXdJQ" TargetMode="External"/><Relationship Id="rId1" Type="http://schemas.openxmlformats.org/officeDocument/2006/relationships/slideLayout" Target="../slideLayouts/slideLayout8.xml"/><Relationship Id="rId6" Type="http://schemas.openxmlformats.org/officeDocument/2006/relationships/hyperlink" Target="https://www.youtube.com/channel/UCWXJPrRPfR5PUFfdT22fBfw" TargetMode="External"/><Relationship Id="rId5" Type="http://schemas.openxmlformats.org/officeDocument/2006/relationships/hyperlink" Target="https://www.youtube.com/watch?v=lF3mnuxjPCw&amp;lc=Ugy6JfsD4PCQ6I8BzH94AaABAg" TargetMode="External"/><Relationship Id="rId10" Type="http://schemas.openxmlformats.org/officeDocument/2006/relationships/hyperlink" Target="https://www.youtube.com/watch?v=lF3mnuxjPCw&amp;lc=UgxnhofQA4SoeWnDkDh4AaABAg" TargetMode="External"/><Relationship Id="rId4" Type="http://schemas.openxmlformats.org/officeDocument/2006/relationships/hyperlink" Target="https://www.youtube.com/channel/UC0ZYt44VhDUbh5pOxykiEHA" TargetMode="External"/><Relationship Id="rId9" Type="http://schemas.openxmlformats.org/officeDocument/2006/relationships/hyperlink" Target="https://www.youtube.com/channel/UCJIo91cfeXPBlNU4sQ-hN6w"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162C4-2346-43A4-8ADA-AC6D52BD114A}"/>
              </a:ext>
            </a:extLst>
          </p:cNvPr>
          <p:cNvSpPr>
            <a:spLocks noGrp="1"/>
          </p:cNvSpPr>
          <p:nvPr>
            <p:ph type="title"/>
          </p:nvPr>
        </p:nvSpPr>
        <p:spPr/>
        <p:txBody>
          <a:bodyPr/>
          <a:lstStyle/>
          <a:p>
            <a:r>
              <a:rPr lang="en-GB" sz="1800" dirty="0"/>
              <a:t>David Bierman (2021)..</a:t>
            </a:r>
            <a:br>
              <a:rPr lang="en-GB" sz="1800" dirty="0"/>
            </a:br>
            <a:br>
              <a:rPr lang="en-GB" sz="1800" dirty="0"/>
            </a:br>
            <a:r>
              <a:rPr lang="en-GB" sz="1800" dirty="0"/>
              <a:t>‘Protection and preservation of the natural environment is one of the three pillars of sustainable tourism.</a:t>
            </a:r>
            <a:br>
              <a:rPr lang="en-GB" sz="1800" dirty="0"/>
            </a:br>
            <a:br>
              <a:rPr lang="en-GB" sz="1800" dirty="0"/>
            </a:br>
            <a:r>
              <a:rPr lang="en-GB" sz="1800" dirty="0"/>
              <a:t>Of those pillars (social, economic and environmental) the impact of tourism on the environment has the longest-term consequences for the planet.</a:t>
            </a:r>
          </a:p>
        </p:txBody>
      </p:sp>
      <p:sp>
        <p:nvSpPr>
          <p:cNvPr id="3" name="Text Placeholder 2">
            <a:extLst>
              <a:ext uri="{FF2B5EF4-FFF2-40B4-BE49-F238E27FC236}">
                <a16:creationId xmlns:a16="http://schemas.microsoft.com/office/drawing/2014/main" id="{4C3D3B6B-8739-4AD6-AC3A-60FCA1153C4F}"/>
              </a:ext>
            </a:extLst>
          </p:cNvPr>
          <p:cNvSpPr>
            <a:spLocks noGrp="1"/>
          </p:cNvSpPr>
          <p:nvPr>
            <p:ph type="body" sz="quarter" idx="10"/>
          </p:nvPr>
        </p:nvSpPr>
        <p:spPr>
          <a:xfrm>
            <a:off x="4729163" y="1516008"/>
            <a:ext cx="4317183" cy="3608442"/>
          </a:xfrm>
        </p:spPr>
        <p:txBody>
          <a:bodyPr/>
          <a:lstStyle/>
          <a:p>
            <a:r>
              <a:rPr lang="en-GB" sz="1800" dirty="0"/>
              <a:t>Many scholars have devoted their careers researching the broad range of issues surrounding environmental sustainability</a:t>
            </a:r>
          </a:p>
          <a:p>
            <a:r>
              <a:rPr lang="en-GB" sz="1800" dirty="0"/>
              <a:t>Harris et al 2002</a:t>
            </a:r>
          </a:p>
          <a:p>
            <a:r>
              <a:rPr lang="en-GB" sz="1800" dirty="0"/>
              <a:t>Holden 2011</a:t>
            </a:r>
          </a:p>
          <a:p>
            <a:r>
              <a:rPr lang="en-GB" sz="1800" dirty="0"/>
              <a:t>Wood 2017</a:t>
            </a:r>
          </a:p>
          <a:p>
            <a:endParaRPr lang="en-GB" sz="1800" dirty="0"/>
          </a:p>
          <a:p>
            <a:r>
              <a:rPr lang="en-GB" sz="1800" dirty="0"/>
              <a:t>Scholars who specialise in environmental protection and tourism have a broad range of attitudes towards the relationship between environmental protection and tourism.</a:t>
            </a:r>
          </a:p>
        </p:txBody>
      </p:sp>
    </p:spTree>
    <p:extLst>
      <p:ext uri="{BB962C8B-B14F-4D97-AF65-F5344CB8AC3E}">
        <p14:creationId xmlns:p14="http://schemas.microsoft.com/office/powerpoint/2010/main" val="69892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38408-7228-425B-9B5F-623B34F58FB7}"/>
              </a:ext>
            </a:extLst>
          </p:cNvPr>
          <p:cNvSpPr>
            <a:spLocks noGrp="1"/>
          </p:cNvSpPr>
          <p:nvPr>
            <p:ph type="title"/>
          </p:nvPr>
        </p:nvSpPr>
        <p:spPr/>
        <p:txBody>
          <a:bodyPr/>
          <a:lstStyle/>
          <a:p>
            <a:endParaRPr lang="en-GB"/>
          </a:p>
        </p:txBody>
      </p:sp>
      <p:pic>
        <p:nvPicPr>
          <p:cNvPr id="4" name="Online Media 3" title="HOW TO TRAVEL BALI - 14 Days in Paradise">
            <a:hlinkClick r:id="" action="ppaction://media"/>
            <a:extLst>
              <a:ext uri="{FF2B5EF4-FFF2-40B4-BE49-F238E27FC236}">
                <a16:creationId xmlns:a16="http://schemas.microsoft.com/office/drawing/2014/main" id="{55E02177-D863-4E30-9F07-1265A1728AB4}"/>
              </a:ext>
            </a:extLst>
          </p:cNvPr>
          <p:cNvPicPr>
            <a:picLocks noGrp="1" noRot="1" noChangeAspect="1"/>
          </p:cNvPicPr>
          <p:nvPr>
            <p:ph idx="1"/>
            <a:videoFile r:link="rId1"/>
          </p:nvPr>
        </p:nvPicPr>
        <p:blipFill>
          <a:blip r:embed="rId3"/>
          <a:stretch>
            <a:fillRect/>
          </a:stretch>
        </p:blipFill>
        <p:spPr>
          <a:xfrm>
            <a:off x="0" y="843379"/>
            <a:ext cx="9144000" cy="6014621"/>
          </a:xfrm>
          <a:prstGeom prst="rect">
            <a:avLst/>
          </a:prstGeom>
        </p:spPr>
      </p:pic>
    </p:spTree>
    <p:extLst>
      <p:ext uri="{BB962C8B-B14F-4D97-AF65-F5344CB8AC3E}">
        <p14:creationId xmlns:p14="http://schemas.microsoft.com/office/powerpoint/2010/main" val="123521112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7800A-9BFF-4312-9920-C542CC0817E7}"/>
              </a:ext>
            </a:extLst>
          </p:cNvPr>
          <p:cNvSpPr>
            <a:spLocks noGrp="1"/>
          </p:cNvSpPr>
          <p:nvPr>
            <p:ph type="title"/>
          </p:nvPr>
        </p:nvSpPr>
        <p:spPr>
          <a:xfrm>
            <a:off x="242243" y="2342669"/>
            <a:ext cx="4329757" cy="1653320"/>
          </a:xfrm>
        </p:spPr>
        <p:txBody>
          <a:bodyPr/>
          <a:lstStyle/>
          <a:p>
            <a:r>
              <a:rPr lang="en-GB" dirty="0"/>
              <a:t>What immediate impressions do you have from that vlog?</a:t>
            </a:r>
          </a:p>
        </p:txBody>
      </p:sp>
      <p:pic>
        <p:nvPicPr>
          <p:cNvPr id="4" name="Picture 3">
            <a:extLst>
              <a:ext uri="{FF2B5EF4-FFF2-40B4-BE49-F238E27FC236}">
                <a16:creationId xmlns:a16="http://schemas.microsoft.com/office/drawing/2014/main" id="{A6DE4190-8B85-468C-AFA7-FD33F3DB26EC}"/>
              </a:ext>
            </a:extLst>
          </p:cNvPr>
          <p:cNvPicPr>
            <a:picLocks noChangeAspect="1"/>
          </p:cNvPicPr>
          <p:nvPr/>
        </p:nvPicPr>
        <p:blipFill>
          <a:blip r:embed="rId2"/>
          <a:stretch>
            <a:fillRect/>
          </a:stretch>
        </p:blipFill>
        <p:spPr>
          <a:xfrm>
            <a:off x="4673324" y="1658596"/>
            <a:ext cx="3926164" cy="3322608"/>
          </a:xfrm>
          <a:prstGeom prst="rect">
            <a:avLst/>
          </a:prstGeom>
        </p:spPr>
      </p:pic>
    </p:spTree>
    <p:extLst>
      <p:ext uri="{BB962C8B-B14F-4D97-AF65-F5344CB8AC3E}">
        <p14:creationId xmlns:p14="http://schemas.microsoft.com/office/powerpoint/2010/main" val="3868987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53171-96C8-49F2-B387-B0C7DB9C73C3}"/>
              </a:ext>
            </a:extLst>
          </p:cNvPr>
          <p:cNvSpPr>
            <a:spLocks noGrp="1"/>
          </p:cNvSpPr>
          <p:nvPr>
            <p:ph type="title"/>
          </p:nvPr>
        </p:nvSpPr>
        <p:spPr/>
        <p:txBody>
          <a:bodyPr/>
          <a:lstStyle/>
          <a:p>
            <a:endParaRPr lang="en-GB"/>
          </a:p>
        </p:txBody>
      </p:sp>
      <p:pic>
        <p:nvPicPr>
          <p:cNvPr id="4" name="Online Media 3" title="The Year Bali Tourism Stopped | Foreign Correspondent">
            <a:hlinkClick r:id="" action="ppaction://media"/>
            <a:extLst>
              <a:ext uri="{FF2B5EF4-FFF2-40B4-BE49-F238E27FC236}">
                <a16:creationId xmlns:a16="http://schemas.microsoft.com/office/drawing/2014/main" id="{05E7C3A7-9A88-4AB4-99E8-57F85FD87816}"/>
              </a:ext>
            </a:extLst>
          </p:cNvPr>
          <p:cNvPicPr>
            <a:picLocks noGrp="1" noRot="1" noChangeAspect="1"/>
          </p:cNvPicPr>
          <p:nvPr>
            <p:ph idx="1"/>
            <a:videoFile r:link="rId1"/>
          </p:nvPr>
        </p:nvPicPr>
        <p:blipFill>
          <a:blip r:embed="rId3"/>
          <a:stretch>
            <a:fillRect/>
          </a:stretch>
        </p:blipFill>
        <p:spPr>
          <a:xfrm>
            <a:off x="0" y="834501"/>
            <a:ext cx="9144000" cy="6023499"/>
          </a:xfrm>
          <a:prstGeom prst="rect">
            <a:avLst/>
          </a:prstGeom>
        </p:spPr>
      </p:pic>
    </p:spTree>
    <p:extLst>
      <p:ext uri="{BB962C8B-B14F-4D97-AF65-F5344CB8AC3E}">
        <p14:creationId xmlns:p14="http://schemas.microsoft.com/office/powerpoint/2010/main" val="195231619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F8948-14FF-47C4-B618-22BD3D6B5E79}"/>
              </a:ext>
            </a:extLst>
          </p:cNvPr>
          <p:cNvSpPr>
            <a:spLocks noGrp="1"/>
          </p:cNvSpPr>
          <p:nvPr>
            <p:ph type="title"/>
          </p:nvPr>
        </p:nvSpPr>
        <p:spPr>
          <a:xfrm>
            <a:off x="186431" y="1285189"/>
            <a:ext cx="8824404" cy="3607785"/>
          </a:xfrm>
        </p:spPr>
        <p:txBody>
          <a:bodyPr/>
          <a:lstStyle/>
          <a:p>
            <a:pPr algn="l"/>
            <a:r>
              <a:rPr lang="en-GB" sz="1400" b="0" i="0" u="none" strike="noStrike" dirty="0">
                <a:solidFill>
                  <a:srgbClr val="000000"/>
                </a:solidFill>
                <a:effectLst/>
                <a:latin typeface="Roboto" panose="02000000000000000000" pitchFamily="2" charset="0"/>
                <a:hlinkClick r:id="rId2"/>
              </a:rPr>
              <a:t>Sebastian D Ros</a:t>
            </a:r>
            <a:br>
              <a:rPr lang="en-GB" sz="1400" b="1" i="0" dirty="0">
                <a:solidFill>
                  <a:srgbClr val="000000"/>
                </a:solidFill>
                <a:effectLst/>
                <a:latin typeface="Roboto" panose="02000000000000000000" pitchFamily="2" charset="0"/>
              </a:rPr>
            </a:br>
            <a:r>
              <a:rPr lang="en-GB" sz="1400" b="0" i="0" dirty="0">
                <a:solidFill>
                  <a:srgbClr val="000000"/>
                </a:solidFill>
                <a:effectLst/>
                <a:latin typeface="Roboto" panose="02000000000000000000" pitchFamily="2" charset="0"/>
                <a:hlinkClick r:id="rId3"/>
              </a:rPr>
              <a:t>1 month ago</a:t>
            </a:r>
            <a:br>
              <a:rPr lang="en-GB" sz="1400" b="0" i="0" dirty="0">
                <a:solidFill>
                  <a:srgbClr val="000000"/>
                </a:solidFill>
                <a:effectLst/>
                <a:latin typeface="Roboto" panose="02000000000000000000" pitchFamily="2" charset="0"/>
              </a:rPr>
            </a:br>
            <a:r>
              <a:rPr lang="en-GB" sz="1400" dirty="0">
                <a:effectLst/>
              </a:rPr>
              <a:t>I went to Bali in 2019 with friends, we enjoyed many things except one major issue... the island was full of litter, easily spotted on the beaches. The amount of rubbish left by tourists and even locals on the beaches was shocking. I believe that single use plastics and bags needs to be banned in Bali and neighbouring islands</a:t>
            </a:r>
            <a:br>
              <a:rPr lang="en-GB" sz="1400" dirty="0">
                <a:effectLst/>
              </a:rPr>
            </a:br>
            <a:br>
              <a:rPr lang="en-GB" sz="1400" dirty="0">
                <a:effectLst/>
              </a:rPr>
            </a:br>
            <a:r>
              <a:rPr lang="en-GB" sz="1400" b="0" i="0" u="none" strike="noStrike" dirty="0">
                <a:solidFill>
                  <a:srgbClr val="000000"/>
                </a:solidFill>
                <a:effectLst/>
                <a:latin typeface="Roboto" panose="02000000000000000000" pitchFamily="2" charset="0"/>
                <a:hlinkClick r:id="rId4"/>
              </a:rPr>
              <a:t>Anthon </a:t>
            </a:r>
            <a:r>
              <a:rPr lang="en-GB" sz="1400" b="0" i="0" u="none" strike="noStrike" dirty="0" err="1">
                <a:solidFill>
                  <a:srgbClr val="000000"/>
                </a:solidFill>
                <a:effectLst/>
                <a:latin typeface="Roboto" panose="02000000000000000000" pitchFamily="2" charset="0"/>
                <a:hlinkClick r:id="rId4"/>
              </a:rPr>
              <a:t>Jontah</a:t>
            </a:r>
            <a:br>
              <a:rPr lang="en-GB" sz="1400" b="1" i="0" dirty="0">
                <a:solidFill>
                  <a:srgbClr val="000000"/>
                </a:solidFill>
                <a:effectLst/>
                <a:latin typeface="Roboto" panose="02000000000000000000" pitchFamily="2" charset="0"/>
              </a:rPr>
            </a:br>
            <a:r>
              <a:rPr lang="en-GB" sz="1400" b="0" i="0" dirty="0">
                <a:solidFill>
                  <a:srgbClr val="000000"/>
                </a:solidFill>
                <a:effectLst/>
                <a:latin typeface="Roboto" panose="02000000000000000000" pitchFamily="2" charset="0"/>
                <a:hlinkClick r:id="rId5"/>
              </a:rPr>
              <a:t>7 months ago</a:t>
            </a:r>
            <a:br>
              <a:rPr lang="en-GB" sz="1400" b="0" i="0" dirty="0">
                <a:solidFill>
                  <a:srgbClr val="000000"/>
                </a:solidFill>
                <a:effectLst/>
                <a:latin typeface="Roboto" panose="02000000000000000000" pitchFamily="2" charset="0"/>
              </a:rPr>
            </a:br>
            <a:r>
              <a:rPr lang="en-GB" sz="1400" dirty="0">
                <a:effectLst/>
              </a:rPr>
              <a:t>As an </a:t>
            </a:r>
            <a:r>
              <a:rPr lang="en-GB" sz="1400" dirty="0" err="1">
                <a:effectLst/>
              </a:rPr>
              <a:t>Indonesian,i</a:t>
            </a:r>
            <a:r>
              <a:rPr lang="en-GB" sz="1400" dirty="0">
                <a:effectLst/>
              </a:rPr>
              <a:t> really like to see how this situation can make Bali back to its nature again. After all these years people only take advantage of it, now its time for the land to heal itself</a:t>
            </a:r>
            <a:br>
              <a:rPr lang="en-GB" sz="1400" dirty="0">
                <a:effectLst/>
              </a:rPr>
            </a:br>
            <a:br>
              <a:rPr lang="en-GB" sz="1400" dirty="0">
                <a:effectLst/>
              </a:rPr>
            </a:br>
            <a:r>
              <a:rPr lang="en-GB" sz="1400" b="0" i="0" u="none" strike="noStrike" dirty="0">
                <a:solidFill>
                  <a:srgbClr val="000000"/>
                </a:solidFill>
                <a:effectLst/>
                <a:latin typeface="Roboto" panose="02000000000000000000" pitchFamily="2" charset="0"/>
                <a:hlinkClick r:id="rId6"/>
              </a:rPr>
              <a:t>Christopher </a:t>
            </a:r>
            <a:r>
              <a:rPr lang="en-GB" sz="1400" b="0" i="0" u="none" strike="noStrike" dirty="0" err="1">
                <a:solidFill>
                  <a:srgbClr val="000000"/>
                </a:solidFill>
                <a:effectLst/>
                <a:latin typeface="Roboto" panose="02000000000000000000" pitchFamily="2" charset="0"/>
                <a:hlinkClick r:id="rId6"/>
              </a:rPr>
              <a:t>Tanujaya</a:t>
            </a:r>
            <a:br>
              <a:rPr lang="en-GB" sz="1400" b="1" i="0" dirty="0">
                <a:solidFill>
                  <a:srgbClr val="000000"/>
                </a:solidFill>
                <a:effectLst/>
                <a:latin typeface="Roboto" panose="02000000000000000000" pitchFamily="2" charset="0"/>
              </a:rPr>
            </a:br>
            <a:r>
              <a:rPr lang="en-GB" sz="1400" b="0" i="0" dirty="0">
                <a:solidFill>
                  <a:srgbClr val="000000"/>
                </a:solidFill>
                <a:effectLst/>
                <a:latin typeface="Roboto" panose="02000000000000000000" pitchFamily="2" charset="0"/>
                <a:hlinkClick r:id="rId7"/>
              </a:rPr>
              <a:t>3 months ago</a:t>
            </a:r>
            <a:br>
              <a:rPr lang="en-GB" sz="1400" b="0" i="0" dirty="0">
                <a:solidFill>
                  <a:srgbClr val="000000"/>
                </a:solidFill>
                <a:effectLst/>
                <a:latin typeface="Roboto" panose="02000000000000000000" pitchFamily="2" charset="0"/>
              </a:rPr>
            </a:br>
            <a:r>
              <a:rPr lang="en-GB" sz="1400" dirty="0">
                <a:effectLst/>
              </a:rPr>
              <a:t>Guy at </a:t>
            </a:r>
            <a:r>
              <a:rPr lang="en-GB" sz="1400" dirty="0">
                <a:effectLst/>
                <a:hlinkClick r:id="rId8"/>
              </a:rPr>
              <a:t>9:44</a:t>
            </a:r>
            <a:r>
              <a:rPr lang="en-GB" sz="1400" dirty="0">
                <a:effectLst/>
              </a:rPr>
              <a:t> is my boss and I have huge respect for him. He treats us all as a big family and he had done his best to keep us working throughout the early days of the pandemic (it was a family business and resources was lacking). I hope the time will come where I can work for him again. Wonderful person</a:t>
            </a:r>
            <a:br>
              <a:rPr lang="en-GB" sz="1400" dirty="0">
                <a:effectLst/>
              </a:rPr>
            </a:br>
            <a:br>
              <a:rPr lang="en-GB" sz="1400" dirty="0">
                <a:effectLst/>
              </a:rPr>
            </a:br>
            <a:r>
              <a:rPr lang="en-GB" sz="1400" b="0" i="0" u="none" strike="noStrike" dirty="0" err="1">
                <a:solidFill>
                  <a:srgbClr val="000000"/>
                </a:solidFill>
                <a:effectLst/>
                <a:latin typeface="Roboto" panose="02000000000000000000" pitchFamily="2" charset="0"/>
                <a:hlinkClick r:id="rId9"/>
              </a:rPr>
              <a:t>Jewkarta</a:t>
            </a:r>
            <a:br>
              <a:rPr lang="en-GB" sz="1400" b="1" i="0" dirty="0">
                <a:solidFill>
                  <a:srgbClr val="000000"/>
                </a:solidFill>
                <a:effectLst/>
                <a:latin typeface="Roboto" panose="02000000000000000000" pitchFamily="2" charset="0"/>
              </a:rPr>
            </a:br>
            <a:r>
              <a:rPr lang="en-GB" sz="1400" b="0" i="0" dirty="0">
                <a:solidFill>
                  <a:srgbClr val="000000"/>
                </a:solidFill>
                <a:effectLst/>
                <a:latin typeface="Roboto" panose="02000000000000000000" pitchFamily="2" charset="0"/>
                <a:hlinkClick r:id="rId10"/>
              </a:rPr>
              <a:t>7 months ago</a:t>
            </a:r>
            <a:br>
              <a:rPr lang="en-GB" sz="1400" b="0" i="0" dirty="0">
                <a:solidFill>
                  <a:srgbClr val="000000"/>
                </a:solidFill>
                <a:effectLst/>
                <a:latin typeface="Roboto" panose="02000000000000000000" pitchFamily="2" charset="0"/>
              </a:rPr>
            </a:br>
            <a:r>
              <a:rPr lang="en-GB" sz="1400" dirty="0">
                <a:effectLst/>
              </a:rPr>
              <a:t>BALANCE. It's the keyword here. Honestly, this break is pretty much needed for Bali. After decades of taking what the island has to offer, it's time to give back. So hopefully, Bali will be able to come back stronger and wiser than ever!</a:t>
            </a:r>
            <a:br>
              <a:rPr lang="en-GB" dirty="0">
                <a:effectLst/>
              </a:rPr>
            </a:br>
            <a:br>
              <a:rPr lang="en-GB" dirty="0">
                <a:effectLst/>
              </a:rPr>
            </a:br>
            <a:endParaRPr lang="en-GB" dirty="0"/>
          </a:p>
        </p:txBody>
      </p:sp>
    </p:spTree>
    <p:extLst>
      <p:ext uri="{BB962C8B-B14F-4D97-AF65-F5344CB8AC3E}">
        <p14:creationId xmlns:p14="http://schemas.microsoft.com/office/powerpoint/2010/main" val="289387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37B93-9C9A-4C6A-9384-5CAE4DFB32FF}"/>
              </a:ext>
            </a:extLst>
          </p:cNvPr>
          <p:cNvSpPr>
            <a:spLocks noGrp="1"/>
          </p:cNvSpPr>
          <p:nvPr>
            <p:ph type="title"/>
          </p:nvPr>
        </p:nvSpPr>
        <p:spPr>
          <a:xfrm>
            <a:off x="5391039" y="2920301"/>
            <a:ext cx="3624053" cy="2889114"/>
          </a:xfrm>
        </p:spPr>
        <p:txBody>
          <a:bodyPr vert="horz" lIns="91440" tIns="45720" rIns="91440" bIns="45720" rtlCol="0" anchor="b">
            <a:noAutofit/>
          </a:bodyPr>
          <a:lstStyle/>
          <a:p>
            <a:r>
              <a:rPr lang="en-US" sz="1400" b="0" i="0" dirty="0">
                <a:solidFill>
                  <a:schemeClr val="tx1"/>
                </a:solidFill>
                <a:effectLst/>
              </a:rPr>
              <a:t>One suggestion for post pandemic recovery and to prevent further environmental damage has been for the Indonesian Government to ‘Ban’ backpackers….</a:t>
            </a:r>
            <a:br>
              <a:rPr lang="en-US" sz="1400" b="0" i="0" dirty="0">
                <a:solidFill>
                  <a:schemeClr val="tx1"/>
                </a:solidFill>
                <a:effectLst/>
              </a:rPr>
            </a:br>
            <a:br>
              <a:rPr lang="en-US" sz="1400" b="0" i="0" dirty="0">
                <a:solidFill>
                  <a:schemeClr val="tx1"/>
                </a:solidFill>
                <a:effectLst/>
              </a:rPr>
            </a:br>
            <a:r>
              <a:rPr lang="en-US" sz="1400" b="0" i="0" dirty="0">
                <a:solidFill>
                  <a:schemeClr val="tx1"/>
                </a:solidFill>
                <a:effectLst/>
              </a:rPr>
              <a:t>Source from lonely planet in response about backpacker ban. </a:t>
            </a:r>
            <a:br>
              <a:rPr lang="en-US" sz="1400" b="0" i="0" dirty="0">
                <a:solidFill>
                  <a:schemeClr val="tx1"/>
                </a:solidFill>
                <a:effectLst/>
              </a:rPr>
            </a:br>
            <a:br>
              <a:rPr lang="en-US" sz="1400" b="0" i="0" dirty="0">
                <a:solidFill>
                  <a:schemeClr val="tx1"/>
                </a:solidFill>
                <a:effectLst/>
              </a:rPr>
            </a:br>
            <a:r>
              <a:rPr lang="en-US" sz="1400" b="0" i="0" dirty="0">
                <a:solidFill>
                  <a:schemeClr val="tx1"/>
                </a:solidFill>
                <a:effectLst/>
              </a:rPr>
              <a:t>“However, in a statement shared with Lonely Planet, </a:t>
            </a:r>
            <a:r>
              <a:rPr lang="en-US" sz="1400" b="0" i="0" dirty="0" err="1">
                <a:solidFill>
                  <a:schemeClr val="tx1"/>
                </a:solidFill>
                <a:effectLst/>
              </a:rPr>
              <a:t>Luhut's</a:t>
            </a:r>
            <a:r>
              <a:rPr lang="en-US" sz="1400" b="0" i="0" dirty="0">
                <a:solidFill>
                  <a:schemeClr val="tx1"/>
                </a:solidFill>
                <a:effectLst/>
              </a:rPr>
              <a:t> spokesman said the comments were a "misunderstanding," and the minister meant "visitors who violate health rules and regulations, laws and immigration regulations in Indonesia [will not be allowed to enter]." The government spokesperson added that all foreign visitors and tourists can visit Bali, provided they adhere to protocols.</a:t>
            </a:r>
            <a:br>
              <a:rPr lang="en-US" sz="1400" b="0" i="0" dirty="0">
                <a:solidFill>
                  <a:schemeClr val="tx1"/>
                </a:solidFill>
                <a:effectLst/>
              </a:rPr>
            </a:br>
            <a:br>
              <a:rPr lang="en-US" sz="1400" b="0" i="0" dirty="0">
                <a:solidFill>
                  <a:schemeClr val="tx1"/>
                </a:solidFill>
                <a:effectLst/>
              </a:rPr>
            </a:br>
            <a:r>
              <a:rPr lang="en-US" sz="1400" b="0" i="0" dirty="0">
                <a:solidFill>
                  <a:schemeClr val="tx1"/>
                </a:solidFill>
                <a:effectLst/>
              </a:rPr>
              <a:t>Another comment was…</a:t>
            </a:r>
            <a:br>
              <a:rPr lang="en-US" sz="1400" b="0" i="0" dirty="0">
                <a:solidFill>
                  <a:schemeClr val="tx1"/>
                </a:solidFill>
                <a:effectLst/>
              </a:rPr>
            </a:br>
            <a:br>
              <a:rPr lang="en-US" sz="1400" b="0" i="0" dirty="0">
                <a:solidFill>
                  <a:schemeClr val="tx1"/>
                </a:solidFill>
                <a:effectLst/>
              </a:rPr>
            </a:br>
            <a:r>
              <a:rPr lang="en-US" sz="1400" dirty="0">
                <a:solidFill>
                  <a:schemeClr val="tx1"/>
                </a:solidFill>
              </a:rPr>
              <a:t>“</a:t>
            </a:r>
            <a:r>
              <a:rPr lang="en-US" sz="1400" b="0" i="0" dirty="0">
                <a:solidFill>
                  <a:schemeClr val="tx1"/>
                </a:solidFill>
                <a:effectLst/>
              </a:rPr>
              <a:t>Let's see how this works out for them. Asia has made its bread and butter off backpackers now they seem to have an issue with them. Closed mouths don't get fed. After January I think, they will come to their senses”</a:t>
            </a:r>
            <a:endParaRPr lang="en-US" sz="1400" dirty="0">
              <a:solidFill>
                <a:schemeClr val="tx1"/>
              </a:solidFill>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text, sky, mountain, outdoor&#10;&#10;Description automatically generated">
            <a:extLst>
              <a:ext uri="{FF2B5EF4-FFF2-40B4-BE49-F238E27FC236}">
                <a16:creationId xmlns:a16="http://schemas.microsoft.com/office/drawing/2014/main" id="{F1787ADD-AC75-4084-BB77-28776B3B4C8C}"/>
              </a:ext>
            </a:extLst>
          </p:cNvPr>
          <p:cNvPicPr>
            <a:picLocks noChangeAspect="1"/>
          </p:cNvPicPr>
          <p:nvPr/>
        </p:nvPicPr>
        <p:blipFill rotWithShape="1">
          <a:blip r:embed="rId2"/>
          <a:srcRect l="9970" r="46794"/>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2504288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D2B47-5C6E-42F4-BE99-61638D4DF776}"/>
              </a:ext>
            </a:extLst>
          </p:cNvPr>
          <p:cNvSpPr>
            <a:spLocks noGrp="1"/>
          </p:cNvSpPr>
          <p:nvPr>
            <p:ph type="title"/>
          </p:nvPr>
        </p:nvSpPr>
        <p:spPr>
          <a:xfrm>
            <a:off x="384285" y="1516008"/>
            <a:ext cx="4187715" cy="3607785"/>
          </a:xfrm>
        </p:spPr>
        <p:txBody>
          <a:bodyPr/>
          <a:lstStyle/>
          <a:p>
            <a:r>
              <a:rPr lang="en-GB" sz="2400" dirty="0"/>
              <a:t>Stephen Wearing and Stephen Schweinsberg (2019) have provided excellent coverage of the ongoing debates among scholars who specialise in the environmental dimension of tourism and hospitality.</a:t>
            </a:r>
          </a:p>
        </p:txBody>
      </p:sp>
      <p:sp>
        <p:nvSpPr>
          <p:cNvPr id="3" name="Text Placeholder 2">
            <a:extLst>
              <a:ext uri="{FF2B5EF4-FFF2-40B4-BE49-F238E27FC236}">
                <a16:creationId xmlns:a16="http://schemas.microsoft.com/office/drawing/2014/main" id="{81317D3C-F3A6-4928-B7AE-851B45B74110}"/>
              </a:ext>
            </a:extLst>
          </p:cNvPr>
          <p:cNvSpPr>
            <a:spLocks noGrp="1"/>
          </p:cNvSpPr>
          <p:nvPr>
            <p:ph type="body" sz="quarter" idx="10"/>
          </p:nvPr>
        </p:nvSpPr>
        <p:spPr>
          <a:xfrm>
            <a:off x="4729163" y="1516008"/>
            <a:ext cx="4187715" cy="3608442"/>
          </a:xfrm>
        </p:spPr>
        <p:txBody>
          <a:bodyPr/>
          <a:lstStyle/>
          <a:p>
            <a:r>
              <a:rPr lang="en-GB" sz="2400" dirty="0"/>
              <a:t>Ironically during 2020 the COVID-19 pandemic led to a massive reduction in global tourism activity.</a:t>
            </a:r>
          </a:p>
          <a:p>
            <a:r>
              <a:rPr lang="en-GB" sz="2400" dirty="0"/>
              <a:t>Many destination regions concerned about </a:t>
            </a:r>
            <a:r>
              <a:rPr lang="en-GB" sz="2400" u="sng" dirty="0"/>
              <a:t>over-tourism</a:t>
            </a:r>
            <a:r>
              <a:rPr lang="en-GB" sz="2400" dirty="0"/>
              <a:t> up until the end of </a:t>
            </a:r>
            <a:r>
              <a:rPr lang="en-GB" sz="2400" u="sng" dirty="0"/>
              <a:t>2019</a:t>
            </a:r>
            <a:r>
              <a:rPr lang="en-GB" sz="2400" dirty="0"/>
              <a:t> because equally concerned about the </a:t>
            </a:r>
            <a:r>
              <a:rPr lang="en-GB" sz="2400" u="sng" dirty="0"/>
              <a:t>absence of visitors during 2020.</a:t>
            </a:r>
          </a:p>
        </p:txBody>
      </p:sp>
    </p:spTree>
    <p:extLst>
      <p:ext uri="{BB962C8B-B14F-4D97-AF65-F5344CB8AC3E}">
        <p14:creationId xmlns:p14="http://schemas.microsoft.com/office/powerpoint/2010/main" val="161786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DEB0-7C23-4CEA-B33B-63531A63D04F}"/>
              </a:ext>
            </a:extLst>
          </p:cNvPr>
          <p:cNvSpPr>
            <a:spLocks noGrp="1"/>
          </p:cNvSpPr>
          <p:nvPr>
            <p:ph type="title"/>
          </p:nvPr>
        </p:nvSpPr>
        <p:spPr>
          <a:xfrm>
            <a:off x="221942" y="2317072"/>
            <a:ext cx="4350057" cy="2806721"/>
          </a:xfrm>
        </p:spPr>
        <p:txBody>
          <a:bodyPr/>
          <a:lstStyle/>
          <a:p>
            <a:r>
              <a:rPr lang="en-GB" sz="2000" dirty="0"/>
              <a:t>So how do we make our businesses sustainable &amp; consider environmental sustainability?</a:t>
            </a:r>
            <a:br>
              <a:rPr lang="en-GB" sz="2000" dirty="0"/>
            </a:br>
            <a:br>
              <a:rPr lang="en-GB" sz="2000" dirty="0"/>
            </a:br>
            <a:r>
              <a:rPr lang="en-GB" sz="2000" dirty="0"/>
              <a:t>What are the conflicts?</a:t>
            </a:r>
          </a:p>
        </p:txBody>
      </p:sp>
      <p:pic>
        <p:nvPicPr>
          <p:cNvPr id="5" name="Picture 4" descr="A picture containing vector graphics&#10;&#10;Description automatically generated">
            <a:extLst>
              <a:ext uri="{FF2B5EF4-FFF2-40B4-BE49-F238E27FC236}">
                <a16:creationId xmlns:a16="http://schemas.microsoft.com/office/drawing/2014/main" id="{3873CBC5-80D5-4F29-BD79-E46C35FB7A4D}"/>
              </a:ext>
            </a:extLst>
          </p:cNvPr>
          <p:cNvPicPr>
            <a:picLocks noChangeAspect="1"/>
          </p:cNvPicPr>
          <p:nvPr/>
        </p:nvPicPr>
        <p:blipFill>
          <a:blip r:embed="rId2"/>
          <a:stretch>
            <a:fillRect/>
          </a:stretch>
        </p:blipFill>
        <p:spPr>
          <a:xfrm>
            <a:off x="4656746" y="1801471"/>
            <a:ext cx="3926206" cy="3322322"/>
          </a:xfrm>
          <a:prstGeom prst="rect">
            <a:avLst/>
          </a:prstGeom>
        </p:spPr>
      </p:pic>
    </p:spTree>
    <p:extLst>
      <p:ext uri="{BB962C8B-B14F-4D97-AF65-F5344CB8AC3E}">
        <p14:creationId xmlns:p14="http://schemas.microsoft.com/office/powerpoint/2010/main" val="16138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14E4-85FD-4DCA-9057-B238638F61D6}"/>
              </a:ext>
            </a:extLst>
          </p:cNvPr>
          <p:cNvSpPr>
            <a:spLocks noGrp="1"/>
          </p:cNvSpPr>
          <p:nvPr>
            <p:ph type="title"/>
          </p:nvPr>
        </p:nvSpPr>
        <p:spPr>
          <a:xfrm>
            <a:off x="195309" y="1516008"/>
            <a:ext cx="4536918" cy="3607785"/>
          </a:xfrm>
        </p:spPr>
        <p:txBody>
          <a:bodyPr/>
          <a:lstStyle/>
          <a:p>
            <a:pPr algn="ctr"/>
            <a:r>
              <a:rPr lang="en-GB" sz="2000" dirty="0"/>
              <a:t>Group work</a:t>
            </a:r>
            <a:br>
              <a:rPr lang="en-GB" sz="2000" dirty="0"/>
            </a:br>
            <a:br>
              <a:rPr lang="en-GB" sz="2000" dirty="0"/>
            </a:br>
            <a:r>
              <a:rPr lang="en-GB" sz="2000" dirty="0"/>
              <a:t>You are going to be divided into two groups and you will work together to compile a group presentation especially focussed on the  introduction of sustainable hospitality  centred around hotel accommodation on</a:t>
            </a:r>
            <a:br>
              <a:rPr lang="en-GB" sz="2000" dirty="0"/>
            </a:br>
            <a:r>
              <a:rPr lang="en-GB" sz="2000" dirty="0"/>
              <a:t> </a:t>
            </a:r>
            <a:r>
              <a:rPr lang="en-GB" sz="4800" dirty="0"/>
              <a:t>Bali</a:t>
            </a:r>
          </a:p>
        </p:txBody>
      </p:sp>
      <p:pic>
        <p:nvPicPr>
          <p:cNvPr id="5" name="Picture 4" descr="A group of people sitting at a table&#10;&#10;Description automatically generated with medium confidence">
            <a:extLst>
              <a:ext uri="{FF2B5EF4-FFF2-40B4-BE49-F238E27FC236}">
                <a16:creationId xmlns:a16="http://schemas.microsoft.com/office/drawing/2014/main" id="{DF22A5FA-54EE-4BB7-BA55-90439413E1DA}"/>
              </a:ext>
            </a:extLst>
          </p:cNvPr>
          <p:cNvPicPr>
            <a:picLocks noChangeAspect="1"/>
          </p:cNvPicPr>
          <p:nvPr/>
        </p:nvPicPr>
        <p:blipFill>
          <a:blip r:embed="rId2"/>
          <a:stretch>
            <a:fillRect/>
          </a:stretch>
        </p:blipFill>
        <p:spPr>
          <a:xfrm>
            <a:off x="4732227" y="1762874"/>
            <a:ext cx="4027488" cy="3114052"/>
          </a:xfrm>
          <a:prstGeom prst="rect">
            <a:avLst/>
          </a:prstGeom>
        </p:spPr>
      </p:pic>
    </p:spTree>
    <p:extLst>
      <p:ext uri="{BB962C8B-B14F-4D97-AF65-F5344CB8AC3E}">
        <p14:creationId xmlns:p14="http://schemas.microsoft.com/office/powerpoint/2010/main" val="2583866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4B322-AFFC-4264-A40B-CD90A524A400}"/>
              </a:ext>
            </a:extLst>
          </p:cNvPr>
          <p:cNvSpPr>
            <a:spLocks noGrp="1"/>
          </p:cNvSpPr>
          <p:nvPr>
            <p:ph type="title"/>
          </p:nvPr>
        </p:nvSpPr>
        <p:spPr>
          <a:xfrm>
            <a:off x="809798" y="1809626"/>
            <a:ext cx="3880287" cy="3607785"/>
          </a:xfrm>
        </p:spPr>
        <p:txBody>
          <a:bodyPr/>
          <a:lstStyle/>
          <a:p>
            <a:pPr algn="ctr"/>
            <a:r>
              <a:rPr lang="en-GB" sz="2400" dirty="0"/>
              <a:t>Group A</a:t>
            </a:r>
            <a:br>
              <a:rPr lang="en-GB" sz="2400" dirty="0"/>
            </a:br>
            <a:br>
              <a:rPr lang="en-GB" sz="2400" dirty="0"/>
            </a:br>
            <a:r>
              <a:rPr lang="en-GB" sz="2400" dirty="0"/>
              <a:t>Marin </a:t>
            </a:r>
            <a:r>
              <a:rPr lang="en-GB" sz="2400" dirty="0" err="1"/>
              <a:t>Bocai</a:t>
            </a:r>
            <a:br>
              <a:rPr lang="en-GB" sz="2400" dirty="0"/>
            </a:br>
            <a:r>
              <a:rPr lang="en-GB" sz="2400" dirty="0"/>
              <a:t>Lynsey Hooper</a:t>
            </a:r>
            <a:br>
              <a:rPr lang="en-GB" sz="2400" dirty="0"/>
            </a:br>
            <a:r>
              <a:rPr lang="en-GB" sz="2400" dirty="0"/>
              <a:t>Deborah Jenkins</a:t>
            </a:r>
            <a:br>
              <a:rPr lang="en-GB" sz="2400" dirty="0"/>
            </a:br>
            <a:r>
              <a:rPr lang="en-GB" sz="2400" dirty="0" err="1"/>
              <a:t>Ariadna</a:t>
            </a:r>
            <a:r>
              <a:rPr lang="en-GB" sz="2400" dirty="0"/>
              <a:t> Nagy</a:t>
            </a:r>
            <a:br>
              <a:rPr lang="en-GB" sz="2400" dirty="0"/>
            </a:br>
            <a:r>
              <a:rPr lang="en-GB" sz="2400" dirty="0"/>
              <a:t>Kathryn Roberts</a:t>
            </a:r>
            <a:br>
              <a:rPr lang="en-GB" sz="2400" dirty="0"/>
            </a:br>
            <a:r>
              <a:rPr lang="en-GB" sz="2400" dirty="0" err="1"/>
              <a:t>Marilena</a:t>
            </a:r>
            <a:r>
              <a:rPr lang="en-GB" sz="2400" dirty="0"/>
              <a:t> Stan</a:t>
            </a:r>
          </a:p>
        </p:txBody>
      </p:sp>
      <p:sp>
        <p:nvSpPr>
          <p:cNvPr id="4" name="Title 1">
            <a:extLst>
              <a:ext uri="{FF2B5EF4-FFF2-40B4-BE49-F238E27FC236}">
                <a16:creationId xmlns:a16="http://schemas.microsoft.com/office/drawing/2014/main" id="{074DA466-8619-4B74-B325-3E6BDC31BC83}"/>
              </a:ext>
            </a:extLst>
          </p:cNvPr>
          <p:cNvSpPr txBox="1">
            <a:spLocks/>
          </p:cNvSpPr>
          <p:nvPr/>
        </p:nvSpPr>
        <p:spPr>
          <a:xfrm>
            <a:off x="4572000" y="1809627"/>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GB" sz="2400" dirty="0"/>
              <a:t>Group B</a:t>
            </a:r>
            <a:br>
              <a:rPr lang="en-GB" sz="2400" dirty="0"/>
            </a:br>
            <a:br>
              <a:rPr lang="en-GB" sz="2400" dirty="0"/>
            </a:br>
            <a:r>
              <a:rPr lang="en-GB" sz="2400" dirty="0"/>
              <a:t>Ffion </a:t>
            </a:r>
            <a:r>
              <a:rPr lang="en-GB" sz="2400" dirty="0" err="1"/>
              <a:t>Cumberpatch</a:t>
            </a:r>
            <a:br>
              <a:rPr lang="en-GB" sz="2400" dirty="0"/>
            </a:br>
            <a:r>
              <a:rPr lang="en-GB" sz="2400" dirty="0"/>
              <a:t>Georgiana </a:t>
            </a:r>
            <a:r>
              <a:rPr lang="en-GB" sz="2400" dirty="0" err="1"/>
              <a:t>Hodor</a:t>
            </a:r>
            <a:br>
              <a:rPr lang="en-GB" sz="2400" dirty="0"/>
            </a:br>
            <a:r>
              <a:rPr lang="en-GB" sz="2400" dirty="0" err="1"/>
              <a:t>Afsaneh</a:t>
            </a:r>
            <a:r>
              <a:rPr lang="en-GB" sz="2400" dirty="0"/>
              <a:t> </a:t>
            </a:r>
            <a:r>
              <a:rPr lang="en-GB" sz="2400" dirty="0" err="1"/>
              <a:t>Jahandideh</a:t>
            </a:r>
            <a:endParaRPr lang="en-GB" sz="2400" dirty="0"/>
          </a:p>
          <a:p>
            <a:pPr algn="ctr"/>
            <a:r>
              <a:rPr lang="en-GB" sz="2400" dirty="0"/>
              <a:t>Queenie </a:t>
            </a:r>
            <a:r>
              <a:rPr lang="en-GB" sz="2400" dirty="0" err="1"/>
              <a:t>Mahaleh</a:t>
            </a:r>
            <a:endParaRPr lang="en-GB" sz="2400" dirty="0"/>
          </a:p>
          <a:p>
            <a:pPr algn="ctr"/>
            <a:r>
              <a:rPr lang="en-GB" sz="2400" dirty="0"/>
              <a:t>Ioana </a:t>
            </a:r>
            <a:r>
              <a:rPr lang="en-GB" sz="2400" dirty="0" err="1"/>
              <a:t>Revnic</a:t>
            </a:r>
            <a:endParaRPr lang="en-GB" sz="2400" dirty="0"/>
          </a:p>
          <a:p>
            <a:pPr algn="ctr"/>
            <a:r>
              <a:rPr lang="en-GB" sz="2400" dirty="0"/>
              <a:t>Lola Villard</a:t>
            </a:r>
          </a:p>
        </p:txBody>
      </p:sp>
    </p:spTree>
    <p:extLst>
      <p:ext uri="{BB962C8B-B14F-4D97-AF65-F5344CB8AC3E}">
        <p14:creationId xmlns:p14="http://schemas.microsoft.com/office/powerpoint/2010/main" val="2583117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4AB5F-71C3-4968-B085-D01B984A89C2}"/>
              </a:ext>
            </a:extLst>
          </p:cNvPr>
          <p:cNvSpPr>
            <a:spLocks noGrp="1"/>
          </p:cNvSpPr>
          <p:nvPr>
            <p:ph type="title"/>
          </p:nvPr>
        </p:nvSpPr>
        <p:spPr>
          <a:xfrm>
            <a:off x="268876" y="3010188"/>
            <a:ext cx="3095761" cy="620780"/>
          </a:xfrm>
        </p:spPr>
        <p:txBody>
          <a:bodyPr/>
          <a:lstStyle/>
          <a:p>
            <a:r>
              <a:rPr lang="en-GB" dirty="0"/>
              <a:t>Terms of Reference</a:t>
            </a:r>
          </a:p>
        </p:txBody>
      </p:sp>
      <p:sp>
        <p:nvSpPr>
          <p:cNvPr id="3" name="Text Placeholder 2">
            <a:extLst>
              <a:ext uri="{FF2B5EF4-FFF2-40B4-BE49-F238E27FC236}">
                <a16:creationId xmlns:a16="http://schemas.microsoft.com/office/drawing/2014/main" id="{594C9F5A-EBAE-4498-8E69-568D6279D0E6}"/>
              </a:ext>
            </a:extLst>
          </p:cNvPr>
          <p:cNvSpPr>
            <a:spLocks noGrp="1"/>
          </p:cNvSpPr>
          <p:nvPr>
            <p:ph type="body" sz="quarter" idx="10"/>
          </p:nvPr>
        </p:nvSpPr>
        <p:spPr>
          <a:xfrm>
            <a:off x="3595456" y="1372998"/>
            <a:ext cx="5442011" cy="3608442"/>
          </a:xfrm>
        </p:spPr>
        <p:txBody>
          <a:bodyPr/>
          <a:lstStyle/>
          <a:p>
            <a:r>
              <a:rPr lang="en-GB" dirty="0"/>
              <a:t>All must contribute to content.</a:t>
            </a:r>
          </a:p>
          <a:p>
            <a:r>
              <a:rPr lang="en-GB" dirty="0"/>
              <a:t>All must contribute to presenting.</a:t>
            </a:r>
          </a:p>
          <a:p>
            <a:r>
              <a:rPr lang="en-GB" dirty="0"/>
              <a:t>The university template slides must be used.</a:t>
            </a:r>
          </a:p>
          <a:p>
            <a:r>
              <a:rPr lang="en-GB" dirty="0"/>
              <a:t>Your presentation must be for 30 minutes per group… use your time wisely to get your point across!</a:t>
            </a:r>
          </a:p>
          <a:p>
            <a:endParaRPr lang="en-GB" dirty="0"/>
          </a:p>
          <a:p>
            <a:pPr algn="ctr"/>
            <a:r>
              <a:rPr lang="en-GB" sz="2800" b="1" dirty="0">
                <a:solidFill>
                  <a:srgbClr val="FF0000"/>
                </a:solidFill>
              </a:rPr>
              <a:t>These will be presented on the 23</a:t>
            </a:r>
            <a:r>
              <a:rPr lang="en-GB" sz="2800" b="1" baseline="30000" dirty="0">
                <a:solidFill>
                  <a:srgbClr val="FF0000"/>
                </a:solidFill>
              </a:rPr>
              <a:t>rd</a:t>
            </a:r>
            <a:r>
              <a:rPr lang="en-GB" sz="2800" b="1" dirty="0">
                <a:solidFill>
                  <a:srgbClr val="FF0000"/>
                </a:solidFill>
              </a:rPr>
              <a:t> February</a:t>
            </a:r>
          </a:p>
        </p:txBody>
      </p:sp>
    </p:spTree>
    <p:extLst>
      <p:ext uri="{BB962C8B-B14F-4D97-AF65-F5344CB8AC3E}">
        <p14:creationId xmlns:p14="http://schemas.microsoft.com/office/powerpoint/2010/main" val="342000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66046-A574-4ECF-A601-98F69524A4CE}"/>
              </a:ext>
            </a:extLst>
          </p:cNvPr>
          <p:cNvSpPr>
            <a:spLocks noGrp="1"/>
          </p:cNvSpPr>
          <p:nvPr>
            <p:ph type="title"/>
          </p:nvPr>
        </p:nvSpPr>
        <p:spPr>
          <a:xfrm>
            <a:off x="109077" y="2441505"/>
            <a:ext cx="3880287" cy="987495"/>
          </a:xfrm>
        </p:spPr>
        <p:txBody>
          <a:bodyPr/>
          <a:lstStyle/>
          <a:p>
            <a:r>
              <a:rPr lang="en-GB" dirty="0"/>
              <a:t>What must you consider?</a:t>
            </a:r>
          </a:p>
        </p:txBody>
      </p:sp>
      <p:sp>
        <p:nvSpPr>
          <p:cNvPr id="3" name="Text Placeholder 2">
            <a:extLst>
              <a:ext uri="{FF2B5EF4-FFF2-40B4-BE49-F238E27FC236}">
                <a16:creationId xmlns:a16="http://schemas.microsoft.com/office/drawing/2014/main" id="{C1479EBA-822C-472F-8CD1-85D4B6145388}"/>
              </a:ext>
            </a:extLst>
          </p:cNvPr>
          <p:cNvSpPr>
            <a:spLocks noGrp="1"/>
          </p:cNvSpPr>
          <p:nvPr>
            <p:ph type="body" sz="quarter" idx="10"/>
          </p:nvPr>
        </p:nvSpPr>
        <p:spPr>
          <a:xfrm>
            <a:off x="3906176" y="1178657"/>
            <a:ext cx="5042516" cy="3608442"/>
          </a:xfrm>
        </p:spPr>
        <p:txBody>
          <a:bodyPr/>
          <a:lstStyle/>
          <a:p>
            <a:r>
              <a:rPr lang="en-GB" sz="1800" dirty="0"/>
              <a:t>There is a close link between the fate of hospitality and the environment.</a:t>
            </a:r>
          </a:p>
          <a:p>
            <a:endParaRPr lang="en-GB" sz="1800" dirty="0"/>
          </a:p>
          <a:p>
            <a:r>
              <a:rPr lang="en-GB" sz="1800" dirty="0"/>
              <a:t>Much of environmental degradation and pollution is caused by:</a:t>
            </a:r>
          </a:p>
          <a:p>
            <a:r>
              <a:rPr lang="en-GB" sz="1800" dirty="0"/>
              <a:t>Expanding human settlement</a:t>
            </a:r>
          </a:p>
          <a:p>
            <a:r>
              <a:rPr lang="en-GB" sz="1800" dirty="0"/>
              <a:t>Agricultural activity</a:t>
            </a:r>
          </a:p>
          <a:p>
            <a:r>
              <a:rPr lang="en-GB" sz="1800" dirty="0"/>
              <a:t>Industrial activity</a:t>
            </a:r>
          </a:p>
          <a:p>
            <a:r>
              <a:rPr lang="en-GB" sz="1800" dirty="0"/>
              <a:t>Mining</a:t>
            </a:r>
          </a:p>
          <a:p>
            <a:r>
              <a:rPr lang="en-GB" sz="1800" dirty="0"/>
              <a:t>Poorly planned tourism infrastructures and </a:t>
            </a:r>
          </a:p>
          <a:p>
            <a:r>
              <a:rPr lang="en-GB" sz="1800" dirty="0"/>
              <a:t>The harmful impacts of these activities on the environment.</a:t>
            </a:r>
          </a:p>
          <a:p>
            <a:r>
              <a:rPr lang="en-GB" sz="1800" dirty="0"/>
              <a:t>These represent a very real risk for the environmental balance of the Earth and consequently for hospitality.</a:t>
            </a:r>
          </a:p>
        </p:txBody>
      </p:sp>
    </p:spTree>
    <p:extLst>
      <p:ext uri="{BB962C8B-B14F-4D97-AF65-F5344CB8AC3E}">
        <p14:creationId xmlns:p14="http://schemas.microsoft.com/office/powerpoint/2010/main" val="49362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1000"/>
                                        <p:tgtEl>
                                          <p:spTgt spid="3">
                                            <p:txEl>
                                              <p:pRg st="9" end="9"/>
                                            </p:txEl>
                                          </p:spTgt>
                                        </p:tgtEl>
                                      </p:cBhvr>
                                    </p:animEffect>
                                    <p:anim calcmode="lin" valueType="num">
                                      <p:cBhvr>
                                        <p:cTn id="5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64567-8DB8-4365-9BDB-5CE8583E1FD5}"/>
              </a:ext>
            </a:extLst>
          </p:cNvPr>
          <p:cNvSpPr>
            <a:spLocks noGrp="1"/>
          </p:cNvSpPr>
          <p:nvPr>
            <p:ph type="title"/>
          </p:nvPr>
        </p:nvSpPr>
        <p:spPr>
          <a:xfrm>
            <a:off x="142044" y="2458057"/>
            <a:ext cx="3284738" cy="1227192"/>
          </a:xfrm>
        </p:spPr>
        <p:txBody>
          <a:bodyPr/>
          <a:lstStyle/>
          <a:p>
            <a:r>
              <a:rPr lang="en-GB" dirty="0"/>
              <a:t>What about balance?</a:t>
            </a:r>
          </a:p>
        </p:txBody>
      </p:sp>
      <p:sp>
        <p:nvSpPr>
          <p:cNvPr id="3" name="Text Placeholder 2">
            <a:extLst>
              <a:ext uri="{FF2B5EF4-FFF2-40B4-BE49-F238E27FC236}">
                <a16:creationId xmlns:a16="http://schemas.microsoft.com/office/drawing/2014/main" id="{C14A8626-3B8F-49D9-8182-A4F0696109E3}"/>
              </a:ext>
            </a:extLst>
          </p:cNvPr>
          <p:cNvSpPr>
            <a:spLocks noGrp="1"/>
          </p:cNvSpPr>
          <p:nvPr>
            <p:ph type="body" sz="quarter" idx="10"/>
          </p:nvPr>
        </p:nvSpPr>
        <p:spPr>
          <a:xfrm>
            <a:off x="3426782" y="1356209"/>
            <a:ext cx="5575175" cy="3608442"/>
          </a:xfrm>
        </p:spPr>
        <p:txBody>
          <a:bodyPr/>
          <a:lstStyle/>
          <a:p>
            <a:pPr algn="ctr"/>
            <a:r>
              <a:rPr lang="en-GB" dirty="0"/>
              <a:t>You are going to prepare a</a:t>
            </a:r>
          </a:p>
          <a:p>
            <a:pPr algn="ctr"/>
            <a:r>
              <a:rPr lang="en-GB" dirty="0"/>
              <a:t>SUSTAINABILITY BUSINESS PLAN</a:t>
            </a:r>
          </a:p>
          <a:p>
            <a:pPr algn="ctr"/>
            <a:r>
              <a:rPr lang="en-GB" dirty="0"/>
              <a:t> to </a:t>
            </a:r>
            <a:r>
              <a:rPr lang="en-GB" u="sng" dirty="0"/>
              <a:t>RE-OPEN</a:t>
            </a:r>
            <a:r>
              <a:rPr lang="en-GB" dirty="0"/>
              <a:t> a 20 - bed hotel on the island of Bali… </a:t>
            </a:r>
          </a:p>
          <a:p>
            <a:endParaRPr lang="en-GB" dirty="0"/>
          </a:p>
          <a:p>
            <a:pPr algn="ctr"/>
            <a:r>
              <a:rPr lang="en-GB" i="1" dirty="0"/>
              <a:t>You will need to consider all the </a:t>
            </a:r>
            <a:r>
              <a:rPr lang="en-GB" i="1" u="sng" dirty="0"/>
              <a:t>hotel's operations</a:t>
            </a:r>
            <a:r>
              <a:rPr lang="en-GB" i="1" dirty="0"/>
              <a:t>  including your vision statement, corporate responsibility, your marketing message, and your sustainability as a BUSINESS</a:t>
            </a:r>
          </a:p>
          <a:p>
            <a:endParaRPr lang="en-GB" dirty="0"/>
          </a:p>
        </p:txBody>
      </p:sp>
    </p:spTree>
    <p:extLst>
      <p:ext uri="{BB962C8B-B14F-4D97-AF65-F5344CB8AC3E}">
        <p14:creationId xmlns:p14="http://schemas.microsoft.com/office/powerpoint/2010/main" val="406598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8D86A-6D4C-489F-8164-7F3D3303D82A}"/>
              </a:ext>
            </a:extLst>
          </p:cNvPr>
          <p:cNvSpPr>
            <a:spLocks noGrp="1"/>
          </p:cNvSpPr>
          <p:nvPr>
            <p:ph type="title"/>
          </p:nvPr>
        </p:nvSpPr>
        <p:spPr>
          <a:xfrm>
            <a:off x="384285" y="1516008"/>
            <a:ext cx="4187715" cy="3607785"/>
          </a:xfrm>
        </p:spPr>
        <p:txBody>
          <a:bodyPr/>
          <a:lstStyle/>
          <a:p>
            <a:r>
              <a:rPr lang="en-GB" sz="2000" dirty="0"/>
              <a:t>Please share your student emails with each other within the chat function within our Team for this module. </a:t>
            </a:r>
            <a:br>
              <a:rPr lang="en-GB" sz="2000" dirty="0"/>
            </a:br>
            <a:br>
              <a:rPr lang="en-GB" sz="2000" dirty="0"/>
            </a:br>
            <a:r>
              <a:rPr lang="en-GB" sz="2000" dirty="0"/>
              <a:t>It is your responsibility to communicate effectively and collaborate. </a:t>
            </a:r>
            <a:br>
              <a:rPr lang="en-GB" sz="2000" dirty="0"/>
            </a:br>
            <a:br>
              <a:rPr lang="en-GB" sz="2000" dirty="0"/>
            </a:br>
            <a:r>
              <a:rPr lang="en-GB" sz="2000" dirty="0"/>
              <a:t>This exercise is as much about effective team working as it is about knowledge attainment.</a:t>
            </a:r>
          </a:p>
        </p:txBody>
      </p:sp>
      <p:sp>
        <p:nvSpPr>
          <p:cNvPr id="3" name="Text Placeholder 2">
            <a:extLst>
              <a:ext uri="{FF2B5EF4-FFF2-40B4-BE49-F238E27FC236}">
                <a16:creationId xmlns:a16="http://schemas.microsoft.com/office/drawing/2014/main" id="{A0937116-745B-4D93-A2F9-76E733E4FE7E}"/>
              </a:ext>
            </a:extLst>
          </p:cNvPr>
          <p:cNvSpPr>
            <a:spLocks noGrp="1"/>
          </p:cNvSpPr>
          <p:nvPr>
            <p:ph type="body" sz="quarter" idx="10"/>
          </p:nvPr>
        </p:nvSpPr>
        <p:spPr>
          <a:xfrm>
            <a:off x="4729163" y="1891951"/>
            <a:ext cx="3870325" cy="2675746"/>
          </a:xfrm>
        </p:spPr>
        <p:txBody>
          <a:bodyPr/>
          <a:lstStyle/>
          <a:p>
            <a:pPr algn="ctr"/>
            <a:r>
              <a:rPr lang="en-GB" i="1" dirty="0">
                <a:solidFill>
                  <a:srgbClr val="FF0000"/>
                </a:solidFill>
              </a:rPr>
              <a:t>There will be no taught session for this module next week, this allows you the flexibility to work together at whatever time suits until your group presentations</a:t>
            </a:r>
            <a:r>
              <a:rPr lang="en-GB" i="1" dirty="0"/>
              <a:t>.</a:t>
            </a:r>
          </a:p>
        </p:txBody>
      </p:sp>
    </p:spTree>
    <p:extLst>
      <p:ext uri="{BB962C8B-B14F-4D97-AF65-F5344CB8AC3E}">
        <p14:creationId xmlns:p14="http://schemas.microsoft.com/office/powerpoint/2010/main" val="142800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5E24C-5384-40F0-8426-4AAAABEB949E}"/>
              </a:ext>
            </a:extLst>
          </p:cNvPr>
          <p:cNvSpPr>
            <a:spLocks noGrp="1"/>
          </p:cNvSpPr>
          <p:nvPr>
            <p:ph type="title"/>
          </p:nvPr>
        </p:nvSpPr>
        <p:spPr>
          <a:xfrm>
            <a:off x="4716868" y="803325"/>
            <a:ext cx="3944780" cy="1325563"/>
          </a:xfrm>
        </p:spPr>
        <p:txBody>
          <a:bodyPr vert="horz" lIns="91440" tIns="45720" rIns="91440" bIns="45720" rtlCol="0" anchor="ctr">
            <a:normAutofit/>
          </a:bodyPr>
          <a:lstStyle/>
          <a:p>
            <a:r>
              <a:rPr lang="en-US" sz="4400" dirty="0">
                <a:solidFill>
                  <a:schemeClr val="tx1"/>
                </a:solidFill>
                <a:latin typeface="+mj-lt"/>
                <a:cs typeface="+mj-cs"/>
              </a:rPr>
              <a:t>Think Hotel!</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tree, sky, outdoor, resort&#10;&#10;Description automatically generated">
            <a:extLst>
              <a:ext uri="{FF2B5EF4-FFF2-40B4-BE49-F238E27FC236}">
                <a16:creationId xmlns:a16="http://schemas.microsoft.com/office/drawing/2014/main" id="{467CDBA7-9A50-4441-9CC3-0B598E97D473}"/>
              </a:ext>
            </a:extLst>
          </p:cNvPr>
          <p:cNvPicPr>
            <a:picLocks noChangeAspect="1"/>
          </p:cNvPicPr>
          <p:nvPr/>
        </p:nvPicPr>
        <p:blipFill rotWithShape="1">
          <a:blip r:embed="rId2"/>
          <a:srcRect l="27922" r="18044" b="2"/>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a:extLst>
              <a:ext uri="{FF2B5EF4-FFF2-40B4-BE49-F238E27FC236}">
                <a16:creationId xmlns:a16="http://schemas.microsoft.com/office/drawing/2014/main" id="{F53D2028-3C52-4806-A7E9-8E47AB97184B}"/>
              </a:ext>
            </a:extLst>
          </p:cNvPr>
          <p:cNvSpPr>
            <a:spLocks noGrp="1"/>
          </p:cNvSpPr>
          <p:nvPr>
            <p:ph type="body" sz="quarter" idx="10"/>
          </p:nvPr>
        </p:nvSpPr>
        <p:spPr>
          <a:xfrm>
            <a:off x="4716868" y="2279018"/>
            <a:ext cx="3944786" cy="3375920"/>
          </a:xfrm>
        </p:spPr>
        <p:txBody>
          <a:bodyPr vert="horz" lIns="91440" tIns="45720" rIns="91440" bIns="45720" rtlCol="0" anchor="t">
            <a:normAutofit/>
          </a:bodyPr>
          <a:lstStyle/>
          <a:p>
            <a:r>
              <a:rPr lang="en-US" sz="1600" dirty="0">
                <a:solidFill>
                  <a:schemeClr val="tx1"/>
                </a:solidFill>
                <a:latin typeface="+mn-lt"/>
                <a:cs typeface="+mn-cs"/>
              </a:rPr>
              <a:t>And…. </a:t>
            </a:r>
          </a:p>
          <a:p>
            <a:pPr indent="-228600">
              <a:buFont typeface="Arial" panose="020B0604020202020204" pitchFamily="34" charset="0"/>
              <a:buChar char="•"/>
            </a:pPr>
            <a:r>
              <a:rPr lang="en-US" sz="1600" dirty="0">
                <a:solidFill>
                  <a:schemeClr val="tx1"/>
                </a:solidFill>
                <a:latin typeface="+mn-lt"/>
                <a:cs typeface="+mn-cs"/>
              </a:rPr>
              <a:t>Sustainable business operations</a:t>
            </a:r>
          </a:p>
          <a:p>
            <a:pPr indent="-228600">
              <a:buFont typeface="Arial" panose="020B0604020202020204" pitchFamily="34" charset="0"/>
              <a:buChar char="•"/>
            </a:pPr>
            <a:r>
              <a:rPr lang="en-US" sz="1600" dirty="0">
                <a:solidFill>
                  <a:schemeClr val="tx1"/>
                </a:solidFill>
                <a:latin typeface="+mn-lt"/>
                <a:cs typeface="+mn-cs"/>
              </a:rPr>
              <a:t>Future planning</a:t>
            </a:r>
          </a:p>
          <a:p>
            <a:pPr indent="-228600">
              <a:buFont typeface="Arial" panose="020B0604020202020204" pitchFamily="34" charset="0"/>
              <a:buChar char="•"/>
            </a:pPr>
            <a:r>
              <a:rPr lang="en-US" sz="1600" dirty="0">
                <a:solidFill>
                  <a:schemeClr val="tx1"/>
                </a:solidFill>
                <a:latin typeface="+mn-lt"/>
                <a:cs typeface="+mn-cs"/>
              </a:rPr>
              <a:t>Effective preparation</a:t>
            </a:r>
          </a:p>
          <a:p>
            <a:pPr indent="-228600">
              <a:buFont typeface="Arial" panose="020B0604020202020204" pitchFamily="34" charset="0"/>
              <a:buChar char="•"/>
            </a:pPr>
            <a:r>
              <a:rPr lang="en-US" sz="1600" dirty="0">
                <a:solidFill>
                  <a:schemeClr val="tx1"/>
                </a:solidFill>
                <a:latin typeface="+mn-lt"/>
                <a:cs typeface="+mn-cs"/>
              </a:rPr>
              <a:t>Prevention of ‘green washing’</a:t>
            </a:r>
          </a:p>
          <a:p>
            <a:pPr indent="-228600">
              <a:buFont typeface="Arial" panose="020B0604020202020204" pitchFamily="34" charset="0"/>
              <a:buChar char="•"/>
            </a:pPr>
            <a:r>
              <a:rPr lang="en-US" sz="1600" dirty="0">
                <a:solidFill>
                  <a:schemeClr val="tx1"/>
                </a:solidFill>
                <a:latin typeface="+mn-lt"/>
                <a:cs typeface="+mn-cs"/>
              </a:rPr>
              <a:t>Collaboration.</a:t>
            </a:r>
          </a:p>
          <a:p>
            <a:pPr indent="-228600">
              <a:buFont typeface="Arial" panose="020B0604020202020204" pitchFamily="34" charset="0"/>
              <a:buChar char="•"/>
            </a:pPr>
            <a:endParaRPr lang="en-US" sz="1600" dirty="0">
              <a:solidFill>
                <a:schemeClr val="tx1"/>
              </a:solidFill>
              <a:latin typeface="+mn-lt"/>
              <a:cs typeface="+mn-cs"/>
            </a:endParaRPr>
          </a:p>
        </p:txBody>
      </p:sp>
    </p:spTree>
    <p:extLst>
      <p:ext uri="{BB962C8B-B14F-4D97-AF65-F5344CB8AC3E}">
        <p14:creationId xmlns:p14="http://schemas.microsoft.com/office/powerpoint/2010/main" val="628614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428649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355</TotalTime>
  <Words>966</Words>
  <Application>Microsoft Office PowerPoint</Application>
  <PresentationFormat>On-screen Show (4:3)</PresentationFormat>
  <Paragraphs>53</Paragraphs>
  <Slides>17</Slides>
  <Notes>0</Notes>
  <HiddenSlides>0</HiddenSlides>
  <MMClips>2</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17</vt:i4>
      </vt:variant>
    </vt:vector>
  </HeadingPairs>
  <TitlesOfParts>
    <vt:vector size="37" baseType="lpstr">
      <vt:lpstr>Arial</vt:lpstr>
      <vt:lpstr>Calibri</vt:lpstr>
      <vt:lpstr>Calibri Light</vt:lpstr>
      <vt:lpstr>Roboto</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David Bierman (2021)..  ‘Protection and preservation of the natural environment is one of the three pillars of sustainable tourism.  Of those pillars (social, economic and environmental) the impact of tourism on the environment has the longest-term consequences for the planet.</vt:lpstr>
      <vt:lpstr>PowerPoint Presentation</vt:lpstr>
      <vt:lpstr>What immediate impressions do you have from that vlog?</vt:lpstr>
      <vt:lpstr>PowerPoint Presentation</vt:lpstr>
      <vt:lpstr>Sebastian D Ros 1 month ago I went to Bali in 2019 with friends, we enjoyed many things except one major issue... the island was full of litter, easily spotted on the beaches. The amount of rubbish left by tourists and even locals on the beaches was shocking. I believe that single use plastics and bags needs to be banned in Bali and neighbouring islands  Anthon Jontah 7 months ago As an Indonesian,i really like to see how this situation can make Bali back to its nature again. After all these years people only take advantage of it, now its time for the land to heal itself  Christopher Tanujaya 3 months ago Guy at 9:44 is my boss and I have huge respect for him. He treats us all as a big family and he had done his best to keep us working throughout the early days of the pandemic (it was a family business and resources was lacking). I hope the time will come where I can work for him again. Wonderful person  Jewkarta 7 months ago BALANCE. It's the keyword here. Honestly, this break is pretty much needed for Bali. After decades of taking what the island has to offer, it's time to give back. So hopefully, Bali will be able to come back stronger and wiser than ever!  </vt:lpstr>
      <vt:lpstr>One suggestion for post pandemic recovery and to prevent further environmental damage has been for the Indonesian Government to ‘Ban’ backpackers….  Source from lonely planet in response about backpacker ban.   “However, in a statement shared with Lonely Planet, Luhut's spokesman said the comments were a "misunderstanding," and the minister meant "visitors who violate health rules and regulations, laws and immigration regulations in Indonesia [will not be allowed to enter]." The government spokesperson added that all foreign visitors and tourists can visit Bali, provided they adhere to protocols.  Another comment was…  “Let's see how this works out for them. Asia has made its bread and butter off backpackers now they seem to have an issue with them. Closed mouths don't get fed. After January I think, they will come to their senses”</vt:lpstr>
      <vt:lpstr>Stephen Wearing and Stephen Schweinsberg (2019) have provided excellent coverage of the ongoing debates among scholars who specialise in the environmental dimension of tourism and hospitality.</vt:lpstr>
      <vt:lpstr>So how do we make our businesses sustainable &amp; consider environmental sustainability?  What are the conflicts?</vt:lpstr>
      <vt:lpstr>Group work  You are going to be divided into two groups and you will work together to compile a group presentation especially focussed on the  introduction of sustainable hospitality  centred around hotel accommodation on  Bali</vt:lpstr>
      <vt:lpstr>Group A  Marin Bocai Lynsey Hooper Deborah Jenkins Ariadna Nagy Kathryn Roberts Marilena Stan</vt:lpstr>
      <vt:lpstr>Terms of Reference</vt:lpstr>
      <vt:lpstr>What must you consider?</vt:lpstr>
      <vt:lpstr>What about balance?</vt:lpstr>
      <vt:lpstr>Please share your student emails with each other within the chat function within our Team for this module.   It is your responsibility to communicate effectively and collaborate.   This exercise is as much about effective team working as it is about knowledge attainment.</vt:lpstr>
      <vt:lpstr>Think Hotel!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13</cp:revision>
  <dcterms:created xsi:type="dcterms:W3CDTF">2021-03-10T12:10:47Z</dcterms:created>
  <dcterms:modified xsi:type="dcterms:W3CDTF">2022-01-19T12:25:56Z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