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46"/>
  </p:notesMasterIdLst>
  <p:handoutMasterIdLst>
    <p:handoutMasterId r:id="rId147"/>
  </p:handoutMasterIdLst>
  <p:sldIdLst>
    <p:sldId id="314" r:id="rId2"/>
    <p:sldId id="845" r:id="rId3"/>
    <p:sldId id="506" r:id="rId4"/>
    <p:sldId id="461" r:id="rId5"/>
    <p:sldId id="462" r:id="rId6"/>
    <p:sldId id="583" r:id="rId7"/>
    <p:sldId id="537" r:id="rId8"/>
    <p:sldId id="479" r:id="rId9"/>
    <p:sldId id="480" r:id="rId10"/>
    <p:sldId id="483" r:id="rId11"/>
    <p:sldId id="400" r:id="rId12"/>
    <p:sldId id="399" r:id="rId13"/>
    <p:sldId id="844" r:id="rId14"/>
    <p:sldId id="426" r:id="rId15"/>
    <p:sldId id="415" r:id="rId16"/>
    <p:sldId id="343" r:id="rId17"/>
    <p:sldId id="350" r:id="rId18"/>
    <p:sldId id="347" r:id="rId19"/>
    <p:sldId id="484" r:id="rId20"/>
    <p:sldId id="395" r:id="rId21"/>
    <p:sldId id="391" r:id="rId22"/>
    <p:sldId id="393" r:id="rId23"/>
    <p:sldId id="493" r:id="rId24"/>
    <p:sldId id="547" r:id="rId25"/>
    <p:sldId id="846" r:id="rId26"/>
    <p:sldId id="579" r:id="rId27"/>
    <p:sldId id="390" r:id="rId28"/>
    <p:sldId id="539" r:id="rId29"/>
    <p:sldId id="552" r:id="rId30"/>
    <p:sldId id="586" r:id="rId31"/>
    <p:sldId id="388" r:id="rId32"/>
    <p:sldId id="580" r:id="rId33"/>
    <p:sldId id="836" r:id="rId34"/>
    <p:sldId id="475" r:id="rId35"/>
    <p:sldId id="476" r:id="rId36"/>
    <p:sldId id="581" r:id="rId37"/>
    <p:sldId id="582" r:id="rId38"/>
    <p:sldId id="553" r:id="rId39"/>
    <p:sldId id="554" r:id="rId40"/>
    <p:sldId id="485" r:id="rId41"/>
    <p:sldId id="575" r:id="rId42"/>
    <p:sldId id="538" r:id="rId43"/>
    <p:sldId id="555" r:id="rId44"/>
    <p:sldId id="595" r:id="rId45"/>
    <p:sldId id="356" r:id="rId46"/>
    <p:sldId id="606" r:id="rId47"/>
    <p:sldId id="551" r:id="rId48"/>
    <p:sldId id="604" r:id="rId49"/>
    <p:sldId id="397" r:id="rId50"/>
    <p:sldId id="403" r:id="rId51"/>
    <p:sldId id="478" r:id="rId52"/>
    <p:sldId id="402" r:id="rId53"/>
    <p:sldId id="608" r:id="rId54"/>
    <p:sldId id="576" r:id="rId55"/>
    <p:sldId id="394" r:id="rId56"/>
    <p:sldId id="577" r:id="rId57"/>
    <p:sldId id="396" r:id="rId58"/>
    <p:sldId id="398" r:id="rId59"/>
    <p:sldId id="578" r:id="rId60"/>
    <p:sldId id="603" r:id="rId61"/>
    <p:sldId id="401" r:id="rId62"/>
    <p:sldId id="473" r:id="rId63"/>
    <p:sldId id="502" r:id="rId64"/>
    <p:sldId id="358" r:id="rId65"/>
    <p:sldId id="354" r:id="rId66"/>
    <p:sldId id="585" r:id="rId67"/>
    <p:sldId id="556" r:id="rId68"/>
    <p:sldId id="505" r:id="rId69"/>
    <p:sldId id="596" r:id="rId70"/>
    <p:sldId id="557" r:id="rId71"/>
    <p:sldId id="511" r:id="rId72"/>
    <p:sldId id="512" r:id="rId73"/>
    <p:sldId id="513" r:id="rId74"/>
    <p:sldId id="514" r:id="rId75"/>
    <p:sldId id="360" r:id="rId76"/>
    <p:sldId id="588" r:id="rId77"/>
    <p:sldId id="589" r:id="rId78"/>
    <p:sldId id="590" r:id="rId79"/>
    <p:sldId id="424" r:id="rId80"/>
    <p:sldId id="373" r:id="rId81"/>
    <p:sldId id="544" r:id="rId82"/>
    <p:sldId id="587" r:id="rId83"/>
    <p:sldId id="419" r:id="rId84"/>
    <p:sldId id="515" r:id="rId85"/>
    <p:sldId id="425" r:id="rId86"/>
    <p:sldId id="516" r:id="rId87"/>
    <p:sldId id="370" r:id="rId88"/>
    <p:sldId id="491" r:id="rId89"/>
    <p:sldId id="591" r:id="rId90"/>
    <p:sldId id="835" r:id="rId91"/>
    <p:sldId id="517" r:id="rId92"/>
    <p:sldId id="416" r:id="rId93"/>
    <p:sldId id="455" r:id="rId94"/>
    <p:sldId id="417" r:id="rId95"/>
    <p:sldId id="494" r:id="rId96"/>
    <p:sldId id="592" r:id="rId97"/>
    <p:sldId id="486" r:id="rId98"/>
    <p:sldId id="593" r:id="rId99"/>
    <p:sldId id="487" r:id="rId100"/>
    <p:sldId id="518" r:id="rId101"/>
    <p:sldId id="488" r:id="rId102"/>
    <p:sldId id="497" r:id="rId103"/>
    <p:sldId id="542" r:id="rId104"/>
    <p:sldId id="594" r:id="rId105"/>
    <p:sldId id="498" r:id="rId106"/>
    <p:sldId id="499" r:id="rId107"/>
    <p:sldId id="543" r:id="rId108"/>
    <p:sldId id="496" r:id="rId109"/>
    <p:sldId id="546" r:id="rId110"/>
    <p:sldId id="492" r:id="rId111"/>
    <p:sldId id="558" r:id="rId112"/>
    <p:sldId id="559" r:id="rId113"/>
    <p:sldId id="560" r:id="rId114"/>
    <p:sldId id="561" r:id="rId115"/>
    <p:sldId id="562" r:id="rId116"/>
    <p:sldId id="563" r:id="rId117"/>
    <p:sldId id="564" r:id="rId118"/>
    <p:sldId id="565" r:id="rId119"/>
    <p:sldId id="566" r:id="rId120"/>
    <p:sldId id="567" r:id="rId121"/>
    <p:sldId id="568" r:id="rId122"/>
    <p:sldId id="569" r:id="rId123"/>
    <p:sldId id="570" r:id="rId124"/>
    <p:sldId id="571" r:id="rId125"/>
    <p:sldId id="572" r:id="rId126"/>
    <p:sldId id="573" r:id="rId127"/>
    <p:sldId id="574" r:id="rId128"/>
    <p:sldId id="609" r:id="rId129"/>
    <p:sldId id="627" r:id="rId130"/>
    <p:sldId id="628" r:id="rId131"/>
    <p:sldId id="629" r:id="rId132"/>
    <p:sldId id="626" r:id="rId133"/>
    <p:sldId id="630" r:id="rId134"/>
    <p:sldId id="632" r:id="rId135"/>
    <p:sldId id="631" r:id="rId136"/>
    <p:sldId id="610" r:id="rId137"/>
    <p:sldId id="611" r:id="rId138"/>
    <p:sldId id="613" r:id="rId139"/>
    <p:sldId id="614" r:id="rId140"/>
    <p:sldId id="615" r:id="rId141"/>
    <p:sldId id="616" r:id="rId142"/>
    <p:sldId id="619" r:id="rId143"/>
    <p:sldId id="618" r:id="rId144"/>
    <p:sldId id="612" r:id="rId145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845"/>
            <p14:sldId id="506"/>
            <p14:sldId id="461"/>
            <p14:sldId id="462"/>
            <p14:sldId id="583"/>
            <p14:sldId id="537"/>
            <p14:sldId id="479"/>
            <p14:sldId id="480"/>
            <p14:sldId id="483"/>
            <p14:sldId id="400"/>
            <p14:sldId id="399"/>
            <p14:sldId id="844"/>
            <p14:sldId id="426"/>
            <p14:sldId id="415"/>
            <p14:sldId id="343"/>
            <p14:sldId id="350"/>
            <p14:sldId id="347"/>
            <p14:sldId id="484"/>
            <p14:sldId id="395"/>
            <p14:sldId id="391"/>
            <p14:sldId id="393"/>
            <p14:sldId id="493"/>
            <p14:sldId id="547"/>
            <p14:sldId id="846"/>
            <p14:sldId id="579"/>
            <p14:sldId id="390"/>
            <p14:sldId id="539"/>
            <p14:sldId id="552"/>
            <p14:sldId id="586"/>
            <p14:sldId id="388"/>
            <p14:sldId id="580"/>
            <p14:sldId id="836"/>
            <p14:sldId id="475"/>
            <p14:sldId id="476"/>
            <p14:sldId id="581"/>
            <p14:sldId id="582"/>
            <p14:sldId id="553"/>
            <p14:sldId id="554"/>
            <p14:sldId id="485"/>
            <p14:sldId id="575"/>
            <p14:sldId id="538"/>
            <p14:sldId id="555"/>
            <p14:sldId id="595"/>
            <p14:sldId id="356"/>
            <p14:sldId id="606"/>
            <p14:sldId id="551"/>
            <p14:sldId id="604"/>
            <p14:sldId id="397"/>
            <p14:sldId id="403"/>
            <p14:sldId id="478"/>
            <p14:sldId id="402"/>
            <p14:sldId id="608"/>
            <p14:sldId id="576"/>
            <p14:sldId id="394"/>
            <p14:sldId id="577"/>
            <p14:sldId id="396"/>
            <p14:sldId id="398"/>
            <p14:sldId id="578"/>
            <p14:sldId id="603"/>
            <p14:sldId id="401"/>
            <p14:sldId id="473"/>
            <p14:sldId id="502"/>
            <p14:sldId id="358"/>
            <p14:sldId id="354"/>
            <p14:sldId id="585"/>
            <p14:sldId id="556"/>
            <p14:sldId id="505"/>
            <p14:sldId id="596"/>
            <p14:sldId id="557"/>
            <p14:sldId id="511"/>
            <p14:sldId id="512"/>
            <p14:sldId id="513"/>
            <p14:sldId id="514"/>
            <p14:sldId id="360"/>
            <p14:sldId id="588"/>
            <p14:sldId id="589"/>
            <p14:sldId id="590"/>
            <p14:sldId id="424"/>
            <p14:sldId id="373"/>
            <p14:sldId id="544"/>
            <p14:sldId id="587"/>
            <p14:sldId id="419"/>
            <p14:sldId id="515"/>
            <p14:sldId id="425"/>
            <p14:sldId id="516"/>
            <p14:sldId id="370"/>
            <p14:sldId id="491"/>
            <p14:sldId id="591"/>
            <p14:sldId id="835"/>
            <p14:sldId id="517"/>
            <p14:sldId id="416"/>
            <p14:sldId id="455"/>
            <p14:sldId id="417"/>
            <p14:sldId id="494"/>
            <p14:sldId id="592"/>
            <p14:sldId id="486"/>
            <p14:sldId id="593"/>
            <p14:sldId id="487"/>
            <p14:sldId id="518"/>
            <p14:sldId id="488"/>
            <p14:sldId id="497"/>
            <p14:sldId id="542"/>
            <p14:sldId id="594"/>
            <p14:sldId id="498"/>
            <p14:sldId id="499"/>
            <p14:sldId id="543"/>
            <p14:sldId id="496"/>
            <p14:sldId id="546"/>
            <p14:sldId id="492"/>
            <p14:sldId id="558"/>
            <p14:sldId id="559"/>
            <p14:sldId id="560"/>
            <p14:sldId id="561"/>
            <p14:sldId id="562"/>
            <p14:sldId id="563"/>
            <p14:sldId id="564"/>
            <p14:sldId id="565"/>
            <p14:sldId id="566"/>
            <p14:sldId id="567"/>
            <p14:sldId id="568"/>
            <p14:sldId id="569"/>
            <p14:sldId id="570"/>
            <p14:sldId id="571"/>
            <p14:sldId id="572"/>
            <p14:sldId id="573"/>
            <p14:sldId id="574"/>
            <p14:sldId id="609"/>
            <p14:sldId id="627"/>
            <p14:sldId id="628"/>
            <p14:sldId id="629"/>
            <p14:sldId id="626"/>
            <p14:sldId id="630"/>
            <p14:sldId id="632"/>
            <p14:sldId id="631"/>
            <p14:sldId id="610"/>
            <p14:sldId id="611"/>
            <p14:sldId id="613"/>
            <p14:sldId id="614"/>
            <p14:sldId id="615"/>
            <p14:sldId id="616"/>
            <p14:sldId id="619"/>
            <p14:sldId id="618"/>
            <p14:sldId id="612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63" d="100"/>
          <a:sy n="163" d="100"/>
        </p:scale>
        <p:origin x="1641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slide" Target="slides/slide143.xml"/><Relationship Id="rId149" Type="http://schemas.openxmlformats.org/officeDocument/2006/relationships/viewProps" Target="view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theme" Target="theme/theme1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43" Type="http://schemas.openxmlformats.org/officeDocument/2006/relationships/slide" Target="slides/slide142.xml"/><Relationship Id="rId148" Type="http://schemas.openxmlformats.org/officeDocument/2006/relationships/presProps" Target="presProps.xml"/><Relationship Id="rId15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DOCKER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Playground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5077"/>
            <a:ext cx="7029450" cy="855785"/>
          </a:xfrm>
        </p:spPr>
        <p:txBody>
          <a:bodyPr/>
          <a:lstStyle/>
          <a:p>
            <a:r>
              <a:rPr lang="en-GB" dirty="0" smtClean="0"/>
              <a:t>If you just want to play then try the Docker Playground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521382"/>
            <a:ext cx="5497390" cy="3949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0346" y="4284785"/>
            <a:ext cx="3006178" cy="22818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179" y="3294184"/>
            <a:ext cx="4255396" cy="252742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96576" y="5909474"/>
            <a:ext cx="4352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https://www.docker.com/play-with-docker</a:t>
            </a:r>
          </a:p>
        </p:txBody>
      </p:sp>
      <p:sp>
        <p:nvSpPr>
          <p:cNvPr id="9" name="Rectangle 8"/>
          <p:cNvSpPr/>
          <p:nvPr/>
        </p:nvSpPr>
        <p:spPr bwMode="auto">
          <a:xfrm>
            <a:off x="1843454" y="3382108"/>
            <a:ext cx="1301261" cy="2391507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66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Box and Docker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668" y="844550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Docker </a:t>
            </a:r>
            <a:r>
              <a:rPr lang="en-GB" dirty="0"/>
              <a:t>Desktop for Windows requires Microsoft Hyper-V to run. The Docker Desktop for Windows installer enables Hyper-V for you, if needed, and restarts your machine. After Hyper-V is enabled, </a:t>
            </a:r>
            <a:r>
              <a:rPr lang="en-GB" dirty="0" err="1"/>
              <a:t>VirtualBox</a:t>
            </a:r>
            <a:r>
              <a:rPr lang="en-GB" dirty="0"/>
              <a:t> no longer works, but any </a:t>
            </a:r>
            <a:r>
              <a:rPr lang="en-GB" dirty="0" err="1"/>
              <a:t>VirtualBox</a:t>
            </a:r>
            <a:r>
              <a:rPr lang="en-GB" dirty="0"/>
              <a:t> VM images remain. </a:t>
            </a:r>
            <a:r>
              <a:rPr lang="en-GB" dirty="0" err="1"/>
              <a:t>VirtualBox</a:t>
            </a:r>
            <a:r>
              <a:rPr lang="en-GB" dirty="0"/>
              <a:t> VMs created with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(including the default one typically created during Toolbox install) no longer start. These VMs cannot be used side-by-side with Docker Desktop for Windows. However, you can still use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to manage remote VMs.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0864" y="4094794"/>
            <a:ext cx="8421686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disable Hyper-V in order </a:t>
            </a:r>
            <a:r>
              <a:rPr lang="en-GB" dirty="0">
                <a:solidFill>
                  <a:srgbClr val="FF0000"/>
                </a:solidFill>
              </a:rPr>
              <a:t>to use </a:t>
            </a:r>
            <a:r>
              <a:rPr lang="en-GB" dirty="0" err="1">
                <a:solidFill>
                  <a:srgbClr val="FF0000"/>
                </a:solidFill>
              </a:rPr>
              <a:t>VirtualBox</a:t>
            </a:r>
            <a:r>
              <a:rPr lang="en-GB" dirty="0"/>
              <a:t>, open a command prompt as administrator and run the command: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off </a:t>
            </a:r>
          </a:p>
          <a:p>
            <a:r>
              <a:rPr lang="en-GB" dirty="0"/>
              <a:t>You’ll need to </a:t>
            </a:r>
            <a:r>
              <a:rPr lang="en-GB" b="1" dirty="0"/>
              <a:t>reboot</a:t>
            </a:r>
            <a:r>
              <a:rPr lang="en-GB" dirty="0"/>
              <a:t>, but then you’ll be all set to run </a:t>
            </a:r>
            <a:r>
              <a:rPr lang="en-GB" dirty="0" err="1" smtClean="0"/>
              <a:t>VirtualBox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turn Hyper-V back on, run: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auto </a:t>
            </a:r>
          </a:p>
          <a:p>
            <a:r>
              <a:rPr lang="en-GB" dirty="0"/>
              <a:t>and then </a:t>
            </a:r>
            <a:r>
              <a:rPr lang="en-GB" b="1" dirty="0"/>
              <a:t>reboot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337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u="sng" dirty="0"/>
              <a:t>INSTALLING DOCKER AND KUBERNETES ON </a:t>
            </a:r>
            <a:r>
              <a:rPr lang="en-GB" b="1" u="sng" dirty="0" smtClean="0"/>
              <a:t>WINDOWS</a:t>
            </a:r>
            <a:br>
              <a:rPr lang="en-GB" b="1" u="sng" dirty="0" smtClean="0"/>
            </a:b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dirty="0" smtClean="0">
                <a:solidFill>
                  <a:srgbClr val="FF0000"/>
                </a:solidFill>
              </a:rPr>
              <a:t>https</a:t>
            </a:r>
            <a:r>
              <a:rPr lang="en-GB" dirty="0">
                <a:solidFill>
                  <a:srgbClr val="FF0000"/>
                </a:solidFill>
              </a:rPr>
              <a:t>://learnk8s.io/blog/installing-docker-and-kubernetes-on-windows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/>
              <a:t>I have also added this page to Moodle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Note 1: You can open a Command Window using “</a:t>
            </a:r>
            <a:r>
              <a:rPr lang="en-GB" dirty="0" err="1" smtClean="0"/>
              <a:t>cmd</a:t>
            </a:r>
            <a:r>
              <a:rPr lang="en-GB" dirty="0" smtClean="0"/>
              <a:t>” in search box</a:t>
            </a:r>
          </a:p>
          <a:p>
            <a:r>
              <a:rPr lang="en-GB" dirty="0" smtClean="0"/>
              <a:t>Note 2: Remember you can copy then Right Mouse Click to paste commands into the Command Window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844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90" y="640080"/>
            <a:ext cx="7029450" cy="5198745"/>
          </a:xfrm>
        </p:spPr>
        <p:txBody>
          <a:bodyPr/>
          <a:lstStyle/>
          <a:p>
            <a:r>
              <a:rPr lang="en-GB" dirty="0" smtClean="0"/>
              <a:t>For Windows OS, Docker runs on top of Hyper-V</a:t>
            </a:r>
          </a:p>
          <a:p>
            <a:pPr lvl="1"/>
            <a:r>
              <a:rPr lang="en-GB" dirty="0" smtClean="0"/>
              <a:t>Creates Boot2Docker </a:t>
            </a:r>
            <a:r>
              <a:rPr lang="en-GB" dirty="0"/>
              <a:t>virtual machine locally on your Windows </a:t>
            </a:r>
            <a:r>
              <a:rPr lang="en-GB" dirty="0" smtClean="0"/>
              <a:t>machine</a:t>
            </a:r>
            <a:endParaRPr lang="en-GB" dirty="0"/>
          </a:p>
          <a:p>
            <a:pPr lvl="1"/>
            <a:r>
              <a:rPr lang="en-GB" dirty="0" smtClean="0"/>
              <a:t>You can switch between Windows and Linux Containers, which toggles the </a:t>
            </a:r>
            <a:r>
              <a:rPr lang="en-GB" dirty="0"/>
              <a:t>daemon (Linux or Windows) the Docker CLI talks </a:t>
            </a:r>
            <a:r>
              <a:rPr lang="en-GB" dirty="0" smtClean="0"/>
              <a:t>to. </a:t>
            </a:r>
            <a:r>
              <a:rPr lang="en-GB" dirty="0" smtClean="0">
                <a:solidFill>
                  <a:srgbClr val="FF0000"/>
                </a:solidFill>
              </a:rPr>
              <a:t>We will use Linux (the default)</a:t>
            </a:r>
            <a:r>
              <a:rPr lang="en-GB" dirty="0" smtClean="0"/>
              <a:t>.</a:t>
            </a:r>
          </a:p>
          <a:p>
            <a:pPr lvl="2"/>
            <a:r>
              <a:rPr lang="en-GB" b="1" dirty="0" smtClean="0"/>
              <a:t>Windows containers run Window OS images and Linux containers run Linux OS images</a:t>
            </a:r>
          </a:p>
          <a:p>
            <a:r>
              <a:rPr lang="en-GB" dirty="0" smtClean="0"/>
              <a:t>Install Docker for Windows if you have not already done so</a:t>
            </a:r>
          </a:p>
          <a:p>
            <a:pPr lvl="1"/>
            <a:r>
              <a:rPr lang="en-GB" dirty="0" smtClean="0"/>
              <a:t>Default to using Linux</a:t>
            </a:r>
          </a:p>
          <a:p>
            <a:pPr lvl="1"/>
            <a:r>
              <a:rPr lang="en-GB" dirty="0" smtClean="0"/>
              <a:t>Register to obtain a </a:t>
            </a:r>
            <a:r>
              <a:rPr lang="en-GB" b="1" dirty="0" smtClean="0"/>
              <a:t>Docker Id </a:t>
            </a:r>
            <a:br>
              <a:rPr lang="en-GB" b="1" dirty="0" smtClean="0"/>
            </a:br>
            <a:r>
              <a:rPr lang="en-GB" dirty="0" smtClean="0"/>
              <a:t>and </a:t>
            </a:r>
            <a:r>
              <a:rPr lang="en-GB" b="1" dirty="0" smtClean="0"/>
              <a:t>password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will need this later to start Docker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Open command window and type in 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the Docker commands </a:t>
            </a:r>
            <a:r>
              <a:rPr lang="en-GB" dirty="0" smtClean="0"/>
              <a:t>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 version</a:t>
            </a:r>
            <a:br>
              <a:rPr lang="en-GB" i="1" dirty="0" smtClean="0"/>
            </a:b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8611" y="3489157"/>
            <a:ext cx="2759142" cy="328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4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989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Docker on Unix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70535"/>
            <a:ext cx="7029450" cy="4568290"/>
          </a:xfrm>
        </p:spPr>
        <p:txBody>
          <a:bodyPr/>
          <a:lstStyle/>
          <a:p>
            <a:r>
              <a:rPr lang="en-GB" dirty="0" smtClean="0"/>
              <a:t>See install from repository in  https</a:t>
            </a:r>
            <a:r>
              <a:rPr lang="en-GB" dirty="0"/>
              <a:t>://docs.docker.com/install/linux/docker-ce/ubuntu</a:t>
            </a:r>
            <a:r>
              <a:rPr lang="en-GB" dirty="0" smtClean="0"/>
              <a:t>/</a:t>
            </a:r>
          </a:p>
          <a:p>
            <a:endParaRPr lang="en-GB" dirty="0"/>
          </a:p>
          <a:p>
            <a:r>
              <a:rPr lang="en-GB" dirty="0" smtClean="0"/>
              <a:t>See install of </a:t>
            </a:r>
            <a:r>
              <a:rPr lang="en-GB" dirty="0" err="1" smtClean="0"/>
              <a:t>docker</a:t>
            </a:r>
            <a:r>
              <a:rPr lang="en-GB" dirty="0" smtClean="0"/>
              <a:t>-compose in</a:t>
            </a:r>
            <a:br>
              <a:rPr lang="en-GB" dirty="0" smtClean="0"/>
            </a:br>
            <a:r>
              <a:rPr lang="en-GB" dirty="0" smtClean="0"/>
              <a:t>https://docs.docker.com/compose/install/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Also see https</a:t>
            </a:r>
            <a:r>
              <a:rPr lang="en-GB" dirty="0"/>
              <a:t>://computingforgeeks.com/how-to-install-minikube-on-ubuntu-18-04</a:t>
            </a:r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NOTE: Out of interest, here is how to install </a:t>
            </a:r>
            <a:r>
              <a:rPr lang="en-GB" dirty="0" err="1" smtClean="0"/>
              <a:t>VSCode</a:t>
            </a:r>
            <a:r>
              <a:rPr lang="en-GB" dirty="0" smtClean="0"/>
              <a:t> </a:t>
            </a:r>
            <a:r>
              <a:rPr lang="en-GB" smtClean="0"/>
              <a:t>on Linux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https://code.visualstudio.com/docs/setup/linux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1698" y="3149292"/>
            <a:ext cx="7477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sudo</a:t>
            </a:r>
            <a:r>
              <a:rPr lang="en-GB" i="1" dirty="0"/>
              <a:t> curl -L "https://</a:t>
            </a:r>
            <a:r>
              <a:rPr lang="en-GB" i="1" dirty="0" smtClean="0"/>
              <a:t>github.com/</a:t>
            </a:r>
            <a:r>
              <a:rPr lang="en-GB" i="1" dirty="0" err="1" smtClean="0"/>
              <a:t>docker</a:t>
            </a:r>
            <a:r>
              <a:rPr lang="en-GB" i="1" dirty="0" smtClean="0"/>
              <a:t>/compose/releases/download......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chmod</a:t>
            </a:r>
            <a:r>
              <a:rPr lang="en-GB" i="1" dirty="0"/>
              <a:t> +x /</a:t>
            </a:r>
            <a:r>
              <a:rPr lang="en-GB" i="1" dirty="0" err="1"/>
              <a:t>usr</a:t>
            </a:r>
            <a:r>
              <a:rPr lang="en-GB" i="1" dirty="0"/>
              <a:t>/local/bin/</a:t>
            </a:r>
            <a:r>
              <a:rPr lang="en-GB" i="1" dirty="0" err="1"/>
              <a:t>docker</a:t>
            </a:r>
            <a:r>
              <a:rPr lang="en-GB" i="1" dirty="0"/>
              <a:t>-compose</a:t>
            </a:r>
          </a:p>
        </p:txBody>
      </p:sp>
    </p:spTree>
    <p:extLst>
      <p:ext uri="{BB962C8B-B14F-4D97-AF65-F5344CB8AC3E}">
        <p14:creationId xmlns:p14="http://schemas.microsoft.com/office/powerpoint/2010/main" val="295640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SETUP</a:t>
            </a:r>
          </a:p>
          <a:p>
            <a:pPr marL="0" indent="0" algn="ctr">
              <a:buNone/>
            </a:pPr>
            <a:r>
              <a:rPr lang="en-GB" sz="5400" dirty="0" smtClean="0"/>
              <a:t>(Once after installing Docker)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81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933651" y="2762451"/>
            <a:ext cx="4841507" cy="2723949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Info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318985" y="1804737"/>
            <a:ext cx="24063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insecure </a:t>
            </a:r>
            <a:r>
              <a:rPr lang="en-GB" dirty="0"/>
              <a:t>Docker registry is </a:t>
            </a:r>
            <a:r>
              <a:rPr lang="en-GB" b="1" dirty="0">
                <a:solidFill>
                  <a:srgbClr val="FF0000"/>
                </a:solidFill>
              </a:rPr>
              <a:t>not recommended</a:t>
            </a:r>
            <a:r>
              <a:rPr lang="en-GB" dirty="0"/>
              <a:t> for a production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7397" y="4438538"/>
            <a:ext cx="276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will </a:t>
            </a:r>
            <a:r>
              <a:rPr lang="en-GB" dirty="0" smtClean="0"/>
              <a:t>create </a:t>
            </a:r>
            <a:r>
              <a:rPr lang="en-GB" dirty="0"/>
              <a:t>a local Docker registry running at 127.0.0.1:</a:t>
            </a:r>
            <a:r>
              <a:rPr lang="en-GB" b="1" dirty="0"/>
              <a:t>5000</a:t>
            </a:r>
          </a:p>
        </p:txBody>
      </p:sp>
    </p:spTree>
    <p:extLst>
      <p:ext uri="{BB962C8B-B14F-4D97-AF65-F5344CB8AC3E}">
        <p14:creationId xmlns:p14="http://schemas.microsoft.com/office/powerpoint/2010/main" val="163022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INTRO TO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7520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Machines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6360"/>
            <a:ext cx="7029450" cy="4482465"/>
          </a:xfrm>
        </p:spPr>
        <p:txBody>
          <a:bodyPr/>
          <a:lstStyle/>
          <a:p>
            <a:r>
              <a:rPr lang="en-GB" dirty="0"/>
              <a:t> Virtual machines make it possible to run multiple applications on the same physical hardware while keeping conflicts among software components and competition for hardware resources to a minimum.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virtual machines are bulky—typically gigabytes in size. They don’t really solve problems like portability, software updates, or continuous integration and continuous </a:t>
            </a:r>
            <a:r>
              <a:rPr lang="en-GB" dirty="0" smtClean="0"/>
              <a:t>delivery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344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Docker?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7800"/>
            <a:ext cx="7029450" cy="4391025"/>
          </a:xfrm>
        </p:spPr>
        <p:txBody>
          <a:bodyPr/>
          <a:lstStyle/>
          <a:p>
            <a:r>
              <a:rPr lang="en-GB" dirty="0" smtClean="0"/>
              <a:t>Containers </a:t>
            </a:r>
            <a:r>
              <a:rPr lang="en-GB" dirty="0"/>
              <a:t>make it possible to isolate applications into small, lightweight execution environments that share the operating system kernel. </a:t>
            </a:r>
            <a:endParaRPr lang="en-GB" dirty="0" smtClean="0"/>
          </a:p>
          <a:p>
            <a:r>
              <a:rPr lang="en-GB" dirty="0" smtClean="0"/>
              <a:t>Typically </a:t>
            </a:r>
            <a:r>
              <a:rPr lang="en-GB" dirty="0"/>
              <a:t>measured in megabytes, containers use far fewer resources than virtual machines and start up almost immediately.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can be packed far more densely on the same hardware and spun up and down </a:t>
            </a:r>
            <a:r>
              <a:rPr lang="en-GB" i="1" dirty="0" err="1"/>
              <a:t>en</a:t>
            </a:r>
            <a:r>
              <a:rPr lang="en-GB" i="1" dirty="0"/>
              <a:t> masse</a:t>
            </a:r>
            <a:r>
              <a:rPr lang="en-GB" dirty="0"/>
              <a:t> with far less effort and overhead.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3980" y="4739640"/>
            <a:ext cx="6904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smtClean="0"/>
              <a:t>www.infoworld.com/article/3204171/what-is-docker-docker-</a:t>
            </a:r>
            <a:br>
              <a:rPr lang="en-GB" dirty="0" smtClean="0"/>
            </a:br>
            <a:r>
              <a:rPr lang="en-GB" dirty="0" smtClean="0"/>
              <a:t>containers-explained.html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2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Docker and </a:t>
            </a:r>
            <a:r>
              <a:rPr lang="en-GB" altLang="en-US" dirty="0" err="1" smtClean="0"/>
              <a:t>Microservices</a:t>
            </a:r>
            <a:endParaRPr lang="en-GB" altLang="en-US" dirty="0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1047750" y="684213"/>
            <a:ext cx="7029450" cy="1571625"/>
          </a:xfrm>
        </p:spPr>
        <p:txBody>
          <a:bodyPr/>
          <a:lstStyle/>
          <a:p>
            <a:r>
              <a:rPr lang="en-GB" altLang="en-US" smtClean="0"/>
              <a:t>If a VM is running a microservice the overhead of the OS becomes more significant e.g. it can increase from 2-3% of the total CPU load for a full service to 6-10% for a microservice</a:t>
            </a:r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r>
              <a:rPr lang="en-GB" altLang="en-US" smtClean="0"/>
              <a:t>Using Docker the microservice shares the OS with other microservices with much less overhead and cost</a:t>
            </a:r>
          </a:p>
        </p:txBody>
      </p:sp>
      <p:sp>
        <p:nvSpPr>
          <p:cNvPr id="10244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  <p:grpSp>
        <p:nvGrpSpPr>
          <p:cNvPr id="10245" name="Group 39"/>
          <p:cNvGrpSpPr>
            <a:grpSpLocks/>
          </p:cNvGrpSpPr>
          <p:nvPr/>
        </p:nvGrpSpPr>
        <p:grpSpPr bwMode="auto">
          <a:xfrm>
            <a:off x="1470025" y="1974850"/>
            <a:ext cx="6149975" cy="2089150"/>
            <a:chOff x="301706" y="2381377"/>
            <a:chExt cx="6151110" cy="2090180"/>
          </a:xfrm>
        </p:grpSpPr>
        <p:sp>
          <p:nvSpPr>
            <p:cNvPr id="10259" name="Rectangle 5"/>
            <p:cNvSpPr>
              <a:spLocks noChangeArrowheads="1"/>
            </p:cNvSpPr>
            <p:nvPr/>
          </p:nvSpPr>
          <p:spPr bwMode="auto">
            <a:xfrm>
              <a:off x="1341429" y="2483269"/>
              <a:ext cx="1527095" cy="1638493"/>
            </a:xfrm>
            <a:prstGeom prst="rect">
              <a:avLst/>
            </a:prstGeom>
            <a:solidFill>
              <a:schemeClr val="bg1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0" name="Rectangle 6"/>
            <p:cNvSpPr>
              <a:spLocks noChangeArrowheads="1"/>
            </p:cNvSpPr>
            <p:nvPr/>
          </p:nvSpPr>
          <p:spPr bwMode="auto">
            <a:xfrm>
              <a:off x="1373919" y="3685450"/>
              <a:ext cx="1466752" cy="394537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r>
                <a:rPr lang="en-GB" altLang="en-US">
                  <a:solidFill>
                    <a:srgbClr val="000000"/>
                  </a:solidFill>
                </a:rPr>
                <a:t>OS</a:t>
              </a:r>
            </a:p>
          </p:txBody>
        </p:sp>
        <p:sp>
          <p:nvSpPr>
            <p:cNvPr id="10261" name="TextBox 7"/>
            <p:cNvSpPr txBox="1">
              <a:spLocks noChangeArrowheads="1"/>
            </p:cNvSpPr>
            <p:nvPr/>
          </p:nvSpPr>
          <p:spPr bwMode="auto">
            <a:xfrm>
              <a:off x="1882799" y="3728829"/>
              <a:ext cx="444352" cy="3077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400"/>
                <a:t>OS</a:t>
              </a:r>
            </a:p>
          </p:txBody>
        </p:sp>
        <p:sp>
          <p:nvSpPr>
            <p:cNvPr id="9" name="Rectangle 8"/>
            <p:cNvSpPr/>
            <p:nvPr/>
          </p:nvSpPr>
          <p:spPr bwMode="auto">
            <a:xfrm>
              <a:off x="1351238" y="2483027"/>
              <a:ext cx="1503639" cy="120233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App</a:t>
              </a:r>
            </a:p>
          </p:txBody>
        </p:sp>
        <p:sp>
          <p:nvSpPr>
            <p:cNvPr id="10263" name="Rectangle 9"/>
            <p:cNvSpPr>
              <a:spLocks noChangeArrowheads="1"/>
            </p:cNvSpPr>
            <p:nvPr/>
          </p:nvSpPr>
          <p:spPr bwMode="auto">
            <a:xfrm>
              <a:off x="2376510" y="3420877"/>
              <a:ext cx="473445" cy="264571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4" name="Rectangle 10"/>
            <p:cNvSpPr>
              <a:spLocks noChangeArrowheads="1"/>
            </p:cNvSpPr>
            <p:nvPr/>
          </p:nvSpPr>
          <p:spPr bwMode="auto">
            <a:xfrm>
              <a:off x="3647542" y="2483267"/>
              <a:ext cx="1527095" cy="1638493"/>
            </a:xfrm>
            <a:prstGeom prst="rect">
              <a:avLst/>
            </a:prstGeom>
            <a:solidFill>
              <a:schemeClr val="bg1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5" name="Rectangle 11"/>
            <p:cNvSpPr>
              <a:spLocks noChangeArrowheads="1"/>
            </p:cNvSpPr>
            <p:nvPr/>
          </p:nvSpPr>
          <p:spPr bwMode="auto">
            <a:xfrm>
              <a:off x="3680032" y="3685448"/>
              <a:ext cx="1466752" cy="394537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r>
                <a:rPr lang="en-GB" altLang="en-US">
                  <a:solidFill>
                    <a:srgbClr val="000000"/>
                  </a:solidFill>
                </a:rPr>
                <a:t>OS</a:t>
              </a:r>
            </a:p>
          </p:txBody>
        </p:sp>
        <p:sp>
          <p:nvSpPr>
            <p:cNvPr id="10266" name="TextBox 12"/>
            <p:cNvSpPr txBox="1">
              <a:spLocks noChangeArrowheads="1"/>
            </p:cNvSpPr>
            <p:nvPr/>
          </p:nvSpPr>
          <p:spPr bwMode="auto">
            <a:xfrm>
              <a:off x="4188912" y="3728827"/>
              <a:ext cx="444352" cy="3077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400"/>
                <a:t>OS</a:t>
              </a:r>
            </a:p>
          </p:txBody>
        </p:sp>
        <p:sp>
          <p:nvSpPr>
            <p:cNvPr id="14" name="Rectangle 13"/>
            <p:cNvSpPr/>
            <p:nvPr/>
          </p:nvSpPr>
          <p:spPr bwMode="auto">
            <a:xfrm>
              <a:off x="3656713" y="2483027"/>
              <a:ext cx="571605" cy="427249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App</a:t>
              </a:r>
            </a:p>
          </p:txBody>
        </p:sp>
        <p:sp>
          <p:nvSpPr>
            <p:cNvPr id="10268" name="TextBox 15"/>
            <p:cNvSpPr txBox="1">
              <a:spLocks noChangeArrowheads="1"/>
            </p:cNvSpPr>
            <p:nvPr/>
          </p:nvSpPr>
          <p:spPr bwMode="auto">
            <a:xfrm>
              <a:off x="2953552" y="2381377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VM</a:t>
              </a:r>
            </a:p>
          </p:txBody>
        </p:sp>
        <p:cxnSp>
          <p:nvCxnSpPr>
            <p:cNvPr id="10269" name="Straight Arrow Connector 17"/>
            <p:cNvCxnSpPr>
              <a:cxnSpLocks noChangeShapeType="1"/>
              <a:stCxn id="10268" idx="2"/>
              <a:endCxn id="10259" idx="3"/>
            </p:cNvCxnSpPr>
            <p:nvPr/>
          </p:nvCxnSpPr>
          <p:spPr bwMode="auto">
            <a:xfrm flipH="1">
              <a:off x="2868524" y="2750709"/>
              <a:ext cx="350486" cy="55180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10270" name="Straight Arrow Connector 19"/>
            <p:cNvCxnSpPr>
              <a:cxnSpLocks noChangeShapeType="1"/>
              <a:stCxn id="10268" idx="2"/>
              <a:endCxn id="10264" idx="1"/>
            </p:cNvCxnSpPr>
            <p:nvPr/>
          </p:nvCxnSpPr>
          <p:spPr bwMode="auto">
            <a:xfrm>
              <a:off x="3219010" y="2750709"/>
              <a:ext cx="428532" cy="55180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10271" name="TextBox 22"/>
            <p:cNvSpPr txBox="1">
              <a:spLocks noChangeArrowheads="1"/>
            </p:cNvSpPr>
            <p:nvPr/>
          </p:nvSpPr>
          <p:spPr bwMode="auto">
            <a:xfrm>
              <a:off x="3656826" y="4105516"/>
              <a:ext cx="1517812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600"/>
                <a:t>Microservice</a:t>
              </a:r>
            </a:p>
          </p:txBody>
        </p:sp>
        <p:sp>
          <p:nvSpPr>
            <p:cNvPr id="10272" name="TextBox 23"/>
            <p:cNvSpPr txBox="1">
              <a:spLocks noChangeArrowheads="1"/>
            </p:cNvSpPr>
            <p:nvPr/>
          </p:nvSpPr>
          <p:spPr bwMode="auto">
            <a:xfrm>
              <a:off x="1341429" y="4133003"/>
              <a:ext cx="1527095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600"/>
                <a:t>Service</a:t>
              </a:r>
            </a:p>
          </p:txBody>
        </p:sp>
        <p:sp>
          <p:nvSpPr>
            <p:cNvPr id="10273" name="TextBox 24"/>
            <p:cNvSpPr txBox="1">
              <a:spLocks noChangeArrowheads="1"/>
            </p:cNvSpPr>
            <p:nvPr/>
          </p:nvSpPr>
          <p:spPr bwMode="auto">
            <a:xfrm>
              <a:off x="301706" y="3815415"/>
              <a:ext cx="72327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2-3%</a:t>
              </a:r>
            </a:p>
          </p:txBody>
        </p:sp>
        <p:cxnSp>
          <p:nvCxnSpPr>
            <p:cNvPr id="10274" name="Straight Arrow Connector 26"/>
            <p:cNvCxnSpPr>
              <a:cxnSpLocks noChangeShapeType="1"/>
              <a:stCxn id="10273" idx="3"/>
            </p:cNvCxnSpPr>
            <p:nvPr/>
          </p:nvCxnSpPr>
          <p:spPr bwMode="auto">
            <a:xfrm flipV="1">
              <a:off x="1024981" y="3861831"/>
              <a:ext cx="529963" cy="1382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10275" name="TextBox 27"/>
            <p:cNvSpPr txBox="1">
              <a:spLocks noChangeArrowheads="1"/>
            </p:cNvSpPr>
            <p:nvPr/>
          </p:nvSpPr>
          <p:spPr bwMode="auto">
            <a:xfrm>
              <a:off x="5601301" y="3815415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6-10%</a:t>
              </a:r>
            </a:p>
          </p:txBody>
        </p:sp>
        <p:cxnSp>
          <p:nvCxnSpPr>
            <p:cNvPr id="10276" name="Straight Arrow Connector 28"/>
            <p:cNvCxnSpPr>
              <a:cxnSpLocks noChangeShapeType="1"/>
              <a:stCxn id="10275" idx="1"/>
            </p:cNvCxnSpPr>
            <p:nvPr/>
          </p:nvCxnSpPr>
          <p:spPr bwMode="auto">
            <a:xfrm flipH="1" flipV="1">
              <a:off x="4938688" y="3861831"/>
              <a:ext cx="662613" cy="1382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</p:grpSp>
      <p:sp>
        <p:nvSpPr>
          <p:cNvPr id="10246" name="Rectangle 31"/>
          <p:cNvSpPr>
            <a:spLocks noChangeArrowheads="1"/>
          </p:cNvSpPr>
          <p:nvPr/>
        </p:nvSpPr>
        <p:spPr bwMode="auto">
          <a:xfrm>
            <a:off x="2665413" y="5211763"/>
            <a:ext cx="3684587" cy="862012"/>
          </a:xfrm>
          <a:prstGeom prst="rect">
            <a:avLst/>
          </a:prstGeom>
          <a:solidFill>
            <a:schemeClr val="bg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/>
            <a:endParaRPr lang="en-GB" altLang="en-US"/>
          </a:p>
        </p:txBody>
      </p:sp>
      <p:sp>
        <p:nvSpPr>
          <p:cNvPr id="10247" name="Rectangle 32"/>
          <p:cNvSpPr>
            <a:spLocks noChangeArrowheads="1"/>
          </p:cNvSpPr>
          <p:nvPr/>
        </p:nvSpPr>
        <p:spPr bwMode="auto">
          <a:xfrm>
            <a:off x="2674938" y="5686425"/>
            <a:ext cx="3325812" cy="344488"/>
          </a:xfrm>
          <a:prstGeom prst="rect">
            <a:avLst/>
          </a:prstGeom>
          <a:blipFill dpi="0" rotWithShape="0">
            <a:blip r:embed="rId2"/>
            <a:srcRect/>
            <a:tile tx="0" ty="0" sx="100000" sy="100000" flip="none" algn="tl"/>
          </a:blip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/>
            <a:r>
              <a:rPr lang="en-GB" altLang="en-US">
                <a:solidFill>
                  <a:srgbClr val="000000"/>
                </a:solidFill>
              </a:rPr>
              <a:t>OS</a:t>
            </a:r>
          </a:p>
        </p:txBody>
      </p:sp>
      <p:sp>
        <p:nvSpPr>
          <p:cNvPr id="10248" name="TextBox 33"/>
          <p:cNvSpPr txBox="1">
            <a:spLocks noChangeArrowheads="1"/>
          </p:cNvSpPr>
          <p:nvPr/>
        </p:nvSpPr>
        <p:spPr bwMode="auto">
          <a:xfrm>
            <a:off x="4170363" y="5715000"/>
            <a:ext cx="442912" cy="3079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400"/>
              <a:t>OS</a:t>
            </a:r>
          </a:p>
        </p:txBody>
      </p:sp>
      <p:sp>
        <p:nvSpPr>
          <p:cNvPr id="35" name="Rectangle 34"/>
          <p:cNvSpPr/>
          <p:nvPr/>
        </p:nvSpPr>
        <p:spPr bwMode="auto">
          <a:xfrm>
            <a:off x="26749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App1</a:t>
            </a:r>
          </a:p>
        </p:txBody>
      </p:sp>
      <p:sp>
        <p:nvSpPr>
          <p:cNvPr id="10250" name="TextBox 35"/>
          <p:cNvSpPr txBox="1">
            <a:spLocks noChangeArrowheads="1"/>
          </p:cNvSpPr>
          <p:nvPr/>
        </p:nvSpPr>
        <p:spPr bwMode="auto">
          <a:xfrm>
            <a:off x="1725613" y="5457825"/>
            <a:ext cx="5318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VM</a:t>
            </a:r>
          </a:p>
        </p:txBody>
      </p:sp>
      <p:cxnSp>
        <p:nvCxnSpPr>
          <p:cNvPr id="10251" name="Straight Arrow Connector 36"/>
          <p:cNvCxnSpPr>
            <a:cxnSpLocks noChangeShapeType="1"/>
            <a:stCxn id="10250" idx="3"/>
            <a:endCxn id="10246" idx="1"/>
          </p:cNvCxnSpPr>
          <p:nvPr/>
        </p:nvCxnSpPr>
        <p:spPr bwMode="auto">
          <a:xfrm>
            <a:off x="2257425" y="5643563"/>
            <a:ext cx="407988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  <p:sp>
        <p:nvSpPr>
          <p:cNvPr id="10252" name="TextBox 37"/>
          <p:cNvSpPr txBox="1">
            <a:spLocks noChangeArrowheads="1"/>
          </p:cNvSpPr>
          <p:nvPr/>
        </p:nvSpPr>
        <p:spPr bwMode="auto">
          <a:xfrm>
            <a:off x="3670300" y="6091238"/>
            <a:ext cx="18351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600"/>
              <a:t>Microservices in Docker</a:t>
            </a:r>
          </a:p>
        </p:txBody>
      </p:sp>
      <p:sp>
        <p:nvSpPr>
          <p:cNvPr id="46" name="Rectangle 45"/>
          <p:cNvSpPr/>
          <p:nvPr/>
        </p:nvSpPr>
        <p:spPr bwMode="auto">
          <a:xfrm>
            <a:off x="3333750" y="5221288"/>
            <a:ext cx="674688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App2</a:t>
            </a:r>
          </a:p>
        </p:txBody>
      </p:sp>
      <p:sp>
        <p:nvSpPr>
          <p:cNvPr id="47" name="Rectangle 46"/>
          <p:cNvSpPr/>
          <p:nvPr/>
        </p:nvSpPr>
        <p:spPr bwMode="auto">
          <a:xfrm>
            <a:off x="40084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App3</a:t>
            </a:r>
          </a:p>
        </p:txBody>
      </p:sp>
      <p:sp>
        <p:nvSpPr>
          <p:cNvPr id="48" name="Rectangle 47"/>
          <p:cNvSpPr/>
          <p:nvPr/>
        </p:nvSpPr>
        <p:spPr bwMode="auto">
          <a:xfrm>
            <a:off x="4667250" y="5221288"/>
            <a:ext cx="674688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App4</a:t>
            </a:r>
          </a:p>
        </p:txBody>
      </p:sp>
      <p:sp>
        <p:nvSpPr>
          <p:cNvPr id="50" name="Rectangle 49"/>
          <p:cNvSpPr/>
          <p:nvPr/>
        </p:nvSpPr>
        <p:spPr bwMode="auto">
          <a:xfrm>
            <a:off x="53419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App5</a:t>
            </a:r>
          </a:p>
        </p:txBody>
      </p:sp>
      <p:sp>
        <p:nvSpPr>
          <p:cNvPr id="10257" name="TextBox 54"/>
          <p:cNvSpPr txBox="1">
            <a:spLocks noChangeArrowheads="1"/>
          </p:cNvSpPr>
          <p:nvPr/>
        </p:nvSpPr>
        <p:spPr bwMode="auto">
          <a:xfrm>
            <a:off x="6530975" y="5148263"/>
            <a:ext cx="2082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/>
              <a:t>Apps in containers</a:t>
            </a:r>
          </a:p>
        </p:txBody>
      </p:sp>
      <p:cxnSp>
        <p:nvCxnSpPr>
          <p:cNvPr id="10258" name="Straight Arrow Connector 56"/>
          <p:cNvCxnSpPr>
            <a:cxnSpLocks noChangeShapeType="1"/>
            <a:stCxn id="10257" idx="1"/>
          </p:cNvCxnSpPr>
          <p:nvPr/>
        </p:nvCxnSpPr>
        <p:spPr bwMode="auto">
          <a:xfrm flipH="1" flipV="1">
            <a:off x="6000750" y="5314950"/>
            <a:ext cx="530225" cy="174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3808124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146" name="Picture 2" descr="Image result for docker us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15" y="1165860"/>
            <a:ext cx="8501421" cy="515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28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Stateful</a:t>
            </a:r>
            <a:r>
              <a:rPr lang="en-GB" dirty="0" smtClean="0"/>
              <a:t> vs Stateless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71500"/>
            <a:ext cx="7029450" cy="5267325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err="1" smtClean="0"/>
              <a:t>Stateful</a:t>
            </a:r>
            <a:r>
              <a:rPr lang="en-GB" u="sng" dirty="0" smtClean="0"/>
              <a:t> Containers</a:t>
            </a:r>
          </a:p>
          <a:p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Persist the data in a specific location, including logs, database, etc.</a:t>
            </a:r>
          </a:p>
          <a:p>
            <a:r>
              <a:rPr lang="en-GB" dirty="0" smtClean="0"/>
              <a:t>Drawbacks</a:t>
            </a:r>
          </a:p>
          <a:p>
            <a:pPr lvl="1"/>
            <a:r>
              <a:rPr lang="en-GB" dirty="0" smtClean="0"/>
              <a:t>Data can be lost if container goes down e.g. transactions</a:t>
            </a:r>
          </a:p>
          <a:p>
            <a:pPr lvl="1"/>
            <a:r>
              <a:rPr lang="en-GB" dirty="0" smtClean="0"/>
              <a:t>Cannot isolate resources e.g. if the application has an embedded database or uses temporary files then you cannot separate the specific resources (see </a:t>
            </a:r>
            <a:r>
              <a:rPr lang="en-GB" dirty="0" err="1" smtClean="0"/>
              <a:t>Cgroups</a:t>
            </a:r>
            <a:r>
              <a:rPr lang="en-GB" dirty="0" smtClean="0"/>
              <a:t>) required by the application and the data storage</a:t>
            </a:r>
          </a:p>
          <a:p>
            <a:pPr lvl="1"/>
            <a:r>
              <a:rPr lang="en-GB" dirty="0" smtClean="0"/>
              <a:t>Difficult to make highly available because containers may rely on other containers existing</a:t>
            </a:r>
          </a:p>
          <a:p>
            <a:pPr marL="0" indent="0">
              <a:buNone/>
            </a:pPr>
            <a:r>
              <a:rPr lang="en-GB" u="sng" dirty="0" smtClean="0"/>
              <a:t>Stateless Containers</a:t>
            </a:r>
          </a:p>
          <a:p>
            <a:r>
              <a:rPr lang="en-GB" dirty="0" smtClean="0"/>
              <a:t>Highly available</a:t>
            </a:r>
          </a:p>
          <a:p>
            <a:r>
              <a:rPr lang="en-GB" dirty="0" smtClean="0"/>
              <a:t>Orchestrating services e.g. Kubernetes make it easy to manage and configure stateless containers</a:t>
            </a:r>
          </a:p>
          <a:p>
            <a:r>
              <a:rPr lang="en-GB" dirty="0" smtClean="0"/>
              <a:t>Easy to replace stateless containers because resource isolation is provided by containers (see </a:t>
            </a:r>
            <a:r>
              <a:rPr lang="en-GB" dirty="0" err="1" smtClean="0"/>
              <a:t>Cgroups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6816904" y="3172517"/>
            <a:ext cx="3455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Cgroups</a:t>
            </a:r>
            <a:r>
              <a:rPr lang="en-GB" dirty="0" smtClean="0"/>
              <a:t>: limit containers </a:t>
            </a:r>
            <a:r>
              <a:rPr lang="en-GB" dirty="0" err="1" smtClean="0"/>
              <a:t>cpu</a:t>
            </a:r>
            <a:r>
              <a:rPr lang="en-GB" dirty="0" smtClean="0"/>
              <a:t> usage, available memory, </a:t>
            </a:r>
            <a:r>
              <a:rPr lang="en-GB" dirty="0" err="1" smtClean="0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8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“container”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630170"/>
          </a:xfrm>
        </p:spPr>
        <p:txBody>
          <a:bodyPr/>
          <a:lstStyle/>
          <a:p>
            <a:r>
              <a:rPr lang="en-GB" dirty="0"/>
              <a:t>Actually, a software container (or container for short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 a container is ” a lightweight, stand-alone, executable package of a piece of software that includes everything needed to run it.”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key difference is that every container shares the same kernel on the host machine, while each virtual machine has its own kernel. </a:t>
            </a:r>
          </a:p>
          <a:p>
            <a:r>
              <a:rPr lang="en-GB" dirty="0" smtClean="0"/>
              <a:t>Basically</a:t>
            </a:r>
            <a:r>
              <a:rPr lang="en-GB" dirty="0"/>
              <a:t>, a container uses virtualization techniques at the level of the operating system, not the </a:t>
            </a:r>
            <a:r>
              <a:rPr lang="en-GB" b="1" dirty="0"/>
              <a:t>hypervisor</a:t>
            </a:r>
            <a:r>
              <a:rPr lang="en-GB" dirty="0"/>
              <a:t>. 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4" descr="Image result for docker vs virtual mach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7" y="3783827"/>
            <a:ext cx="5353217" cy="301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102627" y="4331302"/>
            <a:ext cx="3397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Containers use the </a:t>
            </a:r>
            <a:r>
              <a:rPr lang="en-GB" b="1" dirty="0" smtClean="0"/>
              <a:t>Open </a:t>
            </a:r>
            <a:r>
              <a:rPr lang="en-GB" b="1" dirty="0"/>
              <a:t>Container Initiative</a:t>
            </a:r>
            <a:r>
              <a:rPr lang="en-GB" dirty="0"/>
              <a:t> (</a:t>
            </a:r>
            <a:r>
              <a:rPr lang="en-GB" b="1" dirty="0"/>
              <a:t>OCI</a:t>
            </a:r>
            <a:r>
              <a:rPr lang="en-GB" dirty="0"/>
              <a:t>) format</a:t>
            </a:r>
          </a:p>
        </p:txBody>
      </p:sp>
    </p:spTree>
    <p:extLst>
      <p:ext uri="{BB962C8B-B14F-4D97-AF65-F5344CB8AC3E}">
        <p14:creationId xmlns:p14="http://schemas.microsoft.com/office/powerpoint/2010/main" val="140922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FYI: How does Docker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853" y="1039528"/>
            <a:ext cx="2904122" cy="495330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Linux's container </a:t>
            </a:r>
            <a:r>
              <a:rPr lang="en-GB" b="1" dirty="0" smtClean="0"/>
              <a:t>technology </a:t>
            </a:r>
            <a:r>
              <a:rPr lang="en-GB" dirty="0" smtClean="0"/>
              <a:t>is implemented using kernel support for:</a:t>
            </a:r>
          </a:p>
          <a:p>
            <a:r>
              <a:rPr lang="en-GB" b="1" dirty="0" smtClean="0"/>
              <a:t>Namespaces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Puts </a:t>
            </a:r>
            <a:r>
              <a:rPr lang="en-GB" dirty="0"/>
              <a:t>a process into isolation so it has its own of set of global resources, such as PIDs and networks</a:t>
            </a:r>
            <a:r>
              <a:rPr lang="en-GB" dirty="0" smtClean="0"/>
              <a:t>.</a:t>
            </a:r>
          </a:p>
          <a:p>
            <a:r>
              <a:rPr lang="en-GB" b="1" dirty="0" err="1" smtClean="0"/>
              <a:t>Cgroups</a:t>
            </a:r>
            <a:r>
              <a:rPr lang="en-GB" b="1" dirty="0"/>
              <a:t> or control groups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>A mechanism </a:t>
            </a:r>
            <a:r>
              <a:rPr lang="en-GB" dirty="0"/>
              <a:t>for metering and limiting resources, such as CPU usage, memory, </a:t>
            </a:r>
            <a:r>
              <a:rPr lang="en-GB" dirty="0" smtClean="0"/>
              <a:t>etc.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49" y="815433"/>
            <a:ext cx="5907104" cy="46229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2749" y="5522672"/>
            <a:ext cx="5733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/>
              <a:t>Docker Engine </a:t>
            </a:r>
            <a:r>
              <a:rPr lang="en-GB" dirty="0" smtClean="0"/>
              <a:t>uses</a:t>
            </a:r>
            <a:r>
              <a:rPr lang="en-GB" dirty="0"/>
              <a:t> </a:t>
            </a:r>
            <a:r>
              <a:rPr lang="en-GB" b="1" dirty="0" err="1"/>
              <a:t>runC</a:t>
            </a:r>
            <a:r>
              <a:rPr lang="en-GB" dirty="0"/>
              <a:t> underneath to start each </a:t>
            </a:r>
            <a:r>
              <a:rPr lang="en-GB" dirty="0" smtClean="0"/>
              <a:t>container. </a:t>
            </a:r>
            <a:r>
              <a:rPr lang="en-GB" b="1" dirty="0" err="1" smtClean="0"/>
              <a:t>runc</a:t>
            </a:r>
            <a:r>
              <a:rPr lang="en-GB" dirty="0" smtClean="0"/>
              <a:t> is the </a:t>
            </a:r>
            <a:r>
              <a:rPr lang="en-GB" dirty="0"/>
              <a:t>core engine that </a:t>
            </a:r>
            <a:r>
              <a:rPr lang="en-GB" dirty="0" smtClean="0"/>
              <a:t>uses the</a:t>
            </a:r>
            <a:r>
              <a:rPr lang="en-GB" dirty="0"/>
              <a:t> </a:t>
            </a:r>
            <a:r>
              <a:rPr lang="en-GB" b="1" dirty="0" smtClean="0"/>
              <a:t>namespaces</a:t>
            </a:r>
            <a:r>
              <a:rPr lang="en-GB" dirty="0"/>
              <a:t> </a:t>
            </a:r>
            <a:r>
              <a:rPr lang="en-GB" dirty="0" smtClean="0"/>
              <a:t>and</a:t>
            </a:r>
            <a:r>
              <a:rPr lang="en-GB" dirty="0"/>
              <a:t> </a:t>
            </a:r>
            <a:r>
              <a:rPr lang="en-GB" b="1" dirty="0" err="1"/>
              <a:t>cgroups</a:t>
            </a:r>
            <a:r>
              <a:rPr lang="en-GB" dirty="0"/>
              <a:t> 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7693" y="2038850"/>
            <a:ext cx="20453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</a:t>
            </a:r>
            <a:r>
              <a:rPr lang="en-GB" b="1" dirty="0" smtClean="0"/>
              <a:t>container</a:t>
            </a:r>
            <a:r>
              <a:rPr lang="en-GB" dirty="0" smtClean="0"/>
              <a:t> is a process running in isolation within the </a:t>
            </a:r>
            <a:r>
              <a:rPr lang="en-GB" b="1" dirty="0" smtClean="0"/>
              <a:t>namespaces</a:t>
            </a:r>
            <a:r>
              <a:rPr lang="en-GB" dirty="0" smtClean="0"/>
              <a:t> environment and has its own set of global resources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870604" y="815433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daemon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7007" y="1930910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Create process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080898" y="79686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dockerd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1859280" y="1166196"/>
            <a:ext cx="1409700" cy="764714"/>
          </a:xfrm>
          <a:prstGeom prst="rect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</a:rPr>
              <a:t>Docker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 smtClean="0">
                <a:solidFill>
                  <a:srgbClr val="FF0000"/>
                </a:solidFill>
              </a:rPr>
              <a:t>Engine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19240" y="6446002"/>
            <a:ext cx="262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LXC = Linux Containers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5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5373" y="104509"/>
            <a:ext cx="4576812" cy="6613926"/>
          </a:xfrm>
        </p:spPr>
        <p:txBody>
          <a:bodyPr anchor="ctr"/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Docker Client</a:t>
            </a:r>
            <a:r>
              <a:rPr lang="en-GB" dirty="0"/>
              <a:t>: This is how you interact with your containers. Call it </a:t>
            </a:r>
            <a:r>
              <a:rPr lang="en-GB" dirty="0" smtClean="0"/>
              <a:t>using the </a:t>
            </a:r>
            <a:r>
              <a:rPr lang="en-GB" dirty="0"/>
              <a:t>user interface for </a:t>
            </a:r>
            <a:r>
              <a:rPr lang="en-GB" dirty="0" smtClean="0"/>
              <a:t>Docker.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Objects</a:t>
            </a:r>
            <a:r>
              <a:rPr lang="en-GB" dirty="0"/>
              <a:t>: These are your main components of Docker: your containers and images. </a:t>
            </a:r>
            <a:r>
              <a:rPr lang="en-GB" dirty="0" smtClean="0"/>
              <a:t>Container </a:t>
            </a:r>
            <a:r>
              <a:rPr lang="en-GB" dirty="0"/>
              <a:t>images are read-only, and used to create new </a:t>
            </a:r>
            <a:r>
              <a:rPr lang="en-GB" dirty="0" smtClean="0"/>
              <a:t>containers.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Daemon</a:t>
            </a:r>
            <a:r>
              <a:rPr lang="en-GB" dirty="0"/>
              <a:t>: A background process responsible for receiving commands and passing them to the containers via </a:t>
            </a:r>
            <a:r>
              <a:rPr lang="en-GB" dirty="0" smtClean="0"/>
              <a:t>the command line.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Registry</a:t>
            </a:r>
            <a:r>
              <a:rPr lang="en-GB" dirty="0"/>
              <a:t>: </a:t>
            </a:r>
            <a:r>
              <a:rPr lang="en-GB" dirty="0" smtClean="0"/>
              <a:t>These are public or private registries.</a:t>
            </a:r>
            <a:br>
              <a:rPr lang="en-GB" dirty="0" smtClean="0"/>
            </a:br>
            <a:r>
              <a:rPr lang="en-GB" dirty="0" smtClean="0"/>
              <a:t>The public registry is</a:t>
            </a:r>
            <a:r>
              <a:rPr lang="en-GB" dirty="0"/>
              <a:t> Docker </a:t>
            </a:r>
            <a:r>
              <a:rPr lang="en-GB" dirty="0" smtClean="0"/>
              <a:t>Hub. These registries are where </a:t>
            </a:r>
            <a:r>
              <a:rPr lang="en-GB" dirty="0"/>
              <a:t>your container images are stored and retrieved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2050" name="Picture 2" descr="Dock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5" y="1933883"/>
            <a:ext cx="4366460" cy="258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02830" y="832794"/>
            <a:ext cx="424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Docker’s architecture is also client-server based</a:t>
            </a:r>
          </a:p>
        </p:txBody>
      </p:sp>
    </p:spTree>
    <p:extLst>
      <p:ext uri="{BB962C8B-B14F-4D97-AF65-F5344CB8AC3E}">
        <p14:creationId xmlns:p14="http://schemas.microsoft.com/office/powerpoint/2010/main" val="345532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19"/>
            <a:ext cx="7029450" cy="419290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USING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848050" y="5654158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https://github.com/wsargent/docker-cheat-sheet</a:t>
            </a:r>
          </a:p>
        </p:txBody>
      </p:sp>
    </p:spTree>
    <p:extLst>
      <p:ext uri="{BB962C8B-B14F-4D97-AF65-F5344CB8AC3E}">
        <p14:creationId xmlns:p14="http://schemas.microsoft.com/office/powerpoint/2010/main" val="1251968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140" y="525780"/>
            <a:ext cx="8519160" cy="5313045"/>
          </a:xfrm>
        </p:spPr>
        <p:txBody>
          <a:bodyPr/>
          <a:lstStyle/>
          <a:p>
            <a:r>
              <a:rPr lang="en-GB" dirty="0" smtClean="0"/>
              <a:t>Docker Images</a:t>
            </a:r>
          </a:p>
          <a:p>
            <a:pPr lvl="1"/>
            <a:r>
              <a:rPr lang="en-GB" dirty="0" smtClean="0"/>
              <a:t>An image is a package or template used to create multiple containers</a:t>
            </a:r>
          </a:p>
          <a:p>
            <a:r>
              <a:rPr lang="en-GB" dirty="0" smtClean="0"/>
              <a:t>Docker Container</a:t>
            </a:r>
          </a:p>
          <a:p>
            <a:pPr lvl="1"/>
            <a:r>
              <a:rPr lang="en-GB" dirty="0" smtClean="0"/>
              <a:t>A running instance of an image that are isolated and have their own execution environments</a:t>
            </a:r>
          </a:p>
          <a:p>
            <a:r>
              <a:rPr lang="en-GB" dirty="0" smtClean="0"/>
              <a:t>Docker Machine</a:t>
            </a:r>
          </a:p>
          <a:p>
            <a:pPr lvl="1"/>
            <a:r>
              <a:rPr lang="en-GB" dirty="0" smtClean="0"/>
              <a:t>Creates containers and configures them based on the </a:t>
            </a:r>
            <a:r>
              <a:rPr lang="en-GB" dirty="0" err="1" smtClean="0"/>
              <a:t>Dockerfile</a:t>
            </a:r>
            <a:endParaRPr lang="en-GB" dirty="0"/>
          </a:p>
          <a:p>
            <a:r>
              <a:rPr lang="en-GB" dirty="0" smtClean="0"/>
              <a:t>Docker Swarm</a:t>
            </a:r>
          </a:p>
          <a:p>
            <a:pPr lvl="1"/>
            <a:r>
              <a:rPr lang="en-GB" dirty="0" smtClean="0"/>
              <a:t>A cluster of Docker engines running Swarm mode</a:t>
            </a:r>
            <a:endParaRPr lang="en-GB" dirty="0"/>
          </a:p>
          <a:p>
            <a:r>
              <a:rPr lang="en-GB" dirty="0" smtClean="0"/>
              <a:t>Tag</a:t>
            </a:r>
          </a:p>
          <a:p>
            <a:pPr lvl="1"/>
            <a:r>
              <a:rPr lang="en-GB" dirty="0" smtClean="0"/>
              <a:t>Label applied to a Docker Image to distinguish between images</a:t>
            </a:r>
            <a:endParaRPr lang="en-GB" dirty="0"/>
          </a:p>
          <a:p>
            <a:r>
              <a:rPr lang="en-GB" dirty="0" smtClean="0"/>
              <a:t>Volume – persists data independent of containers life cycle</a:t>
            </a:r>
          </a:p>
          <a:p>
            <a:pPr lvl="1"/>
            <a:r>
              <a:rPr lang="en-GB" dirty="0" smtClean="0"/>
              <a:t>Named volume: mapped to the hosts disk (</a:t>
            </a:r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i="1" dirty="0" err="1" smtClean="0"/>
              <a:t>volumename</a:t>
            </a:r>
            <a:r>
              <a:rPr lang="en-GB" i="1" dirty="0" smtClean="0"/>
              <a:t>)</a:t>
            </a:r>
            <a:endParaRPr lang="en-GB" dirty="0" smtClean="0"/>
          </a:p>
          <a:p>
            <a:pPr lvl="1"/>
            <a:r>
              <a:rPr lang="en-GB" dirty="0" smtClean="0"/>
              <a:t>Anonymous: similar to named volume </a:t>
            </a:r>
            <a:r>
              <a:rPr lang="en-GB" dirty="0" smtClean="0">
                <a:sym typeface="Wingdings" panose="05000000000000000000" pitchFamily="2" charset="2"/>
              </a:rPr>
              <a:t>but Docker decides  where the files are stored i.e. when running the container without specifying a volume</a:t>
            </a:r>
          </a:p>
          <a:p>
            <a:pPr lvl="2"/>
            <a:r>
              <a:rPr lang="en-GB" dirty="0"/>
              <a:t>anonymous volumes are preserved when containers are </a:t>
            </a:r>
            <a:r>
              <a:rPr lang="en-GB" dirty="0" smtClean="0"/>
              <a:t>recreated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29263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the</a:t>
            </a:r>
            <a:br>
              <a:rPr lang="en-GB" dirty="0" smtClean="0"/>
            </a:br>
            <a:r>
              <a:rPr lang="en-GB" dirty="0" smtClean="0"/>
              <a:t>Docker Command Line Interface (CLI)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61" y="844550"/>
            <a:ext cx="8540114" cy="4994275"/>
          </a:xfrm>
        </p:spPr>
        <p:txBody>
          <a:bodyPr/>
          <a:lstStyle/>
          <a:p>
            <a:r>
              <a:rPr lang="en-GB" u="sng" dirty="0" smtClean="0"/>
              <a:t>Manage Docker images 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image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“image”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 smtClean="0"/>
          </a:p>
          <a:p>
            <a:pPr marL="0" indent="0">
              <a:buNone/>
            </a:pPr>
            <a:r>
              <a:rPr lang="en-GB" dirty="0" smtClean="0"/>
              <a:t>EXAMPLE: List all running images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</a:t>
            </a:r>
            <a:r>
              <a:rPr lang="en-GB" dirty="0" smtClean="0"/>
              <a:t>    </a:t>
            </a:r>
            <a:r>
              <a:rPr lang="en-GB" dirty="0" smtClean="0">
                <a:sym typeface="Wingdings" panose="05000000000000000000" pitchFamily="2" charset="2"/>
              </a:rPr>
              <a:t> append --all” to see </a:t>
            </a:r>
            <a:r>
              <a:rPr lang="en-GB" b="1" dirty="0" smtClean="0">
                <a:sym typeface="Wingdings" panose="05000000000000000000" pitchFamily="2" charset="2"/>
              </a:rPr>
              <a:t>all</a:t>
            </a:r>
            <a:r>
              <a:rPr lang="en-GB" dirty="0" smtClean="0">
                <a:sym typeface="Wingdings" panose="05000000000000000000" pitchFamily="2" charset="2"/>
              </a:rPr>
              <a:t> the images</a:t>
            </a:r>
            <a:endParaRPr lang="en-GB" i="1" dirty="0" smtClean="0"/>
          </a:p>
          <a:p>
            <a:r>
              <a:rPr lang="en-GB" u="sng" dirty="0" smtClean="0"/>
              <a:t>Manage Docker containers …. running instances of images</a:t>
            </a:r>
            <a:br>
              <a:rPr lang="en-GB" u="sng" dirty="0" smtClean="0"/>
            </a:br>
            <a:r>
              <a:rPr lang="en-GB" u="sng" dirty="0" smtClean="0"/>
              <a:t>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container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“container”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/>
          </a:p>
          <a:p>
            <a:pPr marL="0" indent="0">
              <a:buNone/>
            </a:pPr>
            <a:r>
              <a:rPr lang="en-GB" dirty="0" smtClean="0"/>
              <a:t>EXAMPLE: List all containers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 --all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EXAMPLE: </a:t>
            </a:r>
            <a:r>
              <a:rPr lang="en-GB" dirty="0" smtClean="0"/>
              <a:t>Start </a:t>
            </a:r>
            <a:r>
              <a:rPr lang="en-GB" dirty="0"/>
              <a:t>a running container with container ID of 3844477884  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0070C0"/>
                </a:solidFill>
              </a:rPr>
              <a:t>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start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EXAMPLE: Stop a running container with container ID of </a:t>
            </a:r>
            <a:r>
              <a:rPr lang="en-GB" dirty="0"/>
              <a:t>3844477884</a:t>
            </a:r>
            <a:r>
              <a:rPr lang="en-GB" dirty="0" smtClean="0"/>
              <a:t>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stop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 Read the log of a container</a:t>
            </a:r>
            <a:r>
              <a:rPr lang="en-GB" dirty="0"/>
              <a:t> with container ID of </a:t>
            </a:r>
            <a:r>
              <a:rPr lang="en-GB" dirty="0" smtClean="0"/>
              <a:t>3844477884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logs </a:t>
            </a:r>
            <a:r>
              <a:rPr lang="en-GB" i="1" dirty="0">
                <a:solidFill>
                  <a:srgbClr val="FF0000"/>
                </a:solidFill>
              </a:rPr>
              <a:t>3844477884</a:t>
            </a:r>
            <a:endParaRPr lang="en-GB" i="1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50543" y="3728987"/>
            <a:ext cx="19014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shorthand on next slide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44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856990"/>
          </a:xfrm>
        </p:spPr>
        <p:txBody>
          <a:bodyPr/>
          <a:lstStyle/>
          <a:p>
            <a:r>
              <a:rPr lang="en-GB" dirty="0" smtClean="0"/>
              <a:t>Often Docker command options can be shorthanded</a:t>
            </a:r>
          </a:p>
          <a:p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dirty="0" smtClean="0"/>
              <a:t>--all		becomes 	-a</a:t>
            </a:r>
            <a:br>
              <a:rPr lang="en-GB" dirty="0" smtClean="0"/>
            </a:br>
            <a:r>
              <a:rPr lang="en-GB" dirty="0" smtClean="0"/>
              <a:t>--filter	becomes	-f</a:t>
            </a:r>
            <a:br>
              <a:rPr lang="en-GB" dirty="0" smtClean="0"/>
            </a:br>
            <a:r>
              <a:rPr lang="en-GB" dirty="0" smtClean="0"/>
              <a:t>--publish	becomes	-p</a:t>
            </a:r>
            <a:br>
              <a:rPr lang="en-GB" dirty="0" smtClean="0"/>
            </a:br>
            <a:r>
              <a:rPr lang="en-GB" dirty="0" smtClean="0"/>
              <a:t>--quiet	becomes	-q</a:t>
            </a:r>
          </a:p>
          <a:p>
            <a:r>
              <a:rPr lang="en-GB" dirty="0" smtClean="0"/>
              <a:t>For example, the following are equivalent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ls  --all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  -a</a:t>
            </a:r>
            <a:endParaRPr lang="en-GB" dirty="0" smtClean="0"/>
          </a:p>
          <a:p>
            <a:r>
              <a:rPr lang="en-GB" dirty="0" smtClean="0"/>
              <a:t>You can also combine options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</a:t>
            </a:r>
            <a:r>
              <a:rPr lang="en-GB" i="1" dirty="0" smtClean="0">
                <a:solidFill>
                  <a:srgbClr val="FF0000"/>
                </a:solidFill>
              </a:rPr>
              <a:t>  -t  -d 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/>
              <a:t>/</a:t>
            </a:r>
            <a:r>
              <a:rPr lang="en-GB" i="1" dirty="0" smtClean="0"/>
              <a:t>bin/bash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Arial Narrow" panose="020B0606020202030204" pitchFamily="34" charset="0"/>
              </a:rPr>
              <a:t>can be written in a number of combinations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smtClean="0">
                <a:solidFill>
                  <a:srgbClr val="FF0000"/>
                </a:solidFill>
              </a:rPr>
              <a:t>it  </a:t>
            </a:r>
            <a:r>
              <a:rPr lang="en-GB" i="1" dirty="0">
                <a:solidFill>
                  <a:srgbClr val="FF0000"/>
                </a:solidFill>
              </a:rPr>
              <a:t>-d 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itd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tid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dit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smtClean="0"/>
              <a:t>etc.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5" name="Group 4"/>
          <p:cNvGrpSpPr/>
          <p:nvPr/>
        </p:nvGrpSpPr>
        <p:grpSpPr>
          <a:xfrm>
            <a:off x="6358159" y="1492384"/>
            <a:ext cx="2785841" cy="2308324"/>
            <a:chOff x="6083365" y="3011018"/>
            <a:chExt cx="2785841" cy="2308324"/>
          </a:xfrm>
        </p:grpSpPr>
        <p:sp>
          <p:nvSpPr>
            <p:cNvPr id="6" name="TextBox 5"/>
            <p:cNvSpPr txBox="1"/>
            <p:nvPr/>
          </p:nvSpPr>
          <p:spPr>
            <a:xfrm>
              <a:off x="6083365" y="3011018"/>
              <a:ext cx="2785841" cy="230832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u="sng" dirty="0" smtClean="0"/>
                <a:t>WARNING</a:t>
              </a:r>
              <a:r>
                <a:rPr lang="en-GB" dirty="0" smtClean="0"/>
                <a:t>:</a:t>
              </a:r>
              <a:br>
                <a:rPr lang="en-GB" dirty="0" smtClean="0"/>
              </a:br>
              <a:endParaRPr lang="en-GB" dirty="0" smtClean="0"/>
            </a:p>
            <a:p>
              <a:r>
                <a:rPr lang="en-GB" dirty="0" smtClean="0"/>
                <a:t>Use -- (dash dash) when writing out the flag name in full </a:t>
              </a:r>
            </a:p>
            <a:p>
              <a:endParaRPr lang="en-GB" dirty="0" smtClean="0"/>
            </a:p>
            <a:p>
              <a:r>
                <a:rPr lang="en-GB" dirty="0" smtClean="0"/>
                <a:t>Use - (single dash) for shorthand</a:t>
              </a:r>
              <a:endParaRPr lang="en-GB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6083365" y="3055896"/>
              <a:ext cx="55976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dirty="0" smtClean="0"/>
                <a:t>--</a:t>
              </a:r>
              <a:endParaRPr lang="en-GB" sz="4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6083365" y="4144379"/>
              <a:ext cx="372218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dirty="0" smtClean="0"/>
                <a:t>-</a:t>
              </a:r>
              <a:endParaRPr lang="en-GB" sz="4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3018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9621"/>
            <a:ext cx="7410450" cy="5615940"/>
          </a:xfrm>
        </p:spPr>
        <p:txBody>
          <a:bodyPr/>
          <a:lstStyle/>
          <a:p>
            <a:r>
              <a:rPr lang="en-GB" dirty="0" smtClean="0"/>
              <a:t>Many commands </a:t>
            </a:r>
            <a:r>
              <a:rPr lang="en-GB" dirty="0"/>
              <a:t>can be </a:t>
            </a:r>
            <a:r>
              <a:rPr lang="en-GB" dirty="0" smtClean="0"/>
              <a:t>shortened (for backward compatibility reasons i.e. the older form of the commands were shorter)</a:t>
            </a:r>
            <a:endParaRPr lang="en-GB" dirty="0"/>
          </a:p>
          <a:p>
            <a:r>
              <a:rPr lang="en-GB" dirty="0"/>
              <a:t>For example, the following are </a:t>
            </a:r>
            <a:r>
              <a:rPr lang="en-GB" dirty="0" smtClean="0"/>
              <a:t>equivalent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image</a:t>
            </a:r>
            <a:r>
              <a:rPr lang="en-GB" i="1" dirty="0" smtClean="0"/>
              <a:t> build -t  MY_IMAGE_NAME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build –t MY_IMAGE_NAME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“image” </a:t>
            </a:r>
            <a:r>
              <a:rPr lang="en-GB" dirty="0">
                <a:sym typeface="Wingdings" panose="05000000000000000000" pitchFamily="2" charset="2"/>
              </a:rPr>
              <a:t>is implicit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/>
              <a:t>container</a:t>
            </a:r>
            <a:r>
              <a:rPr lang="en-GB" i="1" dirty="0"/>
              <a:t> stop  CONTAINER_ID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stop CONTAINER_ID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</a:t>
            </a:r>
            <a:r>
              <a:rPr lang="en-GB" dirty="0" smtClean="0">
                <a:sym typeface="Wingdings" panose="05000000000000000000" pitchFamily="2" charset="2"/>
              </a:rPr>
              <a:t>implicit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/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r>
              <a:rPr lang="en-GB" i="1" dirty="0"/>
              <a:t>  -a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</a:t>
            </a:r>
            <a:r>
              <a:rPr lang="en-GB" i="1" dirty="0" err="1"/>
              <a:t>ps</a:t>
            </a:r>
            <a:r>
              <a:rPr lang="en-GB" i="1" dirty="0"/>
              <a:t> </a:t>
            </a:r>
            <a:r>
              <a:rPr lang="en-GB" i="1" dirty="0" smtClean="0"/>
              <a:t>-a </a:t>
            </a:r>
            <a:r>
              <a:rPr lang="en-GB" dirty="0"/>
              <a:t>		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implicit</a:t>
            </a:r>
          </a:p>
          <a:p>
            <a:endParaRPr lang="en-GB" b="1" dirty="0" smtClean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NOTE: The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modern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command form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is to include the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words “image” and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“container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”, but the old form is still currently the most commonly used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422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Linux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running the commands in these slides in Linux you will need to run them in supervisor mode</a:t>
            </a:r>
          </a:p>
          <a:p>
            <a:r>
              <a:rPr lang="en-GB" dirty="0" smtClean="0"/>
              <a:t>Therefore, put “</a:t>
            </a:r>
            <a:r>
              <a:rPr lang="en-GB" dirty="0" err="1" smtClean="0"/>
              <a:t>sudo</a:t>
            </a:r>
            <a:r>
              <a:rPr lang="en-GB" dirty="0" smtClean="0"/>
              <a:t>” in front of each command e.g.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 smtClean="0"/>
              <a:t>sudo</a:t>
            </a:r>
            <a:r>
              <a:rPr lang="en-GB" i="1" dirty="0" smtClean="0"/>
              <a:t> 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–t</a:t>
            </a:r>
            <a:r>
              <a:rPr lang="en-GB" dirty="0"/>
              <a:t> </a:t>
            </a:r>
            <a:r>
              <a:rPr lang="en-GB" dirty="0" smtClean="0"/>
              <a:t>MY_IMAGE_NAME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193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GitBash</a:t>
            </a:r>
            <a:r>
              <a:rPr lang="en-GB" dirty="0" smtClean="0"/>
              <a:t>, don’t do it!!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Warning: running Docker in </a:t>
            </a:r>
            <a:r>
              <a:rPr lang="en-GB" dirty="0" err="1" smtClean="0"/>
              <a:t>GitBash</a:t>
            </a:r>
            <a:r>
              <a:rPr lang="en-GB" dirty="0" smtClean="0"/>
              <a:t> is NOT a good idea</a:t>
            </a:r>
          </a:p>
          <a:p>
            <a:r>
              <a:rPr lang="en-GB" dirty="0" err="1" smtClean="0"/>
              <a:t>GitBash</a:t>
            </a:r>
            <a:r>
              <a:rPr lang="en-GB" dirty="0" smtClean="0"/>
              <a:t> is a kind of hybrid Linux/Windows environment and running Windows apps within it can cause mysterious errors</a:t>
            </a:r>
          </a:p>
          <a:p>
            <a:endParaRPr lang="en-GB" dirty="0"/>
          </a:p>
          <a:p>
            <a:r>
              <a:rPr lang="en-GB" dirty="0" smtClean="0"/>
              <a:t>In Windows, always use a Command Prompt window</a:t>
            </a:r>
          </a:p>
          <a:p>
            <a:endParaRPr lang="en-GB" dirty="0"/>
          </a:p>
          <a:p>
            <a:r>
              <a:rPr lang="en-GB" dirty="0" smtClean="0"/>
              <a:t>Note1: I fell into this trap and it took a very tedious day for me to realise my mistake!!</a:t>
            </a:r>
          </a:p>
          <a:p>
            <a:r>
              <a:rPr lang="en-GB" dirty="0" smtClean="0"/>
              <a:t>Note2: this problem may also effect other Linux emulators so be careful, but you should be OK if it is a virtualised Linux </a:t>
            </a:r>
            <a:r>
              <a:rPr lang="en-GB" dirty="0" smtClean="0"/>
              <a:t>environment (e.g. WSL) </a:t>
            </a:r>
            <a:r>
              <a:rPr lang="en-GB" dirty="0" smtClean="0"/>
              <a:t>and you installed the Linux app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690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Docker Help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command window</a:t>
            </a:r>
            <a:br>
              <a:rPr lang="en-GB" dirty="0"/>
            </a:br>
            <a:r>
              <a:rPr lang="en-GB" dirty="0"/>
              <a:t>Type in the Docker </a:t>
            </a:r>
            <a:r>
              <a:rPr lang="en-GB" dirty="0" smtClean="0"/>
              <a:t>commands</a:t>
            </a:r>
          </a:p>
          <a:p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see all available commands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--help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OR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What version of Docker are we running?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--version</a:t>
            </a:r>
            <a:r>
              <a:rPr lang="en-GB" i="1" dirty="0"/>
              <a:t/>
            </a:r>
            <a:br>
              <a:rPr lang="en-GB" i="1" dirty="0"/>
            </a:br>
            <a:endParaRPr lang="en-GB" i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7351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Run your First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3461"/>
            <a:ext cx="7029450" cy="784860"/>
          </a:xfrm>
        </p:spPr>
        <p:txBody>
          <a:bodyPr/>
          <a:lstStyle/>
          <a:p>
            <a:r>
              <a:rPr lang="en-GB" dirty="0"/>
              <a:t>Run your first container</a:t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  </a:t>
            </a:r>
            <a:r>
              <a:rPr lang="en-GB" i="1" dirty="0"/>
              <a:t>run   </a:t>
            </a:r>
            <a:r>
              <a:rPr lang="en-GB" i="1" dirty="0" smtClean="0"/>
              <a:t>hello-world</a:t>
            </a:r>
            <a:br>
              <a:rPr lang="en-GB" i="1" dirty="0" smtClean="0"/>
            </a:br>
            <a:r>
              <a:rPr lang="en-GB" dirty="0" smtClean="0"/>
              <a:t>OR in old command format, just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 </a:t>
            </a:r>
            <a:r>
              <a:rPr lang="en-GB" i="1" dirty="0" smtClean="0"/>
              <a:t>hello-world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1480" y="3352800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/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pulled the "</a:t>
            </a:r>
            <a:r>
              <a:rPr lang="en-GB" dirty="0">
                <a:solidFill>
                  <a:srgbClr val="FF0000"/>
                </a:solidFill>
              </a:rPr>
              <a:t>hello-world</a:t>
            </a:r>
            <a:r>
              <a:rPr lang="en-GB" dirty="0">
                <a:solidFill>
                  <a:schemeClr val="bg1"/>
                </a:solidFill>
              </a:rPr>
              <a:t>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3. The Docker daemon created a new container from that image which runs the</a:t>
            </a:r>
          </a:p>
          <a:p>
            <a:r>
              <a:rPr lang="en-GB" dirty="0">
                <a:solidFill>
                  <a:schemeClr val="bg1"/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/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/>
                </a:solidFill>
              </a:rPr>
              <a:t>    to your terminal.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3880" y="2983468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Displays this: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913697" y="2468880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Existing image name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721192" y="1677569"/>
            <a:ext cx="1578543" cy="8422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6450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Pulling Images from a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“pull” an image before running it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image       pull   hello-world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container  run   hello-world</a:t>
            </a:r>
          </a:p>
          <a:p>
            <a:r>
              <a:rPr lang="en-GB" dirty="0" smtClean="0"/>
              <a:t>However, </a:t>
            </a:r>
            <a:r>
              <a:rPr lang="en-GB" b="1" dirty="0" err="1" smtClean="0"/>
              <a:t>docker</a:t>
            </a:r>
            <a:r>
              <a:rPr lang="en-GB" b="1" dirty="0" smtClean="0"/>
              <a:t> run will pull the image for us automatically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 could be seen when we run the “hello-world” image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83670" y="3879751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</a:t>
            </a:r>
            <a:r>
              <a:rPr lang="en-GB" dirty="0">
                <a:solidFill>
                  <a:srgbClr val="FF0000"/>
                </a:solidFill>
              </a:rPr>
              <a:t>pulled</a:t>
            </a:r>
            <a:r>
              <a:rPr lang="en-GB" dirty="0">
                <a:solidFill>
                  <a:schemeClr val="bg1"/>
                </a:solidFill>
              </a:rPr>
              <a:t> the "hello-world"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3. The Docker daemon created a new container from that image which runs the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to your terminal.</a:t>
            </a:r>
          </a:p>
        </p:txBody>
      </p:sp>
    </p:spTree>
    <p:extLst>
      <p:ext uri="{BB962C8B-B14F-4D97-AF65-F5344CB8AC3E}">
        <p14:creationId xmlns:p14="http://schemas.microsoft.com/office/powerpoint/2010/main" val="373985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Linux OS in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Linux in a container</a:t>
            </a:r>
          </a:p>
          <a:p>
            <a:r>
              <a:rPr lang="en-GB" dirty="0" smtClean="0"/>
              <a:t>Notice the # prompt, this is the OS running in the container</a:t>
            </a:r>
          </a:p>
          <a:p>
            <a:pPr lvl="1"/>
            <a:r>
              <a:rPr lang="en-GB" dirty="0" smtClean="0"/>
              <a:t>Try some Linux commands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-it</a:t>
            </a:r>
            <a:r>
              <a:rPr lang="en-GB" i="1" dirty="0"/>
              <a:t>  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  /</a:t>
            </a:r>
            <a:r>
              <a:rPr lang="en-GB" i="1" dirty="0"/>
              <a:t>bin/bash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589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143" y="1724025"/>
            <a:ext cx="7748337" cy="4114800"/>
          </a:xfrm>
        </p:spPr>
        <p:txBody>
          <a:bodyPr/>
          <a:lstStyle/>
          <a:p>
            <a:r>
              <a:rPr lang="en-GB" dirty="0" smtClean="0"/>
              <a:t>To list (ls) the Docker images you have created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</a:t>
            </a:r>
            <a:r>
              <a:rPr lang="en-GB" dirty="0" smtClean="0"/>
              <a:t>		    </a:t>
            </a:r>
            <a:r>
              <a:rPr lang="en-GB" dirty="0" smtClean="0">
                <a:sym typeface="Wingdings" panose="05000000000000000000" pitchFamily="2" charset="2"/>
              </a:rPr>
              <a:t> List all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ls                </a:t>
            </a:r>
            <a:r>
              <a:rPr lang="en-GB" dirty="0" smtClean="0">
                <a:sym typeface="Wingdings" panose="05000000000000000000" pitchFamily="2" charset="2"/>
              </a:rPr>
              <a:t> List all running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</a:t>
            </a:r>
            <a:r>
              <a:rPr lang="en-GB" i="1" dirty="0"/>
              <a:t>ls </a:t>
            </a:r>
            <a:r>
              <a:rPr lang="en-GB" i="1" dirty="0" smtClean="0"/>
              <a:t>hello*</a:t>
            </a:r>
            <a:r>
              <a:rPr lang="en-GB" dirty="0" smtClean="0"/>
              <a:t>     </a:t>
            </a:r>
            <a:r>
              <a:rPr lang="en-GB" dirty="0" smtClean="0">
                <a:sym typeface="Wingdings" panose="05000000000000000000" pitchFamily="2" charset="2"/>
              </a:rPr>
              <a:t></a:t>
            </a:r>
            <a:r>
              <a:rPr lang="en-GB" dirty="0" smtClean="0"/>
              <a:t>  Just l</a:t>
            </a:r>
            <a:r>
              <a:rPr lang="en-GB" dirty="0" smtClean="0">
                <a:sym typeface="Wingdings" panose="05000000000000000000" pitchFamily="2" charset="2"/>
              </a:rPr>
              <a:t>ist images starting in “hello”</a:t>
            </a:r>
            <a:endParaRPr lang="en-GB" i="1" dirty="0" smtClean="0"/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262" y="4178868"/>
            <a:ext cx="906462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image ls hello*</a:t>
            </a:r>
          </a:p>
          <a:p>
            <a:r>
              <a:rPr lang="en-GB" dirty="0">
                <a:solidFill>
                  <a:schemeClr val="bg1"/>
                </a:solidFill>
              </a:rPr>
              <a:t>REPOSITORY          TAG                 IMAGE ID            CREATED             SIZE</a:t>
            </a:r>
          </a:p>
          <a:p>
            <a:r>
              <a:rPr lang="en-GB" dirty="0">
                <a:solidFill>
                  <a:schemeClr val="bg1"/>
                </a:solidFill>
              </a:rPr>
              <a:t>hello-world         latest              fce289e99eb9        9 months ago        1.84kB</a:t>
            </a:r>
          </a:p>
        </p:txBody>
      </p:sp>
    </p:spTree>
    <p:extLst>
      <p:ext uri="{BB962C8B-B14F-4D97-AF65-F5344CB8AC3E}">
        <p14:creationId xmlns:p14="http://schemas.microsoft.com/office/powerpoint/2010/main" val="12029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Containers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88645"/>
            <a:ext cx="8096250" cy="4114800"/>
          </a:xfrm>
        </p:spPr>
        <p:txBody>
          <a:bodyPr/>
          <a:lstStyle/>
          <a:p>
            <a:r>
              <a:rPr lang="en-GB" dirty="0" smtClean="0"/>
              <a:t>Show all running containers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container ls    </a:t>
            </a:r>
            <a:r>
              <a:rPr lang="en-GB" dirty="0" smtClean="0">
                <a:sym typeface="Wingdings" panose="05000000000000000000" pitchFamily="2" charset="2"/>
              </a:rPr>
              <a:t> old </a:t>
            </a:r>
            <a:r>
              <a:rPr lang="en-GB" dirty="0" smtClean="0"/>
              <a:t>style approach is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i="1" dirty="0"/>
          </a:p>
          <a:p>
            <a:r>
              <a:rPr lang="en-GB" dirty="0" smtClean="0"/>
              <a:t>Show all containers (</a:t>
            </a:r>
            <a:r>
              <a:rPr lang="en-GB" dirty="0" err="1" smtClean="0"/>
              <a:t>inc.</a:t>
            </a:r>
            <a:r>
              <a:rPr lang="en-GB" dirty="0" smtClean="0"/>
              <a:t> those not running)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-a     OR   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  <a:endParaRPr lang="en-GB" i="1" dirty="0"/>
          </a:p>
          <a:p>
            <a:r>
              <a:rPr lang="en-GB" dirty="0" smtClean="0"/>
              <a:t>Show containers matching the given name, id, image, etc.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--filter  name=container-name</a:t>
            </a:r>
            <a:r>
              <a:rPr lang="en-GB" dirty="0" smtClean="0"/>
              <a:t>  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 id=container-id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ancestor=image-name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Show containers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79375" y="4703445"/>
            <a:ext cx="906462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container ls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-a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IMAGE         </a:t>
            </a:r>
            <a:r>
              <a:rPr lang="en-GB" dirty="0" smtClean="0">
                <a:solidFill>
                  <a:schemeClr val="bg1"/>
                </a:solidFill>
              </a:rPr>
              <a:t>COMMAND     CREATED           STATUS                  </a:t>
            </a:r>
            <a:r>
              <a:rPr lang="en-GB" dirty="0">
                <a:solidFill>
                  <a:schemeClr val="bg1"/>
                </a:solidFill>
              </a:rPr>
              <a:t>PORTS               NAMES</a:t>
            </a:r>
          </a:p>
          <a:p>
            <a:r>
              <a:rPr lang="en-GB" dirty="0">
                <a:solidFill>
                  <a:schemeClr val="bg1"/>
                </a:solidFill>
              </a:rPr>
              <a:t>06d15900e459      </a:t>
            </a:r>
            <a:r>
              <a:rPr lang="en-GB" dirty="0" smtClean="0">
                <a:solidFill>
                  <a:schemeClr val="bg1"/>
                </a:solidFill>
              </a:rPr>
              <a:t>hello-world    "/</a:t>
            </a:r>
            <a:r>
              <a:rPr lang="en-GB" dirty="0">
                <a:solidFill>
                  <a:schemeClr val="bg1"/>
                </a:solidFill>
              </a:rPr>
              <a:t>hello"            5 days ago          Exited (0) 5 days ago                       </a:t>
            </a:r>
            <a:r>
              <a:rPr lang="en-GB" dirty="0" err="1">
                <a:solidFill>
                  <a:schemeClr val="bg1"/>
                </a:solidFill>
              </a:rPr>
              <a:t>mystifying_vaughan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50193" y="3641463"/>
            <a:ext cx="2813125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 smtClean="0"/>
              <a:t>Note: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</a:t>
            </a:r>
            <a:r>
              <a:rPr lang="en-GB" b="1" i="1" dirty="0" err="1" smtClean="0"/>
              <a:t>ps</a:t>
            </a:r>
            <a:r>
              <a:rPr lang="en-GB" b="1" i="1" dirty="0" smtClean="0"/>
              <a:t> </a:t>
            </a:r>
            <a:r>
              <a:rPr lang="en-GB" i="1" dirty="0" smtClean="0"/>
              <a:t>and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container ls </a:t>
            </a:r>
            <a:r>
              <a:rPr lang="en-GB" i="1" dirty="0" smtClean="0"/>
              <a:t>are identical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3039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Filters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477"/>
            <a:ext cx="7029450" cy="4631348"/>
          </a:xfrm>
        </p:spPr>
        <p:txBody>
          <a:bodyPr/>
          <a:lstStyle/>
          <a:p>
            <a:r>
              <a:rPr lang="en-GB" dirty="0" smtClean="0"/>
              <a:t>See exercise, but the </a:t>
            </a:r>
            <a:r>
              <a:rPr lang="en-GB" dirty="0" err="1" smtClean="0"/>
              <a:t>debian</a:t>
            </a:r>
            <a:r>
              <a:rPr lang="en-GB" dirty="0" smtClean="0"/>
              <a:t> container must be running in a second terminal window for this to 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878" y="2517187"/>
            <a:ext cx="9064625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ancestor=</a:t>
            </a:r>
            <a:r>
              <a:rPr lang="en-GB" dirty="0" err="1">
                <a:solidFill>
                  <a:schemeClr val="accent5">
                    <a:lumMod val="50000"/>
                  </a:schemeClr>
                </a:solidFill>
              </a:rPr>
              <a:t>debian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</a:t>
            </a:r>
            <a:r>
              <a:rPr lang="en-GB" dirty="0" smtClean="0">
                <a:solidFill>
                  <a:schemeClr val="bg1"/>
                </a:solidFill>
              </a:rPr>
              <a:t>STATUS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dbbe185d2875        </a:t>
            </a:r>
            <a:r>
              <a:rPr lang="en-GB" dirty="0" err="1">
                <a:solidFill>
                  <a:srgbClr val="FF0000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id=dbbe185d2875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STATUS              </a:t>
            </a:r>
            <a:r>
              <a:rPr lang="en-GB" dirty="0" smtClean="0">
                <a:solidFill>
                  <a:srgbClr val="FF0000"/>
                </a:solidFill>
              </a:rPr>
              <a:t>dbbe185d2875</a:t>
            </a:r>
            <a:r>
              <a:rPr lang="en-GB" dirty="0" smtClean="0">
                <a:solidFill>
                  <a:schemeClr val="bg1"/>
                </a:solidFill>
              </a:rPr>
              <a:t>        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Do not try this last one for now!!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-a -f expose=80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CONTAINER ID        IMAGE                                                 COMMAND                 …             42bebf3cf895        </a:t>
            </a:r>
            <a:r>
              <a:rPr lang="en-GB" dirty="0" err="1">
                <a:solidFill>
                  <a:schemeClr val="bg1"/>
                </a:solidFill>
              </a:rPr>
              <a:t>davidecesarano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-compose-lamp   "/bin/</a:t>
            </a:r>
            <a:r>
              <a:rPr lang="en-GB" dirty="0" err="1">
                <a:solidFill>
                  <a:schemeClr val="bg1"/>
                </a:solidFill>
              </a:rPr>
              <a:t>sh</a:t>
            </a:r>
            <a:r>
              <a:rPr lang="en-GB" dirty="0">
                <a:solidFill>
                  <a:schemeClr val="bg1"/>
                </a:solidFill>
              </a:rPr>
              <a:t> -c '</a:t>
            </a:r>
            <a:r>
              <a:rPr lang="en-GB" dirty="0" err="1">
                <a:solidFill>
                  <a:schemeClr val="bg1"/>
                </a:solidFill>
              </a:rPr>
              <a:t>apachec</a:t>
            </a:r>
            <a:r>
              <a:rPr lang="en-GB" dirty="0" smtClean="0">
                <a:solidFill>
                  <a:schemeClr val="bg1"/>
                </a:solidFill>
              </a:rPr>
              <a:t>…"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1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51821"/>
          </a:xfrm>
        </p:spPr>
        <p:txBody>
          <a:bodyPr/>
          <a:lstStyle/>
          <a:p>
            <a:r>
              <a:rPr lang="en-GB" dirty="0" smtClean="0"/>
              <a:t>Example: List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94852"/>
            <a:ext cx="7029450" cy="5343973"/>
          </a:xfrm>
        </p:spPr>
        <p:txBody>
          <a:bodyPr/>
          <a:lstStyle/>
          <a:p>
            <a:r>
              <a:rPr lang="en-GB" dirty="0" smtClean="0"/>
              <a:t>By default when you list the containers, you only see the running containers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list </a:t>
            </a:r>
            <a:r>
              <a:rPr lang="en-GB" b="1" dirty="0" smtClean="0"/>
              <a:t>all</a:t>
            </a:r>
            <a:r>
              <a:rPr lang="en-GB" dirty="0" smtClean="0"/>
              <a:t> the containers including stopped containers by appending the --all flag (-a)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There are a number of other flags, but one more which is useful is --quiet (-q) which just lists the container IDs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16992" y="1235806"/>
            <a:ext cx="8167166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>
                <a:solidFill>
                  <a:schemeClr val="bg1"/>
                </a:solidFill>
              </a:rPr>
              <a:t>IMAGE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COMMAND </a:t>
            </a:r>
            <a:r>
              <a:rPr lang="en-GB" dirty="0" smtClean="0">
                <a:solidFill>
                  <a:schemeClr val="bg1"/>
                </a:solidFill>
              </a:rPr>
              <a:t>      </a:t>
            </a:r>
            <a:r>
              <a:rPr lang="en-GB" dirty="0">
                <a:solidFill>
                  <a:schemeClr val="bg1"/>
                </a:solidFill>
              </a:rPr>
              <a:t>CREATED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STATUS   </a:t>
            </a:r>
            <a:r>
              <a:rPr lang="en-GB" dirty="0" smtClean="0">
                <a:solidFill>
                  <a:schemeClr val="bg1"/>
                </a:solidFill>
              </a:rPr>
              <a:t>      ……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8cfda3281403       </a:t>
            </a:r>
            <a:r>
              <a:rPr lang="en-GB" dirty="0" smtClean="0">
                <a:solidFill>
                  <a:schemeClr val="bg1"/>
                </a:solidFill>
              </a:rPr>
              <a:t>…..           </a:t>
            </a:r>
            <a:r>
              <a:rPr lang="en-GB" dirty="0">
                <a:solidFill>
                  <a:schemeClr val="bg1"/>
                </a:solidFill>
              </a:rPr>
              <a:t>"entrypoint.sh </a:t>
            </a:r>
            <a:r>
              <a:rPr lang="en-GB" dirty="0" err="1">
                <a:solidFill>
                  <a:schemeClr val="bg1"/>
                </a:solidFill>
              </a:rPr>
              <a:t>docke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Up </a:t>
            </a:r>
            <a:r>
              <a:rPr lang="en-GB" dirty="0">
                <a:solidFill>
                  <a:schemeClr val="bg1"/>
                </a:solidFill>
              </a:rPr>
              <a:t>4 hours     </a:t>
            </a:r>
            <a:r>
              <a:rPr lang="en-GB" dirty="0" smtClean="0">
                <a:solidFill>
                  <a:schemeClr val="bg1"/>
                </a:solidFill>
              </a:rPr>
              <a:t>….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        …..t           "</a:t>
            </a:r>
            <a:r>
              <a:rPr lang="en-GB" dirty="0" err="1">
                <a:solidFill>
                  <a:schemeClr val="bg1"/>
                </a:solidFill>
              </a:rPr>
              <a:t>docker-entrypoint.s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 Up </a:t>
            </a:r>
            <a:r>
              <a:rPr lang="en-GB" dirty="0">
                <a:solidFill>
                  <a:schemeClr val="bg1"/>
                </a:solidFill>
              </a:rPr>
              <a:t>4 hours   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16992" y="3312932"/>
            <a:ext cx="8167166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ls -a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CONTAINER ID  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>
                <a:solidFill>
                  <a:schemeClr val="bg1"/>
                </a:solidFill>
              </a:rPr>
              <a:t>IMAGE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COMMAND </a:t>
            </a:r>
            <a:r>
              <a:rPr lang="en-GB" dirty="0" smtClean="0">
                <a:solidFill>
                  <a:schemeClr val="bg1"/>
                </a:solidFill>
              </a:rPr>
              <a:t>      </a:t>
            </a:r>
            <a:r>
              <a:rPr lang="en-GB" dirty="0">
                <a:solidFill>
                  <a:schemeClr val="bg1"/>
                </a:solidFill>
              </a:rPr>
              <a:t>CREATED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STATUS   </a:t>
            </a:r>
            <a:r>
              <a:rPr lang="en-GB" dirty="0" smtClean="0">
                <a:solidFill>
                  <a:schemeClr val="bg1"/>
                </a:solidFill>
              </a:rPr>
              <a:t>      ……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8cfda3281403       </a:t>
            </a:r>
            <a:r>
              <a:rPr lang="en-GB" dirty="0" smtClean="0">
                <a:solidFill>
                  <a:schemeClr val="bg1"/>
                </a:solidFill>
              </a:rPr>
              <a:t>…..           </a:t>
            </a:r>
            <a:r>
              <a:rPr lang="en-GB" dirty="0">
                <a:solidFill>
                  <a:schemeClr val="bg1"/>
                </a:solidFill>
              </a:rPr>
              <a:t>"entrypoint.sh </a:t>
            </a:r>
            <a:r>
              <a:rPr lang="en-GB" dirty="0" err="1">
                <a:solidFill>
                  <a:schemeClr val="bg1"/>
                </a:solidFill>
              </a:rPr>
              <a:t>docke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Up </a:t>
            </a:r>
            <a:r>
              <a:rPr lang="en-GB" dirty="0">
                <a:solidFill>
                  <a:schemeClr val="bg1"/>
                </a:solidFill>
              </a:rPr>
              <a:t>4 hours     </a:t>
            </a:r>
            <a:r>
              <a:rPr lang="en-GB" dirty="0" smtClean="0">
                <a:solidFill>
                  <a:schemeClr val="bg1"/>
                </a:solidFill>
              </a:rPr>
              <a:t>….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        …..t           "</a:t>
            </a:r>
            <a:r>
              <a:rPr lang="en-GB" dirty="0" err="1">
                <a:solidFill>
                  <a:schemeClr val="bg1"/>
                </a:solidFill>
              </a:rPr>
              <a:t>docker-entrypoint.s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 ..   Up </a:t>
            </a:r>
            <a:r>
              <a:rPr lang="en-GB" dirty="0">
                <a:solidFill>
                  <a:schemeClr val="bg1"/>
                </a:solidFill>
              </a:rPr>
              <a:t>4 hours   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2edb11bc6ba6     </a:t>
            </a:r>
            <a:r>
              <a:rPr lang="en-GB" dirty="0" smtClean="0">
                <a:solidFill>
                  <a:schemeClr val="bg1"/>
                </a:solidFill>
              </a:rPr>
              <a:t>….             </a:t>
            </a:r>
            <a:r>
              <a:rPr lang="en-GB" dirty="0">
                <a:solidFill>
                  <a:schemeClr val="bg1"/>
                </a:solidFill>
              </a:rPr>
              <a:t>"/entrypoint.sh /etc…"   </a:t>
            </a:r>
            <a:r>
              <a:rPr lang="en-GB" dirty="0" smtClean="0">
                <a:solidFill>
                  <a:schemeClr val="bg1"/>
                </a:solidFill>
              </a:rPr>
              <a:t>   ..   </a:t>
            </a:r>
            <a:r>
              <a:rPr lang="en-GB" dirty="0" smtClean="0">
                <a:solidFill>
                  <a:srgbClr val="FF0000"/>
                </a:solidFill>
              </a:rPr>
              <a:t>Exited </a:t>
            </a:r>
            <a:r>
              <a:rPr lang="en-GB" dirty="0">
                <a:solidFill>
                  <a:srgbClr val="FF0000"/>
                </a:solidFill>
              </a:rPr>
              <a:t>(255</a:t>
            </a:r>
            <a:r>
              <a:rPr lang="en-GB" dirty="0" smtClean="0">
                <a:solidFill>
                  <a:srgbClr val="FF0000"/>
                </a:solidFill>
              </a:rPr>
              <a:t>)   </a:t>
            </a:r>
            <a:r>
              <a:rPr lang="en-GB" dirty="0" smtClean="0">
                <a:solidFill>
                  <a:schemeClr val="bg1"/>
                </a:solidFill>
              </a:rPr>
              <a:t>…….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3937" y="5498529"/>
            <a:ext cx="8167166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ls -a -q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8cfda3281403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2edb11bc6ba6</a:t>
            </a:r>
          </a:p>
        </p:txBody>
      </p:sp>
    </p:spTree>
    <p:extLst>
      <p:ext uri="{BB962C8B-B14F-4D97-AF65-F5344CB8AC3E}">
        <p14:creationId xmlns:p14="http://schemas.microsoft.com/office/powerpoint/2010/main" val="267716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884" y="1379220"/>
            <a:ext cx="7740316" cy="3314700"/>
          </a:xfrm>
        </p:spPr>
        <p:txBody>
          <a:bodyPr/>
          <a:lstStyle/>
          <a:p>
            <a:r>
              <a:rPr lang="en-GB" dirty="0" smtClean="0"/>
              <a:t>Text information output by the container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b="1" dirty="0" smtClean="0">
                <a:solidFill>
                  <a:srgbClr val="FF0000"/>
                </a:solidFill>
              </a:rPr>
              <a:t>only works if app is generating log info</a:t>
            </a:r>
            <a:r>
              <a:rPr lang="en-GB" dirty="0" smtClean="0"/>
              <a:t>) </a:t>
            </a:r>
          </a:p>
          <a:p>
            <a:r>
              <a:rPr lang="en-GB" dirty="0" smtClean="0"/>
              <a:t>Useful for debugging</a:t>
            </a:r>
          </a:p>
          <a:p>
            <a:r>
              <a:rPr lang="en-GB" dirty="0" smtClean="0"/>
              <a:t>Useful maintenance</a:t>
            </a:r>
          </a:p>
          <a:p>
            <a:endParaRPr lang="en-GB" dirty="0"/>
          </a:p>
          <a:p>
            <a:r>
              <a:rPr lang="en-GB" dirty="0" smtClean="0"/>
              <a:t>Dump the log to the display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Dump the log to the display but continue to streaming new output. </a:t>
            </a:r>
            <a:r>
              <a:rPr lang="en-GB" dirty="0" err="1" smtClean="0"/>
              <a:t>Ctrl+C</a:t>
            </a:r>
            <a:r>
              <a:rPr lang="en-GB" dirty="0" smtClean="0"/>
              <a:t> to escape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2659" y="3430905"/>
            <a:ext cx="4181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2659" y="4817745"/>
            <a:ext cx="49765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  -follow</a:t>
            </a:r>
            <a:br>
              <a:rPr lang="en-GB" i="1" dirty="0" smtClean="0"/>
            </a:br>
            <a:r>
              <a:rPr lang="en-GB" i="1" dirty="0" smtClean="0"/>
              <a:t>OR SHORTHAND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logs CONTAINER_ID  -</a:t>
            </a:r>
            <a:r>
              <a:rPr lang="en-GB" i="1" dirty="0" smtClean="0"/>
              <a:t>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8643" y="5954534"/>
            <a:ext cx="798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-t if you want to view timestamp when log entries are not shown timestamped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768340" y="738852"/>
            <a:ext cx="3275256" cy="258532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Show logs before relative time</a:t>
            </a:r>
          </a:p>
          <a:p>
            <a:r>
              <a:rPr lang="en-GB" b="1" dirty="0" smtClean="0"/>
              <a:t>--until </a:t>
            </a:r>
          </a:p>
          <a:p>
            <a:r>
              <a:rPr lang="en-GB" dirty="0" smtClean="0"/>
              <a:t>Examples</a:t>
            </a:r>
            <a:endParaRPr lang="en-GB" dirty="0"/>
          </a:p>
          <a:p>
            <a:r>
              <a:rPr lang="en-GB" dirty="0" smtClean="0"/>
              <a:t>--until  42m</a:t>
            </a:r>
          </a:p>
          <a:p>
            <a:r>
              <a:rPr lang="en-GB" dirty="0" smtClean="0"/>
              <a:t>--until  3s</a:t>
            </a:r>
          </a:p>
          <a:p>
            <a:r>
              <a:rPr lang="en-GB" dirty="0" smtClean="0"/>
              <a:t>Show logs since relative time</a:t>
            </a:r>
          </a:p>
          <a:p>
            <a:r>
              <a:rPr lang="en-GB" b="1" dirty="0" smtClean="0"/>
              <a:t>--since</a:t>
            </a:r>
          </a:p>
          <a:p>
            <a:r>
              <a:rPr lang="en-GB" dirty="0" smtClean="0"/>
              <a:t>Example</a:t>
            </a:r>
          </a:p>
          <a:p>
            <a:r>
              <a:rPr lang="en-GB" dirty="0" smtClean="0"/>
              <a:t>-- since 42m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37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Inspect containers and images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inspect CONTAINER_ID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inspect  IMAGE_NAME</a:t>
            </a:r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393180" y="1333500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 container name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6134100" y="1724025"/>
            <a:ext cx="868680" cy="64579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102819" y="4915495"/>
            <a:ext cx="4995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“container” and “image” are implicit if you use the old command form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inspect   IMAGE_NAME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353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0162" y="671691"/>
            <a:ext cx="9064625" cy="618630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inspect 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[</a:t>
            </a:r>
          </a:p>
          <a:p>
            <a:r>
              <a:rPr lang="en-GB" dirty="0">
                <a:solidFill>
                  <a:schemeClr val="bg1"/>
                </a:solidFill>
              </a:rPr>
              <a:t>    {</a:t>
            </a:r>
          </a:p>
          <a:p>
            <a:r>
              <a:rPr lang="en-GB" dirty="0">
                <a:solidFill>
                  <a:schemeClr val="bg1"/>
                </a:solidFill>
              </a:rPr>
              <a:t>        "Id</a:t>
            </a:r>
            <a:r>
              <a:rPr lang="en-GB" dirty="0" smtClean="0">
                <a:solidFill>
                  <a:schemeClr val="bg1"/>
                </a:solidFill>
              </a:rPr>
              <a:t>":, </a:t>
            </a:r>
            <a:r>
              <a:rPr lang="en-GB" dirty="0">
                <a:solidFill>
                  <a:schemeClr val="bg1"/>
                </a:solidFill>
              </a:rPr>
              <a:t>"</a:t>
            </a:r>
            <a:r>
              <a:rPr lang="en-GB" dirty="0" err="1">
                <a:solidFill>
                  <a:schemeClr val="bg1"/>
                </a:solidFill>
              </a:rPr>
              <a:t>NetworkSettings</a:t>
            </a:r>
            <a:r>
              <a:rPr lang="en-GB" dirty="0">
                <a:solidFill>
                  <a:schemeClr val="bg1"/>
                </a:solidFill>
              </a:rPr>
              <a:t>": {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"Bridge":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SandboxID</a:t>
            </a:r>
            <a:r>
              <a:rPr lang="en-GB" dirty="0">
                <a:solidFill>
                  <a:schemeClr val="bg1"/>
                </a:solidFill>
              </a:rPr>
              <a:t>": "7babc2a53e1c3df2c81a57cc522c23d55d82a5fa2f9ef6725367ec7cebcaefe4",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HairpinMode</a:t>
            </a:r>
            <a:r>
              <a:rPr lang="en-GB" dirty="0">
                <a:solidFill>
                  <a:schemeClr val="bg1"/>
                </a:solidFill>
              </a:rPr>
              <a:t>": false,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"Ports": {},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SandboxKey</a:t>
            </a:r>
            <a:r>
              <a:rPr lang="en-GB" dirty="0">
                <a:solidFill>
                  <a:schemeClr val="bg1"/>
                </a:solidFill>
              </a:rPr>
              <a:t>": "/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r>
              <a:rPr lang="en-GB" dirty="0">
                <a:solidFill>
                  <a:schemeClr val="bg1"/>
                </a:solidFill>
              </a:rPr>
              <a:t>/run/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netns</a:t>
            </a:r>
            <a:r>
              <a:rPr lang="en-GB" dirty="0">
                <a:solidFill>
                  <a:schemeClr val="bg1"/>
                </a:solidFill>
              </a:rPr>
              <a:t>/7babc2a53e1c",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SecondaryIPAddresses</a:t>
            </a:r>
            <a:r>
              <a:rPr lang="en-GB" dirty="0">
                <a:solidFill>
                  <a:schemeClr val="bg1"/>
                </a:solidFill>
              </a:rPr>
              <a:t>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"SecondaryIPv6Addresses":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EndpointID</a:t>
            </a:r>
            <a:r>
              <a:rPr lang="en-GB" dirty="0">
                <a:solidFill>
                  <a:schemeClr val="bg1"/>
                </a:solidFill>
              </a:rPr>
              <a:t>": "3e071da3b1062c4587666a3fca006d4246e648e3df8c3db14361de4a808893cc",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"Gateway": "172.17.0.1",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IPAddress</a:t>
            </a:r>
            <a:r>
              <a:rPr lang="en-GB" dirty="0">
                <a:solidFill>
                  <a:schemeClr val="bg1"/>
                </a:solidFill>
              </a:rPr>
              <a:t>": "172.17.0.2</a:t>
            </a:r>
            <a:r>
              <a:rPr lang="en-GB" dirty="0" smtClean="0">
                <a:solidFill>
                  <a:schemeClr val="bg1"/>
                </a:solidFill>
              </a:rPr>
              <a:t>",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]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32909" y="1203514"/>
            <a:ext cx="2582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Big information dump</a:t>
            </a:r>
            <a:endParaRPr lang="en-GB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18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Run </a:t>
            </a:r>
            <a:r>
              <a:rPr lang="en-GB" dirty="0" smtClean="0"/>
              <a:t>the hello-world </a:t>
            </a:r>
            <a:r>
              <a:rPr lang="en-GB" dirty="0" smtClean="0"/>
              <a:t>image in a container </a:t>
            </a:r>
          </a:p>
          <a:p>
            <a:pPr marL="0" indent="0">
              <a:buNone/>
            </a:pPr>
            <a:r>
              <a:rPr lang="en-GB" dirty="0" smtClean="0"/>
              <a:t>Also run </a:t>
            </a:r>
            <a:r>
              <a:rPr lang="en-GB" dirty="0" err="1" smtClean="0"/>
              <a:t>debian</a:t>
            </a:r>
            <a:r>
              <a:rPr lang="en-GB" dirty="0" smtClean="0"/>
              <a:t> with the -it flags in a second window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List all the images</a:t>
            </a:r>
          </a:p>
          <a:p>
            <a:r>
              <a:rPr lang="en-GB" dirty="0" smtClean="0"/>
              <a:t>List all running </a:t>
            </a:r>
            <a:r>
              <a:rPr lang="en-GB" dirty="0" smtClean="0"/>
              <a:t>containers</a:t>
            </a:r>
          </a:p>
          <a:p>
            <a:r>
              <a:rPr lang="en-GB" dirty="0" smtClean="0"/>
              <a:t>List all the containers</a:t>
            </a:r>
            <a:endParaRPr lang="en-GB" dirty="0" smtClean="0"/>
          </a:p>
          <a:p>
            <a:r>
              <a:rPr lang="en-GB" dirty="0" smtClean="0"/>
              <a:t>Inspect the </a:t>
            </a:r>
            <a:r>
              <a:rPr lang="en-GB" dirty="0" err="1" smtClean="0"/>
              <a:t>debian</a:t>
            </a:r>
            <a:r>
              <a:rPr lang="en-GB" dirty="0" smtClean="0"/>
              <a:t> </a:t>
            </a:r>
            <a:r>
              <a:rPr lang="en-GB" dirty="0" smtClean="0"/>
              <a:t>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489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config.json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1080"/>
            <a:ext cx="7029450" cy="4817745"/>
          </a:xfrm>
        </p:spPr>
        <p:txBody>
          <a:bodyPr/>
          <a:lstStyle/>
          <a:p>
            <a:r>
              <a:rPr lang="en-GB" dirty="0" smtClean="0"/>
              <a:t>Docker configuration stored in Docker folder in .</a:t>
            </a:r>
            <a:r>
              <a:rPr lang="en-GB" dirty="0" err="1" smtClean="0"/>
              <a:t>docker</a:t>
            </a:r>
            <a:r>
              <a:rPr lang="en-GB" dirty="0" smtClean="0"/>
              <a:t> in your home directory</a:t>
            </a:r>
          </a:p>
          <a:p>
            <a:pPr lvl="1"/>
            <a:r>
              <a:rPr lang="en-GB" dirty="0" smtClean="0"/>
              <a:t>C:\Users\your-username\.docker</a:t>
            </a:r>
          </a:p>
          <a:p>
            <a:r>
              <a:rPr lang="en-GB" dirty="0" smtClean="0"/>
              <a:t>Don’t change these files except you may wish to edit </a:t>
            </a:r>
            <a:r>
              <a:rPr lang="en-GB" dirty="0" err="1" smtClean="0"/>
              <a:t>config.json</a:t>
            </a:r>
            <a:r>
              <a:rPr lang="en-GB" dirty="0" smtClean="0"/>
              <a:t> to configure the output of certain commands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389495" y="1697990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6825615" y="1391166"/>
            <a:ext cx="563880" cy="4191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Arrow Connector 7"/>
          <p:cNvCxnSpPr/>
          <p:nvPr/>
        </p:nvCxnSpPr>
        <p:spPr bwMode="auto">
          <a:xfrm flipH="1">
            <a:off x="4600575" y="1810266"/>
            <a:ext cx="2788920" cy="1447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390650" y="3051056"/>
            <a:ext cx="6145530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04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1100"/>
            <a:ext cx="7029450" cy="4657725"/>
          </a:xfrm>
        </p:spPr>
        <p:txBody>
          <a:bodyPr/>
          <a:lstStyle/>
          <a:p>
            <a:r>
              <a:rPr lang="en-GB" dirty="0" smtClean="0"/>
              <a:t>Only show Docker container ID values for the command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ps</a:t>
            </a:r>
            <a:endParaRPr lang="en-GB" dirty="0" smtClean="0"/>
          </a:p>
          <a:p>
            <a:pPr lvl="1"/>
            <a:r>
              <a:rPr lang="en-GB" dirty="0" smtClean="0"/>
              <a:t>Remember the “old” shorter form of this command is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27175" y="2771755"/>
            <a:ext cx="6145530" cy="34163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  <a:r>
              <a:rPr lang="en-GB" b="1" dirty="0" smtClean="0">
                <a:solidFill>
                  <a:srgbClr val="FF0000"/>
                </a:solidFill>
              </a:rPr>
              <a:t>,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“</a:t>
            </a:r>
            <a:r>
              <a:rPr lang="en-GB" dirty="0" err="1" smtClean="0">
                <a:solidFill>
                  <a:srgbClr val="FF0000"/>
                </a:solidFill>
              </a:rPr>
              <a:t>psFormat</a:t>
            </a:r>
            <a:r>
              <a:rPr lang="en-GB" dirty="0" smtClean="0">
                <a:solidFill>
                  <a:srgbClr val="FF0000"/>
                </a:solidFill>
              </a:rPr>
              <a:t>”: “{{.ID}}”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84346" y="2324501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LETS NOT DO THIS THOUGH !!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835" y="1814363"/>
            <a:ext cx="7628021" cy="402446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CONFIGURE BUILD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688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724977" y="1134594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REGISTRIES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44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Existing Images</a:t>
            </a:r>
            <a:br>
              <a:rPr lang="en-GB" dirty="0" smtClean="0"/>
            </a:br>
            <a:r>
              <a:rPr lang="en-GB" dirty="0" smtClean="0"/>
              <a:t>(Ready to run)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598" y="1015779"/>
            <a:ext cx="7029450" cy="4832985"/>
          </a:xfrm>
        </p:spPr>
        <p:txBody>
          <a:bodyPr/>
          <a:lstStyle/>
          <a:p>
            <a:r>
              <a:rPr lang="en-GB" dirty="0" smtClean="0"/>
              <a:t>You can search the Docker Hub website</a:t>
            </a:r>
            <a:br>
              <a:rPr lang="en-GB" dirty="0" smtClean="0"/>
            </a:br>
            <a:r>
              <a:rPr lang="en-GB" dirty="0" smtClean="0"/>
              <a:t>http://hub.docker.com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search for images on the Docker command line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search   </a:t>
            </a:r>
            <a:r>
              <a:rPr lang="en-GB" i="1" dirty="0" err="1" smtClean="0"/>
              <a:t>nginx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716" y="1934139"/>
            <a:ext cx="4505878" cy="351359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2146434" y="1852863"/>
            <a:ext cx="1049153" cy="495701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25304" y="2968191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Find “</a:t>
            </a:r>
            <a:r>
              <a:rPr lang="en-GB" dirty="0" err="1" smtClean="0"/>
              <a:t>nginx</a:t>
            </a:r>
            <a:r>
              <a:rPr lang="en-GB" dirty="0" smtClean="0"/>
              <a:t>” images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55065" y="2181639"/>
            <a:ext cx="2738231" cy="8845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Right Brace 9"/>
          <p:cNvSpPr/>
          <p:nvPr/>
        </p:nvSpPr>
        <p:spPr bwMode="auto">
          <a:xfrm>
            <a:off x="5809422" y="3493604"/>
            <a:ext cx="308113" cy="2067339"/>
          </a:xfrm>
          <a:prstGeom prst="rightBrace">
            <a:avLst>
              <a:gd name="adj1" fmla="val 8333"/>
              <a:gd name="adj2" fmla="val 49526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3506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and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971"/>
            <a:ext cx="7029450" cy="4630854"/>
          </a:xfrm>
        </p:spPr>
        <p:txBody>
          <a:bodyPr/>
          <a:lstStyle/>
          <a:p>
            <a:r>
              <a:rPr lang="en-GB" dirty="0" smtClean="0"/>
              <a:t>You only need to build a new image if no existing image is available</a:t>
            </a:r>
          </a:p>
          <a:p>
            <a:pPr lvl="1"/>
            <a:r>
              <a:rPr lang="en-GB" dirty="0" smtClean="0"/>
              <a:t>“hello-world” and “</a:t>
            </a:r>
            <a:r>
              <a:rPr lang="en-GB" dirty="0" err="1" smtClean="0"/>
              <a:t>debian</a:t>
            </a:r>
            <a:r>
              <a:rPr lang="en-GB" dirty="0" smtClean="0"/>
              <a:t>” are examples of pre-built images we can use e.g.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 container   run   </a:t>
            </a:r>
            <a:r>
              <a:rPr lang="en-GB" i="1" dirty="0" smtClean="0"/>
              <a:t>hello-world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To build a new image:</a:t>
            </a:r>
          </a:p>
          <a:p>
            <a:pPr lvl="1"/>
            <a:r>
              <a:rPr lang="en-GB" dirty="0" smtClean="0"/>
              <a:t>Create a </a:t>
            </a:r>
            <a:r>
              <a:rPr lang="en-GB" b="1" dirty="0" err="1" smtClean="0"/>
              <a:t>Dockerfile</a:t>
            </a:r>
            <a:r>
              <a:rPr lang="en-GB" dirty="0" smtClean="0"/>
              <a:t> </a:t>
            </a:r>
            <a:r>
              <a:rPr lang="en-GB" dirty="0" smtClean="0"/>
              <a:t>providing instructions on how the image should be built</a:t>
            </a:r>
          </a:p>
          <a:p>
            <a:pPr lvl="1"/>
            <a:r>
              <a:rPr lang="en-GB" dirty="0" smtClean="0"/>
              <a:t>Build the new image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image   build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Run the image in a container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container  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945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File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 smtClean="0"/>
              <a:t>is  a text file with a structure that looks similar to this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655545" y="2841506"/>
            <a:ext cx="5630779" cy="1679609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0" tIns="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400050" lvl="1" indent="0">
              <a:buNone/>
            </a:pPr>
            <a:r>
              <a:rPr lang="en-GB" b="1" dirty="0" smtClean="0"/>
              <a:t>FROM</a:t>
            </a:r>
            <a:r>
              <a:rPr lang="en-GB" dirty="0" smtClean="0"/>
              <a:t> some-existing-image-name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RUN</a:t>
            </a:r>
            <a:r>
              <a:rPr lang="en-GB" dirty="0"/>
              <a:t> 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commands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EXPOSE</a:t>
            </a:r>
            <a:r>
              <a:rPr lang="en-GB" dirty="0"/>
              <a:t> </a:t>
            </a:r>
            <a:r>
              <a:rPr lang="en-GB" dirty="0" smtClean="0"/>
              <a:t>some-</a:t>
            </a:r>
            <a:r>
              <a:rPr lang="en-GB" dirty="0" err="1" smtClean="0"/>
              <a:t>portnumber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ENTRYPOINT</a:t>
            </a:r>
            <a:r>
              <a:rPr lang="en-GB" dirty="0"/>
              <a:t> </a:t>
            </a:r>
            <a:r>
              <a:rPr lang="en-GB" b="1" dirty="0" smtClean="0"/>
              <a:t>[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 and flags</a:t>
            </a:r>
            <a:r>
              <a:rPr lang="en-GB" b="1" dirty="0" smtClean="0"/>
              <a:t>]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698156" y="5303520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Use # for comments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56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b="1" dirty="0" smtClean="0"/>
              <a:t>text file </a:t>
            </a:r>
            <a:r>
              <a:rPr lang="en-GB" dirty="0" smtClean="0"/>
              <a:t>created by the developer to control the image building process and contains the following:</a:t>
            </a:r>
          </a:p>
          <a:p>
            <a:endParaRPr lang="en-GB" dirty="0" smtClean="0"/>
          </a:p>
          <a:p>
            <a:r>
              <a:rPr lang="en-GB" b="1" dirty="0" smtClean="0"/>
              <a:t>FROM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Base image (OS) to be used. Often pulled from Docker </a:t>
            </a:r>
            <a:r>
              <a:rPr lang="en-GB" dirty="0"/>
              <a:t>Hub, a central image registry server hosted by Docker </a:t>
            </a:r>
            <a:r>
              <a:rPr lang="en-GB" dirty="0" smtClean="0"/>
              <a:t>Inc.</a:t>
            </a:r>
          </a:p>
          <a:p>
            <a:pPr lvl="1"/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endParaRPr lang="en-GB" dirty="0" smtClean="0"/>
          </a:p>
          <a:p>
            <a:pPr lvl="1"/>
            <a:r>
              <a:rPr lang="en-GB" dirty="0"/>
              <a:t>FROM </a:t>
            </a:r>
            <a:r>
              <a:rPr lang="en-GB" dirty="0" err="1"/>
              <a:t>microsoft</a:t>
            </a:r>
            <a:r>
              <a:rPr lang="en-GB" dirty="0"/>
              <a:t>/</a:t>
            </a:r>
            <a:r>
              <a:rPr lang="en-GB" dirty="0" err="1"/>
              <a:t>windowsservercore</a:t>
            </a:r>
            <a:endParaRPr lang="en-GB" dirty="0"/>
          </a:p>
          <a:p>
            <a:r>
              <a:rPr lang="en-GB" b="1" dirty="0" smtClean="0"/>
              <a:t>RUN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Commands to be executed when the container is </a:t>
            </a:r>
            <a:r>
              <a:rPr lang="en-GB" b="1" dirty="0" smtClean="0">
                <a:solidFill>
                  <a:srgbClr val="FF0000"/>
                </a:solidFill>
              </a:rPr>
              <a:t>being built</a:t>
            </a:r>
          </a:p>
          <a:p>
            <a:r>
              <a:rPr lang="en-GB" b="1" dirty="0" smtClean="0"/>
              <a:t>EXPOSE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Open ports (space separated) for the application/server running inside the container. These are exposed to the container.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0674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RUN, RUN,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0279"/>
            <a:ext cx="7029450" cy="1857676"/>
          </a:xfrm>
        </p:spPr>
        <p:txBody>
          <a:bodyPr/>
          <a:lstStyle/>
          <a:p>
            <a:r>
              <a:rPr lang="en-GB" dirty="0" smtClean="0"/>
              <a:t>You can execute multiple RUN commands by: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pecifying them one after another in the same RUN section using “ &amp;&amp; \” </a:t>
            </a:r>
          </a:p>
          <a:p>
            <a:pPr lvl="1"/>
            <a:r>
              <a:rPr lang="en-GB" dirty="0" smtClean="0"/>
              <a:t>Adding multiple RUN commands</a:t>
            </a:r>
          </a:p>
          <a:p>
            <a:pPr lvl="1"/>
            <a:r>
              <a:rPr lang="en-GB" dirty="0" smtClean="0"/>
              <a:t>Using both of these techniques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69946" y="5022317"/>
            <a:ext cx="5801588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RUN apt-get </a:t>
            </a:r>
            <a:r>
              <a:rPr lang="en-GB" dirty="0" smtClean="0"/>
              <a:t>update</a:t>
            </a:r>
          </a:p>
          <a:p>
            <a:r>
              <a:rPr lang="en-GB" dirty="0"/>
              <a:t>RUN apt-get install -y software-properties-common </a:t>
            </a:r>
          </a:p>
          <a:p>
            <a:r>
              <a:rPr lang="en-GB" dirty="0" smtClean="0"/>
              <a:t>RUN apt-get </a:t>
            </a:r>
            <a:r>
              <a:rPr lang="en-GB" dirty="0"/>
              <a:t>install -y --no-install-recommends apt-</a:t>
            </a:r>
            <a:r>
              <a:rPr lang="en-GB" dirty="0" err="1"/>
              <a:t>utils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/>
              <a:t>apt-get clean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2497" y="3192634"/>
            <a:ext cx="5878532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RUN apt-get </a:t>
            </a:r>
            <a:r>
              <a:rPr lang="en-GB" dirty="0" smtClean="0"/>
              <a:t>update &amp;&amp; \</a:t>
            </a:r>
          </a:p>
          <a:p>
            <a:r>
              <a:rPr lang="en-GB" dirty="0" smtClean="0"/>
              <a:t>apt-get </a:t>
            </a:r>
            <a:r>
              <a:rPr lang="en-GB" dirty="0"/>
              <a:t>install -y software-properties-common &amp;&amp; \</a:t>
            </a:r>
          </a:p>
          <a:p>
            <a:r>
              <a:rPr lang="en-GB" dirty="0"/>
              <a:t>apt-get install -y --no-install-recommends </a:t>
            </a:r>
            <a:r>
              <a:rPr lang="en-GB" dirty="0" smtClean="0"/>
              <a:t>apt-</a:t>
            </a:r>
            <a:r>
              <a:rPr lang="en-GB" dirty="0" err="1" smtClean="0"/>
              <a:t>utils</a:t>
            </a:r>
            <a:r>
              <a:rPr lang="en-GB" dirty="0" smtClean="0"/>
              <a:t> &amp;&amp; \</a:t>
            </a:r>
            <a:endParaRPr lang="en-GB" dirty="0"/>
          </a:p>
          <a:p>
            <a:r>
              <a:rPr lang="en-GB" dirty="0" smtClean="0"/>
              <a:t>apt-get </a:t>
            </a:r>
            <a:r>
              <a:rPr lang="en-GB" dirty="0"/>
              <a:t>clean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28724" y="452297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954253" y="3369634"/>
            <a:ext cx="17854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Beware of comments when doing this</a:t>
            </a:r>
            <a:endParaRPr lang="en-GB" i="1" dirty="0"/>
          </a:p>
        </p:txBody>
      </p:sp>
      <p:sp>
        <p:nvSpPr>
          <p:cNvPr id="9" name="Right Brace 8"/>
          <p:cNvSpPr/>
          <p:nvPr/>
        </p:nvSpPr>
        <p:spPr bwMode="auto">
          <a:xfrm>
            <a:off x="6699184" y="3192634"/>
            <a:ext cx="255069" cy="1200329"/>
          </a:xfrm>
          <a:prstGeom prst="rightBrac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91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659331"/>
            <a:ext cx="7029450" cy="3744227"/>
          </a:xfrm>
        </p:spPr>
        <p:txBody>
          <a:bodyPr/>
          <a:lstStyle/>
          <a:p>
            <a:r>
              <a:rPr lang="en-GB" b="1" dirty="0" smtClean="0"/>
              <a:t>CMD</a:t>
            </a:r>
            <a:r>
              <a:rPr lang="en-GB" dirty="0" smtClean="0"/>
              <a:t>  </a:t>
            </a:r>
            <a:br>
              <a:rPr lang="en-GB" dirty="0" smtClean="0"/>
            </a:br>
            <a:r>
              <a:rPr lang="en-GB" dirty="0" smtClean="0"/>
              <a:t>[“executable”, “param1”, “param2”]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Sets </a:t>
            </a:r>
            <a:r>
              <a:rPr lang="en-GB" b="1" dirty="0"/>
              <a:t>the </a:t>
            </a:r>
            <a:r>
              <a:rPr lang="en-GB" b="1" dirty="0" smtClean="0"/>
              <a:t>default command </a:t>
            </a:r>
            <a:r>
              <a:rPr lang="en-GB" dirty="0"/>
              <a:t>to be </a:t>
            </a:r>
            <a:r>
              <a:rPr lang="en-GB" dirty="0" smtClean="0"/>
              <a:t>executed </a:t>
            </a:r>
            <a:r>
              <a:rPr lang="en-GB" b="1" dirty="0" smtClean="0"/>
              <a:t>at start-up </a:t>
            </a:r>
            <a:r>
              <a:rPr lang="en-GB" dirty="0" smtClean="0"/>
              <a:t>in the container running </a:t>
            </a:r>
            <a:r>
              <a:rPr lang="en-GB" dirty="0"/>
              <a:t>the </a:t>
            </a:r>
            <a:r>
              <a:rPr lang="en-GB" dirty="0" smtClean="0"/>
              <a:t>image (use square brackets i.e. JSON format to execute without a shell)</a:t>
            </a:r>
          </a:p>
          <a:p>
            <a:r>
              <a:rPr lang="en-GB" dirty="0" smtClean="0"/>
              <a:t>This command </a:t>
            </a:r>
            <a:r>
              <a:rPr lang="en-GB" b="1" dirty="0" smtClean="0"/>
              <a:t>can be overwritten</a:t>
            </a:r>
            <a:r>
              <a:rPr lang="en-GB" dirty="0" smtClean="0"/>
              <a:t> in the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dirty="0" smtClean="0"/>
              <a:t>command line </a:t>
            </a:r>
          </a:p>
          <a:p>
            <a:r>
              <a:rPr lang="en-GB" dirty="0" smtClean="0"/>
              <a:t>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49645" y="4118184"/>
            <a:ext cx="2076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 smtClean="0"/>
              <a:t>CMD [“ls”, "-</a:t>
            </a:r>
            <a:r>
              <a:rPr lang="en-GB" dirty="0"/>
              <a:t>l</a:t>
            </a:r>
            <a:r>
              <a:rPr lang="en-GB" dirty="0" smtClean="0"/>
              <a:t>"]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090225" y="3329622"/>
            <a:ext cx="35317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Execute the default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ls -l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090225" y="4479141"/>
            <a:ext cx="55725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Override the default command by specifying a different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 </a:t>
            </a:r>
            <a:r>
              <a:rPr lang="en-GB" i="1" dirty="0" smtClean="0">
                <a:solidFill>
                  <a:srgbClr val="FF0000"/>
                </a:solidFill>
              </a:rPr>
              <a:t>echo “hello world”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command </a:t>
            </a:r>
            <a:r>
              <a:rPr lang="en-GB" dirty="0"/>
              <a:t>executed is  </a:t>
            </a:r>
            <a:r>
              <a:rPr lang="en-GB" b="1" dirty="0" smtClean="0"/>
              <a:t>echo “hello world”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1408893" y="6025762"/>
            <a:ext cx="6493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https</a:t>
            </a:r>
            <a:r>
              <a:rPr lang="en-GB" dirty="0"/>
              <a:t>://goinbigdata.com/docker-run-vs-cmd-vs-entrypoint/</a:t>
            </a:r>
          </a:p>
        </p:txBody>
      </p:sp>
      <p:sp>
        <p:nvSpPr>
          <p:cNvPr id="5" name="Left Brace 4"/>
          <p:cNvSpPr/>
          <p:nvPr/>
        </p:nvSpPr>
        <p:spPr bwMode="auto">
          <a:xfrm>
            <a:off x="2651758" y="3378467"/>
            <a:ext cx="317634" cy="2204186"/>
          </a:xfrm>
          <a:prstGeom prst="leftBrace">
            <a:avLst/>
          </a:pr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94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CMD…Multiple Commands?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1105802"/>
          </a:xfrm>
        </p:spPr>
        <p:txBody>
          <a:bodyPr/>
          <a:lstStyle/>
          <a:p>
            <a:r>
              <a:rPr lang="en-GB" dirty="0" smtClean="0"/>
              <a:t>Only one command will be executed, if you add multiple CMD (or ENTRYPOINT) </a:t>
            </a:r>
            <a:r>
              <a:rPr lang="en-GB" b="1" u="sng" dirty="0" smtClean="0"/>
              <a:t>only the last one</a:t>
            </a:r>
            <a:r>
              <a:rPr lang="en-GB" dirty="0" smtClean="0"/>
              <a:t> is executed</a:t>
            </a:r>
          </a:p>
          <a:p>
            <a:r>
              <a:rPr lang="en-GB" dirty="0" smtClean="0"/>
              <a:t>You could try this approach…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Example, execute both the </a:t>
            </a:r>
            <a:r>
              <a:rPr lang="en-GB" dirty="0" err="1" smtClean="0"/>
              <a:t>ssh</a:t>
            </a:r>
            <a:r>
              <a:rPr lang="en-GB" dirty="0" smtClean="0"/>
              <a:t> and bash commands when the </a:t>
            </a:r>
            <a:r>
              <a:rPr lang="en-GB" dirty="0" err="1" smtClean="0"/>
              <a:t>docker</a:t>
            </a:r>
            <a:r>
              <a:rPr lang="en-GB" dirty="0" smtClean="0"/>
              <a:t> container starts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45920" y="2868329"/>
            <a:ext cx="4613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CMD /bin/bash -c </a:t>
            </a:r>
            <a:r>
              <a:rPr lang="de-DE" dirty="0" smtClean="0"/>
              <a:t>“command1</a:t>
            </a:r>
            <a:r>
              <a:rPr lang="de-DE" b="1" dirty="0" smtClean="0">
                <a:solidFill>
                  <a:srgbClr val="FF0000"/>
                </a:solidFill>
              </a:rPr>
              <a:t>;</a:t>
            </a:r>
            <a:r>
              <a:rPr lang="de-DE" dirty="0" smtClean="0"/>
              <a:t> command2"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588169" y="4314244"/>
            <a:ext cx="5246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CMD /bin/bash -c "/etc/init.d/ssh start; </a:t>
            </a:r>
            <a:r>
              <a:rPr lang="de-DE" dirty="0" smtClean="0"/>
              <a:t>  /</a:t>
            </a:r>
            <a:r>
              <a:rPr lang="de-DE" dirty="0"/>
              <a:t>bin/bash"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396691" y="5188017"/>
            <a:ext cx="52265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bash –c executes commands in the bash shell, then the semi-colon separates each command we want to execute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65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514953"/>
            <a:ext cx="7029450" cy="3888606"/>
          </a:xfrm>
        </p:spPr>
        <p:txBody>
          <a:bodyPr/>
          <a:lstStyle/>
          <a:p>
            <a:r>
              <a:rPr lang="en-GB" b="1" dirty="0" smtClean="0"/>
              <a:t>ENTRYPOINT </a:t>
            </a:r>
            <a:br>
              <a:rPr lang="en-GB" b="1" dirty="0" smtClean="0"/>
            </a:br>
            <a:r>
              <a:rPr lang="en-GB" dirty="0" smtClean="0"/>
              <a:t>[“executable”, </a:t>
            </a:r>
            <a:r>
              <a:rPr lang="en-GB" dirty="0"/>
              <a:t>“param1”, “param2”]</a:t>
            </a:r>
            <a:br>
              <a:rPr lang="en-GB" dirty="0"/>
            </a:br>
            <a:r>
              <a:rPr lang="en-GB" dirty="0"/>
              <a:t>Commands to be run inside the container each time the container starts (use square brackets i.e. JSON format</a:t>
            </a:r>
            <a:r>
              <a:rPr lang="en-GB" dirty="0" smtClean="0"/>
              <a:t>). </a:t>
            </a:r>
            <a:r>
              <a:rPr lang="en-GB" b="1" dirty="0" smtClean="0"/>
              <a:t>Always executes </a:t>
            </a:r>
            <a:r>
              <a:rPr lang="en-GB" dirty="0" smtClean="0"/>
              <a:t>irrespective of the 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dirty="0" smtClean="0"/>
              <a:t>command line</a:t>
            </a:r>
          </a:p>
          <a:p>
            <a:r>
              <a:rPr lang="en-GB" b="1" dirty="0" smtClean="0"/>
              <a:t>CMD </a:t>
            </a:r>
            <a:br>
              <a:rPr lang="en-GB" b="1" dirty="0" smtClean="0"/>
            </a:br>
            <a:r>
              <a:rPr lang="en-GB" dirty="0" smtClean="0"/>
              <a:t>[“param1</a:t>
            </a:r>
            <a:r>
              <a:rPr lang="en-GB" dirty="0"/>
              <a:t>”, “param2”]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This second form of the option allows us to specify additional default flags to be appended to the ENTRYPOINT command that can be overridden.</a:t>
            </a:r>
          </a:p>
          <a:p>
            <a:r>
              <a:rPr lang="en-GB" b="1" u="sng" dirty="0" smtClean="0"/>
              <a:t>Usage:</a:t>
            </a:r>
            <a:r>
              <a:rPr lang="en-GB" dirty="0" smtClean="0"/>
              <a:t> Use ENTRYPOINT </a:t>
            </a:r>
            <a:r>
              <a:rPr lang="en-GB" dirty="0"/>
              <a:t>to set fairly stable default commands and arguments and then use </a:t>
            </a:r>
            <a:r>
              <a:rPr lang="en-GB" dirty="0" smtClean="0"/>
              <a:t>the CMD options </a:t>
            </a:r>
            <a:r>
              <a:rPr lang="en-GB" dirty="0"/>
              <a:t>to set additional defaults that </a:t>
            </a:r>
            <a:r>
              <a:rPr lang="en-GB" dirty="0" smtClean="0"/>
              <a:t>are more likely to be changed in the command line. 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56885" y="5396533"/>
            <a:ext cx="314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/>
              <a:t>ENTRYPOINT ["top", "-b"]</a:t>
            </a:r>
          </a:p>
          <a:p>
            <a:r>
              <a:rPr lang="en-GB" dirty="0"/>
              <a:t>CMD ["-c"]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4411" y="5303593"/>
            <a:ext cx="3454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</a:t>
            </a:r>
            <a:r>
              <a:rPr lang="en-GB" i="1" dirty="0" smtClean="0"/>
              <a:t>test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top -b -c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054411" y="6053666"/>
            <a:ext cx="3506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test  </a:t>
            </a:r>
            <a:r>
              <a:rPr lang="en-GB" i="1" dirty="0" smtClean="0"/>
              <a:t>top -H</a:t>
            </a:r>
            <a:br>
              <a:rPr lang="en-GB" i="1" dirty="0" smtClean="0"/>
            </a:br>
            <a:r>
              <a:rPr lang="en-GB" dirty="0"/>
              <a:t>command executed is  </a:t>
            </a:r>
            <a:r>
              <a:rPr lang="en-GB" b="1" dirty="0"/>
              <a:t>top </a:t>
            </a:r>
            <a:r>
              <a:rPr lang="en-GB" b="1" dirty="0" smtClean="0"/>
              <a:t>-b -H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7175634" y="5185059"/>
            <a:ext cx="19154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 line option -H overrides the default “-c”</a:t>
            </a:r>
            <a:endParaRPr lang="en-GB" dirty="0"/>
          </a:p>
        </p:txBody>
      </p:sp>
      <p:cxnSp>
        <p:nvCxnSpPr>
          <p:cNvPr id="8" name="Straight Arrow Connector 7"/>
          <p:cNvCxnSpPr>
            <a:stCxn id="5" idx="1"/>
            <a:endCxn id="11" idx="3"/>
          </p:cNvCxnSpPr>
          <p:nvPr/>
        </p:nvCxnSpPr>
        <p:spPr bwMode="auto">
          <a:xfrm flipH="1">
            <a:off x="6560499" y="5785224"/>
            <a:ext cx="615135" cy="59160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 rot="16200000">
            <a:off x="6339299" y="1760203"/>
            <a:ext cx="4511461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You can also specify --</a:t>
            </a:r>
            <a:r>
              <a:rPr lang="en-GB" dirty="0" err="1" smtClean="0"/>
              <a:t>entrypoint</a:t>
            </a:r>
            <a:r>
              <a:rPr lang="en-GB" dirty="0" smtClean="0"/>
              <a:t>  to completely override the command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</a:t>
            </a:r>
            <a:r>
              <a:rPr lang="en-GB" i="1" dirty="0" err="1" smtClean="0"/>
              <a:t>entrypoint</a:t>
            </a:r>
            <a:r>
              <a:rPr lang="en-GB" i="1" dirty="0" smtClean="0"/>
              <a:t> echo “Hello World” </a:t>
            </a:r>
            <a:r>
              <a:rPr lang="en-GB" dirty="0" smtClean="0"/>
              <a:t>but we do not typically do this!!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4967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2980"/>
            <a:ext cx="7029450" cy="4855845"/>
          </a:xfrm>
        </p:spPr>
        <p:txBody>
          <a:bodyPr/>
          <a:lstStyle/>
          <a:p>
            <a:r>
              <a:rPr lang="en-GB" b="1" dirty="0" smtClean="0"/>
              <a:t>ADD</a:t>
            </a:r>
            <a:r>
              <a:rPr lang="en-GB" dirty="0" smtClean="0"/>
              <a:t>  </a:t>
            </a:r>
            <a:r>
              <a:rPr lang="en-GB" i="1" dirty="0" err="1" smtClean="0"/>
              <a:t>src</a:t>
            </a:r>
            <a:r>
              <a:rPr lang="en-GB" dirty="0" smtClean="0"/>
              <a:t>  </a:t>
            </a:r>
            <a:r>
              <a:rPr lang="en-GB" i="1" dirty="0" err="1" smtClean="0"/>
              <a:t>dest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files, directories or remote file URLs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image at the </a:t>
            </a:r>
            <a:r>
              <a:rPr lang="en-GB" i="1" dirty="0" err="1" smtClean="0"/>
              <a:t>dest</a:t>
            </a:r>
            <a:r>
              <a:rPr lang="en-GB" dirty="0" smtClean="0"/>
              <a:t> path…..will also </a:t>
            </a:r>
            <a:r>
              <a:rPr lang="en-GB" dirty="0" err="1" smtClean="0"/>
              <a:t>uncompress</a:t>
            </a:r>
            <a:r>
              <a:rPr lang="en-GB" dirty="0" smtClean="0"/>
              <a:t> .tar files</a:t>
            </a:r>
            <a:br>
              <a:rPr lang="en-GB" dirty="0" smtClean="0"/>
            </a:br>
            <a:endParaRPr lang="en-GB" i="1" dirty="0" smtClean="0"/>
          </a:p>
          <a:p>
            <a:r>
              <a:rPr lang="en-GB" b="1" dirty="0" smtClean="0"/>
              <a:t>COPY</a:t>
            </a:r>
            <a:r>
              <a:rPr lang="en-GB" dirty="0"/>
              <a:t> </a:t>
            </a:r>
            <a:r>
              <a:rPr lang="en-GB" i="1" dirty="0" err="1"/>
              <a:t>src</a:t>
            </a:r>
            <a:r>
              <a:rPr lang="en-GB" dirty="0"/>
              <a:t>  </a:t>
            </a:r>
            <a:r>
              <a:rPr lang="en-GB" i="1" dirty="0" err="1"/>
              <a:t>dest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 or directories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</a:t>
            </a:r>
            <a:r>
              <a:rPr lang="en-GB" dirty="0" smtClean="0"/>
              <a:t>image at </a:t>
            </a:r>
            <a:r>
              <a:rPr lang="en-GB" dirty="0"/>
              <a:t>the </a:t>
            </a:r>
            <a:r>
              <a:rPr lang="en-GB" i="1" dirty="0" err="1" smtClean="0"/>
              <a:t>dest</a:t>
            </a:r>
            <a:r>
              <a:rPr lang="en-GB" i="1" dirty="0" smtClean="0"/>
              <a:t> </a:t>
            </a:r>
            <a:r>
              <a:rPr lang="en-GB" dirty="0" smtClean="0"/>
              <a:t>path</a:t>
            </a:r>
          </a:p>
          <a:p>
            <a:endParaRPr lang="en-GB" i="1" dirty="0"/>
          </a:p>
          <a:p>
            <a:r>
              <a:rPr lang="en-GB" i="1" dirty="0" err="1" smtClean="0"/>
              <a:t>src</a:t>
            </a:r>
            <a:r>
              <a:rPr lang="en-GB" dirty="0" smtClean="0"/>
              <a:t> path is relative to where the directory image was built</a:t>
            </a:r>
          </a:p>
          <a:p>
            <a:r>
              <a:rPr lang="en-GB" i="1" dirty="0" err="1" smtClean="0"/>
              <a:t>dest</a:t>
            </a:r>
            <a:r>
              <a:rPr lang="en-GB" dirty="0" smtClean="0"/>
              <a:t> </a:t>
            </a:r>
            <a:r>
              <a:rPr lang="en-GB" dirty="0"/>
              <a:t>is an absolute path, or a path relative to </a:t>
            </a:r>
            <a:r>
              <a:rPr lang="en-GB" dirty="0" smtClean="0"/>
              <a:t>WORKDIR</a:t>
            </a:r>
          </a:p>
          <a:p>
            <a:endParaRPr lang="en-GB" dirty="0"/>
          </a:p>
          <a:p>
            <a:r>
              <a:rPr lang="en-GB" b="1" dirty="0"/>
              <a:t>WORKDIR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The WORKDIR instruction sets the working directory </a:t>
            </a:r>
            <a:r>
              <a:rPr lang="en-GB" dirty="0" smtClean="0"/>
              <a:t>(and creates it </a:t>
            </a:r>
            <a:r>
              <a:rPr lang="en-GB" dirty="0"/>
              <a:t>if it doesn’t </a:t>
            </a:r>
            <a:r>
              <a:rPr lang="en-GB" dirty="0" smtClean="0"/>
              <a:t>exist) for </a:t>
            </a:r>
            <a:r>
              <a:rPr lang="en-GB" dirty="0"/>
              <a:t>any RUN, CMD, ENTRYPOINT, COPY and ADD instructions that follow it in the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0466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962242"/>
          </a:xfrm>
        </p:spPr>
        <p:txBody>
          <a:bodyPr/>
          <a:lstStyle/>
          <a:p>
            <a:r>
              <a:rPr lang="en-GB" dirty="0"/>
              <a:t>Although ADD and COPY are functionally similar, generally speaking, COPY is preferred. That’s because it’s more transparent than ADD. </a:t>
            </a:r>
            <a:endParaRPr lang="en-GB" dirty="0" smtClean="0"/>
          </a:p>
          <a:p>
            <a:r>
              <a:rPr lang="en-GB" dirty="0" smtClean="0"/>
              <a:t>COPY </a:t>
            </a:r>
            <a:r>
              <a:rPr lang="en-GB" dirty="0"/>
              <a:t>only supports the basic copying of local files into the container, while ADD has some features (like local-only tar extraction </a:t>
            </a:r>
            <a:r>
              <a:rPr lang="en-GB" strike="sngStrike" dirty="0"/>
              <a:t>and remote URL support</a:t>
            </a:r>
            <a:r>
              <a:rPr lang="en-GB" dirty="0"/>
              <a:t>) that are not immediately obvious. </a:t>
            </a:r>
            <a:endParaRPr lang="en-GB" dirty="0" smtClean="0"/>
          </a:p>
          <a:p>
            <a:r>
              <a:rPr lang="en-GB" dirty="0" smtClean="0"/>
              <a:t>Consequently</a:t>
            </a:r>
            <a:r>
              <a:rPr lang="en-GB" dirty="0"/>
              <a:t>, the best use for ADD is local </a:t>
            </a:r>
            <a:r>
              <a:rPr lang="en-GB" b="1" dirty="0"/>
              <a:t>tar file </a:t>
            </a:r>
            <a:r>
              <a:rPr lang="en-GB" dirty="0"/>
              <a:t>auto-extraction into the image, as in ADD </a:t>
            </a:r>
            <a:r>
              <a:rPr lang="en-GB" dirty="0" smtClean="0"/>
              <a:t>rootfs.tar.gz </a:t>
            </a:r>
            <a:r>
              <a:rPr lang="en-GB" dirty="0"/>
              <a:t>/.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1984" y="4062515"/>
            <a:ext cx="6083781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COPY</a:t>
            </a:r>
            <a:r>
              <a:rPr lang="en-GB" dirty="0"/>
              <a:t> resources/jdk-7u79-linux-x64.tar.gz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</a:t>
            </a:r>
          </a:p>
          <a:p>
            <a:r>
              <a:rPr lang="en-GB" dirty="0"/>
              <a:t>RUN tar -</a:t>
            </a:r>
            <a:r>
              <a:rPr lang="en-GB" dirty="0" err="1"/>
              <a:t>zxvf</a:t>
            </a:r>
            <a:r>
              <a:rPr lang="en-GB" dirty="0"/>
              <a:t> /</a:t>
            </a:r>
            <a:r>
              <a:rPr lang="en-GB" dirty="0" err="1"/>
              <a:t>tmp</a:t>
            </a:r>
            <a:r>
              <a:rPr lang="en-GB" dirty="0"/>
              <a:t>/jdk-7u79-linux-x64.tar.gz </a:t>
            </a:r>
            <a:r>
              <a:rPr lang="en-GB" dirty="0" smtClean="0"/>
              <a:t>  -</a:t>
            </a:r>
            <a:r>
              <a:rPr lang="en-GB" dirty="0"/>
              <a:t>C /</a:t>
            </a:r>
            <a:r>
              <a:rPr lang="en-GB" dirty="0" err="1"/>
              <a:t>usr</a:t>
            </a:r>
            <a:r>
              <a:rPr lang="en-GB" dirty="0"/>
              <a:t>/local</a:t>
            </a:r>
          </a:p>
          <a:p>
            <a:r>
              <a:rPr lang="en-GB" dirty="0"/>
              <a:t>RUN </a:t>
            </a:r>
            <a:r>
              <a:rPr lang="en-GB" dirty="0" err="1"/>
              <a:t>rm</a:t>
            </a:r>
            <a:r>
              <a:rPr lang="en-GB" dirty="0"/>
              <a:t>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/jdk-7u79-linux-x64.tar.gz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984" y="5461709"/>
            <a:ext cx="557082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ADD</a:t>
            </a:r>
            <a:r>
              <a:rPr lang="en-GB" dirty="0"/>
              <a:t> resources/jdk-7u79-linux-x64.tar.gz </a:t>
            </a:r>
            <a:r>
              <a:rPr lang="en-GB" dirty="0" smtClean="0"/>
              <a:t>   /</a:t>
            </a:r>
            <a:r>
              <a:rPr lang="en-GB" dirty="0" err="1"/>
              <a:t>usr</a:t>
            </a:r>
            <a:r>
              <a:rPr lang="en-GB" dirty="0"/>
              <a:t>/local/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4606" y="5056901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…or the equivalent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123540" y="4139115"/>
            <a:ext cx="19073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using COPY means we can remove files we do not want in the image (because image size matters)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>
            <a:off x="4815509" y="4800600"/>
            <a:ext cx="2295939" cy="993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3759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433310" cy="4114800"/>
          </a:xfrm>
        </p:spPr>
        <p:txBody>
          <a:bodyPr/>
          <a:lstStyle/>
          <a:p>
            <a:r>
              <a:rPr lang="en-GB" b="1" dirty="0" smtClean="0"/>
              <a:t>ENV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Set OS environment variables for the Docker container</a:t>
            </a:r>
          </a:p>
          <a:p>
            <a:endParaRPr lang="en-GB" dirty="0"/>
          </a:p>
          <a:p>
            <a:r>
              <a:rPr lang="en-GB" dirty="0" smtClean="0"/>
              <a:t>Example: Create a environment variable “number” with the value 2, </a:t>
            </a:r>
            <a:r>
              <a:rPr lang="en-GB" dirty="0" err="1" smtClean="0"/>
              <a:t>etc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number = 2</a:t>
            </a:r>
            <a:br>
              <a:rPr lang="en-GB" dirty="0" smtClean="0"/>
            </a:br>
            <a:r>
              <a:rPr lang="en-GB" dirty="0" smtClean="0"/>
              <a:t>ENV name=“Bob” message=“hello”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RUN echo $number      </a:t>
            </a:r>
            <a:r>
              <a:rPr lang="en-GB" dirty="0" smtClean="0">
                <a:sym typeface="Wingdings" panose="05000000000000000000" pitchFamily="2" charset="2"/>
              </a:rPr>
              <a:t> echo the environmental variable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8588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 variables set using ENV appear to only be available during the image build process</a:t>
            </a:r>
          </a:p>
          <a:p>
            <a:r>
              <a:rPr lang="en-GB" dirty="0" smtClean="0"/>
              <a:t>If you want an environment variable to be set when the container is actually running then you will need to add a RUN command</a:t>
            </a:r>
          </a:p>
          <a:p>
            <a:r>
              <a:rPr lang="en-GB" dirty="0" smtClean="0"/>
              <a:t>For example, in Ubuntu we can set an environment variable like this in the </a:t>
            </a:r>
            <a:r>
              <a:rPr lang="en-GB" smtClean="0"/>
              <a:t>Dockerfile…here </a:t>
            </a:r>
            <a:r>
              <a:rPr lang="en-GB" dirty="0" smtClean="0"/>
              <a:t>we append SERVER_IP_ADDRESS to the end of the file /</a:t>
            </a:r>
            <a:r>
              <a:rPr lang="en-GB" dirty="0" err="1" smtClean="0"/>
              <a:t>etc</a:t>
            </a:r>
            <a:r>
              <a:rPr lang="en-GB" dirty="0" smtClean="0"/>
              <a:t>/profile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also use the -e option or within an </a:t>
            </a:r>
            <a:r>
              <a:rPr lang="en-GB" dirty="0" err="1" smtClean="0"/>
              <a:t>env.list</a:t>
            </a:r>
            <a:r>
              <a:rPr lang="en-GB" dirty="0" smtClean="0"/>
              <a:t> file and specify these with the </a:t>
            </a:r>
            <a:r>
              <a:rPr lang="en-GB" dirty="0" err="1" smtClean="0"/>
              <a:t>docker</a:t>
            </a:r>
            <a:r>
              <a:rPr lang="en-GB" dirty="0" smtClean="0"/>
              <a:t> run command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02093" y="4500548"/>
            <a:ext cx="7105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RUN echo "export SERVER_IP_ADDRESS='0.0.0.0'" &gt;&gt; /</a:t>
            </a:r>
            <a:r>
              <a:rPr lang="en-GB" dirty="0" err="1"/>
              <a:t>etc</a:t>
            </a:r>
            <a:r>
              <a:rPr lang="en-GB" dirty="0"/>
              <a:t>/profile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59945" y="5838825"/>
            <a:ext cx="7962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run -e MYVAR1 --</a:t>
            </a:r>
            <a:r>
              <a:rPr lang="en-GB" dirty="0" err="1"/>
              <a:t>env</a:t>
            </a:r>
            <a:r>
              <a:rPr lang="en-GB" dirty="0"/>
              <a:t> MYVAR2=foo --</a:t>
            </a:r>
            <a:r>
              <a:rPr lang="en-GB" dirty="0" err="1"/>
              <a:t>env</a:t>
            </a:r>
            <a:r>
              <a:rPr lang="en-GB" dirty="0"/>
              <a:t>-file ./</a:t>
            </a:r>
            <a:r>
              <a:rPr lang="en-GB" dirty="0" err="1"/>
              <a:t>env.list</a:t>
            </a:r>
            <a:r>
              <a:rPr lang="en-GB" dirty="0"/>
              <a:t> </a:t>
            </a:r>
            <a:r>
              <a:rPr lang="en-GB" dirty="0" err="1"/>
              <a:t>ubuntu</a:t>
            </a:r>
            <a:r>
              <a:rPr lang="en-GB" dirty="0"/>
              <a:t> bash</a:t>
            </a:r>
          </a:p>
        </p:txBody>
      </p:sp>
    </p:spTree>
    <p:extLst>
      <p:ext uri="{BB962C8B-B14F-4D97-AF65-F5344CB8AC3E}">
        <p14:creationId xmlns:p14="http://schemas.microsoft.com/office/powerpoint/2010/main" val="5261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3"/>
            <a:ext cx="7029450" cy="490888"/>
          </a:xfrm>
        </p:spPr>
        <p:txBody>
          <a:bodyPr/>
          <a:lstStyle/>
          <a:p>
            <a:r>
              <a:rPr lang="en-GB" dirty="0" smtClean="0"/>
              <a:t>What is this file doing?</a:t>
            </a:r>
          </a:p>
          <a:p>
            <a:r>
              <a:rPr lang="en-GB" dirty="0" smtClean="0"/>
              <a:t>NOTE: We do not have the required files to actually build this image!!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007947" y="2248602"/>
            <a:ext cx="7337158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FROM ubuntu:14.04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					</a:t>
            </a:r>
            <a:r>
              <a:rPr lang="en-GB" u="sng" dirty="0" smtClean="0">
                <a:sym typeface="Wingdings" panose="05000000000000000000" pitchFamily="2" charset="2"/>
              </a:rPr>
              <a:t>Terminal commands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update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install –y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/</a:t>
            </a:r>
            <a:r>
              <a:rPr lang="en-GB" dirty="0" err="1" smtClean="0">
                <a:sym typeface="Wingdings" panose="05000000000000000000" pitchFamily="2" charset="2"/>
              </a:rPr>
              <a:t>etc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./www-data   /www-data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 80 				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”]</a:t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34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1724025"/>
            <a:ext cx="8574405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ubuntu:14.04              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					</a:t>
            </a:r>
            <a:r>
              <a:rPr lang="en-GB" u="sng" dirty="0" smtClean="0">
                <a:sym typeface="Wingdings" panose="05000000000000000000" pitchFamily="2" charset="2"/>
              </a:rPr>
              <a:t>Terminal </a:t>
            </a:r>
            <a:r>
              <a:rPr lang="en-GB" u="sng" dirty="0">
                <a:sym typeface="Wingdings" panose="05000000000000000000" pitchFamily="2" charset="2"/>
              </a:rPr>
              <a:t>commands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update                                Update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install –y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                    install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/</a:t>
            </a:r>
            <a:r>
              <a:rPr lang="en-GB" dirty="0" err="1" smtClean="0">
                <a:sym typeface="Wingdings" panose="05000000000000000000" pitchFamily="2" charset="2"/>
              </a:rPr>
              <a:t>etc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 add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from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COPY </a:t>
            </a:r>
            <a:r>
              <a:rPr lang="en-GB" dirty="0" smtClean="0">
                <a:sym typeface="Wingdings" panose="05000000000000000000" pitchFamily="2" charset="2"/>
              </a:rPr>
              <a:t>./www-data   /www-data                     add website files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 </a:t>
            </a:r>
            <a:r>
              <a:rPr lang="en-GB" dirty="0">
                <a:sym typeface="Wingdings" panose="05000000000000000000" pitchFamily="2" charset="2"/>
              </a:rPr>
              <a:t>80 </a:t>
            </a:r>
            <a:r>
              <a:rPr lang="en-GB" dirty="0" smtClean="0">
                <a:sym typeface="Wingdings" panose="05000000000000000000" pitchFamily="2" charset="2"/>
              </a:rPr>
              <a:t>				 expose port 80 to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”]                                           run command </a:t>
            </a:r>
            <a:r>
              <a:rPr lang="en-GB" i="1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8207" y="5524901"/>
            <a:ext cx="79504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because we are using CMD, the entire command “</a:t>
            </a:r>
            <a:r>
              <a:rPr lang="en-GB" dirty="0" err="1" smtClean="0"/>
              <a:t>nginx</a:t>
            </a:r>
            <a:r>
              <a:rPr lang="en-GB" dirty="0" smtClean="0"/>
              <a:t>” can be overridden in the </a:t>
            </a:r>
            <a:r>
              <a:rPr lang="en-GB" i="1" dirty="0" err="1" smtClean="0"/>
              <a:t>docker</a:t>
            </a:r>
            <a:r>
              <a:rPr lang="en-GB" i="1" dirty="0" smtClean="0"/>
              <a:t> run</a:t>
            </a:r>
            <a:r>
              <a:rPr lang="en-GB" dirty="0" smtClean="0"/>
              <a:t> command line if we wish. Might have been better to use ENTRYPOINT here!!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95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35610"/>
          </a:xfrm>
        </p:spPr>
        <p:txBody>
          <a:bodyPr/>
          <a:lstStyle/>
          <a:p>
            <a:r>
              <a:rPr lang="en-GB" dirty="0"/>
              <a:t>What is this file doing</a:t>
            </a:r>
            <a:r>
              <a:rPr lang="en-GB" dirty="0" smtClean="0"/>
              <a:t>?</a:t>
            </a:r>
          </a:p>
          <a:p>
            <a:r>
              <a:rPr lang="en-GB" dirty="0"/>
              <a:t>NOTE: We do not have the required files to actually build this image!!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800324" y="2831431"/>
            <a:ext cx="3296252" cy="3424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node:carbon</a:t>
            </a:r>
            <a:endParaRPr lang="en-GB" dirty="0" smtClean="0"/>
          </a:p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WORKDIR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src</a:t>
            </a:r>
            <a:r>
              <a:rPr lang="en-GB" dirty="0" smtClean="0"/>
              <a:t>/app	</a:t>
            </a:r>
          </a:p>
          <a:p>
            <a:pPr marL="0" indent="0">
              <a:buFont typeface="Monotype Sorts" pitchFamily="2" charset="2"/>
              <a:buNone/>
            </a:pPr>
            <a:endParaRPr lang="en-GB" dirty="0" smtClean="0"/>
          </a:p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 ./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   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</a:t>
            </a:r>
          </a:p>
          <a:p>
            <a:pPr marL="0" indent="0">
              <a:buFont typeface="Monotype Sorts" pitchFamily="2" charset="2"/>
              <a:buNone/>
            </a:pPr>
            <a:r>
              <a:rPr lang="en-GB" dirty="0" smtClean="0">
                <a:sym typeface="Wingdings" panose="05000000000000000000" pitchFamily="2" charset="2"/>
              </a:rPr>
              <a:t>COPY  .   .                              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8000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”, “start”]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887151" y="3692491"/>
            <a:ext cx="23076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Pay particular attention to the dots and slashes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4706126" y="4045069"/>
            <a:ext cx="998882" cy="8448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2897204" y="4069916"/>
            <a:ext cx="2812774" cy="9988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H="1">
            <a:off x="3175500" y="4129551"/>
            <a:ext cx="2489752" cy="97900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473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980" y="1036320"/>
            <a:ext cx="8275320" cy="480250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node:carbon</a:t>
            </a:r>
            <a:r>
              <a:rPr lang="en-GB" dirty="0" smtClean="0"/>
              <a:t>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 with node.js installed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WORKDIR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src</a:t>
            </a:r>
            <a:r>
              <a:rPr lang="en-GB" dirty="0" smtClean="0"/>
              <a:t>/app	          </a:t>
            </a:r>
            <a:r>
              <a:rPr lang="en-GB" dirty="0" smtClean="0">
                <a:sym typeface="Wingdings" panose="05000000000000000000" pitchFamily="2" charset="2"/>
              </a:rPr>
              <a:t> the app working directory in container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 ./           </a:t>
            </a:r>
            <a:r>
              <a:rPr lang="en-GB" dirty="0" smtClean="0">
                <a:sym typeface="Wingdings" panose="05000000000000000000" pitchFamily="2" charset="2"/>
              </a:rPr>
              <a:t> copy from host to container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    WORKDIR directory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                       install the 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 installer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#OR 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--only=production</a:t>
            </a:r>
          </a:p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COPY  .   .                                copy contents of the current host </a:t>
            </a:r>
            <a:r>
              <a:rPr lang="en-GB" dirty="0" err="1" smtClean="0">
                <a:sym typeface="Wingdings" panose="05000000000000000000" pitchFamily="2" charset="2"/>
              </a:rPr>
              <a:t>dir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to the WORKDIR directory in the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container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8000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”, “start”]               execute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start in container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562375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host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058779" y="4403558"/>
            <a:ext cx="394636" cy="2261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1706893" y="4562375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1862489" y="4442059"/>
            <a:ext cx="144379" cy="1876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041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0389" y="1934678"/>
            <a:ext cx="8107680" cy="451424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openjdk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SPRING_OUTPUT_ANSI_ENABLED=ALWAYS \</a:t>
            </a:r>
            <a:r>
              <a:rPr lang="en-GB" dirty="0"/>
              <a:t>	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=0 \</a:t>
            </a:r>
            <a:br>
              <a:rPr lang="en-GB" dirty="0" smtClean="0"/>
            </a:br>
            <a:r>
              <a:rPr lang="en-GB" dirty="0" smtClean="0"/>
              <a:t>	JAVA_OPTS=“”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CMD echo “We are running” &amp;&amp; \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sleep $(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) &amp;&amp; \</a:t>
            </a:r>
            <a:br>
              <a:rPr lang="en-GB" dirty="0" smtClean="0"/>
            </a:br>
            <a:r>
              <a:rPr lang="en-GB" dirty="0" smtClean="0"/>
              <a:t>	java $(JAVA_OPTS) -</a:t>
            </a:r>
            <a:r>
              <a:rPr lang="en-GB" dirty="0" err="1" smtClean="0"/>
              <a:t>Djava.security.egd</a:t>
            </a:r>
            <a:r>
              <a:rPr lang="en-GB" dirty="0" smtClean="0"/>
              <a:t>=file:/dev/./</a:t>
            </a:r>
            <a:r>
              <a:rPr lang="en-GB" dirty="0" err="1" smtClean="0"/>
              <a:t>urandom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                            -jar /</a:t>
            </a:r>
            <a:r>
              <a:rPr lang="en-GB" dirty="0" err="1" smtClean="0"/>
              <a:t>app.war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EXPOSE 8000 5701/</a:t>
            </a:r>
            <a:r>
              <a:rPr lang="en-GB" dirty="0" err="1" smtClean="0"/>
              <a:t>udp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COPY</a:t>
            </a:r>
            <a:r>
              <a:rPr lang="en-GB" dirty="0" smtClean="0"/>
              <a:t> </a:t>
            </a:r>
            <a:r>
              <a:rPr lang="en-GB" dirty="0" err="1" smtClean="0"/>
              <a:t>app.war</a:t>
            </a:r>
            <a:r>
              <a:rPr lang="en-GB" dirty="0" smtClean="0"/>
              <a:t>     /</a:t>
            </a:r>
            <a:r>
              <a:rPr lang="en-GB" dirty="0" err="1" smtClean="0"/>
              <a:t>app.war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951497" y="626745"/>
            <a:ext cx="7029450" cy="43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What is this file doing?</a:t>
            </a:r>
          </a:p>
          <a:p>
            <a:r>
              <a:rPr lang="en-GB" dirty="0" smtClean="0"/>
              <a:t>NOTE: We do not have the required files to actually build this image!!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33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5" y="466826"/>
            <a:ext cx="9064625" cy="53720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openjdk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SPRING_OUTPUT_ANSI_ENABLED=ALWAYS \</a:t>
            </a:r>
            <a:r>
              <a:rPr lang="en-GB" dirty="0"/>
              <a:t>	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=0 \</a:t>
            </a:r>
            <a:br>
              <a:rPr lang="en-GB" dirty="0" smtClean="0"/>
            </a:br>
            <a:r>
              <a:rPr lang="en-GB" dirty="0" smtClean="0"/>
              <a:t>	JAVA_OPTS=“”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Running the commands “echo”, “sleep” and “java”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The amount of time to sleep is determined by an environment variable JHIPSTER_SLEEP. We can us this for Linux commands that rely on such variables</a:t>
            </a:r>
          </a:p>
          <a:p>
            <a:pPr marL="0" indent="0">
              <a:buNone/>
            </a:pPr>
            <a:r>
              <a:rPr lang="en-GB" dirty="0" smtClean="0"/>
              <a:t>CMD echo “We are running” &amp;&amp; \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sleep $(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) &amp;&amp; \</a:t>
            </a:r>
            <a:br>
              <a:rPr lang="en-GB" dirty="0" smtClean="0"/>
            </a:br>
            <a:r>
              <a:rPr lang="en-GB" dirty="0" smtClean="0"/>
              <a:t>	java $(JAVA_OPTS) -</a:t>
            </a:r>
            <a:r>
              <a:rPr lang="en-GB" dirty="0" err="1" smtClean="0"/>
              <a:t>Djava.security.egd</a:t>
            </a:r>
            <a:r>
              <a:rPr lang="en-GB" dirty="0" smtClean="0"/>
              <a:t>=file:/dev/./</a:t>
            </a:r>
            <a:r>
              <a:rPr lang="en-GB" dirty="0" err="1" smtClean="0"/>
              <a:t>urandom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                            -jar /</a:t>
            </a:r>
            <a:r>
              <a:rPr lang="en-GB" dirty="0" err="1" smtClean="0"/>
              <a:t>app.war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EXPOSE 8000 5701/</a:t>
            </a:r>
            <a:r>
              <a:rPr lang="en-GB" dirty="0" err="1" smtClean="0"/>
              <a:t>udp</a:t>
            </a:r>
            <a:r>
              <a:rPr lang="en-GB" dirty="0" smtClean="0"/>
              <a:t>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2 ports 8000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tcp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and 5701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udp</a:t>
            </a: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COPY</a:t>
            </a:r>
            <a:r>
              <a:rPr lang="en-GB" dirty="0" smtClean="0"/>
              <a:t> </a:t>
            </a:r>
            <a:r>
              <a:rPr lang="en-GB" dirty="0" err="1" smtClean="0"/>
              <a:t>app.war</a:t>
            </a:r>
            <a:r>
              <a:rPr lang="en-GB" dirty="0" smtClean="0"/>
              <a:t>     /</a:t>
            </a:r>
            <a:r>
              <a:rPr lang="en-GB" dirty="0" err="1" smtClean="0"/>
              <a:t>app.war</a:t>
            </a:r>
            <a:r>
              <a:rPr lang="en-GB" dirty="0" smtClean="0"/>
              <a:t>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copy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app.war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file to root directory in container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60883" y="1526005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Environment variables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06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26707"/>
            <a:ext cx="7029450" cy="1102093"/>
          </a:xfrm>
        </p:spPr>
        <p:txBody>
          <a:bodyPr/>
          <a:lstStyle/>
          <a:p>
            <a:r>
              <a:rPr lang="en-GB" dirty="0" smtClean="0"/>
              <a:t>You may have a situation where you want to run a container in the background and SSH to it.</a:t>
            </a:r>
          </a:p>
          <a:p>
            <a:r>
              <a:rPr lang="en-GB" dirty="0" smtClean="0"/>
              <a:t>Add these lines to your </a:t>
            </a:r>
            <a:r>
              <a:rPr lang="en-GB" dirty="0" err="1" smtClean="0"/>
              <a:t>docker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28705" y="6260291"/>
            <a:ext cx="7520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https://docs.docker.com/engine/examples/running_ssh_service/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6260" y="1896348"/>
            <a:ext cx="863331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 smtClean="0"/>
              <a:t>ubuntu</a:t>
            </a:r>
            <a:r>
              <a:rPr lang="en-GB" dirty="0" smtClean="0"/>
              <a:t>   </a:t>
            </a:r>
            <a:r>
              <a:rPr lang="en-GB" dirty="0" smtClean="0">
                <a:sym typeface="Wingdings" panose="05000000000000000000" pitchFamily="2" charset="2"/>
              </a:rPr>
              <a:t> assuming this is the base image you want!!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/>
              <a:t>apt-get update &amp;&amp; </a:t>
            </a:r>
            <a:r>
              <a:rPr lang="en-GB" dirty="0">
                <a:solidFill>
                  <a:srgbClr val="FF0000"/>
                </a:solidFill>
              </a:rPr>
              <a:t>apt-get install -y </a:t>
            </a:r>
            <a:r>
              <a:rPr lang="en-GB" dirty="0" err="1">
                <a:solidFill>
                  <a:srgbClr val="FF0000"/>
                </a:solidFill>
              </a:rPr>
              <a:t>openssh</a:t>
            </a:r>
            <a:r>
              <a:rPr lang="en-GB" dirty="0">
                <a:solidFill>
                  <a:srgbClr val="FF0000"/>
                </a:solidFill>
              </a:rPr>
              <a:t>-server</a:t>
            </a:r>
          </a:p>
          <a:p>
            <a:r>
              <a:rPr lang="en-GB" dirty="0">
                <a:solidFill>
                  <a:srgbClr val="FF0000"/>
                </a:solidFill>
              </a:rPr>
              <a:t>RUN </a:t>
            </a:r>
            <a:r>
              <a:rPr lang="en-GB" dirty="0" err="1">
                <a:solidFill>
                  <a:srgbClr val="FF0000"/>
                </a:solidFill>
              </a:rPr>
              <a:t>mkdir</a:t>
            </a:r>
            <a:r>
              <a:rPr lang="en-GB" dirty="0">
                <a:solidFill>
                  <a:srgbClr val="FF0000"/>
                </a:solidFill>
              </a:rPr>
              <a:t> /</a:t>
            </a:r>
            <a:r>
              <a:rPr lang="en-GB" dirty="0" err="1">
                <a:solidFill>
                  <a:srgbClr val="FF0000"/>
                </a:solidFill>
              </a:rPr>
              <a:t>var</a:t>
            </a:r>
            <a:r>
              <a:rPr lang="en-GB" dirty="0">
                <a:solidFill>
                  <a:srgbClr val="FF0000"/>
                </a:solidFill>
              </a:rPr>
              <a:t>/run/</a:t>
            </a:r>
            <a:r>
              <a:rPr lang="en-GB" dirty="0" err="1">
                <a:solidFill>
                  <a:srgbClr val="FF0000"/>
                </a:solidFill>
              </a:rPr>
              <a:t>sshd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RUN echo '</a:t>
            </a:r>
            <a:r>
              <a:rPr lang="en-GB" dirty="0" err="1">
                <a:solidFill>
                  <a:srgbClr val="FF0000"/>
                </a:solidFill>
              </a:rPr>
              <a:t>root:</a:t>
            </a:r>
            <a:r>
              <a:rPr lang="en-GB" b="1" i="1" dirty="0" err="1">
                <a:solidFill>
                  <a:srgbClr val="FF0000"/>
                </a:solidFill>
              </a:rPr>
              <a:t>THEPASSWORDYOUCREATED</a:t>
            </a:r>
            <a:r>
              <a:rPr lang="en-GB" dirty="0">
                <a:solidFill>
                  <a:srgbClr val="FF0000"/>
                </a:solidFill>
              </a:rPr>
              <a:t>' | </a:t>
            </a:r>
            <a:r>
              <a:rPr lang="en-GB" dirty="0" err="1">
                <a:solidFill>
                  <a:srgbClr val="FF0000"/>
                </a:solidFill>
              </a:rPr>
              <a:t>chpasswd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RUN </a:t>
            </a:r>
            <a:r>
              <a:rPr lang="en-GB" dirty="0" err="1">
                <a:solidFill>
                  <a:srgbClr val="FF0000"/>
                </a:solidFill>
              </a:rPr>
              <a:t>sed</a:t>
            </a:r>
            <a:r>
              <a:rPr lang="en-GB" dirty="0">
                <a:solidFill>
                  <a:srgbClr val="FF0000"/>
                </a:solidFill>
              </a:rPr>
              <a:t> -</a:t>
            </a:r>
            <a:r>
              <a:rPr lang="en-GB" dirty="0" err="1">
                <a:solidFill>
                  <a:srgbClr val="FF0000"/>
                </a:solidFill>
              </a:rPr>
              <a:t>i</a:t>
            </a:r>
            <a:r>
              <a:rPr lang="en-GB" dirty="0">
                <a:solidFill>
                  <a:srgbClr val="FF0000"/>
                </a:solidFill>
              </a:rPr>
              <a:t> 's/</a:t>
            </a:r>
            <a:r>
              <a:rPr lang="en-GB" dirty="0" err="1">
                <a:solidFill>
                  <a:srgbClr val="FF0000"/>
                </a:solidFill>
              </a:rPr>
              <a:t>PermitRootLogin</a:t>
            </a:r>
            <a:r>
              <a:rPr lang="en-GB" dirty="0">
                <a:solidFill>
                  <a:srgbClr val="FF0000"/>
                </a:solidFill>
              </a:rPr>
              <a:t> prohibit-password/</a:t>
            </a:r>
            <a:r>
              <a:rPr lang="en-GB" dirty="0" err="1">
                <a:solidFill>
                  <a:srgbClr val="FF0000"/>
                </a:solidFill>
              </a:rPr>
              <a:t>PermitRootLogin</a:t>
            </a:r>
            <a:r>
              <a:rPr lang="en-GB" dirty="0">
                <a:solidFill>
                  <a:srgbClr val="FF0000"/>
                </a:solidFill>
              </a:rPr>
              <a:t> yes/' /</a:t>
            </a:r>
            <a:r>
              <a:rPr lang="en-GB" dirty="0" err="1">
                <a:solidFill>
                  <a:srgbClr val="FF0000"/>
                </a:solidFill>
              </a:rPr>
              <a:t>etc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sshd_config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# </a:t>
            </a:r>
            <a:r>
              <a:rPr lang="en-GB" dirty="0"/>
              <a:t>SSH login fix. Otherwise user is kicked off after login</a:t>
            </a:r>
          </a:p>
          <a:p>
            <a:r>
              <a:rPr lang="en-GB" dirty="0">
                <a:solidFill>
                  <a:srgbClr val="FF0000"/>
                </a:solidFill>
              </a:rPr>
              <a:t>RUN </a:t>
            </a:r>
            <a:r>
              <a:rPr lang="en-GB" dirty="0" err="1">
                <a:solidFill>
                  <a:srgbClr val="FF0000"/>
                </a:solidFill>
              </a:rPr>
              <a:t>sed</a:t>
            </a:r>
            <a:r>
              <a:rPr lang="en-GB" dirty="0">
                <a:solidFill>
                  <a:srgbClr val="FF0000"/>
                </a:solidFill>
              </a:rPr>
              <a:t> '</a:t>
            </a:r>
            <a:r>
              <a:rPr lang="en-GB" dirty="0" err="1">
                <a:solidFill>
                  <a:srgbClr val="FF0000"/>
                </a:solidFill>
              </a:rPr>
              <a:t>s@session</a:t>
            </a:r>
            <a:r>
              <a:rPr lang="en-GB" dirty="0">
                <a:solidFill>
                  <a:srgbClr val="FF0000"/>
                </a:solidFill>
              </a:rPr>
              <a:t>\s*required\s*</a:t>
            </a:r>
            <a:r>
              <a:rPr lang="en-GB" dirty="0" err="1">
                <a:solidFill>
                  <a:srgbClr val="FF0000"/>
                </a:solidFill>
              </a:rPr>
              <a:t>pam_loginuid.so@session</a:t>
            </a:r>
            <a:r>
              <a:rPr lang="en-GB" dirty="0">
                <a:solidFill>
                  <a:srgbClr val="FF0000"/>
                </a:solidFill>
              </a:rPr>
              <a:t> optional </a:t>
            </a:r>
            <a:r>
              <a:rPr lang="en-GB" dirty="0" err="1">
                <a:solidFill>
                  <a:srgbClr val="FF0000"/>
                </a:solidFill>
              </a:rPr>
              <a:t>pam_loginuid.so@g</a:t>
            </a:r>
            <a:r>
              <a:rPr lang="en-GB" dirty="0">
                <a:solidFill>
                  <a:srgbClr val="FF0000"/>
                </a:solidFill>
              </a:rPr>
              <a:t>' -</a:t>
            </a:r>
            <a:r>
              <a:rPr lang="en-GB" dirty="0" err="1">
                <a:solidFill>
                  <a:srgbClr val="FF0000"/>
                </a:solidFill>
              </a:rPr>
              <a:t>i</a:t>
            </a:r>
            <a:r>
              <a:rPr lang="en-GB" dirty="0">
                <a:solidFill>
                  <a:srgbClr val="FF0000"/>
                </a:solidFill>
              </a:rPr>
              <a:t> /</a:t>
            </a:r>
            <a:r>
              <a:rPr lang="en-GB" dirty="0" err="1">
                <a:solidFill>
                  <a:srgbClr val="FF0000"/>
                </a:solidFill>
              </a:rPr>
              <a:t>etc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pam.d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sshd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ENV NOTVISIBLE "in users profile"</a:t>
            </a:r>
          </a:p>
          <a:p>
            <a:r>
              <a:rPr lang="en-GB" dirty="0">
                <a:solidFill>
                  <a:srgbClr val="FF0000"/>
                </a:solidFill>
              </a:rPr>
              <a:t>RUN echo "export VISIBLE=now" &gt;&gt; /</a:t>
            </a:r>
            <a:r>
              <a:rPr lang="en-GB" dirty="0" err="1">
                <a:solidFill>
                  <a:srgbClr val="FF0000"/>
                </a:solidFill>
              </a:rPr>
              <a:t>etc</a:t>
            </a:r>
            <a:r>
              <a:rPr lang="en-GB" dirty="0">
                <a:solidFill>
                  <a:srgbClr val="FF0000"/>
                </a:solidFill>
              </a:rPr>
              <a:t>/profile</a:t>
            </a:r>
          </a:p>
          <a:p>
            <a:endParaRPr lang="en-GB" dirty="0"/>
          </a:p>
          <a:p>
            <a:r>
              <a:rPr lang="en-GB" dirty="0"/>
              <a:t>EXPOSE </a:t>
            </a:r>
            <a:r>
              <a:rPr lang="en-GB" dirty="0">
                <a:solidFill>
                  <a:srgbClr val="FF0000"/>
                </a:solidFill>
              </a:rPr>
              <a:t>22</a:t>
            </a:r>
          </a:p>
          <a:p>
            <a:r>
              <a:rPr lang="en-GB" dirty="0">
                <a:solidFill>
                  <a:srgbClr val="FF0000"/>
                </a:solidFill>
              </a:rPr>
              <a:t>CMD ["/</a:t>
            </a:r>
            <a:r>
              <a:rPr lang="en-GB" dirty="0" err="1">
                <a:solidFill>
                  <a:srgbClr val="FF0000"/>
                </a:solidFill>
              </a:rPr>
              <a:t>usr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sbin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sshd</a:t>
            </a:r>
            <a:r>
              <a:rPr lang="en-GB" dirty="0">
                <a:solidFill>
                  <a:srgbClr val="FF0000"/>
                </a:solidFill>
              </a:rPr>
              <a:t>", "-D"]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205869" y="1779722"/>
            <a:ext cx="18437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Change this to your required password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4914900" y="2221396"/>
            <a:ext cx="2231335" cy="52677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624430" y="4681330"/>
            <a:ext cx="24649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I have found I needed a # here i.e.</a:t>
            </a:r>
            <a:br>
              <a:rPr lang="en-GB" dirty="0" smtClean="0"/>
            </a:br>
            <a:r>
              <a:rPr lang="en-GB" dirty="0" smtClean="0"/>
              <a:t>….s/</a:t>
            </a:r>
            <a:r>
              <a:rPr lang="en-GB" b="1" dirty="0" smtClean="0"/>
              <a:t>#</a:t>
            </a:r>
            <a:r>
              <a:rPr lang="en-GB" dirty="0" smtClean="0"/>
              <a:t>Perm….</a:t>
            </a:r>
            <a:endParaRPr lang="en-GB" dirty="0"/>
          </a:p>
        </p:txBody>
      </p:sp>
      <p:cxnSp>
        <p:nvCxnSpPr>
          <p:cNvPr id="12" name="Elbow Connector 11"/>
          <p:cNvCxnSpPr/>
          <p:nvPr/>
        </p:nvCxnSpPr>
        <p:spPr bwMode="auto">
          <a:xfrm rot="10800000">
            <a:off x="1893405" y="3329609"/>
            <a:ext cx="4701209" cy="1684682"/>
          </a:xfrm>
          <a:prstGeom prst="bentConnector3">
            <a:avLst>
              <a:gd name="adj1" fmla="val 10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4117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.</a:t>
            </a:r>
            <a:r>
              <a:rPr lang="en-GB" dirty="0" err="1" smtClean="0"/>
              <a:t>dockerignore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82040"/>
            <a:ext cx="7029450" cy="4756785"/>
          </a:xfrm>
        </p:spPr>
        <p:txBody>
          <a:bodyPr/>
          <a:lstStyle/>
          <a:p>
            <a:r>
              <a:rPr lang="en-GB" dirty="0" smtClean="0"/>
              <a:t>This is another text file placed in the same directory as the </a:t>
            </a:r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 smtClean="0"/>
              <a:t>file</a:t>
            </a:r>
          </a:p>
          <a:p>
            <a:r>
              <a:rPr lang="en-GB" dirty="0" smtClean="0"/>
              <a:t>Specifies files to ignore during an ADD or COPY because the container does not need them</a:t>
            </a:r>
          </a:p>
          <a:p>
            <a:endParaRPr lang="en-GB" dirty="0"/>
          </a:p>
          <a:p>
            <a:r>
              <a:rPr lang="en-GB" dirty="0" smtClean="0"/>
              <a:t>Example: Ignore all .txt files</a:t>
            </a:r>
            <a:br>
              <a:rPr lang="en-GB" dirty="0" smtClean="0"/>
            </a:br>
            <a:r>
              <a:rPr lang="en-GB" dirty="0" smtClean="0"/>
              <a:t>*.txt</a:t>
            </a:r>
          </a:p>
          <a:p>
            <a:r>
              <a:rPr lang="en-GB" dirty="0"/>
              <a:t>Example: Ignore </a:t>
            </a:r>
            <a:r>
              <a:rPr lang="en-GB" dirty="0" smtClean="0"/>
              <a:t>all files except </a:t>
            </a:r>
            <a:r>
              <a:rPr lang="en-GB" dirty="0"/>
              <a:t>.jar and .war </a:t>
            </a:r>
            <a:r>
              <a:rPr lang="en-GB" dirty="0" smtClean="0"/>
              <a:t>files</a:t>
            </a:r>
            <a:br>
              <a:rPr lang="en-GB" dirty="0" smtClean="0"/>
            </a:br>
            <a:r>
              <a:rPr lang="en-GB" dirty="0" smtClean="0"/>
              <a:t>*.*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!*.jar</a:t>
            </a:r>
            <a:br>
              <a:rPr lang="en-GB" dirty="0"/>
            </a:br>
            <a:r>
              <a:rPr lang="en-GB" dirty="0"/>
              <a:t>!*.war </a:t>
            </a:r>
          </a:p>
          <a:p>
            <a:r>
              <a:rPr lang="en-GB" dirty="0" smtClean="0"/>
              <a:t>Example: </a:t>
            </a:r>
            <a:r>
              <a:rPr lang="en-GB" dirty="0" err="1" smtClean="0"/>
              <a:t>Ingore</a:t>
            </a:r>
            <a:r>
              <a:rPr lang="en-GB" dirty="0" smtClean="0"/>
              <a:t> files and directories starting with </a:t>
            </a:r>
            <a:r>
              <a:rPr lang="en-GB" i="1" dirty="0" smtClean="0"/>
              <a:t>temp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temp*</a:t>
            </a:r>
          </a:p>
          <a:p>
            <a:r>
              <a:rPr lang="en-GB" dirty="0" smtClean="0"/>
              <a:t>Example</a:t>
            </a:r>
            <a:r>
              <a:rPr lang="en-GB" dirty="0"/>
              <a:t>:  Exclude files and directories starting with </a:t>
            </a:r>
            <a:r>
              <a:rPr lang="en-GB" i="1" dirty="0"/>
              <a:t>temp</a:t>
            </a:r>
            <a:r>
              <a:rPr lang="en-GB" dirty="0"/>
              <a:t> from any subdirectory that is two levels below the root</a:t>
            </a:r>
            <a:r>
              <a:rPr lang="en-GB" dirty="0" smtClean="0"/>
              <a:t>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*/*/temp*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95445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Revisited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6044" y="1097280"/>
            <a:ext cx="2403222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node:carbon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6" name="Regular Pentagon 5"/>
          <p:cNvSpPr/>
          <p:nvPr/>
        </p:nvSpPr>
        <p:spPr bwMode="auto">
          <a:xfrm>
            <a:off x="3543300" y="2263140"/>
            <a:ext cx="1615440" cy="1577340"/>
          </a:xfrm>
          <a:prstGeom prst="pentago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DockerHub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" name="Straight Arrow Connector 7"/>
          <p:cNvCxnSpPr>
            <a:endCxn id="5" idx="3"/>
          </p:cNvCxnSpPr>
          <p:nvPr/>
        </p:nvCxnSpPr>
        <p:spPr bwMode="auto">
          <a:xfrm flipH="1" flipV="1">
            <a:off x="2759266" y="1835944"/>
            <a:ext cx="1138142" cy="7386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28144" y="1935480"/>
            <a:ext cx="3134191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4859464" y="2430780"/>
            <a:ext cx="807720" cy="14382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4859464" y="4205366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buildpack-deps:jessie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57175" y="65988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my_app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859464" y="4649946"/>
            <a:ext cx="3698448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buildpack-deps:jessie-scm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667184" y="1508284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node:carbon</a:t>
            </a:r>
            <a:endParaRPr lang="en-GB" dirty="0"/>
          </a:p>
        </p:txBody>
      </p:sp>
      <p:cxnSp>
        <p:nvCxnSpPr>
          <p:cNvPr id="17" name="Straight Arrow Connector 16"/>
          <p:cNvCxnSpPr>
            <a:endCxn id="9" idx="2"/>
          </p:cNvCxnSpPr>
          <p:nvPr/>
        </p:nvCxnSpPr>
        <p:spPr bwMode="auto">
          <a:xfrm flipV="1">
            <a:off x="6614160" y="3412808"/>
            <a:ext cx="681080" cy="5953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356044" y="3230374"/>
            <a:ext cx="27279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One </a:t>
            </a:r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 smtClean="0"/>
              <a:t>leads to another that leads to another, etc.</a:t>
            </a:r>
          </a:p>
          <a:p>
            <a:endParaRPr lang="en-GB" dirty="0"/>
          </a:p>
          <a:p>
            <a:r>
              <a:rPr lang="en-GB" dirty="0" smtClean="0"/>
              <a:t>Each builds an image.</a:t>
            </a:r>
          </a:p>
          <a:p>
            <a:r>
              <a:rPr lang="en-GB" dirty="0" err="1" smtClean="0"/>
              <a:t>my_app</a:t>
            </a:r>
            <a:r>
              <a:rPr lang="en-GB" dirty="0" smtClean="0"/>
              <a:t> pulls each of these images, but it does not necessarily have to rebuild each of them. </a:t>
            </a:r>
            <a:r>
              <a:rPr lang="en-GB" b="1" dirty="0" smtClean="0">
                <a:solidFill>
                  <a:srgbClr val="FF0000"/>
                </a:solidFill>
              </a:rPr>
              <a:t>The images are cached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65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work for setting up the infrastructure for an application is now the responsibility of the developer</a:t>
            </a:r>
          </a:p>
          <a:p>
            <a:r>
              <a:rPr lang="en-GB" b="1" dirty="0" err="1" smtClean="0">
                <a:solidFill>
                  <a:srgbClr val="FF0000"/>
                </a:solidFill>
              </a:rPr>
              <a:t>Dockerfiles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b="1" dirty="0" smtClean="0">
                <a:solidFill>
                  <a:srgbClr val="FF0000"/>
                </a:solidFill>
              </a:rPr>
              <a:t>can be submitted to version control </a:t>
            </a:r>
            <a:r>
              <a:rPr lang="en-GB" dirty="0" smtClean="0"/>
              <a:t>along with the code for the application</a:t>
            </a:r>
          </a:p>
          <a:p>
            <a:r>
              <a:rPr lang="en-GB" dirty="0" smtClean="0"/>
              <a:t>They setup the </a:t>
            </a:r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 smtClean="0"/>
              <a:t>and this can be handed over to the software test department along with the code</a:t>
            </a:r>
          </a:p>
          <a:p>
            <a:r>
              <a:rPr lang="en-GB" dirty="0" smtClean="0"/>
              <a:t>WIN </a:t>
            </a:r>
            <a:r>
              <a:rPr lang="en-GB" dirty="0" err="1" smtClean="0"/>
              <a:t>WIN</a:t>
            </a:r>
            <a:r>
              <a:rPr lang="en-GB" dirty="0" smtClean="0"/>
              <a:t>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7504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9845"/>
            <a:ext cx="7029450" cy="4678980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BUILDING THE</a:t>
            </a:r>
            <a:br>
              <a:rPr lang="en-GB" sz="9600" dirty="0" smtClean="0"/>
            </a:br>
            <a:r>
              <a:rPr lang="en-GB" sz="9600" dirty="0" smtClean="0"/>
              <a:t>IMAGE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935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</a:t>
            </a:r>
            <a:r>
              <a:rPr lang="en-GB" dirty="0"/>
              <a:t>a </a:t>
            </a:r>
            <a:r>
              <a:rPr lang="en-GB" dirty="0" smtClean="0"/>
              <a:t>Container</a:t>
            </a:r>
            <a:r>
              <a:rPr lang="en-GB" dirty="0"/>
              <a:t> </a:t>
            </a:r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0"/>
            <a:ext cx="7029450" cy="4741545"/>
          </a:xfrm>
        </p:spPr>
        <p:txBody>
          <a:bodyPr/>
          <a:lstStyle/>
          <a:p>
            <a:r>
              <a:rPr lang="en-GB" dirty="0" smtClean="0"/>
              <a:t>Use </a:t>
            </a:r>
            <a:r>
              <a:rPr lang="en-GB" dirty="0"/>
              <a:t>Docker to prepare our software and its execution environment by packing them onto a file system</a:t>
            </a:r>
            <a:r>
              <a:rPr lang="en-GB" dirty="0" smtClean="0"/>
              <a:t>.</a:t>
            </a:r>
          </a:p>
          <a:p>
            <a:r>
              <a:rPr lang="en-GB" dirty="0" smtClean="0"/>
              <a:t>Create a directory for the image. Give it the same name as the image name you wish to use.</a:t>
            </a:r>
          </a:p>
          <a:p>
            <a:r>
              <a:rPr lang="en-GB" dirty="0" smtClean="0"/>
              <a:t>Create a file called “</a:t>
            </a:r>
            <a:r>
              <a:rPr lang="en-GB" dirty="0" err="1" smtClean="0"/>
              <a:t>Dockerfile</a:t>
            </a:r>
            <a:r>
              <a:rPr lang="en-GB" dirty="0" smtClean="0"/>
              <a:t>” (no file extension)</a:t>
            </a:r>
          </a:p>
          <a:p>
            <a:r>
              <a:rPr lang="en-GB" dirty="0" smtClean="0"/>
              <a:t>Write the file … FROM…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</a:p>
          <a:p>
            <a:r>
              <a:rPr lang="en-GB" dirty="0" smtClean="0"/>
              <a:t>From command window and within the directory, execute one of these commands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sz="4800" i="1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Interestingly we can pull a Linux “</a:t>
            </a:r>
            <a:r>
              <a:rPr lang="en-GB" dirty="0" err="1" smtClean="0"/>
              <a:t>ubuntu</a:t>
            </a:r>
            <a:r>
              <a:rPr lang="en-GB" dirty="0" smtClean="0"/>
              <a:t>” image on Windows because Docker is running on Hyper-V which is a Type 1 hypervisor and supports any OS</a:t>
            </a:r>
          </a:p>
          <a:p>
            <a:r>
              <a:rPr lang="en-GB" dirty="0" smtClean="0"/>
              <a:t>See note on warnings on next slide!!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486152" y="3950897"/>
            <a:ext cx="2386436" cy="92333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Builds image with “local” name and tag</a:t>
            </a:r>
            <a:br>
              <a:rPr lang="en-GB" dirty="0" smtClean="0"/>
            </a:br>
            <a:r>
              <a:rPr lang="en-GB" dirty="0" err="1" smtClean="0"/>
              <a:t>my-nginx:latest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23457" y="3950897"/>
            <a:ext cx="4442242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strike="sngStrike" dirty="0" err="1"/>
              <a:t>docker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image build  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--tag </a:t>
            </a:r>
            <a:r>
              <a:rPr lang="en-GB" i="1" dirty="0" err="1" smtClean="0">
                <a:solidFill>
                  <a:srgbClr val="FF0000"/>
                </a:solidFill>
              </a:rPr>
              <a:t>my-nginx:latest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</a:t>
            </a:r>
            <a:r>
              <a:rPr lang="en-GB" i="1" dirty="0" smtClean="0"/>
              <a:t>-t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endParaRPr lang="en-GB" dirty="0"/>
          </a:p>
        </p:txBody>
      </p:sp>
      <p:sp>
        <p:nvSpPr>
          <p:cNvPr id="8" name="Left Brace 7"/>
          <p:cNvSpPr/>
          <p:nvPr/>
        </p:nvSpPr>
        <p:spPr bwMode="auto">
          <a:xfrm>
            <a:off x="1581114" y="3950898"/>
            <a:ext cx="342343" cy="923330"/>
          </a:xfrm>
          <a:prstGeom prst="lef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-92111" y="4036392"/>
            <a:ext cx="2114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commands are equivalent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77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8383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br>
              <a:rPr lang="en-GB" dirty="0" smtClean="0"/>
            </a:br>
            <a:r>
              <a:rPr lang="en-GB" dirty="0" smtClean="0"/>
              <a:t>Creating a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557162"/>
          </a:xfrm>
        </p:spPr>
        <p:txBody>
          <a:bodyPr/>
          <a:lstStyle/>
          <a:p>
            <a:r>
              <a:rPr lang="en-GB" dirty="0"/>
              <a:t>Make a folder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. </a:t>
            </a:r>
            <a:r>
              <a:rPr lang="en-GB" dirty="0" smtClean="0"/>
              <a:t>This is a name we have chosen for the image we are building for this exercise</a:t>
            </a:r>
            <a:endParaRPr lang="en-GB" i="1" dirty="0" smtClean="0"/>
          </a:p>
          <a:p>
            <a:r>
              <a:rPr lang="en-GB" dirty="0" smtClean="0"/>
              <a:t>Change to folder and </a:t>
            </a:r>
            <a:r>
              <a:rPr lang="en-GB" dirty="0"/>
              <a:t>a</a:t>
            </a:r>
            <a:r>
              <a:rPr lang="en-GB" dirty="0" smtClean="0"/>
              <a:t>dd </a:t>
            </a:r>
            <a:r>
              <a:rPr lang="en-GB" dirty="0"/>
              <a:t>a file called “</a:t>
            </a:r>
            <a:r>
              <a:rPr lang="en-GB" b="1" dirty="0" err="1" smtClean="0"/>
              <a:t>Dockerfile</a:t>
            </a:r>
            <a:r>
              <a:rPr lang="en-GB" dirty="0"/>
              <a:t>” to it with the following content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From command window and within the </a:t>
            </a:r>
            <a:r>
              <a:rPr lang="en-GB" dirty="0">
                <a:solidFill>
                  <a:srgbClr val="FF0000"/>
                </a:solidFill>
              </a:rPr>
              <a:t>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r>
              <a:rPr lang="en-GB" dirty="0"/>
              <a:t> folder, </a:t>
            </a:r>
            <a:r>
              <a:rPr lang="en-GB" dirty="0" smtClean="0"/>
              <a:t>build the image by executing the command:</a:t>
            </a:r>
            <a:endParaRPr lang="en-GB" dirty="0"/>
          </a:p>
          <a:p>
            <a:r>
              <a:rPr lang="en-GB" dirty="0" smtClean="0"/>
              <a:t>Build the image using the command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129565" y="3160662"/>
            <a:ext cx="5640404" cy="13687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00050" lvl="1" indent="0">
              <a:buNone/>
            </a:pPr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RUN apt-get update &amp;&amp; apt-get install -y </a:t>
            </a:r>
            <a:r>
              <a:rPr lang="en-GB" dirty="0" err="1"/>
              <a:t>nginx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EXPOSE 80</a:t>
            </a:r>
          </a:p>
          <a:p>
            <a:pPr marL="400050" lvl="1" indent="0">
              <a:buNone/>
            </a:pPr>
            <a:r>
              <a:rPr lang="en-GB" dirty="0"/>
              <a:t>ENTRYPOINT ["</a:t>
            </a:r>
            <a:r>
              <a:rPr lang="en-GB" dirty="0" err="1"/>
              <a:t>nginx</a:t>
            </a:r>
            <a:r>
              <a:rPr lang="en-GB" dirty="0"/>
              <a:t>", "-g", "daemon off</a:t>
            </a:r>
            <a:r>
              <a:rPr lang="en-GB" dirty="0" smtClean="0"/>
              <a:t>;"]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08702" y="5642811"/>
            <a:ext cx="4349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  image   build   -</a:t>
            </a:r>
            <a:r>
              <a:rPr lang="en-GB" i="1" dirty="0"/>
              <a:t>t </a:t>
            </a:r>
            <a:r>
              <a:rPr lang="en-GB" i="1" dirty="0" smtClean="0"/>
              <a:t> 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  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58552" y="5951569"/>
            <a:ext cx="1395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 the dot here</a:t>
            </a:r>
            <a:endParaRPr lang="en-GB" dirty="0"/>
          </a:p>
        </p:txBody>
      </p:sp>
      <p:cxnSp>
        <p:nvCxnSpPr>
          <p:cNvPr id="11" name="Elbow Connector 10"/>
          <p:cNvCxnSpPr>
            <a:stCxn id="9" idx="1"/>
          </p:cNvCxnSpPr>
          <p:nvPr/>
        </p:nvCxnSpPr>
        <p:spPr bwMode="auto">
          <a:xfrm rot="10800000">
            <a:off x="6025420" y="6012143"/>
            <a:ext cx="433133" cy="262592"/>
          </a:xfrm>
          <a:prstGeom prst="bentConnector3">
            <a:avLst>
              <a:gd name="adj1" fmla="val 100001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42421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Remove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Remove one or more images (from private repository)</a:t>
            </a:r>
            <a:br>
              <a:rPr lang="en-GB" dirty="0" smtClean="0"/>
            </a:br>
            <a:r>
              <a:rPr lang="en-GB" dirty="0" smtClean="0"/>
              <a:t>If a container is using the image, it must be removed before the image is removed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 test1  test2:latest</a:t>
            </a:r>
          </a:p>
          <a:p>
            <a:endParaRPr lang="en-GB" dirty="0" smtClean="0"/>
          </a:p>
          <a:p>
            <a:r>
              <a:rPr lang="en-GB" dirty="0" smtClean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-f 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endParaRPr lang="en-GB" i="1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00325" y="4923322"/>
            <a:ext cx="3854919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</a:t>
            </a:r>
            <a:br>
              <a:rPr lang="en-GB" dirty="0" smtClean="0"/>
            </a:br>
            <a:r>
              <a:rPr lang="en-GB" dirty="0" smtClean="0"/>
              <a:t>The old shorthand version for this is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rmi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Example: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rmi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 smtClean="0"/>
          </a:p>
        </p:txBody>
      </p:sp>
    </p:spTree>
    <p:extLst>
      <p:ext uri="{BB962C8B-B14F-4D97-AF65-F5344CB8AC3E}">
        <p14:creationId xmlns:p14="http://schemas.microsoft.com/office/powerpoint/2010/main" val="346626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Prune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Like remove, except will remove all images </a:t>
            </a:r>
            <a:r>
              <a:rPr lang="en-GB" b="1" dirty="0" smtClean="0"/>
              <a:t>that are unused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 smtClean="0"/>
              <a:t>prune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 smtClean="0"/>
              <a:t>prune –f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dirty="0" smtClean="0"/>
              <a:t>Filter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prune –filter “…..”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118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 your images</a:t>
            </a:r>
          </a:p>
          <a:p>
            <a:r>
              <a:rPr lang="en-GB" dirty="0" smtClean="0"/>
              <a:t>Remove the my-</a:t>
            </a:r>
            <a:r>
              <a:rPr lang="en-GB" dirty="0" err="1" smtClean="0"/>
              <a:t>nginx</a:t>
            </a:r>
            <a:r>
              <a:rPr lang="en-GB" dirty="0" smtClean="0"/>
              <a:t> image</a:t>
            </a:r>
          </a:p>
          <a:p>
            <a:r>
              <a:rPr lang="en-GB" dirty="0" smtClean="0"/>
              <a:t>List your images</a:t>
            </a:r>
          </a:p>
          <a:p>
            <a:r>
              <a:rPr lang="en-GB" dirty="0" smtClean="0"/>
              <a:t>Re-build the my-</a:t>
            </a:r>
            <a:r>
              <a:rPr lang="en-GB" dirty="0" err="1" smtClean="0"/>
              <a:t>nginx</a:t>
            </a:r>
            <a:r>
              <a:rPr lang="en-GB" dirty="0" smtClean="0"/>
              <a:t> image</a:t>
            </a:r>
          </a:p>
          <a:p>
            <a:r>
              <a:rPr lang="en-GB" dirty="0" smtClean="0"/>
              <a:t>List your images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9621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66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vs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2268855"/>
          </a:xfrm>
        </p:spPr>
        <p:txBody>
          <a:bodyPr/>
          <a:lstStyle/>
          <a:p>
            <a:r>
              <a:rPr lang="en-GB" dirty="0" smtClean="0"/>
              <a:t>An image</a:t>
            </a:r>
          </a:p>
          <a:p>
            <a:pPr lvl="1"/>
            <a:r>
              <a:rPr lang="en-GB" dirty="0" smtClean="0"/>
              <a:t>What you build and distribute</a:t>
            </a:r>
          </a:p>
          <a:p>
            <a:pPr lvl="1"/>
            <a:r>
              <a:rPr lang="en-GB" dirty="0" smtClean="0"/>
              <a:t>Blueprint or template used to start a container from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Container</a:t>
            </a:r>
          </a:p>
          <a:p>
            <a:pPr lvl="1"/>
            <a:r>
              <a:rPr lang="en-GB" dirty="0" smtClean="0"/>
              <a:t>Running process or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111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95112"/>
            <a:ext cx="7486650" cy="4051333"/>
          </a:xfrm>
        </p:spPr>
        <p:txBody>
          <a:bodyPr/>
          <a:lstStyle/>
          <a:p>
            <a:r>
              <a:rPr lang="en-GB" b="1" dirty="0" smtClean="0"/>
              <a:t>options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add </a:t>
            </a:r>
            <a:r>
              <a:rPr lang="en-GB" dirty="0"/>
              <a:t>to or override the image defaults set by a </a:t>
            </a:r>
            <a:r>
              <a:rPr lang="en-GB" dirty="0" smtClean="0"/>
              <a:t>developer and by the Docker runtime itself including:</a:t>
            </a:r>
          </a:p>
          <a:p>
            <a:pPr lvl="1"/>
            <a:r>
              <a:rPr lang="en-GB" dirty="0" smtClean="0"/>
              <a:t> </a:t>
            </a:r>
            <a:r>
              <a:rPr lang="en-GB" b="1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>
                <a:solidFill>
                  <a:srgbClr val="FF0000"/>
                </a:solidFill>
              </a:rPr>
              <a:t>to provide the container a name</a:t>
            </a:r>
            <a:r>
              <a:rPr lang="en-GB" dirty="0" smtClean="0"/>
              <a:t> that can be used instead of the automatically generated UUID</a:t>
            </a:r>
          </a:p>
          <a:p>
            <a:r>
              <a:rPr lang="en-GB" b="1" dirty="0" err="1"/>
              <a:t>i</a:t>
            </a:r>
            <a:r>
              <a:rPr lang="en-GB" b="1" dirty="0" err="1" smtClean="0"/>
              <a:t>magename:tag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name of the image including (optional) tag name</a:t>
            </a:r>
          </a:p>
          <a:p>
            <a:r>
              <a:rPr lang="en-GB" b="1" dirty="0" smtClean="0"/>
              <a:t>[optional] command </a:t>
            </a:r>
            <a:r>
              <a:rPr lang="en-GB" b="1" dirty="0" err="1" smtClean="0"/>
              <a:t>args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overwrite the CMD instructions in the </a:t>
            </a:r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 smtClean="0"/>
              <a:t>to execute a new command </a:t>
            </a:r>
            <a:r>
              <a:rPr lang="en-GB" b="1" dirty="0" smtClean="0"/>
              <a:t>within</a:t>
            </a:r>
            <a:r>
              <a:rPr lang="en-GB" dirty="0" smtClean="0"/>
              <a:t> the container when it starts</a:t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run -it </a:t>
            </a:r>
            <a:r>
              <a:rPr lang="en-GB" dirty="0" err="1" smtClean="0"/>
              <a:t>my_image</a:t>
            </a:r>
            <a:r>
              <a:rPr lang="en-GB" dirty="0" smtClean="0"/>
              <a:t>  echo “Hello World”</a:t>
            </a:r>
          </a:p>
          <a:p>
            <a:pPr lvl="1"/>
            <a:r>
              <a:rPr lang="en-GB" dirty="0" smtClean="0"/>
              <a:t>You can </a:t>
            </a:r>
            <a:r>
              <a:rPr lang="en-GB" dirty="0" err="1" smtClean="0"/>
              <a:t>aloso</a:t>
            </a:r>
            <a:r>
              <a:rPr lang="en-GB" dirty="0" smtClean="0"/>
              <a:t> override the ENTRYPOINT command 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-it </a:t>
            </a:r>
            <a:r>
              <a:rPr lang="en-GB" b="1" i="1" dirty="0"/>
              <a:t>--</a:t>
            </a:r>
            <a:r>
              <a:rPr lang="en-GB" b="1" i="1" dirty="0" err="1"/>
              <a:t>entrypoint</a:t>
            </a:r>
            <a:r>
              <a:rPr lang="en-GB" i="1" dirty="0"/>
              <a:t> /</a:t>
            </a:r>
            <a:r>
              <a:rPr lang="en-GB" i="1" dirty="0" err="1"/>
              <a:t>usr</a:t>
            </a:r>
            <a:r>
              <a:rPr lang="en-GB" i="1" dirty="0"/>
              <a:t>/bin/</a:t>
            </a:r>
            <a:r>
              <a:rPr lang="en-GB" i="1" dirty="0" err="1"/>
              <a:t>redis</a:t>
            </a:r>
            <a:r>
              <a:rPr lang="en-GB" i="1" dirty="0"/>
              <a:t>-cli example/</a:t>
            </a:r>
            <a:r>
              <a:rPr lang="en-GB" i="1" dirty="0" err="1"/>
              <a:t>redis</a:t>
            </a:r>
            <a:r>
              <a:rPr lang="en-GB" i="1" dirty="0"/>
              <a:t> --help</a:t>
            </a: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6014" y="801722"/>
            <a:ext cx="6429965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/>
              <a:t>args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SHORTHAND</a:t>
            </a:r>
            <a:r>
              <a:rPr lang="en-GB" dirty="0"/>
              <a:t/>
            </a:r>
            <a:br>
              <a:rPr lang="en-GB" dirty="0"/>
            </a:br>
            <a:r>
              <a:rPr lang="en-GB" b="1" i="1" dirty="0" err="1"/>
              <a:t>docker</a:t>
            </a:r>
            <a:r>
              <a:rPr lang="en-GB" b="1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 smtClean="0"/>
              <a:t>args</a:t>
            </a:r>
            <a:endParaRPr lang="en-GB" dirty="0"/>
          </a:p>
        </p:txBody>
      </p:sp>
      <p:sp>
        <p:nvSpPr>
          <p:cNvPr id="6" name="Action Button: Information 5">
            <a:hlinkClick r:id="" action="ppaction://noaction" highlightClick="1"/>
          </p:cNvPr>
          <p:cNvSpPr/>
          <p:nvPr/>
        </p:nvSpPr>
        <p:spPr bwMode="auto">
          <a:xfrm>
            <a:off x="973722" y="2825016"/>
            <a:ext cx="553453" cy="457200"/>
          </a:xfrm>
          <a:prstGeom prst="actionButtonInformation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7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Running the my-</a:t>
            </a:r>
            <a:r>
              <a:rPr lang="en-GB" dirty="0" err="1" smtClean="0"/>
              <a:t>nginx</a:t>
            </a:r>
            <a:r>
              <a:rPr lang="en-GB" dirty="0" smtClean="0"/>
              <a:t>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09515"/>
            <a:ext cx="7427294" cy="4114800"/>
          </a:xfrm>
        </p:spPr>
        <p:txBody>
          <a:bodyPr/>
          <a:lstStyle/>
          <a:p>
            <a:r>
              <a:rPr lang="en-GB" dirty="0" smtClean="0"/>
              <a:t>Run the container like this: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container run </a:t>
            </a:r>
            <a:r>
              <a:rPr lang="en-GB" i="1" dirty="0"/>
              <a:t>--name=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/>
              <a:t> -d -p </a:t>
            </a:r>
            <a:r>
              <a:rPr lang="en-GB" i="1" dirty="0">
                <a:solidFill>
                  <a:srgbClr val="FF0000"/>
                </a:solidFill>
              </a:rPr>
              <a:t>8080:80</a:t>
            </a:r>
            <a:r>
              <a:rPr lang="en-GB" i="1" dirty="0"/>
              <a:t> </a:t>
            </a:r>
            <a:r>
              <a:rPr lang="en-GB" i="1" dirty="0" smtClean="0">
                <a:solidFill>
                  <a:schemeClr val="accent1">
                    <a:lumMod val="25000"/>
                  </a:schemeClr>
                </a:solidFill>
              </a:rPr>
              <a:t>my-</a:t>
            </a:r>
            <a:r>
              <a:rPr lang="en-GB" i="1" dirty="0" err="1" smtClean="0">
                <a:solidFill>
                  <a:schemeClr val="accent1">
                    <a:lumMod val="25000"/>
                  </a:schemeClr>
                </a:solidFill>
              </a:rPr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         </a:t>
            </a:r>
            <a:r>
              <a:rPr lang="en-GB" i="1" dirty="0"/>
              <a:t> </a:t>
            </a:r>
            <a:r>
              <a:rPr lang="en-GB" i="1" dirty="0" smtClean="0"/>
              <a:t>  </a:t>
            </a:r>
            <a:r>
              <a:rPr lang="en-GB" i="1" dirty="0" smtClean="0">
                <a:sym typeface="Wingdings" panose="05000000000000000000" pitchFamily="2" charset="2"/>
              </a:rPr>
              <a:t> check running containers</a:t>
            </a:r>
          </a:p>
          <a:p>
            <a:pPr marL="0" indent="0">
              <a:buNone/>
            </a:pPr>
            <a:r>
              <a:rPr lang="en-GB" i="1" dirty="0" err="1" smtClean="0">
                <a:sym typeface="Wingdings" panose="05000000000000000000" pitchFamily="2" charset="2"/>
              </a:rPr>
              <a:t>docker</a:t>
            </a:r>
            <a:r>
              <a:rPr lang="en-GB" i="1" dirty="0" smtClean="0">
                <a:sym typeface="Wingdings" panose="05000000000000000000" pitchFamily="2" charset="2"/>
              </a:rPr>
              <a:t> container </a:t>
            </a:r>
            <a:r>
              <a:rPr lang="en-GB" i="1" dirty="0">
                <a:sym typeface="Wingdings" panose="05000000000000000000" pitchFamily="2" charset="2"/>
              </a:rPr>
              <a:t>l</a:t>
            </a:r>
            <a:r>
              <a:rPr lang="en-GB" i="1" dirty="0" smtClean="0">
                <a:sym typeface="Wingdings" panose="05000000000000000000" pitchFamily="2" charset="2"/>
              </a:rPr>
              <a:t>s  -a	    or check all containers like this</a:t>
            </a:r>
            <a:endParaRPr lang="en-GB" i="1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03230" y="1175929"/>
            <a:ext cx="417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Map port 80 exposed in the </a:t>
            </a:r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 smtClean="0"/>
              <a:t>as port 8080 on the host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05" y="4057105"/>
            <a:ext cx="4694973" cy="24802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8348" y="4419548"/>
            <a:ext cx="36426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err="1" smtClean="0"/>
              <a:t>nginx</a:t>
            </a:r>
            <a:r>
              <a:rPr lang="en-GB" b="1" dirty="0" smtClean="0"/>
              <a:t> web server </a:t>
            </a:r>
            <a:r>
              <a:rPr lang="en-GB" dirty="0" smtClean="0"/>
              <a:t>running in Linux </a:t>
            </a:r>
            <a:r>
              <a:rPr lang="en-GB" b="1" dirty="0" err="1" smtClean="0"/>
              <a:t>Ubunutu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within Docker </a:t>
            </a:r>
            <a:r>
              <a:rPr lang="en-GB" dirty="0" smtClean="0"/>
              <a:t>and accessed from the browser on the host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6534978" y="1834247"/>
            <a:ext cx="198783" cy="5610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629796" y="2025039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 name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69483" y="201459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images name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>
            <a:off x="4761397" y="2327860"/>
            <a:ext cx="141833" cy="2553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/>
          <p:nvPr/>
        </p:nvCxnSpPr>
        <p:spPr bwMode="auto">
          <a:xfrm flipH="1">
            <a:off x="7697386" y="2327860"/>
            <a:ext cx="75014" cy="2056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Oval 10"/>
          <p:cNvSpPr/>
          <p:nvPr/>
        </p:nvSpPr>
        <p:spPr bwMode="auto">
          <a:xfrm>
            <a:off x="481263" y="3927107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1263" y="5095531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localhost:8080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6" name="Straight Arrow Connector 15"/>
          <p:cNvCxnSpPr/>
          <p:nvPr/>
        </p:nvCxnSpPr>
        <p:spPr bwMode="auto">
          <a:xfrm flipH="1" flipV="1">
            <a:off x="1121343" y="4600876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030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</a:p>
          <a:p>
            <a:pPr marL="0" indent="0" algn="ctr">
              <a:buNone/>
            </a:pPr>
            <a:r>
              <a:rPr lang="en-GB" sz="6600" dirty="0" smtClean="0"/>
              <a:t>(In more detail)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519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image in a </a:t>
            </a:r>
            <a:r>
              <a:rPr lang="en-GB" dirty="0" smtClean="0"/>
              <a:t>container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2901"/>
            <a:ext cx="7029450" cy="4885924"/>
          </a:xfrm>
        </p:spPr>
        <p:txBody>
          <a:bodyPr/>
          <a:lstStyle/>
          <a:p>
            <a:r>
              <a:rPr lang="en-GB" dirty="0" smtClean="0"/>
              <a:t>You can run a container by just specifying the image</a:t>
            </a:r>
          </a:p>
          <a:p>
            <a:pPr lvl="1"/>
            <a:r>
              <a:rPr lang="en-GB" dirty="0" smtClean="0"/>
              <a:t>This is common for services, databases, etc., that are run in detached mode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run a container by follow the image name</a:t>
            </a:r>
            <a:r>
              <a:rPr lang="en-GB" dirty="0" smtClean="0">
                <a:solidFill>
                  <a:srgbClr val="FF0000"/>
                </a:solidFill>
              </a:rPr>
              <a:t> with a command and arguments</a:t>
            </a:r>
            <a:r>
              <a:rPr lang="en-GB" dirty="0" smtClean="0"/>
              <a:t> to be executed in the container when it starts</a:t>
            </a:r>
          </a:p>
          <a:p>
            <a:pPr lvl="1"/>
            <a:r>
              <a:rPr lang="en-GB" dirty="0" smtClean="0"/>
              <a:t>This is common for containers running a service that can be run with different options</a:t>
            </a:r>
          </a:p>
          <a:p>
            <a:pPr lvl="1"/>
            <a:r>
              <a:rPr lang="en-GB" dirty="0" smtClean="0"/>
              <a:t>The --</a:t>
            </a:r>
            <a:r>
              <a:rPr lang="en-GB" dirty="0" err="1" smtClean="0"/>
              <a:t>rm</a:t>
            </a:r>
            <a:r>
              <a:rPr lang="en-GB" dirty="0" smtClean="0"/>
              <a:t> option removes the image when the container stops, which is a useful clean-up for one off commands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Example, to display “hello world” in </a:t>
            </a:r>
            <a:r>
              <a:rPr lang="en-GB" dirty="0" err="1" smtClean="0"/>
              <a:t>linux</a:t>
            </a:r>
            <a:r>
              <a:rPr lang="en-GB" dirty="0" smtClean="0"/>
              <a:t> OS and remove image when container stops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 err="1" smtClean="0"/>
              <a:t>imagename</a:t>
            </a:r>
            <a:r>
              <a:rPr lang="en-GB" i="1" dirty="0" smtClean="0"/>
              <a:t> --</a:t>
            </a:r>
            <a:r>
              <a:rPr lang="en-GB" i="1" dirty="0" err="1" smtClean="0"/>
              <a:t>rm</a:t>
            </a:r>
            <a:r>
              <a:rPr lang="en-GB" i="1" dirty="0" smtClean="0"/>
              <a:t>  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echo   “hello world”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21818" y="2054989"/>
            <a:ext cx="36856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 container run  </a:t>
            </a:r>
            <a:r>
              <a:rPr lang="en-GB" i="1" dirty="0" err="1" smtClean="0"/>
              <a:t>imagename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625064" y="4974652"/>
            <a:ext cx="60452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 container run  </a:t>
            </a:r>
            <a:r>
              <a:rPr lang="en-GB" i="1" dirty="0" err="1" smtClean="0"/>
              <a:t>imagename</a:t>
            </a:r>
            <a:r>
              <a:rPr lang="en-GB" i="1" dirty="0" smtClean="0"/>
              <a:t> 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command  arguments</a:t>
            </a:r>
            <a:endParaRPr lang="en-GB" i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97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 Container is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Check that the container is running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</a:t>
            </a:r>
            <a:endParaRPr lang="en-GB" dirty="0" smtClean="0"/>
          </a:p>
          <a:p>
            <a:r>
              <a:rPr lang="en-GB" dirty="0" smtClean="0"/>
              <a:t>If you do not see your container then repeat the above but display </a:t>
            </a:r>
            <a:r>
              <a:rPr lang="en-GB" b="1" dirty="0" smtClean="0"/>
              <a:t>all </a:t>
            </a:r>
            <a:r>
              <a:rPr lang="en-GB" dirty="0" smtClean="0"/>
              <a:t>the containers using the --all (-a) option and check the exit code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-a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90978" y="2906077"/>
            <a:ext cx="8217314" cy="123110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CONTAINER ID        IMAGE                  </a:t>
            </a:r>
            <a:r>
              <a:rPr lang="en-GB" sz="1400" dirty="0" smtClean="0">
                <a:solidFill>
                  <a:schemeClr val="bg1"/>
                </a:solidFill>
              </a:rPr>
              <a:t>          COMMAND   </a:t>
            </a:r>
            <a:r>
              <a:rPr lang="en-GB" sz="1400" dirty="0">
                <a:solidFill>
                  <a:schemeClr val="bg1"/>
                </a:solidFill>
              </a:rPr>
              <a:t>CREATED        STATUS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af6fac674cf8        </a:t>
            </a:r>
            <a:r>
              <a:rPr lang="en-GB" sz="1400" dirty="0" smtClean="0">
                <a:solidFill>
                  <a:schemeClr val="bg1"/>
                </a:solidFill>
              </a:rPr>
              <a:t>     </a:t>
            </a:r>
            <a:r>
              <a:rPr lang="en-GB" sz="1400" dirty="0" err="1" smtClean="0">
                <a:solidFill>
                  <a:schemeClr val="bg1"/>
                </a:solidFill>
              </a:rPr>
              <a:t>cassandra</a:t>
            </a:r>
            <a:r>
              <a:rPr lang="en-GB" sz="1400" dirty="0" smtClean="0">
                <a:solidFill>
                  <a:schemeClr val="bg1"/>
                </a:solidFill>
              </a:rPr>
              <a:t>                       .....                 16 </a:t>
            </a:r>
            <a:r>
              <a:rPr lang="en-GB" sz="1400" dirty="0">
                <a:solidFill>
                  <a:schemeClr val="bg1"/>
                </a:solidFill>
              </a:rPr>
              <a:t>hours ago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(137) 16 hours ago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0ce1da7b858c        </a:t>
            </a:r>
            <a:r>
              <a:rPr lang="en-GB" sz="1400" dirty="0" smtClean="0">
                <a:solidFill>
                  <a:schemeClr val="bg1"/>
                </a:solidFill>
              </a:rPr>
              <a:t>  </a:t>
            </a:r>
            <a:r>
              <a:rPr lang="en-GB" sz="1400" dirty="0" err="1" smtClean="0">
                <a:solidFill>
                  <a:schemeClr val="bg1"/>
                </a:solidFill>
              </a:rPr>
              <a:t>krejcmat</a:t>
            </a:r>
            <a:r>
              <a:rPr lang="en-GB" sz="1400" dirty="0" smtClean="0">
                <a:solidFill>
                  <a:schemeClr val="bg1"/>
                </a:solidFill>
              </a:rPr>
              <a:t>/</a:t>
            </a:r>
            <a:r>
              <a:rPr lang="en-GB" sz="1400" dirty="0" err="1" smtClean="0">
                <a:solidFill>
                  <a:schemeClr val="bg1"/>
                </a:solidFill>
              </a:rPr>
              <a:t>hadoop</a:t>
            </a:r>
            <a:r>
              <a:rPr lang="en-GB" sz="1400" dirty="0" smtClean="0">
                <a:solidFill>
                  <a:schemeClr val="bg1"/>
                </a:solidFill>
              </a:rPr>
              <a:t>-master </a:t>
            </a:r>
            <a:r>
              <a:rPr lang="en-GB" sz="1400" dirty="0">
                <a:solidFill>
                  <a:schemeClr val="bg1"/>
                </a:solidFill>
              </a:rPr>
              <a:t>.....     </a:t>
            </a:r>
            <a:r>
              <a:rPr lang="en-GB" sz="1400" dirty="0" smtClean="0">
                <a:solidFill>
                  <a:schemeClr val="bg1"/>
                </a:solidFill>
              </a:rPr>
              <a:t>            2 </a:t>
            </a:r>
            <a:r>
              <a:rPr lang="en-GB" sz="1400" dirty="0">
                <a:solidFill>
                  <a:schemeClr val="bg1"/>
                </a:solidFill>
              </a:rPr>
              <a:t>days ago     </a:t>
            </a:r>
            <a:r>
              <a:rPr lang="en-GB" sz="1400" dirty="0" smtClean="0">
                <a:solidFill>
                  <a:schemeClr val="bg1"/>
                </a:solidFill>
              </a:rPr>
              <a:t>  Up </a:t>
            </a:r>
            <a:r>
              <a:rPr lang="en-GB" sz="1400" dirty="0">
                <a:solidFill>
                  <a:schemeClr val="bg1"/>
                </a:solidFill>
              </a:rPr>
              <a:t>2 days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15cb4860b26a        </a:t>
            </a:r>
            <a:r>
              <a:rPr lang="en-GB" sz="1400" dirty="0" smtClean="0">
                <a:solidFill>
                  <a:schemeClr val="bg1"/>
                </a:solidFill>
              </a:rPr>
              <a:t>  mongo                            .....                 2 </a:t>
            </a:r>
            <a:r>
              <a:rPr lang="en-GB" sz="1400" dirty="0">
                <a:solidFill>
                  <a:schemeClr val="bg1"/>
                </a:solidFill>
              </a:rPr>
              <a:t>weeks ago 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(255) 2 weeks ago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6484081" y="2969673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43789" y="4472314"/>
            <a:ext cx="36838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Example: 137 means out of memory, try increasing available memory</a:t>
            </a:r>
          </a:p>
          <a:p>
            <a:r>
              <a:rPr lang="en-GB" dirty="0" smtClean="0"/>
              <a:t>In Docker GUI increase memory </a:t>
            </a:r>
            <a:r>
              <a:rPr lang="en-GB" dirty="0" smtClean="0">
                <a:sym typeface="Wingdings" panose="05000000000000000000" pitchFamily="2" charset="2"/>
              </a:rPr>
              <a:t> settings  advanced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change available memory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5952" y="4229196"/>
            <a:ext cx="3445489" cy="2370579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 bwMode="auto">
          <a:xfrm>
            <a:off x="5921482" y="5043297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49478" y="725874"/>
            <a:ext cx="2951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Old school is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b="1" i="1" dirty="0" err="1" smtClean="0"/>
              <a:t>ps</a:t>
            </a:r>
            <a:endParaRPr lang="en-GB" b="1" i="1" dirty="0" smtClean="0"/>
          </a:p>
        </p:txBody>
      </p:sp>
    </p:spTree>
    <p:extLst>
      <p:ext uri="{BB962C8B-B14F-4D97-AF65-F5344CB8AC3E}">
        <p14:creationId xmlns:p14="http://schemas.microsoft.com/office/powerpoint/2010/main" val="416696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487104"/>
          </a:xfrm>
        </p:spPr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Running “echo” command when the container starts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96732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echo “Hello World”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debian</a:t>
            </a:r>
            <a:r>
              <a:rPr lang="en-GB" dirty="0" smtClean="0"/>
              <a:t> </a:t>
            </a:r>
            <a:r>
              <a:rPr lang="en-GB" dirty="0" err="1" smtClean="0"/>
              <a:t>linux</a:t>
            </a:r>
            <a:r>
              <a:rPr lang="en-GB" dirty="0" smtClean="0"/>
              <a:t> OS and echo “Hello World” on the screen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The container closes when the command finishes executing, therefore there is no point in naming it using the option “--name”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--</a:t>
            </a:r>
            <a:r>
              <a:rPr lang="en-GB" i="1" dirty="0" err="1" smtClean="0">
                <a:solidFill>
                  <a:srgbClr val="FF0000"/>
                </a:solidFill>
              </a:rPr>
              <a:t>rm</a:t>
            </a:r>
            <a:r>
              <a:rPr lang="en-GB" i="1" dirty="0" smtClean="0"/>
              <a:t> </a:t>
            </a:r>
            <a:r>
              <a:rPr lang="en-GB" i="1" dirty="0" err="1"/>
              <a:t>debian</a:t>
            </a:r>
            <a:r>
              <a:rPr lang="en-GB" i="1" dirty="0"/>
              <a:t>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bin/ls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 smtClean="0"/>
              <a:t>List the root directory of the container file system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--</a:t>
            </a:r>
            <a:r>
              <a:rPr lang="en-GB" dirty="0" err="1" smtClean="0">
                <a:solidFill>
                  <a:srgbClr val="FF0000"/>
                </a:solidFill>
              </a:rPr>
              <a:t>rm</a:t>
            </a:r>
            <a:r>
              <a:rPr lang="en-GB" dirty="0" smtClean="0">
                <a:solidFill>
                  <a:srgbClr val="FF0000"/>
                </a:solidFill>
              </a:rPr>
              <a:t> deletes the container and image when the command ends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69920" y="167232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1060" y="1672329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3749040" y="1984530"/>
            <a:ext cx="106680" cy="31220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4683327" y="1984530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097549" y="1672328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argument for command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6109816" y="1984529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545355" y="4125167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557622" y="4437368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2102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Foreground vs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49" y="1333500"/>
            <a:ext cx="7605763" cy="4530428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Foreground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smtClean="0"/>
              <a:t>  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</a:t>
            </a:r>
            <a:r>
              <a:rPr lang="en-GB" i="1" dirty="0" err="1"/>
              <a:t>my_image</a:t>
            </a:r>
            <a:endParaRPr lang="en-GB" dirty="0"/>
          </a:p>
          <a:p>
            <a:r>
              <a:rPr lang="en-GB" dirty="0" smtClean="0"/>
              <a:t>This executes the container in the foreground and gives it the name </a:t>
            </a:r>
            <a:r>
              <a:rPr lang="en-GB" i="1" dirty="0" err="1" smtClean="0"/>
              <a:t>container_one</a:t>
            </a:r>
            <a:endParaRPr lang="en-GB" i="1" dirty="0" smtClean="0"/>
          </a:p>
          <a:p>
            <a:r>
              <a:rPr lang="en-GB" dirty="0" smtClean="0"/>
              <a:t>Use ctrl + C to escape and kill container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Background (</a:t>
            </a:r>
            <a:r>
              <a:rPr lang="en-GB" b="1" u="sng" dirty="0" smtClean="0"/>
              <a:t>as a daemon</a:t>
            </a:r>
            <a:r>
              <a:rPr lang="en-GB" u="sng" dirty="0" smtClean="0"/>
              <a:t>)</a:t>
            </a:r>
            <a:endParaRPr lang="en-GB" u="sng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err="1" smtClean="0"/>
              <a:t>my_container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--detach</a:t>
            </a:r>
            <a:r>
              <a:rPr lang="en-GB" i="1" dirty="0" smtClean="0"/>
              <a:t>  </a:t>
            </a:r>
            <a:r>
              <a:rPr lang="en-GB" i="1" dirty="0" err="1"/>
              <a:t>my_image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Docker container  </a:t>
            </a:r>
            <a:r>
              <a:rPr lang="en-GB" i="1" dirty="0"/>
              <a:t>run --name </a:t>
            </a:r>
            <a:r>
              <a:rPr lang="en-GB" i="1" dirty="0" err="1"/>
              <a:t>my_container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-d</a:t>
            </a:r>
            <a:r>
              <a:rPr lang="en-GB" i="1" dirty="0" smtClean="0"/>
              <a:t>  </a:t>
            </a:r>
            <a:r>
              <a:rPr lang="en-GB" i="1" dirty="0" err="1" smtClean="0"/>
              <a:t>my_image</a:t>
            </a:r>
            <a:endParaRPr lang="en-GB" dirty="0"/>
          </a:p>
          <a:p>
            <a:r>
              <a:rPr lang="en-GB" dirty="0" smtClean="0"/>
              <a:t>Detaches the running container from the console window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Kill background container using</a:t>
            </a:r>
            <a:br>
              <a:rPr lang="en-GB" b="1" dirty="0" smtClean="0">
                <a:solidFill>
                  <a:srgbClr val="FF0000"/>
                </a:solidFill>
              </a:rPr>
            </a:br>
            <a:r>
              <a:rPr lang="en-GB" b="1" i="1" dirty="0" err="1" smtClean="0">
                <a:solidFill>
                  <a:srgbClr val="FF0000"/>
                </a:solidFill>
              </a:rPr>
              <a:t>docker</a:t>
            </a:r>
            <a:r>
              <a:rPr lang="en-GB" b="1" i="1" dirty="0" smtClean="0">
                <a:solidFill>
                  <a:srgbClr val="FF0000"/>
                </a:solidFill>
              </a:rPr>
              <a:t> container kill  CONTAINER_ID</a:t>
            </a:r>
            <a:endParaRPr lang="en-GB" b="1" i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76413" y="5940930"/>
            <a:ext cx="6596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use –p </a:t>
            </a:r>
            <a:r>
              <a:rPr lang="en-GB" dirty="0" err="1" smtClean="0"/>
              <a:t>hostport:serviceport</a:t>
            </a:r>
            <a:r>
              <a:rPr lang="en-GB" dirty="0" smtClean="0"/>
              <a:t> to publish the port(s)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00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996589"/>
          </a:xfrm>
        </p:spPr>
        <p:txBody>
          <a:bodyPr/>
          <a:lstStyle/>
          <a:p>
            <a:r>
              <a:rPr lang="en-GB" dirty="0" smtClean="0"/>
              <a:t>Execute in Interactive 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6775"/>
            <a:ext cx="7029450" cy="5615939"/>
          </a:xfrm>
        </p:spPr>
        <p:txBody>
          <a:bodyPr/>
          <a:lstStyle/>
          <a:p>
            <a:r>
              <a:rPr lang="en-GB" dirty="0" smtClean="0"/>
              <a:t>Open terminal window to OS running in the  container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run -it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</a:t>
            </a:r>
            <a:r>
              <a:rPr lang="en-GB" i="1" dirty="0" err="1" smtClean="0"/>
              <a:t>i</a:t>
            </a:r>
            <a:r>
              <a:rPr lang="en-GB" i="1" dirty="0" smtClean="0"/>
              <a:t> -t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--interactive --</a:t>
            </a:r>
            <a:r>
              <a:rPr lang="en-GB" i="1" dirty="0" err="1" smtClean="0"/>
              <a:t>tty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No container name (--name) is needed because the container runs executing your commands then you exit it</a:t>
            </a:r>
          </a:p>
          <a:p>
            <a:r>
              <a:rPr lang="en-GB" dirty="0" smtClean="0"/>
              <a:t>Type </a:t>
            </a:r>
            <a:r>
              <a:rPr lang="en-GB" b="1" i="1" dirty="0" smtClean="0"/>
              <a:t>exit</a:t>
            </a:r>
            <a:r>
              <a:rPr lang="en-GB" dirty="0" smtClean="0"/>
              <a:t> to close container</a:t>
            </a:r>
          </a:p>
          <a:p>
            <a:endParaRPr lang="en-GB" dirty="0"/>
          </a:p>
          <a:p>
            <a:r>
              <a:rPr lang="en-GB" dirty="0" smtClean="0"/>
              <a:t>Note: if you include the --</a:t>
            </a:r>
            <a:r>
              <a:rPr lang="en-GB" dirty="0" err="1" smtClean="0"/>
              <a:t>rm</a:t>
            </a:r>
            <a:r>
              <a:rPr lang="en-GB" dirty="0" smtClean="0"/>
              <a:t> option then the image will be deleted when you stop the container!!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30680" y="2835509"/>
            <a:ext cx="1492716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 err="1" smtClean="0"/>
              <a:t>i</a:t>
            </a:r>
            <a:endParaRPr lang="en-GB" b="1" dirty="0" smtClean="0"/>
          </a:p>
          <a:p>
            <a:r>
              <a:rPr lang="en-GB" b="1" dirty="0" smtClean="0"/>
              <a:t>--interactive</a:t>
            </a:r>
            <a:endParaRPr lang="en-GB" b="1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2621280" y="2542675"/>
            <a:ext cx="594360" cy="2928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4520924" y="2823543"/>
            <a:ext cx="620683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/>
              <a:t>t</a:t>
            </a:r>
            <a:endParaRPr lang="en-GB" b="1" dirty="0" smtClean="0"/>
          </a:p>
          <a:p>
            <a:r>
              <a:rPr lang="en-GB" b="1" dirty="0" smtClean="0"/>
              <a:t>--</a:t>
            </a:r>
            <a:r>
              <a:rPr lang="en-GB" b="1" dirty="0" err="1" smtClean="0"/>
              <a:t>tty</a:t>
            </a:r>
            <a:endParaRPr lang="en-GB" b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4130040" y="2542675"/>
            <a:ext cx="320040" cy="2133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423161" y="3642097"/>
            <a:ext cx="2491740" cy="646331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often combine </a:t>
            </a:r>
            <a:br>
              <a:rPr lang="en-GB" dirty="0" smtClean="0"/>
            </a:br>
            <a:r>
              <a:rPr lang="en-GB" dirty="0" smtClean="0"/>
              <a:t>these into </a:t>
            </a:r>
            <a:r>
              <a:rPr lang="en-GB" b="1" dirty="0" smtClean="0"/>
              <a:t>-it </a:t>
            </a:r>
            <a:r>
              <a:rPr lang="en-GB" dirty="0" smtClean="0"/>
              <a:t>or </a:t>
            </a:r>
            <a:r>
              <a:rPr lang="en-GB" b="1" dirty="0" smtClean="0"/>
              <a:t>-</a:t>
            </a:r>
            <a:r>
              <a:rPr lang="en-GB" b="1" dirty="0" err="1" smtClean="0"/>
              <a:t>ti</a:t>
            </a:r>
            <a:endParaRPr lang="en-GB" b="1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3162300" y="3380875"/>
            <a:ext cx="472440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V="1">
            <a:off x="3776236" y="3380875"/>
            <a:ext cx="597311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Right Brace 14"/>
          <p:cNvSpPr/>
          <p:nvPr/>
        </p:nvSpPr>
        <p:spPr bwMode="auto">
          <a:xfrm>
            <a:off x="6956262" y="1460635"/>
            <a:ext cx="350520" cy="98298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627620" y="1568534"/>
            <a:ext cx="151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Identical commands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744595" y="2935252"/>
            <a:ext cx="3377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“bash” is a </a:t>
            </a:r>
            <a:r>
              <a:rPr lang="en-GB" dirty="0" err="1" smtClean="0"/>
              <a:t>linux</a:t>
            </a:r>
            <a:r>
              <a:rPr lang="en-GB" dirty="0" smtClean="0"/>
              <a:t> command. 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6649278" y="2579204"/>
            <a:ext cx="380174" cy="3718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6222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Connecting to a Detached Interactive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start a container in interactive mode but run it in the background (detached), you can still attach to it in interactive mode later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Start as background daemon/server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--name container1 </a:t>
            </a:r>
            <a:r>
              <a:rPr lang="en-GB" i="1" dirty="0"/>
              <a:t>-</a:t>
            </a:r>
            <a:r>
              <a:rPr lang="en-GB" i="1" dirty="0" err="1" smtClean="0"/>
              <a:t>it</a:t>
            </a:r>
            <a:r>
              <a:rPr lang="en-GB" b="1" i="1" dirty="0" err="1" smtClean="0">
                <a:solidFill>
                  <a:srgbClr val="FF0000"/>
                </a:solidFill>
              </a:rPr>
              <a:t>d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dirty="0"/>
              <a:t/>
            </a:r>
            <a:br>
              <a:rPr lang="en-GB" dirty="0"/>
            </a:br>
            <a:endParaRPr lang="en-GB" dirty="0" smtClean="0"/>
          </a:p>
          <a:p>
            <a:r>
              <a:rPr lang="en-GB" dirty="0" smtClean="0"/>
              <a:t>Sometime later connect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exec -it container1 bash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5188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a container using Ubuntu Linux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Run another container in detached mode then connect to it in a separate step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Run a container using </a:t>
            </a:r>
            <a:r>
              <a:rPr lang="en-GB" dirty="0" err="1" smtClean="0"/>
              <a:t>Debian</a:t>
            </a:r>
            <a:r>
              <a:rPr lang="en-GB" dirty="0" smtClean="0"/>
              <a:t> Linux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33612" y="2281187"/>
            <a:ext cx="4429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 run -it </a:t>
            </a:r>
            <a:r>
              <a:rPr lang="en-GB" i="1" dirty="0" smtClean="0"/>
              <a:t>--</a:t>
            </a:r>
            <a:r>
              <a:rPr lang="en-GB" i="1" dirty="0" err="1" smtClean="0"/>
              <a:t>rm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833611" y="3781425"/>
            <a:ext cx="54553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 </a:t>
            </a:r>
            <a:r>
              <a:rPr lang="en-GB" i="1" dirty="0" smtClean="0"/>
              <a:t>run --name 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/>
              <a:t>-</a:t>
            </a:r>
            <a:r>
              <a:rPr lang="en-GB" i="1" dirty="0" err="1" smtClean="0"/>
              <a:t>itd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exec -it </a:t>
            </a:r>
            <a:r>
              <a:rPr lang="en-GB" i="1" dirty="0" smtClean="0"/>
              <a:t>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/>
              <a:t>bash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84946" y="5122565"/>
            <a:ext cx="4788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-it </a:t>
            </a:r>
            <a:r>
              <a:rPr lang="en-GB" i="1" dirty="0" smtClean="0"/>
              <a:t>--</a:t>
            </a:r>
            <a:r>
              <a:rPr lang="en-GB" i="1" dirty="0" err="1" smtClean="0"/>
              <a:t>rm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/>
              <a:t>/bin/bash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77103" y="312956"/>
            <a:ext cx="26973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probably want to remove the container when we exit terminal. Hence the --</a:t>
            </a:r>
            <a:r>
              <a:rPr lang="en-GB" dirty="0" err="1" smtClean="0"/>
              <a:t>rm</a:t>
            </a:r>
            <a:r>
              <a:rPr lang="en-GB" dirty="0" smtClean="0"/>
              <a:t>  option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4795630" y="1634987"/>
            <a:ext cx="2862470" cy="7353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17155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Multiple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80" y="1749128"/>
            <a:ext cx="7993380" cy="4114800"/>
          </a:xfrm>
        </p:spPr>
        <p:txBody>
          <a:bodyPr/>
          <a:lstStyle/>
          <a:p>
            <a:r>
              <a:rPr lang="en-GB" dirty="0" smtClean="0"/>
              <a:t>Multiple containers can execute the same image but the port numbers must be different if they are on the same host machine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 </a:t>
            </a:r>
            <a:r>
              <a:rPr lang="en-GB" i="1" dirty="0" err="1" smtClean="0"/>
              <a:t>my_image</a:t>
            </a:r>
            <a:r>
              <a:rPr lang="en-GB" i="1" dirty="0" smtClean="0"/>
              <a:t>  -p</a:t>
            </a:r>
            <a:r>
              <a:rPr lang="en-GB" i="1" dirty="0" smtClean="0">
                <a:solidFill>
                  <a:srgbClr val="FF0000"/>
                </a:solidFill>
              </a:rPr>
              <a:t>50</a:t>
            </a:r>
            <a:r>
              <a:rPr lang="en-GB" i="1" dirty="0" smtClean="0"/>
              <a:t>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container_two</a:t>
            </a:r>
            <a:r>
              <a:rPr lang="en-GB" i="1" dirty="0" smtClean="0"/>
              <a:t>   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</a:t>
            </a:r>
            <a:r>
              <a:rPr lang="en-GB" i="1" dirty="0" smtClean="0">
                <a:solidFill>
                  <a:srgbClr val="FF0000"/>
                </a:solidFill>
              </a:rPr>
              <a:t>51</a:t>
            </a:r>
            <a:r>
              <a:rPr lang="en-GB" i="1" dirty="0" smtClean="0"/>
              <a:t>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container_three</a:t>
            </a:r>
            <a:r>
              <a:rPr lang="en-GB" i="1" dirty="0" smtClean="0"/>
              <a:t>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</a:t>
            </a:r>
            <a:r>
              <a:rPr lang="en-GB" i="1" dirty="0" smtClean="0">
                <a:solidFill>
                  <a:srgbClr val="FF0000"/>
                </a:solidFill>
              </a:rPr>
              <a:t>52</a:t>
            </a:r>
            <a:r>
              <a:rPr lang="en-GB" i="1" dirty="0" smtClean="0"/>
              <a:t>:80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60658" y="3892303"/>
            <a:ext cx="67779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do not need to name the containers as we have done here.</a:t>
            </a:r>
          </a:p>
          <a:p>
            <a:r>
              <a:rPr lang="en-GB" dirty="0" smtClean="0"/>
              <a:t>Each container is given a DOCKER ID (UUID) and you can use that to manage the container if you wish</a:t>
            </a:r>
          </a:p>
          <a:p>
            <a:endParaRPr lang="en-GB" dirty="0"/>
          </a:p>
          <a:p>
            <a:r>
              <a:rPr lang="en-GB" dirty="0" smtClean="0"/>
              <a:t>Note: we have given each container a different host port number </a:t>
            </a:r>
            <a:r>
              <a:rPr lang="en-GB" dirty="0" smtClean="0">
                <a:solidFill>
                  <a:srgbClr val="FF0000"/>
                </a:solidFill>
              </a:rPr>
              <a:t>50 to 52</a:t>
            </a:r>
            <a:r>
              <a:rPr lang="en-GB" dirty="0" smtClean="0"/>
              <a:t>, but the internal web servers in each container still use port 80 i.e. http://localhost:50 results in the request being mapped from host port 50 to port 80 within “</a:t>
            </a:r>
            <a:r>
              <a:rPr lang="en-GB" dirty="0" err="1" smtClean="0"/>
              <a:t>container_one</a:t>
            </a:r>
            <a:r>
              <a:rPr lang="en-GB" dirty="0" smtClean="0"/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57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Map HTTP port 80 to host port 3000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1059180"/>
            <a:ext cx="8168640" cy="4779645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</a:t>
            </a:r>
            <a:r>
              <a:rPr lang="en-GB" i="1" dirty="0" smtClean="0"/>
              <a:t>name=</a:t>
            </a:r>
            <a:r>
              <a:rPr lang="en-GB" i="1" dirty="0" err="1" smtClean="0">
                <a:solidFill>
                  <a:srgbClr val="0070C0"/>
                </a:solidFill>
              </a:rPr>
              <a:t>tutum</a:t>
            </a:r>
            <a:r>
              <a:rPr lang="en-GB" i="1" dirty="0" smtClean="0">
                <a:solidFill>
                  <a:srgbClr val="0070C0"/>
                </a:solidFill>
              </a:rPr>
              <a:t>-hello</a:t>
            </a:r>
            <a:r>
              <a:rPr lang="en-GB" i="1" dirty="0" smtClean="0"/>
              <a:t> -p3000:80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  <a:endParaRPr lang="en-GB" dirty="0" smtClean="0"/>
          </a:p>
          <a:p>
            <a:r>
              <a:rPr lang="en-GB" dirty="0" smtClean="0"/>
              <a:t>Include option flag --detach or -d  to run in background (use </a:t>
            </a:r>
            <a:r>
              <a:rPr lang="en-GB" dirty="0" err="1" smtClean="0"/>
              <a:t>ctrl+C</a:t>
            </a:r>
            <a:r>
              <a:rPr lang="en-GB" dirty="0" smtClean="0"/>
              <a:t> to terminate foreground container)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" y="2344017"/>
            <a:ext cx="4248150" cy="3844058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 bwMode="auto">
          <a:xfrm>
            <a:off x="3261360" y="5524500"/>
            <a:ext cx="1493520" cy="472440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875020" y="5288280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Docker UUID</a:t>
            </a:r>
          </a:p>
          <a:p>
            <a:r>
              <a:rPr lang="en-GB" dirty="0"/>
              <a:t>f</a:t>
            </a:r>
            <a:r>
              <a:rPr lang="en-GB" dirty="0" smtClean="0"/>
              <a:t>or the container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>
            <a:off x="4754880" y="5611446"/>
            <a:ext cx="1120140" cy="425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Oval 8"/>
          <p:cNvSpPr/>
          <p:nvPr/>
        </p:nvSpPr>
        <p:spPr bwMode="auto">
          <a:xfrm>
            <a:off x="976320" y="2220616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76320" y="3389040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localhost:3000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 flipV="1">
            <a:off x="1616400" y="2894385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503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Running Multiple Copies of Same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593330" cy="4114800"/>
          </a:xfrm>
        </p:spPr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3000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3001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3002</a:t>
            </a:r>
            <a:r>
              <a:rPr lang="en-GB" i="1" dirty="0" smtClean="0"/>
              <a:t>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 smtClean="0"/>
              <a:t>List then kill them: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CONTAINER ID		IMAGE 	…………………………..</a:t>
            </a:r>
            <a:br>
              <a:rPr lang="en-GB" dirty="0" smtClean="0"/>
            </a:br>
            <a:r>
              <a:rPr lang="en-GB" dirty="0" smtClean="0"/>
              <a:t>111111111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22222222</a:t>
            </a:r>
            <a:r>
              <a:rPr lang="en-GB" dirty="0"/>
              <a:t>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33333333</a:t>
            </a:r>
            <a:r>
              <a:rPr lang="en-GB" dirty="0"/>
              <a:t>		</a:t>
            </a:r>
            <a:r>
              <a:rPr lang="en-GB" dirty="0" err="1"/>
              <a:t>tutum</a:t>
            </a:r>
            <a:r>
              <a:rPr lang="en-GB" dirty="0"/>
              <a:t>/hello-world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kill  11111111  22222222    3333333333</a:t>
            </a:r>
            <a:endParaRPr lang="en-GB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442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31483"/>
            <a:ext cx="7029450" cy="420734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Managing</a:t>
            </a:r>
            <a:br>
              <a:rPr lang="en-GB" sz="9600" dirty="0" smtClean="0"/>
            </a:br>
            <a:r>
              <a:rPr lang="en-GB" sz="9600" dirty="0" smtClean="0"/>
              <a:t>Containers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981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7620"/>
            <a:ext cx="3751332" cy="1606312"/>
          </a:xfrm>
        </p:spPr>
        <p:txBody>
          <a:bodyPr/>
          <a:lstStyle/>
          <a:p>
            <a:r>
              <a:rPr lang="en-GB" dirty="0" smtClean="0"/>
              <a:t>Managing the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4813300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Manage </a:t>
            </a:r>
            <a:r>
              <a:rPr lang="en-GB" dirty="0" err="1" smtClean="0"/>
              <a:t>docker</a:t>
            </a:r>
            <a:r>
              <a:rPr lang="en-GB" dirty="0" smtClean="0"/>
              <a:t> containers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start </a:t>
            </a:r>
            <a:r>
              <a:rPr lang="en-GB" dirty="0" err="1" smtClean="0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stop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restart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pause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kill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logs </a:t>
            </a:r>
            <a:r>
              <a:rPr lang="en-GB" dirty="0" err="1" smtClean="0"/>
              <a:t>containername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Force remove containers.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rm</a:t>
            </a:r>
            <a:r>
              <a:rPr lang="en-GB" i="1" dirty="0" smtClean="0"/>
              <a:t> –f   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pPr lvl="1"/>
            <a:r>
              <a:rPr lang="en-GB" dirty="0" smtClean="0"/>
              <a:t>Example my-</a:t>
            </a:r>
            <a:r>
              <a:rPr lang="en-GB" dirty="0" err="1" smtClean="0"/>
              <a:t>nginx</a:t>
            </a:r>
            <a:r>
              <a:rPr lang="en-GB" dirty="0" smtClean="0"/>
              <a:t> and registry containers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err="1">
                <a:solidFill>
                  <a:srgbClr val="FF0000"/>
                </a:solidFill>
              </a:rPr>
              <a:t>rm</a:t>
            </a:r>
            <a:r>
              <a:rPr lang="en-GB" i="1" dirty="0">
                <a:solidFill>
                  <a:srgbClr val="FF0000"/>
                </a:solidFill>
              </a:rPr>
              <a:t> -f </a:t>
            </a:r>
            <a:r>
              <a:rPr lang="en-GB" i="1" dirty="0">
                <a:solidFill>
                  <a:srgbClr val="00B0F0"/>
                </a:solidFill>
              </a:rPr>
              <a:t>my-</a:t>
            </a:r>
            <a:r>
              <a:rPr lang="en-GB" i="1" dirty="0" err="1">
                <a:solidFill>
                  <a:srgbClr val="00B0F0"/>
                </a:solidFill>
              </a:rPr>
              <a:t>nginx</a:t>
            </a:r>
            <a:r>
              <a:rPr lang="en-GB" i="1" dirty="0">
                <a:solidFill>
                  <a:srgbClr val="00B0F0"/>
                </a:solidFill>
              </a:rPr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94120" y="1960245"/>
            <a:ext cx="27123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name given to the container using the option </a:t>
            </a:r>
            <a:r>
              <a:rPr lang="en-GB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/>
              <a:t>when it was run. Alternatively user the container UUID that is automatically assigned to it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59027" y="121364"/>
            <a:ext cx="464742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Short hand version, drop “container”</a:t>
            </a:r>
            <a:br>
              <a:rPr lang="en-GB" dirty="0" smtClean="0"/>
            </a:br>
            <a:r>
              <a:rPr lang="en-GB" dirty="0" smtClean="0"/>
              <a:t>The newer approach is to keep “container” </a:t>
            </a:r>
            <a:br>
              <a:rPr lang="en-GB" dirty="0" smtClean="0"/>
            </a:br>
            <a:r>
              <a:rPr lang="en-GB" dirty="0" smtClean="0"/>
              <a:t>although it makes the command line longer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start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r>
              <a:rPr lang="en-GB" dirty="0" smtClean="0"/>
              <a:t>becomes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start </a:t>
            </a:r>
            <a:r>
              <a:rPr lang="en-GB" dirty="0" err="1"/>
              <a:t>containername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6200000">
            <a:off x="-1236829" y="2548637"/>
            <a:ext cx="3469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Stop does not remove it, to see stopped containers use: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docker</a:t>
            </a:r>
            <a:r>
              <a:rPr lang="en-GB" dirty="0" smtClean="0"/>
              <a:t> container ls -a)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2"/>
          </p:cNvCxnSpPr>
          <p:nvPr/>
        </p:nvCxnSpPr>
        <p:spPr bwMode="auto">
          <a:xfrm flipV="1">
            <a:off x="959792" y="2999871"/>
            <a:ext cx="147113" cy="104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173980" y="4375926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kill</a:t>
            </a:r>
            <a:r>
              <a:rPr lang="en-GB" dirty="0" smtClean="0"/>
              <a:t> = force a stop</a:t>
            </a:r>
            <a:endParaRPr lang="en-GB" dirty="0"/>
          </a:p>
        </p:txBody>
      </p:sp>
      <p:cxnSp>
        <p:nvCxnSpPr>
          <p:cNvPr id="12" name="Curved Connector 11"/>
          <p:cNvCxnSpPr/>
          <p:nvPr/>
        </p:nvCxnSpPr>
        <p:spPr bwMode="auto">
          <a:xfrm rot="10800000">
            <a:off x="5173980" y="3893820"/>
            <a:ext cx="739140" cy="482106"/>
          </a:xfrm>
          <a:prstGeom prst="curvedConnector3">
            <a:avLst>
              <a:gd name="adj1" fmla="val -56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2952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9637" y="0"/>
            <a:ext cx="5684363" cy="844550"/>
          </a:xfrm>
        </p:spPr>
        <p:txBody>
          <a:bodyPr/>
          <a:lstStyle/>
          <a:p>
            <a:r>
              <a:rPr lang="en-GB" dirty="0" smtClean="0"/>
              <a:t>Container Life Cycle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92140" y="3554920"/>
            <a:ext cx="2056973" cy="369332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Stopped container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74520" y="3554920"/>
            <a:ext cx="2056973" cy="369332"/>
          </a:xfrm>
          <a:prstGeom prst="rect">
            <a:avLst/>
          </a:prstGeom>
          <a:noFill/>
          <a:ln w="34925"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Running container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851504" y="1958808"/>
            <a:ext cx="1608133" cy="369332"/>
          </a:xfrm>
          <a:prstGeom prst="rect">
            <a:avLst/>
          </a:prstGeom>
          <a:noFill/>
          <a:ln w="34925">
            <a:solidFill>
              <a:srgbClr val="0070C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Docker image</a:t>
            </a:r>
            <a:endParaRPr lang="en-GB" dirty="0"/>
          </a:p>
        </p:txBody>
      </p:sp>
      <p:sp>
        <p:nvSpPr>
          <p:cNvPr id="20" name="Curved Down Arrow 19"/>
          <p:cNvSpPr/>
          <p:nvPr/>
        </p:nvSpPr>
        <p:spPr bwMode="auto">
          <a:xfrm>
            <a:off x="3436620" y="2663380"/>
            <a:ext cx="3169920" cy="800100"/>
          </a:xfrm>
          <a:prstGeom prst="curved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Curved Up Arrow 20"/>
          <p:cNvSpPr/>
          <p:nvPr/>
        </p:nvSpPr>
        <p:spPr bwMode="auto">
          <a:xfrm flipH="1">
            <a:off x="3238178" y="3924252"/>
            <a:ext cx="3292162" cy="674608"/>
          </a:xfrm>
          <a:prstGeom prst="curvedUp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Curved Right Arrow 21"/>
          <p:cNvSpPr/>
          <p:nvPr/>
        </p:nvSpPr>
        <p:spPr bwMode="auto">
          <a:xfrm>
            <a:off x="614906" y="2143474"/>
            <a:ext cx="1259614" cy="1780778"/>
          </a:xfrm>
          <a:prstGeom prst="curvedRightArrow">
            <a:avLst>
              <a:gd name="adj1" fmla="val 15319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02566" y="2639470"/>
            <a:ext cx="2634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</a:t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608195" y="1993139"/>
            <a:ext cx="39805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container</a:t>
            </a:r>
            <a:r>
              <a:rPr lang="en-GB" dirty="0" smtClean="0">
                <a:solidFill>
                  <a:srgbClr val="FF0000"/>
                </a:solidFill>
              </a:rPr>
              <a:t> stop </a:t>
            </a:r>
            <a:r>
              <a:rPr lang="en-GB" dirty="0" err="1" smtClean="0">
                <a:solidFill>
                  <a:srgbClr val="FF0000"/>
                </a:solidFill>
              </a:rPr>
              <a:t>containername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container kill  </a:t>
            </a:r>
            <a:r>
              <a:rPr lang="en-GB" dirty="0" err="1" smtClean="0">
                <a:solidFill>
                  <a:srgbClr val="FF0000"/>
                </a:solidFill>
              </a:rPr>
              <a:t>containername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477076" y="5989184"/>
            <a:ext cx="2524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–f </a:t>
            </a:r>
            <a:r>
              <a:rPr lang="en-GB" dirty="0" err="1" smtClean="0"/>
              <a:t>containername</a:t>
            </a:r>
            <a:endParaRPr lang="en-GB" dirty="0"/>
          </a:p>
        </p:txBody>
      </p:sp>
      <p:sp>
        <p:nvSpPr>
          <p:cNvPr id="26" name="Curved Right Arrow 25"/>
          <p:cNvSpPr/>
          <p:nvPr/>
        </p:nvSpPr>
        <p:spPr bwMode="auto">
          <a:xfrm rot="19206966">
            <a:off x="2015287" y="3904448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810000" y="5613590"/>
            <a:ext cx="2453639" cy="923330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container deleted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28" name="Curved Right Arrow 27"/>
          <p:cNvSpPr/>
          <p:nvPr/>
        </p:nvSpPr>
        <p:spPr bwMode="auto">
          <a:xfrm rot="2393034" flipH="1">
            <a:off x="6764514" y="3856643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109126" y="5135017"/>
            <a:ext cx="4070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–f </a:t>
            </a:r>
            <a:r>
              <a:rPr lang="en-GB" dirty="0" err="1" smtClean="0"/>
              <a:t>containername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3259487" y="4603401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container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start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43101" y="1149709"/>
            <a:ext cx="1210588" cy="369332"/>
          </a:xfrm>
          <a:prstGeom prst="rect">
            <a:avLst/>
          </a:prstGeom>
          <a:noFill/>
          <a:ln w="349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2" name="Bent Arrow 31"/>
          <p:cNvSpPr/>
          <p:nvPr/>
        </p:nvSpPr>
        <p:spPr bwMode="auto">
          <a:xfrm rot="5400000">
            <a:off x="1848296" y="1158877"/>
            <a:ext cx="693787" cy="929114"/>
          </a:xfrm>
          <a:prstGeom prst="ben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2606479" y="1350876"/>
            <a:ext cx="4136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i="1" dirty="0" smtClean="0"/>
              <a:t>image </a:t>
            </a:r>
            <a:r>
              <a:rPr lang="en-GB" dirty="0" smtClean="0"/>
              <a:t>build –t </a:t>
            </a:r>
            <a:r>
              <a:rPr lang="en-GB" dirty="0" err="1" smtClean="0"/>
              <a:t>myimagename</a:t>
            </a:r>
            <a:r>
              <a:rPr lang="en-GB" dirty="0" smtClean="0"/>
              <a:t>  .</a:t>
            </a:r>
            <a:endParaRPr lang="en-GB" i="1" dirty="0"/>
          </a:p>
        </p:txBody>
      </p:sp>
      <p:sp>
        <p:nvSpPr>
          <p:cNvPr id="34" name="Curved Right Arrow 33"/>
          <p:cNvSpPr/>
          <p:nvPr/>
        </p:nvSpPr>
        <p:spPr bwMode="auto">
          <a:xfrm>
            <a:off x="266387" y="1951031"/>
            <a:ext cx="1580188" cy="2181083"/>
          </a:xfrm>
          <a:prstGeom prst="curvedRightArrow">
            <a:avLst>
              <a:gd name="adj1" fmla="val 8459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5" name="Curved Right Arrow 34"/>
          <p:cNvSpPr/>
          <p:nvPr/>
        </p:nvSpPr>
        <p:spPr bwMode="auto">
          <a:xfrm rot="19236735">
            <a:off x="1579816" y="4046247"/>
            <a:ext cx="1545795" cy="3134683"/>
          </a:xfrm>
          <a:prstGeom prst="curvedRightArrow">
            <a:avLst>
              <a:gd name="adj1" fmla="val 5710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 rot="16200000">
            <a:off x="-647251" y="4633888"/>
            <a:ext cx="2883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 </a:t>
            </a:r>
            <a:r>
              <a:rPr lang="en-GB" b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-</a:t>
            </a:r>
            <a:r>
              <a:rPr lang="en-GB" b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rm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tx2">
                    <a:lumMod val="75000"/>
                  </a:schemeClr>
                </a:solidFill>
              </a:rPr>
              <a:t>somecommand</a:t>
            </a:r>
            <a:endParaRPr lang="en-GB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7" name="Curved Right Arrow 36"/>
          <p:cNvSpPr/>
          <p:nvPr/>
        </p:nvSpPr>
        <p:spPr bwMode="auto">
          <a:xfrm rot="10800000">
            <a:off x="3524509" y="772719"/>
            <a:ext cx="472987" cy="1470743"/>
          </a:xfrm>
          <a:prstGeom prst="curvedRightArrow">
            <a:avLst>
              <a:gd name="adj1" fmla="val 32486"/>
              <a:gd name="adj2" fmla="val 64502"/>
              <a:gd name="adj3" fmla="val 3333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03674" y="890104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image </a:t>
            </a:r>
            <a:r>
              <a:rPr lang="en-GB" dirty="0" err="1" smtClean="0"/>
              <a:t>rm</a:t>
            </a:r>
            <a:r>
              <a:rPr lang="en-GB" dirty="0" smtClean="0"/>
              <a:t> -f </a:t>
            </a:r>
            <a:r>
              <a:rPr lang="en-GB" dirty="0" err="1" smtClean="0"/>
              <a:t>myimagename</a:t>
            </a:r>
            <a:endParaRPr lang="en-GB" dirty="0"/>
          </a:p>
        </p:txBody>
      </p:sp>
      <p:sp>
        <p:nvSpPr>
          <p:cNvPr id="38" name="TextBox 37"/>
          <p:cNvSpPr txBox="1"/>
          <p:nvPr/>
        </p:nvSpPr>
        <p:spPr>
          <a:xfrm>
            <a:off x="2399541" y="-4248"/>
            <a:ext cx="1150867" cy="1180699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lIns="36000" tIns="36000" rIns="36000" bIns="36000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image deleted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20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7162"/>
            <a:ext cx="7029450" cy="4481663"/>
          </a:xfrm>
        </p:spPr>
        <p:txBody>
          <a:bodyPr/>
          <a:lstStyle/>
          <a:p>
            <a:r>
              <a:rPr lang="en-GB" dirty="0" smtClean="0"/>
              <a:t>Start the </a:t>
            </a:r>
            <a:r>
              <a:rPr lang="en-GB" dirty="0" err="1" smtClean="0"/>
              <a:t>tutum</a:t>
            </a:r>
            <a:r>
              <a:rPr lang="en-GB" dirty="0" smtClean="0"/>
              <a:t>-hello web server on host port 5130</a:t>
            </a:r>
          </a:p>
          <a:p>
            <a:r>
              <a:rPr lang="en-GB" dirty="0" smtClean="0"/>
              <a:t>Check it works</a:t>
            </a:r>
          </a:p>
          <a:p>
            <a:r>
              <a:rPr lang="en-GB" dirty="0" smtClean="0"/>
              <a:t>Stop it (or kill it)</a:t>
            </a:r>
          </a:p>
          <a:p>
            <a:r>
              <a:rPr lang="en-GB" dirty="0" smtClean="0"/>
              <a:t>Check it has stopped</a:t>
            </a:r>
          </a:p>
          <a:p>
            <a:r>
              <a:rPr lang="en-GB" dirty="0" smtClean="0"/>
              <a:t>Start it</a:t>
            </a:r>
          </a:p>
          <a:p>
            <a:r>
              <a:rPr lang="en-GB" dirty="0" smtClean="0"/>
              <a:t>Check it has started</a:t>
            </a:r>
          </a:p>
          <a:p>
            <a:r>
              <a:rPr lang="en-GB" dirty="0" smtClean="0"/>
              <a:t>Delete the container</a:t>
            </a:r>
          </a:p>
          <a:p>
            <a:r>
              <a:rPr lang="en-GB" dirty="0" smtClean="0"/>
              <a:t>Delete the image</a:t>
            </a:r>
          </a:p>
          <a:p>
            <a:r>
              <a:rPr lang="en-GB" dirty="0"/>
              <a:t>Stop all the running containers</a:t>
            </a:r>
          </a:p>
          <a:p>
            <a:r>
              <a:rPr lang="en-GB" dirty="0"/>
              <a:t>Delete all the containers (exclude “registry” if running)</a:t>
            </a:r>
          </a:p>
          <a:p>
            <a:r>
              <a:rPr lang="en-GB" dirty="0"/>
              <a:t>Delete all the images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5471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29322"/>
          </a:xfrm>
        </p:spPr>
        <p:txBody>
          <a:bodyPr/>
          <a:lstStyle/>
          <a:p>
            <a:r>
              <a:rPr lang="en-GB" dirty="0" smtClean="0"/>
              <a:t>Stop/Kill/Remove 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83111"/>
            <a:ext cx="7029450" cy="5486400"/>
          </a:xfrm>
        </p:spPr>
        <p:txBody>
          <a:bodyPr/>
          <a:lstStyle/>
          <a:p>
            <a:r>
              <a:rPr lang="en-GB" dirty="0" smtClean="0"/>
              <a:t>You can list just the container IDs of the running containers using the --quiet (-q) flag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Interestingly you can stop all running containers like this: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Add the --all (-a) flag to stop all </a:t>
            </a:r>
            <a:r>
              <a:rPr lang="en-GB" b="1" dirty="0" smtClean="0"/>
              <a:t>running and stopped </a:t>
            </a:r>
            <a:r>
              <a:rPr lang="en-GB" dirty="0" smtClean="0"/>
              <a:t>containers (i.e. all the containers regardless of status)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You can do the same thing to kill or remove containers e.g.   </a:t>
            </a:r>
            <a:r>
              <a:rPr lang="en-GB" i="1" dirty="0" smtClean="0"/>
              <a:t> Docker container </a:t>
            </a:r>
            <a:r>
              <a:rPr lang="en-GB" b="1" i="1" dirty="0" err="1" smtClean="0"/>
              <a:t>rm</a:t>
            </a:r>
            <a:r>
              <a:rPr lang="en-GB" i="1" dirty="0" smtClean="0"/>
              <a:t> $(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-q)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0605" y="2458989"/>
            <a:ext cx="7186583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b="1" u="sng" dirty="0" smtClean="0"/>
              <a:t>UNIX</a:t>
            </a:r>
          </a:p>
          <a:p>
            <a:r>
              <a:rPr lang="sv-SE" i="1" dirty="0" smtClean="0"/>
              <a:t>docker container stop </a:t>
            </a:r>
            <a:r>
              <a:rPr lang="sv-SE" i="1" dirty="0">
                <a:solidFill>
                  <a:srgbClr val="FF0000"/>
                </a:solidFill>
              </a:rPr>
              <a:t>$(docker </a:t>
            </a:r>
            <a:r>
              <a:rPr lang="sv-SE" i="1" dirty="0" smtClean="0">
                <a:solidFill>
                  <a:srgbClr val="FF0000"/>
                </a:solidFill>
              </a:rPr>
              <a:t>ps </a:t>
            </a:r>
            <a:r>
              <a:rPr lang="sv-SE" i="1" dirty="0">
                <a:solidFill>
                  <a:srgbClr val="FF0000"/>
                </a:solidFill>
              </a:rPr>
              <a:t>-q)</a:t>
            </a:r>
          </a:p>
          <a:p>
            <a:r>
              <a:rPr lang="sv-SE" b="1" u="sng" dirty="0" smtClean="0"/>
              <a:t>Windows</a:t>
            </a:r>
          </a:p>
          <a:p>
            <a:r>
              <a:rPr lang="sv-SE" dirty="0"/>
              <a:t>FOR /f "tokens=*" %i IN ('</a:t>
            </a:r>
            <a:r>
              <a:rPr lang="sv-SE" dirty="0">
                <a:solidFill>
                  <a:srgbClr val="FF0000"/>
                </a:solidFill>
              </a:rPr>
              <a:t>docker ps -q</a:t>
            </a:r>
            <a:r>
              <a:rPr lang="sv-SE" dirty="0"/>
              <a:t>') DO </a:t>
            </a:r>
            <a:r>
              <a:rPr lang="sv-SE" dirty="0" smtClean="0"/>
              <a:t>docker container </a:t>
            </a:r>
            <a:r>
              <a:rPr lang="sv-SE" dirty="0"/>
              <a:t>stop %i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755999" y="1471102"/>
            <a:ext cx="239039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i="1" dirty="0" smtClean="0"/>
              <a:t>docker container ls -q</a:t>
            </a:r>
            <a:endParaRPr lang="sv-SE" i="1" dirty="0"/>
          </a:p>
          <a:p>
            <a:r>
              <a:rPr lang="sv-SE" i="1" dirty="0" smtClean="0"/>
              <a:t>docker ps -q</a:t>
            </a:r>
            <a:endParaRPr lang="en-GB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620605" y="4197432"/>
            <a:ext cx="7455887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b="1" u="sng" dirty="0" smtClean="0"/>
              <a:t>UNIX</a:t>
            </a:r>
          </a:p>
          <a:p>
            <a:r>
              <a:rPr lang="sv-SE" i="1" dirty="0" smtClean="0"/>
              <a:t>docker container </a:t>
            </a:r>
            <a:r>
              <a:rPr lang="sv-SE" i="1" dirty="0"/>
              <a:t>stop $(docker </a:t>
            </a:r>
            <a:r>
              <a:rPr lang="sv-SE" i="1" dirty="0" smtClean="0"/>
              <a:t>ps </a:t>
            </a:r>
            <a:r>
              <a:rPr lang="sv-SE" i="1" dirty="0" smtClean="0">
                <a:solidFill>
                  <a:srgbClr val="FF0000"/>
                </a:solidFill>
              </a:rPr>
              <a:t>-a </a:t>
            </a:r>
            <a:r>
              <a:rPr lang="sv-SE" i="1" dirty="0"/>
              <a:t>-q)</a:t>
            </a:r>
          </a:p>
          <a:p>
            <a:r>
              <a:rPr lang="sv-SE" b="1" u="sng" dirty="0" smtClean="0"/>
              <a:t>Windows</a:t>
            </a:r>
          </a:p>
          <a:p>
            <a:r>
              <a:rPr lang="sv-SE" dirty="0"/>
              <a:t>FOR /f "tokens=*" %i IN ('docker </a:t>
            </a:r>
            <a:r>
              <a:rPr lang="sv-SE" dirty="0" smtClean="0"/>
              <a:t>ps </a:t>
            </a:r>
            <a:r>
              <a:rPr lang="sv-SE" dirty="0" smtClean="0">
                <a:solidFill>
                  <a:srgbClr val="FF0000"/>
                </a:solidFill>
              </a:rPr>
              <a:t>-a </a:t>
            </a:r>
            <a:r>
              <a:rPr lang="sv-SE" dirty="0"/>
              <a:t>-q') DO </a:t>
            </a:r>
            <a:r>
              <a:rPr lang="sv-SE" dirty="0" smtClean="0"/>
              <a:t>docker container </a:t>
            </a:r>
            <a:r>
              <a:rPr lang="sv-SE" dirty="0"/>
              <a:t>stop %i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217459" y="1471102"/>
            <a:ext cx="2216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These are identical commands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63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VOLUMES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31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0620"/>
            <a:ext cx="7029450" cy="4688205"/>
          </a:xfrm>
        </p:spPr>
        <p:txBody>
          <a:bodyPr/>
          <a:lstStyle/>
          <a:p>
            <a:r>
              <a:rPr lang="en-GB" dirty="0" smtClean="0"/>
              <a:t>Persist data created by the container</a:t>
            </a:r>
          </a:p>
          <a:p>
            <a:r>
              <a:rPr lang="en-GB" dirty="0" smtClean="0"/>
              <a:t>Share data between containers</a:t>
            </a:r>
          </a:p>
          <a:p>
            <a:r>
              <a:rPr lang="en-GB" dirty="0" smtClean="0"/>
              <a:t>Can be backed up and shared</a:t>
            </a:r>
          </a:p>
          <a:p>
            <a:r>
              <a:rPr lang="en-GB" dirty="0" smtClean="0"/>
              <a:t>Docker CLI makes it easy to create volumes </a:t>
            </a:r>
          </a:p>
          <a:p>
            <a:endParaRPr lang="en-GB" dirty="0"/>
          </a:p>
          <a:p>
            <a:r>
              <a:rPr lang="en-GB" b="1" dirty="0" smtClean="0"/>
              <a:t>Create a named volume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create  </a:t>
            </a:r>
            <a:r>
              <a:rPr lang="en-GB" i="1" dirty="0" err="1" smtClean="0"/>
              <a:t>volumename</a:t>
            </a:r>
            <a:endParaRPr lang="en-GB" i="1" dirty="0"/>
          </a:p>
          <a:p>
            <a:r>
              <a:rPr lang="en-GB" dirty="0" smtClean="0"/>
              <a:t>List the volumes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ls</a:t>
            </a:r>
            <a:endParaRPr lang="en-GB" i="1" dirty="0"/>
          </a:p>
          <a:p>
            <a:r>
              <a:rPr lang="en-GB" dirty="0" smtClean="0"/>
              <a:t>Remove volume (if no container is using it)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</a:t>
            </a:r>
            <a:r>
              <a:rPr lang="en-GB" i="1" dirty="0" err="1"/>
              <a:t>r</a:t>
            </a:r>
            <a:r>
              <a:rPr lang="en-GB" i="1" dirty="0" err="1" smtClean="0"/>
              <a:t>m</a:t>
            </a:r>
            <a:r>
              <a:rPr lang="en-GB" i="1" dirty="0" smtClean="0"/>
              <a:t> </a:t>
            </a:r>
            <a:r>
              <a:rPr lang="en-GB" i="1" dirty="0" err="1" smtClean="0"/>
              <a:t>volumename</a:t>
            </a:r>
            <a:endParaRPr lang="en-GB" i="1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23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83356"/>
            <a:ext cx="7029450" cy="4255469"/>
          </a:xfrm>
        </p:spPr>
        <p:txBody>
          <a:bodyPr/>
          <a:lstStyle/>
          <a:p>
            <a:r>
              <a:rPr lang="en-GB" dirty="0" smtClean="0"/>
              <a:t>Named volumes we create are not destroyed when we rebuild or delete containers</a:t>
            </a:r>
          </a:p>
          <a:p>
            <a:r>
              <a:rPr lang="en-GB" dirty="0" smtClean="0"/>
              <a:t>The data is persisted e.g. volumes can be remounted in new containers by their names</a:t>
            </a:r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06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Attaching Docker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49705"/>
            <a:ext cx="7029450" cy="2527836"/>
          </a:xfrm>
        </p:spPr>
        <p:txBody>
          <a:bodyPr/>
          <a:lstStyle/>
          <a:p>
            <a:r>
              <a:rPr lang="en-GB" dirty="0" smtClean="0"/>
              <a:t>Attaching a volume to a container, by specifying name of previously created volume (if volume does not exist it is created for you)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container run --name  </a:t>
            </a:r>
            <a:r>
              <a:rPr lang="en-GB" dirty="0" err="1" smtClean="0"/>
              <a:t>containername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--volume 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b="1" dirty="0" smtClean="0"/>
              <a:t>: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targetdirpath</a:t>
            </a:r>
            <a:r>
              <a:rPr lang="en-GB" b="1" dirty="0" err="1" smtClean="0"/>
              <a:t>:</a:t>
            </a:r>
            <a:r>
              <a:rPr lang="en-GB" dirty="0" err="1" smtClean="0">
                <a:solidFill>
                  <a:srgbClr val="0070C0"/>
                </a:solidFill>
              </a:rPr>
              <a:t>accessrights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imagename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Example: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08197" y="4879495"/>
            <a:ext cx="8058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run </a:t>
            </a:r>
            <a:r>
              <a:rPr lang="en-GB" i="1" dirty="0" smtClean="0"/>
              <a:t> -it  -</a:t>
            </a:r>
            <a:r>
              <a:rPr lang="en-GB" b="1" i="1" dirty="0" smtClean="0"/>
              <a:t>v 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b="1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etc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app</a:t>
            </a:r>
            <a:r>
              <a:rPr lang="en-GB" b="1" i="1" dirty="0" err="1"/>
              <a:t>:</a:t>
            </a:r>
            <a:r>
              <a:rPr lang="en-GB" b="1" i="1" dirty="0" err="1">
                <a:solidFill>
                  <a:srgbClr val="0070C0"/>
                </a:solidFill>
              </a:rPr>
              <a:t>ro</a:t>
            </a:r>
            <a:r>
              <a:rPr lang="en-GB" i="1" dirty="0" smtClean="0"/>
              <a:t>   --name </a:t>
            </a:r>
            <a:r>
              <a:rPr lang="en-GB" i="1" dirty="0"/>
              <a:t>container1 </a:t>
            </a:r>
            <a:r>
              <a:rPr lang="en-GB" i="1" dirty="0" smtClean="0"/>
              <a:t>  my-image</a:t>
            </a:r>
            <a:endParaRPr lang="en-GB" i="1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 flipV="1">
            <a:off x="6990396" y="2454965"/>
            <a:ext cx="512406" cy="449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180975" y="2155467"/>
            <a:ext cx="121058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--volume</a:t>
            </a:r>
            <a:br>
              <a:rPr lang="en-GB" dirty="0" smtClean="0"/>
            </a:br>
            <a:r>
              <a:rPr lang="en-GB" dirty="0" smtClean="0"/>
              <a:t>shorthand</a:t>
            </a:r>
            <a:br>
              <a:rPr lang="en-GB" dirty="0" smtClean="0"/>
            </a:br>
            <a:r>
              <a:rPr lang="en-GB" dirty="0" smtClean="0"/>
              <a:t>-v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5" idx="3"/>
          </p:cNvCxnSpPr>
          <p:nvPr/>
        </p:nvCxnSpPr>
        <p:spPr bwMode="auto">
          <a:xfrm flipV="1">
            <a:off x="1391563" y="2367816"/>
            <a:ext cx="490176" cy="24931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>
            <a:stCxn id="5" idx="3"/>
          </p:cNvCxnSpPr>
          <p:nvPr/>
        </p:nvCxnSpPr>
        <p:spPr bwMode="auto">
          <a:xfrm>
            <a:off x="1391563" y="2617132"/>
            <a:ext cx="866775" cy="260209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7502802" y="2316945"/>
            <a:ext cx="14411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Read/write by default</a:t>
            </a:r>
          </a:p>
          <a:p>
            <a:r>
              <a:rPr lang="en-GB" dirty="0" smtClean="0"/>
              <a:t>Use </a:t>
            </a:r>
            <a:r>
              <a:rPr lang="en-GB" b="1" dirty="0" smtClean="0">
                <a:solidFill>
                  <a:srgbClr val="0070C0"/>
                </a:solidFill>
              </a:rPr>
              <a:t>:</a:t>
            </a:r>
            <a:r>
              <a:rPr lang="en-GB" b="1" dirty="0" err="1" smtClean="0">
                <a:solidFill>
                  <a:srgbClr val="0070C0"/>
                </a:solidFill>
              </a:rPr>
              <a:t>ro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for </a:t>
            </a:r>
            <a:r>
              <a:rPr lang="en-GB" dirty="0" err="1" smtClean="0"/>
              <a:t>readonly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241783" y="2888967"/>
            <a:ext cx="2261020" cy="23302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4167515" y="2627454"/>
            <a:ext cx="2763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path in container at which to mount volume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 flipV="1">
            <a:off x="5186322" y="2367816"/>
            <a:ext cx="55461" cy="33292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541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Approach is to Attach a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15979"/>
            <a:ext cx="7029450" cy="4322846"/>
          </a:xfrm>
        </p:spPr>
        <p:txBody>
          <a:bodyPr/>
          <a:lstStyle/>
          <a:p>
            <a:r>
              <a:rPr lang="en-GB" dirty="0" smtClean="0"/>
              <a:t>Starting </a:t>
            </a:r>
            <a:r>
              <a:rPr lang="en-GB" dirty="0"/>
              <a:t>a container and </a:t>
            </a:r>
            <a:r>
              <a:rPr lang="en-GB" b="1" u="sng" dirty="0"/>
              <a:t>mount the volume</a:t>
            </a:r>
            <a:r>
              <a:rPr lang="en-GB" dirty="0"/>
              <a:t> into directory /app in the </a:t>
            </a:r>
            <a:r>
              <a:rPr lang="en-GB" dirty="0" smtClean="0"/>
              <a:t>container</a:t>
            </a:r>
            <a:r>
              <a:rPr lang="en-GB" dirty="0"/>
              <a:t>.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With a mount, If the volume </a:t>
            </a:r>
            <a:r>
              <a:rPr lang="en-GB" b="1" dirty="0">
                <a:solidFill>
                  <a:srgbClr val="FF0000"/>
                </a:solidFill>
              </a:rPr>
              <a:t>does not </a:t>
            </a:r>
            <a:r>
              <a:rPr lang="en-GB" b="1" dirty="0" smtClean="0">
                <a:solidFill>
                  <a:srgbClr val="FF0000"/>
                </a:solidFill>
              </a:rPr>
              <a:t>exist then </a:t>
            </a:r>
            <a:r>
              <a:rPr lang="en-GB" b="1" dirty="0">
                <a:solidFill>
                  <a:srgbClr val="FF0000"/>
                </a:solidFill>
              </a:rPr>
              <a:t>it is created for </a:t>
            </a:r>
            <a:r>
              <a:rPr lang="en-GB" b="1" dirty="0" smtClean="0">
                <a:solidFill>
                  <a:srgbClr val="FF0000"/>
                </a:solidFill>
              </a:rPr>
              <a:t>you.</a:t>
            </a:r>
          </a:p>
          <a:p>
            <a:pPr lvl="1"/>
            <a:r>
              <a:rPr lang="en-GB" dirty="0" smtClean="0"/>
              <a:t>May not be a good idea because you could misspell the volume name!!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run -d --name dev-container  </a:t>
            </a:r>
            <a:br>
              <a:rPr lang="en-GB" i="1" dirty="0"/>
            </a:br>
            <a:r>
              <a:rPr lang="en-GB" i="1" dirty="0"/>
              <a:t>	--mount </a:t>
            </a:r>
            <a:r>
              <a:rPr lang="en-GB" b="1" i="1" dirty="0"/>
              <a:t>source</a:t>
            </a:r>
            <a:r>
              <a:rPr lang="en-GB" i="1" dirty="0"/>
              <a:t>=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vol</a:t>
            </a:r>
            <a:r>
              <a:rPr lang="en-GB" i="1" dirty="0"/>
              <a:t>, </a:t>
            </a:r>
            <a:r>
              <a:rPr lang="en-GB" b="1" i="1" dirty="0"/>
              <a:t>target</a:t>
            </a:r>
            <a:r>
              <a:rPr lang="en-GB" i="1" dirty="0"/>
              <a:t>=</a:t>
            </a:r>
            <a:r>
              <a:rPr lang="en-GB" i="1" dirty="0">
                <a:solidFill>
                  <a:srgbClr val="0070C0"/>
                </a:solidFill>
              </a:rPr>
              <a:t>/app  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my-image</a:t>
            </a:r>
          </a:p>
          <a:p>
            <a:endParaRPr lang="en-GB" dirty="0"/>
          </a:p>
          <a:p>
            <a:r>
              <a:rPr lang="en-GB" dirty="0" smtClean="0"/>
              <a:t>Basically --volume and --mount are identical but the –mount version is a little simpler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230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8132"/>
            <a:ext cx="7029450" cy="4680693"/>
          </a:xfrm>
        </p:spPr>
        <p:txBody>
          <a:bodyPr/>
          <a:lstStyle/>
          <a:p>
            <a:r>
              <a:rPr lang="en-GB" dirty="0" smtClean="0"/>
              <a:t>Create a volume</a:t>
            </a:r>
          </a:p>
          <a:p>
            <a:r>
              <a:rPr lang="en-GB" dirty="0" smtClean="0"/>
              <a:t>Create a container running an Ubuntu Linux OS, with the volume mapped to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dir</a:t>
            </a:r>
            <a:endParaRPr lang="en-GB" dirty="0" smtClean="0"/>
          </a:p>
          <a:p>
            <a:r>
              <a:rPr lang="en-GB" dirty="0" smtClean="0"/>
              <a:t>In the container, create some files in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dir</a:t>
            </a:r>
            <a:endParaRPr lang="en-GB" dirty="0" smtClean="0"/>
          </a:p>
          <a:p>
            <a:r>
              <a:rPr lang="en-GB" dirty="0" smtClean="0"/>
              <a:t>Stop the container</a:t>
            </a:r>
          </a:p>
          <a:p>
            <a:r>
              <a:rPr lang="en-GB" dirty="0" smtClean="0"/>
              <a:t>Start the container</a:t>
            </a:r>
          </a:p>
          <a:p>
            <a:r>
              <a:rPr lang="en-GB" dirty="0" smtClean="0"/>
              <a:t>Confirm that the files still exist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51436" y="4026655"/>
            <a:ext cx="750718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</a:t>
            </a:r>
            <a:endParaRPr lang="en-GB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i="1" dirty="0" err="1"/>
              <a:t>docker</a:t>
            </a:r>
            <a:r>
              <a:rPr lang="en-GB" i="1" dirty="0"/>
              <a:t> run –it –v </a:t>
            </a:r>
            <a:r>
              <a:rPr lang="en-GB" b="1" i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usr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dir</a:t>
            </a:r>
            <a:r>
              <a:rPr lang="en-GB" i="1" dirty="0"/>
              <a:t> --name </a:t>
            </a:r>
            <a:r>
              <a:rPr lang="en-GB" i="1" dirty="0" smtClean="0"/>
              <a:t>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 err="1"/>
              <a:t>ubuntu:latest</a:t>
            </a:r>
            <a:endParaRPr lang="en-GB" i="1" dirty="0"/>
          </a:p>
          <a:p>
            <a:r>
              <a:rPr lang="en-GB" i="1" dirty="0" smtClean="0"/>
              <a:t>$ </a:t>
            </a:r>
            <a:r>
              <a:rPr lang="en-GB" i="1" dirty="0"/>
              <a:t>cd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endParaRPr lang="en-GB" b="1" i="1" dirty="0"/>
          </a:p>
          <a:p>
            <a:r>
              <a:rPr lang="en-GB" i="1" dirty="0" smtClean="0"/>
              <a:t>$ </a:t>
            </a:r>
            <a:r>
              <a:rPr lang="en-GB" i="1" dirty="0"/>
              <a:t>touch </a:t>
            </a:r>
            <a:r>
              <a:rPr lang="en-GB" i="1" dirty="0" smtClean="0"/>
              <a:t>hello.txt</a:t>
            </a:r>
            <a:endParaRPr lang="en-GB" i="1" dirty="0"/>
          </a:p>
          <a:p>
            <a:r>
              <a:rPr lang="en-GB" i="1" dirty="0" smtClean="0"/>
              <a:t>$ </a:t>
            </a:r>
            <a:r>
              <a:rPr lang="en-GB" i="1" dirty="0"/>
              <a:t>exit</a:t>
            </a:r>
          </a:p>
          <a:p>
            <a:endParaRPr lang="en-GB" dirty="0"/>
          </a:p>
        </p:txBody>
      </p:sp>
      <p:sp>
        <p:nvSpPr>
          <p:cNvPr id="8" name="Right Brace 7"/>
          <p:cNvSpPr/>
          <p:nvPr/>
        </p:nvSpPr>
        <p:spPr bwMode="auto">
          <a:xfrm>
            <a:off x="2955955" y="4648091"/>
            <a:ext cx="407943" cy="73152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403877" y="4747020"/>
            <a:ext cx="35566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Command executed in Ubuntu OS running in the container we just created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86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96766"/>
          </a:xfrm>
        </p:spPr>
        <p:txBody>
          <a:bodyPr/>
          <a:lstStyle/>
          <a:p>
            <a:r>
              <a:rPr lang="en-GB" dirty="0" smtClean="0"/>
              <a:t>Sharing Data Between Host and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45" y="423512"/>
            <a:ext cx="8517230" cy="1819175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 bind mount </a:t>
            </a:r>
            <a:r>
              <a:rPr lang="en-GB" dirty="0"/>
              <a:t>is just </a:t>
            </a:r>
            <a:r>
              <a:rPr lang="en-GB" dirty="0" smtClean="0"/>
              <a:t>a mapping of a </a:t>
            </a:r>
            <a:r>
              <a:rPr lang="en-GB" dirty="0"/>
              <a:t>directory on the host machine to a directory in the </a:t>
            </a:r>
            <a:r>
              <a:rPr lang="en-GB" dirty="0" smtClean="0"/>
              <a:t>container</a:t>
            </a:r>
            <a:r>
              <a:rPr lang="en-GB" dirty="0"/>
              <a:t> </a:t>
            </a:r>
            <a:r>
              <a:rPr lang="en-GB" b="1" dirty="0" smtClean="0"/>
              <a:t>without naming the volume (anonymous volume). </a:t>
            </a:r>
            <a:r>
              <a:rPr lang="en-GB" u="sng" dirty="0" smtClean="0">
                <a:solidFill>
                  <a:srgbClr val="002060"/>
                </a:solidFill>
              </a:rPr>
              <a:t>Probably best used for software development rather than production because the “volume” is not managed by Docker and therefore the container cannot be deployed by orchestration software.</a:t>
            </a:r>
          </a:p>
          <a:p>
            <a:r>
              <a:rPr lang="en-GB" dirty="0" smtClean="0"/>
              <a:t>When </a:t>
            </a:r>
            <a:r>
              <a:rPr lang="en-GB" dirty="0"/>
              <a:t>the container is removed, </a:t>
            </a:r>
            <a:r>
              <a:rPr lang="en-GB" dirty="0" smtClean="0"/>
              <a:t>the content of the mapped directory are not deleted but.</a:t>
            </a:r>
          </a:p>
          <a:p>
            <a:r>
              <a:rPr lang="en-GB" dirty="0" smtClean="0"/>
              <a:t>Note, </a:t>
            </a:r>
            <a:r>
              <a:rPr lang="en-GB" dirty="0"/>
              <a:t>i</a:t>
            </a:r>
            <a:r>
              <a:rPr lang="en-GB" dirty="0" smtClean="0"/>
              <a:t>f you are using --mount instead of --volume it will not create the host directory if it does not exist whereas --volume will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03159" y="3255251"/>
            <a:ext cx="6724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</a:t>
            </a:r>
            <a:r>
              <a:rPr lang="en-GB" dirty="0" smtClean="0"/>
              <a:t> run  -it  --</a:t>
            </a:r>
            <a:r>
              <a:rPr lang="en-GB" dirty="0"/>
              <a:t>name </a:t>
            </a:r>
            <a:r>
              <a:rPr lang="en-GB" dirty="0" err="1" smtClean="0"/>
              <a:t>mikescontainer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	--volume  /</a:t>
            </a:r>
            <a:r>
              <a:rPr lang="en-GB" dirty="0" err="1" smtClean="0"/>
              <a:t>fullhostpath</a:t>
            </a:r>
            <a:r>
              <a:rPr lang="en-GB" dirty="0" smtClean="0"/>
              <a:t>/directory:/</a:t>
            </a:r>
            <a:r>
              <a:rPr lang="en-GB" dirty="0" err="1" smtClean="0"/>
              <a:t>fullimagepath</a:t>
            </a:r>
            <a:r>
              <a:rPr lang="en-GB" dirty="0" smtClean="0"/>
              <a:t>/directory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my_image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03159" y="4120005"/>
            <a:ext cx="56348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Example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 run  -it  --</a:t>
            </a:r>
            <a:r>
              <a:rPr lang="en-GB" dirty="0"/>
              <a:t>name </a:t>
            </a:r>
            <a:r>
              <a:rPr lang="en-GB" dirty="0" err="1" smtClean="0"/>
              <a:t>nginx</a:t>
            </a:r>
            <a:r>
              <a:rPr lang="en-GB" dirty="0" smtClean="0"/>
              <a:t>-container-one </a:t>
            </a:r>
            <a:br>
              <a:rPr lang="en-GB" dirty="0" smtClean="0"/>
            </a:br>
            <a:r>
              <a:rPr lang="en-GB" dirty="0" smtClean="0"/>
              <a:t>	--volume  </a:t>
            </a:r>
            <a:r>
              <a:rPr lang="en-GB" dirty="0"/>
              <a:t>C</a:t>
            </a:r>
            <a:r>
              <a:rPr lang="en-GB" dirty="0" smtClean="0"/>
              <a:t>:</a:t>
            </a:r>
            <a:r>
              <a:rPr lang="en-GB" b="1" dirty="0" smtClean="0"/>
              <a:t>/etc../html/pages</a:t>
            </a:r>
            <a:r>
              <a:rPr lang="en-GB" dirty="0" smtClean="0"/>
              <a:t>:/var/www/html</a:t>
            </a:r>
            <a:br>
              <a:rPr lang="en-GB" dirty="0" smtClean="0"/>
            </a:br>
            <a:r>
              <a:rPr lang="en-GB" dirty="0" smtClean="0"/>
              <a:t>	my-</a:t>
            </a:r>
            <a:r>
              <a:rPr lang="en-GB" dirty="0" err="1" smtClean="0"/>
              <a:t>nginx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546288" y="5373358"/>
            <a:ext cx="3530912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can put webpages in C:/…../html/pages and the container will see them in /</a:t>
            </a:r>
            <a:r>
              <a:rPr lang="en-GB" dirty="0" err="1" smtClean="0"/>
              <a:t>var</a:t>
            </a:r>
            <a:r>
              <a:rPr lang="en-GB" dirty="0" smtClean="0"/>
              <a:t>/www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6745" y="5336996"/>
            <a:ext cx="3535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In </a:t>
            </a:r>
            <a:r>
              <a:rPr lang="en-GB" dirty="0"/>
              <a:t>order to preserve </a:t>
            </a:r>
            <a:r>
              <a:rPr lang="en-GB" dirty="0" smtClean="0"/>
              <a:t>portability, the </a:t>
            </a:r>
            <a:r>
              <a:rPr lang="en-GB" dirty="0"/>
              <a:t>host directory for a volume cannot be specified </a:t>
            </a:r>
            <a:r>
              <a:rPr lang="en-GB" dirty="0" smtClean="0"/>
              <a:t>in </a:t>
            </a:r>
            <a:r>
              <a:rPr lang="en-GB" dirty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20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1121343"/>
            <a:ext cx="7029450" cy="471267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Assumes you have built the my-</a:t>
            </a:r>
            <a:r>
              <a:rPr lang="en-GB" dirty="0" err="1" smtClean="0"/>
              <a:t>nginx</a:t>
            </a:r>
            <a:r>
              <a:rPr lang="en-GB" dirty="0" smtClean="0"/>
              <a:t> image </a:t>
            </a:r>
            <a:br>
              <a:rPr lang="en-GB" dirty="0" smtClean="0"/>
            </a:br>
            <a:r>
              <a:rPr lang="en-GB" dirty="0" smtClean="0"/>
              <a:t>Hint: you should still have the </a:t>
            </a:r>
            <a:r>
              <a:rPr lang="en-GB" dirty="0" err="1" smtClean="0"/>
              <a:t>Dockerfile</a:t>
            </a:r>
            <a:endParaRPr lang="en-GB" dirty="0" smtClean="0"/>
          </a:p>
          <a:p>
            <a:r>
              <a:rPr lang="en-GB" dirty="0" smtClean="0"/>
              <a:t>Create a container running the </a:t>
            </a:r>
            <a:r>
              <a:rPr lang="en-GB" dirty="0" err="1" smtClean="0"/>
              <a:t>nginx</a:t>
            </a:r>
            <a:r>
              <a:rPr lang="en-GB" dirty="0" smtClean="0"/>
              <a:t> web server</a:t>
            </a:r>
          </a:p>
          <a:p>
            <a:pPr lvl="1"/>
            <a:r>
              <a:rPr lang="en-GB" dirty="0" smtClean="0"/>
              <a:t>Specify a bind mount using your current host directory (e.g. </a:t>
            </a:r>
            <a:r>
              <a:rPr lang="en-GB" dirty="0"/>
              <a:t>C:/etc../html/pages</a:t>
            </a:r>
            <a:r>
              <a:rPr lang="en-GB" dirty="0" smtClean="0"/>
              <a:t>) and /</a:t>
            </a:r>
            <a:r>
              <a:rPr lang="en-GB" dirty="0" err="1" smtClean="0"/>
              <a:t>var</a:t>
            </a:r>
            <a:r>
              <a:rPr lang="en-GB" dirty="0" smtClean="0"/>
              <a:t>/www as the mounting point in the container</a:t>
            </a:r>
          </a:p>
          <a:p>
            <a:r>
              <a:rPr lang="en-GB" dirty="0" smtClean="0"/>
              <a:t>In your host directory add a index.html file with appropriate content</a:t>
            </a:r>
          </a:p>
          <a:p>
            <a:r>
              <a:rPr lang="en-GB" dirty="0" smtClean="0"/>
              <a:t>Confirm you can see this page in the web browser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60985" y="4418310"/>
            <a:ext cx="55707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 run  -</a:t>
            </a:r>
            <a:r>
              <a:rPr lang="en-GB" dirty="0" err="1" smtClean="0"/>
              <a:t>itd</a:t>
            </a:r>
            <a:r>
              <a:rPr lang="en-GB" dirty="0" smtClean="0"/>
              <a:t>  </a:t>
            </a:r>
            <a:r>
              <a:rPr lang="en-GB" dirty="0"/>
              <a:t>--name </a:t>
            </a:r>
            <a:r>
              <a:rPr lang="en-GB" dirty="0" smtClean="0"/>
              <a:t>my-</a:t>
            </a:r>
            <a:r>
              <a:rPr lang="en-GB" dirty="0" err="1" smtClean="0"/>
              <a:t>nginx</a:t>
            </a:r>
            <a:r>
              <a:rPr lang="en-GB" dirty="0" smtClean="0"/>
              <a:t>-container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--volume  </a:t>
            </a:r>
            <a:r>
              <a:rPr lang="en-GB" dirty="0">
                <a:solidFill>
                  <a:schemeClr val="tx1">
                    <a:lumMod val="40000"/>
                    <a:lumOff val="60000"/>
                  </a:schemeClr>
                </a:solidFill>
              </a:rPr>
              <a:t>C:/etc../html/pages</a:t>
            </a:r>
            <a:r>
              <a:rPr lang="en-GB" dirty="0" smtClean="0"/>
              <a:t>:</a:t>
            </a:r>
            <a:r>
              <a:rPr lang="en-GB" dirty="0" smtClean="0">
                <a:solidFill>
                  <a:srgbClr val="00B0F0"/>
                </a:solidFill>
              </a:rPr>
              <a:t>/var/www/html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</a:t>
            </a:r>
            <a:r>
              <a:rPr lang="en-GB" dirty="0" smtClean="0"/>
              <a:t>my-</a:t>
            </a:r>
            <a:r>
              <a:rPr lang="en-GB" dirty="0" err="1" smtClean="0"/>
              <a:t>nginx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67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 vs Bind Mounts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49187"/>
            <a:ext cx="7029450" cy="4889638"/>
          </a:xfrm>
        </p:spPr>
        <p:txBody>
          <a:bodyPr/>
          <a:lstStyle/>
          <a:p>
            <a:r>
              <a:rPr lang="en-GB" dirty="0"/>
              <a:t>Volumes are the preferred mechanism for persisting data generated by and used by Docker containers. </a:t>
            </a:r>
            <a:endParaRPr lang="en-GB" dirty="0" smtClean="0"/>
          </a:p>
          <a:p>
            <a:r>
              <a:rPr lang="en-GB" dirty="0" smtClean="0"/>
              <a:t>Volumes </a:t>
            </a:r>
            <a:r>
              <a:rPr lang="en-GB" dirty="0"/>
              <a:t>are completely managed by </a:t>
            </a:r>
            <a:r>
              <a:rPr lang="en-GB" dirty="0" smtClean="0"/>
              <a:t>Docker, whereas </a:t>
            </a:r>
            <a:r>
              <a:rPr lang="en-GB" dirty="0"/>
              <a:t>bind mounts are dependent on the directory structure of the host </a:t>
            </a:r>
            <a:r>
              <a:rPr lang="en-GB" dirty="0" smtClean="0"/>
              <a:t>machine</a:t>
            </a:r>
            <a:r>
              <a:rPr lang="en-GB" dirty="0"/>
              <a:t> </a:t>
            </a:r>
            <a:r>
              <a:rPr lang="en-GB" dirty="0" smtClean="0"/>
              <a:t>and are not portable.</a:t>
            </a:r>
            <a:r>
              <a:rPr lang="en-GB" dirty="0"/>
              <a:t> 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703" y="3247865"/>
            <a:ext cx="6323631" cy="321220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567" y="4519061"/>
            <a:ext cx="196836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Bind mount uses specific locations in the host file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303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714501"/>
            <a:ext cx="7560645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NETWORKS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7837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655984"/>
            <a:ext cx="8140566" cy="5190462"/>
          </a:xfrm>
        </p:spPr>
        <p:txBody>
          <a:bodyPr/>
          <a:lstStyle/>
          <a:p>
            <a:r>
              <a:rPr lang="en-GB" dirty="0" smtClean="0"/>
              <a:t>Docker containers can talk to each other over an automatically created </a:t>
            </a:r>
            <a:r>
              <a:rPr lang="en-GB" b="1" dirty="0" smtClean="0"/>
              <a:t>default network </a:t>
            </a:r>
            <a:r>
              <a:rPr lang="en-GB" smtClean="0"/>
              <a:t>(named </a:t>
            </a:r>
            <a:r>
              <a:rPr lang="en-GB" dirty="0" smtClean="0"/>
              <a:t>“bridge”)</a:t>
            </a:r>
            <a:endParaRPr lang="en-GB" b="1" dirty="0" smtClean="0"/>
          </a:p>
          <a:p>
            <a:r>
              <a:rPr lang="en-GB" dirty="0" smtClean="0"/>
              <a:t>You can recover their IP addresses using associated </a:t>
            </a:r>
            <a:r>
              <a:rPr lang="en-GB" dirty="0"/>
              <a:t>with a Docker container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bridge  </a:t>
            </a:r>
            <a:r>
              <a:rPr lang="en-GB" i="1" dirty="0" smtClean="0">
                <a:sym typeface="Wingdings" panose="05000000000000000000" pitchFamily="2" charset="2"/>
              </a:rPr>
              <a:t> default network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my-network-name</a:t>
            </a:r>
            <a:endParaRPr lang="en-GB" dirty="0" smtClean="0"/>
          </a:p>
          <a:p>
            <a:r>
              <a:rPr lang="en-GB" b="1" u="sng" dirty="0" smtClean="0"/>
              <a:t>The best approach is to create a user-defined network </a:t>
            </a:r>
            <a:r>
              <a:rPr lang="en-GB" dirty="0" smtClean="0"/>
              <a:t>then name the containers and attach them to it.  Docker will automatically resolve these names to the IP addresses for you</a:t>
            </a:r>
          </a:p>
          <a:p>
            <a:r>
              <a:rPr lang="en-GB" dirty="0" smtClean="0"/>
              <a:t>You can create a user-defined network with an automatically assigned subnet address or a specific subnet address like this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br>
              <a:rPr lang="en-GB" i="1" dirty="0" smtClean="0">
                <a:solidFill>
                  <a:srgbClr val="FF0000"/>
                </a:solidFill>
              </a:rPr>
            </a:br>
            <a:r>
              <a:rPr lang="en-GB" b="1" dirty="0" smtClean="0"/>
              <a:t>OR</a:t>
            </a: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create --subnet=192.168.23.0/24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 smtClean="0"/>
              <a:t>Containers can be connected to this network like this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 smtClean="0">
                <a:solidFill>
                  <a:srgbClr val="FF0000"/>
                </a:solidFill>
              </a:rPr>
              <a:t>--network my-net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-p 80:80 --name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</a:t>
            </a:r>
            <a:r>
              <a:rPr lang="en-GB" i="1" dirty="0" err="1" smtClean="0"/>
              <a:t>my_image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084221"/>
            <a:ext cx="9264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https://docs.docker.com/v17.09/engine/userguide/networking/#the-default-bridge-network</a:t>
            </a:r>
          </a:p>
        </p:txBody>
      </p:sp>
    </p:spTree>
    <p:extLst>
      <p:ext uri="{BB962C8B-B14F-4D97-AF65-F5344CB8AC3E}">
        <p14:creationId xmlns:p14="http://schemas.microsoft.com/office/powerpoint/2010/main" val="109881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4"/>
            <a:ext cx="7029450" cy="4953301"/>
          </a:xfrm>
        </p:spPr>
        <p:txBody>
          <a:bodyPr/>
          <a:lstStyle/>
          <a:p>
            <a:r>
              <a:rPr lang="en-GB" dirty="0" smtClean="0"/>
              <a:t>There are different types of network drivers</a:t>
            </a:r>
          </a:p>
          <a:p>
            <a:pPr lvl="1"/>
            <a:r>
              <a:rPr lang="en-GB" dirty="0" smtClean="0"/>
              <a:t>None: no network</a:t>
            </a:r>
          </a:p>
          <a:p>
            <a:pPr lvl="1"/>
            <a:r>
              <a:rPr lang="en-GB" dirty="0" smtClean="0"/>
              <a:t>Bridge: single host computer </a:t>
            </a:r>
            <a:r>
              <a:rPr lang="en-GB" smtClean="0"/>
              <a:t>(default)</a:t>
            </a:r>
            <a:endParaRPr lang="en-GB" dirty="0" smtClean="0"/>
          </a:p>
          <a:p>
            <a:pPr lvl="1"/>
            <a:r>
              <a:rPr lang="en-GB" dirty="0" smtClean="0"/>
              <a:t>Overlay: multiple host computers in cluster</a:t>
            </a:r>
          </a:p>
          <a:p>
            <a:r>
              <a:rPr lang="en-GB" dirty="0" smtClean="0"/>
              <a:t>The most commonly used is the bridge driver which acts like a bridge connecting containers</a:t>
            </a:r>
          </a:p>
          <a:p>
            <a:pPr lvl="1"/>
            <a:r>
              <a:rPr lang="en-GB" dirty="0" smtClean="0"/>
              <a:t>Docker provides a DNS server for container name recognition</a:t>
            </a:r>
          </a:p>
          <a:p>
            <a:r>
              <a:rPr lang="en-GB" dirty="0" smtClean="0"/>
              <a:t>The </a:t>
            </a:r>
            <a:r>
              <a:rPr lang="en-GB" dirty="0"/>
              <a:t>following are identical</a:t>
            </a:r>
            <a:endParaRPr lang="en-GB" dirty="0" smtClean="0"/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--driver bridge </a:t>
            </a:r>
            <a:r>
              <a:rPr lang="en-GB" i="1" dirty="0"/>
              <a:t>my-net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-d bridge </a:t>
            </a:r>
            <a:r>
              <a:rPr lang="en-GB" i="1" dirty="0"/>
              <a:t>my-net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Note: The default is a bridge network so you can leave out the --driver option in the above like this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create </a:t>
            </a:r>
            <a:r>
              <a:rPr lang="en-GB" i="1" dirty="0" smtClean="0"/>
              <a:t>my-net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6167993"/>
            <a:ext cx="605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http://www.dasblinkenlichten.com/docker-networking-101/</a:t>
            </a:r>
          </a:p>
        </p:txBody>
      </p:sp>
    </p:spTree>
    <p:extLst>
      <p:ext uri="{BB962C8B-B14F-4D97-AF65-F5344CB8AC3E}">
        <p14:creationId xmlns:p14="http://schemas.microsoft.com/office/powerpoint/2010/main" val="351883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5125" y="341696"/>
            <a:ext cx="7580921" cy="4616648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l-NL" sz="1400" dirty="0" smtClean="0">
                <a:solidFill>
                  <a:schemeClr val="bg1"/>
                </a:solidFill>
              </a:rPr>
              <a:t>$ </a:t>
            </a:r>
            <a:r>
              <a:rPr lang="nl-NL" sz="1400" dirty="0" smtClean="0">
                <a:solidFill>
                  <a:schemeClr val="accent5">
                    <a:lumMod val="50000"/>
                  </a:schemeClr>
                </a:solidFill>
              </a:rPr>
              <a:t>docker </a:t>
            </a:r>
            <a:r>
              <a:rPr lang="nl-NL" sz="1400" dirty="0">
                <a:solidFill>
                  <a:schemeClr val="accent5">
                    <a:lumMod val="50000"/>
                  </a:schemeClr>
                </a:solidFill>
              </a:rPr>
              <a:t>network create net1</a:t>
            </a:r>
          </a:p>
          <a:p>
            <a:r>
              <a:rPr lang="nl-NL" sz="1400" dirty="0">
                <a:solidFill>
                  <a:schemeClr val="bg1"/>
                </a:solidFill>
              </a:rPr>
              <a:t>5982133c39f5c218e239b46498129421bf41986af9bcfa3123854fbb59ba082e</a:t>
            </a:r>
            <a:endParaRPr lang="en-GB" sz="1400" dirty="0" smtClean="0">
              <a:solidFill>
                <a:schemeClr val="bg1"/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network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NETWORK ID          NAME                               </a:t>
            </a:r>
            <a:r>
              <a:rPr lang="en-GB" sz="1400" dirty="0" smtClean="0">
                <a:solidFill>
                  <a:schemeClr val="bg1"/>
                </a:solidFill>
              </a:rPr>
              <a:t>DRIVER           SCOPE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5982133c39f5        </a:t>
            </a:r>
            <a:r>
              <a:rPr lang="en-GB" sz="1400" dirty="0" smtClean="0">
                <a:solidFill>
                  <a:schemeClr val="bg1"/>
                </a:solidFill>
              </a:rPr>
              <a:t>  net1                                   </a:t>
            </a:r>
            <a:r>
              <a:rPr lang="en-GB" sz="1400" dirty="0">
                <a:solidFill>
                  <a:schemeClr val="bg1"/>
                </a:solidFill>
              </a:rPr>
              <a:t>bridge              </a:t>
            </a:r>
            <a:r>
              <a:rPr lang="en-GB" sz="1400" dirty="0" smtClean="0">
                <a:solidFill>
                  <a:schemeClr val="bg1"/>
                </a:solidFill>
              </a:rPr>
              <a:t>local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create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volume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DRIVER              VOLUME </a:t>
            </a:r>
            <a:r>
              <a:rPr lang="en-GB" sz="1400" dirty="0" smtClean="0">
                <a:solidFill>
                  <a:schemeClr val="bg1"/>
                </a:solidFill>
              </a:rPr>
              <a:t>NAME</a:t>
            </a:r>
          </a:p>
          <a:p>
            <a:r>
              <a:rPr lang="en-GB" sz="1400" dirty="0">
                <a:solidFill>
                  <a:schemeClr val="bg1"/>
                </a:solidFill>
              </a:rPr>
              <a:t>local               </a:t>
            </a:r>
            <a:r>
              <a:rPr lang="en-GB" sz="1400" dirty="0" smtClean="0">
                <a:solidFill>
                  <a:schemeClr val="bg1"/>
                </a:solidFill>
              </a:rPr>
              <a:t>      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--name=container1 -v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Unable to find image '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>' locally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latest: Pulling from library/</a:t>
            </a:r>
            <a:r>
              <a:rPr lang="en-GB" sz="1400" dirty="0" err="1">
                <a:solidFill>
                  <a:schemeClr val="bg1"/>
                </a:solidFill>
              </a:rPr>
              <a:t>busybox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ee153a04d683: Pull complete</a:t>
            </a:r>
          </a:p>
          <a:p>
            <a:r>
              <a:rPr lang="en-GB" sz="1400" dirty="0">
                <a:solidFill>
                  <a:schemeClr val="bg1"/>
                </a:solidFill>
              </a:rPr>
              <a:t>Digest: sha256:9f1003c480699be56815db0f8146ad2e22efea85129b5b5983d0e0fb52d9ab70</a:t>
            </a:r>
          </a:p>
          <a:p>
            <a:r>
              <a:rPr lang="en-GB" sz="1400" dirty="0">
                <a:solidFill>
                  <a:schemeClr val="bg1"/>
                </a:solidFill>
              </a:rPr>
              <a:t>Status: Downloaded newer image for </a:t>
            </a:r>
            <a:r>
              <a:rPr lang="en-GB" sz="1400" dirty="0" err="1" smtClean="0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….</a:t>
            </a: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dirty="0">
                <a:solidFill>
                  <a:schemeClr val="bg1"/>
                </a:solidFill>
              </a:rPr>
              <a:t>addr:</a:t>
            </a:r>
            <a:r>
              <a:rPr lang="en-GB" sz="1400" dirty="0">
                <a:solidFill>
                  <a:srgbClr val="FF0000"/>
                </a:solidFill>
              </a:rPr>
              <a:t>172.23.0.</a:t>
            </a:r>
            <a:r>
              <a:rPr lang="en-GB" sz="1400" dirty="0">
                <a:solidFill>
                  <a:schemeClr val="bg1"/>
                </a:solidFill>
              </a:rPr>
              <a:t>2  </a:t>
            </a:r>
            <a:r>
              <a:rPr lang="en-GB" sz="1400" dirty="0" smtClean="0">
                <a:solidFill>
                  <a:schemeClr val="bg1"/>
                </a:solidFill>
              </a:rPr>
              <a:t>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container2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container2 (172.23.0.3):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172.23.0.3: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time=0.088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674218" y="4984281"/>
            <a:ext cx="6407523" cy="1815882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name=container2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eth0      Link </a:t>
            </a:r>
            <a:r>
              <a:rPr lang="en-GB" sz="1400" dirty="0" err="1">
                <a:solidFill>
                  <a:schemeClr val="bg1"/>
                </a:solidFill>
              </a:rPr>
              <a:t>encap:Ethernet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dirty="0" err="1">
                <a:solidFill>
                  <a:schemeClr val="bg1"/>
                </a:solidFill>
              </a:rPr>
              <a:t>HWaddr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chemeClr val="bg1"/>
                </a:solidFill>
              </a:rPr>
              <a:t>02:42:AC:17:00:03</a:t>
            </a:r>
            <a:br>
              <a:rPr lang="en-GB" sz="1400" dirty="0" smtClean="0">
                <a:solidFill>
                  <a:schemeClr val="bg1"/>
                </a:solidFill>
              </a:rPr>
            </a:b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addr:</a:t>
            </a:r>
            <a:r>
              <a:rPr lang="en-GB" sz="1400" dirty="0" smtClean="0">
                <a:solidFill>
                  <a:srgbClr val="FF0000"/>
                </a:solidFill>
              </a:rPr>
              <a:t>172.23.0.3</a:t>
            </a:r>
            <a:r>
              <a:rPr lang="en-GB" sz="1400" dirty="0" smtClean="0">
                <a:solidFill>
                  <a:schemeClr val="bg1"/>
                </a:solidFill>
              </a:rPr>
              <a:t>  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container1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container1 (172.23.0.2):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172.23.0.2: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time=0.093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32616" y="4587545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2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42773" y="4761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1</a:t>
            </a:r>
            <a:endParaRPr lang="en-GB" dirty="0"/>
          </a:p>
        </p:txBody>
      </p:sp>
      <p:sp>
        <p:nvSpPr>
          <p:cNvPr id="8" name="Arc 7"/>
          <p:cNvSpPr/>
          <p:nvPr/>
        </p:nvSpPr>
        <p:spPr bwMode="auto">
          <a:xfrm rot="16200000">
            <a:off x="1521995" y="2527833"/>
            <a:ext cx="2160873" cy="3833263"/>
          </a:xfrm>
          <a:prstGeom prst="arc">
            <a:avLst>
              <a:gd name="adj1" fmla="val 10843789"/>
              <a:gd name="adj2" fmla="val 16190808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Arc 8"/>
          <p:cNvSpPr/>
          <p:nvPr/>
        </p:nvSpPr>
        <p:spPr bwMode="auto">
          <a:xfrm rot="5400000">
            <a:off x="2225945" y="-39336"/>
            <a:ext cx="4458540" cy="8005970"/>
          </a:xfrm>
          <a:prstGeom prst="arc">
            <a:avLst>
              <a:gd name="adj1" fmla="val 14947566"/>
              <a:gd name="adj2" fmla="val 184242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7175" y="5635606"/>
            <a:ext cx="2377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Two containers “pinging” each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42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5388"/>
            <a:ext cx="7029450" cy="4413437"/>
          </a:xfrm>
        </p:spPr>
        <p:txBody>
          <a:bodyPr/>
          <a:lstStyle/>
          <a:p>
            <a:r>
              <a:rPr lang="en-GB" dirty="0" smtClean="0"/>
              <a:t>Create a network</a:t>
            </a:r>
          </a:p>
          <a:p>
            <a:r>
              <a:rPr lang="en-GB" dirty="0" smtClean="0"/>
              <a:t>Run two </a:t>
            </a:r>
            <a:r>
              <a:rPr lang="en-GB" dirty="0" err="1" smtClean="0"/>
              <a:t>Debian</a:t>
            </a:r>
            <a:r>
              <a:rPr lang="en-GB" dirty="0" smtClean="0"/>
              <a:t> containers</a:t>
            </a:r>
          </a:p>
          <a:p>
            <a:r>
              <a:rPr lang="en-GB" dirty="0" smtClean="0"/>
              <a:t>Ping one container from the other</a:t>
            </a:r>
          </a:p>
          <a:p>
            <a:r>
              <a:rPr lang="en-GB" dirty="0" smtClean="0"/>
              <a:t>Remove the containers and the network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5926" y="3414525"/>
            <a:ext cx="81099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/>
              <a:t>some-network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--network some-network -</a:t>
            </a:r>
            <a:r>
              <a:rPr lang="en-GB" i="1" dirty="0" err="1" smtClean="0"/>
              <a:t>itd</a:t>
            </a:r>
            <a:r>
              <a:rPr lang="en-GB" i="1" dirty="0" smtClean="0"/>
              <a:t> --name </a:t>
            </a:r>
            <a:r>
              <a:rPr lang="en-GB" i="1" dirty="0" smtClean="0">
                <a:solidFill>
                  <a:srgbClr val="FF0000"/>
                </a:solidFill>
              </a:rPr>
              <a:t>unix1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run --network some-network --name unix2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ping unix</a:t>
            </a:r>
            <a:r>
              <a:rPr lang="en-GB" i="1" dirty="0">
                <a:solidFill>
                  <a:srgbClr val="FF0000"/>
                </a:solidFill>
              </a:rPr>
              <a:t>1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627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78582"/>
            <a:ext cx="7029450" cy="5160244"/>
          </a:xfrm>
        </p:spPr>
        <p:txBody>
          <a:bodyPr/>
          <a:lstStyle/>
          <a:p>
            <a:r>
              <a:rPr lang="en-GB" dirty="0" smtClean="0"/>
              <a:t>Create a new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create my-net</a:t>
            </a:r>
          </a:p>
          <a:p>
            <a:r>
              <a:rPr lang="en-GB" dirty="0" smtClean="0"/>
              <a:t>Run a new container and connect it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--network my-net  --name my-container</a:t>
            </a:r>
            <a:endParaRPr lang="en-GB" i="1" dirty="0"/>
          </a:p>
          <a:p>
            <a:r>
              <a:rPr lang="en-GB" dirty="0" smtClean="0"/>
              <a:t>Connect an already running container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connect    my-net   my-container</a:t>
            </a:r>
            <a:endParaRPr lang="en-GB" i="1" dirty="0"/>
          </a:p>
          <a:p>
            <a:r>
              <a:rPr lang="en-GB" dirty="0" smtClean="0"/>
              <a:t>List all networks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ls</a:t>
            </a:r>
          </a:p>
          <a:p>
            <a:r>
              <a:rPr lang="en-GB" dirty="0" smtClean="0"/>
              <a:t>Remove a network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err="1" smtClean="0"/>
              <a:t>rm</a:t>
            </a:r>
            <a:r>
              <a:rPr lang="en-GB" i="1" dirty="0" smtClean="0"/>
              <a:t>  my-net</a:t>
            </a:r>
            <a:endParaRPr lang="en-GB" i="1" dirty="0"/>
          </a:p>
          <a:p>
            <a:r>
              <a:rPr lang="en-GB" dirty="0" smtClean="0"/>
              <a:t>Disconnect a container from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disconnect  my-net  my-container</a:t>
            </a:r>
            <a:endParaRPr lang="en-GB" i="1" dirty="0"/>
          </a:p>
          <a:p>
            <a:r>
              <a:rPr lang="en-GB" dirty="0" smtClean="0"/>
              <a:t>Display network details including the containers attached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inspect  my-net</a:t>
            </a:r>
          </a:p>
          <a:p>
            <a:r>
              <a:rPr lang="en-GB" dirty="0" smtClean="0"/>
              <a:t>Connect to a running container so you execute instructions i.e. </a:t>
            </a:r>
            <a:r>
              <a:rPr lang="en-GB" dirty="0" err="1" smtClean="0"/>
              <a:t>equiv</a:t>
            </a:r>
            <a:r>
              <a:rPr lang="en-GB" dirty="0" smtClean="0"/>
              <a:t> to starting with -it option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attach my-container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5399383" y="3082489"/>
            <a:ext cx="6442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</a:t>
            </a:r>
            <a:r>
              <a:rPr lang="en-GB" dirty="0" smtClean="0"/>
              <a:t>/</a:t>
            </a:r>
          </a:p>
          <a:p>
            <a:r>
              <a:rPr lang="en-GB" dirty="0" smtClean="0"/>
              <a:t>work-with-networks</a:t>
            </a:r>
            <a:r>
              <a:rPr lang="en-GB" dirty="0"/>
              <a:t>/#basic-container-networking-example</a:t>
            </a:r>
          </a:p>
        </p:txBody>
      </p:sp>
    </p:spTree>
    <p:extLst>
      <p:ext uri="{BB962C8B-B14F-4D97-AF65-F5344CB8AC3E}">
        <p14:creationId xmlns:p14="http://schemas.microsoft.com/office/powerpoint/2010/main" val="376124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6824" y="341696"/>
            <a:ext cx="8412368" cy="6555641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connect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rgbClr val="FF0000"/>
                </a:solidFill>
              </a:rPr>
              <a:t>container2</a:t>
            </a:r>
            <a:endParaRPr lang="en-GB" sz="1400" dirty="0">
              <a:solidFill>
                <a:srgbClr val="FF0000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inspect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endParaRPr lang="en-GB" sz="14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"Name": "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"Id": "06a62f1c73c4e3107c0f555b7a5f163309827bfbbf999840166065a8f35455a8",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"Scope": "local",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"Driver": "bridge",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"IPAM":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"Driver": "default",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</a:t>
            </a:r>
            <a:r>
              <a:rPr lang="en-GB" sz="1400" dirty="0" err="1">
                <a:solidFill>
                  <a:schemeClr val="bg1"/>
                </a:solidFill>
              </a:rPr>
              <a:t>Config</a:t>
            </a:r>
            <a:r>
              <a:rPr lang="en-GB" sz="1400" dirty="0">
                <a:solidFill>
                  <a:schemeClr val="bg1"/>
                </a:solidFill>
              </a:rPr>
              <a:t>": 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"Subnet": "172.25.0.0/16",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"Gateway": "172.25.0.1/16"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]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"Containers":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"90e1f3ec71caf82ae776a827e0712a68a110a3f175954e5bd4222fd142ac9428":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"Name": "container2",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EndpointID</a:t>
            </a:r>
            <a:r>
              <a:rPr lang="en-GB" sz="1400" dirty="0">
                <a:solidFill>
                  <a:srgbClr val="FF0000"/>
                </a:solidFill>
              </a:rPr>
              <a:t>": "11cedac1810e864d6b1589d92da12af66203879ab89f4ccd8c8fdaa9b1c48b1d",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MacAddress</a:t>
            </a:r>
            <a:r>
              <a:rPr lang="en-GB" sz="1400" dirty="0">
                <a:solidFill>
                  <a:srgbClr val="FF0000"/>
                </a:solidFill>
              </a:rPr>
              <a:t>": "02:42:ac:19:00:02",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"IPv4Address": "172.25.0.2/16",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"IPv6Address": ""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"Options": {}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3354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4110978" cy="844550"/>
          </a:xfrm>
        </p:spPr>
        <p:txBody>
          <a:bodyPr/>
          <a:lstStyle/>
          <a:p>
            <a:r>
              <a:rPr lang="en-GB" dirty="0" smtClean="0"/>
              <a:t>Overlay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0790" y="378573"/>
            <a:ext cx="4688484" cy="1532746"/>
          </a:xfrm>
        </p:spPr>
        <p:txBody>
          <a:bodyPr/>
          <a:lstStyle/>
          <a:p>
            <a:r>
              <a:rPr lang="en-GB" dirty="0" smtClean="0"/>
              <a:t>Used to connect containers on multiple different hosts. The hosts must be on the same network, but can be on different subnets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22161" y="2120089"/>
            <a:ext cx="2760714" cy="3561520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1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965668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143331" y="3692644"/>
            <a:ext cx="1666047" cy="1403531"/>
            <a:chOff x="4600575" y="5580822"/>
            <a:chExt cx="1666047" cy="1403531"/>
          </a:xfrm>
        </p:grpSpPr>
        <p:cxnSp>
          <p:nvCxnSpPr>
            <p:cNvPr id="8" name="Straight Connector 7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" name="Straight Connector 9"/>
            <p:cNvCxnSpPr/>
            <p:nvPr/>
          </p:nvCxnSpPr>
          <p:spPr bwMode="auto">
            <a:xfrm flipH="1">
              <a:off x="5146812" y="6102625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2" name="Straight Connector 11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" name="Straight Connector 14"/>
            <p:cNvCxnSpPr/>
            <p:nvPr/>
          </p:nvCxnSpPr>
          <p:spPr bwMode="auto">
            <a:xfrm>
              <a:off x="5763039" y="6088131"/>
              <a:ext cx="6414" cy="896222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Rectangle 15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18" name="Rectangle 17"/>
          <p:cNvSpPr/>
          <p:nvPr/>
        </p:nvSpPr>
        <p:spPr bwMode="auto">
          <a:xfrm>
            <a:off x="5042298" y="2102382"/>
            <a:ext cx="2737817" cy="3579227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2</a:t>
            </a:r>
          </a:p>
        </p:txBody>
      </p:sp>
      <p:sp>
        <p:nvSpPr>
          <p:cNvPr id="19" name="Rounded Rectangle 18"/>
          <p:cNvSpPr/>
          <p:nvPr/>
        </p:nvSpPr>
        <p:spPr bwMode="auto">
          <a:xfrm>
            <a:off x="5285807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5463470" y="3692644"/>
            <a:ext cx="1666047" cy="1403531"/>
            <a:chOff x="4600575" y="5580822"/>
            <a:chExt cx="1666047" cy="1403531"/>
          </a:xfrm>
        </p:grpSpPr>
        <p:cxnSp>
          <p:nvCxnSpPr>
            <p:cNvPr id="21" name="Straight Connector 20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" name="Straight Connector 21"/>
            <p:cNvCxnSpPr/>
            <p:nvPr/>
          </p:nvCxnSpPr>
          <p:spPr bwMode="auto">
            <a:xfrm flipH="1">
              <a:off x="5141859" y="6102625"/>
              <a:ext cx="6611" cy="881728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3" name="Straight Connector 22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" name="Straight Connector 23"/>
            <p:cNvCxnSpPr/>
            <p:nvPr/>
          </p:nvCxnSpPr>
          <p:spPr bwMode="auto">
            <a:xfrm flipH="1">
              <a:off x="5761381" y="6088131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" name="Rectangle 24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27" name="Flowchart: Magnetic Disk 26"/>
          <p:cNvSpPr/>
          <p:nvPr/>
        </p:nvSpPr>
        <p:spPr bwMode="auto">
          <a:xfrm>
            <a:off x="3252591" y="6076347"/>
            <a:ext cx="2341330" cy="605717"/>
          </a:xfrm>
          <a:prstGeom prst="flowChartMagneticDisk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8" name="Flowchart: Summing Junction 27"/>
          <p:cNvSpPr/>
          <p:nvPr/>
        </p:nvSpPr>
        <p:spPr bwMode="auto">
          <a:xfrm>
            <a:off x="3267378" y="6073536"/>
            <a:ext cx="2326543" cy="216601"/>
          </a:xfrm>
          <a:prstGeom prst="flowChartSummingJunction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32" name="Elbow Connector 31"/>
          <p:cNvCxnSpPr/>
          <p:nvPr/>
        </p:nvCxnSpPr>
        <p:spPr bwMode="auto">
          <a:xfrm rot="16200000" flipH="1">
            <a:off x="2223450" y="5377912"/>
            <a:ext cx="949149" cy="1109136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5" name="Elbow Connector 34"/>
          <p:cNvCxnSpPr/>
          <p:nvPr/>
        </p:nvCxnSpPr>
        <p:spPr bwMode="auto">
          <a:xfrm rot="5400000">
            <a:off x="5554185" y="5497644"/>
            <a:ext cx="949149" cy="869673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" name="Rectangle 35"/>
          <p:cNvSpPr/>
          <p:nvPr/>
        </p:nvSpPr>
        <p:spPr bwMode="auto">
          <a:xfrm>
            <a:off x="1467699" y="5096176"/>
            <a:ext cx="5438187" cy="361729"/>
          </a:xfrm>
          <a:prstGeom prst="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Overlay Network</a:t>
            </a:r>
          </a:p>
        </p:txBody>
      </p:sp>
      <p:sp>
        <p:nvSpPr>
          <p:cNvPr id="40" name="TextBox 39"/>
          <p:cNvSpPr txBox="1"/>
          <p:nvPr/>
        </p:nvSpPr>
        <p:spPr>
          <a:xfrm flipH="1">
            <a:off x="6810742" y="5932480"/>
            <a:ext cx="2249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Handles routing</a:t>
            </a:r>
            <a:endParaRPr lang="en-GB" dirty="0"/>
          </a:p>
        </p:txBody>
      </p:sp>
      <p:cxnSp>
        <p:nvCxnSpPr>
          <p:cNvPr id="42" name="Straight Arrow Connector 41"/>
          <p:cNvCxnSpPr/>
          <p:nvPr/>
        </p:nvCxnSpPr>
        <p:spPr bwMode="auto">
          <a:xfrm flipH="1" flipV="1">
            <a:off x="5978704" y="5272965"/>
            <a:ext cx="1483772" cy="70459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4" name="TextBox 43"/>
          <p:cNvSpPr txBox="1"/>
          <p:nvPr/>
        </p:nvSpPr>
        <p:spPr>
          <a:xfrm>
            <a:off x="722161" y="1217259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USED FOR CLUSTERING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57698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487"/>
            <a:ext cx="7029450" cy="3364134"/>
          </a:xfrm>
        </p:spPr>
        <p:txBody>
          <a:bodyPr/>
          <a:lstStyle/>
          <a:p>
            <a:r>
              <a:rPr lang="en-GB" dirty="0"/>
              <a:t>Containers connected to the default </a:t>
            </a:r>
            <a:r>
              <a:rPr lang="en-GB" dirty="0" smtClean="0"/>
              <a:t>“bridge” </a:t>
            </a:r>
            <a:r>
              <a:rPr lang="en-GB" dirty="0"/>
              <a:t>network can communicate with each other by IP address.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does not support automatic service discovery on the default bridge network.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containers to be able to resolve IP addresses by container name, you should use user-defined networks </a:t>
            </a:r>
            <a:r>
              <a:rPr lang="en-GB" dirty="0" smtClean="0"/>
              <a:t>instead i.e. </a:t>
            </a:r>
            <a:r>
              <a:rPr lang="en-GB" i="1" dirty="0" err="1" smtClean="0"/>
              <a:t>docker</a:t>
            </a:r>
            <a:r>
              <a:rPr lang="en-GB" i="1" dirty="0" smtClean="0"/>
              <a:t> network create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You can link two containers together using the legacy </a:t>
            </a:r>
            <a:r>
              <a:rPr lang="en-GB" i="1" dirty="0" err="1"/>
              <a:t>docker</a:t>
            </a:r>
            <a:r>
              <a:rPr lang="en-GB" i="1" dirty="0"/>
              <a:t> run --link </a:t>
            </a:r>
            <a:r>
              <a:rPr lang="en-GB" dirty="0"/>
              <a:t>option, but this is not recommended in most cases.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4598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135781"/>
            <a:ext cx="7560645" cy="470304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IMAGES (AGAIN)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554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Multistage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0600"/>
            <a:ext cx="7029450" cy="4848225"/>
          </a:xfrm>
        </p:spPr>
        <p:txBody>
          <a:bodyPr/>
          <a:lstStyle/>
          <a:p>
            <a:r>
              <a:rPr lang="en-GB" dirty="0" smtClean="0"/>
              <a:t>You can build a multistage image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5990" y="3526205"/>
            <a:ext cx="3973830" cy="92333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build –t </a:t>
            </a:r>
            <a:r>
              <a:rPr lang="en-GB" dirty="0" err="1" smtClean="0">
                <a:solidFill>
                  <a:srgbClr val="FF0000"/>
                </a:solidFill>
              </a:rPr>
              <a:t>my_apache</a:t>
            </a:r>
            <a:r>
              <a:rPr lang="en-GB" dirty="0" smtClean="0">
                <a:solidFill>
                  <a:srgbClr val="FF0000"/>
                </a:solidFill>
              </a:rPr>
              <a:t>  </a:t>
            </a:r>
            <a:r>
              <a:rPr lang="en-GB" dirty="0">
                <a:solidFill>
                  <a:srgbClr val="FF0000"/>
                </a:solidFill>
              </a:rPr>
              <a:t>-&lt;&lt;</a:t>
            </a:r>
            <a:r>
              <a:rPr lang="en-GB" dirty="0" smtClean="0">
                <a:solidFill>
                  <a:srgbClr val="FF0000"/>
                </a:solidFill>
              </a:rPr>
              <a:t>EOF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FROM </a:t>
            </a:r>
            <a:r>
              <a:rPr lang="en-GB" dirty="0" err="1" smtClean="0"/>
              <a:t>my_ubuntu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0775" y="4987746"/>
            <a:ext cx="3550920" cy="92333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build –t </a:t>
            </a:r>
            <a:r>
              <a:rPr lang="en-GB" dirty="0" err="1">
                <a:solidFill>
                  <a:srgbClr val="FF0000"/>
                </a:solidFill>
              </a:rPr>
              <a:t>my_php</a:t>
            </a:r>
            <a:r>
              <a:rPr lang="en-GB" dirty="0">
                <a:solidFill>
                  <a:srgbClr val="FF0000"/>
                </a:solidFill>
              </a:rPr>
              <a:t>  -&lt;&lt;EOF</a:t>
            </a:r>
          </a:p>
          <a:p>
            <a:r>
              <a:rPr lang="en-GB" dirty="0" smtClean="0"/>
              <a:t>FROM </a:t>
            </a:r>
            <a:r>
              <a:rPr lang="en-GB" dirty="0" err="1" smtClean="0"/>
              <a:t>my_apache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>
            <a:stCxn id="5" idx="2"/>
            <a:endCxn id="6" idx="0"/>
          </p:cNvCxnSpPr>
          <p:nvPr/>
        </p:nvCxnSpPr>
        <p:spPr bwMode="auto">
          <a:xfrm>
            <a:off x="2136235" y="2819595"/>
            <a:ext cx="26670" cy="70661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6" idx="2"/>
            <a:endCxn id="7" idx="0"/>
          </p:cNvCxnSpPr>
          <p:nvPr/>
        </p:nvCxnSpPr>
        <p:spPr bwMode="auto">
          <a:xfrm flipH="1">
            <a:off x="2136235" y="4449535"/>
            <a:ext cx="26670" cy="5382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2" name="Group 21"/>
          <p:cNvGrpSpPr/>
          <p:nvPr/>
        </p:nvGrpSpPr>
        <p:grpSpPr>
          <a:xfrm>
            <a:off x="175990" y="1896265"/>
            <a:ext cx="7360190" cy="923330"/>
            <a:chOff x="1047750" y="2194560"/>
            <a:chExt cx="7360190" cy="923330"/>
          </a:xfrm>
        </p:grpSpPr>
        <p:sp>
          <p:nvSpPr>
            <p:cNvPr id="5" name="TextBox 4"/>
            <p:cNvSpPr txBox="1"/>
            <p:nvPr/>
          </p:nvSpPr>
          <p:spPr>
            <a:xfrm>
              <a:off x="1047750" y="2194560"/>
              <a:ext cx="3920490" cy="92333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solidFill>
                    <a:srgbClr val="FF0000"/>
                  </a:solidFill>
                </a:rPr>
                <a:t>docker</a:t>
              </a:r>
              <a:r>
                <a:rPr lang="en-GB" dirty="0" smtClean="0">
                  <a:solidFill>
                    <a:srgbClr val="FF0000"/>
                  </a:solidFill>
                </a:rPr>
                <a:t> </a:t>
              </a:r>
              <a:r>
                <a:rPr lang="en-GB" dirty="0">
                  <a:solidFill>
                    <a:srgbClr val="FF0000"/>
                  </a:solidFill>
                </a:rPr>
                <a:t>build –t </a:t>
              </a:r>
              <a:r>
                <a:rPr lang="en-GB" dirty="0" err="1" smtClean="0">
                  <a:solidFill>
                    <a:srgbClr val="FF0000"/>
                  </a:solidFill>
                </a:rPr>
                <a:t>my_ubuntu</a:t>
              </a:r>
              <a:r>
                <a:rPr lang="en-GB" dirty="0" smtClean="0">
                  <a:solidFill>
                    <a:srgbClr val="FF0000"/>
                  </a:solidFill>
                </a:rPr>
                <a:t>   -&lt;&lt;EOF</a:t>
              </a:r>
              <a:endParaRPr lang="en-GB" dirty="0">
                <a:solidFill>
                  <a:srgbClr val="FF0000"/>
                </a:solidFill>
              </a:endParaRPr>
            </a:p>
            <a:p>
              <a:r>
                <a:rPr lang="en-GB" dirty="0" smtClean="0"/>
                <a:t>FROM </a:t>
              </a:r>
              <a:r>
                <a:rPr lang="en-GB" dirty="0" err="1" smtClean="0"/>
                <a:t>ubuntu</a:t>
              </a:r>
              <a:endParaRPr lang="en-GB" dirty="0" smtClean="0"/>
            </a:p>
            <a:p>
              <a:r>
                <a:rPr lang="en-GB" dirty="0" smtClean="0"/>
                <a:t>…..</a:t>
              </a:r>
              <a:r>
                <a:rPr lang="en-GB" dirty="0" err="1" smtClean="0"/>
                <a:t>etc</a:t>
              </a:r>
              <a:endParaRPr lang="en-GB" dirty="0">
                <a:solidFill>
                  <a:srgbClr val="FF0000"/>
                </a:solidFill>
              </a:endParaRPr>
            </a:p>
          </p:txBody>
        </p:sp>
        <p:sp>
          <p:nvSpPr>
            <p:cNvPr id="12" name="Right Brace 11"/>
            <p:cNvSpPr/>
            <p:nvPr/>
          </p:nvSpPr>
          <p:spPr bwMode="auto">
            <a:xfrm>
              <a:off x="2846268" y="2579679"/>
              <a:ext cx="188397" cy="480060"/>
            </a:xfrm>
            <a:prstGeom prst="rightBrace">
              <a:avLst/>
            </a:pr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cxnSp>
          <p:nvCxnSpPr>
            <p:cNvPr id="14" name="Curved Connector 13"/>
            <p:cNvCxnSpPr/>
            <p:nvPr/>
          </p:nvCxnSpPr>
          <p:spPr bwMode="auto">
            <a:xfrm rot="10800000" flipV="1">
              <a:off x="3239823" y="2353740"/>
              <a:ext cx="1543633" cy="465967"/>
            </a:xfrm>
            <a:prstGeom prst="curvedConnector3">
              <a:avLst>
                <a:gd name="adj1" fmla="val -72524"/>
              </a:avLst>
            </a:prstGeom>
            <a:solidFill>
              <a:schemeClr val="accent1"/>
            </a:solidFill>
            <a:ln w="158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7" name="TextBox 16"/>
            <p:cNvSpPr txBox="1"/>
            <p:nvPr/>
          </p:nvSpPr>
          <p:spPr>
            <a:xfrm>
              <a:off x="5894998" y="2263558"/>
              <a:ext cx="25129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Build </a:t>
              </a:r>
              <a:r>
                <a:rPr lang="en-GB" dirty="0" err="1" smtClean="0"/>
                <a:t>my_ubuntu</a:t>
              </a:r>
              <a:r>
                <a:rPr lang="en-GB" dirty="0" smtClean="0"/>
                <a:t> image from this </a:t>
              </a:r>
              <a:r>
                <a:rPr lang="en-GB" dirty="0" err="1" smtClean="0"/>
                <a:t>config</a:t>
              </a:r>
              <a:endParaRPr lang="en-GB" dirty="0"/>
            </a:p>
          </p:txBody>
        </p:sp>
      </p:grpSp>
      <p:sp>
        <p:nvSpPr>
          <p:cNvPr id="33" name="TextBox 32"/>
          <p:cNvSpPr txBox="1"/>
          <p:nvPr/>
        </p:nvSpPr>
        <p:spPr>
          <a:xfrm>
            <a:off x="4505636" y="3156873"/>
            <a:ext cx="4352474" cy="313932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ALTERNATIVE APPROACH</a:t>
            </a:r>
          </a:p>
          <a:p>
            <a:r>
              <a:rPr lang="en-GB" b="1" u="sng" dirty="0" smtClean="0"/>
              <a:t>Single </a:t>
            </a:r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/>
              <a:t>ubuntu</a:t>
            </a:r>
            <a:r>
              <a:rPr lang="en-GB" dirty="0"/>
              <a:t> AS </a:t>
            </a:r>
            <a:r>
              <a:rPr lang="en-GB" dirty="0">
                <a:solidFill>
                  <a:srgbClr val="FF0000"/>
                </a:solidFill>
              </a:rPr>
              <a:t>base</a:t>
            </a:r>
          </a:p>
          <a:p>
            <a:r>
              <a:rPr lang="en-GB" dirty="0"/>
              <a:t>RUN apt-get update &amp;&amp; apt-get install git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>
                <a:solidFill>
                  <a:srgbClr val="FF0000"/>
                </a:solidFill>
              </a:rPr>
              <a:t>base</a:t>
            </a:r>
            <a:r>
              <a:rPr lang="en-GB" dirty="0"/>
              <a:t> AS </a:t>
            </a:r>
            <a:r>
              <a:rPr lang="en-GB" dirty="0">
                <a:solidFill>
                  <a:srgbClr val="00B0F0"/>
                </a:solidFill>
              </a:rPr>
              <a:t>src1</a:t>
            </a:r>
          </a:p>
          <a:p>
            <a:r>
              <a:rPr lang="en-GB" dirty="0"/>
              <a:t>RUN git clone …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 smtClean="0">
                <a:solidFill>
                  <a:srgbClr val="00B0F0"/>
                </a:solidFill>
              </a:rPr>
              <a:t>src1</a:t>
            </a:r>
            <a:r>
              <a:rPr lang="en-GB" dirty="0" smtClean="0"/>
              <a:t> </a:t>
            </a:r>
            <a:r>
              <a:rPr lang="en-GB" dirty="0"/>
              <a:t>as src2</a:t>
            </a:r>
          </a:p>
          <a:p>
            <a:r>
              <a:rPr lang="en-GB" dirty="0"/>
              <a:t>RUN git clone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9802" y="3144908"/>
            <a:ext cx="1210588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175990" y="1526933"/>
            <a:ext cx="1210588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  <p:sp>
        <p:nvSpPr>
          <p:cNvPr id="18" name="TextBox 17"/>
          <p:cNvSpPr txBox="1"/>
          <p:nvPr/>
        </p:nvSpPr>
        <p:spPr>
          <a:xfrm>
            <a:off x="399729" y="4606930"/>
            <a:ext cx="1210588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2637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SHIPPING IMAGES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3521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35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00870"/>
          </a:xfrm>
        </p:spPr>
        <p:txBody>
          <a:bodyPr/>
          <a:lstStyle/>
          <a:p>
            <a:r>
              <a:rPr lang="en-GB" dirty="0" smtClean="0"/>
              <a:t>Overview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150" y="472440"/>
            <a:ext cx="8385409" cy="5851358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>
                <a:solidFill>
                  <a:srgbClr val="FF0000"/>
                </a:solidFill>
              </a:rPr>
              <a:t>PULL AND RUN THE “registry” IMAGE FROM THE </a:t>
            </a:r>
            <a:r>
              <a:rPr lang="en-GB" i="1" dirty="0" err="1" smtClean="0">
                <a:solidFill>
                  <a:srgbClr val="FF0000"/>
                </a:solidFill>
              </a:rPr>
              <a:t>DockerHub</a:t>
            </a:r>
            <a:r>
              <a:rPr lang="en-GB" i="1" dirty="0" smtClean="0">
                <a:solidFill>
                  <a:srgbClr val="FF0000"/>
                </a:solidFill>
              </a:rPr>
              <a:t> PUBLIC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run --name=registry -d -p5000:5000 registry:2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</a:t>
            </a:r>
            <a:r>
              <a:rPr lang="en-GB" i="1" dirty="0"/>
              <a:t/>
            </a:r>
            <a:br>
              <a:rPr lang="en-GB" i="1" dirty="0"/>
            </a:br>
            <a:r>
              <a:rPr lang="en-GB" b="1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CREATE </a:t>
            </a:r>
            <a:r>
              <a:rPr lang="en-GB" b="1" i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Dockerfile</a:t>
            </a:r>
            <a:r>
              <a:rPr lang="en-GB" b="1" i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 </a:t>
            </a:r>
            <a:r>
              <a:rPr lang="en-GB" b="1" i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(see next slide) </a:t>
            </a:r>
            <a:r>
              <a:rPr lang="en-GB" i="1" dirty="0" smtClean="0">
                <a:solidFill>
                  <a:srgbClr val="FF0000"/>
                </a:solidFill>
              </a:rPr>
              <a:t>THEN BUILD IT GIVING IT A “LOCAL” IMAGE NAME (AND OPTIONAL TAG)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build </a:t>
            </a:r>
            <a:r>
              <a:rPr lang="en-GB" i="1" dirty="0"/>
              <a:t>-t </a:t>
            </a:r>
            <a:r>
              <a:rPr lang="en-GB" i="1" dirty="0" smtClean="0"/>
              <a:t>my-</a:t>
            </a:r>
            <a:r>
              <a:rPr lang="en-GB" i="1" dirty="0" err="1" smtClean="0"/>
              <a:t>nginx</a:t>
            </a:r>
            <a:r>
              <a:rPr lang="en-GB" i="1" dirty="0" smtClean="0"/>
              <a:t> </a:t>
            </a:r>
            <a:r>
              <a:rPr lang="en-GB" b="1" i="1" dirty="0"/>
              <a:t>.</a:t>
            </a:r>
            <a:endParaRPr lang="en-GB" b="1" i="1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TAG AND PUSH THE IMAGE 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>
                <a:solidFill>
                  <a:srgbClr val="FF0000"/>
                </a:solidFill>
              </a:rPr>
              <a:t> TO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push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strike="sngStrike" dirty="0" smtClean="0">
                <a:solidFill>
                  <a:srgbClr val="FF0000"/>
                </a:solidFill>
              </a:rPr>
              <a:t>TAG AND PUSH THE IMAGE TO </a:t>
            </a:r>
            <a:r>
              <a:rPr lang="en-GB" i="1" strike="sngStrike" dirty="0">
                <a:solidFill>
                  <a:srgbClr val="FF0000"/>
                </a:solidFill>
              </a:rPr>
              <a:t>THE </a:t>
            </a:r>
            <a:r>
              <a:rPr lang="en-GB" i="1" strike="sngStrike" dirty="0" err="1">
                <a:solidFill>
                  <a:srgbClr val="FF0000"/>
                </a:solidFill>
              </a:rPr>
              <a:t>DockerHub</a:t>
            </a:r>
            <a:r>
              <a:rPr lang="en-GB" i="1" strike="sngStrike" dirty="0">
                <a:solidFill>
                  <a:srgbClr val="FF0000"/>
                </a:solidFill>
              </a:rPr>
              <a:t> PUBLIC REPO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login</a:t>
            </a:r>
            <a:br>
              <a:rPr lang="en-GB" i="1" strike="sngStrike" dirty="0" smtClean="0"/>
            </a:br>
            <a:r>
              <a:rPr lang="en-GB" i="1" strike="sngStrike" dirty="0" err="1"/>
              <a:t>docker</a:t>
            </a:r>
            <a:r>
              <a:rPr lang="en-GB" i="1" strike="sngStrike" dirty="0"/>
              <a:t> image tag my-</a:t>
            </a:r>
            <a:r>
              <a:rPr lang="en-GB" i="1" strike="sngStrike" dirty="0" err="1"/>
              <a:t>nginx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</a:t>
            </a:r>
            <a:r>
              <a:rPr lang="en-GB" i="1" strike="sngStrike" dirty="0"/>
              <a:t>push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endParaRPr lang="en-GB" i="1" strike="sngStrike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RUN THE </a:t>
            </a:r>
            <a:r>
              <a:rPr lang="en-GB" i="1" dirty="0" err="1" smtClean="0">
                <a:solidFill>
                  <a:srgbClr val="FF0000"/>
                </a:solidFill>
              </a:rPr>
              <a:t>THE</a:t>
            </a:r>
            <a:r>
              <a:rPr lang="en-GB" i="1" dirty="0" smtClean="0">
                <a:solidFill>
                  <a:srgbClr val="FF0000"/>
                </a:solidFill>
              </a:rPr>
              <a:t> IMAGE ON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--name=my-</a:t>
            </a:r>
            <a:r>
              <a:rPr lang="en-GB" i="1" dirty="0" err="1"/>
              <a:t>nginx</a:t>
            </a:r>
            <a:r>
              <a:rPr lang="en-GB" i="1" dirty="0"/>
              <a:t> -d -</a:t>
            </a:r>
            <a:r>
              <a:rPr lang="en-GB" i="1" dirty="0" smtClean="0"/>
              <a:t>p8080:80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REMOVE BOTH THE RUNNING CONTAINERS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err="1"/>
              <a:t>rm</a:t>
            </a:r>
            <a:r>
              <a:rPr lang="en-GB" i="1" dirty="0"/>
              <a:t> -f my-</a:t>
            </a:r>
            <a:r>
              <a:rPr lang="en-GB" i="1" dirty="0" err="1"/>
              <a:t>nginx</a:t>
            </a:r>
            <a:r>
              <a:rPr lang="en-GB" i="1" dirty="0"/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365760" y="4012137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rot="16200000">
            <a:off x="-43714" y="4414210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FYI</a:t>
            </a:r>
            <a:endParaRPr lang="en-GB" dirty="0"/>
          </a:p>
        </p:txBody>
      </p:sp>
      <p:sp>
        <p:nvSpPr>
          <p:cNvPr id="7" name="Left Brace 6"/>
          <p:cNvSpPr/>
          <p:nvPr/>
        </p:nvSpPr>
        <p:spPr bwMode="auto">
          <a:xfrm>
            <a:off x="365760" y="836206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16200000">
            <a:off x="-793918" y="1238279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Do this just once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03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Registries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4"/>
            <a:ext cx="7029450" cy="4789671"/>
          </a:xfrm>
        </p:spPr>
        <p:txBody>
          <a:bodyPr/>
          <a:lstStyle/>
          <a:p>
            <a:r>
              <a:rPr lang="en-GB" dirty="0"/>
              <a:t>Typically ship Docker images via a Docker registry</a:t>
            </a:r>
          </a:p>
          <a:p>
            <a:r>
              <a:rPr lang="en-GB" dirty="0"/>
              <a:t>The public registry hosted by Docker Inc. is called </a:t>
            </a:r>
            <a:r>
              <a:rPr lang="en-GB" b="1" dirty="0"/>
              <a:t>Docker Hub</a:t>
            </a:r>
          </a:p>
          <a:p>
            <a:r>
              <a:rPr lang="en-GB" dirty="0"/>
              <a:t>To ship a Docker image to a </a:t>
            </a:r>
            <a:r>
              <a:rPr lang="en-GB" dirty="0" smtClean="0"/>
              <a:t>registry use: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push</a:t>
            </a:r>
            <a:endParaRPr lang="en-GB" i="1" dirty="0"/>
          </a:p>
          <a:p>
            <a:r>
              <a:rPr lang="en-GB" dirty="0" smtClean="0"/>
              <a:t>To download an image from a registry use: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pull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Manually pulling image</a:t>
            </a:r>
            <a:endParaRPr lang="en-GB" i="1" dirty="0" smtClean="0"/>
          </a:p>
          <a:p>
            <a:pPr lvl="1"/>
            <a:r>
              <a:rPr lang="en-GB" dirty="0" smtClean="0"/>
              <a:t>However, running</a:t>
            </a:r>
            <a:r>
              <a:rPr lang="en-GB" dirty="0"/>
              <a:t> a </a:t>
            </a:r>
            <a:r>
              <a:rPr lang="en-GB" dirty="0" smtClean="0"/>
              <a:t>container causes </a:t>
            </a:r>
            <a:r>
              <a:rPr lang="en-GB" dirty="0"/>
              <a:t>its image </a:t>
            </a:r>
            <a:r>
              <a:rPr lang="en-GB" dirty="0" smtClean="0"/>
              <a:t>to </a:t>
            </a:r>
            <a:r>
              <a:rPr lang="en-GB" dirty="0"/>
              <a:t>be </a:t>
            </a:r>
            <a:r>
              <a:rPr lang="en-GB" u="sng" dirty="0"/>
              <a:t>automatically</a:t>
            </a:r>
            <a:r>
              <a:rPr lang="en-GB" dirty="0"/>
              <a:t> checked and downloaded to the host before </a:t>
            </a:r>
            <a:r>
              <a:rPr lang="en-GB" dirty="0" smtClean="0"/>
              <a:t>running i.e.  </a:t>
            </a:r>
            <a:r>
              <a:rPr lang="en-GB" i="1" dirty="0" err="1" smtClean="0"/>
              <a:t>docker</a:t>
            </a:r>
            <a:r>
              <a:rPr lang="en-GB" i="1" dirty="0" smtClean="0"/>
              <a:t> run image</a:t>
            </a:r>
            <a:endParaRPr lang="en-GB" dirty="0"/>
          </a:p>
          <a:p>
            <a:endParaRPr lang="en-GB" dirty="0" smtClean="0"/>
          </a:p>
          <a:p>
            <a:r>
              <a:rPr lang="en-GB" b="1" u="sng" dirty="0">
                <a:solidFill>
                  <a:srgbClr val="FF0000"/>
                </a:solidFill>
              </a:rPr>
              <a:t>A </a:t>
            </a:r>
            <a:r>
              <a:rPr lang="en-GB" b="1" u="sng" dirty="0" smtClean="0">
                <a:solidFill>
                  <a:srgbClr val="FF0000"/>
                </a:solidFill>
              </a:rPr>
              <a:t>private registry </a:t>
            </a:r>
            <a:r>
              <a:rPr lang="en-GB" b="1" u="sng" dirty="0">
                <a:solidFill>
                  <a:srgbClr val="FF0000"/>
                </a:solidFill>
              </a:rPr>
              <a:t>is an instance of the registry image, and runs within Docker</a:t>
            </a:r>
            <a:r>
              <a:rPr lang="en-GB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798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207" y="5707781"/>
            <a:ext cx="7749416" cy="96634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Developers </a:t>
            </a:r>
            <a:r>
              <a:rPr lang="en-GB" dirty="0"/>
              <a:t>pull images from the Docker public registry (</a:t>
            </a:r>
            <a:r>
              <a:rPr lang="en-GB" b="1" dirty="0"/>
              <a:t>Docker Hub</a:t>
            </a:r>
            <a:r>
              <a:rPr lang="en-GB" dirty="0"/>
              <a:t>) then push and pull images from their own Docker private registry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535" y="921497"/>
            <a:ext cx="6974080" cy="4709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9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Start Local (Private)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475421" cy="2553169"/>
          </a:xfrm>
        </p:spPr>
        <p:txBody>
          <a:bodyPr/>
          <a:lstStyle/>
          <a:p>
            <a:r>
              <a:rPr lang="en-GB" dirty="0"/>
              <a:t>A registry is an instance of the registry image, and runs within Docker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registry image uses port 5000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--name=registry </a:t>
            </a:r>
            <a:r>
              <a:rPr lang="en-GB" i="1" dirty="0" smtClean="0"/>
              <a:t>--detach </a:t>
            </a:r>
            <a:br>
              <a:rPr lang="en-GB" i="1" dirty="0" smtClean="0"/>
            </a:br>
            <a:r>
              <a:rPr lang="en-GB" i="1" dirty="0" smtClean="0"/>
              <a:t>--publish </a:t>
            </a:r>
            <a:r>
              <a:rPr lang="en-GB" i="1" dirty="0"/>
              <a:t>5000:5000 </a:t>
            </a:r>
            <a:r>
              <a:rPr lang="en-GB" i="1" dirty="0" smtClean="0"/>
              <a:t>registry:2</a:t>
            </a:r>
          </a:p>
          <a:p>
            <a:pPr marL="0" indent="0">
              <a:buNone/>
            </a:pPr>
            <a:r>
              <a:rPr lang="en-GB" dirty="0" smtClean="0"/>
              <a:t>OR SHORTHAND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run --name=registry -d -p 5000:5000 registry:2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3873" y="4191803"/>
            <a:ext cx="2304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--name </a:t>
            </a:r>
            <a:r>
              <a:rPr lang="en-GB" dirty="0" smtClean="0"/>
              <a:t>= “registry”</a:t>
            </a:r>
          </a:p>
          <a:p>
            <a:r>
              <a:rPr lang="en-GB" dirty="0" smtClean="0"/>
              <a:t>How to identify the container later</a:t>
            </a:r>
          </a:p>
          <a:p>
            <a:r>
              <a:rPr lang="en-GB" dirty="0" smtClean="0"/>
              <a:t>(instead of UUID)</a:t>
            </a:r>
            <a:br>
              <a:rPr lang="en-GB" dirty="0" smtClean="0"/>
            </a:br>
            <a:r>
              <a:rPr lang="en-GB" dirty="0" smtClean="0"/>
              <a:t>Here, the container is called “registry”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939491" y="3436219"/>
            <a:ext cx="1809549" cy="6882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2689452" y="4401779"/>
            <a:ext cx="22868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--detach</a:t>
            </a:r>
            <a:br>
              <a:rPr lang="en-GB" b="1" dirty="0" smtClean="0"/>
            </a:br>
            <a:r>
              <a:rPr lang="en-GB" b="1" dirty="0" smtClean="0"/>
              <a:t>-d</a:t>
            </a:r>
          </a:p>
          <a:p>
            <a:r>
              <a:rPr lang="en-GB" dirty="0" smtClean="0"/>
              <a:t>Start container in detached mode i.e. exit </a:t>
            </a:r>
            <a:r>
              <a:rPr lang="en-GB" dirty="0"/>
              <a:t>when the root process used to run the container </a:t>
            </a:r>
            <a:r>
              <a:rPr lang="en-GB" dirty="0" smtClean="0"/>
              <a:t>exits</a:t>
            </a:r>
          </a:p>
          <a:p>
            <a:r>
              <a:rPr lang="en-GB" dirty="0" smtClean="0"/>
              <a:t>(i.e. as a daemon)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867969" y="4291086"/>
            <a:ext cx="25579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--publish</a:t>
            </a:r>
            <a:br>
              <a:rPr lang="en-GB" b="1" dirty="0" smtClean="0"/>
            </a:br>
            <a:r>
              <a:rPr lang="en-GB" b="1" dirty="0" smtClean="0"/>
              <a:t>-p 5000:5000</a:t>
            </a:r>
          </a:p>
          <a:p>
            <a:r>
              <a:rPr lang="en-GB" dirty="0"/>
              <a:t>Publish a container's port or a range of ports to the </a:t>
            </a:r>
            <a:r>
              <a:rPr lang="en-GB" dirty="0" smtClean="0"/>
              <a:t>host</a:t>
            </a:r>
          </a:p>
          <a:p>
            <a:r>
              <a:rPr lang="en-GB" i="1" dirty="0" err="1" smtClean="0"/>
              <a:t>hostport</a:t>
            </a:r>
            <a:r>
              <a:rPr lang="en-GB" i="1" dirty="0" smtClean="0"/>
              <a:t> : </a:t>
            </a:r>
            <a:r>
              <a:rPr lang="en-GB" i="1" dirty="0" err="1" smtClean="0"/>
              <a:t>containerport</a:t>
            </a:r>
            <a:endParaRPr lang="en-GB" i="1" dirty="0" smtClean="0"/>
          </a:p>
          <a:p>
            <a:r>
              <a:rPr lang="en-GB" dirty="0" smtClean="0"/>
              <a:t>The exposed container port 5000 is mapped to the host port 5000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975902" y="3861160"/>
            <a:ext cx="2286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b="1" dirty="0"/>
              <a:t>registry:2</a:t>
            </a:r>
          </a:p>
          <a:p>
            <a:r>
              <a:rPr lang="en-GB" dirty="0" smtClean="0"/>
              <a:t>Registry </a:t>
            </a:r>
            <a:r>
              <a:rPr lang="en-GB" dirty="0"/>
              <a:t>V2 image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V="1">
            <a:off x="3946358" y="3397719"/>
            <a:ext cx="1496728" cy="7267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V="1">
            <a:off x="5938787" y="3513222"/>
            <a:ext cx="101066" cy="67858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 flipV="1">
            <a:off x="7709836" y="3513221"/>
            <a:ext cx="69775" cy="2743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57843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Check Registry is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42" y="1724025"/>
            <a:ext cx="7738712" cy="4114800"/>
          </a:xfrm>
        </p:spPr>
        <p:txBody>
          <a:bodyPr/>
          <a:lstStyle/>
          <a:p>
            <a:r>
              <a:rPr lang="en-GB" dirty="0" smtClean="0"/>
              <a:t>List (ls) the running containers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            </a:t>
            </a:r>
            <a:r>
              <a:rPr lang="en-GB" dirty="0" smtClean="0">
                <a:sym typeface="Wingdings" panose="05000000000000000000" pitchFamily="2" charset="2"/>
              </a:rPr>
              <a:t> list just “</a:t>
            </a:r>
            <a:r>
              <a:rPr lang="en-GB" i="1" dirty="0" smtClean="0">
                <a:sym typeface="Wingdings" panose="05000000000000000000" pitchFamily="2" charset="2"/>
              </a:rPr>
              <a:t>registry</a:t>
            </a:r>
            <a:r>
              <a:rPr lang="en-GB" dirty="0" smtClean="0">
                <a:sym typeface="Wingdings" panose="05000000000000000000" pitchFamily="2" charset="2"/>
              </a:rPr>
              <a:t>”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NOTE: if registry has exited start it again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start registry</a:t>
            </a:r>
            <a:endParaRPr lang="en-GB" i="1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80667" y="5264745"/>
            <a:ext cx="276330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Do not forget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</a:t>
            </a:r>
            <a:r>
              <a:rPr lang="en-GB" dirty="0" smtClean="0"/>
              <a:t>and 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ls </a:t>
            </a:r>
            <a:r>
              <a:rPr lang="en-GB" dirty="0" smtClean="0"/>
              <a:t>are identical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96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Registries (Repositories)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38977"/>
            <a:ext cx="7029450" cy="4399848"/>
          </a:xfrm>
        </p:spPr>
        <p:txBody>
          <a:bodyPr/>
          <a:lstStyle/>
          <a:p>
            <a:r>
              <a:rPr lang="en-GB" dirty="0" smtClean="0"/>
              <a:t>Images are stored in repositories in Docker registries e.g. you can create a repository in </a:t>
            </a:r>
            <a:r>
              <a:rPr lang="en-GB" dirty="0" err="1" smtClean="0"/>
              <a:t>DockerHub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Repositories can contain multiple images</a:t>
            </a:r>
          </a:p>
          <a:p>
            <a:r>
              <a:rPr lang="en-GB" dirty="0" smtClean="0"/>
              <a:t>You can push and pull repositories as well as individual images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pull some-repo-name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7926" y="2349593"/>
            <a:ext cx="3236019" cy="145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4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67891"/>
          </a:xfrm>
        </p:spPr>
        <p:txBody>
          <a:bodyPr/>
          <a:lstStyle/>
          <a:p>
            <a:r>
              <a:rPr lang="en-GB" dirty="0" smtClean="0"/>
              <a:t>Image Naming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33137"/>
            <a:ext cx="7029450" cy="5832909"/>
          </a:xfrm>
          <a:ln>
            <a:solidFill>
              <a:srgbClr val="0070C0"/>
            </a:solidFill>
          </a:ln>
        </p:spPr>
        <p:txBody>
          <a:bodyPr/>
          <a:lstStyle/>
          <a:p>
            <a:r>
              <a:rPr lang="en-GB" dirty="0"/>
              <a:t>Give an image a name and optionally a tag (preceded by a colon) i.e. label the containers so they can be referred to by name rather than using Docker Id values</a:t>
            </a:r>
          </a:p>
          <a:p>
            <a:r>
              <a:rPr lang="en-GB" dirty="0" smtClean="0"/>
              <a:t>An </a:t>
            </a:r>
            <a:r>
              <a:rPr lang="en-GB" dirty="0"/>
              <a:t>image name is made up of slash-separated name </a:t>
            </a:r>
            <a:r>
              <a:rPr lang="en-GB" dirty="0" smtClean="0"/>
              <a:t>components</a:t>
            </a:r>
          </a:p>
          <a:p>
            <a:pPr lvl="1"/>
            <a:r>
              <a:rPr lang="en-GB" dirty="0" smtClean="0"/>
              <a:t>optionally </a:t>
            </a:r>
            <a:r>
              <a:rPr lang="en-GB" dirty="0"/>
              <a:t>prefixed by a registry hostname. </a:t>
            </a:r>
            <a:endParaRPr lang="en-GB" dirty="0" smtClean="0"/>
          </a:p>
          <a:p>
            <a:r>
              <a:rPr lang="en-GB" dirty="0" smtClean="0"/>
              <a:t>Image Name: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reponame</a:t>
            </a:r>
            <a:r>
              <a:rPr lang="en-GB" i="1" dirty="0" smtClean="0"/>
              <a:t> / </a:t>
            </a:r>
            <a:r>
              <a:rPr lang="en-GB" i="1" dirty="0" err="1" smtClean="0"/>
              <a:t>imagename</a:t>
            </a:r>
            <a:r>
              <a:rPr lang="en-GB" i="1" dirty="0" smtClean="0"/>
              <a:t> : tag</a:t>
            </a:r>
          </a:p>
          <a:p>
            <a:r>
              <a:rPr lang="en-GB" dirty="0" smtClean="0"/>
              <a:t>When specifying private repository: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>
                <a:solidFill>
                  <a:srgbClr val="0070C0"/>
                </a:solidFill>
              </a:rPr>
              <a:t>hostregistry:port</a:t>
            </a:r>
            <a:r>
              <a:rPr lang="en-GB" i="1" dirty="0" smtClean="0"/>
              <a:t>/</a:t>
            </a:r>
            <a:r>
              <a:rPr lang="en-GB" i="1" dirty="0" err="1" smtClean="0"/>
              <a:t>reponame</a:t>
            </a:r>
            <a:r>
              <a:rPr lang="en-GB" i="1" dirty="0" smtClean="0"/>
              <a:t>/</a:t>
            </a:r>
            <a:r>
              <a:rPr lang="en-GB" i="1" dirty="0" err="1" smtClean="0"/>
              <a:t>imagename:tag</a:t>
            </a:r>
            <a:endParaRPr lang="en-GB" i="1" dirty="0" smtClean="0"/>
          </a:p>
          <a:p>
            <a:pPr marL="0" indent="0">
              <a:buNone/>
            </a:pPr>
            <a:r>
              <a:rPr lang="en-GB" b="1" dirty="0" err="1" smtClean="0"/>
              <a:t>hostregistry</a:t>
            </a:r>
            <a:r>
              <a:rPr lang="en-GB" dirty="0"/>
              <a:t>: </a:t>
            </a:r>
            <a:r>
              <a:rPr lang="en-GB" dirty="0" smtClean="0"/>
              <a:t>the </a:t>
            </a:r>
            <a:r>
              <a:rPr lang="en-GB" u="sng" dirty="0" smtClean="0"/>
              <a:t>optional</a:t>
            </a:r>
            <a:r>
              <a:rPr lang="en-GB" dirty="0" smtClean="0"/>
              <a:t> </a:t>
            </a:r>
            <a:r>
              <a:rPr lang="en-GB" dirty="0"/>
              <a:t>hostname must comply with standard DNS rules, but may not </a:t>
            </a:r>
            <a:r>
              <a:rPr lang="en-GB" dirty="0" smtClean="0"/>
              <a:t>contain underscores</a:t>
            </a:r>
          </a:p>
          <a:p>
            <a:pPr marL="0" indent="0">
              <a:buNone/>
            </a:pPr>
            <a:r>
              <a:rPr lang="en-GB" b="1" dirty="0" smtClean="0"/>
              <a:t>port</a:t>
            </a:r>
            <a:r>
              <a:rPr lang="en-GB" dirty="0" smtClean="0"/>
              <a:t>: </a:t>
            </a:r>
            <a:r>
              <a:rPr lang="en-GB" u="sng" dirty="0" smtClean="0"/>
              <a:t>optional</a:t>
            </a:r>
            <a:r>
              <a:rPr lang="en-GB" dirty="0" smtClean="0"/>
              <a:t> host port number  </a:t>
            </a:r>
          </a:p>
          <a:p>
            <a:pPr marL="0" indent="0">
              <a:buNone/>
            </a:pPr>
            <a:r>
              <a:rPr lang="en-GB" b="1" dirty="0" err="1" smtClean="0"/>
              <a:t>reponame</a:t>
            </a:r>
            <a:r>
              <a:rPr lang="en-GB" dirty="0" smtClean="0"/>
              <a:t>: the </a:t>
            </a:r>
            <a:r>
              <a:rPr lang="en-GB" u="sng" dirty="0" smtClean="0"/>
              <a:t>optional</a:t>
            </a:r>
            <a:r>
              <a:rPr lang="en-GB" dirty="0" smtClean="0"/>
              <a:t> name of the repository, if omitted the </a:t>
            </a:r>
            <a:r>
              <a:rPr lang="en-GB" dirty="0" err="1" smtClean="0"/>
              <a:t>the</a:t>
            </a:r>
            <a:r>
              <a:rPr lang="en-GB" dirty="0" smtClean="0"/>
              <a:t> image and repo name </a:t>
            </a:r>
            <a:r>
              <a:rPr lang="en-GB" smtClean="0"/>
              <a:t>are essentially the </a:t>
            </a:r>
            <a:r>
              <a:rPr lang="en-GB" dirty="0" smtClean="0"/>
              <a:t>same since there is only one image in the repository</a:t>
            </a:r>
          </a:p>
          <a:p>
            <a:pPr marL="0" indent="0">
              <a:buNone/>
            </a:pPr>
            <a:r>
              <a:rPr lang="en-GB" b="1" dirty="0" smtClean="0"/>
              <a:t>image</a:t>
            </a:r>
            <a:r>
              <a:rPr lang="en-GB" dirty="0" smtClean="0"/>
              <a:t>: the name given by you to your image</a:t>
            </a:r>
          </a:p>
          <a:p>
            <a:pPr marL="0" indent="0">
              <a:buNone/>
            </a:pPr>
            <a:r>
              <a:rPr lang="en-GB" b="1" dirty="0" smtClean="0"/>
              <a:t>tag</a:t>
            </a:r>
            <a:r>
              <a:rPr lang="en-GB" dirty="0" smtClean="0"/>
              <a:t>: the </a:t>
            </a:r>
            <a:r>
              <a:rPr lang="en-GB" u="sng" dirty="0" smtClean="0"/>
              <a:t>optional</a:t>
            </a:r>
            <a:r>
              <a:rPr lang="en-GB" dirty="0" smtClean="0"/>
              <a:t> tag name given by you or if not provided the default is “latest”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6068613" y="2887926"/>
            <a:ext cx="48839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Essentially image naming adopts a convention which some Docker operations rely on to identify where things should be stored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82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16531"/>
            <a:ext cx="7029450" cy="1622256"/>
          </a:xfrm>
        </p:spPr>
        <p:txBody>
          <a:bodyPr/>
          <a:lstStyle/>
          <a:p>
            <a:r>
              <a:rPr lang="en-GB" dirty="0" smtClean="0"/>
              <a:t>Tag Naming conventions </a:t>
            </a:r>
            <a:r>
              <a:rPr lang="en-GB" dirty="0" smtClean="0">
                <a:sym typeface="Wingdings" panose="05000000000000000000" pitchFamily="2" charset="2"/>
              </a:rPr>
              <a:t> n</a:t>
            </a:r>
            <a:r>
              <a:rPr lang="en-GB" dirty="0" smtClean="0"/>
              <a:t>ame after either a</a:t>
            </a:r>
          </a:p>
          <a:p>
            <a:pPr lvl="1"/>
            <a:r>
              <a:rPr lang="en-GB" dirty="0" smtClean="0"/>
              <a:t>Git Commit Hash </a:t>
            </a:r>
            <a:r>
              <a:rPr lang="en-GB" dirty="0" smtClean="0">
                <a:sym typeface="Wingdings" panose="05000000000000000000" pitchFamily="2" charset="2"/>
              </a:rPr>
              <a:t> to easily find associated changes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Names e.g. OS and version date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Version numbering of your choice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 smtClean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2609537"/>
            <a:ext cx="7148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 image    </a:t>
            </a:r>
            <a:r>
              <a:rPr lang="en-GB" dirty="0"/>
              <a:t>tag    </a:t>
            </a:r>
            <a:r>
              <a:rPr lang="en-GB" dirty="0" err="1" smtClean="0"/>
              <a:t>imagename</a:t>
            </a:r>
            <a:r>
              <a:rPr lang="en-GB" dirty="0" smtClean="0"/>
              <a:t>    </a:t>
            </a:r>
            <a:r>
              <a:rPr lang="en-GB" dirty="0" err="1" smtClean="0"/>
              <a:t>repositoryname</a:t>
            </a:r>
            <a:r>
              <a:rPr lang="en-GB" dirty="0" smtClean="0"/>
              <a:t>/</a:t>
            </a:r>
            <a:r>
              <a:rPr lang="en-GB" dirty="0" err="1" smtClean="0"/>
              <a:t>imagename:tag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640330" y="3479675"/>
            <a:ext cx="4164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Defaults to version tag=“latest” when </a:t>
            </a:r>
            <a:r>
              <a:rPr lang="en-GB" dirty="0" err="1" smtClean="0"/>
              <a:t>tagname</a:t>
            </a:r>
            <a:r>
              <a:rPr lang="en-GB" dirty="0" smtClean="0"/>
              <a:t> not specified i.e.</a:t>
            </a:r>
          </a:p>
          <a:p>
            <a:r>
              <a:rPr lang="en-GB" dirty="0" err="1" smtClean="0"/>
              <a:t>imagename:latest</a:t>
            </a:r>
            <a:endParaRPr lang="en-GB" dirty="0"/>
          </a:p>
        </p:txBody>
      </p:sp>
      <p:cxnSp>
        <p:nvCxnSpPr>
          <p:cNvPr id="8" name="Straight Arrow Connector 7"/>
          <p:cNvCxnSpPr>
            <a:endCxn id="5" idx="2"/>
          </p:cNvCxnSpPr>
          <p:nvPr/>
        </p:nvCxnSpPr>
        <p:spPr bwMode="auto">
          <a:xfrm flipH="1" flipV="1">
            <a:off x="4621806" y="2978869"/>
            <a:ext cx="238953" cy="4578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1047750" y="4693892"/>
            <a:ext cx="577594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EXAMPLES: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tag   </a:t>
            </a:r>
            <a:r>
              <a:rPr lang="en-GB" i="1" dirty="0"/>
              <a:t>0e5574283393   </a:t>
            </a:r>
            <a:r>
              <a:rPr lang="en-GB" i="1" dirty="0" smtClean="0"/>
              <a:t>  fedora/</a:t>
            </a:r>
            <a:r>
              <a:rPr lang="en-GB" i="1" dirty="0" err="1" smtClean="0"/>
              <a:t>httpd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0e5574283393     fedora/httpd:version1.0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smtClean="0"/>
              <a:t>httpd:version1.0   </a:t>
            </a:r>
            <a:r>
              <a:rPr lang="en-GB" i="1" dirty="0"/>
              <a:t>fedora/httpd:version2.0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err="1" smtClean="0"/>
              <a:t>httpd:latest</a:t>
            </a:r>
            <a:r>
              <a:rPr lang="en-GB" i="1" dirty="0" smtClean="0"/>
              <a:t>           fedora/httpd:version3.0</a:t>
            </a:r>
          </a:p>
          <a:p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</a:t>
            </a:r>
            <a:r>
              <a:rPr lang="en-GB" i="1" dirty="0" err="1" smtClean="0"/>
              <a:t>httpd</a:t>
            </a:r>
            <a:r>
              <a:rPr lang="en-GB" i="1" dirty="0" smtClean="0"/>
              <a:t>                     fedora/httpd:version4.0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6742497" y="4503774"/>
            <a:ext cx="2069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“fedora” repository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dirty="0" err="1" smtClean="0"/>
              <a:t>httpd</a:t>
            </a:r>
            <a:r>
              <a:rPr lang="en-GB" dirty="0" smtClean="0"/>
              <a:t>” image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34177" y="3007887"/>
            <a:ext cx="6263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 image can have multiple tags, in essence we are adding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5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The “latest” tag name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tag name “latest” </a:t>
            </a:r>
            <a:r>
              <a:rPr lang="en-GB" dirty="0"/>
              <a:t>is just like any other </a:t>
            </a:r>
            <a:r>
              <a:rPr lang="en-GB" dirty="0" smtClean="0"/>
              <a:t>tag name.</a:t>
            </a:r>
          </a:p>
          <a:p>
            <a:r>
              <a:rPr lang="en-GB" dirty="0" smtClean="0"/>
              <a:t>The </a:t>
            </a:r>
            <a:r>
              <a:rPr lang="en-GB" dirty="0"/>
              <a:t>onus is on the developer to tag the images properly such that </a:t>
            </a:r>
            <a:r>
              <a:rPr lang="en-GB" dirty="0" smtClean="0"/>
              <a:t>“latest” </a:t>
            </a:r>
            <a:r>
              <a:rPr lang="en-GB" dirty="0"/>
              <a:t>always points to the latest stable release of the image.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584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835" y="1400476"/>
            <a:ext cx="8740140" cy="4438349"/>
          </a:xfrm>
        </p:spPr>
        <p:txBody>
          <a:bodyPr/>
          <a:lstStyle/>
          <a:p>
            <a:r>
              <a:rPr lang="en-GB" dirty="0" smtClean="0"/>
              <a:t>Tag the image </a:t>
            </a:r>
            <a:r>
              <a:rPr lang="en-GB" dirty="0"/>
              <a:t>by </a:t>
            </a:r>
            <a:r>
              <a:rPr lang="en-GB" dirty="0" smtClean="0"/>
              <a:t>creating an alias </a:t>
            </a:r>
            <a:r>
              <a:rPr lang="en-GB" dirty="0"/>
              <a:t>TARGET_IMAGE</a:t>
            </a:r>
            <a:r>
              <a:rPr lang="en-GB" dirty="0" smtClean="0"/>
              <a:t> </a:t>
            </a:r>
            <a:r>
              <a:rPr lang="en-GB" dirty="0"/>
              <a:t>to the source </a:t>
            </a:r>
            <a:r>
              <a:rPr lang="en-GB" dirty="0" smtClean="0"/>
              <a:t>image SOURCE_IMAGE </a:t>
            </a:r>
            <a:r>
              <a:rPr lang="en-GB" dirty="0"/>
              <a:t>i.e. </a:t>
            </a:r>
            <a:r>
              <a:rPr lang="en-GB" dirty="0" smtClean="0"/>
              <a:t>it just refers to the SOURCE_IMAGE </a:t>
            </a:r>
            <a:br>
              <a:rPr lang="en-GB" dirty="0" smtClean="0"/>
            </a:b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tag SOURCE_IMAGE[:TAG] TARGET_IMAGE[:TAG</a:t>
            </a:r>
            <a:r>
              <a:rPr lang="en-GB" i="1" dirty="0" smtClean="0"/>
              <a:t>]</a:t>
            </a:r>
          </a:p>
          <a:p>
            <a:pPr marL="0" indent="0">
              <a:buNone/>
            </a:pPr>
            <a:endParaRPr lang="en-GB" i="1" dirty="0" smtClean="0"/>
          </a:p>
          <a:p>
            <a:r>
              <a:rPr lang="en-GB" b="1" dirty="0" smtClean="0"/>
              <a:t>Before pushing </a:t>
            </a:r>
            <a:r>
              <a:rPr lang="en-GB" dirty="0"/>
              <a:t>an image to a private registry and not the central Docker registry </a:t>
            </a:r>
            <a:r>
              <a:rPr lang="en-GB" b="1" dirty="0"/>
              <a:t>you must tag it </a:t>
            </a:r>
            <a:r>
              <a:rPr lang="en-GB" dirty="0"/>
              <a:t>with the registry hostname and port (if needed</a:t>
            </a:r>
            <a:r>
              <a:rPr lang="en-GB" dirty="0" smtClean="0"/>
              <a:t>) </a:t>
            </a:r>
            <a:r>
              <a:rPr lang="en-GB" dirty="0" smtClean="0">
                <a:sym typeface="Wingdings" panose="05000000000000000000" pitchFamily="2" charset="2"/>
              </a:rPr>
              <a:t> so Docker knows the registry to use when pulling it later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tag 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dirty="0"/>
              <a:t> </a:t>
            </a:r>
            <a:r>
              <a:rPr lang="en-GB" dirty="0" smtClean="0"/>
              <a:t>	IMAGE_NAME</a:t>
            </a:r>
            <a:endParaRPr lang="en-GB" i="1" dirty="0"/>
          </a:p>
          <a:p>
            <a:pPr marL="0" indent="0">
              <a:buNone/>
            </a:pPr>
            <a:r>
              <a:rPr lang="en-GB" i="1" dirty="0" smtClean="0"/>
              <a:t> 		</a:t>
            </a:r>
            <a:r>
              <a:rPr lang="en-GB" i="1" dirty="0" err="1" smtClean="0">
                <a:solidFill>
                  <a:srgbClr val="FF0000"/>
                </a:solidFill>
              </a:rPr>
              <a:t>registryhostname:port</a:t>
            </a:r>
            <a:r>
              <a:rPr lang="en-GB" i="1" dirty="0" smtClean="0">
                <a:solidFill>
                  <a:srgbClr val="FF0000"/>
                </a:solidFill>
              </a:rPr>
              <a:t>/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TARGET_IMAGE</a:t>
            </a:r>
            <a:r>
              <a:rPr lang="en-GB" i="1" dirty="0" smtClean="0"/>
              <a:t>[:</a:t>
            </a:r>
            <a:r>
              <a:rPr lang="en-GB" i="1" dirty="0" err="1" smtClean="0"/>
              <a:t>tagname</a:t>
            </a:r>
            <a:r>
              <a:rPr lang="en-GB" i="1" dirty="0" smtClean="0"/>
              <a:t>]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6819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Tag Image for Private Repo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1724025"/>
            <a:ext cx="7446545" cy="4114800"/>
          </a:xfrm>
        </p:spPr>
        <p:txBody>
          <a:bodyPr/>
          <a:lstStyle/>
          <a:p>
            <a:r>
              <a:rPr lang="en-GB" dirty="0"/>
              <a:t>Take the image </a:t>
            </a:r>
            <a:r>
              <a:rPr lang="en-GB" dirty="0">
                <a:solidFill>
                  <a:srgbClr val="FF0000"/>
                </a:solidFill>
              </a:rPr>
              <a:t>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r>
              <a:rPr lang="en-GB" dirty="0"/>
              <a:t> and tag it with the registry hostname and port, where the registry is 127.0.0.1:5000 and the target image name is </a:t>
            </a:r>
            <a:r>
              <a:rPr lang="en-GB" dirty="0" smtClean="0">
                <a:solidFill>
                  <a:srgbClr val="0070C0"/>
                </a:solidFill>
              </a:rPr>
              <a:t>my-</a:t>
            </a:r>
            <a:r>
              <a:rPr lang="en-GB" dirty="0" err="1" smtClean="0">
                <a:solidFill>
                  <a:srgbClr val="0070C0"/>
                </a:solidFill>
              </a:rPr>
              <a:t>nginx</a:t>
            </a:r>
            <a:r>
              <a:rPr lang="en-GB" dirty="0" smtClean="0">
                <a:solidFill>
                  <a:srgbClr val="0070C0"/>
                </a:solidFill>
              </a:rPr>
              <a:t/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dirty="0" smtClean="0">
                <a:solidFill>
                  <a:srgbClr val="0070C0"/>
                </a:solidFill>
              </a:rPr>
              <a:t/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image tag 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nginx</a:t>
            </a:r>
            <a:r>
              <a:rPr lang="en-GB" i="1" dirty="0"/>
              <a:t> 127.0.0.1:5000/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>
                <a:solidFill>
                  <a:srgbClr val="0070C0"/>
                </a:solidFill>
              </a:rPr>
              <a:t/>
            </a:r>
            <a:br>
              <a:rPr lang="en-GB" i="1" dirty="0">
                <a:solidFill>
                  <a:srgbClr val="0070C0"/>
                </a:solidFill>
              </a:rPr>
            </a:br>
            <a:r>
              <a:rPr lang="en-GB" i="1" dirty="0">
                <a:solidFill>
                  <a:srgbClr val="0070C0"/>
                </a:solidFill>
              </a:rPr>
              <a:t>	</a:t>
            </a:r>
            <a:r>
              <a:rPr lang="en-GB" i="1" dirty="0" err="1"/>
              <a:t>docker</a:t>
            </a:r>
            <a:r>
              <a:rPr lang="en-GB" i="1" dirty="0"/>
              <a:t> image ls 127.0.0.1:5000/my-</a:t>
            </a:r>
            <a:r>
              <a:rPr lang="en-GB" i="1" dirty="0" err="1"/>
              <a:t>nginx</a:t>
            </a:r>
            <a:r>
              <a:rPr lang="en-GB" dirty="0"/>
              <a:t>  </a:t>
            </a:r>
            <a:r>
              <a:rPr lang="en-GB" dirty="0">
                <a:sym typeface="Wingdings" panose="05000000000000000000" pitchFamily="2" charset="2"/>
              </a:rPr>
              <a:t> check it??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9321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Pushing Image to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942173"/>
          </a:xfrm>
        </p:spPr>
        <p:txBody>
          <a:bodyPr/>
          <a:lstStyle/>
          <a:p>
            <a:r>
              <a:rPr lang="en-GB" dirty="0" smtClean="0"/>
              <a:t>Push the tagged image into the private repository</a:t>
            </a:r>
          </a:p>
          <a:p>
            <a:pPr marL="0" indent="0">
              <a:buNone/>
            </a:pPr>
            <a:r>
              <a:rPr lang="en-GB" dirty="0"/>
              <a:t>	 </a:t>
            </a: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>
                <a:solidFill>
                  <a:srgbClr val="FF0000"/>
                </a:solidFill>
              </a:rPr>
              <a:t>push</a:t>
            </a:r>
            <a:r>
              <a:rPr lang="en-GB" i="1" dirty="0"/>
              <a:t> 127.0.0.1:5000/my-</a:t>
            </a:r>
            <a:r>
              <a:rPr lang="en-GB" i="1" dirty="0" err="1"/>
              <a:t>nginx</a:t>
            </a:r>
            <a:endParaRPr lang="en-GB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94611" y="2902802"/>
            <a:ext cx="8411277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</a:t>
            </a:r>
            <a:r>
              <a:rPr lang="en-GB" dirty="0" smtClean="0">
                <a:solidFill>
                  <a:schemeClr val="bg1"/>
                </a:solidFill>
              </a:rPr>
              <a:t>:\zzzzzz\DockerImages\my-nginx&gt;</a:t>
            </a:r>
            <a:r>
              <a:rPr lang="en-GB" dirty="0" smtClean="0">
                <a:solidFill>
                  <a:srgbClr val="FF0000"/>
                </a:solidFill>
              </a:rPr>
              <a:t>docker </a:t>
            </a:r>
            <a:r>
              <a:rPr lang="en-GB" dirty="0">
                <a:solidFill>
                  <a:srgbClr val="FF0000"/>
                </a:solidFill>
              </a:rPr>
              <a:t>image push 127.0.0.1:5000/my-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push refers to repository [127.0.0.1:5000/my-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]</a:t>
            </a:r>
          </a:p>
          <a:p>
            <a:r>
              <a:rPr lang="en-GB" dirty="0">
                <a:solidFill>
                  <a:schemeClr val="bg1"/>
                </a:solidFill>
              </a:rPr>
              <a:t>63e07c6142fc: Pushed</a:t>
            </a:r>
          </a:p>
          <a:p>
            <a:r>
              <a:rPr lang="en-GB" dirty="0">
                <a:solidFill>
                  <a:schemeClr val="bg1"/>
                </a:solidFill>
              </a:rPr>
              <a:t>b57c79f4a9f3: Pushed</a:t>
            </a:r>
          </a:p>
          <a:p>
            <a:r>
              <a:rPr lang="en-GB" dirty="0">
                <a:solidFill>
                  <a:schemeClr val="bg1"/>
                </a:solidFill>
              </a:rPr>
              <a:t>d60e01b37e74: Pushed</a:t>
            </a:r>
          </a:p>
          <a:p>
            <a:r>
              <a:rPr lang="en-GB" dirty="0">
                <a:solidFill>
                  <a:schemeClr val="bg1"/>
                </a:solidFill>
              </a:rPr>
              <a:t>e45cfbc98a50: Pushed</a:t>
            </a:r>
          </a:p>
          <a:p>
            <a:r>
              <a:rPr lang="en-GB" dirty="0">
                <a:solidFill>
                  <a:schemeClr val="bg1"/>
                </a:solidFill>
              </a:rPr>
              <a:t>762d8e1a6054: Pushed</a:t>
            </a:r>
          </a:p>
          <a:p>
            <a:r>
              <a:rPr lang="en-GB" dirty="0">
                <a:solidFill>
                  <a:schemeClr val="bg1"/>
                </a:solidFill>
              </a:rPr>
              <a:t>latest: digest: </a:t>
            </a:r>
            <a:r>
              <a:rPr lang="en-GB" dirty="0" smtClean="0">
                <a:solidFill>
                  <a:schemeClr val="bg1"/>
                </a:solidFill>
              </a:rPr>
              <a:t>sha256:949da15e66152c14e43b26704714ff49a57 </a:t>
            </a:r>
            <a:r>
              <a:rPr lang="en-GB" dirty="0">
                <a:solidFill>
                  <a:schemeClr val="bg1"/>
                </a:solidFill>
              </a:rPr>
              <a:t>size: 1362</a:t>
            </a:r>
          </a:p>
        </p:txBody>
      </p:sp>
    </p:spTree>
    <p:extLst>
      <p:ext uri="{BB962C8B-B14F-4D97-AF65-F5344CB8AC3E}">
        <p14:creationId xmlns:p14="http://schemas.microsoft.com/office/powerpoint/2010/main" val="57821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Pushing Image to Public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1219005"/>
            <a:ext cx="7437120" cy="2945492"/>
          </a:xfrm>
        </p:spPr>
        <p:txBody>
          <a:bodyPr/>
          <a:lstStyle/>
          <a:p>
            <a:r>
              <a:rPr lang="en-GB" dirty="0" smtClean="0"/>
              <a:t>Push using your </a:t>
            </a:r>
            <a:r>
              <a:rPr lang="en-GB" dirty="0" err="1" smtClean="0"/>
              <a:t>DockerId</a:t>
            </a:r>
            <a:endParaRPr lang="en-GB" dirty="0" smtClean="0"/>
          </a:p>
          <a:p>
            <a:r>
              <a:rPr lang="en-GB" dirty="0" smtClean="0"/>
              <a:t>If you haven’t logged in then type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login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dirty="0" smtClean="0"/>
              <a:t>Enter </a:t>
            </a:r>
            <a:r>
              <a:rPr lang="en-GB" dirty="0" err="1" smtClean="0"/>
              <a:t>docker</a:t>
            </a:r>
            <a:r>
              <a:rPr lang="en-GB" dirty="0" smtClean="0"/>
              <a:t> Id and password</a:t>
            </a:r>
            <a:endParaRPr lang="en-GB" i="1" dirty="0" smtClean="0"/>
          </a:p>
          <a:p>
            <a:r>
              <a:rPr lang="en-GB" dirty="0" smtClean="0"/>
              <a:t>Tag and then push image because in the repository your image name must start with your Docker 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YOUR_DOCKER_ID</a:t>
            </a:r>
            <a:r>
              <a:rPr lang="en-GB" i="1" dirty="0" smtClean="0"/>
              <a:t>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3709" y="4385314"/>
            <a:ext cx="2792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Your Docker Id goes here</a:t>
            </a:r>
          </a:p>
          <a:p>
            <a:r>
              <a:rPr lang="en-GB" dirty="0" smtClean="0"/>
              <a:t>i.e. your username</a:t>
            </a:r>
            <a:endParaRPr lang="en-GB" dirty="0"/>
          </a:p>
        </p:txBody>
      </p:sp>
      <p:cxnSp>
        <p:nvCxnSpPr>
          <p:cNvPr id="7" name="Straight Arrow Connector 6"/>
          <p:cNvCxnSpPr>
            <a:stCxn id="5" idx="0"/>
          </p:cNvCxnSpPr>
          <p:nvPr/>
        </p:nvCxnSpPr>
        <p:spPr bwMode="auto">
          <a:xfrm flipV="1">
            <a:off x="2199925" y="4010860"/>
            <a:ext cx="478671" cy="3744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199924" y="5369911"/>
            <a:ext cx="3664394" cy="923330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Type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logout </a:t>
            </a:r>
            <a:r>
              <a:rPr lang="en-GB" dirty="0" smtClean="0"/>
              <a:t>regularly to clear username and password for security reasons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5" idx="0"/>
          </p:cNvCxnSpPr>
          <p:nvPr/>
        </p:nvCxnSpPr>
        <p:spPr bwMode="auto">
          <a:xfrm flipV="1">
            <a:off x="2199925" y="3697355"/>
            <a:ext cx="2744792" cy="6879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5521186" y="978510"/>
            <a:ext cx="3066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Tag image with your Docker Id so that Docker can associate the image with you</a:t>
            </a:r>
          </a:p>
        </p:txBody>
      </p:sp>
    </p:spTree>
    <p:extLst>
      <p:ext uri="{BB962C8B-B14F-4D97-AF65-F5344CB8AC3E}">
        <p14:creationId xmlns:p14="http://schemas.microsoft.com/office/powerpoint/2010/main" val="144904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Build and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build and tag an image for a repository in one step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build –t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r>
              <a:rPr lang="en-GB" i="1" dirty="0"/>
              <a:t>  .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82062" y="4475747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7392202" y="3161899"/>
            <a:ext cx="611204" cy="12272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3787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r>
              <a:rPr lang="en-GB" dirty="0" err="1" smtClean="0"/>
              <a:t>DockerHub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an account on </a:t>
            </a:r>
            <a:r>
              <a:rPr lang="en-GB" dirty="0" err="1" smtClean="0"/>
              <a:t>DockerHub</a:t>
            </a:r>
            <a:endParaRPr lang="en-GB" dirty="0" smtClean="0"/>
          </a:p>
          <a:p>
            <a:r>
              <a:rPr lang="en-GB" dirty="0" smtClean="0"/>
              <a:t>Create a repository</a:t>
            </a:r>
          </a:p>
          <a:p>
            <a:r>
              <a:rPr lang="en-GB" dirty="0" smtClean="0"/>
              <a:t>Push an image to your repository (e.g. my-</a:t>
            </a:r>
            <a:r>
              <a:rPr lang="en-GB" dirty="0" err="1" smtClean="0"/>
              <a:t>nginx</a:t>
            </a:r>
            <a:r>
              <a:rPr lang="en-GB" dirty="0" smtClean="0"/>
              <a:t>)</a:t>
            </a:r>
          </a:p>
          <a:p>
            <a:r>
              <a:rPr lang="en-GB" dirty="0" smtClean="0"/>
              <a:t>Remember </a:t>
            </a:r>
            <a:r>
              <a:rPr lang="en-GB" i="1" dirty="0" err="1" smtClean="0"/>
              <a:t>docker</a:t>
            </a:r>
            <a:r>
              <a:rPr lang="en-GB" i="1" dirty="0" smtClean="0"/>
              <a:t> run</a:t>
            </a:r>
            <a:r>
              <a:rPr lang="en-GB" dirty="0" smtClean="0"/>
              <a:t> will automatically pull your image from the repository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0907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ADVANCEDDOCKER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8044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7675" y="2027789"/>
            <a:ext cx="7029450" cy="3630998"/>
          </a:xfrm>
        </p:spPr>
        <p:txBody>
          <a:bodyPr/>
          <a:lstStyle/>
          <a:p>
            <a:r>
              <a:rPr lang="en-GB" dirty="0"/>
              <a:t>A Docker image is built up from a series of layers. Each layer represents an instruction in the image’s </a:t>
            </a:r>
            <a:r>
              <a:rPr lang="en-GB" dirty="0" err="1"/>
              <a:t>Dockerfile</a:t>
            </a:r>
            <a:r>
              <a:rPr lang="en-GB" dirty="0"/>
              <a:t>. </a:t>
            </a:r>
          </a:p>
          <a:p>
            <a:r>
              <a:rPr lang="en-GB" dirty="0"/>
              <a:t>Each layer except the very last one is </a:t>
            </a:r>
            <a:r>
              <a:rPr lang="en-GB" dirty="0" smtClean="0"/>
              <a:t>read-only</a:t>
            </a:r>
          </a:p>
          <a:p>
            <a:r>
              <a:rPr lang="en-GB" dirty="0"/>
              <a:t>Each layer is only a set of differences from the layer before it.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57227" y="4865746"/>
            <a:ext cx="4916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https://docs.docker.com/storage/storagedriver/</a:t>
            </a:r>
          </a:p>
        </p:txBody>
      </p:sp>
    </p:spTree>
    <p:extLst>
      <p:ext uri="{BB962C8B-B14F-4D97-AF65-F5344CB8AC3E}">
        <p14:creationId xmlns:p14="http://schemas.microsoft.com/office/powerpoint/2010/main" val="316999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Containers and Layers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52995"/>
            <a:ext cx="7029450" cy="317908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layers are stacked on top of each other. When you create a new container, you add a new writable layer on top of the underlying </a:t>
            </a:r>
            <a:r>
              <a:rPr lang="en-GB" dirty="0" smtClean="0"/>
              <a:t>layers aka </a:t>
            </a:r>
            <a:r>
              <a:rPr lang="en-GB" dirty="0"/>
              <a:t>the “</a:t>
            </a:r>
            <a:r>
              <a:rPr lang="en-GB" b="1" dirty="0"/>
              <a:t>container layer</a:t>
            </a:r>
            <a:r>
              <a:rPr lang="en-GB" dirty="0"/>
              <a:t>”. </a:t>
            </a:r>
            <a:endParaRPr lang="en-GB" dirty="0" smtClean="0"/>
          </a:p>
          <a:p>
            <a:r>
              <a:rPr lang="en-GB" dirty="0" smtClean="0"/>
              <a:t>All </a:t>
            </a:r>
            <a:r>
              <a:rPr lang="en-GB" dirty="0"/>
              <a:t>changes made to the running container, such as writing new files, modifying existing files, and deleting files, are written to this thin writable container layer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5849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767" y="1397483"/>
            <a:ext cx="5850806" cy="4065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9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 Sharing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you use FROM in a </a:t>
            </a:r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 smtClean="0"/>
              <a:t>to pull in a parent image</a:t>
            </a:r>
          </a:p>
          <a:p>
            <a:r>
              <a:rPr lang="en-GB" dirty="0"/>
              <a:t>The </a:t>
            </a:r>
            <a:r>
              <a:rPr lang="en-GB" dirty="0" smtClean="0"/>
              <a:t>image you are creating contains </a:t>
            </a:r>
            <a:r>
              <a:rPr lang="en-GB" dirty="0"/>
              <a:t>all the layers from the </a:t>
            </a:r>
            <a:r>
              <a:rPr lang="en-GB" dirty="0" smtClean="0"/>
              <a:t>parent </a:t>
            </a:r>
            <a:r>
              <a:rPr lang="en-GB" dirty="0"/>
              <a:t>image, plus </a:t>
            </a:r>
            <a:r>
              <a:rPr lang="en-GB" dirty="0" smtClean="0"/>
              <a:t>new layers for the instructions in the </a:t>
            </a:r>
            <a:r>
              <a:rPr lang="en-GB" dirty="0" err="1" smtClean="0"/>
              <a:t>Dockerfile</a:t>
            </a:r>
            <a:r>
              <a:rPr lang="en-GB" dirty="0" smtClean="0"/>
              <a:t>, </a:t>
            </a:r>
            <a:r>
              <a:rPr lang="en-GB" dirty="0"/>
              <a:t>and a read-write container layer.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already has all the layers from the </a:t>
            </a:r>
            <a:r>
              <a:rPr lang="en-GB" dirty="0" smtClean="0"/>
              <a:t>parent </a:t>
            </a:r>
            <a:r>
              <a:rPr lang="en-GB" dirty="0"/>
              <a:t>image, so it does not need to pull them again.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two images share any layers they have in </a:t>
            </a:r>
            <a:r>
              <a:rPr lang="en-GB" dirty="0" smtClean="0"/>
              <a:t>common</a:t>
            </a:r>
          </a:p>
          <a:p>
            <a:endParaRPr lang="en-GB" dirty="0"/>
          </a:p>
          <a:p>
            <a:r>
              <a:rPr lang="en-GB" dirty="0" smtClean="0"/>
              <a:t>Remember:</a:t>
            </a:r>
            <a:br>
              <a:rPr lang="en-GB" dirty="0" smtClean="0"/>
            </a:br>
            <a:r>
              <a:rPr lang="en-GB" dirty="0" smtClean="0"/>
              <a:t>These layers are used in the container with the addition of a writable container layer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4086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 vs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major difference between a container and an image is the top </a:t>
            </a:r>
            <a:r>
              <a:rPr lang="en-GB" dirty="0" smtClean="0"/>
              <a:t>writable container </a:t>
            </a:r>
            <a:r>
              <a:rPr lang="en-GB" dirty="0"/>
              <a:t>layer. </a:t>
            </a:r>
            <a:endParaRPr lang="en-GB" dirty="0" smtClean="0"/>
          </a:p>
          <a:p>
            <a:pPr lvl="1"/>
            <a:r>
              <a:rPr lang="en-GB" dirty="0" smtClean="0"/>
              <a:t>All </a:t>
            </a:r>
            <a:r>
              <a:rPr lang="en-GB" dirty="0"/>
              <a:t>writes to the container that add new or modify existing data are stored in this writable layer. </a:t>
            </a:r>
            <a:endParaRPr lang="en-GB" dirty="0" smtClean="0"/>
          </a:p>
          <a:p>
            <a:pPr lvl="1"/>
            <a:r>
              <a:rPr lang="en-GB" dirty="0" smtClean="0"/>
              <a:t>When </a:t>
            </a:r>
            <a:r>
              <a:rPr lang="en-GB" dirty="0"/>
              <a:t>the container is deleted, the writable layer is also deleted.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underlying image remains unchanged.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0992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Container vs </a:t>
            </a:r>
            <a:r>
              <a:rPr lang="en-GB" dirty="0" smtClean="0"/>
              <a:t>Image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2321"/>
            <a:ext cx="7029450" cy="4796504"/>
          </a:xfrm>
        </p:spPr>
        <p:txBody>
          <a:bodyPr/>
          <a:lstStyle/>
          <a:p>
            <a:r>
              <a:rPr lang="en-GB" dirty="0"/>
              <a:t>Each container has its own writable container layer, and all changes are stored in this container layer, </a:t>
            </a:r>
            <a:r>
              <a:rPr lang="en-GB" b="1" dirty="0"/>
              <a:t>multiple containers can share access to the same underlying image</a:t>
            </a:r>
            <a:r>
              <a:rPr lang="en-GB" dirty="0"/>
              <a:t> and yet have their own data state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826794" y="2660354"/>
            <a:ext cx="7250406" cy="3669814"/>
            <a:chOff x="257175" y="869456"/>
            <a:chExt cx="7250406" cy="3669814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17368" y="900972"/>
              <a:ext cx="5890213" cy="3638298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257175" y="869456"/>
              <a:ext cx="136835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Containers using same image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876967" y="2971284"/>
              <a:ext cx="125040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Shared read only “image” layers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8274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Storage 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63482"/>
            <a:ext cx="7029450" cy="4813629"/>
          </a:xfrm>
        </p:spPr>
        <p:txBody>
          <a:bodyPr/>
          <a:lstStyle/>
          <a:p>
            <a:r>
              <a:rPr lang="en-GB" dirty="0"/>
              <a:t>Docker uses storage drivers to manage the contents of the image layers and the writable container layer. </a:t>
            </a:r>
            <a:endParaRPr lang="en-GB" dirty="0" smtClean="0"/>
          </a:p>
          <a:p>
            <a:r>
              <a:rPr lang="en-GB" dirty="0" smtClean="0"/>
              <a:t>Each </a:t>
            </a:r>
            <a:r>
              <a:rPr lang="en-GB" dirty="0"/>
              <a:t>storage driver handles the implementation differently, but all drivers use stackable image layers and the copy-on-write (</a:t>
            </a:r>
            <a:r>
              <a:rPr lang="en-GB" dirty="0" err="1"/>
              <a:t>CoW</a:t>
            </a:r>
            <a:r>
              <a:rPr lang="en-GB" dirty="0"/>
              <a:t>) strategy.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87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Layers and Cache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95739"/>
            <a:ext cx="7029450" cy="1941584"/>
          </a:xfrm>
        </p:spPr>
        <p:txBody>
          <a:bodyPr/>
          <a:lstStyle/>
          <a:p>
            <a:r>
              <a:rPr lang="en-GB" dirty="0" smtClean="0"/>
              <a:t>Each line of a </a:t>
            </a:r>
            <a:r>
              <a:rPr lang="en-GB" dirty="0" err="1" smtClean="0"/>
              <a:t>Dockerfile</a:t>
            </a:r>
            <a:r>
              <a:rPr lang="en-GB" dirty="0" smtClean="0"/>
              <a:t> aka “step” is a Docker layer</a:t>
            </a:r>
          </a:p>
          <a:p>
            <a:r>
              <a:rPr lang="en-GB" dirty="0" smtClean="0"/>
              <a:t>A Docker layer is cached when executed and only re-executed during an image build if required e.g. source code changes mean that the newly “compiled” application must be copied into the image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-2318" y="2430448"/>
            <a:ext cx="4562475" cy="171526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FROM </a:t>
            </a:r>
            <a:r>
              <a:rPr lang="en-GB" sz="1800" dirty="0" err="1"/>
              <a:t>ubuntu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RUN apt-get update </a:t>
            </a:r>
            <a:r>
              <a:rPr lang="en-GB" sz="1800" dirty="0" smtClean="0"/>
              <a:t>&amp;&amp; \</a:t>
            </a:r>
          </a:p>
          <a:p>
            <a:pPr marL="0" indent="0">
              <a:buNone/>
            </a:pPr>
            <a:r>
              <a:rPr lang="en-GB" sz="1800" dirty="0" smtClean="0"/>
              <a:t>apt-get </a:t>
            </a:r>
            <a:r>
              <a:rPr lang="en-GB" sz="1800" dirty="0"/>
              <a:t>install -y </a:t>
            </a:r>
            <a:r>
              <a:rPr lang="en-GB" sz="1800" dirty="0" err="1"/>
              <a:t>nginx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EXPOSE 80</a:t>
            </a:r>
          </a:p>
          <a:p>
            <a:pPr marL="0" indent="0">
              <a:buNone/>
            </a:pPr>
            <a:r>
              <a:rPr lang="en-GB" sz="1800" dirty="0"/>
              <a:t>ENTRYPOINT ["</a:t>
            </a:r>
            <a:r>
              <a:rPr lang="en-GB" sz="1800" dirty="0" err="1"/>
              <a:t>nginx</a:t>
            </a:r>
            <a:r>
              <a:rPr lang="en-GB" sz="1800" dirty="0"/>
              <a:t>", "-g", "daemon off</a:t>
            </a:r>
            <a:r>
              <a:rPr lang="en-GB" sz="1800" dirty="0" smtClean="0"/>
              <a:t>;"]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4562475" y="2422898"/>
            <a:ext cx="4544834" cy="424731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C</a:t>
            </a:r>
            <a:r>
              <a:rPr lang="en-GB" dirty="0" smtClean="0"/>
              <a:t>:\....s\my-nginx&gt;docker </a:t>
            </a:r>
            <a:r>
              <a:rPr lang="en-GB" dirty="0"/>
              <a:t>image build .</a:t>
            </a:r>
          </a:p>
          <a:p>
            <a:r>
              <a:rPr lang="en-GB" dirty="0"/>
              <a:t>Sending build </a:t>
            </a:r>
            <a:r>
              <a:rPr lang="en-GB" dirty="0" smtClean="0"/>
              <a:t>… Docker </a:t>
            </a:r>
            <a:r>
              <a:rPr lang="en-GB" dirty="0"/>
              <a:t>daemon  2.048kB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1</a:t>
            </a:r>
            <a:r>
              <a:rPr lang="en-GB" dirty="0"/>
              <a:t>/4 : </a:t>
            </a:r>
            <a:r>
              <a:rPr lang="en-GB" b="1" dirty="0"/>
              <a:t>FROM </a:t>
            </a:r>
            <a:r>
              <a:rPr lang="en-GB" b="1" dirty="0" err="1"/>
              <a:t>ubuntu</a:t>
            </a:r>
            <a:endParaRPr lang="en-GB" b="1" dirty="0"/>
          </a:p>
          <a:p>
            <a:r>
              <a:rPr lang="en-GB" dirty="0"/>
              <a:t> ---&gt; 94e814e2efa8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2</a:t>
            </a:r>
            <a:r>
              <a:rPr lang="en-GB" dirty="0"/>
              <a:t>/4 : </a:t>
            </a:r>
            <a:r>
              <a:rPr lang="en-GB" b="1" dirty="0"/>
              <a:t>RUN apt-get update </a:t>
            </a:r>
            <a:endParaRPr lang="en-GB" b="1" dirty="0" smtClean="0"/>
          </a:p>
          <a:p>
            <a:r>
              <a:rPr lang="en-GB" b="1" dirty="0" smtClean="0"/>
              <a:t>&amp;&amp; </a:t>
            </a:r>
            <a:r>
              <a:rPr lang="en-GB" b="1" dirty="0"/>
              <a:t>apt-get install -y </a:t>
            </a:r>
            <a:r>
              <a:rPr lang="en-GB" b="1" dirty="0" err="1"/>
              <a:t>nginx</a:t>
            </a:r>
            <a:endParaRPr lang="en-GB" b="1" dirty="0"/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1f6c36df2501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3</a:t>
            </a:r>
            <a:r>
              <a:rPr lang="en-GB" dirty="0"/>
              <a:t>/4 : </a:t>
            </a:r>
            <a:r>
              <a:rPr lang="en-GB" b="1" dirty="0"/>
              <a:t>EXPOSE 80</a:t>
            </a:r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4a70adaf147c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4</a:t>
            </a:r>
            <a:r>
              <a:rPr lang="en-GB" dirty="0"/>
              <a:t>/4 : </a:t>
            </a:r>
            <a:r>
              <a:rPr lang="en-GB" b="1" dirty="0"/>
              <a:t>ENTRYPOINT ["</a:t>
            </a:r>
            <a:r>
              <a:rPr lang="en-GB" b="1" dirty="0" err="1" smtClean="0"/>
              <a:t>nginx</a:t>
            </a:r>
            <a:r>
              <a:rPr lang="en-GB" b="1" dirty="0" smtClean="0"/>
              <a:t>……;"]</a:t>
            </a:r>
            <a:endParaRPr lang="en-GB" b="1" dirty="0"/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a92653b4dbfb</a:t>
            </a:r>
          </a:p>
          <a:p>
            <a:r>
              <a:rPr lang="en-GB" dirty="0"/>
              <a:t>Successfully built a92653b4dbfb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457015" y="4290844"/>
            <a:ext cx="3146153" cy="2026016"/>
            <a:chOff x="461753" y="4665132"/>
            <a:chExt cx="3146153" cy="2026016"/>
          </a:xfrm>
        </p:grpSpPr>
        <p:sp>
          <p:nvSpPr>
            <p:cNvPr id="7" name="Rectangle 6"/>
            <p:cNvSpPr/>
            <p:nvPr/>
          </p:nvSpPr>
          <p:spPr bwMode="auto">
            <a:xfrm>
              <a:off x="1416326" y="5061128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94e814e2efa8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8" name="Rectangle 7"/>
            <p:cNvSpPr/>
            <p:nvPr/>
          </p:nvSpPr>
          <p:spPr bwMode="auto">
            <a:xfrm>
              <a:off x="1416325" y="5466215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1f6c36df2501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9" name="Rectangle 8"/>
            <p:cNvSpPr/>
            <p:nvPr/>
          </p:nvSpPr>
          <p:spPr bwMode="auto">
            <a:xfrm>
              <a:off x="1416325" y="5876138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4a70adaf147c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0" name="Rectangle 9"/>
            <p:cNvSpPr/>
            <p:nvPr/>
          </p:nvSpPr>
          <p:spPr bwMode="auto">
            <a:xfrm>
              <a:off x="1416324" y="6283643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a92653b4dbfb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416324" y="4665132"/>
              <a:ext cx="167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Docker Layers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61757" y="5080214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1</a:t>
              </a:r>
              <a:endParaRPr lang="en-GB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461755" y="5485301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2</a:t>
              </a:r>
              <a:endParaRPr lang="en-GB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461754" y="5895224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3</a:t>
              </a:r>
              <a:endParaRPr lang="en-GB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461753" y="6300883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4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05515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Caching Good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9943"/>
            <a:ext cx="7029450" cy="4103914"/>
          </a:xfrm>
        </p:spPr>
        <p:txBody>
          <a:bodyPr/>
          <a:lstStyle/>
          <a:p>
            <a:r>
              <a:rPr lang="en-GB" dirty="0" smtClean="0"/>
              <a:t>The order of the steps is important for caching</a:t>
            </a:r>
          </a:p>
          <a:p>
            <a:pPr lvl="1"/>
            <a:r>
              <a:rPr lang="en-GB" dirty="0" smtClean="0"/>
              <a:t>If a step is rebuilt then any following steps are also rebuilt</a:t>
            </a:r>
          </a:p>
          <a:p>
            <a:r>
              <a:rPr lang="en-GB" dirty="0" smtClean="0"/>
              <a:t>Good practice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b="1" dirty="0" smtClean="0"/>
              <a:t>Order steps from least to most frequently changing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e.g. load code as one of the last steps because code changes are quite likely to happen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7611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Caching Good Practice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3515" y="861322"/>
            <a:ext cx="2307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b="1" dirty="0" smtClean="0"/>
              <a:t>COPY . .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900233" y="861322"/>
            <a:ext cx="26161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dirty="0"/>
              <a:t>COPY package*.</a:t>
            </a:r>
            <a:r>
              <a:rPr lang="en-GB" dirty="0" err="1"/>
              <a:t>json</a:t>
            </a:r>
            <a:r>
              <a:rPr lang="en-GB" dirty="0"/>
              <a:t> </a:t>
            </a:r>
            <a:r>
              <a:rPr lang="en-GB" dirty="0" smtClean="0"/>
              <a:t>./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b="1" dirty="0"/>
              <a:t>COPY . </a:t>
            </a:r>
            <a:r>
              <a:rPr lang="en-GB" b="1" dirty="0" smtClean="0"/>
              <a:t>.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73515" y="2766326"/>
            <a:ext cx="318067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Step 1/5 : FROM node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169b062cafbd0</a:t>
            </a:r>
          </a:p>
          <a:p>
            <a:r>
              <a:rPr lang="en-GB" dirty="0"/>
              <a:t>Step </a:t>
            </a:r>
            <a:r>
              <a:rPr lang="en-GB" dirty="0" smtClean="0"/>
              <a:t>2/5 </a:t>
            </a:r>
            <a:r>
              <a:rPr lang="en-GB" dirty="0"/>
              <a:t>: </a:t>
            </a:r>
            <a:r>
              <a:rPr lang="en-GB" dirty="0" smtClean="0"/>
              <a:t>WORKDIR /app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</a:t>
            </a:r>
            <a:r>
              <a:rPr lang="en-GB" b="1" dirty="0" smtClean="0">
                <a:solidFill>
                  <a:schemeClr val="accent1">
                    <a:lumMod val="25000"/>
                  </a:schemeClr>
                </a:solidFill>
              </a:rPr>
              <a:t>Using cache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d54b72644e6</a:t>
            </a:r>
            <a:endParaRPr lang="en-GB" dirty="0"/>
          </a:p>
          <a:p>
            <a:r>
              <a:rPr lang="en-GB" dirty="0"/>
              <a:t>Step </a:t>
            </a:r>
            <a:r>
              <a:rPr lang="en-GB" dirty="0" smtClean="0"/>
              <a:t>3/5 COPY . .</a:t>
            </a:r>
            <a:endParaRPr lang="en-GB" dirty="0"/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a26b950ff3b</a:t>
            </a:r>
            <a:endParaRPr lang="en-GB" dirty="0"/>
          </a:p>
          <a:p>
            <a:r>
              <a:rPr lang="en-GB" dirty="0"/>
              <a:t>Step </a:t>
            </a:r>
            <a:r>
              <a:rPr lang="en-GB" dirty="0" smtClean="0"/>
              <a:t>4/5 </a:t>
            </a:r>
            <a:r>
              <a:rPr lang="en-GB" dirty="0"/>
              <a:t>: </a:t>
            </a:r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  <a:endParaRPr lang="en-GB" dirty="0"/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Running in b370e414ab9d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b="1" dirty="0" smtClean="0"/>
              <a:t>DELAY here while </a:t>
            </a:r>
            <a:br>
              <a:rPr lang="en-GB" b="1" dirty="0" smtClean="0"/>
            </a:br>
            <a:r>
              <a:rPr lang="en-GB" b="1" dirty="0" smtClean="0"/>
              <a:t>    installing dependencies</a:t>
            </a:r>
            <a:endParaRPr lang="en-GB" b="1" dirty="0"/>
          </a:p>
          <a:p>
            <a:r>
              <a:rPr lang="en-GB" dirty="0" smtClean="0"/>
              <a:t>Step 5/5 CMD node index.js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Running in 0a6c8a00510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900234" y="2766326"/>
            <a:ext cx="305724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Step 1/5 : FROM node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169b062cafbd0</a:t>
            </a:r>
          </a:p>
          <a:p>
            <a:r>
              <a:rPr lang="en-GB" dirty="0"/>
              <a:t>Step </a:t>
            </a:r>
            <a:r>
              <a:rPr lang="en-GB" dirty="0" smtClean="0"/>
              <a:t>2/5 </a:t>
            </a:r>
            <a:r>
              <a:rPr lang="en-GB" dirty="0"/>
              <a:t>: </a:t>
            </a:r>
            <a:r>
              <a:rPr lang="en-GB" dirty="0" smtClean="0"/>
              <a:t>WORKDIR /app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</a:t>
            </a:r>
            <a:r>
              <a:rPr lang="en-GB" b="1" dirty="0" smtClean="0">
                <a:solidFill>
                  <a:schemeClr val="accent1">
                    <a:lumMod val="25000"/>
                  </a:schemeClr>
                </a:solidFill>
              </a:rPr>
              <a:t>Using cache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d54b72644e6</a:t>
            </a:r>
            <a:endParaRPr lang="en-GB" dirty="0"/>
          </a:p>
          <a:p>
            <a:r>
              <a:rPr lang="en-GB" dirty="0" smtClean="0"/>
              <a:t>Step 3/5 </a:t>
            </a:r>
            <a:r>
              <a:rPr lang="en-GB" dirty="0"/>
              <a:t>: </a:t>
            </a:r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  <a:br>
              <a:rPr lang="en-GB" dirty="0" smtClean="0"/>
            </a:br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Using </a:t>
            </a:r>
            <a:r>
              <a:rPr lang="en-GB" b="1" dirty="0" smtClean="0">
                <a:solidFill>
                  <a:schemeClr val="accent1">
                    <a:lumMod val="25000"/>
                  </a:schemeClr>
                </a:solidFill>
              </a:rPr>
              <a:t>cache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dirty="0" smtClean="0"/>
              <a:t>b370e414ab9d</a:t>
            </a:r>
          </a:p>
          <a:p>
            <a:r>
              <a:rPr lang="en-GB" dirty="0"/>
              <a:t>Step </a:t>
            </a:r>
            <a:r>
              <a:rPr lang="en-GB" dirty="0" smtClean="0"/>
              <a:t>4/5 </a:t>
            </a:r>
            <a:r>
              <a:rPr lang="en-GB" dirty="0"/>
              <a:t>COPY . .</a:t>
            </a:r>
          </a:p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smtClean="0"/>
              <a:t>a26b950ff3b</a:t>
            </a:r>
            <a:endParaRPr lang="en-GB" dirty="0"/>
          </a:p>
          <a:p>
            <a:r>
              <a:rPr lang="en-GB" dirty="0" smtClean="0"/>
              <a:t>Step 5/5 CMD node index.js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Running in 0a6c8a00510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680835" y="1046842"/>
            <a:ext cx="1907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Move the copy down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 bwMode="auto">
          <a:xfrm rot="16200000">
            <a:off x="5910734" y="2608305"/>
            <a:ext cx="5332454" cy="960395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/>
              <a:t>Note: We have add an extra step because </a:t>
            </a:r>
            <a:r>
              <a:rPr lang="en-GB" dirty="0" err="1"/>
              <a:t>package.json</a:t>
            </a:r>
            <a:r>
              <a:rPr lang="en-GB" dirty="0"/>
              <a:t> contains the list of dependencies to install and has to copied before calling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</p:txBody>
      </p:sp>
      <p:sp>
        <p:nvSpPr>
          <p:cNvPr id="13" name="Right Arrow 12"/>
          <p:cNvSpPr/>
          <p:nvPr/>
        </p:nvSpPr>
        <p:spPr bwMode="auto">
          <a:xfrm rot="10800000">
            <a:off x="7717970" y="1387046"/>
            <a:ext cx="371889" cy="42587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Right Arrow 13"/>
          <p:cNvSpPr/>
          <p:nvPr/>
        </p:nvSpPr>
        <p:spPr bwMode="auto">
          <a:xfrm rot="609296">
            <a:off x="2067007" y="1699277"/>
            <a:ext cx="2820710" cy="388965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037020" y="3891093"/>
            <a:ext cx="1863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Now </a:t>
            </a:r>
            <a:r>
              <a:rPr lang="en-GB" dirty="0" err="1" smtClean="0"/>
              <a:t>npm</a:t>
            </a:r>
            <a:r>
              <a:rPr lang="en-GB" dirty="0" smtClean="0"/>
              <a:t> install is cached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>
            <a:off x="4316361" y="4331110"/>
            <a:ext cx="577511" cy="20631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05942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File Copying Good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62112"/>
            <a:ext cx="7029450" cy="1373920"/>
          </a:xfrm>
        </p:spPr>
        <p:txBody>
          <a:bodyPr/>
          <a:lstStyle/>
          <a:p>
            <a:r>
              <a:rPr lang="en-GB" dirty="0" smtClean="0"/>
              <a:t>Be specific about what you are copying/adding to the image</a:t>
            </a:r>
          </a:p>
          <a:p>
            <a:pPr lvl="1"/>
            <a:r>
              <a:rPr lang="en-GB" dirty="0" smtClean="0"/>
              <a:t>Do not add content that is not required to execute the application (keep the image as small as possible)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604055" y="3453594"/>
            <a:ext cx="2741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./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b="1" dirty="0"/>
              <a:t>COPY . </a:t>
            </a:r>
            <a:r>
              <a:rPr lang="en-GB" b="1" dirty="0" smtClean="0"/>
              <a:t>.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575856" y="3453594"/>
            <a:ext cx="276361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./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b="1" dirty="0"/>
              <a:t>COPY </a:t>
            </a:r>
            <a:r>
              <a:rPr lang="en-GB" b="1" dirty="0" smtClean="0"/>
              <a:t>index.js .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62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Multi-Stage Builds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011" y="803001"/>
            <a:ext cx="8118201" cy="4056780"/>
          </a:xfrm>
        </p:spPr>
        <p:txBody>
          <a:bodyPr/>
          <a:lstStyle/>
          <a:p>
            <a:r>
              <a:rPr lang="en-GB" dirty="0" smtClean="0"/>
              <a:t>Essentially we can build more complex Docker layers “stages” one reliant on another</a:t>
            </a:r>
          </a:p>
          <a:p>
            <a:r>
              <a:rPr lang="en-GB" dirty="0" smtClean="0"/>
              <a:t>Good practice is to build your source code in a </a:t>
            </a:r>
            <a:r>
              <a:rPr lang="en-GB" dirty="0" err="1" smtClean="0"/>
              <a:t>Dockerfile</a:t>
            </a:r>
            <a:r>
              <a:rPr lang="en-GB" dirty="0" smtClean="0"/>
              <a:t> so that the code build and image are self contained</a:t>
            </a:r>
          </a:p>
          <a:p>
            <a:r>
              <a:rPr lang="en-GB" dirty="0" smtClean="0"/>
              <a:t>However, </a:t>
            </a:r>
            <a:r>
              <a:rPr lang="en-GB" dirty="0"/>
              <a:t>in the final production </a:t>
            </a:r>
            <a:r>
              <a:rPr lang="en-GB" dirty="0" smtClean="0"/>
              <a:t>image we do not what to keep the source code, intermediate builds, etc., that are required for development </a:t>
            </a:r>
          </a:p>
          <a:p>
            <a:r>
              <a:rPr lang="en-GB" dirty="0" smtClean="0"/>
              <a:t>Multi-stage builds solve this problem by allowing these processes to be added as separate stages</a:t>
            </a:r>
          </a:p>
          <a:p>
            <a:r>
              <a:rPr lang="en-GB" b="1" dirty="0" smtClean="0"/>
              <a:t>Stages should be named </a:t>
            </a:r>
            <a:r>
              <a:rPr lang="en-GB" dirty="0" smtClean="0"/>
              <a:t>using “as”</a:t>
            </a:r>
            <a:r>
              <a:rPr lang="en-GB" b="1" dirty="0" smtClean="0"/>
              <a:t> </a:t>
            </a:r>
            <a:r>
              <a:rPr lang="en-GB" dirty="0" smtClean="0"/>
              <a:t>(otherwise they are just numbered starting with 0 for the first FROM statement)</a:t>
            </a:r>
            <a:endParaRPr lang="en-GB" b="1" dirty="0" smtClean="0"/>
          </a:p>
          <a:p>
            <a:r>
              <a:rPr lang="en-GB" b="1" dirty="0" smtClean="0"/>
              <a:t>Previous stages can be as the starting point of a next stage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79384" y="4966539"/>
            <a:ext cx="36343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r>
              <a:rPr lang="en-GB" dirty="0" smtClean="0"/>
              <a:t> </a:t>
            </a:r>
            <a:r>
              <a:rPr lang="en-GB" b="1" dirty="0" smtClean="0"/>
              <a:t>as</a:t>
            </a:r>
            <a:r>
              <a:rPr lang="en-GB" dirty="0" smtClean="0"/>
              <a:t> </a:t>
            </a:r>
            <a:r>
              <a:rPr lang="en-GB" dirty="0" err="1" smtClean="0"/>
              <a:t>nodeenv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RUN apt-get install -y </a:t>
            </a:r>
            <a:r>
              <a:rPr lang="en-GB" dirty="0" err="1"/>
              <a:t>nodejs</a:t>
            </a:r>
            <a:r>
              <a:rPr lang="en-GB" dirty="0"/>
              <a:t> </a:t>
            </a:r>
            <a:r>
              <a:rPr lang="en-GB" dirty="0" err="1"/>
              <a:t>npm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979384" y="5689858"/>
            <a:ext cx="26853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b="1" dirty="0" smtClean="0"/>
              <a:t>as </a:t>
            </a:r>
            <a:r>
              <a:rPr lang="en-GB" dirty="0" smtClean="0"/>
              <a:t>build</a:t>
            </a:r>
          </a:p>
          <a:p>
            <a:r>
              <a:rPr lang="en-GB" dirty="0" smtClean="0"/>
              <a:t>WORKDIR /</a:t>
            </a:r>
            <a:r>
              <a:rPr lang="en-GB" dirty="0" err="1" smtClean="0"/>
              <a:t>var</a:t>
            </a:r>
            <a:r>
              <a:rPr lang="en-GB" dirty="0" smtClean="0"/>
              <a:t>/build</a:t>
            </a:r>
            <a:br>
              <a:rPr lang="en-GB" dirty="0" smtClean="0"/>
            </a:br>
            <a:r>
              <a:rPr lang="en-GB" dirty="0" smtClean="0"/>
              <a:t>COPY . .</a:t>
            </a:r>
            <a:br>
              <a:rPr lang="en-GB" dirty="0" smtClean="0"/>
            </a:br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run build</a:t>
            </a:r>
            <a:endParaRPr lang="en-GB" dirty="0"/>
          </a:p>
        </p:txBody>
      </p:sp>
      <p:sp>
        <p:nvSpPr>
          <p:cNvPr id="9" name="Arc 8"/>
          <p:cNvSpPr/>
          <p:nvPr/>
        </p:nvSpPr>
        <p:spPr bwMode="auto">
          <a:xfrm>
            <a:off x="1893781" y="5068653"/>
            <a:ext cx="1290374" cy="691603"/>
          </a:xfrm>
          <a:prstGeom prst="arc">
            <a:avLst>
              <a:gd name="adj1" fmla="val 20762407"/>
              <a:gd name="adj2" fmla="val 3646556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169998" y="5336321"/>
            <a:ext cx="36493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b="1" dirty="0" smtClean="0"/>
              <a:t>as </a:t>
            </a:r>
            <a:r>
              <a:rPr lang="en-GB" dirty="0" smtClean="0"/>
              <a:t>app</a:t>
            </a:r>
            <a:br>
              <a:rPr lang="en-GB" dirty="0" smtClean="0"/>
            </a:br>
            <a:r>
              <a:rPr lang="en-GB" dirty="0" smtClean="0"/>
              <a:t>COPY --from=build /</a:t>
            </a:r>
            <a:r>
              <a:rPr lang="en-GB" dirty="0" err="1" smtClean="0"/>
              <a:t>var</a:t>
            </a:r>
            <a:r>
              <a:rPr lang="en-GB" dirty="0" smtClean="0"/>
              <a:t>/build/*.</a:t>
            </a:r>
            <a:r>
              <a:rPr lang="en-GB" dirty="0" err="1" smtClean="0"/>
              <a:t>js</a:t>
            </a:r>
            <a:r>
              <a:rPr lang="en-GB" dirty="0" smtClean="0"/>
              <a:t> .</a:t>
            </a:r>
            <a:br>
              <a:rPr lang="en-GB" dirty="0" smtClean="0"/>
            </a:br>
            <a:r>
              <a:rPr lang="en-GB" dirty="0" smtClean="0"/>
              <a:t>CMD </a:t>
            </a:r>
            <a:r>
              <a:rPr lang="en-GB" dirty="0" err="1" smtClean="0"/>
              <a:t>npm</a:t>
            </a:r>
            <a:r>
              <a:rPr lang="en-GB" dirty="0" smtClean="0"/>
              <a:t> run start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78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Multi-Stage </a:t>
            </a:r>
            <a:r>
              <a:rPr lang="en-GB" dirty="0" smtClean="0"/>
              <a:t>Builds (</a:t>
            </a:r>
            <a:r>
              <a:rPr lang="en-GB" dirty="0" err="1" smtClean="0"/>
              <a:t>Cont</a:t>
            </a:r>
            <a:r>
              <a:rPr lang="en-GB" smtClean="0"/>
              <a:t>)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73969"/>
            <a:ext cx="7029450" cy="4377749"/>
          </a:xfrm>
        </p:spPr>
        <p:txBody>
          <a:bodyPr/>
          <a:lstStyle/>
          <a:p>
            <a:r>
              <a:rPr lang="en-GB" dirty="0" smtClean="0"/>
              <a:t>You can start building at a specific stage </a:t>
            </a:r>
            <a:r>
              <a:rPr lang="en-GB" i="1" dirty="0" smtClean="0"/>
              <a:t>(</a:t>
            </a:r>
            <a:r>
              <a:rPr lang="en-GB" i="1" dirty="0" err="1" smtClean="0"/>
              <a:t>stagename</a:t>
            </a:r>
            <a:r>
              <a:rPr lang="en-GB" dirty="0" smtClean="0"/>
              <a:t>)</a:t>
            </a:r>
            <a:r>
              <a:rPr lang="en-GB" i="1" dirty="0" smtClean="0"/>
              <a:t>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 the </a:t>
            </a:r>
            <a:r>
              <a:rPr lang="en-GB" dirty="0" err="1" smtClean="0"/>
              <a:t>Dockerfile</a:t>
            </a:r>
            <a:r>
              <a:rPr lang="en-GB" dirty="0" smtClean="0"/>
              <a:t> you can copy an artefact from a previous stage</a:t>
            </a:r>
          </a:p>
          <a:p>
            <a:pPr lvl="1"/>
            <a:r>
              <a:rPr lang="en-GB" dirty="0"/>
              <a:t>You can use the </a:t>
            </a:r>
            <a:r>
              <a:rPr lang="en-GB" b="1" dirty="0"/>
              <a:t>COPY --from </a:t>
            </a:r>
            <a:r>
              <a:rPr lang="en-GB" dirty="0"/>
              <a:t>instruction to copy from a separate image, either using the local image name, a tag available locally or on a Docker registry, or a tag </a:t>
            </a:r>
            <a:r>
              <a:rPr lang="en-GB" dirty="0" smtClean="0"/>
              <a:t>ID</a:t>
            </a:r>
          </a:p>
          <a:p>
            <a:pPr lvl="1"/>
            <a:r>
              <a:rPr lang="en-GB" dirty="0" smtClean="0"/>
              <a:t>Artefacts can be specific files or the contents of a directory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336869" y="4888297"/>
            <a:ext cx="7150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COPY </a:t>
            </a:r>
            <a:r>
              <a:rPr lang="en-GB" b="1" dirty="0"/>
              <a:t>--</a:t>
            </a:r>
            <a:r>
              <a:rPr lang="en-GB" b="1" dirty="0" smtClean="0"/>
              <a:t>from=</a:t>
            </a:r>
            <a:r>
              <a:rPr lang="en-GB" i="1" dirty="0" err="1" smtClean="0"/>
              <a:t>imagename</a:t>
            </a:r>
            <a:r>
              <a:rPr lang="en-GB" dirty="0" smtClean="0"/>
              <a:t> </a:t>
            </a:r>
            <a:r>
              <a:rPr lang="en-GB" i="1" dirty="0" smtClean="0"/>
              <a:t>/</a:t>
            </a:r>
            <a:r>
              <a:rPr lang="en-GB" i="1" dirty="0" err="1" smtClean="0"/>
              <a:t>srcpath</a:t>
            </a:r>
            <a:r>
              <a:rPr lang="en-GB" i="1" dirty="0" smtClean="0"/>
              <a:t>/</a:t>
            </a:r>
            <a:r>
              <a:rPr lang="en-GB" i="1" dirty="0" err="1" smtClean="0"/>
              <a:t>srcfilename</a:t>
            </a:r>
            <a:r>
              <a:rPr lang="en-GB" dirty="0" smtClean="0"/>
              <a:t> </a:t>
            </a:r>
            <a:r>
              <a:rPr lang="en-GB" i="1" dirty="0" smtClean="0"/>
              <a:t>/</a:t>
            </a:r>
            <a:r>
              <a:rPr lang="en-GB" i="1" dirty="0" err="1" smtClean="0"/>
              <a:t>dstpath</a:t>
            </a:r>
            <a:r>
              <a:rPr lang="en-GB" i="1" dirty="0" smtClean="0"/>
              <a:t>/</a:t>
            </a:r>
            <a:r>
              <a:rPr lang="en-GB" i="1" dirty="0" err="1" smtClean="0"/>
              <a:t>dstfilename</a:t>
            </a:r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527175" y="1643090"/>
            <a:ext cx="4605748" cy="1165291"/>
            <a:chOff x="1527175" y="1756797"/>
            <a:chExt cx="4605748" cy="1165291"/>
          </a:xfrm>
        </p:grpSpPr>
        <p:sp>
          <p:nvSpPr>
            <p:cNvPr id="5" name="TextBox 4"/>
            <p:cNvSpPr txBox="1"/>
            <p:nvPr/>
          </p:nvSpPr>
          <p:spPr>
            <a:xfrm>
              <a:off x="1527175" y="1756797"/>
              <a:ext cx="4605748" cy="9541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$ </a:t>
              </a:r>
              <a:r>
                <a:rPr lang="en-GB" dirty="0" err="1"/>
                <a:t>docker</a:t>
              </a:r>
              <a:r>
                <a:rPr lang="en-GB" dirty="0"/>
                <a:t> </a:t>
              </a:r>
              <a:r>
                <a:rPr lang="en-GB" dirty="0" smtClean="0"/>
                <a:t>image build </a:t>
              </a:r>
              <a:r>
                <a:rPr lang="en-GB" b="1" dirty="0"/>
                <a:t>--target </a:t>
              </a:r>
              <a:r>
                <a:rPr lang="en-GB" i="1" dirty="0" err="1" smtClean="0"/>
                <a:t>stagename</a:t>
              </a:r>
              <a:r>
                <a:rPr lang="en-GB" dirty="0" smtClean="0"/>
                <a:t>  </a:t>
              </a:r>
              <a:r>
                <a:rPr lang="en-GB" sz="2800" b="1" dirty="0" smtClean="0"/>
                <a:t>.</a:t>
              </a:r>
            </a:p>
            <a:p>
              <a:endParaRPr lang="en-GB" sz="2800" b="1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527175" y="2121869"/>
              <a:ext cx="3272050" cy="80021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dirty="0" smtClean="0"/>
            </a:p>
            <a:p>
              <a:r>
                <a:rPr lang="en-GB" dirty="0" smtClean="0"/>
                <a:t>$ </a:t>
              </a:r>
              <a:r>
                <a:rPr lang="en-GB" dirty="0" err="1"/>
                <a:t>docker</a:t>
              </a:r>
              <a:r>
                <a:rPr lang="en-GB" dirty="0"/>
                <a:t> build </a:t>
              </a:r>
              <a:r>
                <a:rPr lang="en-GB" b="1" dirty="0" smtClean="0"/>
                <a:t>-t </a:t>
              </a:r>
              <a:r>
                <a:rPr lang="en-GB" i="1" dirty="0" err="1"/>
                <a:t>stagename</a:t>
              </a:r>
              <a:r>
                <a:rPr lang="en-GB" dirty="0"/>
                <a:t>  </a:t>
              </a:r>
              <a:r>
                <a:rPr lang="en-GB" sz="2800" b="1" dirty="0" smtClean="0"/>
                <a:t>.</a:t>
              </a:r>
              <a:endParaRPr lang="en-GB" sz="2800" b="1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527175" y="2219174"/>
              <a:ext cx="16209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OR </a:t>
              </a:r>
              <a:r>
                <a:rPr lang="en-GB" dirty="0" smtClean="0"/>
                <a:t>shorthand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53767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10674" y="1473463"/>
            <a:ext cx="2766890" cy="805825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Build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 the shared OS environment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4311568" y="2743380"/>
            <a:ext cx="3562844" cy="1214101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Build Environment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Add required libraries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Copy source code into the image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Build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 the image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4311568" y="4287302"/>
            <a:ext cx="3562844" cy="1214101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Application Environment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/>
            </a:r>
            <a:b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</a:b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Copy built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app (e.g. binaries) from the build</a:t>
            </a:r>
            <a:endParaRPr lang="en-GB" dirty="0" smtClean="0"/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rgbClr val="FF0000"/>
                </a:solidFill>
              </a:rPr>
              <a:t>Run the application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cxnSp>
        <p:nvCxnSpPr>
          <p:cNvPr id="10" name="Elbow Connector 9"/>
          <p:cNvCxnSpPr>
            <a:stCxn id="5" idx="2"/>
            <a:endCxn id="7" idx="1"/>
          </p:cNvCxnSpPr>
          <p:nvPr/>
        </p:nvCxnSpPr>
        <p:spPr bwMode="auto">
          <a:xfrm rot="16200000" flipH="1">
            <a:off x="2667272" y="1706134"/>
            <a:ext cx="1071143" cy="2217449"/>
          </a:xfrm>
          <a:prstGeom prst="bentConnector2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Elbow Connector 11"/>
          <p:cNvCxnSpPr>
            <a:stCxn id="5" idx="2"/>
            <a:endCxn id="8" idx="1"/>
          </p:cNvCxnSpPr>
          <p:nvPr/>
        </p:nvCxnSpPr>
        <p:spPr bwMode="auto">
          <a:xfrm rot="16200000" flipH="1">
            <a:off x="1895311" y="2478095"/>
            <a:ext cx="2615065" cy="2217449"/>
          </a:xfrm>
          <a:prstGeom prst="bentConnector2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U-Turn Arrow 12"/>
          <p:cNvSpPr/>
          <p:nvPr/>
        </p:nvSpPr>
        <p:spPr bwMode="auto">
          <a:xfrm rot="5400000">
            <a:off x="7327156" y="3784301"/>
            <a:ext cx="1890392" cy="765232"/>
          </a:xfrm>
          <a:prstGeom prst="uturnArrow">
            <a:avLst>
              <a:gd name="adj1" fmla="val 29080"/>
              <a:gd name="adj2" fmla="val 23298"/>
              <a:gd name="adj3" fmla="val 23762"/>
              <a:gd name="adj4" fmla="val 43750"/>
              <a:gd name="adj5" fmla="val 10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Built App</a:t>
            </a:r>
          </a:p>
        </p:txBody>
      </p:sp>
      <p:sp>
        <p:nvSpPr>
          <p:cNvPr id="9" name="TextBox 8"/>
          <p:cNvSpPr txBox="1"/>
          <p:nvPr/>
        </p:nvSpPr>
        <p:spPr>
          <a:xfrm rot="5400000">
            <a:off x="8234340" y="3982251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34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4149001" cy="720149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7821" y="1096783"/>
            <a:ext cx="3339376" cy="1477328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# The OS setup</a:t>
            </a:r>
          </a:p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ubuntu</a:t>
            </a:r>
            <a:r>
              <a:rPr lang="en-GB" dirty="0"/>
              <a:t> 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developer-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os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/>
              <a:t>MAINTAINER mike </a:t>
            </a:r>
            <a:endParaRPr lang="en-GB" dirty="0" smtClean="0"/>
          </a:p>
          <a:p>
            <a:r>
              <a:rPr lang="en-GB" dirty="0" smtClean="0"/>
              <a:t>Install software tools</a:t>
            </a:r>
            <a:endParaRPr lang="en-GB" dirty="0"/>
          </a:p>
          <a:p>
            <a:r>
              <a:rPr lang="en-GB" dirty="0"/>
              <a:t>RUN apt-get clean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9385" y="2616811"/>
            <a:ext cx="3355481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# Setup for node.js</a:t>
            </a:r>
          </a:p>
          <a:p>
            <a:r>
              <a:rPr lang="en-GB" dirty="0"/>
              <a:t>FROM </a:t>
            </a:r>
            <a:r>
              <a:rPr lang="en-GB" dirty="0">
                <a:solidFill>
                  <a:srgbClr val="FF0000"/>
                </a:solidFill>
              </a:rPr>
              <a:t>developer-</a:t>
            </a:r>
            <a:r>
              <a:rPr lang="en-GB" dirty="0" err="1">
                <a:solidFill>
                  <a:srgbClr val="FF0000"/>
                </a:solidFill>
              </a:rPr>
              <a:t>os</a:t>
            </a:r>
            <a:r>
              <a:rPr lang="en-GB" dirty="0"/>
              <a:t> as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nodeenv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/>
              <a:t>WORKDIR 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Install specific software </a:t>
            </a:r>
            <a:r>
              <a:rPr lang="en-GB" dirty="0" err="1" smtClean="0"/>
              <a:t>librariries</a:t>
            </a:r>
            <a:r>
              <a:rPr lang="en-GB" dirty="0" smtClean="0"/>
              <a:t> for node.js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36254" y="418481"/>
            <a:ext cx="3929281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er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-build</a:t>
            </a:r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 smtClean="0"/>
              <a:t>var</a:t>
            </a:r>
            <a:r>
              <a:rPr lang="en-GB" dirty="0" smtClean="0"/>
              <a:t>/www/node</a:t>
            </a:r>
            <a:endParaRPr lang="en-GB" dirty="0"/>
          </a:p>
          <a:p>
            <a:r>
              <a:rPr lang="en-GB" dirty="0" smtClean="0"/>
              <a:t>Copy </a:t>
            </a:r>
            <a:r>
              <a:rPr lang="en-GB" b="1" dirty="0" smtClean="0"/>
              <a:t>server</a:t>
            </a:r>
            <a:r>
              <a:rPr lang="en-GB" dirty="0" smtClean="0"/>
              <a:t> source code into image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 err="1"/>
              <a:t>npm</a:t>
            </a:r>
            <a:r>
              <a:rPr lang="en-GB" dirty="0"/>
              <a:t> run build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36255" y="1701079"/>
            <a:ext cx="4398775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dirty="0"/>
              <a:t>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er</a:t>
            </a:r>
          </a:p>
          <a:p>
            <a:r>
              <a:rPr lang="en-GB" dirty="0" smtClean="0"/>
              <a:t>EXPOSE </a:t>
            </a:r>
            <a:r>
              <a:rPr lang="en-GB" dirty="0"/>
              <a:t>80</a:t>
            </a:r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COPY </a:t>
            </a:r>
            <a:r>
              <a:rPr lang="en-GB" dirty="0"/>
              <a:t>--from=webserver-build /</a:t>
            </a:r>
            <a:r>
              <a:rPr lang="en-GB" dirty="0" err="1"/>
              <a:t>var</a:t>
            </a:r>
            <a:r>
              <a:rPr lang="en-GB" dirty="0"/>
              <a:t>/www/node/</a:t>
            </a:r>
            <a:r>
              <a:rPr lang="en-GB" dirty="0" err="1"/>
              <a:t>dist</a:t>
            </a:r>
            <a:r>
              <a:rPr lang="en-GB" dirty="0"/>
              <a:t> ./</a:t>
            </a:r>
          </a:p>
          <a:p>
            <a:r>
              <a:rPr lang="en-GB" dirty="0" smtClean="0"/>
              <a:t>ENTRYPOINT </a:t>
            </a:r>
            <a:r>
              <a:rPr lang="en-GB" dirty="0"/>
              <a:t>["</a:t>
            </a:r>
            <a:r>
              <a:rPr lang="en-GB" dirty="0" err="1"/>
              <a:t>npm</a:t>
            </a:r>
            <a:r>
              <a:rPr lang="en-GB" dirty="0"/>
              <a:t>", "run", "start"]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54665" y="3545521"/>
            <a:ext cx="4031873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as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ice</a:t>
            </a:r>
            <a:r>
              <a:rPr lang="en-GB" dirty="0" smtClean="0">
                <a:solidFill>
                  <a:schemeClr val="accent1">
                    <a:lumMod val="25000"/>
                  </a:schemeClr>
                </a:solidFill>
              </a:rPr>
              <a:t>-build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Copy </a:t>
            </a:r>
            <a:r>
              <a:rPr lang="en-GB" b="1" dirty="0" smtClean="0"/>
              <a:t>service</a:t>
            </a:r>
            <a:r>
              <a:rPr lang="en-GB" dirty="0" smtClean="0"/>
              <a:t> source code into image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 err="1"/>
              <a:t>npm</a:t>
            </a:r>
            <a:r>
              <a:rPr lang="en-GB" dirty="0"/>
              <a:t> run build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54666" y="4828119"/>
            <a:ext cx="4242967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dirty="0"/>
              <a:t>as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ice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/>
              <a:t>EXPOSE 1339</a:t>
            </a:r>
            <a:endParaRPr lang="en-GB" dirty="0"/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COPY </a:t>
            </a:r>
            <a:r>
              <a:rPr lang="en-GB" dirty="0"/>
              <a:t>--</a:t>
            </a:r>
            <a:r>
              <a:rPr lang="en-GB" dirty="0" smtClean="0"/>
              <a:t>from=</a:t>
            </a:r>
            <a:r>
              <a:rPr lang="en-GB" dirty="0" err="1" smtClean="0"/>
              <a:t>webservice</a:t>
            </a:r>
            <a:r>
              <a:rPr lang="en-GB" dirty="0" smtClean="0"/>
              <a:t>-build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/www/node/</a:t>
            </a:r>
            <a:r>
              <a:rPr lang="en-GB" dirty="0" err="1"/>
              <a:t>dist</a:t>
            </a:r>
            <a:r>
              <a:rPr lang="en-GB" dirty="0"/>
              <a:t> ./</a:t>
            </a:r>
          </a:p>
          <a:p>
            <a:r>
              <a:rPr lang="en-GB" dirty="0" smtClean="0"/>
              <a:t>ENTRYPOINT </a:t>
            </a:r>
            <a:r>
              <a:rPr lang="en-GB" dirty="0"/>
              <a:t>["</a:t>
            </a:r>
            <a:r>
              <a:rPr lang="en-GB" dirty="0" err="1"/>
              <a:t>npm</a:t>
            </a:r>
            <a:r>
              <a:rPr lang="en-GB" dirty="0"/>
              <a:t>", "run", "start"]</a:t>
            </a:r>
          </a:p>
        </p:txBody>
      </p:sp>
      <p:grpSp>
        <p:nvGrpSpPr>
          <p:cNvPr id="22" name="Group 21"/>
          <p:cNvGrpSpPr/>
          <p:nvPr/>
        </p:nvGrpSpPr>
        <p:grpSpPr>
          <a:xfrm flipH="1">
            <a:off x="318763" y="1550039"/>
            <a:ext cx="563802" cy="1525579"/>
            <a:chOff x="5254247" y="1179717"/>
            <a:chExt cx="511686" cy="1525579"/>
          </a:xfrm>
        </p:grpSpPr>
        <p:cxnSp>
          <p:nvCxnSpPr>
            <p:cNvPr id="17" name="Elbow Connector 16"/>
            <p:cNvCxnSpPr/>
            <p:nvPr/>
          </p:nvCxnSpPr>
          <p:spPr bwMode="auto">
            <a:xfrm rot="5400000">
              <a:off x="4811261" y="1750625"/>
              <a:ext cx="1525579" cy="383764"/>
            </a:xfrm>
            <a:prstGeom prst="bentConnector3">
              <a:avLst>
                <a:gd name="adj1" fmla="val 100311"/>
              </a:avLst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" name="Straight Connector 20"/>
            <p:cNvCxnSpPr/>
            <p:nvPr/>
          </p:nvCxnSpPr>
          <p:spPr bwMode="auto">
            <a:xfrm flipH="1">
              <a:off x="5254247" y="1184456"/>
              <a:ext cx="502209" cy="4738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cxnSp>
        <p:nvCxnSpPr>
          <p:cNvPr id="33" name="Elbow Connector 32"/>
          <p:cNvCxnSpPr>
            <a:stCxn id="6" idx="3"/>
            <a:endCxn id="7" idx="1"/>
          </p:cNvCxnSpPr>
          <p:nvPr/>
        </p:nvCxnSpPr>
        <p:spPr bwMode="auto">
          <a:xfrm flipV="1">
            <a:off x="4114866" y="1018646"/>
            <a:ext cx="521388" cy="2475328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5" name="Elbow Connector 34"/>
          <p:cNvCxnSpPr>
            <a:stCxn id="6" idx="3"/>
            <a:endCxn id="8" idx="1"/>
          </p:cNvCxnSpPr>
          <p:nvPr/>
        </p:nvCxnSpPr>
        <p:spPr bwMode="auto">
          <a:xfrm flipV="1">
            <a:off x="4114866" y="2578242"/>
            <a:ext cx="521389" cy="915732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" name="Elbow Connector 36"/>
          <p:cNvCxnSpPr>
            <a:stCxn id="6" idx="3"/>
            <a:endCxn id="12" idx="1"/>
          </p:cNvCxnSpPr>
          <p:nvPr/>
        </p:nvCxnSpPr>
        <p:spPr bwMode="auto">
          <a:xfrm>
            <a:off x="4114866" y="3493974"/>
            <a:ext cx="539799" cy="651712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" name="Elbow Connector 38"/>
          <p:cNvCxnSpPr>
            <a:stCxn id="6" idx="3"/>
            <a:endCxn id="13" idx="1"/>
          </p:cNvCxnSpPr>
          <p:nvPr/>
        </p:nvCxnSpPr>
        <p:spPr bwMode="auto">
          <a:xfrm>
            <a:off x="4114866" y="3493974"/>
            <a:ext cx="539800" cy="2211308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2" name="TextBox 41"/>
          <p:cNvSpPr txBox="1"/>
          <p:nvPr/>
        </p:nvSpPr>
        <p:spPr>
          <a:xfrm>
            <a:off x="318763" y="4894172"/>
            <a:ext cx="351891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Build webserver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dirty="0" smtClean="0"/>
              <a:t> build -t </a:t>
            </a:r>
            <a:r>
              <a:rPr lang="en-GB" dirty="0" smtClean="0">
                <a:solidFill>
                  <a:srgbClr val="FF0000"/>
                </a:solidFill>
              </a:rPr>
              <a:t>webserver-build</a:t>
            </a:r>
          </a:p>
          <a:p>
            <a:endParaRPr lang="en-GB" dirty="0"/>
          </a:p>
          <a:p>
            <a:r>
              <a:rPr lang="en-GB" b="1" u="sng" dirty="0" smtClean="0"/>
              <a:t>Run the server</a:t>
            </a:r>
          </a:p>
          <a:p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dirty="0"/>
              <a:t>build -t </a:t>
            </a:r>
            <a:r>
              <a:rPr lang="en-GB" dirty="0" smtClean="0">
                <a:solidFill>
                  <a:srgbClr val="FF0000"/>
                </a:solidFill>
              </a:rPr>
              <a:t>webserver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13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Youtube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Docker </a:t>
            </a:r>
            <a:r>
              <a:rPr lang="en-GB" dirty="0"/>
              <a:t>Tutorial - Improve Docker builds with Caching and </a:t>
            </a:r>
            <a:r>
              <a:rPr lang="en-GB" dirty="0" smtClean="0"/>
              <a:t>Layers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Dockerfile</a:t>
            </a:r>
            <a:r>
              <a:rPr lang="en-GB" dirty="0" smtClean="0"/>
              <a:t> Best Practices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73978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56100</TotalTime>
  <Words>11702</Words>
  <Application>Microsoft Office PowerPoint</Application>
  <PresentationFormat>On-screen Show (4:3)</PresentationFormat>
  <Paragraphs>1545</Paragraphs>
  <Slides>144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144</vt:i4>
      </vt:variant>
    </vt:vector>
  </HeadingPairs>
  <TitlesOfParts>
    <vt:vector size="153" baseType="lpstr">
      <vt:lpstr>Arial</vt:lpstr>
      <vt:lpstr>Arial Narrow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DOCKER</vt:lpstr>
      <vt:lpstr>Docker Playground</vt:lpstr>
      <vt:lpstr>Virtual Box and Docker</vt:lpstr>
      <vt:lpstr>Installing Docker for Windows</vt:lpstr>
      <vt:lpstr>Docker for Windows</vt:lpstr>
      <vt:lpstr>Warning: Docker for Windows</vt:lpstr>
      <vt:lpstr>Install Docker on Unix</vt:lpstr>
      <vt:lpstr>PowerPoint Presentation</vt:lpstr>
      <vt:lpstr>Docker Info</vt:lpstr>
      <vt:lpstr>PowerPoint Presentation</vt:lpstr>
      <vt:lpstr>Virtual Machines</vt:lpstr>
      <vt:lpstr>Why Docker?</vt:lpstr>
      <vt:lpstr>Docker and Microservices</vt:lpstr>
      <vt:lpstr>Docker Usage</vt:lpstr>
      <vt:lpstr>Stateful vs Stateless Containers</vt:lpstr>
      <vt:lpstr>What is a “container” ?</vt:lpstr>
      <vt:lpstr>FYI: How does Docker work?</vt:lpstr>
      <vt:lpstr>PowerPoint Presentation</vt:lpstr>
      <vt:lpstr>PowerPoint Presentation</vt:lpstr>
      <vt:lpstr>Terminology</vt:lpstr>
      <vt:lpstr>Overview of the Docker Command Line Interface (CLI)</vt:lpstr>
      <vt:lpstr>Docker CLI (Short Cuts)</vt:lpstr>
      <vt:lpstr>Docker CLI (Short Cuts)</vt:lpstr>
      <vt:lpstr>Linux</vt:lpstr>
      <vt:lpstr>GitBash, don’t do it!!</vt:lpstr>
      <vt:lpstr>Exercise: Docker Help</vt:lpstr>
      <vt:lpstr>Exercise: Run your First Container</vt:lpstr>
      <vt:lpstr>Note: Pulling Images from a Docker registry</vt:lpstr>
      <vt:lpstr>Exercise: Linux OS in Container</vt:lpstr>
      <vt:lpstr>List Images</vt:lpstr>
      <vt:lpstr>List Containers </vt:lpstr>
      <vt:lpstr>Example: Filters</vt:lpstr>
      <vt:lpstr>Example: List Containers</vt:lpstr>
      <vt:lpstr>Logs</vt:lpstr>
      <vt:lpstr>Inspect</vt:lpstr>
      <vt:lpstr>Example</vt:lpstr>
      <vt:lpstr>Exercise</vt:lpstr>
      <vt:lpstr>config.json</vt:lpstr>
      <vt:lpstr>Example</vt:lpstr>
      <vt:lpstr>PowerPoint Presentation</vt:lpstr>
      <vt:lpstr>Build Ship Run</vt:lpstr>
      <vt:lpstr>Finding Existing Images (Ready to run)</vt:lpstr>
      <vt:lpstr>Build and Run</vt:lpstr>
      <vt:lpstr>Docker File Structure</vt:lpstr>
      <vt:lpstr>Dockerfile</vt:lpstr>
      <vt:lpstr>RUN, RUN, RUN</vt:lpstr>
      <vt:lpstr>Dockerfile (Cont)</vt:lpstr>
      <vt:lpstr>CMD…Multiple Commands?</vt:lpstr>
      <vt:lpstr>Dockerfile (Cont)</vt:lpstr>
      <vt:lpstr>Dockerfile (Cont)</vt:lpstr>
      <vt:lpstr>Note</vt:lpstr>
      <vt:lpstr>Dockerfile (Cont)</vt:lpstr>
      <vt:lpstr>Note</vt:lpstr>
      <vt:lpstr>Exercise 1</vt:lpstr>
      <vt:lpstr>Answer 1</vt:lpstr>
      <vt:lpstr>Exercise 2</vt:lpstr>
      <vt:lpstr>Answer 2</vt:lpstr>
      <vt:lpstr>Exercise 3</vt:lpstr>
      <vt:lpstr>Answer 3</vt:lpstr>
      <vt:lpstr>Example</vt:lpstr>
      <vt:lpstr>.dockerignore</vt:lpstr>
      <vt:lpstr>Images Revisited</vt:lpstr>
      <vt:lpstr>NOTE</vt:lpstr>
      <vt:lpstr>PowerPoint Presentation</vt:lpstr>
      <vt:lpstr>Building a Container Image</vt:lpstr>
      <vt:lpstr>Warning: Docker for Windows</vt:lpstr>
      <vt:lpstr>Exercise:  Creating a Dockerfile</vt:lpstr>
      <vt:lpstr>Remove Images</vt:lpstr>
      <vt:lpstr>Prune Images</vt:lpstr>
      <vt:lpstr>Exercise</vt:lpstr>
      <vt:lpstr>PowerPoint Presentation</vt:lpstr>
      <vt:lpstr>Image vs Container</vt:lpstr>
      <vt:lpstr>Run image in a container</vt:lpstr>
      <vt:lpstr>Exercise: Running the my-nginx image in a container</vt:lpstr>
      <vt:lpstr>PowerPoint Presentation</vt:lpstr>
      <vt:lpstr>Run image in a container (Cont)</vt:lpstr>
      <vt:lpstr>Check Container is Running</vt:lpstr>
      <vt:lpstr>Exercise Running “echo” command when the container starts</vt:lpstr>
      <vt:lpstr>Foreground vs Background</vt:lpstr>
      <vt:lpstr>Execute in Interactive Mode</vt:lpstr>
      <vt:lpstr>Connecting to a Detached Interactive Container</vt:lpstr>
      <vt:lpstr>Exercise</vt:lpstr>
      <vt:lpstr>Running Multiple Containers</vt:lpstr>
      <vt:lpstr>Exercise Map HTTP port 80 to host port 3000</vt:lpstr>
      <vt:lpstr>Exercise Running Multiple Copies of Same Image</vt:lpstr>
      <vt:lpstr>PowerPoint Presentation</vt:lpstr>
      <vt:lpstr>Managing the Containers</vt:lpstr>
      <vt:lpstr>Container Life Cycle</vt:lpstr>
      <vt:lpstr>Exercise</vt:lpstr>
      <vt:lpstr>Stop/Kill/Remove All</vt:lpstr>
      <vt:lpstr>PowerPoint Presentation</vt:lpstr>
      <vt:lpstr>Docker Volumes</vt:lpstr>
      <vt:lpstr>Named Volumes</vt:lpstr>
      <vt:lpstr>Attaching Docker Volume to Container</vt:lpstr>
      <vt:lpstr>Alternative Approach is to Attach a Volume to Container</vt:lpstr>
      <vt:lpstr>Exercise</vt:lpstr>
      <vt:lpstr>Sharing Data Between Host and Container</vt:lpstr>
      <vt:lpstr>Exercise</vt:lpstr>
      <vt:lpstr>Named Volumes vs Bind Mounts</vt:lpstr>
      <vt:lpstr>PowerPoint Presentation</vt:lpstr>
      <vt:lpstr>Docker Networks</vt:lpstr>
      <vt:lpstr>Different Drivers</vt:lpstr>
      <vt:lpstr>Example</vt:lpstr>
      <vt:lpstr>Exercise</vt:lpstr>
      <vt:lpstr>Useful Instructions</vt:lpstr>
      <vt:lpstr>Example</vt:lpstr>
      <vt:lpstr>Overlay Network</vt:lpstr>
      <vt:lpstr>Summary</vt:lpstr>
      <vt:lpstr>PowerPoint Presentation</vt:lpstr>
      <vt:lpstr>Building Multistage Image</vt:lpstr>
      <vt:lpstr>PowerPoint Presentation</vt:lpstr>
      <vt:lpstr>Build Ship Run</vt:lpstr>
      <vt:lpstr>Overview Example</vt:lpstr>
      <vt:lpstr>Docker Registries</vt:lpstr>
      <vt:lpstr>Example</vt:lpstr>
      <vt:lpstr>Exercise: Start Local (Private) Docker Registry</vt:lpstr>
      <vt:lpstr>Exercise: Check Registry is Running</vt:lpstr>
      <vt:lpstr>Image Registries (Repositories)</vt:lpstr>
      <vt:lpstr>Image Naming</vt:lpstr>
      <vt:lpstr>Tagging</vt:lpstr>
      <vt:lpstr>Note: The “latest” tag name</vt:lpstr>
      <vt:lpstr>Using Private Registry</vt:lpstr>
      <vt:lpstr>Exercise: Tag Image for Private Repo</vt:lpstr>
      <vt:lpstr>Exercise: Pushing Image to Private Registry</vt:lpstr>
      <vt:lpstr>Pushing Image to Public Docker Registry</vt:lpstr>
      <vt:lpstr>Note: Build and Tag</vt:lpstr>
      <vt:lpstr>Exercise: DockerHub</vt:lpstr>
      <vt:lpstr>PowerPoint Presentation</vt:lpstr>
      <vt:lpstr>Docker Layers</vt:lpstr>
      <vt:lpstr>Containers and Layers</vt:lpstr>
      <vt:lpstr>Docker Layers</vt:lpstr>
      <vt:lpstr>Docker Layer Sharing</vt:lpstr>
      <vt:lpstr>Container vs Image</vt:lpstr>
      <vt:lpstr>Container vs Image (Cont)</vt:lpstr>
      <vt:lpstr>Storage Drivers</vt:lpstr>
      <vt:lpstr>Docker Layers and Cache</vt:lpstr>
      <vt:lpstr>Caching Good Practice</vt:lpstr>
      <vt:lpstr>Caching Good Practice</vt:lpstr>
      <vt:lpstr>File Copying Good Practice</vt:lpstr>
      <vt:lpstr>Multi-Stage Builds</vt:lpstr>
      <vt:lpstr>Multi-Stage Builds (Cont)</vt:lpstr>
      <vt:lpstr>Example</vt:lpstr>
      <vt:lpstr>Example</vt:lpstr>
      <vt:lpstr>Links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1356</cp:revision>
  <cp:lastPrinted>2001-06-14T13:58:17Z</cp:lastPrinted>
  <dcterms:created xsi:type="dcterms:W3CDTF">1999-06-25T18:38:26Z</dcterms:created>
  <dcterms:modified xsi:type="dcterms:W3CDTF">2021-02-01T18:18:06Z</dcterms:modified>
</cp:coreProperties>
</file>