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sldIdLst>
    <p:sldId id="258" r:id="rId5"/>
    <p:sldId id="257" r:id="rId6"/>
    <p:sldId id="466" r:id="rId7"/>
    <p:sldId id="375" r:id="rId8"/>
    <p:sldId id="376" r:id="rId9"/>
    <p:sldId id="432" r:id="rId10"/>
    <p:sldId id="265" r:id="rId11"/>
    <p:sldId id="266" r:id="rId12"/>
    <p:sldId id="358" r:id="rId13"/>
    <p:sldId id="467" r:id="rId14"/>
    <p:sldId id="468" r:id="rId15"/>
    <p:sldId id="469" r:id="rId16"/>
    <p:sldId id="474" r:id="rId17"/>
    <p:sldId id="438" r:id="rId18"/>
    <p:sldId id="437" r:id="rId19"/>
    <p:sldId id="475" r:id="rId20"/>
    <p:sldId id="476" r:id="rId21"/>
    <p:sldId id="477" r:id="rId22"/>
    <p:sldId id="362" r:id="rId23"/>
    <p:sldId id="478" r:id="rId24"/>
    <p:sldId id="479" r:id="rId25"/>
    <p:sldId id="336" r:id="rId26"/>
    <p:sldId id="370" r:id="rId27"/>
    <p:sldId id="462" r:id="rId28"/>
    <p:sldId id="463" r:id="rId29"/>
    <p:sldId id="371" r:id="rId30"/>
    <p:sldId id="461" r:id="rId31"/>
    <p:sldId id="480" r:id="rId32"/>
    <p:sldId id="470" r:id="rId33"/>
    <p:sldId id="330" r:id="rId34"/>
    <p:sldId id="359" r:id="rId35"/>
    <p:sldId id="360" r:id="rId36"/>
    <p:sldId id="373" r:id="rId37"/>
    <p:sldId id="392" r:id="rId38"/>
    <p:sldId id="343" r:id="rId39"/>
    <p:sldId id="357" r:id="rId40"/>
    <p:sldId id="472" r:id="rId41"/>
    <p:sldId id="390" r:id="rId42"/>
    <p:sldId id="436" r:id="rId43"/>
    <p:sldId id="418" r:id="rId44"/>
    <p:sldId id="383" r:id="rId45"/>
    <p:sldId id="259" r:id="rId46"/>
    <p:sldId id="26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10D593-2008-499C-8373-67A82CBE9E77}" v="3" dt="2024-10-25T16:08:46.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4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2_1" csCatId="accent2"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2_1" csCatId="accent2"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custLinFactNeighborX="112" custLinFactNeighborY="-23766">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Books &amp;</a:t>
          </a:r>
        </a:p>
        <a:p>
          <a:pPr marL="0" lvl="0" indent="0" algn="ctr" defTabSz="1111250">
            <a:lnSpc>
              <a:spcPct val="90000"/>
            </a:lnSpc>
            <a:spcBef>
              <a:spcPct val="0"/>
            </a:spcBef>
            <a:spcAft>
              <a:spcPct val="35000"/>
            </a:spcAft>
            <a:buNone/>
          </a:pPr>
          <a:r>
            <a:rPr lang="en-GB" sz="25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68693"/>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12627"/>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lvl1pPr marL="0" indent="0">
              <a:buNone/>
              <a:defRPr b="1"/>
            </a:lvl1pPr>
          </a:lstStyle>
          <a:p>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lvl1pPr>
              <a:defRPr/>
            </a:lvl1pPr>
          </a:lstStyle>
          <a:p>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librarysearch.uwtsd.ac.uk/discovery/search?query=any,contains,%22cyber%20security%22&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39.pn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offset=0&amp;pcAvailability=true" TargetMode="External"/><Relationship Id="rId2" Type="http://schemas.openxmlformats.org/officeDocument/2006/relationships/image" Target="../media/image46.png"/><Relationship Id="rId1" Type="http://schemas.openxmlformats.org/officeDocument/2006/relationships/slideLayout" Target="../slideLayouts/slideLayout10.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sv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0.xml"/><Relationship Id="rId6" Type="http://schemas.openxmlformats.org/officeDocument/2006/relationships/image" Target="../media/image54.png"/><Relationship Id="rId11" Type="http://schemas.openxmlformats.org/officeDocument/2006/relationships/image" Target="../media/image59.svg"/><Relationship Id="rId5" Type="http://schemas.openxmlformats.org/officeDocument/2006/relationships/image" Target="../media/image53.sv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67.jpeg"/><Relationship Id="rId4"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71.png"/></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Computer Science and Electronics</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access specialist </a:t>
            </a:r>
            <a:r>
              <a:rPr lang="en-GB" sz="2400" b="1">
                <a:solidFill>
                  <a:schemeClr val="tx1"/>
                </a:solidFill>
                <a:cs typeface="Arial" panose="020B0604020202020204" pitchFamily="34" charset="0"/>
              </a:rPr>
              <a:t>computing databases.</a:t>
            </a:r>
            <a:endParaRPr lang="en-GB" sz="2400" b="1" dirty="0">
              <a:solidFill>
                <a:schemeClr val="tx1"/>
              </a:solidFill>
              <a:cs typeface="Arial" panose="020B0604020202020204" pitchFamily="34" charset="0"/>
            </a:endParaRPr>
          </a:p>
        </p:txBody>
      </p:sp>
    </p:spTree>
    <p:extLst>
      <p:ext uri="{BB962C8B-B14F-4D97-AF65-F5344CB8AC3E}">
        <p14:creationId xmlns:p14="http://schemas.microsoft.com/office/powerpoint/2010/main" val="3147872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86193403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186228359"/>
              </p:ext>
            </p:extLst>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83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3A173F24-46B1-7673-80C6-DA984E366ADB}"/>
              </a:ext>
            </a:extLst>
          </p:cNvPr>
          <p:cNvPicPr>
            <a:picLocks noChangeAspect="1"/>
          </p:cNvPicPr>
          <p:nvPr/>
        </p:nvPicPr>
        <p:blipFill>
          <a:blip r:embed="rId3"/>
          <a:srcRect l="1493" t="12056" r="1901" b="5070"/>
          <a:stretch/>
        </p:blipFill>
        <p:spPr>
          <a:xfrm>
            <a:off x="834496" y="1378716"/>
            <a:ext cx="8331404" cy="476473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63140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7189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885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40072893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60908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143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4930" y="2721600"/>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5D3F386F-ABCD-D78A-5573-3A442C2E1F13}"/>
              </a:ext>
            </a:extLst>
          </p:cNvPr>
          <p:cNvPicPr>
            <a:picLocks noChangeAspect="1"/>
          </p:cNvPicPr>
          <p:nvPr/>
        </p:nvPicPr>
        <p:blipFill rotWithShape="1">
          <a:blip r:embed="rId2"/>
          <a:srcRect l="774" t="12324" r="5219" b="7576"/>
          <a:stretch/>
        </p:blipFill>
        <p:spPr>
          <a:xfrm>
            <a:off x="698242" y="1482436"/>
            <a:ext cx="7938811" cy="4509655"/>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CC160B7F-7097-86A3-C1CF-9F7C16480D81}"/>
              </a:ext>
            </a:extLst>
          </p:cNvPr>
          <p:cNvSpPr/>
          <p:nvPr/>
        </p:nvSpPr>
        <p:spPr>
          <a:xfrm>
            <a:off x="859646" y="2907463"/>
            <a:ext cx="1374337" cy="3084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A1ACD63B-894E-538B-7138-F7407DB35935}"/>
              </a:ext>
            </a:extLst>
          </p:cNvPr>
          <p:cNvPicPr>
            <a:picLocks noChangeAspect="1"/>
          </p:cNvPicPr>
          <p:nvPr/>
        </p:nvPicPr>
        <p:blipFill rotWithShape="1">
          <a:blip r:embed="rId3"/>
          <a:srcRect l="381" t="11898" r="4507" b="5744"/>
          <a:stretch/>
        </p:blipFill>
        <p:spPr>
          <a:xfrm>
            <a:off x="681470" y="1436840"/>
            <a:ext cx="7148459" cy="4126681"/>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515619A9-4E9C-352B-76D4-00BD843E980F}"/>
              </a:ext>
            </a:extLst>
          </p:cNvPr>
          <p:cNvSpPr/>
          <p:nvPr/>
        </p:nvSpPr>
        <p:spPr>
          <a:xfrm>
            <a:off x="1491175" y="2328203"/>
            <a:ext cx="499403" cy="29542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1C786C3-FA1A-E22A-5247-9F762E065873}"/>
              </a:ext>
            </a:extLst>
          </p:cNvPr>
          <p:cNvSpPr/>
          <p:nvPr/>
        </p:nvSpPr>
        <p:spPr>
          <a:xfrm>
            <a:off x="822961" y="2708031"/>
            <a:ext cx="1104314" cy="8651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0364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669118" y="2299919"/>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69118" y="4866137"/>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6" name="Picture 5">
            <a:extLst>
              <a:ext uri="{FF2B5EF4-FFF2-40B4-BE49-F238E27FC236}">
                <a16:creationId xmlns:a16="http://schemas.microsoft.com/office/drawing/2014/main" id="{C5712D4B-CB68-0DBC-E443-8033A29D46A0}"/>
              </a:ext>
            </a:extLst>
          </p:cNvPr>
          <p:cNvPicPr>
            <a:picLocks noChangeAspect="1"/>
          </p:cNvPicPr>
          <p:nvPr/>
        </p:nvPicPr>
        <p:blipFill rotWithShape="1">
          <a:blip r:embed="rId3"/>
          <a:srcRect l="450" t="12206" r="4437" b="5294"/>
          <a:stretch/>
        </p:blipFill>
        <p:spPr>
          <a:xfrm>
            <a:off x="4094515" y="1540412"/>
            <a:ext cx="7553534" cy="4368018"/>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6B12182E-AFDE-ED57-77F8-467E23E18B1A}"/>
              </a:ext>
            </a:extLst>
          </p:cNvPr>
          <p:cNvSpPr/>
          <p:nvPr/>
        </p:nvSpPr>
        <p:spPr>
          <a:xfrm>
            <a:off x="4269545" y="2890911"/>
            <a:ext cx="1399735" cy="8932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3953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10" name="Picture 9">
            <a:extLst>
              <a:ext uri="{FF2B5EF4-FFF2-40B4-BE49-F238E27FC236}">
                <a16:creationId xmlns:a16="http://schemas.microsoft.com/office/drawing/2014/main" id="{E417B8F8-AEBA-4B54-8C8B-A7A88A294910}"/>
              </a:ext>
            </a:extLst>
          </p:cNvPr>
          <p:cNvPicPr>
            <a:picLocks noChangeAspect="1"/>
          </p:cNvPicPr>
          <p:nvPr/>
        </p:nvPicPr>
        <p:blipFill rotWithShape="1">
          <a:blip r:embed="rId4"/>
          <a:srcRect l="792" t="11487" r="4918" b="5333"/>
          <a:stretch/>
        </p:blipFill>
        <p:spPr>
          <a:xfrm>
            <a:off x="3810000" y="1526345"/>
            <a:ext cx="7606648" cy="4473526"/>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98DF600F-A8DC-73D6-C9C4-5BEA914A5D27}"/>
              </a:ext>
            </a:extLst>
          </p:cNvPr>
          <p:cNvSpPr/>
          <p:nvPr/>
        </p:nvSpPr>
        <p:spPr>
          <a:xfrm>
            <a:off x="3953274" y="2934841"/>
            <a:ext cx="1330534" cy="113341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1766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2" y="1388676"/>
            <a:ext cx="4643595" cy="2120643"/>
          </a:xfrm>
        </p:spPr>
        <p:txBody>
          <a:bodyPr>
            <a:normAutofit fontScale="70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 </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a:effectLst>
            <a:outerShdw blurRad="63500" sx="102000" sy="102000" algn="ctr" rotWithShape="0">
              <a:prstClr val="black">
                <a:alpha val="40000"/>
              </a:prstClr>
            </a:outerShdw>
          </a:effectLst>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36209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29800" y="1614054"/>
            <a:ext cx="914400" cy="914400"/>
          </a:xfrm>
          <a:prstGeom prst="rect">
            <a:avLst/>
          </a:prstGeom>
        </p:spPr>
      </p:pic>
      <p:pic>
        <p:nvPicPr>
          <p:cNvPr id="6" name="Picture 5">
            <a:extLst>
              <a:ext uri="{FF2B5EF4-FFF2-40B4-BE49-F238E27FC236}">
                <a16:creationId xmlns:a16="http://schemas.microsoft.com/office/drawing/2014/main" id="{B2669CB9-F0F4-CCD6-9DE3-FD96B87B090D}"/>
              </a:ext>
            </a:extLst>
          </p:cNvPr>
          <p:cNvPicPr>
            <a:picLocks noChangeAspect="1"/>
          </p:cNvPicPr>
          <p:nvPr/>
        </p:nvPicPr>
        <p:blipFill rotWithShape="1">
          <a:blip r:embed="rId4"/>
          <a:srcRect l="764" t="12284" r="4809" b="5152"/>
          <a:stretch/>
        </p:blipFill>
        <p:spPr>
          <a:xfrm>
            <a:off x="782406" y="1458546"/>
            <a:ext cx="7848123" cy="4574757"/>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0824D06B-72CD-C692-9546-322FBED2F705}"/>
              </a:ext>
            </a:extLst>
          </p:cNvPr>
          <p:cNvSpPr/>
          <p:nvPr/>
        </p:nvSpPr>
        <p:spPr>
          <a:xfrm>
            <a:off x="6703255" y="3256671"/>
            <a:ext cx="309489" cy="24829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7240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85218" y="1828262"/>
            <a:ext cx="1122218" cy="1122218"/>
          </a:xfrm>
          <a:prstGeom prst="rect">
            <a:avLst/>
          </a:prstGeom>
        </p:spPr>
      </p:pic>
      <p:pic>
        <p:nvPicPr>
          <p:cNvPr id="7" name="Picture 6">
            <a:extLst>
              <a:ext uri="{FF2B5EF4-FFF2-40B4-BE49-F238E27FC236}">
                <a16:creationId xmlns:a16="http://schemas.microsoft.com/office/drawing/2014/main" id="{DCAB6B46-379A-7668-4149-2B1D5DB09844}"/>
              </a:ext>
            </a:extLst>
          </p:cNvPr>
          <p:cNvPicPr>
            <a:picLocks noChangeAspect="1"/>
          </p:cNvPicPr>
          <p:nvPr/>
        </p:nvPicPr>
        <p:blipFill rotWithShape="1">
          <a:blip r:embed="rId4"/>
          <a:srcRect l="1066" t="12102" r="4574" b="5128"/>
          <a:stretch/>
        </p:blipFill>
        <p:spPr>
          <a:xfrm>
            <a:off x="905927" y="1456006"/>
            <a:ext cx="7914513" cy="4628270"/>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10192655-8011-225B-9A18-95DA40793F35}"/>
              </a:ext>
            </a:extLst>
          </p:cNvPr>
          <p:cNvSpPr/>
          <p:nvPr/>
        </p:nvSpPr>
        <p:spPr>
          <a:xfrm>
            <a:off x="6625883" y="3270738"/>
            <a:ext cx="274320" cy="257438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646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normAutofit/>
          </a:bodyPr>
          <a:lstStyle/>
          <a:p>
            <a:r>
              <a:rPr lang="en-GB" dirty="0">
                <a:latin typeface="Lucida Sans" panose="020B0602030504020204" pitchFamily="34" charset="0"/>
                <a:cs typeface="Calibri" panose="020F0502020204030204" pitchFamily="34" charset="0"/>
              </a:rPr>
              <a:t>What about Artificial Intelligence?</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493538"/>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infoskills.</a:t>
            </a:r>
          </a:p>
        </p:txBody>
      </p:sp>
    </p:spTree>
    <p:extLst>
      <p:ext uri="{BB962C8B-B14F-4D97-AF65-F5344CB8AC3E}">
        <p14:creationId xmlns:p14="http://schemas.microsoft.com/office/powerpoint/2010/main" val="2898129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21427"/>
            <a:ext cx="800302"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row: Right 11">
            <a:extLst>
              <a:ext uri="{FF2B5EF4-FFF2-40B4-BE49-F238E27FC236}">
                <a16:creationId xmlns:a16="http://schemas.microsoft.com/office/drawing/2014/main" id="{0762A1AF-D0B4-5B94-8ED4-B901879CB7EE}"/>
              </a:ext>
            </a:extLst>
          </p:cNvPr>
          <p:cNvSpPr/>
          <p:nvPr/>
        </p:nvSpPr>
        <p:spPr>
          <a:xfrm>
            <a:off x="1415052" y="4604655"/>
            <a:ext cx="800303"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Search question.</a:t>
            </a:r>
            <a:endParaRPr lang="en-US" dirty="0">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51607" y="2721427"/>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a:t>
            </a:r>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604655"/>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3" y="1891824"/>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6764956" y="227502"/>
            <a:ext cx="4543681" cy="779761"/>
          </a:xfrm>
          <a:prstGeom prst="rect">
            <a:avLst/>
          </a:prstGeom>
        </p:spPr>
      </p:pic>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3"/>
              </a:rPr>
              <a:t>Library Results</a:t>
            </a:r>
            <a:endParaRPr lang="en-US" dirty="0"/>
          </a:p>
        </p:txBody>
      </p:sp>
      <p:pic>
        <p:nvPicPr>
          <p:cNvPr id="5" name="Picture 4">
            <a:extLst>
              <a:ext uri="{FF2B5EF4-FFF2-40B4-BE49-F238E27FC236}">
                <a16:creationId xmlns:a16="http://schemas.microsoft.com/office/drawing/2014/main" id="{462BDA7F-2931-AC00-1962-3C6745FDE3C1}"/>
              </a:ext>
            </a:extLst>
          </p:cNvPr>
          <p:cNvPicPr>
            <a:picLocks noChangeAspect="1"/>
          </p:cNvPicPr>
          <p:nvPr/>
        </p:nvPicPr>
        <p:blipFill>
          <a:blip r:embed="rId4"/>
          <a:srcRect l="27574" t="24112" r="10044" b="68701"/>
          <a:stretch/>
        </p:blipFill>
        <p:spPr>
          <a:xfrm>
            <a:off x="2846585" y="1628783"/>
            <a:ext cx="7190077" cy="552223"/>
          </a:xfrm>
          <a:prstGeom prst="rect">
            <a:avLst/>
          </a:prstGeom>
        </p:spPr>
      </p:pic>
      <p:pic>
        <p:nvPicPr>
          <p:cNvPr id="9" name="Picture 8">
            <a:extLst>
              <a:ext uri="{FF2B5EF4-FFF2-40B4-BE49-F238E27FC236}">
                <a16:creationId xmlns:a16="http://schemas.microsoft.com/office/drawing/2014/main" id="{A8862C1C-064F-6A8D-5A3D-D9B1B61BEA3B}"/>
              </a:ext>
            </a:extLst>
          </p:cNvPr>
          <p:cNvPicPr>
            <a:picLocks noChangeAspect="1"/>
          </p:cNvPicPr>
          <p:nvPr/>
        </p:nvPicPr>
        <p:blipFill>
          <a:blip r:embed="rId5"/>
          <a:srcRect l="27254" t="36699" r="6045" b="38871"/>
          <a:stretch/>
        </p:blipFill>
        <p:spPr>
          <a:xfrm>
            <a:off x="2649159" y="2436888"/>
            <a:ext cx="8381005" cy="2046405"/>
          </a:xfrm>
          <a:prstGeom prst="rect">
            <a:avLst/>
          </a:prstGeom>
        </p:spPr>
      </p:pic>
      <p:pic>
        <p:nvPicPr>
          <p:cNvPr id="20" name="Picture 19">
            <a:extLst>
              <a:ext uri="{FF2B5EF4-FFF2-40B4-BE49-F238E27FC236}">
                <a16:creationId xmlns:a16="http://schemas.microsoft.com/office/drawing/2014/main" id="{32704C7E-70F6-EED8-0E70-E79C5B5DEF1A}"/>
              </a:ext>
            </a:extLst>
          </p:cNvPr>
          <p:cNvPicPr>
            <a:picLocks noChangeAspect="1"/>
          </p:cNvPicPr>
          <p:nvPr/>
        </p:nvPicPr>
        <p:blipFill>
          <a:blip r:embed="rId6"/>
          <a:srcRect l="26988" t="41857" r="13451" b="38776"/>
          <a:stretch/>
        </p:blipFill>
        <p:spPr>
          <a:xfrm>
            <a:off x="2502280" y="4672367"/>
            <a:ext cx="6127028" cy="1328189"/>
          </a:xfrm>
          <a:prstGeom prst="rect">
            <a:avLst/>
          </a:prstGeom>
        </p:spPr>
      </p:pic>
      <p:sp>
        <p:nvSpPr>
          <p:cNvPr id="23" name="TextBox 22">
            <a:extLst>
              <a:ext uri="{FF2B5EF4-FFF2-40B4-BE49-F238E27FC236}">
                <a16:creationId xmlns:a16="http://schemas.microsoft.com/office/drawing/2014/main" id="{9E4EFBC6-4EB8-65A7-FB9E-A8DE6F835FF2}"/>
              </a:ext>
            </a:extLst>
          </p:cNvPr>
          <p:cNvSpPr txBox="1"/>
          <p:nvPr/>
        </p:nvSpPr>
        <p:spPr>
          <a:xfrm>
            <a:off x="470888" y="252284"/>
            <a:ext cx="5831353" cy="769441"/>
          </a:xfrm>
          <a:prstGeom prst="rect">
            <a:avLst/>
          </a:prstGeom>
          <a:noFill/>
        </p:spPr>
        <p:txBody>
          <a:bodyPr wrap="square" rtlCol="0">
            <a:spAutoFit/>
          </a:bodyPr>
          <a:lstStyle/>
          <a:p>
            <a:r>
              <a:rPr lang="en-GB" sz="4400" dirty="0">
                <a:solidFill>
                  <a:schemeClr val="bg1"/>
                </a:solidFill>
                <a:latin typeface="+mj-lt"/>
              </a:rPr>
              <a:t>AI in the Catalogue</a:t>
            </a:r>
          </a:p>
        </p:txBody>
      </p:sp>
    </p:spTree>
    <p:extLst>
      <p:ext uri="{BB962C8B-B14F-4D97-AF65-F5344CB8AC3E}">
        <p14:creationId xmlns:p14="http://schemas.microsoft.com/office/powerpoint/2010/main" val="743406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based on the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dirty="0"/>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dirty="0">
                <a:latin typeface="Calibri"/>
                <a:cs typeface="Calibri"/>
              </a:rPr>
              <a:t>Important: </a:t>
            </a:r>
            <a:r>
              <a:rPr lang="en-US" sz="2000" dirty="0">
                <a:latin typeface="Calibri"/>
                <a:cs typeface="Calibri"/>
              </a:rPr>
              <a:t>It does not search everything.</a:t>
            </a:r>
            <a:r>
              <a:rPr lang="en-US" sz="2000" b="1" dirty="0">
                <a:latin typeface="Calibri"/>
                <a:cs typeface="Calibri"/>
              </a:rPr>
              <a:t> You will still need to perform your own search!</a:t>
            </a:r>
            <a:endParaRPr lang="en-US" dirty="0">
              <a:latin typeface="Calibri Light"/>
              <a:cs typeface="Calibri Light"/>
            </a:endParaRPr>
          </a:p>
          <a:p>
            <a:pPr marL="0" indent="0">
              <a:lnSpc>
                <a:spcPct val="100000"/>
              </a:lnSpc>
              <a:spcBef>
                <a:spcPts val="0"/>
              </a:spcBef>
              <a:buNone/>
            </a:pPr>
            <a:endParaRPr lang="en-US" sz="2000" dirty="0">
              <a:latin typeface="Calibri"/>
              <a:cs typeface="Calibri"/>
            </a:endParaRPr>
          </a:p>
          <a:p>
            <a:pPr marL="0" indent="0">
              <a:lnSpc>
                <a:spcPct val="100000"/>
              </a:lnSpc>
              <a:spcBef>
                <a:spcPts val="0"/>
              </a:spcBef>
              <a:buNone/>
            </a:pPr>
            <a:r>
              <a:rPr lang="en-US" sz="2000" dirty="0">
                <a:latin typeface="Calibri"/>
                <a:cs typeface="Calibri"/>
              </a:rPr>
              <a:t>It does </a:t>
            </a:r>
            <a:r>
              <a:rPr lang="en-US" sz="2000" b="1" dirty="0">
                <a:latin typeface="Calibri"/>
                <a:cs typeface="Calibri"/>
              </a:rPr>
              <a:t>not</a:t>
            </a:r>
            <a:r>
              <a:rPr lang="en-US" sz="2000" dirty="0">
                <a:latin typeface="Calibri"/>
                <a:cs typeface="Calibri"/>
              </a:rPr>
              <a:t> currently search the following:</a:t>
            </a:r>
            <a:endParaRPr lang="en-US" dirty="0">
              <a:cs typeface="Calibri Light"/>
            </a:endParaRPr>
          </a:p>
          <a:p>
            <a:pPr marL="0" indent="0">
              <a:lnSpc>
                <a:spcPct val="100000"/>
              </a:lnSpc>
              <a:spcBef>
                <a:spcPts val="0"/>
              </a:spcBef>
              <a:buNone/>
            </a:pPr>
            <a:endParaRPr lang="en-US" sz="2000" b="1" dirty="0">
              <a:latin typeface="Calibri"/>
              <a:cs typeface="Calibri"/>
            </a:endParaRPr>
          </a:p>
          <a:p>
            <a:pPr>
              <a:lnSpc>
                <a:spcPct val="100000"/>
              </a:lnSpc>
              <a:spcBef>
                <a:spcPts val="0"/>
              </a:spcBef>
              <a:buFont typeface="Arial" panose="05000000000000000000" pitchFamily="2" charset="2"/>
              <a:buChar char="•"/>
            </a:pPr>
            <a:r>
              <a:rPr lang="en-US" sz="2000" b="1" dirty="0">
                <a:latin typeface="Calibri"/>
                <a:cs typeface="Calibri"/>
              </a:rPr>
              <a:t>Any collections </a:t>
            </a:r>
            <a:r>
              <a:rPr lang="en-US" sz="2000" dirty="0">
                <a:latin typeface="Calibri"/>
                <a:cs typeface="Calibri"/>
              </a:rPr>
              <a:t>from the following content providers</a:t>
            </a:r>
            <a:r>
              <a:rPr lang="en-US" sz="2000" b="1" dirty="0">
                <a:latin typeface="Calibri"/>
                <a:cs typeface="Calibri"/>
              </a:rPr>
              <a:t> </a:t>
            </a:r>
            <a:r>
              <a:rPr lang="en-US" sz="2000" dirty="0">
                <a:latin typeface="Calibri"/>
                <a:cs typeface="Calibri"/>
              </a:rPr>
              <a:t>- APA, </a:t>
            </a:r>
            <a:r>
              <a:rPr lang="en-US" sz="2000" dirty="0" err="1">
                <a:latin typeface="Calibri"/>
                <a:cs typeface="Calibri"/>
              </a:rPr>
              <a:t>DataCite</a:t>
            </a:r>
            <a:r>
              <a:rPr lang="en-US" sz="2000" dirty="0">
                <a:latin typeface="Calibri"/>
                <a:cs typeface="Calibri"/>
              </a:rPr>
              <a:t>, </a:t>
            </a:r>
            <a:r>
              <a:rPr lang="en-US" sz="2000" b="1" dirty="0">
                <a:latin typeface="Calibri"/>
                <a:cs typeface="Calibri"/>
              </a:rPr>
              <a:t>Elsevier, JSTOR, </a:t>
            </a:r>
            <a:r>
              <a:rPr lang="en-US" sz="2000" dirty="0">
                <a:latin typeface="Calibri"/>
                <a:cs typeface="Calibri"/>
              </a:rPr>
              <a:t>Kogan Page and Conde Nas.</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News content (newspaper articles, newsletters, text resources).</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Collections that are not marked as 'free for search' in the CDI collection list.</a:t>
            </a:r>
            <a:endParaRPr lang="en-US"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0" indent="0">
              <a:buNone/>
            </a:pPr>
            <a:r>
              <a:rPr lang="en-US" sz="2000" dirty="0">
                <a:latin typeface="Calibri"/>
                <a:ea typeface="+mn-lt"/>
                <a:cs typeface="Calibri"/>
              </a:rPr>
              <a:t>Furthermore, certain requests or queries are unavailable:</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Requests for materials of a particular type, e.g. </a:t>
            </a:r>
            <a:r>
              <a:rPr lang="en-US" sz="2000" b="1" dirty="0">
                <a:latin typeface="Calibri"/>
                <a:ea typeface="+mn-lt"/>
                <a:cs typeface="Calibri"/>
              </a:rPr>
              <a:t>"</a:t>
            </a:r>
            <a:r>
              <a:rPr lang="en-US" sz="2000" b="1" i="1" dirty="0">
                <a:latin typeface="Calibri"/>
                <a:ea typeface="+mn-lt"/>
                <a:cs typeface="Calibri"/>
              </a:rPr>
              <a:t>give me peer reviewed articles on </a:t>
            </a:r>
            <a:r>
              <a:rPr lang="en-US" sz="2000" b="1" i="1" dirty="0" err="1">
                <a:latin typeface="Calibri"/>
                <a:ea typeface="+mn-lt"/>
                <a:cs typeface="Calibri"/>
              </a:rPr>
              <a:t>x.y.z</a:t>
            </a:r>
            <a:r>
              <a:rPr lang="en-US" sz="2000" b="1" i="1" dirty="0">
                <a:latin typeface="Calibri"/>
                <a:ea typeface="+mn-lt"/>
                <a:cs typeface="Calibri"/>
              </a:rPr>
              <a:t>“</a:t>
            </a:r>
            <a:r>
              <a:rPr lang="en-US" sz="2000" i="1" dirty="0">
                <a:latin typeface="Calibri"/>
                <a:ea typeface="+mn-lt"/>
                <a:cs typeface="Calibri"/>
              </a:rPr>
              <a:t>.</a:t>
            </a:r>
            <a:endParaRPr lang="en-US" dirty="0">
              <a:latin typeface="Calibri"/>
              <a:ea typeface="Calibri Light"/>
              <a:cs typeface="Calibri"/>
            </a:endParaRPr>
          </a:p>
          <a:p>
            <a:pPr>
              <a:buFont typeface="Arial" panose="05000000000000000000" pitchFamily="2" charset="2"/>
              <a:buChar char="•"/>
            </a:pPr>
            <a:r>
              <a:rPr lang="en-US" sz="2000" dirty="0">
                <a:latin typeface="Calibri"/>
                <a:ea typeface="+mn-lt"/>
                <a:cs typeface="Calibri"/>
              </a:rPr>
              <a:t>Requests for materials from a certain time period, e.g. </a:t>
            </a:r>
            <a:r>
              <a:rPr lang="en-US" sz="2000" b="1" i="1" dirty="0">
                <a:latin typeface="Calibri"/>
                <a:ea typeface="+mn-lt"/>
                <a:cs typeface="Calibri"/>
              </a:rPr>
              <a:t>"give the most recent information on climate change“</a:t>
            </a:r>
            <a:r>
              <a:rPr lang="en-US" sz="2000" i="1" dirty="0">
                <a:latin typeface="Calibri"/>
                <a:ea typeface="+mn-lt"/>
                <a:cs typeface="Calibri"/>
              </a:rPr>
              <a:t>.</a:t>
            </a:r>
            <a:endParaRPr lang="en-US" dirty="0">
              <a:latin typeface="Calibri"/>
              <a:ea typeface="Calibri Light"/>
              <a:cs typeface="Calibri"/>
            </a:endParaRPr>
          </a:p>
          <a:p>
            <a:pPr>
              <a:buFont typeface="Arial" panose="05000000000000000000" pitchFamily="2" charset="2"/>
              <a:buChar char="•"/>
            </a:pPr>
            <a:r>
              <a:rPr lang="en-US" sz="2000" dirty="0">
                <a:latin typeface="Calibri"/>
                <a:ea typeface="+mn-lt"/>
                <a:cs typeface="Calibri"/>
              </a:rPr>
              <a:t>Follow up questions are not supported. Each question stands alone, and all relevant information needs to be asked in each.</a:t>
            </a:r>
            <a:endParaRPr lang="en-US" dirty="0">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50282" y="2508121"/>
            <a:ext cx="232317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2526656" y="325744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3256722" y="1861621"/>
            <a:ext cx="8847455" cy="3477875"/>
          </a:xfrm>
          <a:prstGeom prst="rect">
            <a:avLst/>
          </a:prstGeom>
          <a:noFill/>
        </p:spPr>
        <p:txBody>
          <a:bodyPr wrap="square" rtlCol="0">
            <a:spAutoFit/>
          </a:bodyPr>
          <a:lstStyle/>
          <a:p>
            <a:r>
              <a:rPr lang="en-GB" sz="2000" dirty="0">
                <a:latin typeface="Calibri "/>
              </a:rPr>
              <a:t>(challenges and opportunities in 6G wireless network adoption) </a:t>
            </a:r>
            <a:r>
              <a:rPr lang="en-GB" sz="2000" dirty="0">
                <a:solidFill>
                  <a:srgbClr val="FF0000"/>
                </a:solidFill>
                <a:latin typeface="Calibri "/>
              </a:rPr>
              <a:t>OR </a:t>
            </a:r>
          </a:p>
          <a:p>
            <a:r>
              <a:rPr lang="en-GB" sz="2000" dirty="0">
                <a:latin typeface="Calibri "/>
              </a:rPr>
              <a:t>(6G wireless network adoption challenges) </a:t>
            </a:r>
            <a:r>
              <a:rPr lang="en-GB" sz="2000" dirty="0">
                <a:solidFill>
                  <a:srgbClr val="FF0000"/>
                </a:solidFill>
                <a:latin typeface="Calibri "/>
              </a:rPr>
              <a:t>OR</a:t>
            </a:r>
            <a:r>
              <a:rPr lang="en-GB" sz="2000" dirty="0">
                <a:latin typeface="Calibri "/>
              </a:rPr>
              <a:t> </a:t>
            </a:r>
          </a:p>
          <a:p>
            <a:r>
              <a:rPr lang="en-GB" sz="2000" dirty="0">
                <a:latin typeface="Calibri "/>
              </a:rPr>
              <a:t>(6G wireless network opportunities) </a:t>
            </a:r>
            <a:r>
              <a:rPr lang="en-GB" sz="2000" dirty="0">
                <a:solidFill>
                  <a:srgbClr val="FF0000"/>
                </a:solidFill>
                <a:latin typeface="Calibri "/>
              </a:rPr>
              <a:t>OR</a:t>
            </a:r>
            <a:r>
              <a:rPr lang="en-GB" sz="2000" dirty="0">
                <a:latin typeface="Calibri "/>
              </a:rPr>
              <a:t> </a:t>
            </a:r>
          </a:p>
          <a:p>
            <a:r>
              <a:rPr lang="en-GB" sz="2000" dirty="0">
                <a:latin typeface="Calibri "/>
              </a:rPr>
              <a:t>(6G technology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(future of 6G wireless networks) </a:t>
            </a:r>
            <a:r>
              <a:rPr lang="en-GB" sz="2000" dirty="0">
                <a:solidFill>
                  <a:srgbClr val="FF0000"/>
                </a:solidFill>
                <a:latin typeface="Calibri "/>
              </a:rPr>
              <a:t>OR</a:t>
            </a:r>
            <a:r>
              <a:rPr lang="en-GB" sz="2000" dirty="0">
                <a:latin typeface="Calibri "/>
              </a:rPr>
              <a:t> </a:t>
            </a:r>
          </a:p>
          <a:p>
            <a:r>
              <a:rPr lang="en-GB" sz="2000" dirty="0">
                <a:latin typeface="Calibri "/>
              </a:rPr>
              <a:t>(challenges and opportunities in 6G wireless network adoption) </a:t>
            </a:r>
            <a:r>
              <a:rPr lang="en-GB" sz="2000" dirty="0">
                <a:solidFill>
                  <a:srgbClr val="FF0000"/>
                </a:solidFill>
                <a:latin typeface="Calibri "/>
              </a:rPr>
              <a:t>OR</a:t>
            </a:r>
            <a:r>
              <a:rPr lang="en-GB" sz="2000" dirty="0">
                <a:latin typeface="Calibri "/>
              </a:rPr>
              <a:t> </a:t>
            </a:r>
          </a:p>
          <a:p>
            <a:r>
              <a:rPr lang="en-GB" sz="2000" dirty="0">
                <a:latin typeface="Calibri "/>
              </a:rPr>
              <a:t>(6G wireless network implementation obstacles and advantages) </a:t>
            </a:r>
            <a:r>
              <a:rPr lang="en-GB" sz="2000" dirty="0">
                <a:solidFill>
                  <a:srgbClr val="FF0000"/>
                </a:solidFill>
                <a:latin typeface="Calibri "/>
              </a:rPr>
              <a:t>OR</a:t>
            </a:r>
            <a:r>
              <a:rPr lang="en-GB" sz="2000" dirty="0">
                <a:latin typeface="Calibri "/>
              </a:rPr>
              <a:t> </a:t>
            </a:r>
          </a:p>
          <a:p>
            <a:r>
              <a:rPr lang="en-GB" sz="2000" dirty="0">
                <a:latin typeface="Calibri "/>
              </a:rPr>
              <a:t>(prospects and hurdles of adopting 6G wireless networks) </a:t>
            </a:r>
            <a:r>
              <a:rPr lang="en-GB" sz="2000" dirty="0">
                <a:solidFill>
                  <a:srgbClr val="FF0000"/>
                </a:solidFill>
                <a:latin typeface="Calibri "/>
              </a:rPr>
              <a:t>OR</a:t>
            </a:r>
            <a:r>
              <a:rPr lang="en-GB" sz="2000" dirty="0">
                <a:latin typeface="Calibri "/>
              </a:rPr>
              <a:t> </a:t>
            </a:r>
          </a:p>
          <a:p>
            <a:r>
              <a:rPr lang="en-GB" sz="2000" dirty="0">
                <a:latin typeface="Calibri "/>
              </a:rPr>
              <a:t>(6G wireless technology adoption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(6G network deployment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(what are the challenges and opportunities in 6G wireless network adoption)</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605336" y="1813272"/>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99DDBC15-EFA6-DAA8-A6F8-6BE1DE407C43}"/>
              </a:ext>
            </a:extLst>
          </p:cNvPr>
          <p:cNvPicPr>
            <a:picLocks noChangeAspect="1"/>
          </p:cNvPicPr>
          <p:nvPr/>
        </p:nvPicPr>
        <p:blipFill>
          <a:blip r:embed="rId3"/>
          <a:srcRect l="535" t="11737" r="16112" b="4830"/>
          <a:stretch/>
        </p:blipFill>
        <p:spPr>
          <a:xfrm>
            <a:off x="5407715" y="1477287"/>
            <a:ext cx="6457582" cy="4309179"/>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569447" y="252284"/>
            <a:ext cx="11580575" cy="1003916"/>
          </a:xfrm>
        </p:spPr>
        <p:txBody>
          <a:bodyPr>
            <a:noAutofit/>
          </a:bodyPr>
          <a:lstStyle/>
          <a:p>
            <a:r>
              <a:rPr lang="en-GB" sz="4000"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77278"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183193" y="2520950"/>
            <a:ext cx="5063835" cy="339680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67824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MarketLine Advantage.</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268005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a:xfrm>
            <a:off x="754512" y="1543026"/>
            <a:ext cx="11118620" cy="4574040"/>
          </a:xfrm>
        </p:spPr>
        <p:txBody>
          <a:bodyPr>
            <a:noAutofit/>
          </a:bodyPr>
          <a:lstStyle/>
          <a:p>
            <a:pPr marL="0" indent="0">
              <a:buNone/>
            </a:pPr>
            <a:r>
              <a:rPr lang="en-GB" sz="1800" dirty="0">
                <a:hlinkClick r:id="rId2"/>
              </a:rPr>
              <a:t>ACM Digital Library</a:t>
            </a:r>
            <a:endParaRPr lang="en-GB" sz="1800" dirty="0"/>
          </a:p>
          <a:p>
            <a:pPr marL="0" indent="0">
              <a:buNone/>
            </a:pPr>
            <a:r>
              <a:rPr lang="en-GB" sz="1800" b="0" i="0" dirty="0">
                <a:solidFill>
                  <a:srgbClr val="3A3A3A"/>
                </a:solidFill>
                <a:effectLst/>
              </a:rPr>
              <a:t>ACM Digital Library provides access to tables of contents, abstracts, reviews, and full texts to articles published by ACM, as well as bibliographic citations from publishers in computing.</a:t>
            </a:r>
          </a:p>
          <a:p>
            <a:pPr marL="0" indent="0">
              <a:buNone/>
            </a:pPr>
            <a:r>
              <a:rPr lang="en-GB" sz="1800" dirty="0">
                <a:solidFill>
                  <a:srgbClr val="3A3A3A"/>
                </a:solidFill>
                <a:hlinkClick r:id="rId3"/>
              </a:rPr>
              <a:t>Digimap</a:t>
            </a:r>
            <a:endParaRPr lang="en-GB" sz="1800" dirty="0">
              <a:solidFill>
                <a:srgbClr val="3A3A3A"/>
              </a:solidFill>
            </a:endParaRPr>
          </a:p>
          <a:p>
            <a:pPr marL="0" indent="0">
              <a:buNone/>
            </a:pPr>
            <a:r>
              <a:rPr lang="en-GB" sz="1800" b="0" i="0" dirty="0">
                <a:solidFill>
                  <a:srgbClr val="3A3A3A"/>
                </a:solidFill>
                <a:effectLst/>
              </a:rPr>
              <a:t>A web mapping and online data delivery service developed by the EDINA national data centre for UK academia.</a:t>
            </a:r>
          </a:p>
          <a:p>
            <a:pPr marL="0" indent="0">
              <a:buNone/>
            </a:pPr>
            <a:r>
              <a:rPr lang="en-GB" sz="1800" dirty="0">
                <a:solidFill>
                  <a:srgbClr val="3A3A3A"/>
                </a:solidFill>
                <a:hlinkClick r:id="rId4"/>
              </a:rPr>
              <a:t>IEEE Xplore Digital Library</a:t>
            </a:r>
            <a:endParaRPr lang="en-GB" sz="1800" dirty="0">
              <a:solidFill>
                <a:srgbClr val="3A3A3A"/>
              </a:solidFill>
            </a:endParaRPr>
          </a:p>
          <a:p>
            <a:pPr marL="0" indent="0">
              <a:buNone/>
            </a:pPr>
            <a:r>
              <a:rPr lang="en-GB" sz="1800" b="0" i="0" dirty="0">
                <a:solidFill>
                  <a:srgbClr val="3A3A3A"/>
                </a:solidFill>
                <a:effectLst/>
              </a:rPr>
              <a:t>Covers literature in electrical engineering, computer science, and electronics. Full text articles from IEEE journals, transactions, and magazines.</a:t>
            </a:r>
          </a:p>
          <a:p>
            <a:pPr marL="0" indent="0">
              <a:buNone/>
            </a:pPr>
            <a:r>
              <a:rPr lang="en-GB" sz="1800" dirty="0">
                <a:solidFill>
                  <a:srgbClr val="3A3A3A"/>
                </a:solidFill>
                <a:hlinkClick r:id="rId5"/>
              </a:rPr>
              <a:t>Proquest Central</a:t>
            </a:r>
            <a:endParaRPr lang="en-GB" sz="1800" dirty="0">
              <a:solidFill>
                <a:srgbClr val="3A3A3A"/>
              </a:solidFill>
            </a:endParaRPr>
          </a:p>
          <a:p>
            <a:pPr marL="0" indent="0">
              <a:buNone/>
            </a:pPr>
            <a:r>
              <a:rPr lang="en-GB" sz="1800" b="0" i="0" dirty="0">
                <a:solidFill>
                  <a:srgbClr val="3A3A3A"/>
                </a:solidFill>
                <a:effectLst/>
              </a:rPr>
              <a:t>ProQuest Central is the largest single periodical resource available, bringing together complete databases across all major subject area - select the Computer Science Database.</a:t>
            </a:r>
            <a:endParaRPr lang="en-GB" sz="1800" dirty="0">
              <a:solidFill>
                <a:srgbClr val="3A3A3A"/>
              </a:solidFill>
            </a:endParaRPr>
          </a:p>
          <a:p>
            <a:pPr marL="0" indent="0">
              <a:buNone/>
            </a:pPr>
            <a:r>
              <a:rPr lang="en-GB" sz="1800" dirty="0">
                <a:solidFill>
                  <a:srgbClr val="3A3A3A"/>
                </a:solidFill>
                <a:hlinkClick r:id="rId6"/>
              </a:rPr>
              <a:t>Science Direct</a:t>
            </a:r>
            <a:endParaRPr lang="en-GB" sz="1800" dirty="0">
              <a:solidFill>
                <a:srgbClr val="3A3A3A"/>
              </a:solidFill>
            </a:endParaRPr>
          </a:p>
          <a:p>
            <a:pPr marL="0" indent="0">
              <a:buNone/>
            </a:pPr>
            <a:r>
              <a:rPr lang="en-GB" sz="1800" b="0" i="0" dirty="0">
                <a:solidFill>
                  <a:srgbClr val="3A3A3A"/>
                </a:solidFill>
                <a:effectLst/>
              </a:rPr>
              <a:t>Explore scientific, technical, and medical research on ScienceDirect.</a:t>
            </a:r>
            <a:endParaRPr lang="en-GB" sz="1800" dirty="0"/>
          </a:p>
        </p:txBody>
      </p:sp>
    </p:spTree>
    <p:extLst>
      <p:ext uri="{BB962C8B-B14F-4D97-AF65-F5344CB8AC3E}">
        <p14:creationId xmlns:p14="http://schemas.microsoft.com/office/powerpoint/2010/main" val="29368390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980494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89166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002608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dirty="0">
                <a:hlinkClick r:id="rId3"/>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8044436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a:t>
            </a:r>
            <a:endParaRPr lang="en-GB" sz="2000" dirty="0"/>
          </a:p>
        </p:txBody>
      </p:sp>
      <p:pic>
        <p:nvPicPr>
          <p:cNvPr id="5" name="Picture 4">
            <a:extLst>
              <a:ext uri="{FF2B5EF4-FFF2-40B4-BE49-F238E27FC236}">
                <a16:creationId xmlns:a16="http://schemas.microsoft.com/office/drawing/2014/main" id="{DE83A41F-34B1-9FEC-7AC6-0AA030EF486A}"/>
              </a:ext>
            </a:extLst>
          </p:cNvPr>
          <p:cNvPicPr>
            <a:picLocks noChangeAspect="1"/>
          </p:cNvPicPr>
          <p:nvPr/>
        </p:nvPicPr>
        <p:blipFill rotWithShape="1">
          <a:blip r:embed="rId3"/>
          <a:srcRect l="33176" t="26797" r="47094" b="23079"/>
          <a:stretch/>
        </p:blipFill>
        <p:spPr>
          <a:xfrm>
            <a:off x="5840628" y="1392194"/>
            <a:ext cx="5980670" cy="4214439"/>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6A6FFA03-6580-6945-F70B-E1179E514F43}"/>
              </a:ext>
            </a:extLst>
          </p:cNvPr>
          <p:cNvPicPr>
            <a:picLocks noChangeAspect="1"/>
          </p:cNvPicPr>
          <p:nvPr/>
        </p:nvPicPr>
        <p:blipFill rotWithShape="1">
          <a:blip r:embed="rId4"/>
          <a:srcRect l="29190" t="27284" r="46689" b="22534"/>
          <a:stretch/>
        </p:blipFill>
        <p:spPr>
          <a:xfrm>
            <a:off x="623589" y="3069118"/>
            <a:ext cx="5140411" cy="296617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9067251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960980596"/>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16545" y="1511712"/>
            <a:ext cx="4097716" cy="4663440"/>
          </a:xfrm>
        </p:spPr>
        <p:txBody>
          <a:bodyPr>
            <a:normAutofit fontScale="70000" lnSpcReduction="20000"/>
          </a:bodyPr>
          <a:lstStyle/>
          <a:p>
            <a:pPr marL="457200" indent="-457200">
              <a:buFont typeface="Arial"/>
              <a:buChar char="•"/>
            </a:pPr>
            <a:endParaRPr lang="en-GB" dirty="0">
              <a:latin typeface="Calibri"/>
              <a:cs typeface="Calibri"/>
            </a:endParaRPr>
          </a:p>
          <a:p>
            <a:pPr marL="0" indent="0">
              <a:buNone/>
            </a:pPr>
            <a:r>
              <a:rPr lang="en-GB" sz="36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hlinkClick r:id="rId2"/>
              </a:rPr>
              <a:t>Browzine</a:t>
            </a:r>
            <a:endParaRPr lang="en-GB" sz="3600" dirty="0">
              <a:latin typeface="Calibri Light" panose="020F0302020204030204" pitchFamily="34" charset="0"/>
              <a:cs typeface="Calibri Light" panose="020F0302020204030204" pitchFamily="34" charset="0"/>
            </a:endParaRPr>
          </a:p>
          <a:p>
            <a:pPr marL="0" indent="0">
              <a:buNone/>
            </a:pPr>
            <a:endParaRPr lang="en-GB" dirty="0"/>
          </a:p>
        </p:txBody>
      </p:sp>
      <p:pic>
        <p:nvPicPr>
          <p:cNvPr id="6" name="Picture 5">
            <a:extLst>
              <a:ext uri="{FF2B5EF4-FFF2-40B4-BE49-F238E27FC236}">
                <a16:creationId xmlns:a16="http://schemas.microsoft.com/office/drawing/2014/main" id="{08D8184F-38CA-FEC2-1C9C-97C290BBA37B}"/>
              </a:ext>
            </a:extLst>
          </p:cNvPr>
          <p:cNvPicPr>
            <a:picLocks noChangeAspect="1"/>
          </p:cNvPicPr>
          <p:nvPr/>
        </p:nvPicPr>
        <p:blipFill rotWithShape="1">
          <a:blip r:embed="rId3"/>
          <a:srcRect l="204" t="11182" r="800" b="8173"/>
          <a:stretch/>
        </p:blipFill>
        <p:spPr>
          <a:xfrm>
            <a:off x="4414261" y="1729761"/>
            <a:ext cx="7461194" cy="405206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766564" y="1990642"/>
            <a:ext cx="10474532" cy="3775006"/>
          </a:xfrm>
        </p:spPr>
        <p:txBody>
          <a:bodyPr>
            <a:normAutofit/>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 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a:t>
            </a:r>
            <a:r>
              <a:rPr lang="en-GB" sz="2400">
                <a:latin typeface="Calibri"/>
                <a:cs typeface="Calibri"/>
              </a:rPr>
              <a:t>loans: </a:t>
            </a:r>
            <a:r>
              <a:rPr lang="en-GB" sz="2400">
                <a:latin typeface="Calibri"/>
                <a:cs typeface="Calibri"/>
                <a:hlinkClick r:id="rId3"/>
              </a:rPr>
              <a:t>library</a:t>
            </a:r>
            <a:r>
              <a:rPr lang="en-GB" sz="2400" dirty="0">
                <a:latin typeface="Calibri"/>
                <a:cs typeface="Calibri"/>
                <a:hlinkClick r:id="rId3"/>
              </a:rPr>
              <a:t>@uwtsd.ac.uk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a4d144a-fc25-4fdb-964c-6d631b2b63e0"/>
    <ds:schemaRef ds:uri="http://purl.org/dc/dcmitype/"/>
    <ds:schemaRef ds:uri="http://schemas.microsoft.com/office/infopath/2007/PartnerControls"/>
    <ds:schemaRef ds:uri="http://schemas.microsoft.com/office/2006/documentManagement/types"/>
    <ds:schemaRef ds:uri="http://schemas.microsoft.com/office/2006/metadata/properties"/>
    <ds:schemaRef ds:uri="99ce1279-2350-47db-8704-eccecdd1905d"/>
    <ds:schemaRef ds:uri="http://purl.org/dc/terms/"/>
    <ds:schemaRef ds:uri="http://schemas.openxmlformats.org/package/2006/metadata/core-properties"/>
    <ds:schemaRef ds:uri="http://www.w3.org/XML/1998/namespace"/>
    <ds:schemaRef ds:uri="http://purl.org/dc/elements/1.1/"/>
    <ds:schemaRef ds:uri="61b8a593-e33f-405c-9ec9-a885dee76581"/>
    <ds:schemaRef ds:uri="316f2420-4a0a-4c49-8a81-53a9bcc36554"/>
  </ds:schemaRefs>
</ds:datastoreItem>
</file>

<file path=customXml/itemProps3.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168</TotalTime>
  <Words>2283</Words>
  <Application>Microsoft Office PowerPoint</Application>
  <PresentationFormat>Widescreen</PresentationFormat>
  <Paragraphs>329</Paragraphs>
  <Slides>43</Slides>
  <Notes>4</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Finding and Using Information</vt:lpstr>
      <vt:lpstr>PowerPoint Presentation</vt:lpstr>
      <vt:lpstr>Aim of the Session</vt:lpstr>
      <vt:lpstr>Services and Support</vt:lpstr>
      <vt:lpstr>Resources at UWTSD Include…</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 </vt:lpstr>
      <vt:lpstr>Saving to your favourites</vt:lpstr>
      <vt:lpstr>Email favourites to yourself</vt:lpstr>
      <vt:lpstr>What about Artificial Intelligence?</vt:lpstr>
      <vt:lpstr> </vt:lpstr>
      <vt:lpstr>How it Works</vt:lpstr>
      <vt:lpstr>Search Results </vt:lpstr>
      <vt:lpstr>Library Result Search String</vt:lpstr>
      <vt:lpstr>Library Results (with extra filters)</vt:lpstr>
      <vt:lpstr>Library Catalogue or Individual Databases?</vt:lpstr>
      <vt:lpstr>Database Search</vt:lpstr>
      <vt:lpstr>Computer Science databases</vt:lpstr>
      <vt:lpstr>ACM Digital Library</vt:lpstr>
      <vt:lpstr>IEEE Xplore Digital Library</vt:lpstr>
      <vt:lpstr>Proquest Central</vt:lpstr>
      <vt:lpstr>ScienceDirect</vt:lpstr>
      <vt:lpstr>Audio Visual Resources</vt:lpstr>
      <vt:lpstr>Cite Them Right Online </vt:lpstr>
      <vt:lpstr>Search for Ebooks via Database Search</vt:lpstr>
      <vt:lpstr>Taylor &amp; Francis</vt:lpstr>
      <vt:lpstr>What is Browzine?</vt:lpstr>
      <vt:lpstr>Browse the list of subjects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2</cp:revision>
  <dcterms:created xsi:type="dcterms:W3CDTF">2024-01-22T14:28:58Z</dcterms:created>
  <dcterms:modified xsi:type="dcterms:W3CDTF">2024-11-19T09:04:39Z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