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82" r:id="rId3"/>
    <p:sldId id="288" r:id="rId4"/>
    <p:sldId id="285" r:id="rId5"/>
    <p:sldId id="299" r:id="rId6"/>
    <p:sldId id="300" r:id="rId7"/>
    <p:sldId id="301" r:id="rId8"/>
    <p:sldId id="290" r:id="rId9"/>
    <p:sldId id="298" r:id="rId10"/>
    <p:sldId id="293" r:id="rId11"/>
    <p:sldId id="292" r:id="rId12"/>
    <p:sldId id="29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61" d="100"/>
          <a:sy n="61" d="100"/>
        </p:scale>
        <p:origin x="108"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38B14E-889D-4FD1-8CB2-A45E07676162}" type="datetimeFigureOut">
              <a:rPr lang="en-GB" smtClean="0"/>
              <a:t>08/11/2021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039994-A255-4535-AA7B-DE74DA1724C3}" type="slidenum">
              <a:rPr lang="en-GB" smtClean="0"/>
              <a:t>‹#›</a:t>
            </a:fld>
            <a:endParaRPr lang="en-GB"/>
          </a:p>
        </p:txBody>
      </p:sp>
    </p:spTree>
    <p:extLst>
      <p:ext uri="{BB962C8B-B14F-4D97-AF65-F5344CB8AC3E}">
        <p14:creationId xmlns:p14="http://schemas.microsoft.com/office/powerpoint/2010/main" val="1105082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Coming from these perspectives is the best way to give a sufficiently detailed analysis of virtual wards and their benefits</a:t>
            </a:r>
          </a:p>
        </p:txBody>
      </p:sp>
      <p:sp>
        <p:nvSpPr>
          <p:cNvPr id="4" name="Slide Number Placeholder 3"/>
          <p:cNvSpPr>
            <a:spLocks noGrp="1"/>
          </p:cNvSpPr>
          <p:nvPr>
            <p:ph type="sldNum" sz="quarter" idx="10"/>
          </p:nvPr>
        </p:nvSpPr>
        <p:spPr/>
        <p:txBody>
          <a:bodyPr/>
          <a:lstStyle/>
          <a:p>
            <a:fld id="{DA438D08-F362-4F17-B53B-0D6AE6AE6C6E}" type="slidenum">
              <a:rPr lang="en-GB" smtClean="0"/>
              <a:t>5</a:t>
            </a:fld>
            <a:endParaRPr lang="en-GB"/>
          </a:p>
        </p:txBody>
      </p:sp>
    </p:spTree>
    <p:extLst>
      <p:ext uri="{BB962C8B-B14F-4D97-AF65-F5344CB8AC3E}">
        <p14:creationId xmlns:p14="http://schemas.microsoft.com/office/powerpoint/2010/main" val="3390100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CEDF9-7906-43ED-A4D5-78FD0A1777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F4D467-B2D6-41F7-8EE5-8D2A422A40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763AB70-74EF-45DB-9459-76CA86766EED}"/>
              </a:ext>
            </a:extLst>
          </p:cNvPr>
          <p:cNvSpPr>
            <a:spLocks noGrp="1"/>
          </p:cNvSpPr>
          <p:nvPr>
            <p:ph type="dt" sz="half" idx="10"/>
          </p:nvPr>
        </p:nvSpPr>
        <p:spPr/>
        <p:txBody>
          <a:bodyPr/>
          <a:lstStyle/>
          <a:p>
            <a:fld id="{2FA72E4B-C85E-4C30-B839-B864ECD5C7A2}" type="datetimeFigureOut">
              <a:rPr lang="en-GB" smtClean="0"/>
              <a:t>08/11/2021</a:t>
            </a:fld>
            <a:endParaRPr lang="en-GB"/>
          </a:p>
        </p:txBody>
      </p:sp>
      <p:sp>
        <p:nvSpPr>
          <p:cNvPr id="5" name="Footer Placeholder 4">
            <a:extLst>
              <a:ext uri="{FF2B5EF4-FFF2-40B4-BE49-F238E27FC236}">
                <a16:creationId xmlns:a16="http://schemas.microsoft.com/office/drawing/2014/main" id="{F75AD718-08C8-43C7-AD45-98722C7A7E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0EAB99-9F74-427D-BF9D-0A66BB02CA3D}"/>
              </a:ext>
            </a:extLst>
          </p:cNvPr>
          <p:cNvSpPr>
            <a:spLocks noGrp="1"/>
          </p:cNvSpPr>
          <p:nvPr>
            <p:ph type="sldNum" sz="quarter" idx="12"/>
          </p:nvPr>
        </p:nvSpPr>
        <p:spPr/>
        <p:txBody>
          <a:bodyPr/>
          <a:lstStyle/>
          <a:p>
            <a:fld id="{C7280F41-93C2-476E-AFC2-8F19F64CA765}" type="slidenum">
              <a:rPr lang="en-GB" smtClean="0"/>
              <a:t>‹#›</a:t>
            </a:fld>
            <a:endParaRPr lang="en-GB"/>
          </a:p>
        </p:txBody>
      </p:sp>
    </p:spTree>
    <p:extLst>
      <p:ext uri="{BB962C8B-B14F-4D97-AF65-F5344CB8AC3E}">
        <p14:creationId xmlns:p14="http://schemas.microsoft.com/office/powerpoint/2010/main" val="3031670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1F696-5C33-4C6E-9B83-3573CED256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45328E-7346-4483-BBE3-B1F60B66B9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C87AD6-A0E8-4B39-87D2-B89C0CFF3B5A}"/>
              </a:ext>
            </a:extLst>
          </p:cNvPr>
          <p:cNvSpPr>
            <a:spLocks noGrp="1"/>
          </p:cNvSpPr>
          <p:nvPr>
            <p:ph type="dt" sz="half" idx="10"/>
          </p:nvPr>
        </p:nvSpPr>
        <p:spPr/>
        <p:txBody>
          <a:bodyPr/>
          <a:lstStyle/>
          <a:p>
            <a:fld id="{2FA72E4B-C85E-4C30-B839-B864ECD5C7A2}" type="datetimeFigureOut">
              <a:rPr lang="en-GB" smtClean="0"/>
              <a:t>08/11/2021</a:t>
            </a:fld>
            <a:endParaRPr lang="en-GB"/>
          </a:p>
        </p:txBody>
      </p:sp>
      <p:sp>
        <p:nvSpPr>
          <p:cNvPr id="5" name="Footer Placeholder 4">
            <a:extLst>
              <a:ext uri="{FF2B5EF4-FFF2-40B4-BE49-F238E27FC236}">
                <a16:creationId xmlns:a16="http://schemas.microsoft.com/office/drawing/2014/main" id="{3A42F40A-471A-4B20-A24F-FBA5DBB67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9E2D83-0F61-46DC-945C-811F2633023E}"/>
              </a:ext>
            </a:extLst>
          </p:cNvPr>
          <p:cNvSpPr>
            <a:spLocks noGrp="1"/>
          </p:cNvSpPr>
          <p:nvPr>
            <p:ph type="sldNum" sz="quarter" idx="12"/>
          </p:nvPr>
        </p:nvSpPr>
        <p:spPr/>
        <p:txBody>
          <a:bodyPr/>
          <a:lstStyle/>
          <a:p>
            <a:fld id="{C7280F41-93C2-476E-AFC2-8F19F64CA765}" type="slidenum">
              <a:rPr lang="en-GB" smtClean="0"/>
              <a:t>‹#›</a:t>
            </a:fld>
            <a:endParaRPr lang="en-GB"/>
          </a:p>
        </p:txBody>
      </p:sp>
    </p:spTree>
    <p:extLst>
      <p:ext uri="{BB962C8B-B14F-4D97-AF65-F5344CB8AC3E}">
        <p14:creationId xmlns:p14="http://schemas.microsoft.com/office/powerpoint/2010/main" val="1736986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7E8EB-3063-4DC7-AA5F-E0E2BBB61E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1155B9-EA9E-47CE-8A11-FE6391B3C1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F45E27-F8AD-433A-B69B-3B8C4E60D686}"/>
              </a:ext>
            </a:extLst>
          </p:cNvPr>
          <p:cNvSpPr>
            <a:spLocks noGrp="1"/>
          </p:cNvSpPr>
          <p:nvPr>
            <p:ph type="dt" sz="half" idx="10"/>
          </p:nvPr>
        </p:nvSpPr>
        <p:spPr/>
        <p:txBody>
          <a:bodyPr/>
          <a:lstStyle/>
          <a:p>
            <a:fld id="{2FA72E4B-C85E-4C30-B839-B864ECD5C7A2}" type="datetimeFigureOut">
              <a:rPr lang="en-GB" smtClean="0"/>
              <a:t>08/11/2021</a:t>
            </a:fld>
            <a:endParaRPr lang="en-GB"/>
          </a:p>
        </p:txBody>
      </p:sp>
      <p:sp>
        <p:nvSpPr>
          <p:cNvPr id="5" name="Footer Placeholder 4">
            <a:extLst>
              <a:ext uri="{FF2B5EF4-FFF2-40B4-BE49-F238E27FC236}">
                <a16:creationId xmlns:a16="http://schemas.microsoft.com/office/drawing/2014/main" id="{0AA67213-0CE3-416D-96EB-2BA4F7FB9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543651-C84F-4158-964D-5D9BAE41D55C}"/>
              </a:ext>
            </a:extLst>
          </p:cNvPr>
          <p:cNvSpPr>
            <a:spLocks noGrp="1"/>
          </p:cNvSpPr>
          <p:nvPr>
            <p:ph type="sldNum" sz="quarter" idx="12"/>
          </p:nvPr>
        </p:nvSpPr>
        <p:spPr/>
        <p:txBody>
          <a:bodyPr/>
          <a:lstStyle/>
          <a:p>
            <a:fld id="{C7280F41-93C2-476E-AFC2-8F19F64CA765}" type="slidenum">
              <a:rPr lang="en-GB" smtClean="0"/>
              <a:t>‹#›</a:t>
            </a:fld>
            <a:endParaRPr lang="en-GB"/>
          </a:p>
        </p:txBody>
      </p:sp>
    </p:spTree>
    <p:extLst>
      <p:ext uri="{BB962C8B-B14F-4D97-AF65-F5344CB8AC3E}">
        <p14:creationId xmlns:p14="http://schemas.microsoft.com/office/powerpoint/2010/main" val="1170301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B6F40-47E7-4DC8-AD88-4F46B1C0B9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A48EFA-B88B-460F-9FA0-B0AF632EB0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34C043-76A0-4906-9AD0-8BF6A461AC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75800F-E78E-4F10-953C-010B3F8FB7F6}"/>
              </a:ext>
            </a:extLst>
          </p:cNvPr>
          <p:cNvSpPr>
            <a:spLocks noGrp="1"/>
          </p:cNvSpPr>
          <p:nvPr>
            <p:ph type="dt" sz="half" idx="10"/>
          </p:nvPr>
        </p:nvSpPr>
        <p:spPr/>
        <p:txBody>
          <a:bodyPr/>
          <a:lstStyle/>
          <a:p>
            <a:fld id="{2FA72E4B-C85E-4C30-B839-B864ECD5C7A2}" type="datetimeFigureOut">
              <a:rPr lang="en-GB" smtClean="0"/>
              <a:t>08/11/2021</a:t>
            </a:fld>
            <a:endParaRPr lang="en-GB"/>
          </a:p>
        </p:txBody>
      </p:sp>
      <p:sp>
        <p:nvSpPr>
          <p:cNvPr id="6" name="Footer Placeholder 5">
            <a:extLst>
              <a:ext uri="{FF2B5EF4-FFF2-40B4-BE49-F238E27FC236}">
                <a16:creationId xmlns:a16="http://schemas.microsoft.com/office/drawing/2014/main" id="{B3DA9C77-69BA-4452-91D0-E73D49025A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AC85E8-DAAA-4EBF-889D-68E757B45242}"/>
              </a:ext>
            </a:extLst>
          </p:cNvPr>
          <p:cNvSpPr>
            <a:spLocks noGrp="1"/>
          </p:cNvSpPr>
          <p:nvPr>
            <p:ph type="sldNum" sz="quarter" idx="12"/>
          </p:nvPr>
        </p:nvSpPr>
        <p:spPr/>
        <p:txBody>
          <a:bodyPr/>
          <a:lstStyle/>
          <a:p>
            <a:fld id="{C7280F41-93C2-476E-AFC2-8F19F64CA765}" type="slidenum">
              <a:rPr lang="en-GB" smtClean="0"/>
              <a:t>‹#›</a:t>
            </a:fld>
            <a:endParaRPr lang="en-GB"/>
          </a:p>
        </p:txBody>
      </p:sp>
    </p:spTree>
    <p:extLst>
      <p:ext uri="{BB962C8B-B14F-4D97-AF65-F5344CB8AC3E}">
        <p14:creationId xmlns:p14="http://schemas.microsoft.com/office/powerpoint/2010/main" val="178706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2F1DD-2520-49E2-95D6-48DEA24D67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A160E1-F0BC-4CDB-8CA8-14939D8A8B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16E601-A747-444D-B28C-4CF23F5D15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0CBB38-C84D-4BEF-8055-BF22869A49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B54FD0-2221-4B64-A998-A6C6D20B24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5FDE2FA-8581-4E54-8E9B-71CE755B689E}"/>
              </a:ext>
            </a:extLst>
          </p:cNvPr>
          <p:cNvSpPr>
            <a:spLocks noGrp="1"/>
          </p:cNvSpPr>
          <p:nvPr>
            <p:ph type="dt" sz="half" idx="10"/>
          </p:nvPr>
        </p:nvSpPr>
        <p:spPr/>
        <p:txBody>
          <a:bodyPr/>
          <a:lstStyle/>
          <a:p>
            <a:fld id="{2FA72E4B-C85E-4C30-B839-B864ECD5C7A2}" type="datetimeFigureOut">
              <a:rPr lang="en-GB" smtClean="0"/>
              <a:t>08/11/2021</a:t>
            </a:fld>
            <a:endParaRPr lang="en-GB"/>
          </a:p>
        </p:txBody>
      </p:sp>
      <p:sp>
        <p:nvSpPr>
          <p:cNvPr id="8" name="Footer Placeholder 7">
            <a:extLst>
              <a:ext uri="{FF2B5EF4-FFF2-40B4-BE49-F238E27FC236}">
                <a16:creationId xmlns:a16="http://schemas.microsoft.com/office/drawing/2014/main" id="{E6E3182D-4653-4046-BD15-6E9EA68D07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6A76B8-C736-462B-9DD0-62462D2DDD47}"/>
              </a:ext>
            </a:extLst>
          </p:cNvPr>
          <p:cNvSpPr>
            <a:spLocks noGrp="1"/>
          </p:cNvSpPr>
          <p:nvPr>
            <p:ph type="sldNum" sz="quarter" idx="12"/>
          </p:nvPr>
        </p:nvSpPr>
        <p:spPr/>
        <p:txBody>
          <a:bodyPr/>
          <a:lstStyle/>
          <a:p>
            <a:fld id="{C7280F41-93C2-476E-AFC2-8F19F64CA765}" type="slidenum">
              <a:rPr lang="en-GB" smtClean="0"/>
              <a:t>‹#›</a:t>
            </a:fld>
            <a:endParaRPr lang="en-GB"/>
          </a:p>
        </p:txBody>
      </p:sp>
    </p:spTree>
    <p:extLst>
      <p:ext uri="{BB962C8B-B14F-4D97-AF65-F5344CB8AC3E}">
        <p14:creationId xmlns:p14="http://schemas.microsoft.com/office/powerpoint/2010/main" val="3599823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77C0D-61E4-4E5A-BDCC-A6F8178734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15EC1C-A01F-4079-A95E-5FDF99338BCE}"/>
              </a:ext>
            </a:extLst>
          </p:cNvPr>
          <p:cNvSpPr>
            <a:spLocks noGrp="1"/>
          </p:cNvSpPr>
          <p:nvPr>
            <p:ph type="dt" sz="half" idx="10"/>
          </p:nvPr>
        </p:nvSpPr>
        <p:spPr/>
        <p:txBody>
          <a:bodyPr/>
          <a:lstStyle/>
          <a:p>
            <a:fld id="{2FA72E4B-C85E-4C30-B839-B864ECD5C7A2}" type="datetimeFigureOut">
              <a:rPr lang="en-GB" smtClean="0"/>
              <a:t>08/11/2021</a:t>
            </a:fld>
            <a:endParaRPr lang="en-GB"/>
          </a:p>
        </p:txBody>
      </p:sp>
      <p:sp>
        <p:nvSpPr>
          <p:cNvPr id="4" name="Footer Placeholder 3">
            <a:extLst>
              <a:ext uri="{FF2B5EF4-FFF2-40B4-BE49-F238E27FC236}">
                <a16:creationId xmlns:a16="http://schemas.microsoft.com/office/drawing/2014/main" id="{3CEC3B37-F14B-43DD-905B-643441F6F1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F3B3E1-F813-4862-939B-7DCECEABE499}"/>
              </a:ext>
            </a:extLst>
          </p:cNvPr>
          <p:cNvSpPr>
            <a:spLocks noGrp="1"/>
          </p:cNvSpPr>
          <p:nvPr>
            <p:ph type="sldNum" sz="quarter" idx="12"/>
          </p:nvPr>
        </p:nvSpPr>
        <p:spPr/>
        <p:txBody>
          <a:bodyPr/>
          <a:lstStyle/>
          <a:p>
            <a:fld id="{C7280F41-93C2-476E-AFC2-8F19F64CA765}" type="slidenum">
              <a:rPr lang="en-GB" smtClean="0"/>
              <a:t>‹#›</a:t>
            </a:fld>
            <a:endParaRPr lang="en-GB"/>
          </a:p>
        </p:txBody>
      </p:sp>
    </p:spTree>
    <p:extLst>
      <p:ext uri="{BB962C8B-B14F-4D97-AF65-F5344CB8AC3E}">
        <p14:creationId xmlns:p14="http://schemas.microsoft.com/office/powerpoint/2010/main" val="2278733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E17726-E7E8-4B03-8C00-FB319EED303B}"/>
              </a:ext>
            </a:extLst>
          </p:cNvPr>
          <p:cNvSpPr>
            <a:spLocks noGrp="1"/>
          </p:cNvSpPr>
          <p:nvPr>
            <p:ph type="dt" sz="half" idx="10"/>
          </p:nvPr>
        </p:nvSpPr>
        <p:spPr/>
        <p:txBody>
          <a:bodyPr/>
          <a:lstStyle/>
          <a:p>
            <a:fld id="{2FA72E4B-C85E-4C30-B839-B864ECD5C7A2}" type="datetimeFigureOut">
              <a:rPr lang="en-GB" smtClean="0"/>
              <a:t>08/11/2021</a:t>
            </a:fld>
            <a:endParaRPr lang="en-GB"/>
          </a:p>
        </p:txBody>
      </p:sp>
      <p:sp>
        <p:nvSpPr>
          <p:cNvPr id="3" name="Footer Placeholder 2">
            <a:extLst>
              <a:ext uri="{FF2B5EF4-FFF2-40B4-BE49-F238E27FC236}">
                <a16:creationId xmlns:a16="http://schemas.microsoft.com/office/drawing/2014/main" id="{1B3A20D5-D22E-4953-A6B5-A76968AC13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947C5A-302C-473F-8874-8A08C21AD577}"/>
              </a:ext>
            </a:extLst>
          </p:cNvPr>
          <p:cNvSpPr>
            <a:spLocks noGrp="1"/>
          </p:cNvSpPr>
          <p:nvPr>
            <p:ph type="sldNum" sz="quarter" idx="12"/>
          </p:nvPr>
        </p:nvSpPr>
        <p:spPr/>
        <p:txBody>
          <a:bodyPr/>
          <a:lstStyle/>
          <a:p>
            <a:fld id="{C7280F41-93C2-476E-AFC2-8F19F64CA765}" type="slidenum">
              <a:rPr lang="en-GB" smtClean="0"/>
              <a:t>‹#›</a:t>
            </a:fld>
            <a:endParaRPr lang="en-GB"/>
          </a:p>
        </p:txBody>
      </p:sp>
    </p:spTree>
    <p:extLst>
      <p:ext uri="{BB962C8B-B14F-4D97-AF65-F5344CB8AC3E}">
        <p14:creationId xmlns:p14="http://schemas.microsoft.com/office/powerpoint/2010/main" val="2487062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7ABD9-92EA-4098-909E-58C8335251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3CE03E-A162-4395-82D8-84A41C20FC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AC2D1C-0E06-4DD0-AB1E-7FC25631A4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C90E8A-64CF-442F-8328-FEEC865AEF37}"/>
              </a:ext>
            </a:extLst>
          </p:cNvPr>
          <p:cNvSpPr>
            <a:spLocks noGrp="1"/>
          </p:cNvSpPr>
          <p:nvPr>
            <p:ph type="dt" sz="half" idx="10"/>
          </p:nvPr>
        </p:nvSpPr>
        <p:spPr/>
        <p:txBody>
          <a:bodyPr/>
          <a:lstStyle/>
          <a:p>
            <a:fld id="{2FA72E4B-C85E-4C30-B839-B864ECD5C7A2}" type="datetimeFigureOut">
              <a:rPr lang="en-GB" smtClean="0"/>
              <a:t>08/11/2021</a:t>
            </a:fld>
            <a:endParaRPr lang="en-GB"/>
          </a:p>
        </p:txBody>
      </p:sp>
      <p:sp>
        <p:nvSpPr>
          <p:cNvPr id="6" name="Footer Placeholder 5">
            <a:extLst>
              <a:ext uri="{FF2B5EF4-FFF2-40B4-BE49-F238E27FC236}">
                <a16:creationId xmlns:a16="http://schemas.microsoft.com/office/drawing/2014/main" id="{A03FEF89-2F7E-48FA-9617-C2AC345782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9D3DC4-AF30-4ECA-AEE2-5EBF16D0332E}"/>
              </a:ext>
            </a:extLst>
          </p:cNvPr>
          <p:cNvSpPr>
            <a:spLocks noGrp="1"/>
          </p:cNvSpPr>
          <p:nvPr>
            <p:ph type="sldNum" sz="quarter" idx="12"/>
          </p:nvPr>
        </p:nvSpPr>
        <p:spPr/>
        <p:txBody>
          <a:bodyPr/>
          <a:lstStyle/>
          <a:p>
            <a:fld id="{C7280F41-93C2-476E-AFC2-8F19F64CA765}" type="slidenum">
              <a:rPr lang="en-GB" smtClean="0"/>
              <a:t>‹#›</a:t>
            </a:fld>
            <a:endParaRPr lang="en-GB"/>
          </a:p>
        </p:txBody>
      </p:sp>
    </p:spTree>
    <p:extLst>
      <p:ext uri="{BB962C8B-B14F-4D97-AF65-F5344CB8AC3E}">
        <p14:creationId xmlns:p14="http://schemas.microsoft.com/office/powerpoint/2010/main" val="242348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B2CF4-2950-4A3A-88D9-E2E7FD4AB9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7B4EA8-1DC9-4249-B994-9685F15C4F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FD7E88-BECA-4767-9E0F-594B17AE8D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758124-A11E-423A-9964-CFC0DC5B2DD3}"/>
              </a:ext>
            </a:extLst>
          </p:cNvPr>
          <p:cNvSpPr>
            <a:spLocks noGrp="1"/>
          </p:cNvSpPr>
          <p:nvPr>
            <p:ph type="dt" sz="half" idx="10"/>
          </p:nvPr>
        </p:nvSpPr>
        <p:spPr/>
        <p:txBody>
          <a:bodyPr/>
          <a:lstStyle/>
          <a:p>
            <a:fld id="{2FA72E4B-C85E-4C30-B839-B864ECD5C7A2}" type="datetimeFigureOut">
              <a:rPr lang="en-GB" smtClean="0"/>
              <a:t>08/11/2021</a:t>
            </a:fld>
            <a:endParaRPr lang="en-GB"/>
          </a:p>
        </p:txBody>
      </p:sp>
      <p:sp>
        <p:nvSpPr>
          <p:cNvPr id="6" name="Footer Placeholder 5">
            <a:extLst>
              <a:ext uri="{FF2B5EF4-FFF2-40B4-BE49-F238E27FC236}">
                <a16:creationId xmlns:a16="http://schemas.microsoft.com/office/drawing/2014/main" id="{214BC4BF-1DA8-44F8-8B1A-E529A415DC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1D11A3-384C-411F-89FC-DBC7B9D804A1}"/>
              </a:ext>
            </a:extLst>
          </p:cNvPr>
          <p:cNvSpPr>
            <a:spLocks noGrp="1"/>
          </p:cNvSpPr>
          <p:nvPr>
            <p:ph type="sldNum" sz="quarter" idx="12"/>
          </p:nvPr>
        </p:nvSpPr>
        <p:spPr/>
        <p:txBody>
          <a:bodyPr/>
          <a:lstStyle/>
          <a:p>
            <a:fld id="{C7280F41-93C2-476E-AFC2-8F19F64CA765}" type="slidenum">
              <a:rPr lang="en-GB" smtClean="0"/>
              <a:t>‹#›</a:t>
            </a:fld>
            <a:endParaRPr lang="en-GB"/>
          </a:p>
        </p:txBody>
      </p:sp>
    </p:spTree>
    <p:extLst>
      <p:ext uri="{BB962C8B-B14F-4D97-AF65-F5344CB8AC3E}">
        <p14:creationId xmlns:p14="http://schemas.microsoft.com/office/powerpoint/2010/main" val="192100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839F8-4D73-476F-928D-C907910620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74CBE2-750A-4085-9E9F-C3F12CEC1C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307FF0-ECEC-486E-AA70-E78B3D31D9B5}"/>
              </a:ext>
            </a:extLst>
          </p:cNvPr>
          <p:cNvSpPr>
            <a:spLocks noGrp="1"/>
          </p:cNvSpPr>
          <p:nvPr>
            <p:ph type="dt" sz="half" idx="10"/>
          </p:nvPr>
        </p:nvSpPr>
        <p:spPr/>
        <p:txBody>
          <a:bodyPr/>
          <a:lstStyle/>
          <a:p>
            <a:fld id="{2FA72E4B-C85E-4C30-B839-B864ECD5C7A2}" type="datetimeFigureOut">
              <a:rPr lang="en-GB" smtClean="0"/>
              <a:t>08/11/2021</a:t>
            </a:fld>
            <a:endParaRPr lang="en-GB"/>
          </a:p>
        </p:txBody>
      </p:sp>
      <p:sp>
        <p:nvSpPr>
          <p:cNvPr id="5" name="Footer Placeholder 4">
            <a:extLst>
              <a:ext uri="{FF2B5EF4-FFF2-40B4-BE49-F238E27FC236}">
                <a16:creationId xmlns:a16="http://schemas.microsoft.com/office/drawing/2014/main" id="{3BDB3712-43B6-4258-9143-7568E195A5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D202E5-DF8C-4EBC-9EEF-8B224F725D1B}"/>
              </a:ext>
            </a:extLst>
          </p:cNvPr>
          <p:cNvSpPr>
            <a:spLocks noGrp="1"/>
          </p:cNvSpPr>
          <p:nvPr>
            <p:ph type="sldNum" sz="quarter" idx="12"/>
          </p:nvPr>
        </p:nvSpPr>
        <p:spPr/>
        <p:txBody>
          <a:bodyPr/>
          <a:lstStyle/>
          <a:p>
            <a:fld id="{C7280F41-93C2-476E-AFC2-8F19F64CA765}" type="slidenum">
              <a:rPr lang="en-GB" smtClean="0"/>
              <a:t>‹#›</a:t>
            </a:fld>
            <a:endParaRPr lang="en-GB"/>
          </a:p>
        </p:txBody>
      </p:sp>
    </p:spTree>
    <p:extLst>
      <p:ext uri="{BB962C8B-B14F-4D97-AF65-F5344CB8AC3E}">
        <p14:creationId xmlns:p14="http://schemas.microsoft.com/office/powerpoint/2010/main" val="1104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8DF5CE-6A03-44CE-9025-583EF17761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1ACF09-0DC7-4633-BFEF-70BCE1D4AE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4DB8AB-14EF-4490-B1BB-DC4D07F21C09}"/>
              </a:ext>
            </a:extLst>
          </p:cNvPr>
          <p:cNvSpPr>
            <a:spLocks noGrp="1"/>
          </p:cNvSpPr>
          <p:nvPr>
            <p:ph type="dt" sz="half" idx="10"/>
          </p:nvPr>
        </p:nvSpPr>
        <p:spPr/>
        <p:txBody>
          <a:bodyPr/>
          <a:lstStyle/>
          <a:p>
            <a:fld id="{2FA72E4B-C85E-4C30-B839-B864ECD5C7A2}" type="datetimeFigureOut">
              <a:rPr lang="en-GB" smtClean="0"/>
              <a:t>08/11/2021</a:t>
            </a:fld>
            <a:endParaRPr lang="en-GB"/>
          </a:p>
        </p:txBody>
      </p:sp>
      <p:sp>
        <p:nvSpPr>
          <p:cNvPr id="5" name="Footer Placeholder 4">
            <a:extLst>
              <a:ext uri="{FF2B5EF4-FFF2-40B4-BE49-F238E27FC236}">
                <a16:creationId xmlns:a16="http://schemas.microsoft.com/office/drawing/2014/main" id="{FB08C1E1-D0D2-4700-8CB5-ED2B75C33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FCE864-EF2F-40AF-AD4B-A599072B016E}"/>
              </a:ext>
            </a:extLst>
          </p:cNvPr>
          <p:cNvSpPr>
            <a:spLocks noGrp="1"/>
          </p:cNvSpPr>
          <p:nvPr>
            <p:ph type="sldNum" sz="quarter" idx="12"/>
          </p:nvPr>
        </p:nvSpPr>
        <p:spPr/>
        <p:txBody>
          <a:bodyPr/>
          <a:lstStyle/>
          <a:p>
            <a:fld id="{C7280F41-93C2-476E-AFC2-8F19F64CA765}" type="slidenum">
              <a:rPr lang="en-GB" smtClean="0"/>
              <a:t>‹#›</a:t>
            </a:fld>
            <a:endParaRPr lang="en-GB"/>
          </a:p>
        </p:txBody>
      </p:sp>
    </p:spTree>
    <p:extLst>
      <p:ext uri="{BB962C8B-B14F-4D97-AF65-F5344CB8AC3E}">
        <p14:creationId xmlns:p14="http://schemas.microsoft.com/office/powerpoint/2010/main" val="2247791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D584CE-2C08-43B5-B9BC-F39966BC45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13D949-ABC8-403E-9884-03FBE72FCB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075B81-39F5-4C51-89FA-97C20B96E9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A72E4B-C85E-4C30-B839-B864ECD5C7A2}" type="datetimeFigureOut">
              <a:rPr lang="en-GB" smtClean="0"/>
              <a:t>08/11/2021</a:t>
            </a:fld>
            <a:endParaRPr lang="en-GB"/>
          </a:p>
        </p:txBody>
      </p:sp>
      <p:sp>
        <p:nvSpPr>
          <p:cNvPr id="5" name="Footer Placeholder 4">
            <a:extLst>
              <a:ext uri="{FF2B5EF4-FFF2-40B4-BE49-F238E27FC236}">
                <a16:creationId xmlns:a16="http://schemas.microsoft.com/office/drawing/2014/main" id="{D3FB413F-F110-40C3-88FC-804C7453F0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8F8E04-5454-44C2-9D29-698555C75F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280F41-93C2-476E-AFC2-8F19F64CA765}" type="slidenum">
              <a:rPr lang="en-GB" smtClean="0"/>
              <a:t>‹#›</a:t>
            </a:fld>
            <a:endParaRPr lang="en-GB"/>
          </a:p>
        </p:txBody>
      </p:sp>
    </p:spTree>
    <p:extLst>
      <p:ext uri="{BB962C8B-B14F-4D97-AF65-F5344CB8AC3E}">
        <p14:creationId xmlns:p14="http://schemas.microsoft.com/office/powerpoint/2010/main" val="10590078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bbc.co.uk/news/uk-wales-57388802"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bbc.co.uk/sounds/play/b0381l2v"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ted.com/talks/jim_hemerling_5_ways_to_lead_in_an_era_of_constant_change?language=en#t-759579"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3B87F-0D36-4B1F-A385-17DCAD197A3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99A786-391C-4376-93A0-05449BA1198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56009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8109235" y="863695"/>
            <a:ext cx="3511233" cy="3779995"/>
          </a:xfrm>
        </p:spPr>
        <p:txBody>
          <a:bodyPr anchor="ctr">
            <a:normAutofit/>
          </a:bodyPr>
          <a:lstStyle/>
          <a:p>
            <a:r>
              <a:rPr lang="en-US" dirty="0">
                <a:solidFill>
                  <a:schemeClr val="tx1"/>
                </a:solidFill>
              </a:rPr>
              <a:t>Managing Change</a:t>
            </a:r>
            <a:br>
              <a:rPr lang="en-US" dirty="0">
                <a:solidFill>
                  <a:schemeClr val="tx1"/>
                </a:solidFill>
              </a:rPr>
            </a:br>
            <a:r>
              <a:rPr lang="en-US" sz="1600" dirty="0">
                <a:solidFill>
                  <a:schemeClr val="tx1"/>
                </a:solidFill>
              </a:rPr>
              <a:t>(btw this topic has nothing to do with oranges)</a:t>
            </a:r>
            <a:endParaRPr lang="en-US" dirty="0">
              <a:solidFill>
                <a:schemeClr val="tx1"/>
              </a:solidFill>
            </a:endParaRPr>
          </a:p>
        </p:txBody>
      </p:sp>
      <p:pic>
        <p:nvPicPr>
          <p:cNvPr id="5" name="Picture 4" descr="A bowl of oranges ">
            <a:extLst>
              <a:ext uri="{FF2B5EF4-FFF2-40B4-BE49-F238E27FC236}">
                <a16:creationId xmlns:a16="http://schemas.microsoft.com/office/drawing/2014/main" id="{46FD3043-02B3-4F91-A2CB-FF01D76F3FD5}"/>
              </a:ext>
            </a:extLst>
          </p:cNvPr>
          <p:cNvPicPr>
            <a:picLocks noChangeAspect="1"/>
          </p:cNvPicPr>
          <p:nvPr/>
        </p:nvPicPr>
        <p:blipFill rotWithShape="1">
          <a:blip r:embed="rId2">
            <a:extLst>
              <a:ext uri="{28A0092B-C50C-407E-A947-70E740481C1C}">
                <a14:useLocalDpi xmlns:a14="http://schemas.microsoft.com/office/drawing/2010/main" val="0"/>
              </a:ext>
            </a:extLst>
          </a:blip>
          <a:srcRect r="-1" b="-1"/>
          <a:stretch/>
        </p:blipFill>
        <p:spPr>
          <a:xfrm>
            <a:off x="20" y="10"/>
            <a:ext cx="7537685" cy="6857990"/>
          </a:xfrm>
          <a:prstGeom prst="rect">
            <a:avLst/>
          </a:prstGeom>
        </p:spPr>
      </p:pic>
    </p:spTree>
    <p:extLst>
      <p:ext uri="{BB962C8B-B14F-4D97-AF65-F5344CB8AC3E}">
        <p14:creationId xmlns:p14="http://schemas.microsoft.com/office/powerpoint/2010/main" val="674873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B178C-5C92-42B1-AECD-C34BA4963719}"/>
              </a:ext>
            </a:extLst>
          </p:cNvPr>
          <p:cNvSpPr>
            <a:spLocks noGrp="1"/>
          </p:cNvSpPr>
          <p:nvPr>
            <p:ph idx="1"/>
          </p:nvPr>
        </p:nvSpPr>
        <p:spPr>
          <a:xfrm>
            <a:off x="581192" y="612396"/>
            <a:ext cx="11029615" cy="5362954"/>
          </a:xfrm>
        </p:spPr>
        <p:txBody>
          <a:bodyPr/>
          <a:lstStyle/>
          <a:p>
            <a:pPr marL="0" indent="0">
              <a:buNone/>
            </a:pPr>
            <a:r>
              <a:rPr lang="en-GB" sz="2400" dirty="0"/>
              <a:t>‘Our health and care services are like ships in a turbulent ocean of ever changing movements and patterns.  The waves on the surface make an immediate impact and we are often forced to change direction or change our speed to reduce the disruption.  Storms or a change of climate may even cause us to change our minds about where we are going, to choose a different direction.  Currents beneath the surface may have a less directly observable impact on our progress but can have a significant impact on speed and direction. There is risk in most of our progress and ocean liners are slow to turn.  We need to maintain the ship to keep it afloat, to hold our sense of direction but we also need to take care to navigate around obstacles and constraints.  We also need to take advantage of the flexibility we have, we need leaders to help us take these initiatives’.  (martin </a:t>
            </a:r>
            <a:r>
              <a:rPr lang="en-GB" sz="2400" dirty="0" err="1"/>
              <a:t>pg</a:t>
            </a:r>
            <a:r>
              <a:rPr lang="en-GB" sz="2400" dirty="0"/>
              <a:t> 6 2003)</a:t>
            </a:r>
          </a:p>
          <a:p>
            <a:endParaRPr lang="en-GB" dirty="0"/>
          </a:p>
        </p:txBody>
      </p:sp>
    </p:spTree>
    <p:extLst>
      <p:ext uri="{BB962C8B-B14F-4D97-AF65-F5344CB8AC3E}">
        <p14:creationId xmlns:p14="http://schemas.microsoft.com/office/powerpoint/2010/main" val="3369395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663F6-62B9-4B1B-87FC-2935E60D6BAE}"/>
              </a:ext>
            </a:extLst>
          </p:cNvPr>
          <p:cNvSpPr>
            <a:spLocks noGrp="1"/>
          </p:cNvSpPr>
          <p:nvPr>
            <p:ph type="title"/>
          </p:nvPr>
        </p:nvSpPr>
        <p:spPr/>
        <p:txBody>
          <a:bodyPr/>
          <a:lstStyle/>
          <a:p>
            <a:r>
              <a:rPr lang="en-GB" dirty="0"/>
              <a:t>The only constant is……….</a:t>
            </a:r>
          </a:p>
        </p:txBody>
      </p:sp>
      <p:sp>
        <p:nvSpPr>
          <p:cNvPr id="3" name="Content Placeholder 2">
            <a:extLst>
              <a:ext uri="{FF2B5EF4-FFF2-40B4-BE49-F238E27FC236}">
                <a16:creationId xmlns:a16="http://schemas.microsoft.com/office/drawing/2014/main" id="{5D61866F-C823-40C9-B242-D2B6A132B8D7}"/>
              </a:ext>
            </a:extLst>
          </p:cNvPr>
          <p:cNvSpPr>
            <a:spLocks noGrp="1"/>
          </p:cNvSpPr>
          <p:nvPr>
            <p:ph idx="1"/>
          </p:nvPr>
        </p:nvSpPr>
        <p:spPr/>
        <p:txBody>
          <a:bodyPr>
            <a:normAutofit/>
          </a:bodyPr>
          <a:lstStyle/>
          <a:p>
            <a:r>
              <a:rPr lang="en-GB" sz="3600" b="0" i="0" dirty="0">
                <a:solidFill>
                  <a:srgbClr val="282828"/>
                </a:solidFill>
                <a:effectLst/>
                <a:latin typeface="Lava Std"/>
              </a:rPr>
              <a:t>‘Leadership is about change, but what is a leader to do when faced with ubiquitous resistance? Resistance to change manifests itself in many ways, from foot-dragging and inertia to petty sabotage to outright rebellions’. (Canter 2012)</a:t>
            </a:r>
            <a:endParaRPr lang="en-GB" sz="3600" dirty="0"/>
          </a:p>
        </p:txBody>
      </p:sp>
    </p:spTree>
    <p:extLst>
      <p:ext uri="{BB962C8B-B14F-4D97-AF65-F5344CB8AC3E}">
        <p14:creationId xmlns:p14="http://schemas.microsoft.com/office/powerpoint/2010/main" val="3604747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AA8EF54-3C30-4783-9C01-2AAFF6A3E05D}"/>
              </a:ext>
            </a:extLst>
          </p:cNvPr>
          <p:cNvSpPr txBox="1"/>
          <p:nvPr/>
        </p:nvSpPr>
        <p:spPr>
          <a:xfrm>
            <a:off x="2907665" y="646545"/>
            <a:ext cx="4472189" cy="572655"/>
          </a:xfrm>
          <a:prstGeom prst="rect">
            <a:avLst/>
          </a:prstGeom>
        </p:spPr>
        <p:txBody>
          <a:bodyPr vert="horz" lIns="91440" tIns="45720" rIns="91440" bIns="45720" rtlCol="0" anchor="ctr">
            <a:normAutofit fontScale="25000" lnSpcReduction="20000"/>
          </a:bodyPr>
          <a:lstStyle/>
          <a:p>
            <a:pPr algn="ctr">
              <a:spcBef>
                <a:spcPct val="0"/>
              </a:spcBef>
              <a:spcAft>
                <a:spcPts val="600"/>
              </a:spcAft>
            </a:pPr>
            <a:r>
              <a:rPr lang="en-US" sz="14400" i="1" dirty="0">
                <a:ln w="3175" cmpd="sng">
                  <a:noFill/>
                </a:ln>
                <a:latin typeface="+mj-lt"/>
                <a:ea typeface="+mj-ea"/>
                <a:cs typeface="+mj-cs"/>
              </a:rPr>
              <a:t>Preventative</a:t>
            </a:r>
            <a:r>
              <a:rPr lang="en-US" sz="3600" i="1" dirty="0">
                <a:ln w="3175" cmpd="sng">
                  <a:noFill/>
                </a:ln>
                <a:latin typeface="+mj-lt"/>
                <a:ea typeface="+mj-ea"/>
                <a:cs typeface="+mj-cs"/>
              </a:rPr>
              <a:t> </a:t>
            </a:r>
            <a:endParaRPr lang="en-US" sz="3600" dirty="0">
              <a:ln w="3175" cmpd="sng">
                <a:noFill/>
              </a:ln>
              <a:latin typeface="+mj-lt"/>
              <a:ea typeface="+mj-ea"/>
              <a:cs typeface="+mj-cs"/>
            </a:endParaRPr>
          </a:p>
          <a:p>
            <a:pPr algn="ctr">
              <a:spcBef>
                <a:spcPct val="0"/>
              </a:spcBef>
              <a:spcAft>
                <a:spcPts val="600"/>
              </a:spcAft>
            </a:pPr>
            <a:br>
              <a:rPr lang="en-US" sz="3600" dirty="0">
                <a:ln w="3175" cmpd="sng">
                  <a:noFill/>
                </a:ln>
                <a:latin typeface="+mj-lt"/>
                <a:ea typeface="+mj-ea"/>
                <a:cs typeface="+mj-cs"/>
              </a:rPr>
            </a:br>
            <a:endParaRPr lang="en-US" sz="3600" dirty="0">
              <a:ln w="3175" cmpd="sng">
                <a:noFill/>
              </a:ln>
              <a:latin typeface="+mj-lt"/>
              <a:ea typeface="+mj-ea"/>
              <a:cs typeface="+mj-cs"/>
            </a:endParaRPr>
          </a:p>
        </p:txBody>
      </p:sp>
      <p:pic>
        <p:nvPicPr>
          <p:cNvPr id="28" name="Picture 27">
            <a:extLst>
              <a:ext uri="{FF2B5EF4-FFF2-40B4-BE49-F238E27FC236}">
                <a16:creationId xmlns:a16="http://schemas.microsoft.com/office/drawing/2014/main" id="{4263CA74-10F3-441A-860A-167B929BC4CC}"/>
              </a:ext>
            </a:extLst>
          </p:cNvPr>
          <p:cNvPicPr/>
          <p:nvPr/>
        </p:nvPicPr>
        <p:blipFill rotWithShape="1">
          <a:blip r:embed="rId3"/>
          <a:srcRect l="24055" t="28939" r="25177" b="15198"/>
          <a:stretch/>
        </p:blipFill>
        <p:spPr bwMode="auto">
          <a:xfrm>
            <a:off x="-341746" y="2310688"/>
            <a:ext cx="5440218" cy="2944801"/>
          </a:xfrm>
          <a:prstGeom prst="rect">
            <a:avLst/>
          </a:prstGeom>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9A9927FB-3E41-43D9-A2E0-BAD44F1CAA72}"/>
              </a:ext>
            </a:extLst>
          </p:cNvPr>
          <p:cNvPicPr>
            <a:picLocks noChangeAspect="1"/>
          </p:cNvPicPr>
          <p:nvPr/>
        </p:nvPicPr>
        <p:blipFill>
          <a:blip r:embed="rId4"/>
          <a:stretch>
            <a:fillRect/>
          </a:stretch>
        </p:blipFill>
        <p:spPr>
          <a:xfrm>
            <a:off x="5010985" y="1850357"/>
            <a:ext cx="6863011" cy="3100333"/>
          </a:xfrm>
          <a:prstGeom prst="rect">
            <a:avLst/>
          </a:prstGeom>
        </p:spPr>
      </p:pic>
    </p:spTree>
    <p:extLst>
      <p:ext uri="{BB962C8B-B14F-4D97-AF65-F5344CB8AC3E}">
        <p14:creationId xmlns:p14="http://schemas.microsoft.com/office/powerpoint/2010/main" val="24087114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81192" y="2571773"/>
            <a:ext cx="11029615" cy="3634486"/>
          </a:xfrm>
        </p:spPr>
        <p:txBody>
          <a:bodyPr>
            <a:normAutofit/>
          </a:bodyPr>
          <a:lstStyle/>
          <a:p>
            <a:pPr>
              <a:lnSpc>
                <a:spcPct val="107000"/>
              </a:lnSpc>
              <a:spcAft>
                <a:spcPts val="800"/>
              </a:spcAft>
            </a:pPr>
            <a:r>
              <a:rPr lang="en-GB" sz="2400" dirty="0">
                <a:solidFill>
                  <a:srgbClr val="222222"/>
                </a:solidFill>
                <a:latin typeface="Arial" panose="020B0604020202020204" pitchFamily="34" charset="0"/>
                <a:ea typeface="Calibri" panose="020F0502020204030204" pitchFamily="34" charset="0"/>
                <a:cs typeface="Times New Roman" panose="02020603050405020304" pitchFamily="18" charset="0"/>
              </a:rPr>
              <a:t>Of 657 medical beds 433 are occupied by older people</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GB" sz="2400" dirty="0">
                <a:solidFill>
                  <a:srgbClr val="222222"/>
                </a:solidFill>
                <a:latin typeface="Arial" panose="020B0604020202020204" pitchFamily="34" charset="0"/>
                <a:ea typeface="Calibri" panose="020F0502020204030204" pitchFamily="34" charset="0"/>
              </a:rPr>
              <a:t>Of those beds 200 will be occupied by people staying over 21 days.  Deterioration is greater in hospital, one study showed a great chance of death 6 month after a fall if in hospital </a:t>
            </a:r>
            <a:endParaRPr lang="en-GB" sz="2400" dirty="0">
              <a:solidFill>
                <a:schemeClr val="tx1"/>
              </a:solidFill>
            </a:endParaRPr>
          </a:p>
          <a:p>
            <a:r>
              <a:rPr lang="en-GB" sz="2400" dirty="0"/>
              <a:t>In the last 6 months in Swansea 25% of patients presenting at A&amp;E were over 60, and 81% of those were discharged without being admitted. Don’t need to be sitting outside A&amp;E in an ambulance, huge savings</a:t>
            </a:r>
          </a:p>
          <a:p>
            <a:endParaRPr lang="en-GB" dirty="0"/>
          </a:p>
          <a:p>
            <a:endParaRPr lang="en-GB" dirty="0"/>
          </a:p>
        </p:txBody>
      </p:sp>
    </p:spTree>
    <p:extLst>
      <p:ext uri="{BB962C8B-B14F-4D97-AF65-F5344CB8AC3E}">
        <p14:creationId xmlns:p14="http://schemas.microsoft.com/office/powerpoint/2010/main" val="2018440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Children in care</a:t>
            </a:r>
          </a:p>
        </p:txBody>
      </p:sp>
      <p:sp>
        <p:nvSpPr>
          <p:cNvPr id="3" name="Content Placeholder 2"/>
          <p:cNvSpPr>
            <a:spLocks noGrp="1"/>
          </p:cNvSpPr>
          <p:nvPr>
            <p:ph idx="1"/>
          </p:nvPr>
        </p:nvSpPr>
        <p:spPr/>
        <p:txBody>
          <a:bodyPr/>
          <a:lstStyle/>
          <a:p>
            <a:r>
              <a:rPr lang="en-GB" dirty="0">
                <a:hlinkClick r:id="rId2"/>
              </a:rPr>
              <a:t>Alarm over growing numbers of children in care in Wales - BBC News</a:t>
            </a:r>
            <a:endParaRPr lang="en-GB" dirty="0"/>
          </a:p>
          <a:p>
            <a:endParaRPr lang="en-GB" dirty="0"/>
          </a:p>
        </p:txBody>
      </p:sp>
    </p:spTree>
    <p:extLst>
      <p:ext uri="{BB962C8B-B14F-4D97-AF65-F5344CB8AC3E}">
        <p14:creationId xmlns:p14="http://schemas.microsoft.com/office/powerpoint/2010/main" val="4028916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B4400-DD24-416B-A45F-E6B087CCAAEA}"/>
              </a:ext>
            </a:extLst>
          </p:cNvPr>
          <p:cNvSpPr>
            <a:spLocks noGrp="1"/>
          </p:cNvSpPr>
          <p:nvPr>
            <p:ph type="title"/>
          </p:nvPr>
        </p:nvSpPr>
        <p:spPr/>
        <p:txBody>
          <a:bodyPr/>
          <a:lstStyle/>
          <a:p>
            <a:pPr algn="ctr"/>
            <a:r>
              <a:rPr lang="en-GB" dirty="0"/>
              <a:t>Why you might face resistance to change:</a:t>
            </a:r>
          </a:p>
        </p:txBody>
      </p:sp>
      <p:sp>
        <p:nvSpPr>
          <p:cNvPr id="3" name="Content Placeholder 2">
            <a:extLst>
              <a:ext uri="{FF2B5EF4-FFF2-40B4-BE49-F238E27FC236}">
                <a16:creationId xmlns:a16="http://schemas.microsoft.com/office/drawing/2014/main" id="{17FBF0A3-9281-46F7-B78A-D9A522AA134F}"/>
              </a:ext>
            </a:extLst>
          </p:cNvPr>
          <p:cNvSpPr>
            <a:spLocks noGrp="1"/>
          </p:cNvSpPr>
          <p:nvPr>
            <p:ph idx="1"/>
          </p:nvPr>
        </p:nvSpPr>
        <p:spPr/>
        <p:txBody>
          <a:bodyPr>
            <a:normAutofit fontScale="92500" lnSpcReduction="10000"/>
          </a:bodyPr>
          <a:lstStyle/>
          <a:p>
            <a:r>
              <a:rPr lang="en-GB" b="1" u="sng" dirty="0"/>
              <a:t>Loss</a:t>
            </a:r>
            <a:r>
              <a:rPr lang="en-GB" dirty="0"/>
              <a:t> – people fear what they might lose in the process</a:t>
            </a:r>
          </a:p>
          <a:p>
            <a:pPr marL="0" indent="0">
              <a:buNone/>
            </a:pPr>
            <a:r>
              <a:rPr lang="en-GB" i="1" dirty="0">
                <a:hlinkClick r:id="rId2"/>
              </a:rPr>
              <a:t>- https://www.bbc.co.uk/sounds/play/b0381l2v</a:t>
            </a:r>
            <a:r>
              <a:rPr lang="en-GB" i="1" dirty="0"/>
              <a:t>      28:48sec - Emotional happiness and life satisfaction 6:45</a:t>
            </a:r>
          </a:p>
          <a:p>
            <a:r>
              <a:rPr lang="en-GB" b="1" u="sng" dirty="0"/>
              <a:t>Confusion and uncertainty</a:t>
            </a:r>
            <a:r>
              <a:rPr lang="en-GB" dirty="0"/>
              <a:t> - most people don’t like uncertainty, we are designed to see threats above all other things and this can then trigger spiralling thoughts and speculation.</a:t>
            </a:r>
          </a:p>
          <a:p>
            <a:r>
              <a:rPr lang="en-GB" b="1" u="sng" dirty="0"/>
              <a:t>Anxiety around ability and competence</a:t>
            </a:r>
            <a:r>
              <a:rPr lang="en-GB" dirty="0"/>
              <a:t> – people worry if they will be as competent, and therefore as valued and as worthwhile, in a different environment.</a:t>
            </a:r>
          </a:p>
          <a:p>
            <a:r>
              <a:rPr lang="en-GB" b="1" u="sng" dirty="0"/>
              <a:t>Loss of control</a:t>
            </a:r>
            <a:r>
              <a:rPr lang="en-GB" dirty="0"/>
              <a:t> – this is really significant and again a sense of a loss of control triggers irrationality which spirals into anxiety etc</a:t>
            </a:r>
            <a:endParaRPr lang="en-GB" b="1" u="sng" dirty="0"/>
          </a:p>
        </p:txBody>
      </p:sp>
    </p:spTree>
    <p:extLst>
      <p:ext uri="{BB962C8B-B14F-4D97-AF65-F5344CB8AC3E}">
        <p14:creationId xmlns:p14="http://schemas.microsoft.com/office/powerpoint/2010/main" val="3012283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Old brain and new brain….</a:t>
            </a:r>
          </a:p>
        </p:txBody>
      </p:sp>
      <p:pic>
        <p:nvPicPr>
          <p:cNvPr id="1026"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347" y="2676746"/>
            <a:ext cx="3855748" cy="333272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33" y="2790536"/>
            <a:ext cx="6486525" cy="3105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3006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C335-9DD3-47B8-BF72-DD571ECAFFE9}"/>
              </a:ext>
            </a:extLst>
          </p:cNvPr>
          <p:cNvSpPr>
            <a:spLocks noGrp="1"/>
          </p:cNvSpPr>
          <p:nvPr>
            <p:ph type="title"/>
          </p:nvPr>
        </p:nvSpPr>
        <p:spPr/>
        <p:txBody>
          <a:bodyPr/>
          <a:lstStyle/>
          <a:p>
            <a:r>
              <a:rPr lang="en-GB" dirty="0"/>
              <a:t>Change and the individual</a:t>
            </a:r>
          </a:p>
        </p:txBody>
      </p:sp>
      <p:sp>
        <p:nvSpPr>
          <p:cNvPr id="3" name="Content Placeholder 2">
            <a:extLst>
              <a:ext uri="{FF2B5EF4-FFF2-40B4-BE49-F238E27FC236}">
                <a16:creationId xmlns:a16="http://schemas.microsoft.com/office/drawing/2014/main" id="{EBA8AE96-D6CD-4AEA-BC20-33DF105BE1F1}"/>
              </a:ext>
            </a:extLst>
          </p:cNvPr>
          <p:cNvSpPr>
            <a:spLocks noGrp="1"/>
          </p:cNvSpPr>
          <p:nvPr>
            <p:ph idx="1"/>
          </p:nvPr>
        </p:nvSpPr>
        <p:spPr/>
        <p:txBody>
          <a:bodyPr/>
          <a:lstStyle/>
          <a:p>
            <a:r>
              <a:rPr lang="en-GB" altLang="en-US" sz="2800" dirty="0"/>
              <a:t>Change – particularly when rapid – can  have psychological consequences (Huczynski and Buchanan, 2007). </a:t>
            </a:r>
          </a:p>
          <a:p>
            <a:r>
              <a:rPr lang="en-GB" altLang="en-US" sz="2800" dirty="0"/>
              <a:t>Limit to amount of change an individual can handle – ‘future shock’ (Toffler, 1970) </a:t>
            </a:r>
          </a:p>
          <a:p>
            <a:r>
              <a:rPr lang="en-GB" altLang="en-US" sz="2800" dirty="0"/>
              <a:t>Kübler-Ross (1969) coping cycle – denial; anger; bargaining; depression; acceptance.  </a:t>
            </a:r>
          </a:p>
          <a:p>
            <a:endParaRPr lang="en-GB" dirty="0"/>
          </a:p>
        </p:txBody>
      </p:sp>
    </p:spTree>
    <p:extLst>
      <p:ext uri="{BB962C8B-B14F-4D97-AF65-F5344CB8AC3E}">
        <p14:creationId xmlns:p14="http://schemas.microsoft.com/office/powerpoint/2010/main" val="3590395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1B4E2-863D-4254-92D9-9E878C613E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F9051D6-8377-471E-8E29-3C32657CBAA5}"/>
              </a:ext>
            </a:extLst>
          </p:cNvPr>
          <p:cNvSpPr>
            <a:spLocks noGrp="1"/>
          </p:cNvSpPr>
          <p:nvPr>
            <p:ph idx="1"/>
          </p:nvPr>
        </p:nvSpPr>
        <p:spPr/>
        <p:txBody>
          <a:bodyPr/>
          <a:lstStyle/>
          <a:p>
            <a:r>
              <a:rPr lang="en-GB" dirty="0"/>
              <a:t>Ted talk - </a:t>
            </a:r>
            <a:r>
              <a:rPr lang="en-GB" dirty="0">
                <a:hlinkClick r:id="rId2"/>
              </a:rPr>
              <a:t>https://www.ted.com/talks/jim_hemerling_5_ways_to_lead_in_an_era_of_constant_change?language=en#t-759579</a:t>
            </a:r>
            <a:endParaRPr lang="en-GB" dirty="0"/>
          </a:p>
          <a:p>
            <a:pPr marL="0" indent="0">
              <a:buNone/>
            </a:pPr>
            <a:endParaRPr lang="en-GB" dirty="0"/>
          </a:p>
        </p:txBody>
      </p:sp>
    </p:spTree>
    <p:extLst>
      <p:ext uri="{BB962C8B-B14F-4D97-AF65-F5344CB8AC3E}">
        <p14:creationId xmlns:p14="http://schemas.microsoft.com/office/powerpoint/2010/main" val="2948095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11776-CB2D-4655-A1B9-26AF4BA71FB4}"/>
              </a:ext>
            </a:extLst>
          </p:cNvPr>
          <p:cNvSpPr>
            <a:spLocks noGrp="1"/>
          </p:cNvSpPr>
          <p:nvPr>
            <p:ph type="title"/>
          </p:nvPr>
        </p:nvSpPr>
        <p:spPr/>
        <p:txBody>
          <a:bodyPr/>
          <a:lstStyle/>
          <a:p>
            <a:r>
              <a:rPr lang="en-GB" dirty="0"/>
              <a:t>Putting people first – lessons from ted talk</a:t>
            </a:r>
            <a:br>
              <a:rPr lang="en-GB" dirty="0"/>
            </a:br>
            <a:endParaRPr lang="en-GB" dirty="0"/>
          </a:p>
        </p:txBody>
      </p:sp>
      <p:sp>
        <p:nvSpPr>
          <p:cNvPr id="3" name="Content Placeholder 2">
            <a:extLst>
              <a:ext uri="{FF2B5EF4-FFF2-40B4-BE49-F238E27FC236}">
                <a16:creationId xmlns:a16="http://schemas.microsoft.com/office/drawing/2014/main" id="{346A2958-A193-431B-A137-908D83847218}"/>
              </a:ext>
            </a:extLst>
          </p:cNvPr>
          <p:cNvSpPr>
            <a:spLocks noGrp="1"/>
          </p:cNvSpPr>
          <p:nvPr>
            <p:ph idx="1"/>
          </p:nvPr>
        </p:nvSpPr>
        <p:spPr/>
        <p:txBody>
          <a:bodyPr>
            <a:normAutofit/>
          </a:bodyPr>
          <a:lstStyle/>
          <a:p>
            <a:r>
              <a:rPr lang="en-GB" sz="2800" dirty="0"/>
              <a:t>1 – inspire through purpose – as with characteristics of an effect team</a:t>
            </a:r>
          </a:p>
          <a:p>
            <a:r>
              <a:rPr lang="en-GB" sz="2800" dirty="0"/>
              <a:t>2 – go all in – help people to see opportunities</a:t>
            </a:r>
          </a:p>
          <a:p>
            <a:r>
              <a:rPr lang="en-GB" sz="2800" dirty="0"/>
              <a:t>3 – enable people with the capabilities that they need</a:t>
            </a:r>
          </a:p>
          <a:p>
            <a:r>
              <a:rPr lang="en-GB" sz="2800" dirty="0"/>
              <a:t>4 – create a culture of continuous learning</a:t>
            </a:r>
          </a:p>
          <a:p>
            <a:r>
              <a:rPr lang="en-GB" sz="2800" dirty="0"/>
              <a:t>5 – inclusive leadership</a:t>
            </a:r>
          </a:p>
        </p:txBody>
      </p:sp>
    </p:spTree>
    <p:extLst>
      <p:ext uri="{BB962C8B-B14F-4D97-AF65-F5344CB8AC3E}">
        <p14:creationId xmlns:p14="http://schemas.microsoft.com/office/powerpoint/2010/main" val="2337663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650</Words>
  <Application>Microsoft Office PowerPoint</Application>
  <PresentationFormat>Widescreen</PresentationFormat>
  <Paragraphs>31</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Lava Std</vt:lpstr>
      <vt:lpstr>Arial</vt:lpstr>
      <vt:lpstr>Calibri</vt:lpstr>
      <vt:lpstr>Calibri Light</vt:lpstr>
      <vt:lpstr>Office Theme</vt:lpstr>
      <vt:lpstr>PowerPoint Presentation</vt:lpstr>
      <vt:lpstr>Managing Change (btw this topic has nothing to do with oranges)</vt:lpstr>
      <vt:lpstr>PowerPoint Presentation</vt:lpstr>
      <vt:lpstr>The only constant is……….</vt:lpstr>
      <vt:lpstr>PowerPoint Presentation</vt:lpstr>
      <vt:lpstr>PowerPoint Presentation</vt:lpstr>
      <vt:lpstr>Children in care</vt:lpstr>
      <vt:lpstr>Why you might face resistance to change:</vt:lpstr>
      <vt:lpstr>Old brain and new brain….</vt:lpstr>
      <vt:lpstr>Change and the individual</vt:lpstr>
      <vt:lpstr>PowerPoint Presentation</vt:lpstr>
      <vt:lpstr>Putting people first – lessons from ted talk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Neil Hapgood</dc:creator>
  <cp:lastModifiedBy>Neil Hapgood</cp:lastModifiedBy>
  <cp:revision>1</cp:revision>
  <dcterms:created xsi:type="dcterms:W3CDTF">2021-11-08T16:53:19Z</dcterms:created>
  <dcterms:modified xsi:type="dcterms:W3CDTF">2021-11-08T16:54:34Z</dcterms:modified>
</cp:coreProperties>
</file>