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4"/>
  </p:notesMasterIdLst>
  <p:sldIdLst>
    <p:sldId id="288" r:id="rId2"/>
    <p:sldId id="290" r:id="rId3"/>
    <p:sldId id="289" r:id="rId4"/>
    <p:sldId id="284" r:id="rId5"/>
    <p:sldId id="287" r:id="rId6"/>
    <p:sldId id="256" r:id="rId7"/>
    <p:sldId id="309" r:id="rId8"/>
    <p:sldId id="257" r:id="rId9"/>
    <p:sldId id="259" r:id="rId10"/>
    <p:sldId id="306" r:id="rId11"/>
    <p:sldId id="312" r:id="rId12"/>
    <p:sldId id="268" r:id="rId13"/>
    <p:sldId id="264" r:id="rId14"/>
    <p:sldId id="265" r:id="rId15"/>
    <p:sldId id="266" r:id="rId16"/>
    <p:sldId id="267" r:id="rId17"/>
    <p:sldId id="271" r:id="rId18"/>
    <p:sldId id="269" r:id="rId19"/>
    <p:sldId id="270" r:id="rId20"/>
    <p:sldId id="277" r:id="rId21"/>
    <p:sldId id="272" r:id="rId22"/>
    <p:sldId id="278" r:id="rId23"/>
    <p:sldId id="273" r:id="rId24"/>
    <p:sldId id="315" r:id="rId25"/>
    <p:sldId id="316" r:id="rId26"/>
    <p:sldId id="317" r:id="rId27"/>
    <p:sldId id="318" r:id="rId28"/>
    <p:sldId id="319" r:id="rId29"/>
    <p:sldId id="258" r:id="rId30"/>
    <p:sldId id="320" r:id="rId31"/>
    <p:sldId id="275" r:id="rId32"/>
    <p:sldId id="313" r:id="rId33"/>
    <p:sldId id="314" r:id="rId34"/>
    <p:sldId id="274" r:id="rId35"/>
    <p:sldId id="321" r:id="rId36"/>
    <p:sldId id="276" r:id="rId37"/>
    <p:sldId id="260" r:id="rId38"/>
    <p:sldId id="263" r:id="rId39"/>
    <p:sldId id="261" r:id="rId40"/>
    <p:sldId id="262" r:id="rId41"/>
    <p:sldId id="305" r:id="rId42"/>
    <p:sldId id="308" r:id="rId43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69" autoAdjust="0"/>
    <p:restoredTop sz="90929"/>
  </p:normalViewPr>
  <p:slideViewPr>
    <p:cSldViewPr>
      <p:cViewPr varScale="1">
        <p:scale>
          <a:sx n="106" d="100"/>
          <a:sy n="106" d="100"/>
        </p:scale>
        <p:origin x="189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33B2B6EA-E6B9-4184-82C0-A806904CE88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C1EAFD1A-4BAE-434E-B311-2A65F90B3C8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196" name="Rectangle 4">
            <a:extLst>
              <a:ext uri="{FF2B5EF4-FFF2-40B4-BE49-F238E27FC236}">
                <a16:creationId xmlns:a16="http://schemas.microsoft.com/office/drawing/2014/main" id="{F0B15C0B-E803-4624-90ED-9B3D75159355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>
            <a:extLst>
              <a:ext uri="{FF2B5EF4-FFF2-40B4-BE49-F238E27FC236}">
                <a16:creationId xmlns:a16="http://schemas.microsoft.com/office/drawing/2014/main" id="{08FD46F0-68F6-4F5F-A6CC-73D97400F35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23558" name="Rectangle 6">
            <a:extLst>
              <a:ext uri="{FF2B5EF4-FFF2-40B4-BE49-F238E27FC236}">
                <a16:creationId xmlns:a16="http://schemas.microsoft.com/office/drawing/2014/main" id="{500F8088-2B8B-4CA2-8253-4CE881D7171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559" name="Rectangle 7">
            <a:extLst>
              <a:ext uri="{FF2B5EF4-FFF2-40B4-BE49-F238E27FC236}">
                <a16:creationId xmlns:a16="http://schemas.microsoft.com/office/drawing/2014/main" id="{4EFEEC6D-8822-4BBD-BAC4-F47A26F188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80434247-03C7-4B7D-8283-B153DF4283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031">
            <a:extLst>
              <a:ext uri="{FF2B5EF4-FFF2-40B4-BE49-F238E27FC236}">
                <a16:creationId xmlns:a16="http://schemas.microsoft.com/office/drawing/2014/main" id="{42F97DE1-9571-408A-9EE2-9D61965EFA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45562086-FF9D-492B-B01A-9EDA29CFAD86}" type="slidenum">
              <a:rPr lang="en-GB" altLang="en-US" sz="1200"/>
              <a:pPr eaLnBrk="1" hangingPunct="1"/>
              <a:t>6</a:t>
            </a:fld>
            <a:endParaRPr lang="en-GB" altLang="en-US" sz="120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C8642CB2-AABE-4DCF-80AB-3DA9F3F640C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1A4748E6-22AA-4BDD-B927-B4AEB9C972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8738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476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8472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8519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B3F4AA25-8E2A-4BAF-9891-98DEB59F35F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A2A4F0F6-292D-44F2-89C3-1E9894A206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8C4A91-09EF-4529-8DBA-A5F6D370F4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BD3E4E3-F77B-4DDB-AC4A-8DC43E0F144A}" type="slidenum">
              <a:rPr lang="en-GB" altLang="en-US" sz="1200">
                <a:solidFill>
                  <a:schemeClr val="tx1"/>
                </a:solidFill>
              </a:rPr>
              <a:pPr eaLnBrk="1" hangingPunct="1"/>
              <a:t>10</a:t>
            </a:fld>
            <a:endParaRPr lang="en-GB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243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516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14CD0F4B-36E3-4D22-9189-B6A2F544DC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8818C9CB-D6D5-47F2-8630-1DBD99A3A6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17397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026">
            <a:extLst>
              <a:ext uri="{FF2B5EF4-FFF2-40B4-BE49-F238E27FC236}">
                <a16:creationId xmlns:a16="http://schemas.microsoft.com/office/drawing/2014/main" id="{5C7EF612-C94B-4360-AC9B-B58B963746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1027">
            <a:extLst>
              <a:ext uri="{FF2B5EF4-FFF2-40B4-BE49-F238E27FC236}">
                <a16:creationId xmlns:a16="http://schemas.microsoft.com/office/drawing/2014/main" id="{02467B07-9EBF-4333-9850-A7320E2F93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84843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0E4AB651-BDBF-41C4-B02C-6F350BDB8E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33F424B7-3DF5-45B2-ABC3-102409FA7F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82319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6D9C423C-991D-40B7-9C39-B605267B9B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9A2132A5-DE42-4ACA-9CD2-3EB00EBF0B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7564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570D1402-5F40-4388-AB09-2E6CE09217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A2590CC8-E6F6-4FEE-B733-24BB4A1DBC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8266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BE5322E1-948D-4AF7-910B-FE5712125F1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75FC487C-AC89-4BAB-A85C-E88D6E0315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32410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A67FD022-B5F7-42E9-AEC5-143F0419F4B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43831CA5-A269-4400-99D5-772AF109B6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333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C21D0002-F5BD-46C6-960A-FA3D943FE3E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EBCF830F-2DDF-41CD-9D30-8214F3473E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1898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AC2FE3CF-65AF-4070-9279-260CDB1CB8A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9EA27975-09DE-40B8-B4F1-7DADE2C248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99211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95EC547C-5E99-47D2-9535-6DFF6EB573A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65E3E766-CB87-4A59-A577-16633234FE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78991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A51027FD-5A2E-4D95-890B-13492FEA705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1806834B-3B6A-4FAD-80C6-DD671398BE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11880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A4BB5F5A-7833-4BC4-A1D5-DB3C9B667C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4D72E07B-8E72-4D5E-B615-B6F25FE092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43295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2453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4225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0260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5426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4384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8957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9463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24D09257-F39E-4C59-A48D-4EFBE56E1D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53210A0A-E86C-48C0-89B1-CFD3295966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142184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39702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28935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A13663B2-3302-48A1-BF8B-3195E666DD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653AFB91-F88B-47F4-8B23-68B152D9BC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67609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D71A3-EC35-4E4E-89DB-566BEAC005BE}" type="slidenum">
              <a:rPr lang="en-GB" smtClean="0"/>
              <a:pPr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0295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0D04C55C-8B39-4B59-8A31-4859279F16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A0F93267-B4B2-445A-8970-36489CAE92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195797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7D6B3C2F-ADBB-4AFF-9F32-4CDC293DAD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4AC31BEE-9CC2-4707-9D8C-4C96F627A6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403655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5664DDB9-5FDA-45D1-BA7E-D16157A5D8F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D7A6FD97-3105-42FB-806F-D0E433726E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593745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88C7AF7E-4964-4234-894D-1BDDEFB2556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F8AAEA3A-F7E7-4629-BC09-CE3B0AC548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05382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C0EFC785-751B-4D06-BD52-6C3ADD581B2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233D42E5-2F84-4280-BE2F-DE11866382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342729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3BB6EB7E-9DFC-4CE6-AF68-D2D1946A4B3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950BBE0E-1624-4D28-93C2-25C3972F3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1FC979-EC30-4605-800B-AEC83CD6E6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7352B05-170F-4B05-974C-247B8731CAE4}" type="slidenum">
              <a:rPr lang="en-GB" altLang="en-US" sz="1200">
                <a:solidFill>
                  <a:schemeClr val="tx1"/>
                </a:solidFill>
              </a:rPr>
              <a:pPr eaLnBrk="1" hangingPunct="1"/>
              <a:t>41</a:t>
            </a:fld>
            <a:endParaRPr lang="en-GB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72993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27373525-58AB-46DE-B28B-88D368FC9DC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2C31DAF4-92D7-484E-98E9-2977ECA0C4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D045473D-EACF-4970-9550-721BC10701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2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6779D1E-1DF6-4BB0-9572-304C2B7C365A}" type="slidenum">
              <a:rPr lang="en-GB" altLang="en-US" sz="1200">
                <a:solidFill>
                  <a:schemeClr val="tx1"/>
                </a:solidFill>
              </a:rPr>
              <a:pPr eaLnBrk="1" hangingPunct="1"/>
              <a:t>42</a:t>
            </a:fld>
            <a:endParaRPr lang="en-GB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23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0DA897-4565-4ED4-9A23-45E277A77F0C}"/>
              </a:ext>
            </a:extLst>
          </p:cNvPr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774894-691E-4FBE-8FEB-2479E721F296}"/>
              </a:ext>
            </a:extLst>
          </p:cNvPr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F4B0B7-6207-466F-80DA-489BB54DE8BA}"/>
              </a:ext>
            </a:extLst>
          </p:cNvPr>
          <p:cNvCxnSpPr/>
          <p:nvPr/>
        </p:nvCxnSpPr>
        <p:spPr>
          <a:xfrm>
            <a:off x="906463" y="4343400"/>
            <a:ext cx="740568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4B59649-4E58-48CE-955D-3302509D8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9544350-D8CC-461A-8C72-9887A7A98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E9430D8-79D0-4172-93E4-5381927AD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DC5B9-2DB3-490E-834B-E02EE8D29B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85968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FABCE9-50AA-4B49-B80E-0EF6800B7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27B9F5-DF50-4A9C-A43B-AA2870FBA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80F3DF-E900-4BCB-97B6-9825174A8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A2E01-D8CF-43A0-88AE-A8B49EA934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69333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581A67B-CB34-47F5-A8E1-F3DF336F35FE}"/>
              </a:ext>
            </a:extLst>
          </p:cNvPr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DC66D5-08D6-4952-90F1-9DE2EEE52AB2}"/>
              </a:ext>
            </a:extLst>
          </p:cNvPr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A35F9AA-8E7C-4A3A-8144-EEB3C18F1CA1}"/>
              </a:ext>
            </a:extLst>
          </p:cNvPr>
          <p:cNvCxnSpPr/>
          <p:nvPr/>
        </p:nvCxnSpPr>
        <p:spPr>
          <a:xfrm>
            <a:off x="906463" y="4343400"/>
            <a:ext cx="740568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54D50B9-0D12-423B-8AD8-CF9116993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CCB775E-FDF9-4332-82F5-D1A1FC90D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76B8D1B-BE17-4F1F-A963-0868FF4E8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0B3FB-A3BA-4475-A59F-E181A2ED4C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4764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0537E3A-B546-4662-9AB0-5748C3200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2ED3FE5-1F3A-49A5-9A7D-2451F3A30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C7538AE-545E-42E4-8A43-8840E5A17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5BC23-E748-4D87-A097-28AA1829134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14961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FA9EE7D-E2AA-4540-8AD4-D7BDEDB47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F3B1EA1-9284-4D97-B3FF-561FD243D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7AC423D-7F8F-4534-A7BD-2989D6967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68E2E-17F9-4AEC-8C92-E3C8D339A03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0759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63B9219-2230-4738-82AD-F6B7B1EF0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BF2670A-FAF6-4263-9839-B0F889727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7F8F98E-00AE-490A-8DEA-C229ED103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82F59-4312-4489-AA23-5BBE004B5F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830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D715539-BD55-4691-8BAE-DC92EFB2E4FB}"/>
              </a:ext>
            </a:extLst>
          </p:cNvPr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A470AC8-AFBD-4269-8661-0EA9DCEEA0B0}"/>
              </a:ext>
            </a:extLst>
          </p:cNvPr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4692B7E1-CCA3-4D70-8F73-CF5485D4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D0835C77-D3D6-467B-9FCF-C748DD639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D8B2C5E4-A956-4603-8119-AD8889B5C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C9627-E583-4C01-9C91-33AD1DCC27B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5140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741D82C-6443-45AC-8B76-7C556E5551CE}"/>
              </a:ext>
            </a:extLst>
          </p:cNvPr>
          <p:cNvSpPr/>
          <p:nvPr/>
        </p:nvSpPr>
        <p:spPr>
          <a:xfrm>
            <a:off x="0" y="0"/>
            <a:ext cx="303847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13EABA2-1F48-4F97-850A-58ECE0C50715}"/>
              </a:ext>
            </a:extLst>
          </p:cNvPr>
          <p:cNvSpPr/>
          <p:nvPr/>
        </p:nvSpPr>
        <p:spPr>
          <a:xfrm>
            <a:off x="3030538" y="0"/>
            <a:ext cx="4762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A422C280-341E-401D-8B35-ACD5166E22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9250" y="6459538"/>
            <a:ext cx="1963738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8A59A62B-CCFC-4BE6-A6DA-80FAD1228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00450" y="645953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05015AE9-C8B5-4FCA-A9F4-A6AFA5E47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6C39071-0DC2-4EAB-A7FD-5675572C15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2561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6861E22-EFC0-4C62-B61C-C22A9D7D1DEF}"/>
              </a:ext>
            </a:extLst>
          </p:cNvPr>
          <p:cNvSpPr/>
          <p:nvPr/>
        </p:nvSpPr>
        <p:spPr>
          <a:xfrm>
            <a:off x="0" y="4953000"/>
            <a:ext cx="9142413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E5F7BC-CD33-4C24-924D-5DF5F8E895D4}"/>
              </a:ext>
            </a:extLst>
          </p:cNvPr>
          <p:cNvSpPr/>
          <p:nvPr/>
        </p:nvSpPr>
        <p:spPr>
          <a:xfrm>
            <a:off x="0" y="4914900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FFA21917-D2E6-4732-B65E-7131C0712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B3FC229B-19DC-4320-B31F-4084A0444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15449039-9385-4624-AB5F-0F94AB4AC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714E-0C37-4166-94CA-ED169A3CF53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31777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BA003B-ED69-42F5-8827-CFEAA99F8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5EC37-6AC1-4EC6-82A5-9DA326AF9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0E731-57EC-4E0E-AD9D-FE5F80F58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4346F-E58D-4033-A578-074C0800427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5472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4AE49F4-926F-4C5F-A93A-DE9343A5DDD1}"/>
              </a:ext>
            </a:extLst>
          </p:cNvPr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7F71E9-647E-44AB-BC6F-F37B00A9C550}"/>
              </a:ext>
            </a:extLst>
          </p:cNvPr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95904B0A-599E-462D-849D-0A784AA5F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CD813FC-E372-4FA1-A0D6-467C6744E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735C956-5574-45E7-8E19-262599FA6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DF975-EC2D-488D-BE96-30F244BDB4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47882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BC000EE-5525-4CBC-A3DA-C36D37768035}"/>
              </a:ext>
            </a:extLst>
          </p:cNvPr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07E69F8-A8DE-4958-A08C-876DC54ED922}"/>
              </a:ext>
            </a:extLst>
          </p:cNvPr>
          <p:cNvSpPr/>
          <p:nvPr/>
        </p:nvSpPr>
        <p:spPr>
          <a:xfrm>
            <a:off x="0" y="6334125"/>
            <a:ext cx="9144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8E9C6B-0A96-4CC0-AA60-7414655FC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id="{07554020-B796-4957-A760-7E8A3E20EE8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22325" y="1846263"/>
            <a:ext cx="7543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92EF91-4679-4DCE-B964-D849D196CD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1A6D5-FFDD-4101-BC82-15E150E67A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68BE28-FC2B-4ED8-A675-81876B1A1C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05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96A6BFC-FFF8-4320-9C8C-353098E08F2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DF5FAAA-EE82-437C-97CA-45CFA83BC2AF}"/>
              </a:ext>
            </a:extLst>
          </p:cNvPr>
          <p:cNvCxnSpPr/>
          <p:nvPr/>
        </p:nvCxnSpPr>
        <p:spPr>
          <a:xfrm>
            <a:off x="895350" y="1738313"/>
            <a:ext cx="747553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8" r:id="rId2"/>
    <p:sldLayoutId id="2147483684" r:id="rId3"/>
    <p:sldLayoutId id="2147483679" r:id="rId4"/>
    <p:sldLayoutId id="2147483680" r:id="rId5"/>
    <p:sldLayoutId id="2147483681" r:id="rId6"/>
    <p:sldLayoutId id="2147483685" r:id="rId7"/>
    <p:sldLayoutId id="2147483686" r:id="rId8"/>
    <p:sldLayoutId id="2147483687" r:id="rId9"/>
    <p:sldLayoutId id="2147483682" r:id="rId10"/>
    <p:sldLayoutId id="2147483688" r:id="rId11"/>
  </p:sldLayoutIdLst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9pPr>
    </p:titleStyle>
    <p:bodyStyle>
      <a:lvl1pPr marL="90488" indent="-90488" algn="l" rtl="0" fontAlgn="base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sychclasses2.wikispaces.com/Group+-+Chapter+16+-+Therapies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jar0d/3933732383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2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jphotostyle.com/handwriting/s/skill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bluediamondgallery.com/wooden-tile/s/skill.html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-sa/2.5/" TargetMode="External"/><Relationship Id="rId4" Type="http://schemas.openxmlformats.org/officeDocument/2006/relationships/hyperlink" Target="http://apcalc.blogspot.com/2006_04_01_archive.html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buildingvocabularyiseasy.wikispaces.com/Cooperative+Learnin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-sa/4.0/" TargetMode="External"/><Relationship Id="rId4" Type="http://schemas.openxmlformats.org/officeDocument/2006/relationships/hyperlink" Target="http://blog.yorksj.ac.uk/moodle/2014/05/15/designing-active-learning-in-moodle-mootuk14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en.wikipedia.org/wiki/Outline_of_project_management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C262D22-9ECA-4939-A933-DCEB2D735A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2325" y="758825"/>
            <a:ext cx="7543800" cy="35655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PRACTICUM: LAST LESSON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88529A8-6AB3-4985-8436-46C43DC744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5500" y="4456113"/>
            <a:ext cx="7543800" cy="1143000"/>
          </a:xfrm>
        </p:spPr>
        <p:txBody>
          <a:bodyPr rtlCol="0"/>
          <a:lstStyle/>
          <a:p>
            <a:pPr fontAlgn="auto">
              <a:defRPr/>
            </a:pPr>
            <a:r>
              <a:rPr lang="en-GB" dirty="0"/>
              <a:t>Skills Audit</a:t>
            </a:r>
          </a:p>
          <a:p>
            <a:pPr fontAlgn="auto">
              <a:defRPr/>
            </a:pPr>
            <a:r>
              <a:rPr lang="en-GB" dirty="0"/>
              <a:t>Ending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51BB2-F3CC-42A8-BABD-9372F638A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OPENING ROUND….</a:t>
            </a:r>
          </a:p>
        </p:txBody>
      </p:sp>
      <p:pic>
        <p:nvPicPr>
          <p:cNvPr id="5" name="Content Placeholder 4" descr="A group of people sitting at a table&#10;&#10;Description generated with very high confidence">
            <a:extLst>
              <a:ext uri="{FF2B5EF4-FFF2-40B4-BE49-F238E27FC236}">
                <a16:creationId xmlns:a16="http://schemas.microsoft.com/office/drawing/2014/main" id="{7D1A3892-AC1F-4149-A088-E7A7EDC961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2066924"/>
            <a:ext cx="9144000" cy="4242395"/>
          </a:xfrm>
        </p:spPr>
      </p:pic>
    </p:spTree>
    <p:extLst>
      <p:ext uri="{BB962C8B-B14F-4D97-AF65-F5344CB8AC3E}">
        <p14:creationId xmlns:p14="http://schemas.microsoft.com/office/powerpoint/2010/main" val="3070910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6000"/>
                <a:shade val="99000"/>
                <a:satMod val="140000"/>
              </a:schemeClr>
            </a:gs>
            <a:gs pos="65000">
              <a:schemeClr val="bg1">
                <a:tint val="100000"/>
                <a:shade val="80000"/>
                <a:satMod val="130000"/>
              </a:schemeClr>
            </a:gs>
            <a:gs pos="100000">
              <a:schemeClr val="bg1">
                <a:tint val="100000"/>
                <a:shade val="48000"/>
                <a:satMod val="120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6CD456-FA7B-4354-8873-C35E6A373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1334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36" name="Rectangle 135">
            <a:extLst>
              <a:ext uri="{FF2B5EF4-FFF2-40B4-BE49-F238E27FC236}">
                <a16:creationId xmlns:a16="http://schemas.microsoft.com/office/drawing/2014/main" id="{7737E529-E43B-4948-B3C4-7F6B806FCCF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C609E9FA-BDDE-45C4-8F5E-974D4208D2E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3989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0" name="Straight Connector 139">
            <a:extLst>
              <a:ext uri="{FF2B5EF4-FFF2-40B4-BE49-F238E27FC236}">
                <a16:creationId xmlns:a16="http://schemas.microsoft.com/office/drawing/2014/main" id="{45549E29-E797-4A00-B030-3AB01640CFD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8" name="Title 1">
            <a:extLst>
              <a:ext uri="{FF2B5EF4-FFF2-40B4-BE49-F238E27FC236}">
                <a16:creationId xmlns:a16="http://schemas.microsoft.com/office/drawing/2014/main" id="{711E2D53-1484-4158-B45C-864DDFFD1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3"/>
            <a:ext cx="7543800" cy="1450757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SKILLS AUDIT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A51092CD-2D4C-411B-ADF4-676A398D7E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60" y="1845734"/>
            <a:ext cx="7543800" cy="4023360"/>
          </a:xfrm>
        </p:spPr>
        <p:txBody>
          <a:bodyPr>
            <a:normAutofit/>
          </a:bodyPr>
          <a:lstStyle/>
          <a:p>
            <a:endParaRPr lang="en-GB" altLang="en-US" dirty="0">
              <a:solidFill>
                <a:schemeClr val="tx1"/>
              </a:solidFill>
            </a:endParaRPr>
          </a:p>
          <a:p>
            <a:pPr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	</a:t>
            </a:r>
            <a:r>
              <a:rPr lang="en-GB" altLang="en-US" sz="4800" b="1" u="sng" dirty="0">
                <a:solidFill>
                  <a:schemeClr val="tx1"/>
                </a:solidFill>
              </a:rPr>
              <a:t>What have we learnt about counselling</a:t>
            </a:r>
            <a:r>
              <a:rPr lang="en-GB" altLang="en-US" sz="4800" b="1" dirty="0">
                <a:solidFill>
                  <a:schemeClr val="tx1"/>
                </a:solidFill>
              </a:rPr>
              <a:t>?</a:t>
            </a:r>
          </a:p>
          <a:p>
            <a:pPr>
              <a:buFontTx/>
              <a:buNone/>
            </a:pPr>
            <a:endParaRPr lang="en-GB" altLang="en-US" sz="3600" b="1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0B0D5D-6EFF-4FF0-AE36-39705038581B}"/>
              </a:ext>
            </a:extLst>
          </p:cNvPr>
          <p:cNvSpPr txBox="1"/>
          <p:nvPr/>
        </p:nvSpPr>
        <p:spPr>
          <a:xfrm>
            <a:off x="6836958" y="665794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hlinkClick r:id="rId3" tooltip="http://www.flickr.com/photos/jar0d/3933732383/"/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hlinkClick r:id="rId4" tooltip="https://creativecommons.org/licenses/by-sa/2.0/"/>
              </a:rPr>
              <a:t>CC BY-SA</a:t>
            </a:r>
            <a:endParaRPr lang="en-GB" sz="700">
              <a:solidFill>
                <a:srgbClr val="FFFFFF"/>
              </a:solidFill>
              <a:latin typeface="+mn-lt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6000"/>
                <a:shade val="99000"/>
                <a:satMod val="140000"/>
              </a:schemeClr>
            </a:gs>
            <a:gs pos="65000">
              <a:schemeClr val="bg1">
                <a:tint val="100000"/>
                <a:shade val="80000"/>
                <a:satMod val="130000"/>
              </a:schemeClr>
            </a:gs>
            <a:gs pos="100000">
              <a:schemeClr val="bg1">
                <a:tint val="100000"/>
                <a:shade val="48000"/>
                <a:satMod val="120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7A2691-90FA-4865-A20A-C79C2762C7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000" r="-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737E529-E43B-4948-B3C4-7F6B806FCCF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C609E9FA-BDDE-45C4-8F5E-974D4208D2E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3989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5549E29-E797-4A00-B030-3AB01640CFD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2" name="Title 1">
            <a:extLst>
              <a:ext uri="{FF2B5EF4-FFF2-40B4-BE49-F238E27FC236}">
                <a16:creationId xmlns:a16="http://schemas.microsoft.com/office/drawing/2014/main" id="{A5C52AE6-C482-4D0C-82DE-B10BDB908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3"/>
            <a:ext cx="7543800" cy="1450757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altLang="en-US">
                <a:solidFill>
                  <a:schemeClr val="tx1"/>
                </a:solidFill>
              </a:rPr>
              <a:t>SKILLS AUDIT What did we learn?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8F25C149-5A37-4378-A473-A3A028828E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60" y="1845734"/>
            <a:ext cx="7543800" cy="4023360"/>
          </a:xfrm>
        </p:spPr>
        <p:txBody>
          <a:bodyPr>
            <a:normAutofit/>
          </a:bodyPr>
          <a:lstStyle/>
          <a:p>
            <a:endParaRPr lang="en-GB" altLang="en-US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dirty="0">
                <a:solidFill>
                  <a:schemeClr val="tx1"/>
                </a:solidFill>
              </a:rPr>
              <a:t>THE LEARNING, THE LEARNING….THE REFLECTION</a:t>
            </a:r>
          </a:p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491BA0-D44A-4097-A854-B4D766F60901}"/>
              </a:ext>
            </a:extLst>
          </p:cNvPr>
          <p:cNvSpPr txBox="1"/>
          <p:nvPr/>
        </p:nvSpPr>
        <p:spPr>
          <a:xfrm>
            <a:off x="6836958" y="665794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latin typeface="+mn-lt"/>
                <a:hlinkClick r:id="rId3" tooltip="http://jphotostyle.com/handwriting/s/skill.html"/>
              </a:rPr>
              <a:t>This Photo</a:t>
            </a:r>
            <a:r>
              <a:rPr lang="en-GB" sz="700">
                <a:solidFill>
                  <a:srgbClr val="FFFFFF"/>
                </a:solidFill>
                <a:latin typeface="+mn-lt"/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latin typeface="+mn-lt"/>
                <a:hlinkClick r:id="rId4" tooltip="https://creativecommons.org/licenses/by-sa/3.0/"/>
              </a:rPr>
              <a:t>CC BY-SA</a:t>
            </a:r>
            <a:endParaRPr lang="en-GB" sz="700">
              <a:solidFill>
                <a:srgbClr val="FFFFFF"/>
              </a:solidFill>
              <a:latin typeface="+mn-lt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54EF6B55-4843-4C96-832F-DEFC1CC95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did we learn?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F197E8BE-C2DD-4225-A764-F5C67B3D5E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 dirty="0"/>
          </a:p>
          <a:p>
            <a:endParaRPr lang="en-GB" altLang="en-US" dirty="0"/>
          </a:p>
          <a:p>
            <a:pPr marL="0" indent="0">
              <a:buNone/>
            </a:pPr>
            <a:endParaRPr lang="en-GB" alt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604F14-C563-45DD-93D4-B02F8465B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F7C607-7220-43F9-8398-2C324C5C69AB}"/>
              </a:ext>
            </a:extLst>
          </p:cNvPr>
          <p:cNvSpPr txBox="1"/>
          <p:nvPr/>
        </p:nvSpPr>
        <p:spPr>
          <a:xfrm>
            <a:off x="0" y="6477000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www.thebluediamondgallery.com/wooden-tile/s/skill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>
            <a:extLst>
              <a:ext uri="{FF2B5EF4-FFF2-40B4-BE49-F238E27FC236}">
                <a16:creationId xmlns:a16="http://schemas.microsoft.com/office/drawing/2014/main" id="{44BF5DC8-3777-490E-A394-4ED8A10EC0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 </a:t>
            </a:r>
            <a:r>
              <a:rPr lang="en-GB" altLang="en-US" b="1" u="sng" dirty="0"/>
              <a:t>ENDINGS, CLOSE OF COURSE AND REVIEW OF MODULE</a:t>
            </a:r>
            <a:endParaRPr lang="en-GB" altLang="en-US" dirty="0"/>
          </a:p>
        </p:txBody>
      </p:sp>
      <p:sp>
        <p:nvSpPr>
          <p:cNvPr id="2051" name="Rectangle 5">
            <a:extLst>
              <a:ext uri="{FF2B5EF4-FFF2-40B4-BE49-F238E27FC236}">
                <a16:creationId xmlns:a16="http://schemas.microsoft.com/office/drawing/2014/main" id="{808BF695-4CCD-4BC8-9C7A-55B164C5449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dirty="0"/>
              <a:t> </a:t>
            </a:r>
            <a:endParaRPr lang="en-GB" altLang="en-US" b="1" u="sng" dirty="0"/>
          </a:p>
          <a:p>
            <a:pPr eaLnBrk="1" hangingPunct="1">
              <a:buFontTx/>
              <a:buNone/>
            </a:pPr>
            <a:endParaRPr lang="en-GB" altLang="en-US" b="1" u="sng" dirty="0"/>
          </a:p>
          <a:p>
            <a:pPr eaLnBrk="1" hangingPunct="1">
              <a:buFontTx/>
              <a:buNone/>
            </a:pPr>
            <a:endParaRPr lang="en-GB" alt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D07BB4-6C7F-4DCD-A905-4ED20954CF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37955" y="1878479"/>
            <a:ext cx="7213222" cy="44834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EB0FE9-0411-4EAF-8C24-C1AFAB756F97}"/>
              </a:ext>
            </a:extLst>
          </p:cNvPr>
          <p:cNvSpPr txBox="1"/>
          <p:nvPr/>
        </p:nvSpPr>
        <p:spPr>
          <a:xfrm>
            <a:off x="992822" y="6318716"/>
            <a:ext cx="7158355" cy="233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://apcalc.blogspot.com/2006_04_01_archive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c-sa/2.5/"/>
              </a:rPr>
              <a:t>CC BY-NC-SA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978019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/>
              <a:t>COUNSELLING SKILLS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u="sng" dirty="0"/>
              <a:t>ENDINGS</a:t>
            </a:r>
          </a:p>
        </p:txBody>
      </p:sp>
    </p:spTree>
    <p:extLst>
      <p:ext uri="{BB962C8B-B14F-4D97-AF65-F5344CB8AC3E}">
        <p14:creationId xmlns:p14="http://schemas.microsoft.com/office/powerpoint/2010/main" val="2448934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84B70D5-875B-433D-BDBD-1522A85D6C1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FC539C-B783-4B03-9F9E-D13430F3F64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299956-A9E7-4FC1-A0B1-D590CA9730E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3989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947DF4A-614C-4B4C-8B80-E5B9D8E8CFED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19107" y="2085703"/>
            <a:ext cx="26746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9A7C80DA-5FCC-4DC3-BDF6-8676821D0C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75499" y="1168818"/>
            <a:ext cx="5182351" cy="42569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4613" y="634946"/>
            <a:ext cx="2767693" cy="1450757"/>
          </a:xfrm>
        </p:spPr>
        <p:txBody>
          <a:bodyPr>
            <a:normAutofit/>
          </a:bodyPr>
          <a:lstStyle/>
          <a:p>
            <a:r>
              <a:rPr lang="en-GB" b="1" u="sng" dirty="0"/>
              <a:t>Exercise</a:t>
            </a:r>
            <a:r>
              <a:rPr lang="en-GB" dirty="0"/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4613" y="2198914"/>
            <a:ext cx="2767693" cy="367018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/>
              <a:t>Groupwork - </a:t>
            </a:r>
          </a:p>
          <a:p>
            <a:pPr>
              <a:buFont typeface="Wingdings" panose="05000000000000000000" pitchFamily="2" charset="2"/>
              <a:buChar char="q"/>
            </a:pPr>
            <a:endParaRPr lang="en-GB"/>
          </a:p>
          <a:p>
            <a:pPr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2426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u="sng" dirty="0"/>
              <a:t>TWO TYPES OF ENDINGS TO LOOK AT: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4800" dirty="0"/>
              <a:t>Endings in Helping Relationships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48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4800" dirty="0"/>
              <a:t>Ending of the module</a:t>
            </a:r>
          </a:p>
        </p:txBody>
      </p:sp>
    </p:spTree>
    <p:extLst>
      <p:ext uri="{BB962C8B-B14F-4D97-AF65-F5344CB8AC3E}">
        <p14:creationId xmlns:p14="http://schemas.microsoft.com/office/powerpoint/2010/main" val="780301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3AF0BE09-B96C-4049-AE65-3B77E4CC4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/>
              <a:t>REVIEW ON ENDING A COUNSELLING SESSION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92DD5CC8-381E-422D-B823-8F9041A4B0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/>
              <a:t>Pacing, add time limits into contract?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/>
              <a:t>Give warning of ending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/>
              <a:t>Ending on an even note?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/>
              <a:t>Summarise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/>
              <a:t>End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/>
              <a:t>Door knob moments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/>
              <a:t>The danger of over running sessions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616372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ENDINGS IN HELPING CAN BE: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endParaRPr lang="en-GB" sz="3200"/>
          </a:p>
          <a:p>
            <a:pPr>
              <a:buFont typeface="Wingdings" panose="05000000000000000000" pitchFamily="2" charset="2"/>
              <a:buChar char="q"/>
            </a:pPr>
            <a:r>
              <a:rPr lang="en-GB" sz="3200"/>
              <a:t>Fixed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/>
              <a:t>Sudden </a:t>
            </a:r>
            <a:r>
              <a:rPr lang="en-GB" sz="3200" dirty="0"/>
              <a:t>and or premature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Fading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Definitive or with scheduled follow up</a:t>
            </a:r>
          </a:p>
        </p:txBody>
      </p:sp>
    </p:spTree>
    <p:extLst>
      <p:ext uri="{BB962C8B-B14F-4D97-AF65-F5344CB8AC3E}">
        <p14:creationId xmlns:p14="http://schemas.microsoft.com/office/powerpoint/2010/main" val="21126260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CA96CC42-151A-4FF2-9234-AB2E07B303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So, endings can be….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10C0F124-24EF-4C7F-B9BC-84AA9250A4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dirty="0"/>
          </a:p>
          <a:p>
            <a:endParaRPr lang="en-GB" alt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4400" dirty="0"/>
              <a:t>Planned</a:t>
            </a:r>
          </a:p>
          <a:p>
            <a:endParaRPr lang="en-GB" altLang="en-US" sz="44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4400" dirty="0"/>
              <a:t>Unplanned</a:t>
            </a:r>
          </a:p>
        </p:txBody>
      </p:sp>
    </p:spTree>
    <p:extLst>
      <p:ext uri="{BB962C8B-B14F-4D97-AF65-F5344CB8AC3E}">
        <p14:creationId xmlns:p14="http://schemas.microsoft.com/office/powerpoint/2010/main" val="2256998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90DB3391-F60D-4A43-B151-556E7556AF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ENDINGS….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2D03ED49-07B2-442C-8281-FA413E7346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altLang="en-US" sz="4400" dirty="0"/>
              <a:t>Contract at the start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44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4400" dirty="0"/>
              <a:t>Short Term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44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4400" dirty="0"/>
              <a:t>Long Term</a:t>
            </a:r>
          </a:p>
        </p:txBody>
      </p:sp>
    </p:spTree>
    <p:extLst>
      <p:ext uri="{BB962C8B-B14F-4D97-AF65-F5344CB8AC3E}">
        <p14:creationId xmlns:p14="http://schemas.microsoft.com/office/powerpoint/2010/main" val="35049646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3741B58E-3B65-4A01-A276-975AB2CF8A0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39736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7AAC67C3-831B-4AB1-A259-DFB839CAFAF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054B3F04-9EAC-45C0-B3CE-0387EEA10A0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862232CC-F171-407B-B5D9-216D75293F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9277" y="605896"/>
            <a:ext cx="2313633" cy="5646208"/>
          </a:xfrm>
        </p:spPr>
        <p:txBody>
          <a:bodyPr anchor="ctr">
            <a:normAutofit/>
          </a:bodyPr>
          <a:lstStyle/>
          <a:p>
            <a:r>
              <a:rPr lang="en-GB" altLang="en-US" sz="3100">
                <a:solidFill>
                  <a:srgbClr val="FFFFFF"/>
                </a:solidFill>
              </a:rPr>
              <a:t>TALK ABOUT ENDING …..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64C8FBCB-9D3E-49A8-BD7F-BE3839A43D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556512" y="605896"/>
            <a:ext cx="4810247" cy="5646208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altLang="en-US" sz="4000" dirty="0"/>
              <a:t>Include ‘ending’ talk from the start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40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4000" dirty="0"/>
              <a:t>Short term………….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40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4000" dirty="0"/>
              <a:t>Long term</a:t>
            </a:r>
          </a:p>
        </p:txBody>
      </p:sp>
    </p:spTree>
    <p:extLst>
      <p:ext uri="{BB962C8B-B14F-4D97-AF65-F5344CB8AC3E}">
        <p14:creationId xmlns:p14="http://schemas.microsoft.com/office/powerpoint/2010/main" val="36563492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D390CB73-08A0-42F3-B3BB-7361ECEE0E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 Term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1F967562-7365-4D8F-BE2E-7484EFFD69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600" dirty="0"/>
              <a:t>Discuss the most important things to work on in the time you’ve got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36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600" dirty="0"/>
              <a:t>Work to your time limits - Psychodynamic or CBT?</a:t>
            </a:r>
          </a:p>
        </p:txBody>
      </p:sp>
    </p:spTree>
    <p:extLst>
      <p:ext uri="{BB962C8B-B14F-4D97-AF65-F5344CB8AC3E}">
        <p14:creationId xmlns:p14="http://schemas.microsoft.com/office/powerpoint/2010/main" val="38178278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3F549060-0317-4D9A-8E76-27622F6393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Long Term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0AF5C741-253D-4228-911A-2AFAFDFB2E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/>
              <a:t>Have a review session every six weeks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32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/>
              <a:t>What have we done and where do we need </a:t>
            </a:r>
          </a:p>
          <a:p>
            <a:pPr marL="0" indent="0">
              <a:buNone/>
            </a:pPr>
            <a:r>
              <a:rPr lang="en-GB" altLang="en-US" sz="3200" dirty="0"/>
              <a:t>    to go?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32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/>
              <a:t>CORE?</a:t>
            </a:r>
          </a:p>
        </p:txBody>
      </p:sp>
    </p:spTree>
    <p:extLst>
      <p:ext uri="{BB962C8B-B14F-4D97-AF65-F5344CB8AC3E}">
        <p14:creationId xmlns:p14="http://schemas.microsoft.com/office/powerpoint/2010/main" val="16439137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A4CB7660-DB5A-4184-A3F0-6B13403D9E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/>
              <a:t>WHAT ARE THE SIGNS THAT WE ARE APPROACHING AN ENDING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9C09B38E-DF1A-4709-ABCF-101B1B795C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dirty="0"/>
          </a:p>
          <a:p>
            <a:endParaRPr lang="en-GB" alt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4000" dirty="0"/>
              <a:t>CLIENT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40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4000" dirty="0"/>
              <a:t>HELPER</a:t>
            </a:r>
          </a:p>
        </p:txBody>
      </p:sp>
    </p:spTree>
    <p:extLst>
      <p:ext uri="{BB962C8B-B14F-4D97-AF65-F5344CB8AC3E}">
        <p14:creationId xmlns:p14="http://schemas.microsoft.com/office/powerpoint/2010/main" val="12017370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1644EDFA-906A-4795-80DD-4DDA8C2E1C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0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br>
              <a:rPr lang="en-GB" altLang="en-US">
                <a:cs typeface="Times New Roman" panose="02020603050405020304" pitchFamily="18" charset="0"/>
              </a:rPr>
            </a:br>
            <a:endParaRPr lang="en-GB" altLang="en-US">
              <a:cs typeface="Times New Roman" panose="02020603050405020304" pitchFamily="18" charset="0"/>
            </a:endParaRP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35AAA84E-9339-4F53-936E-4B9B3D9344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altLang="en-US" dirty="0">
                <a:cs typeface="Times New Roman" panose="02020603050405020304" pitchFamily="18" charset="0"/>
              </a:rPr>
              <a:t>    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Controlling what was the presenting issue, e.g. anxiety or depression</a:t>
            </a:r>
            <a:endParaRPr lang="en-GB" altLang="en-US" sz="3600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Has hope for the future</a:t>
            </a:r>
            <a:endParaRPr lang="en-GB" altLang="en-US" sz="3600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600" dirty="0">
                <a:cs typeface="Arial" panose="020B0604020202020204" pitchFamily="34" charset="0"/>
              </a:rPr>
              <a:t>“</a:t>
            </a:r>
            <a:r>
              <a:rPr lang="en-GB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Perhaps I</a:t>
            </a:r>
            <a:r>
              <a:rPr lang="en-GB" altLang="en-US" sz="3600" dirty="0">
                <a:cs typeface="Arial" panose="020B0604020202020204" pitchFamily="34" charset="0"/>
              </a:rPr>
              <a:t>’</a:t>
            </a:r>
            <a:r>
              <a:rPr lang="en-GB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 not so bad after all</a:t>
            </a:r>
            <a:r>
              <a:rPr lang="en-GB" altLang="en-US" sz="3600" dirty="0">
                <a:cs typeface="Arial" panose="020B0604020202020204" pitchFamily="34" charset="0"/>
              </a:rPr>
              <a:t>”</a:t>
            </a:r>
            <a:endParaRPr lang="en-GB" altLang="en-US" sz="3600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600" dirty="0">
                <a:cs typeface="Arial" panose="020B0604020202020204" pitchFamily="34" charset="0"/>
              </a:rPr>
              <a:t>“</a:t>
            </a:r>
            <a:r>
              <a:rPr lang="en-GB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I guess I did  the best I could</a:t>
            </a:r>
            <a:r>
              <a:rPr lang="en-GB" altLang="en-US" sz="3600" dirty="0">
                <a:cs typeface="Arial" panose="020B0604020202020204" pitchFamily="34" charset="0"/>
              </a:rPr>
              <a:t>”</a:t>
            </a:r>
            <a:endParaRPr lang="en-GB" altLang="en-US" sz="3600" dirty="0">
              <a:cs typeface="Times New Roman" panose="02020603050405020304" pitchFamily="18" charset="0"/>
            </a:endParaRP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213770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5F7C14DB-DE5C-42C4-B130-2699C070EB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0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1E9E66C4-FBEC-4C07-835B-914946A8DD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altLang="en-US" sz="3600" dirty="0"/>
              <a:t>Client self report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altLang="en-US" sz="36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600" dirty="0"/>
              <a:t>Sessions become a review of what has happened since the last session, take a ‘conversational’ turn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altLang="en-US" sz="36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600" dirty="0"/>
              <a:t>Starts to turn up late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915578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EA6AE902-C620-44E1-8844-6FABDB744B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CLIENT</a:t>
            </a: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8C92EE21-A7E5-47B4-A08A-5FA6FE603D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endParaRPr lang="en-GB" alt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4000" dirty="0"/>
              <a:t>DNA’s [</a:t>
            </a:r>
            <a:r>
              <a:rPr lang="en-GB" altLang="en-US" sz="4000" i="1" dirty="0"/>
              <a:t>last session</a:t>
            </a:r>
            <a:r>
              <a:rPr lang="en-GB" altLang="en-US" sz="4000" dirty="0"/>
              <a:t>]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40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Client is </a:t>
            </a:r>
            <a:r>
              <a:rPr lang="en-GB" altLang="en-US" sz="4000" u="sng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controlling what was the presenting issue, e.g. anxiety or depression</a:t>
            </a:r>
            <a:r>
              <a:rPr lang="en-GB" altLang="en-US" sz="4000" dirty="0"/>
              <a:t> NEEDS SIGNPOSTING/ REFERRAL – HOW?</a:t>
            </a:r>
          </a:p>
        </p:txBody>
      </p:sp>
    </p:spTree>
    <p:extLst>
      <p:ext uri="{BB962C8B-B14F-4D97-AF65-F5344CB8AC3E}">
        <p14:creationId xmlns:p14="http://schemas.microsoft.com/office/powerpoint/2010/main" val="15550220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AC4B01D2-CB31-4432-A307-F24B59996E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Helper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096E09F1-0223-4D59-865B-CE782FB859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Wondering what to work on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altLang="en-US" sz="3600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Noticing improvement in the client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altLang="en-US" sz="3600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Sessions become more </a:t>
            </a:r>
            <a:r>
              <a:rPr lang="en-GB" altLang="en-US" sz="3600" dirty="0">
                <a:cs typeface="Arial" panose="020B0604020202020204" pitchFamily="34" charset="0"/>
              </a:rPr>
              <a:t>‘</a:t>
            </a:r>
            <a:r>
              <a:rPr lang="en-GB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chatty</a:t>
            </a:r>
            <a:r>
              <a:rPr lang="en-GB" altLang="en-US" sz="3600" dirty="0">
                <a:cs typeface="Arial" panose="020B0604020202020204" pitchFamily="34" charset="0"/>
              </a:rPr>
              <a:t>’</a:t>
            </a:r>
            <a:r>
              <a:rPr lang="en-GB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and less intense</a:t>
            </a:r>
            <a:endParaRPr lang="en-GB" altLang="en-US" sz="36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5371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24553766-B226-4D94-B8E3-B9335E9265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HELPER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7D2F15C0-0375-493B-B7D5-81C6133B1E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Client misses/delays sessions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3200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Need to be sensitively managed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LACK OF THERAPEUTIC MOVEMENT</a:t>
            </a:r>
            <a:endParaRPr lang="en-GB" altLang="en-US" sz="3200" dirty="0">
              <a:cs typeface="Times New Roman" panose="02020603050405020304" pitchFamily="18" charset="0"/>
            </a:endParaRPr>
          </a:p>
          <a:p>
            <a:endParaRPr lang="en-GB" altLang="en-US" dirty="0"/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7276663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99CA54BB-0671-4F69-AC2F-927070DD7F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HOW TO WORK TOWARDS ENDING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B93AE0AE-0AC5-4A07-8DC1-3128A42123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altLang="en-US" sz="3200" dirty="0"/>
              <a:t>From the start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200" dirty="0"/>
              <a:t>Dependency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200" dirty="0"/>
              <a:t>If possible, work out an ending strategy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200" dirty="0"/>
              <a:t>Beware of attachment issues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200" dirty="0"/>
              <a:t>Don’t ignore feeling about endings [theirs and yours}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342348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towards endings…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Work with feelings about endings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End ethically – still part of the helping process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Consolidate learning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The ending of helping is a new beginning for the client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They are their own most valuable resource</a:t>
            </a:r>
          </a:p>
        </p:txBody>
      </p:sp>
    </p:spTree>
    <p:extLst>
      <p:ext uri="{BB962C8B-B14F-4D97-AF65-F5344CB8AC3E}">
        <p14:creationId xmlns:p14="http://schemas.microsoft.com/office/powerpoint/2010/main" val="13447766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deal with unexpected endings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3600" dirty="0"/>
              <a:t>Look at the bigger picture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600" dirty="0"/>
              <a:t>Understand that some people will avoid endings and will not turn up for the last appointment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600" dirty="0"/>
              <a:t>Hope for the future</a:t>
            </a:r>
          </a:p>
          <a:p>
            <a:pPr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92890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Remember….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sz="4000" dirty="0"/>
              <a:t>Refer often during the helping process to ‘when counselling ends’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4000" dirty="0"/>
              <a:t> Give plenty of warning that an ending is  approaching if and when this is possible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47855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ending possibilities…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What is the main thing you are taking away from our work together?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What aspect of our sessions have you found most helpful, unhelpful?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Identify any further work the client may be interested in, e.g., an onward referral, relevant self help books, support groups, etc</a:t>
            </a:r>
          </a:p>
        </p:txBody>
      </p:sp>
    </p:spTree>
    <p:extLst>
      <p:ext uri="{BB962C8B-B14F-4D97-AF65-F5344CB8AC3E}">
        <p14:creationId xmlns:p14="http://schemas.microsoft.com/office/powerpoint/2010/main" val="41963926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EVALUATION AND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4400" dirty="0"/>
              <a:t>So, how did it go?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4400" dirty="0"/>
              <a:t>Evaluation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4400" dirty="0"/>
              <a:t>Self reflection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75039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EXERCISE</a:t>
            </a:r>
            <a:r>
              <a:rPr lang="en-GB" dirty="0"/>
              <a:t>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	</a:t>
            </a:r>
          </a:p>
          <a:p>
            <a:r>
              <a:rPr lang="en-GB" sz="3600" dirty="0"/>
              <a:t> </a:t>
            </a:r>
          </a:p>
          <a:p>
            <a:pPr>
              <a:buNone/>
            </a:pPr>
            <a:r>
              <a:rPr lang="en-GB" sz="3600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7CEC19-A634-4BB3-B0C8-9918BE5E50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1736725"/>
            <a:ext cx="9144000" cy="41617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3DBCCC-BA2F-43C6-9927-B045C9EEB98F}"/>
              </a:ext>
            </a:extLst>
          </p:cNvPr>
          <p:cNvSpPr txBox="1"/>
          <p:nvPr/>
        </p:nvSpPr>
        <p:spPr>
          <a:xfrm>
            <a:off x="0" y="5898444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://blog.yorksj.ac.uk/moodle/2014/05/15/designing-active-learning-in-moodle-mootuk14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c-sa/4.0/"/>
              </a:rPr>
              <a:t>CC BY-NC-SA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1584003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sz="3600" dirty="0"/>
              <a:t> 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F9E8B0-9B10-4CA9-B8B1-09CC9FDC6C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903"/>
            <a:ext cx="9144000" cy="4221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0946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432B3367-2D36-4121-A0D1-9218A37A6B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Final stages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89D473E8-D5C7-47E4-B7DB-97066F3E7F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altLang="en-US" sz="4400" dirty="0"/>
              <a:t>Work towards the last session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altLang="en-US" sz="4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4400" dirty="0"/>
              <a:t>Last session is a review – Core, drawing, time line, discussion of your work together and achievements</a:t>
            </a:r>
          </a:p>
        </p:txBody>
      </p:sp>
    </p:spTree>
    <p:extLst>
      <p:ext uri="{BB962C8B-B14F-4D97-AF65-F5344CB8AC3E}">
        <p14:creationId xmlns:p14="http://schemas.microsoft.com/office/powerpoint/2010/main" val="37719873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/>
              <a:t>ENDINGS IN HELPING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846263"/>
            <a:ext cx="9036496" cy="4022725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Any personal disclosure is likely to bring with it a degree of dependence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When dependence occurs without either party realising it, problems occur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Take some time to discuss the relationship itself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Review and reflection helps work towards an ending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Managing expectations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Ending a helping relationship can tap into other life events</a:t>
            </a:r>
          </a:p>
        </p:txBody>
      </p:sp>
    </p:spTree>
    <p:extLst>
      <p:ext uri="{BB962C8B-B14F-4D97-AF65-F5344CB8AC3E}">
        <p14:creationId xmlns:p14="http://schemas.microsoft.com/office/powerpoint/2010/main" val="8058069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Signs….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3200" b="1" dirty="0"/>
              <a:t>Client will indicate readiness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b="1" dirty="0"/>
              <a:t>Feedback from significant others to </a:t>
            </a:r>
            <a:r>
              <a:rPr lang="en-GB" sz="3200" b="1" dirty="0" err="1"/>
              <a:t>helpee</a:t>
            </a:r>
            <a:endParaRPr lang="en-GB" sz="3200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3200" b="1" dirty="0"/>
              <a:t>Helper observation and reflection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b="1" dirty="0"/>
              <a:t>The reaching and consolidation of goals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200" b="1" dirty="0"/>
              <a:t>What are they taking away with them?</a:t>
            </a:r>
          </a:p>
        </p:txBody>
      </p:sp>
    </p:spTree>
    <p:extLst>
      <p:ext uri="{BB962C8B-B14F-4D97-AF65-F5344CB8AC3E}">
        <p14:creationId xmlns:p14="http://schemas.microsoft.com/office/powerpoint/2010/main" val="28128475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018433AF-1828-43B2-ACBB-42F27579AC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Final stages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45C2B132-23ED-4B4B-91A1-459E0803ED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altLang="en-US" sz="3200" b="1" dirty="0"/>
              <a:t>Further support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altLang="en-US" sz="32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200" b="1" dirty="0"/>
              <a:t>Bibliotherapy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altLang="en-US" sz="32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200" b="1" dirty="0"/>
              <a:t>Groups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altLang="en-US" sz="32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200" b="1" dirty="0"/>
              <a:t>Continuing support or return</a:t>
            </a:r>
          </a:p>
        </p:txBody>
      </p:sp>
    </p:spTree>
    <p:extLst>
      <p:ext uri="{BB962C8B-B14F-4D97-AF65-F5344CB8AC3E}">
        <p14:creationId xmlns:p14="http://schemas.microsoft.com/office/powerpoint/2010/main" val="3572804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To recap: Ways of ending a helping relationship: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Review of work every six sessions of helping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Work towards this from the start, plan ahead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Use of language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Consolidation and maintenance of work undertaken – into new situations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Relapse prevention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Review meeting – say goodbye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b="1" dirty="0"/>
              <a:t>Have to pay special attention to ending helping </a:t>
            </a:r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26633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D943BD00-0E96-4871-95F6-A5E936A336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Final stages…..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00EBEE69-FAB4-4F6F-91BB-BD94D88F50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altLang="en-US" sz="3200" dirty="0"/>
              <a:t>Review or booster sessions in three months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200" dirty="0"/>
              <a:t>Ending is part of the counselling process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200" dirty="0"/>
              <a:t>By ending weakly you may undo some of  the work you have done, end clearly, so say “Goodbye”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3200" dirty="0"/>
              <a:t>Different/difficult work contact thereafter?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484687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26">
            <a:extLst>
              <a:ext uri="{FF2B5EF4-FFF2-40B4-BE49-F238E27FC236}">
                <a16:creationId xmlns:a16="http://schemas.microsoft.com/office/drawing/2014/main" id="{BEDEB236-6A8B-4E46-BBC4-A480D5F8FB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0"/>
              <a:t>COUNSELLING</a:t>
            </a:r>
          </a:p>
        </p:txBody>
      </p:sp>
      <p:sp>
        <p:nvSpPr>
          <p:cNvPr id="20483" name="Rectangle 1027">
            <a:extLst>
              <a:ext uri="{FF2B5EF4-FFF2-40B4-BE49-F238E27FC236}">
                <a16:creationId xmlns:a16="http://schemas.microsoft.com/office/drawing/2014/main" id="{C93478E6-B137-4882-B498-F1F870C1C1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altLang="en-US" dirty="0"/>
              <a:t>          </a:t>
            </a:r>
            <a:endParaRPr lang="en-GB" altLang="en-US" b="1" u="sng" dirty="0"/>
          </a:p>
          <a:p>
            <a:pPr>
              <a:buFontTx/>
              <a:buNone/>
            </a:pPr>
            <a:endParaRPr lang="en-GB" altLang="en-US" b="1" dirty="0"/>
          </a:p>
          <a:p>
            <a:pPr>
              <a:buFontTx/>
              <a:buNone/>
            </a:pPr>
            <a:r>
              <a:rPr lang="en-GB" altLang="en-US" b="1" dirty="0"/>
              <a:t>          </a:t>
            </a:r>
          </a:p>
          <a:p>
            <a:pPr>
              <a:buFontTx/>
              <a:buNone/>
            </a:pPr>
            <a:r>
              <a:rPr lang="en-GB" altLang="en-US" sz="4400" b="1" dirty="0"/>
              <a:t>        WHAT MAKES IT WORK?</a:t>
            </a:r>
          </a:p>
          <a:p>
            <a:endParaRPr lang="en-GB" altLang="en-US" b="1" dirty="0"/>
          </a:p>
        </p:txBody>
      </p:sp>
    </p:spTree>
    <p:extLst>
      <p:ext uri="{BB962C8B-B14F-4D97-AF65-F5344CB8AC3E}">
        <p14:creationId xmlns:p14="http://schemas.microsoft.com/office/powerpoint/2010/main" val="42078966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14282B44-8481-49D2-8685-23C578466A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Based on firstly…………..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61DD0FBA-8E44-4F2B-B4F9-9EEF23ACE8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dirty="0"/>
          </a:p>
          <a:p>
            <a:endParaRPr lang="en-GB" alt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altLang="en-US" sz="3600" b="1" dirty="0"/>
              <a:t>Relationship</a:t>
            </a:r>
          </a:p>
          <a:p>
            <a:pPr>
              <a:buFont typeface="Wingdings" panose="05000000000000000000" pitchFamily="2" charset="2"/>
              <a:buChar char="v"/>
            </a:pPr>
            <a:endParaRPr lang="en-GB" altLang="en-US" sz="3600" b="1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altLang="en-US" sz="3600" b="1" dirty="0"/>
              <a:t>Core conditions</a:t>
            </a:r>
          </a:p>
        </p:txBody>
      </p:sp>
    </p:spTree>
    <p:extLst>
      <p:ext uri="{BB962C8B-B14F-4D97-AF65-F5344CB8AC3E}">
        <p14:creationId xmlns:p14="http://schemas.microsoft.com/office/powerpoint/2010/main" val="33278042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1027">
            <a:extLst>
              <a:ext uri="{FF2B5EF4-FFF2-40B4-BE49-F238E27FC236}">
                <a16:creationId xmlns:a16="http://schemas.microsoft.com/office/drawing/2014/main" id="{75451C34-6F27-46E2-8C5A-CCA72599AB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4000" b="1">
                <a:latin typeface="Arial" panose="020B0604020202020204" pitchFamily="34" charset="0"/>
              </a:rPr>
              <a:t>ROGERS</a:t>
            </a:r>
            <a:r>
              <a:rPr lang="en-GB" altLang="en-US" sz="2800"/>
              <a:t> - </a:t>
            </a:r>
            <a:r>
              <a:rPr lang="en-GB" altLang="en-US" sz="3600"/>
              <a:t>Job of helper is to move the block to our natural changing process</a:t>
            </a:r>
          </a:p>
          <a:p>
            <a:pPr>
              <a:lnSpc>
                <a:spcPct val="90000"/>
              </a:lnSpc>
            </a:pPr>
            <a:r>
              <a:rPr lang="en-GB" altLang="en-US" sz="4000" b="1">
                <a:latin typeface="Arial" panose="020B0604020202020204" pitchFamily="34" charset="0"/>
              </a:rPr>
              <a:t>EGAN</a:t>
            </a:r>
            <a:r>
              <a:rPr lang="en-GB" altLang="en-US" sz="3600"/>
              <a:t> - Change happens  through problem solving the difficulty and setting up strategies in which to manage ones life more successfully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altLang="en-US" sz="3600">
                <a:solidFill>
                  <a:schemeClr val="folHlink"/>
                </a:solidFill>
              </a:rPr>
              <a:t> </a:t>
            </a:r>
            <a:r>
              <a:rPr lang="en-GB" altLang="en-US" sz="3600"/>
              <a:t>     </a:t>
            </a:r>
          </a:p>
          <a:p>
            <a:pPr>
              <a:lnSpc>
                <a:spcPct val="90000"/>
              </a:lnSpc>
            </a:pPr>
            <a:endParaRPr lang="en-GB" altLang="en-US" sz="2800" b="1"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800"/>
          </a:p>
        </p:txBody>
      </p:sp>
      <p:sp>
        <p:nvSpPr>
          <p:cNvPr id="22533" name="Rectangle 1029">
            <a:extLst>
              <a:ext uri="{FF2B5EF4-FFF2-40B4-BE49-F238E27FC236}">
                <a16:creationId xmlns:a16="http://schemas.microsoft.com/office/drawing/2014/main" id="{B0755C8F-DBBB-4CC0-9E57-20C1348A31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 eaLnBrk="1" hangingPunct="1"/>
            <a:r>
              <a:rPr lang="en-GB" altLang="en-US" sz="3600" b="0">
                <a:solidFill>
                  <a:schemeClr val="tx1"/>
                </a:solidFill>
              </a:rPr>
              <a:t>How is change determined?</a:t>
            </a:r>
            <a:br>
              <a:rPr lang="en-GB" altLang="en-US" sz="3600" b="0">
                <a:solidFill>
                  <a:schemeClr val="tx1"/>
                </a:solidFill>
              </a:rPr>
            </a:br>
            <a:endParaRPr lang="en-GB" altLang="en-US" sz="3600" b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9926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026">
            <a:extLst>
              <a:ext uri="{FF2B5EF4-FFF2-40B4-BE49-F238E27FC236}">
                <a16:creationId xmlns:a16="http://schemas.microsoft.com/office/drawing/2014/main" id="{66311FAE-5681-4E56-8AFF-874F1E510F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0" dirty="0"/>
              <a:t>ALL COUNSELLING IS ABOUT CHANGE…………</a:t>
            </a:r>
          </a:p>
        </p:txBody>
      </p:sp>
      <p:sp>
        <p:nvSpPr>
          <p:cNvPr id="23555" name="Rectangle 1027">
            <a:extLst>
              <a:ext uri="{FF2B5EF4-FFF2-40B4-BE49-F238E27FC236}">
                <a16:creationId xmlns:a16="http://schemas.microsoft.com/office/drawing/2014/main" id="{D1998BCC-2A81-4A5E-96B6-8697E48F41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sz="4800" dirty="0">
              <a:latin typeface="Arial" panose="020B0604020202020204" pitchFamily="34" charset="0"/>
            </a:endParaRPr>
          </a:p>
          <a:p>
            <a:r>
              <a:rPr lang="en-GB" altLang="en-US" sz="4800" dirty="0">
                <a:latin typeface="Arial" panose="020B0604020202020204" pitchFamily="34" charset="0"/>
              </a:rPr>
              <a:t>What small thing could you do today which could make things better?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881283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8413A49-B2A3-4EB2-ADEC-1D540B1F2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b="1" u="sng" dirty="0"/>
              <a:t>THE ENDING OF YOUR PRACTICUM 1 MODULE…</a:t>
            </a:r>
            <a:endParaRPr lang="en-GB" altLang="en-US" dirty="0"/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3CEDC26D-B71D-4A87-A02A-3318191EB9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altLang="en-US" b="1" dirty="0"/>
              <a:t>  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3200" b="1" dirty="0"/>
              <a:t>  The beginning, the ending, and the beginning </a:t>
            </a:r>
          </a:p>
          <a:p>
            <a:pPr>
              <a:buFont typeface="Wingdings" panose="05000000000000000000" pitchFamily="2" charset="2"/>
              <a:buChar char="q"/>
            </a:pPr>
            <a:endParaRPr lang="en-GB" alt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80042C-4D86-43A6-BD60-C19B7BD7A9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3212976"/>
            <a:ext cx="9144000" cy="30201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D16E12-DD4A-4B3E-9B96-296700E08C89}"/>
              </a:ext>
            </a:extLst>
          </p:cNvPr>
          <p:cNvSpPr txBox="1"/>
          <p:nvPr/>
        </p:nvSpPr>
        <p:spPr>
          <a:xfrm>
            <a:off x="0" y="6233160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en.wikipedia.org/wiki/Outline_of_project_management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1168265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7D379150-F6B4-45C8-BE10-6B278AD400E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FFCF544-A370-4A5D-A95F-CA6E0E7191E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9144000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6EEB3B97-A638-498B-8083-54191CE71E01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284B70D5-875B-433D-BDBD-1522A85D6C1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17FC539C-B783-4B03-9F9E-D13430F3F64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1E299956-A9E7-4FC1-A0B1-D590CA9730E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" y="6334316"/>
            <a:ext cx="9143989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C947DF4A-614C-4B4C-8B80-E5B9D8E8CFED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19107" y="2085703"/>
            <a:ext cx="26746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8" name="Picture 2" descr="C:\Users\bev\AppData\Local\Microsoft\Windows\Temporary Internet Files\Content.IE5\HKEAAXY3\MP900049467[1].jpg">
            <a:extLst>
              <a:ext uri="{FF2B5EF4-FFF2-40B4-BE49-F238E27FC236}">
                <a16:creationId xmlns:a16="http://schemas.microsoft.com/office/drawing/2014/main" id="{94CC1972-CAEB-4F32-A3FD-9256125B6D1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5499" y="1567674"/>
            <a:ext cx="5182351" cy="3459219"/>
          </a:xfrm>
          <a:prstGeom prst="rect">
            <a:avLst/>
          </a:prstGeom>
        </p:spPr>
      </p:pic>
      <p:sp>
        <p:nvSpPr>
          <p:cNvPr id="11266" name="Title 1">
            <a:extLst>
              <a:ext uri="{FF2B5EF4-FFF2-40B4-BE49-F238E27FC236}">
                <a16:creationId xmlns:a16="http://schemas.microsoft.com/office/drawing/2014/main" id="{7EA2728A-BA5E-435A-8E1B-6042E29F2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613" y="634946"/>
            <a:ext cx="2767693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4100" b="1">
                <a:solidFill>
                  <a:schemeClr val="tx1">
                    <a:lumMod val="75000"/>
                    <a:lumOff val="25000"/>
                  </a:schemeClr>
                </a:solidFill>
              </a:rPr>
              <a:t>REFLECTION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49720380-8341-4000-BBEA-07D0950A29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94613" y="2198914"/>
            <a:ext cx="2767693" cy="3670180"/>
          </a:xfrm>
        </p:spPr>
        <p:txBody>
          <a:bodyPr vert="horz" lIns="0" tIns="45720" rIns="0" bIns="45720" rtlCol="0">
            <a:normAutofit/>
          </a:bodyPr>
          <a:lstStyle/>
          <a:p>
            <a:endParaRPr lang="en-US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anose="020F0502020204030204" pitchFamily="34" charset="0"/>
              <a:buChar char="q"/>
            </a:pPr>
            <a:r>
              <a:rPr lang="en-US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 self care !</a:t>
            </a:r>
          </a:p>
          <a:p>
            <a:pPr>
              <a:buFont typeface="Calibri" panose="020F0502020204030204" pitchFamily="34" charset="0"/>
              <a:buChar char="q"/>
            </a:pPr>
            <a:endParaRPr lang="en-US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anose="020F0502020204030204" pitchFamily="34" charset="0"/>
              <a:buChar char="q"/>
            </a:pPr>
            <a:endParaRPr lang="en-US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Calibri" panose="020F0502020204030204" pitchFamily="34" charset="0"/>
              <a:buChar char="q"/>
            </a:pPr>
            <a:endParaRPr lang="en-US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1629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675</TotalTime>
  <Words>919</Words>
  <Application>Microsoft Office PowerPoint</Application>
  <PresentationFormat>On-screen Show (4:3)</PresentationFormat>
  <Paragraphs>233</Paragraphs>
  <Slides>42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Times New Roman</vt:lpstr>
      <vt:lpstr>Wingdings</vt:lpstr>
      <vt:lpstr>Retrospect</vt:lpstr>
      <vt:lpstr>PRACTICUM: LAST LESSON</vt:lpstr>
      <vt:lpstr>OPENING ROUND….</vt:lpstr>
      <vt:lpstr>SKILLS AUDIT</vt:lpstr>
      <vt:lpstr>SKILLS AUDIT What did we learn?</vt:lpstr>
      <vt:lpstr>What did we learn?</vt:lpstr>
      <vt:lpstr> ENDINGS, CLOSE OF COURSE AND REVIEW OF MODULE</vt:lpstr>
      <vt:lpstr>COUNSELLING SKILLS</vt:lpstr>
      <vt:lpstr>Exercise:</vt:lpstr>
      <vt:lpstr>TWO TYPES OF ENDINGS TO LOOK AT:</vt:lpstr>
      <vt:lpstr>REVIEW ON ENDING A COUNSELLING SESSION</vt:lpstr>
      <vt:lpstr>ENDINGS IN HELPING CAN BE:</vt:lpstr>
      <vt:lpstr>So, endings can be….</vt:lpstr>
      <vt:lpstr>ENDINGS….</vt:lpstr>
      <vt:lpstr>TALK ABOUT ENDING …..</vt:lpstr>
      <vt:lpstr>Short Term</vt:lpstr>
      <vt:lpstr>Long Term</vt:lpstr>
      <vt:lpstr>WHAT ARE THE SIGNS THAT WE ARE APPROACHING AN ENDING</vt:lpstr>
      <vt:lpstr>CLIENT </vt:lpstr>
      <vt:lpstr>CLIENT</vt:lpstr>
      <vt:lpstr>CLIENT</vt:lpstr>
      <vt:lpstr>Helper</vt:lpstr>
      <vt:lpstr>HELPER</vt:lpstr>
      <vt:lpstr>HOW TO WORK TOWARDS ENDING</vt:lpstr>
      <vt:lpstr>Working towards endings…</vt:lpstr>
      <vt:lpstr>How to deal with unexpected endings</vt:lpstr>
      <vt:lpstr>Remember….</vt:lpstr>
      <vt:lpstr>Some ending possibilities…</vt:lpstr>
      <vt:lpstr>EVALUATION AND REVIEW</vt:lpstr>
      <vt:lpstr>EXERCISE: </vt:lpstr>
      <vt:lpstr>Exercise:</vt:lpstr>
      <vt:lpstr>Final stages</vt:lpstr>
      <vt:lpstr>ENDINGS IN HELPING</vt:lpstr>
      <vt:lpstr>Signs….</vt:lpstr>
      <vt:lpstr>Final stages</vt:lpstr>
      <vt:lpstr>To recap: Ways of ending a helping relationship:</vt:lpstr>
      <vt:lpstr>Final stages…..</vt:lpstr>
      <vt:lpstr>COUNSELLING</vt:lpstr>
      <vt:lpstr>Based on firstly…………..</vt:lpstr>
      <vt:lpstr>How is change determined? </vt:lpstr>
      <vt:lpstr>ALL COUNSELLING IS ABOUT CHANGE…………</vt:lpstr>
      <vt:lpstr>THE ENDING OF YOUR PRACTICUM 1 MODULE…</vt:lpstr>
      <vt:lpstr>REFLECTION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M.Cole</dc:creator>
  <cp:lastModifiedBy>Beverly Cole</cp:lastModifiedBy>
  <cp:revision>69</cp:revision>
  <dcterms:created xsi:type="dcterms:W3CDTF">2012-12-23T14:20:42Z</dcterms:created>
  <dcterms:modified xsi:type="dcterms:W3CDTF">2019-03-28T14:11:56Z</dcterms:modified>
</cp:coreProperties>
</file>