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1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2283-2C4B-4997-9484-FCB519CA95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631E43-4755-4B64-935D-00C1D75C3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9E79B6-5B66-4AE9-9FDB-2422119FF872}"/>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22CD3375-7EC6-499F-855C-719340D52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AF5F64-8DB5-456A-A2A8-4A3CF10C463D}"/>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75606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C1F4-38EC-4037-AB02-6171F14EFE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229A1E-1FBA-403A-8EBE-B20DDB64A8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612C9-5F55-4B30-B83F-B1A4DED74B8C}"/>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DB3DA7DB-4B7C-4080-85BB-4F55B8881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FCF700-87D8-44A7-8AAD-72B2173F774D}"/>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49957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E1F7D-2379-4DFC-9130-F9B938DE6A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0807BE-038F-4697-86B6-5D7DBED0B7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21A69-45A5-4536-8F4E-73B65B02CFD7}"/>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EC447D52-0758-4C11-8628-AA5DAF4F93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91C65-3D5B-4C04-8DDD-BD5AE677DBE6}"/>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036071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1F0E-DD22-41EF-A08B-67FFBBA586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C2F9AF-B83A-4ED3-9D5F-A4658F6DCE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924A27-C80B-416A-ACDD-DE84F10830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0040CC-DDF5-43CE-B58F-BDBF088C262C}"/>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6" name="Footer Placeholder 5">
            <a:extLst>
              <a:ext uri="{FF2B5EF4-FFF2-40B4-BE49-F238E27FC236}">
                <a16:creationId xmlns:a16="http://schemas.microsoft.com/office/drawing/2014/main" id="{888626FC-03DC-448A-8CC7-92DE6E9B6E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FDD046-B773-4D30-904F-1849E3B02DA4}"/>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67741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4530-0025-4303-A808-B2FFB9E2F3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6C062B-3728-4B78-9FC9-A3F149FB8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73CB41-BED3-494A-9ADC-22AF6DA4FC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727D4D-4EB3-4DAD-991D-894529D72E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71A5E4-CFB2-4DB0-9D06-DB75981A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EF2676-A223-49D9-B071-8A94717FF1CD}"/>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8" name="Footer Placeholder 7">
            <a:extLst>
              <a:ext uri="{FF2B5EF4-FFF2-40B4-BE49-F238E27FC236}">
                <a16:creationId xmlns:a16="http://schemas.microsoft.com/office/drawing/2014/main" id="{1E9244BF-0B34-4505-B9D3-772136E937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B405CC-3DEB-47C1-9A63-68C7F2E95F25}"/>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7814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CE19-428E-4E56-91A8-4215AF94AD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0B4F3B-153C-4238-9A63-07C933B2DA6C}"/>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4" name="Footer Placeholder 3">
            <a:extLst>
              <a:ext uri="{FF2B5EF4-FFF2-40B4-BE49-F238E27FC236}">
                <a16:creationId xmlns:a16="http://schemas.microsoft.com/office/drawing/2014/main" id="{DC814D11-7493-421F-A7EC-7D66961AA1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B642D9-CED0-434F-B280-2B74B22CCE0C}"/>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4091750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C9C30B-BC93-4565-ABDE-4DF46D3A0EB8}"/>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3" name="Footer Placeholder 2">
            <a:extLst>
              <a:ext uri="{FF2B5EF4-FFF2-40B4-BE49-F238E27FC236}">
                <a16:creationId xmlns:a16="http://schemas.microsoft.com/office/drawing/2014/main" id="{6372035D-3311-470B-8FBD-ADA889A636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69959E-86AA-4571-BE94-205CAC9A9D9C}"/>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675799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DBC8-A42D-4A81-9F1A-CF6B175E4C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682A2-362A-4F1D-92D6-97737C5F26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70D77A-C636-4DB7-A309-E1583AD2CF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8C7373-DABC-4911-9C60-C877ED6083B7}"/>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6" name="Footer Placeholder 5">
            <a:extLst>
              <a:ext uri="{FF2B5EF4-FFF2-40B4-BE49-F238E27FC236}">
                <a16:creationId xmlns:a16="http://schemas.microsoft.com/office/drawing/2014/main" id="{127D8A69-9159-459D-9E2D-089A6EF0E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A12A3B-73B8-49E8-9F79-3FF69525E79A}"/>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74843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D0CA6-5036-4EC5-892F-359DB36CE7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892374-F563-4D16-8EAF-5F9ACDEDEF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B70B15-7431-404F-8F0A-E026781890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91CECB-20D9-44BC-8254-C511381D3185}"/>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6" name="Footer Placeholder 5">
            <a:extLst>
              <a:ext uri="{FF2B5EF4-FFF2-40B4-BE49-F238E27FC236}">
                <a16:creationId xmlns:a16="http://schemas.microsoft.com/office/drawing/2014/main" id="{D7063734-5AA9-403F-9B64-B32A022F2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1FB34E-4D6E-4EF0-A9C8-9B26078FB7FF}"/>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81154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245E6-B45F-49D6-8E47-D6166FC058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158991-498F-4EAD-9D90-C5FCFCD4F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79E1D9-66C8-45B1-8A97-064E980AE156}"/>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F03E685C-DBE0-46C3-88F8-D7C1B0AE7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DCB79-321B-4E52-9BF5-8BA9A841277F}"/>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58559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9C576D-84F7-468A-A386-D84803B196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B83967-B941-4742-9EB3-C8A5C821BA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6E015-2F39-410C-8975-C9AADDB63800}"/>
              </a:ext>
            </a:extLst>
          </p:cNvPr>
          <p:cNvSpPr>
            <a:spLocks noGrp="1"/>
          </p:cNvSpPr>
          <p:nvPr>
            <p:ph type="dt" sz="half" idx="10"/>
          </p:nvPr>
        </p:nvSpPr>
        <p:spPr/>
        <p:txBody>
          <a:body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37006EFE-A91B-495F-8CC3-FAC174861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5DBE7-AE0F-4888-A6B8-03215912783E}"/>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25790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44765-0BE8-4D96-B5FF-6CA23B8FD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0A33D4-DEBE-4055-89B4-EA63A916F7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F2CA3-0DC2-49D1-83F1-C595F7C13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19856-E21E-4457-89F9-14F2C2943461}" type="datetimeFigureOut">
              <a:rPr lang="en-GB" smtClean="0"/>
              <a:t>24/08/2020</a:t>
            </a:fld>
            <a:endParaRPr lang="en-GB"/>
          </a:p>
        </p:txBody>
      </p:sp>
      <p:sp>
        <p:nvSpPr>
          <p:cNvPr id="5" name="Footer Placeholder 4">
            <a:extLst>
              <a:ext uri="{FF2B5EF4-FFF2-40B4-BE49-F238E27FC236}">
                <a16:creationId xmlns:a16="http://schemas.microsoft.com/office/drawing/2014/main" id="{12B149E9-CD6A-4C43-A762-E020587274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E1854-199F-4377-83D5-50443D18E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AEBD0B-B6CF-4E3A-A618-5CA9ADA44A58}" type="slidenum">
              <a:rPr lang="en-GB" smtClean="0"/>
              <a:t>‹#›</a:t>
            </a:fld>
            <a:endParaRPr lang="en-GB"/>
          </a:p>
        </p:txBody>
      </p:sp>
    </p:spTree>
    <p:extLst>
      <p:ext uri="{BB962C8B-B14F-4D97-AF65-F5344CB8AC3E}">
        <p14:creationId xmlns:p14="http://schemas.microsoft.com/office/powerpoint/2010/main" val="774115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theguardian.com/politics/2020/jul/20/boris-johnson-to-unveil-pupil-funding-plan-during-school-visit" TargetMode="External"/><Relationship Id="rId3" Type="http://schemas.openxmlformats.org/officeDocument/2006/relationships/hyperlink" Target="https://www.theguardian.com/education/2019/apr/18/england-schools-using-funds-poorer-pupils-plug-budget-gaps-sutton-trust-survey" TargetMode="External"/><Relationship Id="rId7" Type="http://schemas.openxmlformats.org/officeDocument/2006/relationships/hyperlink" Target="https://www.bbc.co.uk/news/uk-wales-47828736" TargetMode="External"/><Relationship Id="rId12" Type="http://schemas.openxmlformats.org/officeDocument/2006/relationships/hyperlink" Target="https://gov.wales/pupil-development-grant-access" TargetMode="External"/><Relationship Id="rId2" Type="http://schemas.openxmlformats.org/officeDocument/2006/relationships/hyperlink" Target="https://www.theguardian.com/education/2019/mar/15/schools-have-become-fourth-emergency-service-for-poorest-families" TargetMode="External"/><Relationship Id="rId1" Type="http://schemas.openxmlformats.org/officeDocument/2006/relationships/slideLayout" Target="../slideLayouts/slideLayout7.xml"/><Relationship Id="rId6" Type="http://schemas.openxmlformats.org/officeDocument/2006/relationships/hyperlink" Target="https://fullfact.org/education/are-40-children-living-poverty-not-entitled-free-school-meals/" TargetMode="External"/><Relationship Id="rId11" Type="http://schemas.openxmlformats.org/officeDocument/2006/relationships/hyperlink" Target="https://www.wrexham.gov.uk/service/pupil-development-grant-pdg" TargetMode="External"/><Relationship Id="rId5" Type="http://schemas.openxmlformats.org/officeDocument/2006/relationships/hyperlink" Target="https://www.bbc.co.uk/news/uk-wales-45733583" TargetMode="External"/><Relationship Id="rId10" Type="http://schemas.openxmlformats.org/officeDocument/2006/relationships/hyperlink" Target="https://www.valeofglamorgan.gov.uk/en/living/schools/Pupil-Development-Grant.aspx" TargetMode="External"/><Relationship Id="rId4" Type="http://schemas.openxmlformats.org/officeDocument/2006/relationships/hyperlink" Target="https://www.theguardian.com/education/2018/apr/02/teachers-warn-of-growing-poverty-crisis-in-british-schools" TargetMode="External"/><Relationship Id="rId9" Type="http://schemas.openxmlformats.org/officeDocument/2006/relationships/hyperlink" Target="https://archive.parliament.scot/business/committees/historic/education/reports-02/edr02-09-05.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16E214-CD18-4B23-BACD-1AE2713C1589}"/>
              </a:ext>
            </a:extLst>
          </p:cNvPr>
          <p:cNvSpPr txBox="1"/>
          <p:nvPr/>
        </p:nvSpPr>
        <p:spPr>
          <a:xfrm>
            <a:off x="3832964" y="149393"/>
            <a:ext cx="5459762" cy="1415772"/>
          </a:xfrm>
          <a:prstGeom prst="rect">
            <a:avLst/>
          </a:prstGeom>
          <a:solidFill>
            <a:srgbClr val="FFC000"/>
          </a:solidFill>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1600" b="1" u="sng" dirty="0">
                <a:solidFill>
                  <a:srgbClr val="FF0000"/>
                </a:solidFill>
                <a:latin typeface="Arial" panose="020B0604020202020204" pitchFamily="34" charset="0"/>
                <a:cs typeface="Arial" panose="020B0604020202020204" pitchFamily="34" charset="0"/>
              </a:rPr>
              <a:t>Pupil Development Grant (PDG) </a:t>
            </a:r>
          </a:p>
          <a:p>
            <a:pPr algn="ctr"/>
            <a:r>
              <a:rPr lang="en-GB" sz="1400" b="1" dirty="0">
                <a:latin typeface="Arial" panose="020B0604020202020204" pitchFamily="34" charset="0"/>
                <a:cs typeface="Arial" panose="020B0604020202020204" pitchFamily="34" charset="0"/>
              </a:rPr>
              <a:t>was introduce in 2012 is funded by The Welsh Government for children entitled to free school meals  and to help towards the costs of school uniform and equipment.  PGD is in place to help families with a low income (Wrexham County Borough County, no date).  </a:t>
            </a:r>
          </a:p>
        </p:txBody>
      </p:sp>
      <p:sp>
        <p:nvSpPr>
          <p:cNvPr id="6" name="TextBox 5">
            <a:extLst>
              <a:ext uri="{FF2B5EF4-FFF2-40B4-BE49-F238E27FC236}">
                <a16:creationId xmlns:a16="http://schemas.microsoft.com/office/drawing/2014/main" id="{E0EFA679-E452-425E-9FA1-3DD7EF71DF86}"/>
              </a:ext>
            </a:extLst>
          </p:cNvPr>
          <p:cNvSpPr txBox="1"/>
          <p:nvPr/>
        </p:nvSpPr>
        <p:spPr>
          <a:xfrm>
            <a:off x="4728853" y="1849670"/>
            <a:ext cx="3307638" cy="1415772"/>
          </a:xfrm>
          <a:prstGeom prst="rect">
            <a:avLst/>
          </a:prstGeom>
          <a:ln w="381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400" b="1" u="sng" dirty="0">
                <a:solidFill>
                  <a:srgbClr val="00B050"/>
                </a:solidFill>
              </a:rPr>
              <a:t>What can the grant be used for?</a:t>
            </a:r>
          </a:p>
          <a:p>
            <a:r>
              <a:rPr lang="en-GB" sz="1200" dirty="0"/>
              <a:t>- ‘School uniform</a:t>
            </a:r>
          </a:p>
          <a:p>
            <a:r>
              <a:rPr lang="en-GB" sz="1200" dirty="0"/>
              <a:t>- School sports kit</a:t>
            </a:r>
          </a:p>
          <a:p>
            <a:r>
              <a:rPr lang="en-GB" sz="1200" dirty="0"/>
              <a:t>- Equipment (e.g. school bags and stationery)</a:t>
            </a:r>
          </a:p>
          <a:p>
            <a:r>
              <a:rPr lang="en-GB" sz="1200" dirty="0"/>
              <a:t>- Specialist equipment</a:t>
            </a:r>
          </a:p>
          <a:p>
            <a:r>
              <a:rPr lang="en-GB" sz="1200" dirty="0"/>
              <a:t>- Equipment for out of school hours’ (Welsh government, 2020)</a:t>
            </a:r>
          </a:p>
        </p:txBody>
      </p:sp>
      <p:pic>
        <p:nvPicPr>
          <p:cNvPr id="7" name="Picture 6">
            <a:extLst>
              <a:ext uri="{FF2B5EF4-FFF2-40B4-BE49-F238E27FC236}">
                <a16:creationId xmlns:a16="http://schemas.microsoft.com/office/drawing/2014/main" id="{1AE1DB1F-0585-4EAB-AFD3-14FEDBF55EBD}"/>
              </a:ext>
            </a:extLst>
          </p:cNvPr>
          <p:cNvPicPr>
            <a:picLocks noChangeAspect="1"/>
          </p:cNvPicPr>
          <p:nvPr/>
        </p:nvPicPr>
        <p:blipFill>
          <a:blip r:embed="rId2"/>
          <a:stretch>
            <a:fillRect/>
          </a:stretch>
        </p:blipFill>
        <p:spPr>
          <a:xfrm>
            <a:off x="0" y="253"/>
            <a:ext cx="3739250" cy="1738247"/>
          </a:xfrm>
          <a:prstGeom prst="rect">
            <a:avLst/>
          </a:prstGeom>
        </p:spPr>
      </p:pic>
      <p:sp>
        <p:nvSpPr>
          <p:cNvPr id="8" name="TextBox 7">
            <a:extLst>
              <a:ext uri="{FF2B5EF4-FFF2-40B4-BE49-F238E27FC236}">
                <a16:creationId xmlns:a16="http://schemas.microsoft.com/office/drawing/2014/main" id="{12A525CC-475C-4089-B828-C5C168B0A174}"/>
              </a:ext>
            </a:extLst>
          </p:cNvPr>
          <p:cNvSpPr txBox="1"/>
          <p:nvPr/>
        </p:nvSpPr>
        <p:spPr>
          <a:xfrm>
            <a:off x="162777" y="1722240"/>
            <a:ext cx="1343043" cy="369332"/>
          </a:xfrm>
          <a:prstGeom prst="rect">
            <a:avLst/>
          </a:prstGeom>
          <a:noFill/>
        </p:spPr>
        <p:txBody>
          <a:bodyPr wrap="square" rtlCol="0">
            <a:spAutoFit/>
          </a:bodyPr>
          <a:lstStyle/>
          <a:p>
            <a:r>
              <a:rPr lang="en-GB" sz="1000" dirty="0"/>
              <a:t>(Full Fact, no date)</a:t>
            </a:r>
            <a:r>
              <a:rPr lang="en-GB" b="1" dirty="0"/>
              <a:t> </a:t>
            </a:r>
            <a:endParaRPr lang="en-GB" sz="1000" dirty="0"/>
          </a:p>
        </p:txBody>
      </p:sp>
      <p:sp>
        <p:nvSpPr>
          <p:cNvPr id="9" name="Rectangle 8">
            <a:extLst>
              <a:ext uri="{FF2B5EF4-FFF2-40B4-BE49-F238E27FC236}">
                <a16:creationId xmlns:a16="http://schemas.microsoft.com/office/drawing/2014/main" id="{C92815B4-52ED-4A51-8AD0-51813067D5B0}"/>
              </a:ext>
            </a:extLst>
          </p:cNvPr>
          <p:cNvSpPr/>
          <p:nvPr/>
        </p:nvSpPr>
        <p:spPr>
          <a:xfrm>
            <a:off x="183021" y="2168944"/>
            <a:ext cx="3942213" cy="1200329"/>
          </a:xfrm>
          <a:prstGeom prst="rect">
            <a:avLst/>
          </a:prstGeom>
          <a:ln w="38100">
            <a:solidFill>
              <a:srgbClr val="FFFF00"/>
            </a:solidFill>
            <a:prstDash val="solid"/>
          </a:ln>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GB" sz="1200" b="1" u="sng" dirty="0"/>
              <a:t>Who is Eligible</a:t>
            </a:r>
          </a:p>
          <a:p>
            <a:r>
              <a:rPr lang="en-GB" sz="1200" dirty="0"/>
              <a:t>- pupils who are eligible for free school meals or are looked after children (LAC) who are entering:</a:t>
            </a:r>
          </a:p>
          <a:p>
            <a:r>
              <a:rPr lang="en-GB" sz="1200" dirty="0"/>
              <a:t>- Reception class or Year 3 of a maintained primary</a:t>
            </a:r>
          </a:p>
          <a:p>
            <a:r>
              <a:rPr lang="en-GB" sz="1200" dirty="0"/>
              <a:t>- Year 7 or Year 10 of a maintained secondary school</a:t>
            </a:r>
          </a:p>
          <a:p>
            <a:r>
              <a:rPr lang="en-GB" sz="1200" dirty="0"/>
              <a:t>(Vale of Glamorgan Council, 2019).</a:t>
            </a:r>
          </a:p>
        </p:txBody>
      </p:sp>
      <p:sp>
        <p:nvSpPr>
          <p:cNvPr id="10" name="Rectangle 9">
            <a:extLst>
              <a:ext uri="{FF2B5EF4-FFF2-40B4-BE49-F238E27FC236}">
                <a16:creationId xmlns:a16="http://schemas.microsoft.com/office/drawing/2014/main" id="{DC03FAF8-1A18-404F-82C5-C3E051BD433D}"/>
              </a:ext>
            </a:extLst>
          </p:cNvPr>
          <p:cNvSpPr/>
          <p:nvPr/>
        </p:nvSpPr>
        <p:spPr>
          <a:xfrm>
            <a:off x="245813" y="3458013"/>
            <a:ext cx="1761636" cy="196977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1400" b="1" u="sng" dirty="0"/>
              <a:t>Acts and policies </a:t>
            </a:r>
          </a:p>
          <a:p>
            <a:r>
              <a:rPr lang="en-GB" sz="1200" dirty="0"/>
              <a:t>‘Local authorities are required to promote educational achievement as an integral part of their duty to safeguard and promote the wellbeing of the children they look after’ (Code of Practice Wales, 2014). </a:t>
            </a:r>
          </a:p>
        </p:txBody>
      </p:sp>
      <p:sp>
        <p:nvSpPr>
          <p:cNvPr id="11" name="Rectangle 10">
            <a:extLst>
              <a:ext uri="{FF2B5EF4-FFF2-40B4-BE49-F238E27FC236}">
                <a16:creationId xmlns:a16="http://schemas.microsoft.com/office/drawing/2014/main" id="{D0C357D4-505E-43A4-A232-E8668011C2B8}"/>
              </a:ext>
            </a:extLst>
          </p:cNvPr>
          <p:cNvSpPr/>
          <p:nvPr/>
        </p:nvSpPr>
        <p:spPr>
          <a:xfrm>
            <a:off x="10026715" y="216306"/>
            <a:ext cx="1962150" cy="1015663"/>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GB" sz="1200" dirty="0"/>
              <a:t>Previously called the </a:t>
            </a:r>
            <a:r>
              <a:rPr lang="en-GB" sz="1200" b="1" dirty="0"/>
              <a:t>Pupil Deprivation Grant </a:t>
            </a:r>
            <a:r>
              <a:rPr lang="en-GB" sz="1200" dirty="0"/>
              <a:t>and renamed in March 2017 (Beadle, S., Bennett, A., Hannah, A. 2018, p.5).</a:t>
            </a:r>
          </a:p>
        </p:txBody>
      </p:sp>
      <p:sp>
        <p:nvSpPr>
          <p:cNvPr id="12" name="Arrow: Right 11">
            <a:extLst>
              <a:ext uri="{FF2B5EF4-FFF2-40B4-BE49-F238E27FC236}">
                <a16:creationId xmlns:a16="http://schemas.microsoft.com/office/drawing/2014/main" id="{196E2DD5-95AE-4E9A-A411-AA5073EFE3D9}"/>
              </a:ext>
            </a:extLst>
          </p:cNvPr>
          <p:cNvSpPr/>
          <p:nvPr/>
        </p:nvSpPr>
        <p:spPr>
          <a:xfrm>
            <a:off x="9371667" y="539955"/>
            <a:ext cx="655047" cy="3683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18C1431-E171-44B8-8041-1ACBF82B34E1}"/>
              </a:ext>
            </a:extLst>
          </p:cNvPr>
          <p:cNvSpPr/>
          <p:nvPr/>
        </p:nvSpPr>
        <p:spPr>
          <a:xfrm>
            <a:off x="8452752" y="1646161"/>
            <a:ext cx="3535993" cy="120032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fontAlgn="t"/>
            <a:r>
              <a:rPr lang="en-GB" sz="1200" b="0" i="0" dirty="0">
                <a:solidFill>
                  <a:srgbClr val="000000"/>
                </a:solidFill>
                <a:effectLst/>
                <a:latin typeface="Calibri" panose="020F0502020204030204" pitchFamily="34" charset="0"/>
              </a:rPr>
              <a:t> </a:t>
            </a:r>
            <a:r>
              <a:rPr lang="en-GB" sz="1200" b="1" i="0" dirty="0">
                <a:solidFill>
                  <a:srgbClr val="000000"/>
                </a:solidFill>
                <a:effectLst/>
                <a:latin typeface="Calibri" panose="020F0502020204030204" pitchFamily="34" charset="0"/>
              </a:rPr>
              <a:t>BH setting  use PGD funding to...</a:t>
            </a:r>
            <a:endParaRPr lang="en-GB" sz="1200" b="1"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Run Intervention Programmes such as Behaviour Support, Reading and Writing sessions</a:t>
            </a:r>
            <a:endParaRPr lang="en-GB" sz="1200" b="0"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Support Learning Clubs and after school provision.</a:t>
            </a:r>
            <a:endParaRPr lang="en-GB" sz="1200" b="0"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providing digital technology </a:t>
            </a: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£113.500 PDG </a:t>
            </a:r>
            <a:r>
              <a:rPr lang="en-GB" sz="1200" b="0" i="0">
                <a:solidFill>
                  <a:srgbClr val="000000"/>
                </a:solidFill>
                <a:effectLst/>
                <a:latin typeface="Calibri" panose="020F0502020204030204" pitchFamily="34" charset="0"/>
              </a:rPr>
              <a:t>(Setting X ,2018-2019)</a:t>
            </a:r>
            <a:endParaRPr lang="en-GB" sz="1200" b="0" i="0" dirty="0">
              <a:solidFill>
                <a:srgbClr val="000000"/>
              </a:solidFill>
              <a:effectLst/>
              <a:latin typeface="Catamaran"/>
            </a:endParaRPr>
          </a:p>
        </p:txBody>
      </p:sp>
      <p:sp>
        <p:nvSpPr>
          <p:cNvPr id="14" name="Arrow: Right 13">
            <a:extLst>
              <a:ext uri="{FF2B5EF4-FFF2-40B4-BE49-F238E27FC236}">
                <a16:creationId xmlns:a16="http://schemas.microsoft.com/office/drawing/2014/main" id="{19E818D7-DB2B-4F63-B185-9DBF23007132}"/>
              </a:ext>
            </a:extLst>
          </p:cNvPr>
          <p:cNvSpPr/>
          <p:nvPr/>
        </p:nvSpPr>
        <p:spPr>
          <a:xfrm>
            <a:off x="8091377" y="2091572"/>
            <a:ext cx="311982" cy="33820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0A864B23-7F98-41F6-ACC6-A8F81C36161F}"/>
              </a:ext>
            </a:extLst>
          </p:cNvPr>
          <p:cNvSpPr/>
          <p:nvPr/>
        </p:nvSpPr>
        <p:spPr>
          <a:xfrm>
            <a:off x="4255252" y="2471538"/>
            <a:ext cx="363166" cy="2987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FC5BF5C6-CFC8-4883-BE41-FCA44BDE072D}"/>
              </a:ext>
            </a:extLst>
          </p:cNvPr>
          <p:cNvSpPr/>
          <p:nvPr/>
        </p:nvSpPr>
        <p:spPr>
          <a:xfrm>
            <a:off x="5624567" y="3352048"/>
            <a:ext cx="3668354" cy="1015663"/>
          </a:xfrm>
          <a:prstGeom prst="rect">
            <a:avLst/>
          </a:prstGeom>
          <a:ln w="28575">
            <a:solidFill>
              <a:srgbClr val="0070C0"/>
            </a:solidFill>
          </a:ln>
        </p:spPr>
        <p:style>
          <a:lnRef idx="2">
            <a:schemeClr val="accent5"/>
          </a:lnRef>
          <a:fillRef idx="1">
            <a:schemeClr val="lt1"/>
          </a:fillRef>
          <a:effectRef idx="0">
            <a:schemeClr val="accent5"/>
          </a:effectRef>
          <a:fontRef idx="minor">
            <a:schemeClr val="dk1"/>
          </a:fontRef>
        </p:style>
        <p:txBody>
          <a:bodyPr wrap="square">
            <a:spAutoFit/>
          </a:bodyPr>
          <a:lstStyle/>
          <a:p>
            <a:r>
              <a:rPr lang="en-GB" sz="1000" dirty="0"/>
              <a:t>“The grant was originally set up for low income families, free school meals equals the PDG. That is totally fair and there is no argument. But, LAC children are not deprived in the same way, they may not be deprived financially, though many are, our children are emotionally deprived” </a:t>
            </a:r>
            <a:r>
              <a:rPr lang="en-GB" sz="1000" dirty="0">
                <a:solidFill>
                  <a:prstClr val="black"/>
                </a:solidFill>
              </a:rPr>
              <a:t>(Beadle, S., Bennett, A., Hannah, A. 2018, p.79).</a:t>
            </a:r>
            <a:endParaRPr lang="en-GB" sz="1000" dirty="0"/>
          </a:p>
        </p:txBody>
      </p:sp>
      <p:sp>
        <p:nvSpPr>
          <p:cNvPr id="18" name="TextBox 17">
            <a:extLst>
              <a:ext uri="{FF2B5EF4-FFF2-40B4-BE49-F238E27FC236}">
                <a16:creationId xmlns:a16="http://schemas.microsoft.com/office/drawing/2014/main" id="{1257CA91-A7BB-4FCB-BBEB-86FD4B9E6CAE}"/>
              </a:ext>
            </a:extLst>
          </p:cNvPr>
          <p:cNvSpPr txBox="1"/>
          <p:nvPr/>
        </p:nvSpPr>
        <p:spPr>
          <a:xfrm>
            <a:off x="8575159" y="4802821"/>
            <a:ext cx="2899273" cy="1107996"/>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GB" sz="1100" dirty="0"/>
              <a:t>-    Inconsistent ability to adequately </a:t>
            </a:r>
          </a:p>
          <a:p>
            <a:r>
              <a:rPr lang="en-GB" sz="1100" dirty="0"/>
              <a:t>    assess need and select effective interventions</a:t>
            </a:r>
          </a:p>
          <a:p>
            <a:pPr marL="171450" indent="-171450">
              <a:buFontTx/>
              <a:buChar char="-"/>
            </a:pPr>
            <a:r>
              <a:rPr lang="en-GB" sz="1100" dirty="0"/>
              <a:t>Availability of staff to lead and coordinate</a:t>
            </a:r>
          </a:p>
          <a:p>
            <a:pPr marL="171450" indent="-171450">
              <a:buFontTx/>
              <a:buChar char="-"/>
            </a:pPr>
            <a:r>
              <a:rPr lang="en-GB" sz="1100" dirty="0"/>
              <a:t> Limited understanding of what works or not</a:t>
            </a:r>
          </a:p>
          <a:p>
            <a:pPr marL="171450" indent="-171450">
              <a:buFontTx/>
              <a:buChar char="-"/>
            </a:pPr>
            <a:r>
              <a:rPr lang="en-GB" sz="1100" dirty="0"/>
              <a:t>Poor systems for monitoring and reviewing</a:t>
            </a:r>
          </a:p>
          <a:p>
            <a:pPr marL="171450" indent="-171450">
              <a:buFontTx/>
              <a:buChar char="-"/>
            </a:pPr>
            <a:r>
              <a:rPr lang="en-GB" sz="1100" dirty="0"/>
              <a:t> grant allocations</a:t>
            </a:r>
          </a:p>
        </p:txBody>
      </p:sp>
      <p:sp>
        <p:nvSpPr>
          <p:cNvPr id="20" name="Rectangle 19">
            <a:extLst>
              <a:ext uri="{FF2B5EF4-FFF2-40B4-BE49-F238E27FC236}">
                <a16:creationId xmlns:a16="http://schemas.microsoft.com/office/drawing/2014/main" id="{73B6386E-795A-4E14-ADD5-8D4AE765ABDA}"/>
              </a:ext>
            </a:extLst>
          </p:cNvPr>
          <p:cNvSpPr/>
          <p:nvPr/>
        </p:nvSpPr>
        <p:spPr>
          <a:xfrm>
            <a:off x="6618112" y="4434241"/>
            <a:ext cx="5507109" cy="307777"/>
          </a:xfrm>
          <a:prstGeom prst="rect">
            <a:avLst/>
          </a:prstGeom>
        </p:spPr>
        <p:txBody>
          <a:bodyPr wrap="square">
            <a:spAutoFit/>
          </a:bodyPr>
          <a:lstStyle/>
          <a:p>
            <a:r>
              <a:rPr lang="en-GB" sz="1400" b="1" dirty="0">
                <a:solidFill>
                  <a:srgbClr val="0070C0"/>
                </a:solidFill>
              </a:rPr>
              <a:t>POSITIVE AND NEGATIVE FACTORS which impact schools PDG</a:t>
            </a:r>
            <a:endParaRPr lang="en-GB" sz="1400" dirty="0"/>
          </a:p>
        </p:txBody>
      </p:sp>
      <p:sp>
        <p:nvSpPr>
          <p:cNvPr id="21" name="TextBox 20">
            <a:extLst>
              <a:ext uri="{FF2B5EF4-FFF2-40B4-BE49-F238E27FC236}">
                <a16:creationId xmlns:a16="http://schemas.microsoft.com/office/drawing/2014/main" id="{32B5A189-7AA8-4A55-A3A4-A5660D5433D6}"/>
              </a:ext>
            </a:extLst>
          </p:cNvPr>
          <p:cNvSpPr txBox="1"/>
          <p:nvPr/>
        </p:nvSpPr>
        <p:spPr>
          <a:xfrm>
            <a:off x="5595551" y="4808548"/>
            <a:ext cx="2979608" cy="1123384"/>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GB" sz="1200" dirty="0"/>
              <a:t>- </a:t>
            </a:r>
            <a:r>
              <a:rPr lang="en-GB" sz="1100" dirty="0"/>
              <a:t>Better working arrangements between budget holders and grantees</a:t>
            </a:r>
          </a:p>
          <a:p>
            <a:pPr marL="171450" indent="-171450">
              <a:buFontTx/>
              <a:buChar char="-"/>
            </a:pPr>
            <a:r>
              <a:rPr lang="en-GB" sz="1100" dirty="0"/>
              <a:t>Availability of staff to lead and coordinate</a:t>
            </a:r>
          </a:p>
          <a:p>
            <a:pPr marL="171450" indent="-171450">
              <a:buFontTx/>
              <a:buChar char="-"/>
            </a:pPr>
            <a:r>
              <a:rPr lang="en-GB" sz="1100" dirty="0"/>
              <a:t>Systems for managing grant allocations</a:t>
            </a:r>
          </a:p>
          <a:p>
            <a:pPr marL="171450" indent="-171450">
              <a:buFontTx/>
              <a:buChar char="-"/>
            </a:pPr>
            <a:r>
              <a:rPr lang="en-GB" sz="1100" dirty="0"/>
              <a:t>Increasing understanding of what works and the needs of children</a:t>
            </a:r>
          </a:p>
        </p:txBody>
      </p:sp>
      <p:sp>
        <p:nvSpPr>
          <p:cNvPr id="26" name="Arrow: Down 25">
            <a:extLst>
              <a:ext uri="{FF2B5EF4-FFF2-40B4-BE49-F238E27FC236}">
                <a16:creationId xmlns:a16="http://schemas.microsoft.com/office/drawing/2014/main" id="{26FEB6B3-1C3D-4CDE-B1AD-CEDAA19230E8}"/>
              </a:ext>
            </a:extLst>
          </p:cNvPr>
          <p:cNvSpPr/>
          <p:nvPr/>
        </p:nvSpPr>
        <p:spPr>
          <a:xfrm>
            <a:off x="6209528" y="4471808"/>
            <a:ext cx="353317" cy="3077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a:extLst>
              <a:ext uri="{FF2B5EF4-FFF2-40B4-BE49-F238E27FC236}">
                <a16:creationId xmlns:a16="http://schemas.microsoft.com/office/drawing/2014/main" id="{D0EFE13E-841B-437D-B1DB-9A6BC7997F7A}"/>
              </a:ext>
            </a:extLst>
          </p:cNvPr>
          <p:cNvPicPr>
            <a:picLocks noChangeAspect="1"/>
          </p:cNvPicPr>
          <p:nvPr/>
        </p:nvPicPr>
        <p:blipFill>
          <a:blip r:embed="rId3"/>
          <a:stretch>
            <a:fillRect/>
          </a:stretch>
        </p:blipFill>
        <p:spPr>
          <a:xfrm>
            <a:off x="2062716" y="3490587"/>
            <a:ext cx="3466276" cy="1854631"/>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46764DA6-ED16-4E6F-95BD-2AA18442E851}"/>
              </a:ext>
            </a:extLst>
          </p:cNvPr>
          <p:cNvSpPr txBox="1"/>
          <p:nvPr/>
        </p:nvSpPr>
        <p:spPr>
          <a:xfrm>
            <a:off x="1747611" y="5449049"/>
            <a:ext cx="3983277" cy="246221"/>
          </a:xfrm>
          <a:prstGeom prst="rect">
            <a:avLst/>
          </a:prstGeom>
          <a:noFill/>
        </p:spPr>
        <p:txBody>
          <a:bodyPr wrap="square" rtlCol="0">
            <a:spAutoFit/>
          </a:bodyPr>
          <a:lstStyle/>
          <a:p>
            <a:r>
              <a:rPr lang="en-GB" sz="1000" dirty="0">
                <a:solidFill>
                  <a:srgbClr val="000000"/>
                </a:solidFill>
                <a:latin typeface="Arial" panose="020B0604020202020204" pitchFamily="34" charset="0"/>
              </a:rPr>
              <a:t>(The Scottish Parliament's Health Committee, 2002)</a:t>
            </a:r>
            <a:endParaRPr lang="en-GB" sz="1000" dirty="0"/>
          </a:p>
        </p:txBody>
      </p:sp>
      <p:pic>
        <p:nvPicPr>
          <p:cNvPr id="1026" name="Picture 2">
            <a:extLst>
              <a:ext uri="{FF2B5EF4-FFF2-40B4-BE49-F238E27FC236}">
                <a16:creationId xmlns:a16="http://schemas.microsoft.com/office/drawing/2014/main" id="{7F158669-09E5-4EC1-8F60-B65C3B3B5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2860" y="2809557"/>
            <a:ext cx="2149893" cy="1006797"/>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09ADEEAE-E739-42FA-BB11-1F04E0193337}"/>
              </a:ext>
            </a:extLst>
          </p:cNvPr>
          <p:cNvSpPr/>
          <p:nvPr/>
        </p:nvSpPr>
        <p:spPr>
          <a:xfrm>
            <a:off x="10653993" y="2762255"/>
            <a:ext cx="1404018" cy="1641451"/>
          </a:xfrm>
          <a:prstGeom prst="rect">
            <a:avLst/>
          </a:prstGeom>
        </p:spPr>
        <p:txBody>
          <a:bodyPr wrap="square">
            <a:spAutoFit/>
          </a:bodyPr>
          <a:lstStyle/>
          <a:p>
            <a:r>
              <a:rPr lang="en-GB" sz="1050" b="1" i="0" dirty="0">
                <a:effectLst/>
                <a:latin typeface="Helvetica" panose="020B0604020202020204" pitchFamily="34" charset="0"/>
              </a:rPr>
              <a:t>‘Free school meals in Wales</a:t>
            </a:r>
          </a:p>
          <a:p>
            <a:r>
              <a:rPr lang="en-GB" sz="1000" b="0" i="0" dirty="0">
                <a:solidFill>
                  <a:srgbClr val="222222"/>
                </a:solidFill>
                <a:effectLst/>
                <a:latin typeface="Helvetica" panose="020B0604020202020204" pitchFamily="34" charset="0"/>
              </a:rPr>
              <a:t>Numbers of pupils, 2017/18</a:t>
            </a:r>
          </a:p>
          <a:p>
            <a:pPr>
              <a:buFont typeface="Arial" panose="020B0604020202020204" pitchFamily="34" charset="0"/>
              <a:buChar char="•"/>
            </a:pPr>
            <a:r>
              <a:rPr lang="en-GB" sz="1000" b="0" i="0" dirty="0">
                <a:solidFill>
                  <a:srgbClr val="C00000"/>
                </a:solidFill>
                <a:effectLst/>
                <a:latin typeface="Helvetica" panose="020B0604020202020204" pitchFamily="34" charset="0"/>
              </a:rPr>
              <a:t>Eligible pupils taking free school meals</a:t>
            </a:r>
            <a:r>
              <a:rPr lang="en-GB" sz="1000" b="0" i="0" dirty="0">
                <a:solidFill>
                  <a:srgbClr val="000000"/>
                </a:solidFill>
                <a:effectLst/>
                <a:latin typeface="Helvetica" panose="020B0604020202020204" pitchFamily="34" charset="0"/>
              </a:rPr>
              <a:t> </a:t>
            </a:r>
          </a:p>
          <a:p>
            <a:pPr>
              <a:buFont typeface="Arial" panose="020B0604020202020204" pitchFamily="34" charset="0"/>
              <a:buChar char="•"/>
            </a:pPr>
            <a:r>
              <a:rPr lang="en-GB" sz="1000" b="0" i="0" dirty="0">
                <a:solidFill>
                  <a:srgbClr val="FFC000"/>
                </a:solidFill>
                <a:effectLst/>
                <a:latin typeface="Helvetica" panose="020B0604020202020204" pitchFamily="34" charset="0"/>
              </a:rPr>
              <a:t>Eligible pupils not taking free school meals</a:t>
            </a:r>
          </a:p>
          <a:p>
            <a:pPr>
              <a:buFont typeface="Arial" panose="020B0604020202020204" pitchFamily="34" charset="0"/>
              <a:buChar char="•"/>
            </a:pPr>
            <a:r>
              <a:rPr lang="en-GB" sz="1000" b="0" i="0" dirty="0">
                <a:solidFill>
                  <a:srgbClr val="336699"/>
                </a:solidFill>
                <a:effectLst/>
                <a:latin typeface="Helvetica" panose="020B0604020202020204" pitchFamily="34" charset="0"/>
              </a:rPr>
              <a:t>All other pupils’ </a:t>
            </a:r>
          </a:p>
        </p:txBody>
      </p:sp>
      <p:sp>
        <p:nvSpPr>
          <p:cNvPr id="1038" name="TextBox 1037">
            <a:extLst>
              <a:ext uri="{FF2B5EF4-FFF2-40B4-BE49-F238E27FC236}">
                <a16:creationId xmlns:a16="http://schemas.microsoft.com/office/drawing/2014/main" id="{D9BA0935-28B6-4B38-A538-C5AB83AAF96C}"/>
              </a:ext>
            </a:extLst>
          </p:cNvPr>
          <p:cNvSpPr txBox="1"/>
          <p:nvPr/>
        </p:nvSpPr>
        <p:spPr>
          <a:xfrm>
            <a:off x="9699190" y="3863388"/>
            <a:ext cx="868484" cy="246221"/>
          </a:xfrm>
          <a:prstGeom prst="rect">
            <a:avLst/>
          </a:prstGeom>
          <a:noFill/>
        </p:spPr>
        <p:txBody>
          <a:bodyPr wrap="square" rtlCol="0">
            <a:spAutoFit/>
          </a:bodyPr>
          <a:lstStyle/>
          <a:p>
            <a:r>
              <a:rPr lang="en-GB" sz="1000" dirty="0"/>
              <a:t>(BBC, 2018)</a:t>
            </a:r>
          </a:p>
        </p:txBody>
      </p:sp>
      <p:sp>
        <p:nvSpPr>
          <p:cNvPr id="1041" name="Arrow: Down 1040">
            <a:extLst>
              <a:ext uri="{FF2B5EF4-FFF2-40B4-BE49-F238E27FC236}">
                <a16:creationId xmlns:a16="http://schemas.microsoft.com/office/drawing/2014/main" id="{EF30A5C7-06FE-4A86-9C29-1F77E4B4A228}"/>
              </a:ext>
            </a:extLst>
          </p:cNvPr>
          <p:cNvSpPr/>
          <p:nvPr/>
        </p:nvSpPr>
        <p:spPr>
          <a:xfrm>
            <a:off x="3703907" y="1616388"/>
            <a:ext cx="514726" cy="4665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2" name="TextBox 1041">
            <a:extLst>
              <a:ext uri="{FF2B5EF4-FFF2-40B4-BE49-F238E27FC236}">
                <a16:creationId xmlns:a16="http://schemas.microsoft.com/office/drawing/2014/main" id="{53755DC7-CCE4-42A0-A0C2-3362D28B5385}"/>
              </a:ext>
            </a:extLst>
          </p:cNvPr>
          <p:cNvSpPr txBox="1"/>
          <p:nvPr/>
        </p:nvSpPr>
        <p:spPr>
          <a:xfrm>
            <a:off x="257596" y="6112074"/>
            <a:ext cx="1343043" cy="707886"/>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fontAlgn="base"/>
            <a:r>
              <a:rPr lang="en-GB" sz="1000" dirty="0"/>
              <a:t>‘Many schools  is using pupil funds to avoid deficits’(Adams, 2019)</a:t>
            </a:r>
          </a:p>
        </p:txBody>
      </p:sp>
      <p:sp>
        <p:nvSpPr>
          <p:cNvPr id="1043" name="TextBox 1042">
            <a:extLst>
              <a:ext uri="{FF2B5EF4-FFF2-40B4-BE49-F238E27FC236}">
                <a16:creationId xmlns:a16="http://schemas.microsoft.com/office/drawing/2014/main" id="{EC15D71B-E99F-4CA6-B0B7-0ED7D5D70F99}"/>
              </a:ext>
            </a:extLst>
          </p:cNvPr>
          <p:cNvSpPr txBox="1"/>
          <p:nvPr/>
        </p:nvSpPr>
        <p:spPr>
          <a:xfrm>
            <a:off x="1640953" y="6112074"/>
            <a:ext cx="2922426" cy="707886"/>
          </a:xfrm>
          <a:prstGeom prst="rect">
            <a:avLst/>
          </a:prstGeom>
          <a:noFill/>
          <a:ln w="76200">
            <a:solidFill>
              <a:srgbClr val="FF0000"/>
            </a:solidFill>
          </a:ln>
        </p:spPr>
        <p:txBody>
          <a:bodyPr wrap="square" rtlCol="0">
            <a:spAutoFit/>
          </a:bodyPr>
          <a:lstStyle/>
          <a:p>
            <a:r>
              <a:rPr lang="en-GB" sz="1000" dirty="0"/>
              <a:t>‘They have become an unofficial fourth emergency service for poor and vulnerable children, providing food and clothing and filling in the gaps left by cutbacks to local services’ (Adams, 2019).</a:t>
            </a:r>
          </a:p>
        </p:txBody>
      </p:sp>
      <p:sp>
        <p:nvSpPr>
          <p:cNvPr id="1044" name="TextBox 1043">
            <a:extLst>
              <a:ext uri="{FF2B5EF4-FFF2-40B4-BE49-F238E27FC236}">
                <a16:creationId xmlns:a16="http://schemas.microsoft.com/office/drawing/2014/main" id="{DCF3BD79-EC87-487A-8F1D-E30F65C20172}"/>
              </a:ext>
            </a:extLst>
          </p:cNvPr>
          <p:cNvSpPr txBox="1"/>
          <p:nvPr/>
        </p:nvSpPr>
        <p:spPr>
          <a:xfrm>
            <a:off x="4575539" y="6112074"/>
            <a:ext cx="2213100" cy="707886"/>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‘There will have been a cut of 9% or £500 per pupil in real terms between 2009-10 and 2020-21, if spending plans stay the same’ (Lewis, 2019).</a:t>
            </a:r>
          </a:p>
        </p:txBody>
      </p:sp>
      <p:sp>
        <p:nvSpPr>
          <p:cNvPr id="1046" name="TextBox 1045">
            <a:extLst>
              <a:ext uri="{FF2B5EF4-FFF2-40B4-BE49-F238E27FC236}">
                <a16:creationId xmlns:a16="http://schemas.microsoft.com/office/drawing/2014/main" id="{558B7287-2373-4ECB-A9F4-231C9268EE3D}"/>
              </a:ext>
            </a:extLst>
          </p:cNvPr>
          <p:cNvSpPr txBox="1"/>
          <p:nvPr/>
        </p:nvSpPr>
        <p:spPr>
          <a:xfrm>
            <a:off x="3397522" y="5698010"/>
            <a:ext cx="2078625" cy="369332"/>
          </a:xfrm>
          <a:prstGeom prst="rect">
            <a:avLst/>
          </a:prstGeom>
          <a:noFill/>
        </p:spPr>
        <p:txBody>
          <a:bodyPr wrap="square" rtlCol="0">
            <a:spAutoFit/>
          </a:bodyPr>
          <a:lstStyle/>
          <a:p>
            <a:pPr algn="ctr"/>
            <a:r>
              <a:rPr lang="en-GB" b="1" dirty="0">
                <a:solidFill>
                  <a:srgbClr val="FF0000"/>
                </a:solidFill>
              </a:rPr>
              <a:t>Reality  vs Plans</a:t>
            </a:r>
          </a:p>
        </p:txBody>
      </p:sp>
      <p:cxnSp>
        <p:nvCxnSpPr>
          <p:cNvPr id="1048" name="Straight Arrow Connector 1047">
            <a:extLst>
              <a:ext uri="{FF2B5EF4-FFF2-40B4-BE49-F238E27FC236}">
                <a16:creationId xmlns:a16="http://schemas.microsoft.com/office/drawing/2014/main" id="{1C988FE7-C0EF-442E-ABC4-3DAE9B2A0498}"/>
              </a:ext>
            </a:extLst>
          </p:cNvPr>
          <p:cNvCxnSpPr>
            <a:cxnSpLocks/>
          </p:cNvCxnSpPr>
          <p:nvPr/>
        </p:nvCxnSpPr>
        <p:spPr>
          <a:xfrm flipH="1">
            <a:off x="1116419" y="5882676"/>
            <a:ext cx="2477386" cy="184666"/>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051" name="Straight Arrow Connector 1050">
            <a:extLst>
              <a:ext uri="{FF2B5EF4-FFF2-40B4-BE49-F238E27FC236}">
                <a16:creationId xmlns:a16="http://schemas.microsoft.com/office/drawing/2014/main" id="{B38A2BAE-51DB-4A15-9528-191C075ABAA9}"/>
              </a:ext>
            </a:extLst>
          </p:cNvPr>
          <p:cNvCxnSpPr/>
          <p:nvPr/>
        </p:nvCxnSpPr>
        <p:spPr>
          <a:xfrm flipH="1">
            <a:off x="3397522" y="5996935"/>
            <a:ext cx="341727" cy="42690"/>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056" name="Straight Arrow Connector 1055">
            <a:extLst>
              <a:ext uri="{FF2B5EF4-FFF2-40B4-BE49-F238E27FC236}">
                <a16:creationId xmlns:a16="http://schemas.microsoft.com/office/drawing/2014/main" id="{055BC7F8-3B35-4231-91E3-44CE67AE1408}"/>
              </a:ext>
            </a:extLst>
          </p:cNvPr>
          <p:cNvCxnSpPr/>
          <p:nvPr/>
        </p:nvCxnSpPr>
        <p:spPr>
          <a:xfrm>
            <a:off x="4218633" y="5996935"/>
            <a:ext cx="778669" cy="4269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1057" name="TextBox 1056">
            <a:extLst>
              <a:ext uri="{FF2B5EF4-FFF2-40B4-BE49-F238E27FC236}">
                <a16:creationId xmlns:a16="http://schemas.microsoft.com/office/drawing/2014/main" id="{1569E3D7-4CD1-48F7-9973-4BBCB5A42312}"/>
              </a:ext>
            </a:extLst>
          </p:cNvPr>
          <p:cNvSpPr txBox="1"/>
          <p:nvPr/>
        </p:nvSpPr>
        <p:spPr>
          <a:xfrm>
            <a:off x="6800866" y="6077970"/>
            <a:ext cx="5324355" cy="400110"/>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‘They will be set at £80 per pupil, so that a 1,000-pupil secondary school will receive £80,000, and a 200-pupil primary school £16,000’ (Stewart, 2020).</a:t>
            </a:r>
          </a:p>
        </p:txBody>
      </p:sp>
      <p:cxnSp>
        <p:nvCxnSpPr>
          <p:cNvPr id="1059" name="Straight Arrow Connector 1058">
            <a:extLst>
              <a:ext uri="{FF2B5EF4-FFF2-40B4-BE49-F238E27FC236}">
                <a16:creationId xmlns:a16="http://schemas.microsoft.com/office/drawing/2014/main" id="{1AB2D80B-ECA4-4CED-933A-0F14AC86D93A}"/>
              </a:ext>
            </a:extLst>
          </p:cNvPr>
          <p:cNvCxnSpPr/>
          <p:nvPr/>
        </p:nvCxnSpPr>
        <p:spPr>
          <a:xfrm>
            <a:off x="5295014" y="5931932"/>
            <a:ext cx="2094614" cy="135410"/>
          </a:xfrm>
          <a:prstGeom prst="straightConnector1">
            <a:avLst/>
          </a:prstGeom>
          <a:ln w="6350">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2" name="TextBox 1">
            <a:extLst>
              <a:ext uri="{FF2B5EF4-FFF2-40B4-BE49-F238E27FC236}">
                <a16:creationId xmlns:a16="http://schemas.microsoft.com/office/drawing/2014/main" id="{60D482B4-5D28-4546-B3E7-DF3E5EA20103}"/>
              </a:ext>
            </a:extLst>
          </p:cNvPr>
          <p:cNvSpPr txBox="1"/>
          <p:nvPr/>
        </p:nvSpPr>
        <p:spPr>
          <a:xfrm>
            <a:off x="6788639" y="6464582"/>
            <a:ext cx="5336582" cy="400110"/>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 survey found that 55% of teachers felt free school meal provision did not come close to meeting the needs of pupils from poor backgrounds’ (Adams, 2018).</a:t>
            </a:r>
          </a:p>
        </p:txBody>
      </p:sp>
      <p:sp>
        <p:nvSpPr>
          <p:cNvPr id="3" name="TextBox 2">
            <a:extLst>
              <a:ext uri="{FF2B5EF4-FFF2-40B4-BE49-F238E27FC236}">
                <a16:creationId xmlns:a16="http://schemas.microsoft.com/office/drawing/2014/main" id="{9644C534-FBF6-41FF-A6E7-30555BC0CE4F}"/>
              </a:ext>
            </a:extLst>
          </p:cNvPr>
          <p:cNvSpPr txBox="1"/>
          <p:nvPr/>
        </p:nvSpPr>
        <p:spPr>
          <a:xfrm>
            <a:off x="9853863" y="5695270"/>
            <a:ext cx="2309397"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(Government Social  Research, 2019).</a:t>
            </a:r>
          </a:p>
        </p:txBody>
      </p:sp>
    </p:spTree>
    <p:extLst>
      <p:ext uri="{BB962C8B-B14F-4D97-AF65-F5344CB8AC3E}">
        <p14:creationId xmlns:p14="http://schemas.microsoft.com/office/powerpoint/2010/main" val="2668050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60AA55-6337-4A90-9AD1-F19CF52FB44E}"/>
              </a:ext>
            </a:extLst>
          </p:cNvPr>
          <p:cNvSpPr txBox="1"/>
          <p:nvPr/>
        </p:nvSpPr>
        <p:spPr>
          <a:xfrm>
            <a:off x="125260" y="150312"/>
            <a:ext cx="11924778" cy="9325630"/>
          </a:xfrm>
          <a:prstGeom prst="rect">
            <a:avLst/>
          </a:prstGeom>
          <a:noFill/>
        </p:spPr>
        <p:txBody>
          <a:bodyPr wrap="square" rtlCol="0">
            <a:spAutoFit/>
          </a:bodyPr>
          <a:lstStyle/>
          <a:p>
            <a:pPr fontAlgn="base"/>
            <a:r>
              <a:rPr lang="en-GB" sz="1200" dirty="0">
                <a:latin typeface="Arial" panose="020B0604020202020204" pitchFamily="34" charset="0"/>
                <a:cs typeface="Arial" panose="020B0604020202020204" pitchFamily="34" charset="0"/>
              </a:rPr>
              <a:t>Adams, R. (2019) Schools have become 'fourth emergency service' for poorest families.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https://www.theguardian.com/education/2019/mar/15/schools-have-become-fourth-emergency-service-for-poorest-families</a:t>
            </a:r>
            <a:r>
              <a:rPr lang="en-GB" sz="1200" dirty="0">
                <a:latin typeface="Arial" panose="020B0604020202020204" pitchFamily="34" charset="0"/>
                <a:cs typeface="Arial" panose="020B0604020202020204" pitchFamily="34" charset="0"/>
              </a:rPr>
              <a:t> (Accessed 21 July 2020). </a:t>
            </a:r>
          </a:p>
          <a:p>
            <a:pPr fontAlgn="base"/>
            <a:r>
              <a:rPr lang="en-GB" sz="1200" dirty="0">
                <a:latin typeface="Arial" panose="020B0604020202020204" pitchFamily="34" charset="0"/>
                <a:cs typeface="Arial" panose="020B0604020202020204" pitchFamily="34" charset="0"/>
              </a:rPr>
              <a:t>Adams, R. (2019)</a:t>
            </a:r>
            <a:r>
              <a:rPr lang="en-GB" sz="1200" dirty="0">
                <a:solidFill>
                  <a:srgbClr val="121212"/>
                </a:solidFill>
                <a:latin typeface="Arial" panose="020B0604020202020204" pitchFamily="34" charset="0"/>
                <a:cs typeface="Arial" panose="020B0604020202020204" pitchFamily="34" charset="0"/>
              </a:rPr>
              <a:t> Schools using funds for poorer pupils to plug budget gaps – survey. </a:t>
            </a:r>
            <a:r>
              <a:rPr lang="en-GB" sz="1200" i="1" dirty="0">
                <a:solidFill>
                  <a:srgbClr val="121212"/>
                </a:solidFill>
                <a:latin typeface="Arial" panose="020B0604020202020204" pitchFamily="34" charset="0"/>
                <a:cs typeface="Arial" panose="020B0604020202020204" pitchFamily="34" charset="0"/>
              </a:rPr>
              <a:t>The</a:t>
            </a:r>
            <a:r>
              <a:rPr lang="en-GB" sz="1200" dirty="0">
                <a:solidFill>
                  <a:srgbClr val="121212"/>
                </a:solidFill>
                <a:latin typeface="Arial" panose="020B0604020202020204" pitchFamily="34" charset="0"/>
                <a:cs typeface="Arial" panose="020B0604020202020204" pitchFamily="34" charset="0"/>
              </a:rPr>
              <a:t> </a:t>
            </a:r>
            <a:r>
              <a:rPr lang="en-GB" sz="1200" i="1" dirty="0">
                <a:solidFill>
                  <a:srgbClr val="121212"/>
                </a:solidFill>
                <a:latin typeface="Arial" panose="020B0604020202020204" pitchFamily="34" charset="0"/>
                <a:cs typeface="Arial" panose="020B0604020202020204" pitchFamily="34" charset="0"/>
              </a:rPr>
              <a:t>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https://www.theguardian.com/education/2019/apr/18/england-schools-using-funds-poorer-pupils-plug-budget-gaps-sutton-trust-survey</a:t>
            </a:r>
            <a:r>
              <a:rPr lang="en-GB" sz="1200" dirty="0">
                <a:latin typeface="Arial" panose="020B0604020202020204" pitchFamily="34" charset="0"/>
                <a:cs typeface="Arial" panose="020B0604020202020204" pitchFamily="34" charset="0"/>
              </a:rPr>
              <a:t>  (Accessed 21 July 2020).</a:t>
            </a:r>
          </a:p>
          <a:p>
            <a:pPr fontAlgn="base"/>
            <a:r>
              <a:rPr lang="en-GB" sz="1200" dirty="0">
                <a:latin typeface="Arial" panose="020B0604020202020204" pitchFamily="34" charset="0"/>
                <a:cs typeface="Arial" panose="020B0604020202020204" pitchFamily="34" charset="0"/>
              </a:rPr>
              <a:t>Adams, R. (2018) </a:t>
            </a:r>
            <a:r>
              <a:rPr lang="en-GB" sz="1200" dirty="0">
                <a:solidFill>
                  <a:srgbClr val="121212"/>
                </a:solidFill>
                <a:latin typeface="Arial" panose="020B0604020202020204" pitchFamily="34" charset="0"/>
                <a:cs typeface="Arial" panose="020B0604020202020204" pitchFamily="34" charset="0"/>
              </a:rPr>
              <a:t>Teachers warn of growing poverty crisis in British schools.</a:t>
            </a:r>
            <a:r>
              <a:rPr lang="en-GB" sz="1200" i="1" dirty="0">
                <a:solidFill>
                  <a:srgbClr val="121212"/>
                </a:solidFill>
                <a:latin typeface="Arial" panose="020B0604020202020204" pitchFamily="34" charset="0"/>
                <a:cs typeface="Arial" panose="020B0604020202020204" pitchFamily="34" charset="0"/>
              </a:rPr>
              <a:t> The 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https://www.theguardian.com/education/2018/apr/02/teachers-warn-of-growing-poverty-crisis-in-british-schools</a:t>
            </a:r>
            <a:r>
              <a:rPr lang="en-GB" sz="1200" dirty="0">
                <a:latin typeface="Arial" panose="020B0604020202020204" pitchFamily="34" charset="0"/>
                <a:cs typeface="Arial" panose="020B0604020202020204" pitchFamily="34" charset="0"/>
              </a:rPr>
              <a:t> (Accessed 21 July 2020). </a:t>
            </a:r>
            <a:endParaRPr lang="en-GB" sz="1200" dirty="0">
              <a:solidFill>
                <a:srgbClr val="121212"/>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BBC (2018) </a:t>
            </a:r>
            <a:r>
              <a:rPr lang="en-GB" sz="1200" i="1" dirty="0">
                <a:latin typeface="Arial" panose="020B0604020202020204" pitchFamily="34" charset="0"/>
                <a:cs typeface="Arial" panose="020B0604020202020204" pitchFamily="34" charset="0"/>
              </a:rPr>
              <a:t>Free school meals 'stigma' worries could have knock-on effect.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https://www.bbc.co.uk/news/uk-wales-45733583</a:t>
            </a:r>
            <a:r>
              <a:rPr lang="en-GB" sz="1200" dirty="0">
                <a:latin typeface="Arial" panose="020B0604020202020204" pitchFamily="34" charset="0"/>
                <a:cs typeface="Arial" panose="020B0604020202020204" pitchFamily="34" charset="0"/>
              </a:rPr>
              <a:t> (Accessed 17 July 2020).</a:t>
            </a:r>
          </a:p>
          <a:p>
            <a:r>
              <a:rPr lang="en-GB" sz="1200" dirty="0">
                <a:latin typeface="Arial" panose="020B0604020202020204" pitchFamily="34" charset="0"/>
                <a:cs typeface="Arial" panose="020B0604020202020204" pitchFamily="34" charset="0"/>
              </a:rPr>
              <a:t>Beadle, S., Bennett, A., Hannah, A. (2018) </a:t>
            </a:r>
            <a:r>
              <a:rPr lang="en-GB" sz="1200" i="1" dirty="0">
                <a:latin typeface="Arial" panose="020B0604020202020204" pitchFamily="34" charset="0"/>
                <a:cs typeface="Arial" panose="020B0604020202020204" pitchFamily="34" charset="0"/>
              </a:rPr>
              <a:t>Evaluation of the Implementation of the Pupil Development Grant for Looked After Children. </a:t>
            </a:r>
            <a:r>
              <a:rPr lang="en-GB" sz="1200" dirty="0">
                <a:latin typeface="Arial" panose="020B0604020202020204" pitchFamily="34" charset="0"/>
                <a:cs typeface="Arial" panose="020B0604020202020204" pitchFamily="34" charset="0"/>
              </a:rPr>
              <a:t>Social Research and Information Division. </a:t>
            </a:r>
            <a:r>
              <a:rPr lang="en-GB" sz="1200" i="1"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Code of Practice Wales (2014) Part 5 of the Social Services and Well-being. </a:t>
            </a:r>
          </a:p>
          <a:p>
            <a:r>
              <a:rPr lang="en-GB" sz="1200" dirty="0">
                <a:latin typeface="Arial" panose="020B0604020202020204" pitchFamily="34" charset="0"/>
                <a:cs typeface="Arial" panose="020B0604020202020204" pitchFamily="34" charset="0"/>
              </a:rPr>
              <a:t>Full Fact (no date) </a:t>
            </a:r>
            <a:r>
              <a:rPr lang="en-GB" sz="1200" i="1" dirty="0">
                <a:latin typeface="Arial" panose="020B0604020202020204" pitchFamily="34" charset="0"/>
                <a:cs typeface="Arial" panose="020B0604020202020204" pitchFamily="34" charset="0"/>
              </a:rPr>
              <a:t>Are 40% of children living in poverty not entitled to free school meals? Available at: </a:t>
            </a:r>
            <a:r>
              <a:rPr lang="en-GB" sz="1200" dirty="0">
                <a:latin typeface="Arial" panose="020B0604020202020204" pitchFamily="34" charset="0"/>
                <a:cs typeface="Arial" panose="020B0604020202020204" pitchFamily="34" charset="0"/>
                <a:hlinkClick r:id="rId6"/>
              </a:rPr>
              <a:t>https://fullfact.org/education/are-40-children-living-poverty-not-entitled-free-school-meals/</a:t>
            </a:r>
            <a:r>
              <a:rPr lang="en-GB" sz="1200" dirty="0">
                <a:latin typeface="Arial" panose="020B0604020202020204" pitchFamily="34" charset="0"/>
                <a:cs typeface="Arial" panose="020B0604020202020204" pitchFamily="34" charset="0"/>
              </a:rPr>
              <a:t> (Accessed 15 July 2020).</a:t>
            </a:r>
          </a:p>
          <a:p>
            <a:r>
              <a:rPr lang="en-GB" sz="1200" dirty="0">
                <a:latin typeface="Arial" panose="020B0604020202020204" pitchFamily="34" charset="0"/>
                <a:cs typeface="Arial" panose="020B0604020202020204" pitchFamily="34" charset="0"/>
              </a:rPr>
              <a:t>Government Social Research (2019) </a:t>
            </a:r>
            <a:r>
              <a:rPr lang="en-GB" sz="1200" i="1" dirty="0">
                <a:latin typeface="Arial" panose="020B0604020202020204" pitchFamily="34" charset="0"/>
                <a:cs typeface="Arial" panose="020B0604020202020204" pitchFamily="34" charset="0"/>
              </a:rPr>
              <a:t>Evaluation of the Implementation of the Pupil Development Grant for Looked After Children. Final report. </a:t>
            </a:r>
          </a:p>
          <a:p>
            <a:r>
              <a:rPr lang="en-GB" sz="1200" dirty="0">
                <a:latin typeface="Arial" panose="020B0604020202020204" pitchFamily="34" charset="0"/>
                <a:cs typeface="Arial" panose="020B0604020202020204" pitchFamily="34" charset="0"/>
              </a:rPr>
              <a:t>Lewis. B. (2019) </a:t>
            </a:r>
            <a:r>
              <a:rPr lang="en-GB" sz="1200" i="1" dirty="0">
                <a:latin typeface="Arial" panose="020B0604020202020204" pitchFamily="34" charset="0"/>
                <a:cs typeface="Arial" panose="020B0604020202020204" pitchFamily="34" charset="0"/>
              </a:rPr>
              <a:t>School funding 'down £500 per pupil' over 10 years. Available at: </a:t>
            </a:r>
            <a:r>
              <a:rPr lang="en-GB" sz="1200" dirty="0">
                <a:latin typeface="Arial" panose="020B0604020202020204" pitchFamily="34" charset="0"/>
                <a:cs typeface="Arial" panose="020B0604020202020204" pitchFamily="34" charset="0"/>
                <a:hlinkClick r:id="rId7"/>
              </a:rPr>
              <a:t>https://www.bbc.co.uk/news/uk-wales-47828736</a:t>
            </a:r>
            <a:r>
              <a:rPr lang="en-GB" sz="1200" dirty="0">
                <a:latin typeface="Arial" panose="020B0604020202020204" pitchFamily="34" charset="0"/>
                <a:cs typeface="Arial" panose="020B0604020202020204" pitchFamily="34" charset="0"/>
              </a:rPr>
              <a:t> (Accessed 21 July 2020).</a:t>
            </a:r>
            <a:endParaRPr lang="en-GB" sz="1200" i="1" dirty="0">
              <a:latin typeface="Arial" panose="020B0604020202020204" pitchFamily="34" charset="0"/>
              <a:cs typeface="Arial" panose="020B0604020202020204" pitchFamily="34" charset="0"/>
            </a:endParaRPr>
          </a:p>
          <a:p>
            <a:pPr fontAlgn="base"/>
            <a:r>
              <a:rPr lang="en-GB" sz="1200" dirty="0">
                <a:latin typeface="Arial" panose="020B0604020202020204" pitchFamily="34" charset="0"/>
                <a:cs typeface="Arial" panose="020B0604020202020204" pitchFamily="34" charset="0"/>
              </a:rPr>
              <a:t>Setting X (2018-2019) </a:t>
            </a:r>
            <a:r>
              <a:rPr lang="en-GB" sz="1200" i="1" dirty="0">
                <a:latin typeface="Arial" panose="020B0604020202020204" pitchFamily="34" charset="0"/>
                <a:cs typeface="Arial" panose="020B0604020202020204" pitchFamily="34" charset="0"/>
              </a:rPr>
              <a:t>PDG-Expenditure</a:t>
            </a:r>
            <a:r>
              <a:rPr lang="en-GB" sz="1200" dirty="0">
                <a:latin typeface="Arial" panose="020B0604020202020204" pitchFamily="34" charset="0"/>
                <a:cs typeface="Arial" panose="020B0604020202020204" pitchFamily="34" charset="0"/>
              </a:rPr>
              <a:t>. Attachment 1. </a:t>
            </a:r>
          </a:p>
          <a:p>
            <a:pPr fontAlgn="base"/>
            <a:r>
              <a:rPr lang="en-GB" sz="1200" dirty="0">
                <a:latin typeface="Arial" panose="020B0604020202020204" pitchFamily="34" charset="0"/>
                <a:cs typeface="Arial" panose="020B0604020202020204" pitchFamily="34" charset="0"/>
              </a:rPr>
              <a:t>Stewart, H. (2020)</a:t>
            </a:r>
            <a:r>
              <a:rPr lang="en-GB" sz="1200" dirty="0">
                <a:solidFill>
                  <a:srgbClr val="121212"/>
                </a:solidFill>
                <a:latin typeface="Arial" panose="020B0604020202020204" pitchFamily="34" charset="0"/>
                <a:cs typeface="Arial" panose="020B0604020202020204" pitchFamily="34" charset="0"/>
              </a:rPr>
              <a:t> Boris Johnson to unveil pupil funding plan during school visit. </a:t>
            </a:r>
            <a:r>
              <a:rPr lang="en-GB" sz="1200" i="1" dirty="0">
                <a:solidFill>
                  <a:srgbClr val="121212"/>
                </a:solidFill>
                <a:latin typeface="Arial" panose="020B0604020202020204" pitchFamily="34" charset="0"/>
                <a:cs typeface="Arial" panose="020B0604020202020204" pitchFamily="34" charset="0"/>
              </a:rPr>
              <a:t>The 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8"/>
              </a:rPr>
              <a:t>https://www.theguardian.com/politics/2020/jul/20/boris-johnson-to-unveil-pupil-funding-plan-during-school-visit</a:t>
            </a:r>
            <a:r>
              <a:rPr lang="en-GB" sz="1200" dirty="0">
                <a:latin typeface="Arial" panose="020B0604020202020204" pitchFamily="34" charset="0"/>
                <a:cs typeface="Arial" panose="020B0604020202020204" pitchFamily="34" charset="0"/>
              </a:rPr>
              <a:t> (Accessed 21 July 2020).</a:t>
            </a:r>
          </a:p>
          <a:p>
            <a:r>
              <a:rPr lang="en-GB" sz="1200" dirty="0">
                <a:latin typeface="Arial" panose="020B0604020202020204" pitchFamily="34" charset="0"/>
                <a:cs typeface="Arial" panose="020B0604020202020204" pitchFamily="34" charset="0"/>
              </a:rPr>
              <a:t>The </a:t>
            </a:r>
            <a:r>
              <a:rPr lang="en-GB" sz="1200" dirty="0">
                <a:solidFill>
                  <a:srgbClr val="000000"/>
                </a:solidFill>
                <a:latin typeface="Arial" panose="020B0604020202020204" pitchFamily="34" charset="0"/>
                <a:cs typeface="Arial" panose="020B0604020202020204" pitchFamily="34" charset="0"/>
              </a:rPr>
              <a:t>Scottish Parliament's Health Committee (2002) </a:t>
            </a:r>
            <a:r>
              <a:rPr lang="en-GB" sz="1200" i="1" dirty="0">
                <a:solidFill>
                  <a:srgbClr val="000000"/>
                </a:solidFill>
                <a:latin typeface="Arial" panose="020B0604020202020204" pitchFamily="34" charset="0"/>
                <a:cs typeface="Arial" panose="020B0604020202020204" pitchFamily="34" charset="0"/>
              </a:rPr>
              <a:t>Report on Stage 1 Report on the School Meals (Scotland) Bill. </a:t>
            </a:r>
            <a:r>
              <a:rPr lang="en-GB" sz="1200" dirty="0">
                <a:solidFill>
                  <a:srgbClr val="000000"/>
                </a:solidFill>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https://archive.parliament.scot/business/committees/historic/education/reports-02/edr02-09-05.htm</a:t>
            </a:r>
            <a:r>
              <a:rPr lang="en-GB" sz="1200" dirty="0">
                <a:latin typeface="Arial" panose="020B0604020202020204" pitchFamily="34" charset="0"/>
                <a:cs typeface="Arial" panose="020B0604020202020204" pitchFamily="34" charset="0"/>
              </a:rPr>
              <a:t> (Accessed 17 July 2020).</a:t>
            </a:r>
            <a:endParaRPr lang="en-GB" sz="1200" i="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Vale of Glamorgan Council (2019) </a:t>
            </a:r>
            <a:r>
              <a:rPr lang="en-GB" sz="1200" i="1" dirty="0">
                <a:latin typeface="Arial" panose="020B0604020202020204" pitchFamily="34" charset="0"/>
                <a:cs typeface="Arial" panose="020B0604020202020204" pitchFamily="34" charset="0"/>
              </a:rPr>
              <a:t>Pupil Development Grant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https://www.valeofglamorgan.gov.uk/en/living/schools/Pupil-Development-Grant.aspx</a:t>
            </a:r>
            <a:r>
              <a:rPr lang="en-GB" sz="1200" dirty="0">
                <a:latin typeface="Arial" panose="020B0604020202020204" pitchFamily="34" charset="0"/>
                <a:cs typeface="Arial" panose="020B0604020202020204" pitchFamily="34" charset="0"/>
              </a:rPr>
              <a:t> (Accessed 15 July 2020).</a:t>
            </a:r>
          </a:p>
          <a:p>
            <a:r>
              <a:rPr lang="en-GB" sz="1200" dirty="0">
                <a:latin typeface="Arial" panose="020B0604020202020204" pitchFamily="34" charset="0"/>
                <a:cs typeface="Arial" panose="020B0604020202020204" pitchFamily="34" charset="0"/>
              </a:rPr>
              <a:t>Wrexham County Borough Council (no date) </a:t>
            </a:r>
            <a:r>
              <a:rPr lang="en-GB" sz="1200" i="1" dirty="0">
                <a:latin typeface="Arial" panose="020B0604020202020204" pitchFamily="34" charset="0"/>
                <a:cs typeface="Arial" panose="020B0604020202020204" pitchFamily="34" charset="0"/>
              </a:rPr>
              <a:t>Pupil Development Grant(PDG).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https://www.wrexham.gov.uk/service/pupil-development-grant-pdg</a:t>
            </a:r>
            <a:r>
              <a:rPr lang="en-GB" sz="1200" dirty="0">
                <a:latin typeface="Arial" panose="020B0604020202020204" pitchFamily="34" charset="0"/>
                <a:cs typeface="Arial" panose="020B0604020202020204" pitchFamily="34" charset="0"/>
              </a:rPr>
              <a:t> (Accessed 15 July 2020). </a:t>
            </a:r>
          </a:p>
          <a:p>
            <a:r>
              <a:rPr lang="en-GB" sz="1200" dirty="0">
                <a:latin typeface="Arial" panose="020B0604020202020204" pitchFamily="34" charset="0"/>
                <a:cs typeface="Arial" panose="020B0604020202020204" pitchFamily="34" charset="0"/>
              </a:rPr>
              <a:t>Welsh Government (2020) </a:t>
            </a:r>
            <a:r>
              <a:rPr lang="en-GB" sz="1200" i="1" dirty="0">
                <a:latin typeface="Arial" panose="020B0604020202020204" pitchFamily="34" charset="0"/>
                <a:cs typeface="Arial" panose="020B0604020202020204" pitchFamily="34" charset="0"/>
              </a:rPr>
              <a:t>Pupil Development Grant-Access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2"/>
              </a:rPr>
              <a:t>https://gov.wales/pupil-development-grant-access</a:t>
            </a:r>
            <a:r>
              <a:rPr lang="en-GB" sz="1200" dirty="0">
                <a:latin typeface="Arial" panose="020B0604020202020204" pitchFamily="34" charset="0"/>
                <a:cs typeface="Arial" panose="020B0604020202020204" pitchFamily="34" charset="0"/>
              </a:rPr>
              <a:t> (Accessed 15 July 2020).</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  </a:t>
            </a:r>
          </a:p>
        </p:txBody>
      </p:sp>
    </p:spTree>
    <p:extLst>
      <p:ext uri="{BB962C8B-B14F-4D97-AF65-F5344CB8AC3E}">
        <p14:creationId xmlns:p14="http://schemas.microsoft.com/office/powerpoint/2010/main" val="1718438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18837</TotalTime>
  <Words>1179</Words>
  <Application>Microsoft Office PowerPoint</Application>
  <PresentationFormat>Widescreen</PresentationFormat>
  <Paragraphs>89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Catamaran</vt:lpstr>
      <vt:lpstr>Helvetica</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Llewellyn</dc:creator>
  <cp:lastModifiedBy>Mark Llewellyn</cp:lastModifiedBy>
  <cp:revision>66</cp:revision>
  <dcterms:created xsi:type="dcterms:W3CDTF">2020-07-15T18:40:15Z</dcterms:created>
  <dcterms:modified xsi:type="dcterms:W3CDTF">2020-08-24T19:35:03Z</dcterms:modified>
</cp:coreProperties>
</file>