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2"/>
  </p:notesMasterIdLst>
  <p:sldIdLst>
    <p:sldId id="266" r:id="rId5"/>
    <p:sldId id="308" r:id="rId6"/>
    <p:sldId id="313" r:id="rId7"/>
    <p:sldId id="322" r:id="rId8"/>
    <p:sldId id="315" r:id="rId9"/>
    <p:sldId id="314" r:id="rId10"/>
    <p:sldId id="321" r:id="rId11"/>
    <p:sldId id="318" r:id="rId12"/>
    <p:sldId id="327" r:id="rId13"/>
    <p:sldId id="328" r:id="rId14"/>
    <p:sldId id="323" r:id="rId15"/>
    <p:sldId id="324" r:id="rId16"/>
    <p:sldId id="325" r:id="rId17"/>
    <p:sldId id="326" r:id="rId18"/>
    <p:sldId id="330" r:id="rId19"/>
    <p:sldId id="329" r:id="rId20"/>
    <p:sldId id="33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88" d="100"/>
          <a:sy n="88" d="100"/>
        </p:scale>
        <p:origin x="7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49C7E10E-BCDB-4B6C-A7BD-7447FB34AAAC}"/>
    <pc:docChg chg="delSld modSld">
      <pc:chgData name="Marie Pitson" userId="db8d2b3e-593d-47e6-a0b5-dc90f7ab49ec" providerId="ADAL" clId="{49C7E10E-BCDB-4B6C-A7BD-7447FB34AAAC}" dt="2022-10-18T12:26:33.988" v="10" actId="47"/>
      <pc:docMkLst>
        <pc:docMk/>
      </pc:docMkLst>
      <pc:sldChg chg="modNotesTx">
        <pc:chgData name="Marie Pitson" userId="db8d2b3e-593d-47e6-a0b5-dc90f7ab49ec" providerId="ADAL" clId="{49C7E10E-BCDB-4B6C-A7BD-7447FB34AAAC}" dt="2022-10-18T12:24:20.840" v="0" actId="20577"/>
        <pc:sldMkLst>
          <pc:docMk/>
          <pc:sldMk cId="895915843" sldId="266"/>
        </pc:sldMkLst>
      </pc:sldChg>
      <pc:sldChg chg="modNotesTx">
        <pc:chgData name="Marie Pitson" userId="db8d2b3e-593d-47e6-a0b5-dc90f7ab49ec" providerId="ADAL" clId="{49C7E10E-BCDB-4B6C-A7BD-7447FB34AAAC}" dt="2022-10-18T12:24:27.697" v="1" actId="20577"/>
        <pc:sldMkLst>
          <pc:docMk/>
          <pc:sldMk cId="1043976175" sldId="312"/>
        </pc:sldMkLst>
      </pc:sldChg>
      <pc:sldChg chg="modNotesTx">
        <pc:chgData name="Marie Pitson" userId="db8d2b3e-593d-47e6-a0b5-dc90f7ab49ec" providerId="ADAL" clId="{49C7E10E-BCDB-4B6C-A7BD-7447FB34AAAC}" dt="2022-10-18T12:24:46.106" v="4" actId="20577"/>
        <pc:sldMkLst>
          <pc:docMk/>
          <pc:sldMk cId="3179689422" sldId="314"/>
        </pc:sldMkLst>
      </pc:sldChg>
      <pc:sldChg chg="modNotesTx">
        <pc:chgData name="Marie Pitson" userId="db8d2b3e-593d-47e6-a0b5-dc90f7ab49ec" providerId="ADAL" clId="{49C7E10E-BCDB-4B6C-A7BD-7447FB34AAAC}" dt="2022-10-18T12:24:40.038" v="3" actId="20577"/>
        <pc:sldMkLst>
          <pc:docMk/>
          <pc:sldMk cId="3591018837" sldId="315"/>
        </pc:sldMkLst>
      </pc:sldChg>
      <pc:sldChg chg="modNotesTx">
        <pc:chgData name="Marie Pitson" userId="db8d2b3e-593d-47e6-a0b5-dc90f7ab49ec" providerId="ADAL" clId="{49C7E10E-BCDB-4B6C-A7BD-7447FB34AAAC}" dt="2022-10-18T12:25:55.295" v="8" actId="20577"/>
        <pc:sldMkLst>
          <pc:docMk/>
          <pc:sldMk cId="1650340225" sldId="316"/>
        </pc:sldMkLst>
      </pc:sldChg>
      <pc:sldChg chg="del">
        <pc:chgData name="Marie Pitson" userId="db8d2b3e-593d-47e6-a0b5-dc90f7ab49ec" providerId="ADAL" clId="{49C7E10E-BCDB-4B6C-A7BD-7447FB34AAAC}" dt="2022-10-18T12:26:32.552" v="9" actId="47"/>
        <pc:sldMkLst>
          <pc:docMk/>
          <pc:sldMk cId="1469639922" sldId="317"/>
        </pc:sldMkLst>
      </pc:sldChg>
      <pc:sldChg chg="modNotesTx">
        <pc:chgData name="Marie Pitson" userId="db8d2b3e-593d-47e6-a0b5-dc90f7ab49ec" providerId="ADAL" clId="{49C7E10E-BCDB-4B6C-A7BD-7447FB34AAAC}" dt="2022-10-18T12:24:58.646" v="7" actId="20577"/>
        <pc:sldMkLst>
          <pc:docMk/>
          <pc:sldMk cId="3639143869" sldId="318"/>
        </pc:sldMkLst>
      </pc:sldChg>
      <pc:sldChg chg="del">
        <pc:chgData name="Marie Pitson" userId="db8d2b3e-593d-47e6-a0b5-dc90f7ab49ec" providerId="ADAL" clId="{49C7E10E-BCDB-4B6C-A7BD-7447FB34AAAC}" dt="2022-10-18T12:26:33.988" v="10" actId="47"/>
        <pc:sldMkLst>
          <pc:docMk/>
          <pc:sldMk cId="3079335069" sldId="320"/>
        </pc:sldMkLst>
      </pc:sldChg>
      <pc:sldChg chg="modNotesTx">
        <pc:chgData name="Marie Pitson" userId="db8d2b3e-593d-47e6-a0b5-dc90f7ab49ec" providerId="ADAL" clId="{49C7E10E-BCDB-4B6C-A7BD-7447FB34AAAC}" dt="2022-10-18T12:24:51.577" v="5" actId="20577"/>
        <pc:sldMkLst>
          <pc:docMk/>
          <pc:sldMk cId="323208844" sldId="321"/>
        </pc:sldMkLst>
      </pc:sldChg>
      <pc:sldChg chg="modNotesTx">
        <pc:chgData name="Marie Pitson" userId="db8d2b3e-593d-47e6-a0b5-dc90f7ab49ec" providerId="ADAL" clId="{49C7E10E-BCDB-4B6C-A7BD-7447FB34AAAC}" dt="2022-10-18T12:24:34.227" v="2" actId="20577"/>
        <pc:sldMkLst>
          <pc:docMk/>
          <pc:sldMk cId="2557217090" sldId="322"/>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3.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3.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1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147"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Introduced the module</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Introduced Transformational and charismatic leadership</a:t>
          </a:r>
          <a:r>
            <a:rPr lang="en-US" dirty="0"/>
            <a:t>.</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Different schools of thought</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D6C67F-83B9-4F88-9309-78BA2CEB8FFA}" type="doc">
      <dgm:prSet loTypeId="urn:microsoft.com/office/officeart/2008/layout/AlternatingHexagons" loCatId="list" qsTypeId="urn:microsoft.com/office/officeart/2005/8/quickstyle/simple1#148" qsCatId="simple" csTypeId="urn:microsoft.com/office/officeart/2005/8/colors/colorful2#13" csCatId="colorful" phldr="1"/>
      <dgm:spPr/>
      <dgm:t>
        <a:bodyPr/>
        <a:lstStyle/>
        <a:p>
          <a:endParaRPr lang="en-US"/>
        </a:p>
      </dgm:t>
    </dgm:pt>
    <dgm:pt modelId="{E85999C6-5F0E-46C1-BFF9-84F742B67B16}">
      <dgm:prSet/>
      <dgm:spPr/>
      <dgm:t>
        <a:bodyPr/>
        <a:lstStyle/>
        <a:p>
          <a:endParaRPr lang="en-US" dirty="0"/>
        </a:p>
      </dgm:t>
    </dgm:pt>
    <dgm:pt modelId="{879B6C1C-CED5-47E9-A685-A29A65664C0B}" type="parTrans" cxnId="{26E2B9CE-BEA1-4957-82D8-F5893C09909D}">
      <dgm:prSet/>
      <dgm:spPr/>
      <dgm:t>
        <a:bodyPr/>
        <a:lstStyle/>
        <a:p>
          <a:endParaRPr lang="en-US"/>
        </a:p>
      </dgm:t>
    </dgm:pt>
    <dgm:pt modelId="{15B9D8CF-9A6A-43ED-9499-8513B0FB7190}" type="sibTrans" cxnId="{26E2B9CE-BEA1-4957-82D8-F5893C09909D}">
      <dgm:prSet/>
      <dgm:spPr/>
      <dgm:t>
        <a:bodyPr/>
        <a:lstStyle/>
        <a:p>
          <a:endParaRPr lang="en-US"/>
        </a:p>
      </dgm:t>
    </dgm:pt>
    <dgm:pt modelId="{2FD73454-6FB1-4B3D-8C86-FA9A6F7C0329}" type="pres">
      <dgm:prSet presAssocID="{08D6C67F-83B9-4F88-9309-78BA2CEB8FFA}" presName="Name0" presStyleCnt="0">
        <dgm:presLayoutVars>
          <dgm:chMax/>
          <dgm:chPref/>
          <dgm:dir/>
          <dgm:animLvl val="lvl"/>
        </dgm:presLayoutVars>
      </dgm:prSet>
      <dgm:spPr/>
    </dgm:pt>
    <dgm:pt modelId="{BBD9498F-362A-48DE-9571-CC05852B8E0A}" type="pres">
      <dgm:prSet presAssocID="{E85999C6-5F0E-46C1-BFF9-84F742B67B16}" presName="composite" presStyleCnt="0"/>
      <dgm:spPr/>
    </dgm:pt>
    <dgm:pt modelId="{FF0D2416-F92E-4FC2-8025-54DDC1536907}" type="pres">
      <dgm:prSet presAssocID="{E85999C6-5F0E-46C1-BFF9-84F742B67B16}" presName="Parent1" presStyleLbl="node1" presStyleIdx="0" presStyleCnt="2">
        <dgm:presLayoutVars>
          <dgm:chMax val="1"/>
          <dgm:chPref val="1"/>
          <dgm:bulletEnabled val="1"/>
        </dgm:presLayoutVars>
      </dgm:prSet>
      <dgm:spPr/>
    </dgm:pt>
    <dgm:pt modelId="{FC0CD331-9A04-4BA5-8716-127149C5B4A4}" type="pres">
      <dgm:prSet presAssocID="{E85999C6-5F0E-46C1-BFF9-84F742B67B16}" presName="Childtext1" presStyleLbl="revTx" presStyleIdx="0" presStyleCnt="1">
        <dgm:presLayoutVars>
          <dgm:chMax val="0"/>
          <dgm:chPref val="0"/>
          <dgm:bulletEnabled val="1"/>
        </dgm:presLayoutVars>
      </dgm:prSet>
      <dgm:spPr/>
    </dgm:pt>
    <dgm:pt modelId="{4A5C6F03-0AFA-4C14-B1A8-07851BCAF884}" type="pres">
      <dgm:prSet presAssocID="{E85999C6-5F0E-46C1-BFF9-84F742B67B16}" presName="BalanceSpacing" presStyleCnt="0"/>
      <dgm:spPr/>
    </dgm:pt>
    <dgm:pt modelId="{A1C49282-6403-42E3-A0C0-EBDA619424F0}" type="pres">
      <dgm:prSet presAssocID="{E85999C6-5F0E-46C1-BFF9-84F742B67B16}" presName="BalanceSpacing1" presStyleCnt="0"/>
      <dgm:spPr/>
    </dgm:pt>
    <dgm:pt modelId="{95B2A4CB-E68D-44A8-B404-1215C8A2B0D0}" type="pres">
      <dgm:prSet presAssocID="{15B9D8CF-9A6A-43ED-9499-8513B0FB7190}" presName="Accent1Text" presStyleLbl="node1" presStyleIdx="1" presStyleCnt="2"/>
      <dgm:spPr/>
    </dgm:pt>
  </dgm:ptLst>
  <dgm:cxnLst>
    <dgm:cxn modelId="{088E1A02-CFD7-4F6C-87DA-89B6713954E8}" type="presOf" srcId="{E85999C6-5F0E-46C1-BFF9-84F742B67B16}" destId="{FF0D2416-F92E-4FC2-8025-54DDC1536907}" srcOrd="0" destOrd="0" presId="urn:microsoft.com/office/officeart/2008/layout/AlternatingHexagons"/>
    <dgm:cxn modelId="{567B7FC0-0BF0-48F4-A266-88EE326AC247}" type="presOf" srcId="{08D6C67F-83B9-4F88-9309-78BA2CEB8FFA}" destId="{2FD73454-6FB1-4B3D-8C86-FA9A6F7C0329}" srcOrd="0" destOrd="0" presId="urn:microsoft.com/office/officeart/2008/layout/AlternatingHexagons"/>
    <dgm:cxn modelId="{1B4464C5-37E7-4C72-AB69-A5F468FD4223}" type="presOf" srcId="{15B9D8CF-9A6A-43ED-9499-8513B0FB7190}" destId="{95B2A4CB-E68D-44A8-B404-1215C8A2B0D0}" srcOrd="0" destOrd="0" presId="urn:microsoft.com/office/officeart/2008/layout/AlternatingHexagons"/>
    <dgm:cxn modelId="{26E2B9CE-BEA1-4957-82D8-F5893C09909D}" srcId="{08D6C67F-83B9-4F88-9309-78BA2CEB8FFA}" destId="{E85999C6-5F0E-46C1-BFF9-84F742B67B16}" srcOrd="0" destOrd="0" parTransId="{879B6C1C-CED5-47E9-A685-A29A65664C0B}" sibTransId="{15B9D8CF-9A6A-43ED-9499-8513B0FB7190}"/>
    <dgm:cxn modelId="{3762DA22-9CB7-46A1-B822-BCE7BD300294}" type="presParOf" srcId="{2FD73454-6FB1-4B3D-8C86-FA9A6F7C0329}" destId="{BBD9498F-362A-48DE-9571-CC05852B8E0A}" srcOrd="0" destOrd="0" presId="urn:microsoft.com/office/officeart/2008/layout/AlternatingHexagons"/>
    <dgm:cxn modelId="{DFA7A316-5C40-4757-8F7B-D1669B510503}" type="presParOf" srcId="{BBD9498F-362A-48DE-9571-CC05852B8E0A}" destId="{FF0D2416-F92E-4FC2-8025-54DDC1536907}" srcOrd="0" destOrd="0" presId="urn:microsoft.com/office/officeart/2008/layout/AlternatingHexagons"/>
    <dgm:cxn modelId="{5B92065B-2097-46E7-9E9E-3BE903D33636}" type="presParOf" srcId="{BBD9498F-362A-48DE-9571-CC05852B8E0A}" destId="{FC0CD331-9A04-4BA5-8716-127149C5B4A4}" srcOrd="1" destOrd="0" presId="urn:microsoft.com/office/officeart/2008/layout/AlternatingHexagons"/>
    <dgm:cxn modelId="{76D16013-BA75-43A0-8E54-172E7FAA8952}" type="presParOf" srcId="{BBD9498F-362A-48DE-9571-CC05852B8E0A}" destId="{4A5C6F03-0AFA-4C14-B1A8-07851BCAF884}" srcOrd="2" destOrd="0" presId="urn:microsoft.com/office/officeart/2008/layout/AlternatingHexagons"/>
    <dgm:cxn modelId="{B4ECA4F2-D4DD-463F-A2F7-7B709B9192FE}" type="presParOf" srcId="{BBD9498F-362A-48DE-9571-CC05852B8E0A}" destId="{A1C49282-6403-42E3-A0C0-EBDA619424F0}" srcOrd="3" destOrd="0" presId="urn:microsoft.com/office/officeart/2008/layout/AlternatingHexagons"/>
    <dgm:cxn modelId="{08222F54-8EEA-49B9-92D0-ED08AAD7AF92}" type="presParOf" srcId="{BBD9498F-362A-48DE-9571-CC05852B8E0A}" destId="{95B2A4CB-E68D-44A8-B404-1215C8A2B0D0}"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AA8990-5D15-4DB6-AE19-ACD7D7CFF9A7}" type="doc">
      <dgm:prSet loTypeId="urn:microsoft.com/office/officeart/2018/2/layout/IconLabelList" loCatId="icon" qsTypeId="urn:microsoft.com/office/officeart/2005/8/quickstyle/simple1#149" qsCatId="simple" csTypeId="urn:microsoft.com/office/officeart/2018/5/colors/Iconchunking_neutralbg_colorful1" csCatId="colorful" phldr="1"/>
      <dgm:spPr/>
      <dgm:t>
        <a:bodyPr/>
        <a:lstStyle/>
        <a:p>
          <a:endParaRPr lang="en-US"/>
        </a:p>
      </dgm:t>
    </dgm:pt>
    <dgm:pt modelId="{5491BF60-6ABA-45D0-9006-E08643CAB903}">
      <dgm:prSet custT="1"/>
      <dgm:spPr/>
      <dgm:t>
        <a:bodyPr/>
        <a:lstStyle/>
        <a:p>
          <a:r>
            <a:rPr lang="en-GB" sz="2000" dirty="0">
              <a:latin typeface="Arial" panose="020B0604020202020204" pitchFamily="34" charset="0"/>
              <a:cs typeface="Arial" panose="020B0604020202020204" pitchFamily="34" charset="0"/>
            </a:rPr>
            <a:t>Power – Politics – Ethics - Motivation</a:t>
          </a:r>
          <a:endParaRPr lang="en-US" sz="2000" dirty="0">
            <a:latin typeface="Arial" panose="020B0604020202020204" pitchFamily="34" charset="0"/>
            <a:cs typeface="Arial" panose="020B0604020202020204" pitchFamily="34" charset="0"/>
          </a:endParaRPr>
        </a:p>
      </dgm:t>
    </dgm:pt>
    <dgm:pt modelId="{D9A21950-C103-4386-9054-2D72DC43D965}" type="parTrans" cxnId="{7318F6D6-B674-4C71-9021-E26F66C9B02D}">
      <dgm:prSet/>
      <dgm:spPr/>
      <dgm:t>
        <a:bodyPr/>
        <a:lstStyle/>
        <a:p>
          <a:endParaRPr lang="en-US"/>
        </a:p>
      </dgm:t>
    </dgm:pt>
    <dgm:pt modelId="{106B5ECF-C598-46EB-95E0-8B14E9AAFB31}" type="sibTrans" cxnId="{7318F6D6-B674-4C71-9021-E26F66C9B02D}">
      <dgm:prSet/>
      <dgm:spPr/>
      <dgm:t>
        <a:bodyPr/>
        <a:lstStyle/>
        <a:p>
          <a:endParaRPr lang="en-US"/>
        </a:p>
      </dgm:t>
    </dgm:pt>
    <dgm:pt modelId="{1E9A2796-5984-4C9A-925E-2DA3D1D5C87F}">
      <dgm:prSet custT="1"/>
      <dgm:spPr/>
      <dgm:t>
        <a:bodyPr/>
        <a:lstStyle/>
        <a:p>
          <a:r>
            <a:rPr lang="en-GB" sz="1800" dirty="0">
              <a:latin typeface="Arial" panose="020B0604020202020204" pitchFamily="34" charset="0"/>
              <a:cs typeface="Arial" panose="020B0604020202020204" pitchFamily="34" charset="0"/>
            </a:rPr>
            <a:t>Power – “The ability of one person or group to cause another person or group to do something that they otherwise might not have done” (George and Jones, 2005)</a:t>
          </a:r>
          <a:endParaRPr lang="en-US" sz="1800" dirty="0">
            <a:latin typeface="Arial" panose="020B0604020202020204" pitchFamily="34" charset="0"/>
            <a:cs typeface="Arial" panose="020B0604020202020204" pitchFamily="34" charset="0"/>
          </a:endParaRPr>
        </a:p>
      </dgm:t>
    </dgm:pt>
    <dgm:pt modelId="{61C6281E-145D-4270-AD51-FB78DC5DCE5E}" type="parTrans" cxnId="{AFE300C5-1179-424C-A4F5-E83AFA7D7A08}">
      <dgm:prSet/>
      <dgm:spPr/>
      <dgm:t>
        <a:bodyPr/>
        <a:lstStyle/>
        <a:p>
          <a:endParaRPr lang="en-US"/>
        </a:p>
      </dgm:t>
    </dgm:pt>
    <dgm:pt modelId="{079FAE5D-434D-4F0D-8C43-EA14CDF5A772}" type="sibTrans" cxnId="{AFE300C5-1179-424C-A4F5-E83AFA7D7A08}">
      <dgm:prSet/>
      <dgm:spPr/>
      <dgm:t>
        <a:bodyPr/>
        <a:lstStyle/>
        <a:p>
          <a:endParaRPr lang="en-US"/>
        </a:p>
      </dgm:t>
    </dgm:pt>
    <dgm:pt modelId="{39E2E981-6AA1-44AF-851E-07B2F19D3AD1}" type="pres">
      <dgm:prSet presAssocID="{64AA8990-5D15-4DB6-AE19-ACD7D7CFF9A7}" presName="root" presStyleCnt="0">
        <dgm:presLayoutVars>
          <dgm:dir/>
          <dgm:resizeHandles val="exact"/>
        </dgm:presLayoutVars>
      </dgm:prSet>
      <dgm:spPr/>
    </dgm:pt>
    <dgm:pt modelId="{FA9B7C1F-C064-4E97-A7D3-CE07EA5A7782}" type="pres">
      <dgm:prSet presAssocID="{5491BF60-6ABA-45D0-9006-E08643CAB903}" presName="compNode" presStyleCnt="0"/>
      <dgm:spPr/>
    </dgm:pt>
    <dgm:pt modelId="{14C388E7-0BEB-4EE4-8EFE-68A671B75B75}" type="pres">
      <dgm:prSet presAssocID="{5491BF60-6ABA-45D0-9006-E08643CAB90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7FAC88E1-2946-4685-B8DB-AE6716D89292}" type="pres">
      <dgm:prSet presAssocID="{5491BF60-6ABA-45D0-9006-E08643CAB903}" presName="spaceRect" presStyleCnt="0"/>
      <dgm:spPr/>
    </dgm:pt>
    <dgm:pt modelId="{AE63B620-14F4-40BB-8913-BBEFF5F511C8}" type="pres">
      <dgm:prSet presAssocID="{5491BF60-6ABA-45D0-9006-E08643CAB903}" presName="textRect" presStyleLbl="revTx" presStyleIdx="0" presStyleCnt="2">
        <dgm:presLayoutVars>
          <dgm:chMax val="1"/>
          <dgm:chPref val="1"/>
        </dgm:presLayoutVars>
      </dgm:prSet>
      <dgm:spPr/>
    </dgm:pt>
    <dgm:pt modelId="{8C102987-EB29-4EE0-B736-862DD5A86018}" type="pres">
      <dgm:prSet presAssocID="{106B5ECF-C598-46EB-95E0-8B14E9AAFB31}" presName="sibTrans" presStyleCnt="0"/>
      <dgm:spPr/>
    </dgm:pt>
    <dgm:pt modelId="{AF8CFAED-8140-4CE4-95B5-CE32DD61924C}" type="pres">
      <dgm:prSet presAssocID="{1E9A2796-5984-4C9A-925E-2DA3D1D5C87F}" presName="compNode" presStyleCnt="0"/>
      <dgm:spPr/>
    </dgm:pt>
    <dgm:pt modelId="{AA3568B8-FA2B-4FD0-B983-E8BE9CE04175}" type="pres">
      <dgm:prSet presAssocID="{1E9A2796-5984-4C9A-925E-2DA3D1D5C87F}"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ideo camera"/>
        </a:ext>
      </dgm:extLst>
    </dgm:pt>
    <dgm:pt modelId="{4CE395A5-7848-4715-9E9A-4A808D345845}" type="pres">
      <dgm:prSet presAssocID="{1E9A2796-5984-4C9A-925E-2DA3D1D5C87F}" presName="spaceRect" presStyleCnt="0"/>
      <dgm:spPr/>
    </dgm:pt>
    <dgm:pt modelId="{BEEDDD3F-1BE6-4957-9B79-076E8ED0FB0F}" type="pres">
      <dgm:prSet presAssocID="{1E9A2796-5984-4C9A-925E-2DA3D1D5C87F}" presName="textRect" presStyleLbl="revTx" presStyleIdx="1" presStyleCnt="2">
        <dgm:presLayoutVars>
          <dgm:chMax val="1"/>
          <dgm:chPref val="1"/>
        </dgm:presLayoutVars>
      </dgm:prSet>
      <dgm:spPr/>
    </dgm:pt>
  </dgm:ptLst>
  <dgm:cxnLst>
    <dgm:cxn modelId="{C72FFF0A-20D4-41D3-B82D-2B5C84423878}" type="presOf" srcId="{64AA8990-5D15-4DB6-AE19-ACD7D7CFF9A7}" destId="{39E2E981-6AA1-44AF-851E-07B2F19D3AD1}" srcOrd="0" destOrd="0" presId="urn:microsoft.com/office/officeart/2018/2/layout/IconLabelList"/>
    <dgm:cxn modelId="{F07A8048-0AB0-49CA-9906-A16D76344CFF}" type="presOf" srcId="{5491BF60-6ABA-45D0-9006-E08643CAB903}" destId="{AE63B620-14F4-40BB-8913-BBEFF5F511C8}" srcOrd="0" destOrd="0" presId="urn:microsoft.com/office/officeart/2018/2/layout/IconLabelList"/>
    <dgm:cxn modelId="{54B14D6F-01DA-4E69-A523-97ECFD4D9B6F}" type="presOf" srcId="{1E9A2796-5984-4C9A-925E-2DA3D1D5C87F}" destId="{BEEDDD3F-1BE6-4957-9B79-076E8ED0FB0F}" srcOrd="0" destOrd="0" presId="urn:microsoft.com/office/officeart/2018/2/layout/IconLabelList"/>
    <dgm:cxn modelId="{AFE300C5-1179-424C-A4F5-E83AFA7D7A08}" srcId="{64AA8990-5D15-4DB6-AE19-ACD7D7CFF9A7}" destId="{1E9A2796-5984-4C9A-925E-2DA3D1D5C87F}" srcOrd="1" destOrd="0" parTransId="{61C6281E-145D-4270-AD51-FB78DC5DCE5E}" sibTransId="{079FAE5D-434D-4F0D-8C43-EA14CDF5A772}"/>
    <dgm:cxn modelId="{7318F6D6-B674-4C71-9021-E26F66C9B02D}" srcId="{64AA8990-5D15-4DB6-AE19-ACD7D7CFF9A7}" destId="{5491BF60-6ABA-45D0-9006-E08643CAB903}" srcOrd="0" destOrd="0" parTransId="{D9A21950-C103-4386-9054-2D72DC43D965}" sibTransId="{106B5ECF-C598-46EB-95E0-8B14E9AAFB31}"/>
    <dgm:cxn modelId="{AD9AED87-47C2-4487-96AB-3599854E9EFE}" type="presParOf" srcId="{39E2E981-6AA1-44AF-851E-07B2F19D3AD1}" destId="{FA9B7C1F-C064-4E97-A7D3-CE07EA5A7782}" srcOrd="0" destOrd="0" presId="urn:microsoft.com/office/officeart/2018/2/layout/IconLabelList"/>
    <dgm:cxn modelId="{272672EF-51E7-4ED0-B3B2-AB194978B49E}" type="presParOf" srcId="{FA9B7C1F-C064-4E97-A7D3-CE07EA5A7782}" destId="{14C388E7-0BEB-4EE4-8EFE-68A671B75B75}" srcOrd="0" destOrd="0" presId="urn:microsoft.com/office/officeart/2018/2/layout/IconLabelList"/>
    <dgm:cxn modelId="{1EF36B01-918B-4DB0-9C69-CA1D8D65090C}" type="presParOf" srcId="{FA9B7C1F-C064-4E97-A7D3-CE07EA5A7782}" destId="{7FAC88E1-2946-4685-B8DB-AE6716D89292}" srcOrd="1" destOrd="0" presId="urn:microsoft.com/office/officeart/2018/2/layout/IconLabelList"/>
    <dgm:cxn modelId="{D36068FD-4261-4A4A-B61C-B424EFEF0838}" type="presParOf" srcId="{FA9B7C1F-C064-4E97-A7D3-CE07EA5A7782}" destId="{AE63B620-14F4-40BB-8913-BBEFF5F511C8}" srcOrd="2" destOrd="0" presId="urn:microsoft.com/office/officeart/2018/2/layout/IconLabelList"/>
    <dgm:cxn modelId="{7FF34AF8-FDC4-436F-87F2-C83CC7A6ED26}" type="presParOf" srcId="{39E2E981-6AA1-44AF-851E-07B2F19D3AD1}" destId="{8C102987-EB29-4EE0-B736-862DD5A86018}" srcOrd="1" destOrd="0" presId="urn:microsoft.com/office/officeart/2018/2/layout/IconLabelList"/>
    <dgm:cxn modelId="{DC37D762-B449-4364-AB8C-55CB5871E150}" type="presParOf" srcId="{39E2E981-6AA1-44AF-851E-07B2F19D3AD1}" destId="{AF8CFAED-8140-4CE4-95B5-CE32DD61924C}" srcOrd="2" destOrd="0" presId="urn:microsoft.com/office/officeart/2018/2/layout/IconLabelList"/>
    <dgm:cxn modelId="{E0CED5FF-0DA1-4558-985A-0A3D36CB5ACA}" type="presParOf" srcId="{AF8CFAED-8140-4CE4-95B5-CE32DD61924C}" destId="{AA3568B8-FA2B-4FD0-B983-E8BE9CE04175}" srcOrd="0" destOrd="0" presId="urn:microsoft.com/office/officeart/2018/2/layout/IconLabelList"/>
    <dgm:cxn modelId="{2F23FDEE-1887-408B-9688-1D4FC786AF61}" type="presParOf" srcId="{AF8CFAED-8140-4CE4-95B5-CE32DD61924C}" destId="{4CE395A5-7848-4715-9E9A-4A808D345845}" srcOrd="1" destOrd="0" presId="urn:microsoft.com/office/officeart/2018/2/layout/IconLabelList"/>
    <dgm:cxn modelId="{E7D6DDAB-20FA-46F2-8867-9B22859BB227}" type="presParOf" srcId="{AF8CFAED-8140-4CE4-95B5-CE32DD61924C}" destId="{BEEDDD3F-1BE6-4957-9B79-076E8ED0FB0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Introduced the module</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Introduced Transformational and charismatic leadership</a:t>
          </a:r>
          <a:r>
            <a:rPr lang="en-US" sz="1600" kern="1200" dirty="0"/>
            <a:t>.</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Different schools of thought</a:t>
          </a:r>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D2416-F92E-4FC2-8025-54DDC1536907}">
      <dsp:nvSpPr>
        <dsp:cNvPr id="0" name=""/>
        <dsp:cNvSpPr/>
      </dsp:nvSpPr>
      <dsp:spPr>
        <a:xfrm rot="5400000">
          <a:off x="4063344" y="499931"/>
          <a:ext cx="2668687" cy="2321758"/>
        </a:xfrm>
        <a:prstGeom prst="hexagon">
          <a:avLst>
            <a:gd name="adj" fmla="val 25000"/>
            <a:gd name="vf" fmla="val 11547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US" sz="6500" kern="1200" dirty="0"/>
        </a:p>
      </dsp:txBody>
      <dsp:txXfrm rot="-5400000">
        <a:off x="4598615" y="742337"/>
        <a:ext cx="1598144" cy="1836947"/>
      </dsp:txXfrm>
    </dsp:sp>
    <dsp:sp modelId="{FC0CD331-9A04-4BA5-8716-127149C5B4A4}">
      <dsp:nvSpPr>
        <dsp:cNvPr id="0" name=""/>
        <dsp:cNvSpPr/>
      </dsp:nvSpPr>
      <dsp:spPr>
        <a:xfrm>
          <a:off x="6629020" y="860204"/>
          <a:ext cx="2978255" cy="1601212"/>
        </a:xfrm>
        <a:prstGeom prst="rect">
          <a:avLst/>
        </a:prstGeom>
        <a:noFill/>
        <a:ln>
          <a:noFill/>
        </a:ln>
        <a:effectLst/>
      </dsp:spPr>
      <dsp:style>
        <a:lnRef idx="0">
          <a:scrgbClr r="0" g="0" b="0"/>
        </a:lnRef>
        <a:fillRef idx="0">
          <a:scrgbClr r="0" g="0" b="0"/>
        </a:fillRef>
        <a:effectRef idx="0">
          <a:scrgbClr r="0" g="0" b="0"/>
        </a:effectRef>
        <a:fontRef idx="minor"/>
      </dsp:style>
    </dsp:sp>
    <dsp:sp modelId="{95B2A4CB-E68D-44A8-B404-1215C8A2B0D0}">
      <dsp:nvSpPr>
        <dsp:cNvPr id="0" name=""/>
        <dsp:cNvSpPr/>
      </dsp:nvSpPr>
      <dsp:spPr>
        <a:xfrm rot="5400000">
          <a:off x="1555844" y="499931"/>
          <a:ext cx="2668687" cy="2321758"/>
        </a:xfrm>
        <a:prstGeom prst="hexagon">
          <a:avLst>
            <a:gd name="adj" fmla="val 25000"/>
            <a:gd name="vf" fmla="val 115470"/>
          </a:avLst>
        </a:prstGeom>
        <a:solidFill>
          <a:schemeClr val="accent2">
            <a:hueOff val="1491936"/>
            <a:satOff val="-10410"/>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2091115" y="742337"/>
        <a:ext cx="1598144" cy="18369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388E7-0BEB-4EE4-8EFE-68A671B75B75}">
      <dsp:nvSpPr>
        <dsp:cNvPr id="0" name=""/>
        <dsp:cNvSpPr/>
      </dsp:nvSpPr>
      <dsp:spPr>
        <a:xfrm>
          <a:off x="1519199" y="180387"/>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63B620-14F4-40BB-8913-BBEFF5F511C8}">
      <dsp:nvSpPr>
        <dsp:cNvPr id="0" name=""/>
        <dsp:cNvSpPr/>
      </dsp:nvSpPr>
      <dsp:spPr>
        <a:xfrm>
          <a:off x="331199" y="2638192"/>
          <a:ext cx="43200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Power – Politics – Ethics - Motivation</a:t>
          </a:r>
          <a:endParaRPr lang="en-US" sz="2000" kern="1200" dirty="0">
            <a:latin typeface="Arial" panose="020B0604020202020204" pitchFamily="34" charset="0"/>
            <a:cs typeface="Arial" panose="020B0604020202020204" pitchFamily="34" charset="0"/>
          </a:endParaRPr>
        </a:p>
      </dsp:txBody>
      <dsp:txXfrm>
        <a:off x="331199" y="2638192"/>
        <a:ext cx="4320000" cy="967500"/>
      </dsp:txXfrm>
    </dsp:sp>
    <dsp:sp modelId="{AA3568B8-FA2B-4FD0-B983-E8BE9CE04175}">
      <dsp:nvSpPr>
        <dsp:cNvPr id="0" name=""/>
        <dsp:cNvSpPr/>
      </dsp:nvSpPr>
      <dsp:spPr>
        <a:xfrm>
          <a:off x="6595199" y="180387"/>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EDDD3F-1BE6-4957-9B79-076E8ED0FB0F}">
      <dsp:nvSpPr>
        <dsp:cNvPr id="0" name=""/>
        <dsp:cNvSpPr/>
      </dsp:nvSpPr>
      <dsp:spPr>
        <a:xfrm>
          <a:off x="5407199" y="2638192"/>
          <a:ext cx="43200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Power – “The ability of one person or group to cause another person or group to do something that they otherwise might not have done” (George and Jones, 2005)</a:t>
          </a:r>
          <a:endParaRPr lang="en-US" sz="1800" kern="1200" dirty="0">
            <a:latin typeface="Arial" panose="020B0604020202020204" pitchFamily="34" charset="0"/>
            <a:cs typeface="Arial" panose="020B0604020202020204" pitchFamily="34" charset="0"/>
          </a:endParaRPr>
        </a:p>
      </dsp:txBody>
      <dsp:txXfrm>
        <a:off x="5407199" y="2638192"/>
        <a:ext cx="4320000" cy="9675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4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4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4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37AF3D-E6FD-44AF-97B3-92F3F56B39C5}"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3B01AE-C440-4D7F-8A74-B8260D6E2956}" type="slidenum">
              <a:rPr lang="en-GB" smtClean="0"/>
              <a:t>‹#›</a:t>
            </a:fld>
            <a:endParaRPr lang="en-GB"/>
          </a:p>
        </p:txBody>
      </p:sp>
    </p:spTree>
    <p:extLst>
      <p:ext uri="{BB962C8B-B14F-4D97-AF65-F5344CB8AC3E}">
        <p14:creationId xmlns:p14="http://schemas.microsoft.com/office/powerpoint/2010/main" val="1319843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endParaRPr lang="en-GB" dirty="0"/>
          </a:p>
        </p:txBody>
      </p:sp>
      <p:sp>
        <p:nvSpPr>
          <p:cNvPr id="4" name="Slide Number Placeholder 3"/>
          <p:cNvSpPr>
            <a:spLocks noGrp="1"/>
          </p:cNvSpPr>
          <p:nvPr>
            <p:ph type="sldNum" sz="quarter" idx="5"/>
          </p:nvPr>
        </p:nvSpPr>
        <p:spPr/>
        <p:txBody>
          <a:bodyPr/>
          <a:lstStyle/>
          <a:p>
            <a:fld id="{B53B01AE-C440-4D7F-8A74-B8260D6E2956}" type="slidenum">
              <a:rPr lang="en-GB" smtClean="0"/>
              <a:t>1</a:t>
            </a:fld>
            <a:endParaRPr lang="en-GB"/>
          </a:p>
        </p:txBody>
      </p:sp>
    </p:spTree>
    <p:extLst>
      <p:ext uri="{BB962C8B-B14F-4D97-AF65-F5344CB8AC3E}">
        <p14:creationId xmlns:p14="http://schemas.microsoft.com/office/powerpoint/2010/main" val="892697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3B01AE-C440-4D7F-8A74-B8260D6E2956}" type="slidenum">
              <a:rPr lang="en-GB" smtClean="0"/>
              <a:t>3</a:t>
            </a:fld>
            <a:endParaRPr lang="en-GB"/>
          </a:p>
        </p:txBody>
      </p:sp>
    </p:spTree>
    <p:extLst>
      <p:ext uri="{BB962C8B-B14F-4D97-AF65-F5344CB8AC3E}">
        <p14:creationId xmlns:p14="http://schemas.microsoft.com/office/powerpoint/2010/main" val="3758923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solidFill>
                  <a:srgbClr val="2D2D2D"/>
                </a:solidFill>
                <a:effectLst/>
                <a:latin typeface="Helvetica"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53B01AE-C440-4D7F-8A74-B8260D6E2956}" type="slidenum">
              <a:rPr lang="en-GB" smtClean="0"/>
              <a:t>4</a:t>
            </a:fld>
            <a:endParaRPr lang="en-GB"/>
          </a:p>
        </p:txBody>
      </p:sp>
    </p:spTree>
    <p:extLst>
      <p:ext uri="{BB962C8B-B14F-4D97-AF65-F5344CB8AC3E}">
        <p14:creationId xmlns:p14="http://schemas.microsoft.com/office/powerpoint/2010/main" val="2945064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B53B01AE-C440-4D7F-8A74-B8260D6E2956}" type="slidenum">
              <a:rPr lang="en-GB" smtClean="0"/>
              <a:t>5</a:t>
            </a:fld>
            <a:endParaRPr lang="en-GB"/>
          </a:p>
        </p:txBody>
      </p:sp>
    </p:spTree>
    <p:extLst>
      <p:ext uri="{BB962C8B-B14F-4D97-AF65-F5344CB8AC3E}">
        <p14:creationId xmlns:p14="http://schemas.microsoft.com/office/powerpoint/2010/main" val="10079656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spcAft>
                <a:spcPts val="1125"/>
              </a:spcAft>
            </a:pPr>
            <a:r>
              <a:rPr lang="en-GB" sz="1800" dirty="0">
                <a:solidFill>
                  <a:srgbClr val="444444"/>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4" name="Slide Number Placeholder 3"/>
          <p:cNvSpPr>
            <a:spLocks noGrp="1"/>
          </p:cNvSpPr>
          <p:nvPr>
            <p:ph type="sldNum" sz="quarter" idx="5"/>
          </p:nvPr>
        </p:nvSpPr>
        <p:spPr/>
        <p:txBody>
          <a:bodyPr/>
          <a:lstStyle/>
          <a:p>
            <a:fld id="{B53B01AE-C440-4D7F-8A74-B8260D6E2956}" type="slidenum">
              <a:rPr lang="en-GB" smtClean="0"/>
              <a:t>6</a:t>
            </a:fld>
            <a:endParaRPr lang="en-GB"/>
          </a:p>
        </p:txBody>
      </p:sp>
    </p:spTree>
    <p:extLst>
      <p:ext uri="{BB962C8B-B14F-4D97-AF65-F5344CB8AC3E}">
        <p14:creationId xmlns:p14="http://schemas.microsoft.com/office/powerpoint/2010/main" val="2725687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B53B01AE-C440-4D7F-8A74-B8260D6E2956}" type="slidenum">
              <a:rPr lang="en-GB" smtClean="0"/>
              <a:t>7</a:t>
            </a:fld>
            <a:endParaRPr lang="en-GB"/>
          </a:p>
        </p:txBody>
      </p:sp>
    </p:spTree>
    <p:extLst>
      <p:ext uri="{BB962C8B-B14F-4D97-AF65-F5344CB8AC3E}">
        <p14:creationId xmlns:p14="http://schemas.microsoft.com/office/powerpoint/2010/main" val="37359226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B53B01AE-C440-4D7F-8A74-B8260D6E2956}" type="slidenum">
              <a:rPr lang="en-GB" smtClean="0"/>
              <a:t>8</a:t>
            </a:fld>
            <a:endParaRPr lang="en-GB"/>
          </a:p>
        </p:txBody>
      </p:sp>
    </p:spTree>
    <p:extLst>
      <p:ext uri="{BB962C8B-B14F-4D97-AF65-F5344CB8AC3E}">
        <p14:creationId xmlns:p14="http://schemas.microsoft.com/office/powerpoint/2010/main" val="3591593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10/12/2026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10/12/2026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10/12/2026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10/12/2026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10/12/2026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10/12/2026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10/12/2026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10/12/2026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10/12/2026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10/12/2026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2y8SA6cLUy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youtube.com/watch?v=kARkOdRHaj8"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4591464-F13B-F300-EB51-1A963866CC3F}"/>
              </a:ext>
            </a:extLst>
          </p:cNvPr>
          <p:cNvSpPr txBox="1"/>
          <p:nvPr/>
        </p:nvSpPr>
        <p:spPr>
          <a:xfrm>
            <a:off x="6219642" y="2871856"/>
            <a:ext cx="5848717"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Contemporary Themes in Management and Leadership</a:t>
            </a:r>
          </a:p>
        </p:txBody>
      </p:sp>
      <p:sp>
        <p:nvSpPr>
          <p:cNvPr id="4" name="TextBox 3">
            <a:extLst>
              <a:ext uri="{FF2B5EF4-FFF2-40B4-BE49-F238E27FC236}">
                <a16:creationId xmlns:a16="http://schemas.microsoft.com/office/drawing/2014/main" id="{FC90447F-6812-B318-1F03-5D52BC46B180}"/>
              </a:ext>
            </a:extLst>
          </p:cNvPr>
          <p:cNvSpPr txBox="1"/>
          <p:nvPr/>
        </p:nvSpPr>
        <p:spPr>
          <a:xfrm>
            <a:off x="6729998" y="4664873"/>
            <a:ext cx="1252266" cy="400110"/>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Lecture 3</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Previously we looked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73041798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2" name="Straight Connector 2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Colourful carved figures of humans">
            <a:extLst>
              <a:ext uri="{FF2B5EF4-FFF2-40B4-BE49-F238E27FC236}">
                <a16:creationId xmlns:a16="http://schemas.microsoft.com/office/drawing/2014/main" id="{994BA587-A8FD-0C02-50D2-3F4C75327B29}"/>
              </a:ext>
            </a:extLst>
          </p:cNvPr>
          <p:cNvPicPr>
            <a:picLocks noChangeAspect="1"/>
          </p:cNvPicPr>
          <p:nvPr/>
        </p:nvPicPr>
        <p:blipFill rotWithShape="1">
          <a:blip r:embed="rId3"/>
          <a:srcRect t="21052"/>
          <a:stretch/>
        </p:blipFill>
        <p:spPr>
          <a:xfrm>
            <a:off x="-3152" y="-21090"/>
            <a:ext cx="12191977" cy="6858022"/>
          </a:xfrm>
          <a:prstGeom prst="rect">
            <a:avLst/>
          </a:prstGeom>
        </p:spPr>
      </p:pic>
      <p:sp>
        <p:nvSpPr>
          <p:cNvPr id="24" name="Rectangle 23">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7DBB4-17FA-C023-B3CA-972581BAFE09}"/>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dirty="0">
                <a:solidFill>
                  <a:schemeClr val="tx1"/>
                </a:solidFill>
              </a:rPr>
              <a:t>This week we will look at….</a:t>
            </a:r>
          </a:p>
        </p:txBody>
      </p:sp>
      <p:sp>
        <p:nvSpPr>
          <p:cNvPr id="3" name="Content Placeholder 2">
            <a:extLst>
              <a:ext uri="{FF2B5EF4-FFF2-40B4-BE49-F238E27FC236}">
                <a16:creationId xmlns:a16="http://schemas.microsoft.com/office/drawing/2014/main" id="{C301C6D1-BA03-6810-55E0-EDAAFB2E57AC}"/>
              </a:ext>
            </a:extLst>
          </p:cNvPr>
          <p:cNvSpPr>
            <a:spLocks noGrp="1"/>
          </p:cNvSpPr>
          <p:nvPr>
            <p:ph idx="1"/>
          </p:nvPr>
        </p:nvSpPr>
        <p:spPr>
          <a:xfrm>
            <a:off x="643357" y="4965905"/>
            <a:ext cx="5449479" cy="1663495"/>
          </a:xfrm>
        </p:spPr>
        <p:txBody>
          <a:bodyPr vert="horz" lIns="91440" tIns="45720" rIns="91440" bIns="45720" rtlCol="0" anchor="b">
            <a:normAutofit/>
          </a:bodyPr>
          <a:lstStyle/>
          <a:p>
            <a:pPr marL="0" indent="0">
              <a:lnSpc>
                <a:spcPct val="100000"/>
              </a:lnSpc>
              <a:buNone/>
            </a:pPr>
            <a:r>
              <a:rPr lang="en-US" sz="2400" cap="all" spc="200" dirty="0">
                <a:solidFill>
                  <a:schemeClr val="tx1"/>
                </a:solidFill>
              </a:rPr>
              <a:t>Issues in Management and Leadership </a:t>
            </a:r>
          </a:p>
        </p:txBody>
      </p:sp>
      <p:sp>
        <p:nvSpPr>
          <p:cNvPr id="26" name="Rectangle 25">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6189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3DB34-4DCB-4145-E44A-850F0C129AD6}"/>
              </a:ext>
            </a:extLst>
          </p:cNvPr>
          <p:cNvSpPr>
            <a:spLocks noGrp="1"/>
          </p:cNvSpPr>
          <p:nvPr>
            <p:ph type="title"/>
          </p:nvPr>
        </p:nvSpPr>
        <p:spPr/>
        <p:txBody>
          <a:bodyPr/>
          <a:lstStyle/>
          <a:p>
            <a:r>
              <a:rPr lang="en-GB" dirty="0"/>
              <a:t>Issues facing managers</a:t>
            </a:r>
          </a:p>
        </p:txBody>
      </p:sp>
      <p:sp>
        <p:nvSpPr>
          <p:cNvPr id="3" name="Content Placeholder 2">
            <a:extLst>
              <a:ext uri="{FF2B5EF4-FFF2-40B4-BE49-F238E27FC236}">
                <a16:creationId xmlns:a16="http://schemas.microsoft.com/office/drawing/2014/main" id="{763C50B3-934A-FC7A-2DD9-88CE90F5B6B4}"/>
              </a:ext>
            </a:extLst>
          </p:cNvPr>
          <p:cNvSpPr>
            <a:spLocks noGrp="1"/>
          </p:cNvSpPr>
          <p:nvPr>
            <p:ph sz="half" idx="1"/>
          </p:nvPr>
        </p:nvSpPr>
        <p:spPr/>
        <p:txBody>
          <a:bodyPr/>
          <a:lstStyle/>
          <a:p>
            <a:pPr>
              <a:lnSpc>
                <a:spcPct val="100000"/>
              </a:lnSpc>
            </a:pPr>
            <a:r>
              <a:rPr lang="en-GB" b="1" dirty="0">
                <a:effectLst/>
                <a:latin typeface="Arial" panose="020B0604020202020204" pitchFamily="34" charset="0"/>
                <a:ea typeface="Times New Roman" panose="02020603050405020304" pitchFamily="18" charset="0"/>
                <a:cs typeface="Arial" panose="020B0604020202020204" pitchFamily="34" charset="0"/>
              </a:rPr>
              <a:t>1. Ineffective communication</a:t>
            </a:r>
            <a:endParaRPr lang="en-GB"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pPr>
            <a:r>
              <a:rPr lang="en-GB" b="1" dirty="0">
                <a:effectLst/>
                <a:latin typeface="Arial" panose="020B0604020202020204" pitchFamily="34" charset="0"/>
                <a:ea typeface="Times New Roman" panose="02020603050405020304" pitchFamily="18" charset="0"/>
                <a:cs typeface="Arial" panose="020B0604020202020204" pitchFamily="34" charset="0"/>
              </a:rPr>
              <a:t>2. Absence of structure</a:t>
            </a:r>
            <a:endParaRPr lang="en-GB"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pPr>
            <a:r>
              <a:rPr lang="en-GB" b="1" dirty="0">
                <a:effectLst/>
                <a:latin typeface="Arial" panose="020B0604020202020204" pitchFamily="34" charset="0"/>
                <a:ea typeface="Times New Roman" panose="02020603050405020304" pitchFamily="18" charset="0"/>
                <a:cs typeface="Arial" panose="020B0604020202020204" pitchFamily="34" charset="0"/>
              </a:rPr>
              <a:t>3. Performance problems</a:t>
            </a:r>
            <a:endParaRPr lang="en-GB"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pPr>
            <a:r>
              <a:rPr lang="en-GB" b="1" dirty="0">
                <a:effectLst/>
                <a:latin typeface="Arial" panose="020B0604020202020204" pitchFamily="34" charset="0"/>
                <a:ea typeface="Times New Roman" panose="02020603050405020304" pitchFamily="18" charset="0"/>
                <a:cs typeface="Arial" panose="020B0604020202020204" pitchFamily="34" charset="0"/>
              </a:rPr>
              <a:t>4. Underperforming employees</a:t>
            </a:r>
            <a:endParaRPr lang="en-GB"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pPr>
            <a:r>
              <a:rPr lang="en-GB" b="1" dirty="0">
                <a:effectLst/>
                <a:latin typeface="Arial" panose="020B0604020202020204" pitchFamily="34" charset="0"/>
                <a:ea typeface="Times New Roman" panose="02020603050405020304" pitchFamily="18" charset="0"/>
                <a:cs typeface="Arial" panose="020B0604020202020204" pitchFamily="34" charset="0"/>
              </a:rPr>
              <a:t>5. Hiring decisions</a:t>
            </a:r>
            <a:endParaRPr lang="en-GB"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pPr>
            <a:r>
              <a:rPr lang="en-GB" b="1" dirty="0">
                <a:effectLst/>
                <a:latin typeface="Arial" panose="020B0604020202020204" pitchFamily="34" charset="0"/>
                <a:ea typeface="Times New Roman" panose="02020603050405020304" pitchFamily="18" charset="0"/>
                <a:cs typeface="Arial" panose="020B0604020202020204" pitchFamily="34" charset="0"/>
              </a:rPr>
              <a:t>6. Workplace conflicts</a:t>
            </a:r>
            <a:endParaRPr lang="en-GB"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52101605-9BE8-8BB9-5D9E-1CCCA5F43C0C}"/>
              </a:ext>
            </a:extLst>
          </p:cNvPr>
          <p:cNvSpPr>
            <a:spLocks noGrp="1"/>
          </p:cNvSpPr>
          <p:nvPr>
            <p:ph sz="half" idx="2"/>
          </p:nvPr>
        </p:nvSpPr>
        <p:spPr/>
        <p:txBody>
          <a:bodyPr/>
          <a:lstStyle/>
          <a:p>
            <a:pPr>
              <a:lnSpc>
                <a:spcPct val="100000"/>
              </a:lnSpc>
            </a:pPr>
            <a:r>
              <a:rPr lang="en-GB" b="1" dirty="0">
                <a:effectLst/>
                <a:latin typeface="Arial" panose="020B0604020202020204" pitchFamily="34" charset="0"/>
                <a:ea typeface="Times New Roman" panose="02020603050405020304" pitchFamily="18" charset="0"/>
                <a:cs typeface="Arial" panose="020B0604020202020204" pitchFamily="34" charset="0"/>
              </a:rPr>
              <a:t>7. Ensuring a competitive environment</a:t>
            </a:r>
            <a:endParaRPr lang="en-GB"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pPr>
            <a:r>
              <a:rPr lang="en-GB" b="1" dirty="0">
                <a:effectLst/>
                <a:latin typeface="Arial" panose="020B0604020202020204" pitchFamily="34" charset="0"/>
                <a:ea typeface="Times New Roman" panose="02020603050405020304" pitchFamily="18" charset="0"/>
                <a:cs typeface="Arial" panose="020B0604020202020204" pitchFamily="34" charset="0"/>
              </a:rPr>
              <a:t>8. Burnout</a:t>
            </a:r>
            <a:endParaRPr lang="en-GB"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pPr>
            <a:r>
              <a:rPr lang="en-GB" b="1" dirty="0">
                <a:effectLst/>
                <a:latin typeface="Arial" panose="020B0604020202020204" pitchFamily="34" charset="0"/>
                <a:ea typeface="Times New Roman" panose="02020603050405020304" pitchFamily="18" charset="0"/>
                <a:cs typeface="Arial" panose="020B0604020202020204" pitchFamily="34" charset="0"/>
              </a:rPr>
              <a:t>9. De-motivation</a:t>
            </a:r>
            <a:endParaRPr lang="en-GB"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pPr>
            <a:r>
              <a:rPr lang="en-GB" b="1" dirty="0">
                <a:effectLst/>
                <a:latin typeface="Arial" panose="020B0604020202020204" pitchFamily="34" charset="0"/>
                <a:ea typeface="Times New Roman" panose="02020603050405020304" pitchFamily="18" charset="0"/>
                <a:cs typeface="Arial" panose="020B0604020202020204" pitchFamily="34" charset="0"/>
              </a:rPr>
              <a:t>10. Transitioning roles</a:t>
            </a:r>
            <a:endParaRPr lang="en-GB"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pPr>
            <a:r>
              <a:rPr lang="en-GB" b="1" dirty="0">
                <a:effectLst/>
                <a:latin typeface="Arial" panose="020B0604020202020204" pitchFamily="34" charset="0"/>
                <a:ea typeface="Times New Roman" panose="02020603050405020304" pitchFamily="18" charset="0"/>
                <a:cs typeface="Arial" panose="020B0604020202020204" pitchFamily="34" charset="0"/>
              </a:rPr>
              <a:t>11. Reassuring your team</a:t>
            </a:r>
            <a:endParaRPr lang="en-GB"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557217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0" name="Straight Connector 3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969DFA1-F457-64DC-A0EC-7F789E5433FF}"/>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solidFill>
                  <a:srgbClr val="FFFFFF"/>
                </a:solidFill>
              </a:rPr>
              <a:t>Changes to Operating Methods</a:t>
            </a:r>
          </a:p>
        </p:txBody>
      </p:sp>
      <p:cxnSp>
        <p:nvCxnSpPr>
          <p:cNvPr id="44" name="Straight Connector 43">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EF73A99-977A-B084-AC76-BB2A76C63731}"/>
              </a:ext>
            </a:extLst>
          </p:cNvPr>
          <p:cNvGraphicFramePr>
            <a:graphicFrameLocks noGrp="1"/>
          </p:cNvGraphicFramePr>
          <p:nvPr>
            <p:ph idx="1"/>
            <p:extLst>
              <p:ext uri="{D42A27DB-BD31-4B8C-83A1-F6EECF244321}">
                <p14:modId xmlns:p14="http://schemas.microsoft.com/office/powerpoint/2010/main" val="2505198006"/>
              </p:ext>
            </p:extLst>
          </p:nvPr>
        </p:nvGraphicFramePr>
        <p:xfrm>
          <a:off x="1308645" y="2108202"/>
          <a:ext cx="9607276" cy="3321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101883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F14BFD-6065-2564-B3F6-F7D5EEEF1A99}"/>
              </a:ext>
            </a:extLst>
          </p:cNvPr>
          <p:cNvSpPr>
            <a:spLocks noGrp="1"/>
          </p:cNvSpPr>
          <p:nvPr>
            <p:ph type="title"/>
          </p:nvPr>
        </p:nvSpPr>
        <p:spPr>
          <a:xfrm>
            <a:off x="1097280" y="286603"/>
            <a:ext cx="10058400" cy="1450757"/>
          </a:xfrm>
        </p:spPr>
        <p:txBody>
          <a:bodyPr>
            <a:normAutofit/>
          </a:bodyPr>
          <a:lstStyle/>
          <a:p>
            <a:r>
              <a:rPr lang="en-GB" dirty="0"/>
              <a:t>Issues faced by management</a:t>
            </a:r>
          </a:p>
        </p:txBody>
      </p:sp>
      <p:cxnSp>
        <p:nvCxnSpPr>
          <p:cNvPr id="11" name="Straight Connector 1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FCA41B1-95AA-4785-2CDB-6F0D9104B748}"/>
              </a:ext>
            </a:extLst>
          </p:cNvPr>
          <p:cNvGraphicFramePr>
            <a:graphicFrameLocks noGrp="1"/>
          </p:cNvGraphicFramePr>
          <p:nvPr>
            <p:ph idx="1"/>
            <p:extLst>
              <p:ext uri="{D42A27DB-BD31-4B8C-83A1-F6EECF244321}">
                <p14:modId xmlns:p14="http://schemas.microsoft.com/office/powerpoint/2010/main" val="360588597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9689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D95A68C-E447-B9BD-2DCC-7C1B7471FCA2}"/>
              </a:ext>
            </a:extLst>
          </p:cNvPr>
          <p:cNvSpPr>
            <a:spLocks noGrp="1"/>
          </p:cNvSpPr>
          <p:nvPr>
            <p:ph type="title"/>
          </p:nvPr>
        </p:nvSpPr>
        <p:spPr>
          <a:xfrm>
            <a:off x="1097280" y="286603"/>
            <a:ext cx="10058400" cy="1450757"/>
          </a:xfrm>
        </p:spPr>
        <p:txBody>
          <a:bodyPr anchor="ctr">
            <a:normAutofit/>
          </a:bodyPr>
          <a:lstStyle/>
          <a:p>
            <a:r>
              <a:rPr lang="en-GB" dirty="0">
                <a:solidFill>
                  <a:srgbClr val="FFFFFF"/>
                </a:solidFill>
              </a:rPr>
              <a:t>Workplace Culture</a:t>
            </a:r>
          </a:p>
        </p:txBody>
      </p:sp>
      <p:sp>
        <p:nvSpPr>
          <p:cNvPr id="3" name="Content Placeholder 2">
            <a:extLst>
              <a:ext uri="{FF2B5EF4-FFF2-40B4-BE49-F238E27FC236}">
                <a16:creationId xmlns:a16="http://schemas.microsoft.com/office/drawing/2014/main" id="{40241657-67E6-A4DD-D0EA-0F080939F58B}"/>
              </a:ext>
            </a:extLst>
          </p:cNvPr>
          <p:cNvSpPr>
            <a:spLocks noGrp="1"/>
          </p:cNvSpPr>
          <p:nvPr>
            <p:ph idx="1"/>
          </p:nvPr>
        </p:nvSpPr>
        <p:spPr>
          <a:xfrm>
            <a:off x="1096963" y="2675694"/>
            <a:ext cx="10058400" cy="3193294"/>
          </a:xfrm>
        </p:spPr>
        <p:txBody>
          <a:bodyPr>
            <a:normAutofit/>
          </a:bodyPr>
          <a:lstStyle/>
          <a:p>
            <a:r>
              <a:rPr lang="en-GB" dirty="0">
                <a:latin typeface="Arial" panose="020B0604020202020204" pitchFamily="34" charset="0"/>
                <a:cs typeface="Arial" panose="020B0604020202020204" pitchFamily="34" charset="0"/>
              </a:rPr>
              <a:t>3 ways to create a work culture that brings out the best in employees</a:t>
            </a:r>
          </a:p>
          <a:p>
            <a:r>
              <a:rPr lang="en-GB" dirty="0">
                <a:hlinkClick r:id="rId3"/>
              </a:rPr>
              <a:t>3 ways to create a work culture that brings out the best in employees | Chris White | </a:t>
            </a:r>
            <a:r>
              <a:rPr lang="en-GB" dirty="0" err="1">
                <a:hlinkClick r:id="rId3"/>
              </a:rPr>
              <a:t>TEDxAtlanta</a:t>
            </a:r>
            <a:r>
              <a:rPr lang="en-GB" dirty="0">
                <a:hlinkClick r:id="rId3"/>
              </a:rPr>
              <a:t> – YouTube</a:t>
            </a:r>
            <a:endParaRPr lang="en-GB" dirty="0"/>
          </a:p>
          <a:p>
            <a:r>
              <a:rPr lang="en-GB" dirty="0">
                <a:latin typeface="Arial" panose="020B0604020202020204" pitchFamily="34" charset="0"/>
                <a:cs typeface="Arial" panose="020B0604020202020204" pitchFamily="34" charset="0"/>
              </a:rPr>
              <a:t>How to deal with difficult people</a:t>
            </a:r>
          </a:p>
          <a:p>
            <a:r>
              <a:rPr lang="en-GB" dirty="0">
                <a:hlinkClick r:id="rId4"/>
              </a:rPr>
              <a:t>How to Deal with Difficult People | Jay Johnson | </a:t>
            </a:r>
            <a:r>
              <a:rPr lang="en-GB" dirty="0" err="1">
                <a:hlinkClick r:id="rId4"/>
              </a:rPr>
              <a:t>TEDxLivoniaCCLibrary</a:t>
            </a:r>
            <a:r>
              <a:rPr lang="en-GB" dirty="0">
                <a:hlinkClick r:id="rId4"/>
              </a:rPr>
              <a:t> - YouTube</a:t>
            </a:r>
            <a:endParaRPr lang="en-GB"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3208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D4BF0A6-3D89-3BA9-EC67-978AD9AED04D}"/>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Organisational Structure</a:t>
            </a:r>
          </a:p>
        </p:txBody>
      </p:sp>
      <p:cxnSp>
        <p:nvCxnSpPr>
          <p:cNvPr id="35" name="Straight Connector 3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2D717F-3C20-9FDD-819F-2F5C417A9180}"/>
              </a:ext>
            </a:extLst>
          </p:cNvPr>
          <p:cNvSpPr>
            <a:spLocks noGrp="1"/>
          </p:cNvSpPr>
          <p:nvPr>
            <p:ph idx="1"/>
          </p:nvPr>
        </p:nvSpPr>
        <p:spPr>
          <a:xfrm>
            <a:off x="643467" y="2546224"/>
            <a:ext cx="3448259" cy="3342747"/>
          </a:xfrm>
        </p:spPr>
        <p:txBody>
          <a:bodyPr>
            <a:normAutofit/>
          </a:bodyPr>
          <a:lstStyle/>
          <a:p>
            <a:endParaRPr lang="en-GB" sz="1800">
              <a:solidFill>
                <a:srgbClr val="FFFFFF"/>
              </a:solidFill>
            </a:endParaRPr>
          </a:p>
          <a:p>
            <a:r>
              <a:rPr lang="en-GB" sz="1800">
                <a:solidFill>
                  <a:srgbClr val="FFFFFF"/>
                </a:solidFill>
              </a:rPr>
              <a:t>Power   </a:t>
            </a:r>
          </a:p>
          <a:p>
            <a:r>
              <a:rPr lang="en-GB" sz="1800">
                <a:solidFill>
                  <a:srgbClr val="FFFFFF"/>
                </a:solidFill>
              </a:rPr>
              <a:t>Politics   </a:t>
            </a:r>
          </a:p>
          <a:p>
            <a:r>
              <a:rPr lang="en-GB" sz="1800">
                <a:solidFill>
                  <a:srgbClr val="FFFFFF"/>
                </a:solidFill>
              </a:rPr>
              <a:t>Ethics  </a:t>
            </a:r>
          </a:p>
          <a:p>
            <a:r>
              <a:rPr lang="en-GB" sz="1800">
                <a:solidFill>
                  <a:srgbClr val="FFFFFF"/>
                </a:solidFill>
              </a:rPr>
              <a:t>Motivation</a:t>
            </a:r>
          </a:p>
        </p:txBody>
      </p:sp>
      <p:pic>
        <p:nvPicPr>
          <p:cNvPr id="6" name="Picture 5">
            <a:extLst>
              <a:ext uri="{FF2B5EF4-FFF2-40B4-BE49-F238E27FC236}">
                <a16:creationId xmlns:a16="http://schemas.microsoft.com/office/drawing/2014/main" id="{129235E1-FB59-2517-8EEB-39D03BE3FF32}"/>
              </a:ext>
            </a:extLst>
          </p:cNvPr>
          <p:cNvPicPr>
            <a:picLocks noChangeAspect="1"/>
          </p:cNvPicPr>
          <p:nvPr/>
        </p:nvPicPr>
        <p:blipFill rotWithShape="1">
          <a:blip r:embed="rId3"/>
          <a:srcRect l="5845" r="20788" b="-1"/>
          <a:stretch/>
        </p:blipFill>
        <p:spPr>
          <a:xfrm>
            <a:off x="4654296" y="10"/>
            <a:ext cx="7537703" cy="6857990"/>
          </a:xfrm>
          <a:prstGeom prst="rect">
            <a:avLst/>
          </a:prstGeom>
        </p:spPr>
      </p:pic>
    </p:spTree>
    <p:extLst>
      <p:ext uri="{BB962C8B-B14F-4D97-AF65-F5344CB8AC3E}">
        <p14:creationId xmlns:p14="http://schemas.microsoft.com/office/powerpoint/2010/main" val="363914386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39FC7-6DF9-6523-A571-BF64699335DF}"/>
              </a:ext>
            </a:extLst>
          </p:cNvPr>
          <p:cNvSpPr>
            <a:spLocks noGrp="1"/>
          </p:cNvSpPr>
          <p:nvPr>
            <p:ph type="title"/>
          </p:nvPr>
        </p:nvSpPr>
        <p:spPr>
          <a:xfrm>
            <a:off x="5172074" y="286603"/>
            <a:ext cx="5983605" cy="1450757"/>
          </a:xfrm>
        </p:spPr>
        <p:txBody>
          <a:bodyPr>
            <a:normAutofit/>
          </a:bodyPr>
          <a:lstStyle/>
          <a:p>
            <a:r>
              <a:rPr lang="en-GB" dirty="0"/>
              <a:t>Key terms in organisational structure</a:t>
            </a:r>
          </a:p>
        </p:txBody>
      </p:sp>
      <p:pic>
        <p:nvPicPr>
          <p:cNvPr id="15" name="Picture 14" descr="Different colored organizers">
            <a:extLst>
              <a:ext uri="{FF2B5EF4-FFF2-40B4-BE49-F238E27FC236}">
                <a16:creationId xmlns:a16="http://schemas.microsoft.com/office/drawing/2014/main" id="{DF8095E7-F6A9-2473-4800-13F27016C502}"/>
              </a:ext>
            </a:extLst>
          </p:cNvPr>
          <p:cNvPicPr>
            <a:picLocks noChangeAspect="1"/>
          </p:cNvPicPr>
          <p:nvPr/>
        </p:nvPicPr>
        <p:blipFill>
          <a:blip r:embed="rId2"/>
          <a:srcRect l="28408" r="28302" b="2"/>
          <a:stretch>
            <a:fillRect/>
          </a:stretch>
        </p:blipFill>
        <p:spPr>
          <a:xfrm>
            <a:off x="20" y="10"/>
            <a:ext cx="4580077" cy="6400784"/>
          </a:xfrm>
          <a:prstGeom prst="rect">
            <a:avLst/>
          </a:prstGeom>
        </p:spPr>
      </p:pic>
      <p:cxnSp>
        <p:nvCxnSpPr>
          <p:cNvPr id="16"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570BCA-0C6F-6C7E-DC6F-C82B559A4213}"/>
              </a:ext>
            </a:extLst>
          </p:cNvPr>
          <p:cNvSpPr>
            <a:spLocks noGrp="1"/>
          </p:cNvSpPr>
          <p:nvPr>
            <p:ph idx="1"/>
          </p:nvPr>
        </p:nvSpPr>
        <p:spPr>
          <a:xfrm>
            <a:off x="4818743" y="2108200"/>
            <a:ext cx="7220857" cy="4292587"/>
          </a:xfrm>
        </p:spPr>
        <p:txBody>
          <a:bodyPr>
            <a:normAutofit/>
          </a:bodyPr>
          <a:lstStyle/>
          <a:p>
            <a:pPr fontAlgn="base">
              <a:lnSpc>
                <a:spcPct val="100000"/>
              </a:lnSpc>
            </a:pPr>
            <a:r>
              <a:rPr lang="en-GB" sz="1600" b="1" dirty="0">
                <a:latin typeface="Arial" panose="020B0604020202020204" pitchFamily="34" charset="0"/>
                <a:cs typeface="Arial" panose="020B0604020202020204" pitchFamily="34" charset="0"/>
              </a:rPr>
              <a:t>Span of control</a:t>
            </a:r>
          </a:p>
          <a:p>
            <a:pPr fontAlgn="base">
              <a:lnSpc>
                <a:spcPct val="100000"/>
              </a:lnSpc>
            </a:pPr>
            <a:r>
              <a:rPr lang="en-GB" sz="1600" dirty="0">
                <a:latin typeface="Arial" panose="020B0604020202020204" pitchFamily="34" charset="0"/>
                <a:cs typeface="Arial" panose="020B0604020202020204" pitchFamily="34" charset="0"/>
              </a:rPr>
              <a:t>Span of control refers to the number of employees reporting to a manager or the number of activities under their control. The larger the number of subordinates or functions, the broader the span of control.</a:t>
            </a:r>
          </a:p>
          <a:p>
            <a:pPr fontAlgn="base">
              <a:lnSpc>
                <a:spcPct val="100000"/>
              </a:lnSpc>
            </a:pPr>
            <a:r>
              <a:rPr lang="en-GB" sz="1600" b="1" dirty="0">
                <a:latin typeface="Arial" panose="020B0604020202020204" pitchFamily="34" charset="0"/>
                <a:cs typeface="Arial" panose="020B0604020202020204" pitchFamily="34" charset="0"/>
              </a:rPr>
              <a:t>Chain of command</a:t>
            </a:r>
          </a:p>
          <a:p>
            <a:pPr fontAlgn="base">
              <a:lnSpc>
                <a:spcPct val="100000"/>
              </a:lnSpc>
            </a:pPr>
            <a:r>
              <a:rPr lang="en-GB" sz="1600" dirty="0">
                <a:latin typeface="Arial" panose="020B0604020202020204" pitchFamily="34" charset="0"/>
                <a:cs typeface="Arial" panose="020B0604020202020204" pitchFamily="34" charset="0"/>
              </a:rPr>
              <a:t>A chain of command in an organisational structure defines how people’s roles relate to each other for the system to flow smoothly. Each role must be clearly defined to ensure reporting accountability.</a:t>
            </a:r>
          </a:p>
          <a:p>
            <a:pPr fontAlgn="base">
              <a:lnSpc>
                <a:spcPct val="100000"/>
              </a:lnSpc>
            </a:pPr>
            <a:r>
              <a:rPr lang="en-GB" sz="1600" b="1" dirty="0">
                <a:latin typeface="Arial" panose="020B0604020202020204" pitchFamily="34" charset="0"/>
                <a:cs typeface="Arial" panose="020B0604020202020204" pitchFamily="34" charset="0"/>
              </a:rPr>
              <a:t>Delayering</a:t>
            </a:r>
          </a:p>
          <a:p>
            <a:pPr fontAlgn="base">
              <a:lnSpc>
                <a:spcPct val="100000"/>
              </a:lnSpc>
            </a:pPr>
            <a:r>
              <a:rPr lang="en-GB" sz="1600" dirty="0">
                <a:latin typeface="Arial" panose="020B0604020202020204" pitchFamily="34" charset="0"/>
                <a:cs typeface="Arial" panose="020B0604020202020204" pitchFamily="34" charset="0"/>
              </a:rPr>
              <a:t>Delayering involves reducing the number of management levels within an organisation to improve efficiency. Less bureaucracy can help to reduce costs, enhance communication and increase productivity.</a:t>
            </a:r>
          </a:p>
          <a:p>
            <a:pPr>
              <a:lnSpc>
                <a:spcPct val="100000"/>
              </a:lnSpc>
            </a:pPr>
            <a:endParaRPr lang="en-GB" sz="800"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86132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9F4D0-6625-55EA-68E3-11EECBBD0D17}"/>
              </a:ext>
            </a:extLst>
          </p:cNvPr>
          <p:cNvSpPr>
            <a:spLocks noGrp="1"/>
          </p:cNvSpPr>
          <p:nvPr>
            <p:ph type="title"/>
          </p:nvPr>
        </p:nvSpPr>
        <p:spPr>
          <a:xfrm>
            <a:off x="1036320" y="286603"/>
            <a:ext cx="10058400" cy="1450757"/>
          </a:xfrm>
        </p:spPr>
        <p:txBody>
          <a:bodyPr>
            <a:normAutofit/>
          </a:bodyPr>
          <a:lstStyle/>
          <a:p>
            <a:r>
              <a:rPr lang="en-GB" dirty="0">
                <a:latin typeface="Arial" panose="020B0604020202020204" pitchFamily="34" charset="0"/>
                <a:cs typeface="Arial" panose="020B0604020202020204" pitchFamily="34" charset="0"/>
              </a:rPr>
              <a:t>Key terms in organisational structure</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Hierarchy">
            <a:extLst>
              <a:ext uri="{FF2B5EF4-FFF2-40B4-BE49-F238E27FC236}">
                <a16:creationId xmlns:a16="http://schemas.microsoft.com/office/drawing/2014/main" id="{4457036E-020E-7C32-28A0-2F62BE7273F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C4E29A47-A2E2-252A-95DB-8B2101AD8B04}"/>
              </a:ext>
            </a:extLst>
          </p:cNvPr>
          <p:cNvSpPr>
            <a:spLocks noGrp="1"/>
          </p:cNvSpPr>
          <p:nvPr>
            <p:ph idx="1"/>
          </p:nvPr>
        </p:nvSpPr>
        <p:spPr>
          <a:xfrm>
            <a:off x="4706460" y="2108201"/>
            <a:ext cx="6388260" cy="3760891"/>
          </a:xfrm>
        </p:spPr>
        <p:txBody>
          <a:bodyPr>
            <a:normAutofit/>
          </a:bodyPr>
          <a:lstStyle/>
          <a:p>
            <a:pPr fontAlgn="base">
              <a:lnSpc>
                <a:spcPct val="100000"/>
              </a:lnSpc>
            </a:pPr>
            <a:r>
              <a:rPr lang="en-GB" sz="1700" b="1" dirty="0">
                <a:latin typeface="Arial" panose="020B0604020202020204" pitchFamily="34" charset="0"/>
                <a:cs typeface="Arial" panose="020B0604020202020204" pitchFamily="34" charset="0"/>
              </a:rPr>
              <a:t>Delegation</a:t>
            </a:r>
          </a:p>
          <a:p>
            <a:pPr fontAlgn="base">
              <a:lnSpc>
                <a:spcPct val="100000"/>
              </a:lnSpc>
            </a:pPr>
            <a:r>
              <a:rPr lang="en-GB" sz="1700" dirty="0">
                <a:latin typeface="Arial" panose="020B0604020202020204" pitchFamily="34" charset="0"/>
                <a:cs typeface="Arial" panose="020B0604020202020204" pitchFamily="34" charset="0"/>
              </a:rPr>
              <a:t>Delegation is the process of assigning tasks and decision-making authority to subordinates. By delegating certain responsibilities, employees can become empowered to develop their own skills, while managers are freed up to focus on strategic initiatives.</a:t>
            </a:r>
          </a:p>
          <a:p>
            <a:pPr fontAlgn="base">
              <a:lnSpc>
                <a:spcPct val="100000"/>
              </a:lnSpc>
            </a:pPr>
            <a:r>
              <a:rPr lang="en-GB" sz="1700" b="1" dirty="0">
                <a:latin typeface="Arial" panose="020B0604020202020204" pitchFamily="34" charset="0"/>
                <a:cs typeface="Arial" panose="020B0604020202020204" pitchFamily="34" charset="0"/>
              </a:rPr>
              <a:t>Subordinates</a:t>
            </a:r>
          </a:p>
          <a:p>
            <a:pPr fontAlgn="base">
              <a:lnSpc>
                <a:spcPct val="100000"/>
              </a:lnSpc>
            </a:pPr>
            <a:r>
              <a:rPr lang="en-GB" sz="1700" dirty="0">
                <a:latin typeface="Arial" panose="020B0604020202020204" pitchFamily="34" charset="0"/>
                <a:cs typeface="Arial" panose="020B0604020202020204" pitchFamily="34" charset="0"/>
              </a:rPr>
              <a:t>Subordinates are employees who report to a manager or supervisor. In a hierarchical organisational structure, there are different tiers of subordinates. Team members is a more common and positive way to describe groups of employees.</a:t>
            </a:r>
          </a:p>
          <a:p>
            <a:pPr>
              <a:lnSpc>
                <a:spcPct val="100000"/>
              </a:lnSpc>
            </a:pPr>
            <a:endParaRPr lang="en-GB" sz="1700" dirty="0"/>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7959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E92AE-3AFA-FD31-63F9-ABE7A08A43C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Types of organisational structures</a:t>
            </a:r>
          </a:p>
        </p:txBody>
      </p:sp>
      <p:sp>
        <p:nvSpPr>
          <p:cNvPr id="3" name="Content Placeholder 2">
            <a:extLst>
              <a:ext uri="{FF2B5EF4-FFF2-40B4-BE49-F238E27FC236}">
                <a16:creationId xmlns:a16="http://schemas.microsoft.com/office/drawing/2014/main" id="{40EBB0CE-8973-BEFA-8C12-7272EABBB86B}"/>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Organisational structures are systems that determine how specific activities are carried out, coordinated and supervised within a business.</a:t>
            </a:r>
          </a:p>
          <a:p>
            <a:pPr fontAlgn="base"/>
            <a:r>
              <a:rPr lang="en-GB" dirty="0">
                <a:latin typeface="Arial" panose="020B0604020202020204" pitchFamily="34" charset="0"/>
                <a:cs typeface="Arial" panose="020B0604020202020204" pitchFamily="34" charset="0"/>
              </a:rPr>
              <a:t>An organisational structure is the key to improving decision-making, refining the span of control, and defining the human resources. It is usually produced using a structure chart and there are many different types of organisational design.</a:t>
            </a:r>
          </a:p>
          <a:p>
            <a:pPr fontAlgn="base"/>
            <a:r>
              <a:rPr lang="en-GB" dirty="0">
                <a:latin typeface="Arial" panose="020B0604020202020204" pitchFamily="34" charset="0"/>
                <a:cs typeface="Arial" panose="020B0604020202020204" pitchFamily="34" charset="0"/>
              </a:rPr>
              <a:t>An organisational structure could significantly impact business performance, growth, and overall success. Choosing the right structure for an organisation will depend on the business model, size, objectives and industry requirements.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3700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240E0A-3094-F964-91FE-D4CB1D851E3F}"/>
              </a:ext>
            </a:extLst>
          </p:cNvPr>
          <p:cNvSpPr>
            <a:spLocks noGrp="1"/>
          </p:cNvSpPr>
          <p:nvPr>
            <p:ph type="title"/>
          </p:nvPr>
        </p:nvSpPr>
        <p:spPr>
          <a:xfrm>
            <a:off x="478971" y="286603"/>
            <a:ext cx="10676709" cy="1450757"/>
          </a:xfrm>
        </p:spPr>
        <p:txBody>
          <a:bodyPr>
            <a:normAutofit/>
          </a:bodyPr>
          <a:lstStyle/>
          <a:p>
            <a:r>
              <a:rPr lang="en-GB" dirty="0">
                <a:latin typeface="Arial" panose="020B0604020202020204" pitchFamily="34" charset="0"/>
                <a:cs typeface="Arial" panose="020B0604020202020204" pitchFamily="34" charset="0"/>
              </a:rPr>
              <a:t>Hierarchical organisational structure</a:t>
            </a:r>
          </a:p>
        </p:txBody>
      </p:sp>
      <p:cxnSp>
        <p:nvCxnSpPr>
          <p:cNvPr id="21" name="Straight Connector 20">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A2DB55-DEE4-962A-F378-57BE2420D647}"/>
              </a:ext>
            </a:extLst>
          </p:cNvPr>
          <p:cNvSpPr>
            <a:spLocks noGrp="1"/>
          </p:cNvSpPr>
          <p:nvPr>
            <p:ph idx="1"/>
          </p:nvPr>
        </p:nvSpPr>
        <p:spPr>
          <a:xfrm>
            <a:off x="420914" y="2108201"/>
            <a:ext cx="7113733" cy="4134108"/>
          </a:xfrm>
        </p:spPr>
        <p:txBody>
          <a:bodyPr>
            <a:normAutofit/>
          </a:bodyPr>
          <a:lstStyle/>
          <a:p>
            <a:pPr fontAlgn="base">
              <a:lnSpc>
                <a:spcPct val="100000"/>
              </a:lnSpc>
            </a:pPr>
            <a:r>
              <a:rPr lang="en-GB" sz="1800" dirty="0">
                <a:latin typeface="Arial" panose="020B0604020202020204" pitchFamily="34" charset="0"/>
                <a:cs typeface="Arial" panose="020B0604020202020204" pitchFamily="34" charset="0"/>
              </a:rPr>
              <a:t>A hierarchical organisational structure is a top-down approach in the form of a line or pyramid system. It follows a chain of command where authority flows from the top to the bottom and employees are ranked at different levels within the organisation.</a:t>
            </a:r>
          </a:p>
          <a:p>
            <a:pPr fontAlgn="base">
              <a:lnSpc>
                <a:spcPct val="100000"/>
              </a:lnSpc>
            </a:pPr>
            <a:r>
              <a:rPr lang="en-GB" sz="1800" dirty="0">
                <a:latin typeface="Arial" panose="020B0604020202020204" pitchFamily="34" charset="0"/>
                <a:cs typeface="Arial" panose="020B0604020202020204" pitchFamily="34" charset="0"/>
              </a:rPr>
              <a:t>Each level has a direct supervisor with a clear division of tasks and responsibilities. However, disadvantages include the risk of a restricted flow of information and delays due to multiple leadership layers, as well as the potential for departmental rivalry.</a:t>
            </a:r>
          </a:p>
          <a:p>
            <a:pPr fontAlgn="base">
              <a:lnSpc>
                <a:spcPct val="100000"/>
              </a:lnSpc>
            </a:pPr>
            <a:r>
              <a:rPr lang="en-GB" sz="1800" dirty="0">
                <a:latin typeface="Arial" panose="020B0604020202020204" pitchFamily="34" charset="0"/>
                <a:cs typeface="Arial" panose="020B0604020202020204" pitchFamily="34" charset="0"/>
              </a:rPr>
              <a:t>As an example, Amazon operates under a hierarchical structure, allowing for strict control, standardisation, and efficiency across its global operations. They use this organisational structure to facilitate communication and coordination, as well as innovation and adaptation.</a:t>
            </a:r>
          </a:p>
          <a:p>
            <a:pPr>
              <a:lnSpc>
                <a:spcPct val="100000"/>
              </a:lnSpc>
            </a:pPr>
            <a:endParaRPr lang="en-GB" sz="1600" dirty="0"/>
          </a:p>
        </p:txBody>
      </p:sp>
      <p:pic>
        <p:nvPicPr>
          <p:cNvPr id="7" name="Graphic 6" descr="Pyramid with Levels">
            <a:extLst>
              <a:ext uri="{FF2B5EF4-FFF2-40B4-BE49-F238E27FC236}">
                <a16:creationId xmlns:a16="http://schemas.microsoft.com/office/drawing/2014/main" id="{0A5C8198-F25E-7854-5EC7-B287306DA2A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9006" y="2416624"/>
            <a:ext cx="3144043" cy="3144043"/>
          </a:xfrm>
          <a:prstGeom prst="rect">
            <a:avLst/>
          </a:prstGeom>
        </p:spPr>
      </p:pic>
      <p:sp>
        <p:nvSpPr>
          <p:cNvPr id="23" name="Rectangle 22">
            <a:extLst>
              <a:ext uri="{FF2B5EF4-FFF2-40B4-BE49-F238E27FC236}">
                <a16:creationId xmlns:a16="http://schemas.microsoft.com/office/drawing/2014/main" id="{CB06839E-D8C3-4A74-BA2B-3B97E7B2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67633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6DDCEE-2EC9-6200-F85C-279B1B16CD90}"/>
              </a:ext>
            </a:extLst>
          </p:cNvPr>
          <p:cNvSpPr>
            <a:spLocks noGrp="1"/>
          </p:cNvSpPr>
          <p:nvPr>
            <p:ph type="title"/>
          </p:nvPr>
        </p:nvSpPr>
        <p:spPr>
          <a:xfrm>
            <a:off x="5172074" y="286603"/>
            <a:ext cx="5983605" cy="1450757"/>
          </a:xfrm>
        </p:spPr>
        <p:txBody>
          <a:bodyPr>
            <a:normAutofit/>
          </a:bodyPr>
          <a:lstStyle/>
          <a:p>
            <a:r>
              <a:rPr lang="en-GB" dirty="0"/>
              <a:t>Flat organisational structure</a:t>
            </a:r>
          </a:p>
        </p:txBody>
      </p:sp>
      <p:pic>
        <p:nvPicPr>
          <p:cNvPr id="5" name="Picture 4" descr="A 3D pattern of ring shapes connected by lines">
            <a:extLst>
              <a:ext uri="{FF2B5EF4-FFF2-40B4-BE49-F238E27FC236}">
                <a16:creationId xmlns:a16="http://schemas.microsoft.com/office/drawing/2014/main" id="{425308C0-0280-A79D-0471-11734D12DD78}"/>
              </a:ext>
            </a:extLst>
          </p:cNvPr>
          <p:cNvPicPr>
            <a:picLocks noChangeAspect="1"/>
          </p:cNvPicPr>
          <p:nvPr/>
        </p:nvPicPr>
        <p:blipFill>
          <a:blip r:embed="rId2"/>
          <a:srcRect l="13514" r="46237"/>
          <a:stretch>
            <a:fillRect/>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23BCF1-F428-FCEC-47E5-F62EBD240C91}"/>
              </a:ext>
            </a:extLst>
          </p:cNvPr>
          <p:cNvSpPr>
            <a:spLocks noGrp="1"/>
          </p:cNvSpPr>
          <p:nvPr>
            <p:ph idx="1"/>
          </p:nvPr>
        </p:nvSpPr>
        <p:spPr>
          <a:xfrm>
            <a:off x="5172074" y="2108201"/>
            <a:ext cx="6649812" cy="3760891"/>
          </a:xfrm>
        </p:spPr>
        <p:txBody>
          <a:bodyPr>
            <a:normAutofit/>
          </a:bodyPr>
          <a:lstStyle/>
          <a:p>
            <a:pPr fontAlgn="base"/>
            <a:r>
              <a:rPr lang="en-GB" dirty="0">
                <a:latin typeface="Arial" panose="020B0604020202020204" pitchFamily="34" charset="0"/>
                <a:cs typeface="Arial" panose="020B0604020202020204" pitchFamily="34" charset="0"/>
              </a:rPr>
              <a:t>A flat organisational structure minimises levels of middle management, while promoting a more decentralised decision-making process. This structure encourages open communication and collaboration, which is widely used in startups and technology firms.</a:t>
            </a:r>
          </a:p>
          <a:p>
            <a:pPr fontAlgn="base"/>
            <a:r>
              <a:rPr lang="en-GB" dirty="0">
                <a:latin typeface="Arial" panose="020B0604020202020204" pitchFamily="34" charset="0"/>
                <a:cs typeface="Arial" panose="020B0604020202020204" pitchFamily="34" charset="0"/>
              </a:rPr>
              <a:t>As an example, a flat organisational structure is popular among gaming companies, where employees have no formal bosses and can work on projects of their choosing.</a:t>
            </a:r>
          </a:p>
          <a:p>
            <a:endParaRPr lang="en-GB"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3900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250D6-702C-B593-812F-B07C4679BC8F}"/>
              </a:ext>
            </a:extLst>
          </p:cNvPr>
          <p:cNvSpPr>
            <a:spLocks noGrp="1"/>
          </p:cNvSpPr>
          <p:nvPr>
            <p:ph type="title"/>
          </p:nvPr>
        </p:nvSpPr>
        <p:spPr>
          <a:xfrm>
            <a:off x="5172074" y="286603"/>
            <a:ext cx="5983605" cy="1450757"/>
          </a:xfrm>
        </p:spPr>
        <p:txBody>
          <a:bodyPr>
            <a:normAutofit/>
          </a:bodyPr>
          <a:lstStyle/>
          <a:p>
            <a:r>
              <a:rPr lang="en-GB" dirty="0">
                <a:latin typeface="Arial" panose="020B0604020202020204" pitchFamily="34" charset="0"/>
                <a:cs typeface="Arial" panose="020B0604020202020204" pitchFamily="34" charset="0"/>
              </a:rPr>
              <a:t>Matrix organisational structure</a:t>
            </a:r>
          </a:p>
        </p:txBody>
      </p:sp>
      <p:pic>
        <p:nvPicPr>
          <p:cNvPr id="5" name="Picture 4" descr="Top view of cubes connected with black lines">
            <a:extLst>
              <a:ext uri="{FF2B5EF4-FFF2-40B4-BE49-F238E27FC236}">
                <a16:creationId xmlns:a16="http://schemas.microsoft.com/office/drawing/2014/main" id="{C808817A-783E-1F48-B6FB-DD86E93A4E1A}"/>
              </a:ext>
            </a:extLst>
          </p:cNvPr>
          <p:cNvPicPr>
            <a:picLocks noChangeAspect="1"/>
          </p:cNvPicPr>
          <p:nvPr/>
        </p:nvPicPr>
        <p:blipFill>
          <a:blip r:embed="rId2"/>
          <a:srcRect l="29917" r="19995"/>
          <a:stretch>
            <a:fillRect/>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680B6B-71A4-0B5A-D519-487A353E7A21}"/>
              </a:ext>
            </a:extLst>
          </p:cNvPr>
          <p:cNvSpPr>
            <a:spLocks noGrp="1"/>
          </p:cNvSpPr>
          <p:nvPr>
            <p:ph idx="1"/>
          </p:nvPr>
        </p:nvSpPr>
        <p:spPr>
          <a:xfrm>
            <a:off x="5172073" y="2108201"/>
            <a:ext cx="6657069" cy="4408712"/>
          </a:xfrm>
        </p:spPr>
        <p:txBody>
          <a:bodyPr>
            <a:normAutofit/>
          </a:bodyPr>
          <a:lstStyle/>
          <a:p>
            <a:pPr fontAlgn="base"/>
            <a:r>
              <a:rPr lang="en-GB" dirty="0">
                <a:latin typeface="Arial" panose="020B0604020202020204" pitchFamily="34" charset="0"/>
                <a:cs typeface="Arial" panose="020B0604020202020204" pitchFamily="34" charset="0"/>
              </a:rPr>
              <a:t>A matrix organisational structure combines both functional and project-based elements, allowing employees to report to multiple managers. This setup can enhance flexibility and knowledge sharing, but it can also lead to confusion in reporting relationships.</a:t>
            </a:r>
          </a:p>
          <a:p>
            <a:pPr fontAlgn="base"/>
            <a:r>
              <a:rPr lang="en-GB" dirty="0">
                <a:latin typeface="Arial" panose="020B0604020202020204" pitchFamily="34" charset="0"/>
                <a:cs typeface="Arial" panose="020B0604020202020204" pitchFamily="34" charset="0"/>
              </a:rPr>
              <a:t>As an example, Google uses a matrix structure, which enables employees to work across different departments simultaneously. They use this structure to encourage cross-functional collaboration, bringing different expertise to projects to inspire innovation.</a:t>
            </a:r>
          </a:p>
          <a:p>
            <a:endParaRPr lang="en-GB" dirty="0"/>
          </a:p>
        </p:txBody>
      </p:sp>
    </p:spTree>
    <p:extLst>
      <p:ext uri="{BB962C8B-B14F-4D97-AF65-F5344CB8AC3E}">
        <p14:creationId xmlns:p14="http://schemas.microsoft.com/office/powerpoint/2010/main" val="1434786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959D79-AB63-ECD9-7077-2F266C41ADE1}"/>
              </a:ext>
            </a:extLst>
          </p:cNvPr>
          <p:cNvSpPr>
            <a:spLocks noGrp="1"/>
          </p:cNvSpPr>
          <p:nvPr>
            <p:ph type="title"/>
          </p:nvPr>
        </p:nvSpPr>
        <p:spPr>
          <a:xfrm>
            <a:off x="1097280" y="286603"/>
            <a:ext cx="10058400" cy="1450757"/>
          </a:xfrm>
        </p:spPr>
        <p:txBody>
          <a:bodyPr>
            <a:normAutofit/>
          </a:bodyPr>
          <a:lstStyle/>
          <a:p>
            <a:r>
              <a:rPr lang="en-GB" dirty="0"/>
              <a:t>Organisational Politics</a:t>
            </a:r>
          </a:p>
        </p:txBody>
      </p:sp>
      <p:cxnSp>
        <p:nvCxnSpPr>
          <p:cNvPr id="21" name="Straight Connector 20">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6DBCA3-1F0F-28EE-47A5-AC888DC4A484}"/>
              </a:ext>
            </a:extLst>
          </p:cNvPr>
          <p:cNvSpPr>
            <a:spLocks noGrp="1"/>
          </p:cNvSpPr>
          <p:nvPr>
            <p:ph idx="1"/>
          </p:nvPr>
        </p:nvSpPr>
        <p:spPr>
          <a:xfrm>
            <a:off x="529772" y="2108201"/>
            <a:ext cx="7257142" cy="4134112"/>
          </a:xfrm>
        </p:spPr>
        <p:txBody>
          <a:bodyPr>
            <a:normAutofit/>
          </a:bodyPr>
          <a:lstStyle/>
          <a:p>
            <a:pPr>
              <a:lnSpc>
                <a:spcPct val="100000"/>
              </a:lnSpc>
            </a:pPr>
            <a:r>
              <a:rPr lang="en-GB" dirty="0">
                <a:latin typeface="Arial" panose="020B0604020202020204" pitchFamily="34" charset="0"/>
                <a:cs typeface="Arial" panose="020B0604020202020204" pitchFamily="34" charset="0"/>
              </a:rPr>
              <a:t>Organisational politics refers to informal, unofficial behaviours used by individuals or groups to influence decisions, gain power, or secure resources beyond formal processes, such as bargaining, alliance‑building, self‑promotion, or gatekeeping.</a:t>
            </a:r>
          </a:p>
          <a:p>
            <a:pPr>
              <a:lnSpc>
                <a:spcPct val="100000"/>
              </a:lnSpc>
            </a:pPr>
            <a:r>
              <a:rPr lang="en-GB" dirty="0">
                <a:latin typeface="Arial" panose="020B0604020202020204" pitchFamily="34" charset="0"/>
                <a:cs typeface="Arial" panose="020B0604020202020204" pitchFamily="34" charset="0"/>
              </a:rPr>
              <a:t>Defined as informal, behind‑the‑scenes efforts to influence outcomes, secure resources, or advance personal or group interests</a:t>
            </a:r>
          </a:p>
          <a:p>
            <a:pPr>
              <a:lnSpc>
                <a:spcPct val="100000"/>
              </a:lnSpc>
            </a:pPr>
            <a:r>
              <a:rPr lang="en-GB" dirty="0">
                <a:latin typeface="Arial" panose="020B0604020202020204" pitchFamily="34" charset="0"/>
                <a:cs typeface="Arial" panose="020B0604020202020204" pitchFamily="34" charset="0"/>
              </a:rPr>
              <a:t>Also known as workplace or office politics; arises due to uneven power distribution and competing interests</a:t>
            </a:r>
          </a:p>
          <a:p>
            <a:pPr>
              <a:lnSpc>
                <a:spcPct val="100000"/>
              </a:lnSpc>
            </a:pPr>
            <a:r>
              <a:rPr lang="en-GB" dirty="0">
                <a:latin typeface="Arial" panose="020B0604020202020204" pitchFamily="34" charset="0"/>
                <a:cs typeface="Arial" panose="020B0604020202020204" pitchFamily="34" charset="0"/>
              </a:rPr>
              <a:t>Occurs when formal rules do not fully determine decisions, leaving room for informal influence</a:t>
            </a:r>
          </a:p>
        </p:txBody>
      </p:sp>
      <p:pic>
        <p:nvPicPr>
          <p:cNvPr id="7" name="Graphic 6" descr="Meeting">
            <a:extLst>
              <a:ext uri="{FF2B5EF4-FFF2-40B4-BE49-F238E27FC236}">
                <a16:creationId xmlns:a16="http://schemas.microsoft.com/office/drawing/2014/main" id="{2EFA0B45-B50E-AD01-911F-3EAF87C85E6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9006" y="2416624"/>
            <a:ext cx="3144043" cy="3144043"/>
          </a:xfrm>
          <a:prstGeom prst="rect">
            <a:avLst/>
          </a:prstGeom>
        </p:spPr>
      </p:pic>
      <p:sp>
        <p:nvSpPr>
          <p:cNvPr id="23" name="Rectangle 22">
            <a:extLst>
              <a:ext uri="{FF2B5EF4-FFF2-40B4-BE49-F238E27FC236}">
                <a16:creationId xmlns:a16="http://schemas.microsoft.com/office/drawing/2014/main" id="{CB06839E-D8C3-4A74-BA2B-3B97E7B2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834583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 name="Straight Connector 1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E75F8FC7-2268-462F-AFF6-A4A975C34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E36F9F-3768-043D-B9C4-731D1CF203CF}"/>
              </a:ext>
            </a:extLst>
          </p:cNvPr>
          <p:cNvSpPr>
            <a:spLocks noGrp="1"/>
          </p:cNvSpPr>
          <p:nvPr>
            <p:ph type="title"/>
          </p:nvPr>
        </p:nvSpPr>
        <p:spPr>
          <a:xfrm>
            <a:off x="6738013" y="639098"/>
            <a:ext cx="4813072" cy="3571186"/>
          </a:xfrm>
        </p:spPr>
        <p:txBody>
          <a:bodyPr vert="horz" lIns="91440" tIns="45720" rIns="91440" bIns="45720" rtlCol="0" anchor="b">
            <a:normAutofit/>
          </a:bodyPr>
          <a:lstStyle/>
          <a:p>
            <a:r>
              <a:rPr lang="en-US" sz="8000" dirty="0">
                <a:solidFill>
                  <a:schemeClr val="tx1">
                    <a:lumMod val="85000"/>
                    <a:lumOff val="15000"/>
                  </a:schemeClr>
                </a:solidFill>
              </a:rPr>
              <a:t>Next Week</a:t>
            </a:r>
          </a:p>
        </p:txBody>
      </p:sp>
      <p:sp>
        <p:nvSpPr>
          <p:cNvPr id="3" name="Content Placeholder 2">
            <a:extLst>
              <a:ext uri="{FF2B5EF4-FFF2-40B4-BE49-F238E27FC236}">
                <a16:creationId xmlns:a16="http://schemas.microsoft.com/office/drawing/2014/main" id="{BA9148ED-574A-4778-7785-8710769168A2}"/>
              </a:ext>
            </a:extLst>
          </p:cNvPr>
          <p:cNvSpPr>
            <a:spLocks noGrp="1"/>
          </p:cNvSpPr>
          <p:nvPr>
            <p:ph idx="1"/>
          </p:nvPr>
        </p:nvSpPr>
        <p:spPr>
          <a:xfrm>
            <a:off x="6729999" y="4532015"/>
            <a:ext cx="5164458" cy="1622042"/>
          </a:xfrm>
        </p:spPr>
        <p:txBody>
          <a:bodyPr vert="horz" lIns="91440" tIns="45720" rIns="91440" bIns="45720" rtlCol="0">
            <a:normAutofit/>
          </a:bodyPr>
          <a:lstStyle/>
          <a:p>
            <a:pPr marL="0" indent="0">
              <a:lnSpc>
                <a:spcPct val="90000"/>
              </a:lnSpc>
              <a:buNone/>
            </a:pPr>
            <a:r>
              <a:rPr lang="en-US" sz="1500" cap="all" spc="200" dirty="0">
                <a:solidFill>
                  <a:schemeClr val="tx1">
                    <a:lumMod val="85000"/>
                    <a:lumOff val="15000"/>
                  </a:schemeClr>
                </a:solidFill>
                <a:latin typeface="Arial" panose="020B0604020202020204" pitchFamily="34" charset="0"/>
                <a:cs typeface="Arial" panose="020B0604020202020204" pitchFamily="34" charset="0"/>
              </a:rPr>
              <a:t>Ethics</a:t>
            </a:r>
            <a:br>
              <a:rPr lang="en-US" sz="1500" cap="all" spc="200" dirty="0">
                <a:solidFill>
                  <a:schemeClr val="tx1">
                    <a:lumMod val="85000"/>
                    <a:lumOff val="15000"/>
                  </a:schemeClr>
                </a:solidFill>
                <a:latin typeface="Arial" panose="020B0604020202020204" pitchFamily="34" charset="0"/>
                <a:cs typeface="Arial" panose="020B0604020202020204" pitchFamily="34" charset="0"/>
              </a:rPr>
            </a:br>
            <a:br>
              <a:rPr lang="en-US" sz="1500" cap="all" spc="200" dirty="0">
                <a:solidFill>
                  <a:schemeClr val="tx1">
                    <a:lumMod val="85000"/>
                    <a:lumOff val="15000"/>
                  </a:schemeClr>
                </a:solidFill>
                <a:latin typeface="Arial" panose="020B0604020202020204" pitchFamily="34" charset="0"/>
                <a:cs typeface="Arial" panose="020B0604020202020204" pitchFamily="34" charset="0"/>
              </a:rPr>
            </a:br>
            <a:r>
              <a:rPr lang="en-US" sz="1500" cap="all" spc="200" dirty="0">
                <a:solidFill>
                  <a:schemeClr val="tx1">
                    <a:lumMod val="85000"/>
                    <a:lumOff val="15000"/>
                  </a:schemeClr>
                </a:solidFill>
                <a:latin typeface="Arial" panose="020B0604020202020204" pitchFamily="34" charset="0"/>
                <a:cs typeface="Arial" panose="020B0604020202020204" pitchFamily="34" charset="0"/>
              </a:rPr>
              <a:t>Leadership Processes</a:t>
            </a:r>
            <a:br>
              <a:rPr lang="en-US" sz="1500" cap="all" spc="200" dirty="0">
                <a:solidFill>
                  <a:schemeClr val="tx1">
                    <a:lumMod val="85000"/>
                    <a:lumOff val="15000"/>
                  </a:schemeClr>
                </a:solidFill>
                <a:latin typeface="Arial" panose="020B0604020202020204" pitchFamily="34" charset="0"/>
                <a:cs typeface="Arial" panose="020B0604020202020204" pitchFamily="34" charset="0"/>
              </a:rPr>
            </a:br>
            <a:br>
              <a:rPr lang="en-US" sz="1500" cap="all" spc="200" dirty="0">
                <a:solidFill>
                  <a:schemeClr val="tx1">
                    <a:lumMod val="85000"/>
                    <a:lumOff val="15000"/>
                  </a:schemeClr>
                </a:solidFill>
                <a:latin typeface="Arial" panose="020B0604020202020204" pitchFamily="34" charset="0"/>
                <a:cs typeface="Arial" panose="020B0604020202020204" pitchFamily="34" charset="0"/>
              </a:rPr>
            </a:br>
            <a:r>
              <a:rPr lang="en-US" sz="1500" cap="all" spc="200" dirty="0">
                <a:solidFill>
                  <a:schemeClr val="tx1">
                    <a:lumMod val="85000"/>
                    <a:lumOff val="15000"/>
                  </a:schemeClr>
                </a:solidFill>
                <a:latin typeface="Arial" panose="020B0604020202020204" pitchFamily="34" charset="0"/>
                <a:cs typeface="Arial" panose="020B0604020202020204" pitchFamily="34" charset="0"/>
              </a:rPr>
              <a:t>Cross Cultural Leadership Issues</a:t>
            </a:r>
          </a:p>
        </p:txBody>
      </p:sp>
      <p:pic>
        <p:nvPicPr>
          <p:cNvPr id="5" name="Picture 4" descr="3D labyrinth in white">
            <a:extLst>
              <a:ext uri="{FF2B5EF4-FFF2-40B4-BE49-F238E27FC236}">
                <a16:creationId xmlns:a16="http://schemas.microsoft.com/office/drawing/2014/main" id="{E7FBEEEC-EE05-2086-5B13-82EA31C940D6}"/>
              </a:ext>
            </a:extLst>
          </p:cNvPr>
          <p:cNvPicPr>
            <a:picLocks noChangeAspect="1"/>
          </p:cNvPicPr>
          <p:nvPr/>
        </p:nvPicPr>
        <p:blipFill>
          <a:blip r:embed="rId2"/>
          <a:srcRect l="5264" r="13683" b="-1"/>
          <a:stretch>
            <a:fillRect/>
          </a:stretch>
        </p:blipFill>
        <p:spPr>
          <a:xfrm>
            <a:off x="633999" y="640081"/>
            <a:ext cx="5462001" cy="5054156"/>
          </a:xfrm>
          <a:prstGeom prst="rect">
            <a:avLst/>
          </a:prstGeom>
        </p:spPr>
      </p:pic>
      <p:cxnSp>
        <p:nvCxnSpPr>
          <p:cNvPr id="24" name="Straight Connector 23">
            <a:extLst>
              <a:ext uri="{FF2B5EF4-FFF2-40B4-BE49-F238E27FC236}">
                <a16:creationId xmlns:a16="http://schemas.microsoft.com/office/drawing/2014/main" id="{BEF45B32-FB97-49CC-B778-CA7CF87BEF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58549" y="437114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7EE051E9-6C07-4FBB-B4F7-EDF8DDEAA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45911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 name="Straight Connector 1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Pen placed on top of a signature line">
            <a:extLst>
              <a:ext uri="{FF2B5EF4-FFF2-40B4-BE49-F238E27FC236}">
                <a16:creationId xmlns:a16="http://schemas.microsoft.com/office/drawing/2014/main" id="{6F3DA700-9A71-14DF-0E6F-557DF786D293}"/>
              </a:ext>
            </a:extLst>
          </p:cNvPr>
          <p:cNvPicPr>
            <a:picLocks noChangeAspect="1"/>
          </p:cNvPicPr>
          <p:nvPr/>
        </p:nvPicPr>
        <p:blipFill>
          <a:blip r:embed="rId2"/>
          <a:srcRect t="7865" b="7865"/>
          <a:stretch>
            <a:fillRect/>
          </a:stretch>
        </p:blipFill>
        <p:spPr>
          <a:xfrm>
            <a:off x="20" y="-22"/>
            <a:ext cx="12191977" cy="6858022"/>
          </a:xfrm>
          <a:prstGeom prst="rect">
            <a:avLst/>
          </a:prstGeom>
        </p:spPr>
      </p:pic>
      <p:sp>
        <p:nvSpPr>
          <p:cNvPr id="22" name="Rectangle 21">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56A89-F89A-C225-6CE7-323479C19DF1}"/>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dirty="0">
                <a:solidFill>
                  <a:schemeClr val="tx2">
                    <a:lumMod val="90000"/>
                    <a:lumOff val="10000"/>
                  </a:schemeClr>
                </a:solidFill>
              </a:rPr>
              <a:t>Assignment 1 Guidance</a:t>
            </a:r>
          </a:p>
        </p:txBody>
      </p:sp>
      <p:sp>
        <p:nvSpPr>
          <p:cNvPr id="24" name="Rectangle 23">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1202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907</Words>
  <Application>Microsoft Office PowerPoint</Application>
  <PresentationFormat>Widescreen</PresentationFormat>
  <Paragraphs>83</Paragraphs>
  <Slides>17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Georgia Pro Cond Light</vt:lpstr>
      <vt:lpstr>Helvetica</vt:lpstr>
      <vt:lpstr>Speak Pro</vt:lpstr>
      <vt:lpstr>RetrospectVTI</vt:lpstr>
      <vt:lpstr>PowerPoint Presentation</vt:lpstr>
      <vt:lpstr>Previously we looked at……..</vt:lpstr>
      <vt:lpstr>This week we will look at….</vt:lpstr>
      <vt:lpstr>Issues facing managers</vt:lpstr>
      <vt:lpstr>Changes to Operating Methods</vt:lpstr>
      <vt:lpstr>Issues faced by management</vt:lpstr>
      <vt:lpstr>Workplace Culture</vt:lpstr>
      <vt:lpstr>Organisational Structure</vt:lpstr>
      <vt:lpstr>Key terms in organisational structure</vt:lpstr>
      <vt:lpstr>Key terms in organisational structure</vt:lpstr>
      <vt:lpstr>Types of organisational structures</vt:lpstr>
      <vt:lpstr>Hierarchical organisational structure</vt:lpstr>
      <vt:lpstr>Flat organisational structure</vt:lpstr>
      <vt:lpstr>Matrix organisational structure</vt:lpstr>
      <vt:lpstr>Organisational Politics</vt:lpstr>
      <vt:lpstr>Next Week</vt:lpstr>
      <vt:lpstr>Assignment 1 Guidance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5</cp:revision>
  <dcterms:created xsi:type="dcterms:W3CDTF">2021-12-13T12:42:04Z</dcterms:created>
  <dcterms:modified xsi:type="dcterms:W3CDTF">2026-10-12T13:40:05Z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