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70" r:id="rId3"/>
    <p:sldId id="257" r:id="rId4"/>
    <p:sldId id="262" r:id="rId5"/>
    <p:sldId id="260" r:id="rId6"/>
    <p:sldId id="258" r:id="rId7"/>
    <p:sldId id="266" r:id="rId8"/>
    <p:sldId id="259" r:id="rId9"/>
    <p:sldId id="263" r:id="rId10"/>
    <p:sldId id="271" r:id="rId11"/>
    <p:sldId id="268" r:id="rId12"/>
    <p:sldId id="265" r:id="rId13"/>
    <p:sldId id="261" r:id="rId14"/>
    <p:sldId id="267" r:id="rId15"/>
    <p:sldId id="26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745B13-456B-4D25-B354-7EBF7E8A6397}" v="143" dt="2025-03-11T11:04:44.8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94660"/>
  </p:normalViewPr>
  <p:slideViewPr>
    <p:cSldViewPr snapToGrid="0">
      <p:cViewPr varScale="1">
        <p:scale>
          <a:sx n="83" d="100"/>
          <a:sy n="83" d="100"/>
        </p:scale>
        <p:origin x="82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endy Davies (2418920)" userId="aea25ec8-2849-4c57-ac7d-2e10f43860e1" providerId="ADAL" clId="{B4745B13-456B-4D25-B354-7EBF7E8A6397}"/>
    <pc:docChg chg="undo redo custSel addSld delSld modSld sldOrd">
      <pc:chgData name="Wendy Davies (2418920)" userId="aea25ec8-2849-4c57-ac7d-2e10f43860e1" providerId="ADAL" clId="{B4745B13-456B-4D25-B354-7EBF7E8A6397}" dt="2025-03-11T11:22:48.454" v="10948" actId="47"/>
      <pc:docMkLst>
        <pc:docMk/>
      </pc:docMkLst>
      <pc:sldChg chg="modSp mod">
        <pc:chgData name="Wendy Davies (2418920)" userId="aea25ec8-2849-4c57-ac7d-2e10f43860e1" providerId="ADAL" clId="{B4745B13-456B-4D25-B354-7EBF7E8A6397}" dt="2025-03-10T11:53:26.763" v="9911" actId="207"/>
        <pc:sldMkLst>
          <pc:docMk/>
          <pc:sldMk cId="3095283644" sldId="256"/>
        </pc:sldMkLst>
        <pc:spChg chg="mod">
          <ac:chgData name="Wendy Davies (2418920)" userId="aea25ec8-2849-4c57-ac7d-2e10f43860e1" providerId="ADAL" clId="{B4745B13-456B-4D25-B354-7EBF7E8A6397}" dt="2025-03-10T11:44:49.157" v="9894" actId="207"/>
          <ac:spMkLst>
            <pc:docMk/>
            <pc:sldMk cId="3095283644" sldId="256"/>
            <ac:spMk id="2" creationId="{22EC5037-368C-D775-17E1-C0393985F152}"/>
          </ac:spMkLst>
        </pc:spChg>
        <pc:spChg chg="mod">
          <ac:chgData name="Wendy Davies (2418920)" userId="aea25ec8-2849-4c57-ac7d-2e10f43860e1" providerId="ADAL" clId="{B4745B13-456B-4D25-B354-7EBF7E8A6397}" dt="2025-03-10T11:53:26.763" v="9911" actId="207"/>
          <ac:spMkLst>
            <pc:docMk/>
            <pc:sldMk cId="3095283644" sldId="256"/>
            <ac:spMk id="3" creationId="{9B5B512B-E58A-7DBD-3187-13CAEF0EA3E6}"/>
          </ac:spMkLst>
        </pc:spChg>
      </pc:sldChg>
      <pc:sldChg chg="modSp mod ord modNotesTx">
        <pc:chgData name="Wendy Davies (2418920)" userId="aea25ec8-2849-4c57-ac7d-2e10f43860e1" providerId="ADAL" clId="{B4745B13-456B-4D25-B354-7EBF7E8A6397}" dt="2025-03-10T11:47:12.947" v="9902" actId="207"/>
        <pc:sldMkLst>
          <pc:docMk/>
          <pc:sldMk cId="2580743911" sldId="257"/>
        </pc:sldMkLst>
        <pc:spChg chg="mod">
          <ac:chgData name="Wendy Davies (2418920)" userId="aea25ec8-2849-4c57-ac7d-2e10f43860e1" providerId="ADAL" clId="{B4745B13-456B-4D25-B354-7EBF7E8A6397}" dt="2025-03-10T11:47:12.947" v="9902" actId="207"/>
          <ac:spMkLst>
            <pc:docMk/>
            <pc:sldMk cId="2580743911" sldId="257"/>
            <ac:spMk id="2" creationId="{448593C6-CDF5-2B00-1BFD-58A07662C19C}"/>
          </ac:spMkLst>
        </pc:spChg>
        <pc:spChg chg="mod">
          <ac:chgData name="Wendy Davies (2418920)" userId="aea25ec8-2849-4c57-ac7d-2e10f43860e1" providerId="ADAL" clId="{B4745B13-456B-4D25-B354-7EBF7E8A6397}" dt="2025-03-10T11:37:23.733" v="9857" actId="207"/>
          <ac:spMkLst>
            <pc:docMk/>
            <pc:sldMk cId="2580743911" sldId="257"/>
            <ac:spMk id="3" creationId="{6F1CEF96-F2B5-1343-10F7-09F8E3667181}"/>
          </ac:spMkLst>
        </pc:spChg>
      </pc:sldChg>
      <pc:sldChg chg="modSp mod">
        <pc:chgData name="Wendy Davies (2418920)" userId="aea25ec8-2849-4c57-ac7d-2e10f43860e1" providerId="ADAL" clId="{B4745B13-456B-4D25-B354-7EBF7E8A6397}" dt="2025-03-10T11:48:05.536" v="9904" actId="207"/>
        <pc:sldMkLst>
          <pc:docMk/>
          <pc:sldMk cId="1704563545" sldId="258"/>
        </pc:sldMkLst>
        <pc:spChg chg="mod">
          <ac:chgData name="Wendy Davies (2418920)" userId="aea25ec8-2849-4c57-ac7d-2e10f43860e1" providerId="ADAL" clId="{B4745B13-456B-4D25-B354-7EBF7E8A6397}" dt="2025-03-10T11:48:05.536" v="9904" actId="207"/>
          <ac:spMkLst>
            <pc:docMk/>
            <pc:sldMk cId="1704563545" sldId="258"/>
            <ac:spMk id="2" creationId="{72D5DF49-6D1A-1D4C-1899-7B042B0D2ED4}"/>
          </ac:spMkLst>
        </pc:spChg>
        <pc:spChg chg="mod">
          <ac:chgData name="Wendy Davies (2418920)" userId="aea25ec8-2849-4c57-ac7d-2e10f43860e1" providerId="ADAL" clId="{B4745B13-456B-4D25-B354-7EBF7E8A6397}" dt="2025-02-13T12:31:00.706" v="4838" actId="20577"/>
          <ac:spMkLst>
            <pc:docMk/>
            <pc:sldMk cId="1704563545" sldId="258"/>
            <ac:spMk id="3" creationId="{38F8481B-C73A-DAAF-81FD-150C1208CB4D}"/>
          </ac:spMkLst>
        </pc:spChg>
      </pc:sldChg>
      <pc:sldChg chg="addSp modSp mod">
        <pc:chgData name="Wendy Davies (2418920)" userId="aea25ec8-2849-4c57-ac7d-2e10f43860e1" providerId="ADAL" clId="{B4745B13-456B-4D25-B354-7EBF7E8A6397}" dt="2025-03-04T11:35:20.809" v="9643" actId="20577"/>
        <pc:sldMkLst>
          <pc:docMk/>
          <pc:sldMk cId="1202777649" sldId="259"/>
        </pc:sldMkLst>
        <pc:spChg chg="mod">
          <ac:chgData name="Wendy Davies (2418920)" userId="aea25ec8-2849-4c57-ac7d-2e10f43860e1" providerId="ADAL" clId="{B4745B13-456B-4D25-B354-7EBF7E8A6397}" dt="2025-02-11T12:48:12.286" v="3854" actId="20577"/>
          <ac:spMkLst>
            <pc:docMk/>
            <pc:sldMk cId="1202777649" sldId="259"/>
            <ac:spMk id="2" creationId="{D8C574A6-B6CD-73F6-8382-9D01726C38DC}"/>
          </ac:spMkLst>
        </pc:spChg>
        <pc:spChg chg="mod">
          <ac:chgData name="Wendy Davies (2418920)" userId="aea25ec8-2849-4c57-ac7d-2e10f43860e1" providerId="ADAL" clId="{B4745B13-456B-4D25-B354-7EBF7E8A6397}" dt="2025-03-04T11:35:20.809" v="9643" actId="20577"/>
          <ac:spMkLst>
            <pc:docMk/>
            <pc:sldMk cId="1202777649" sldId="259"/>
            <ac:spMk id="3" creationId="{C4294C6E-E8E9-D6D3-5679-FC1C5CA6645A}"/>
          </ac:spMkLst>
        </pc:spChg>
        <pc:picChg chg="add mod">
          <ac:chgData name="Wendy Davies (2418920)" userId="aea25ec8-2849-4c57-ac7d-2e10f43860e1" providerId="ADAL" clId="{B4745B13-456B-4D25-B354-7EBF7E8A6397}" dt="2025-02-11T12:47:18.075" v="3835" actId="1076"/>
          <ac:picMkLst>
            <pc:docMk/>
            <pc:sldMk cId="1202777649" sldId="259"/>
            <ac:picMk id="4" creationId="{79278342-850D-389D-D398-FBFACBABB177}"/>
          </ac:picMkLst>
        </pc:picChg>
      </pc:sldChg>
      <pc:sldChg chg="addSp delSp modSp mod ord setBg modNotesTx">
        <pc:chgData name="Wendy Davies (2418920)" userId="aea25ec8-2849-4c57-ac7d-2e10f43860e1" providerId="ADAL" clId="{B4745B13-456B-4D25-B354-7EBF7E8A6397}" dt="2025-03-10T11:47:41.483" v="9903" actId="207"/>
        <pc:sldMkLst>
          <pc:docMk/>
          <pc:sldMk cId="4184176404" sldId="260"/>
        </pc:sldMkLst>
        <pc:spChg chg="mod">
          <ac:chgData name="Wendy Davies (2418920)" userId="aea25ec8-2849-4c57-ac7d-2e10f43860e1" providerId="ADAL" clId="{B4745B13-456B-4D25-B354-7EBF7E8A6397}" dt="2025-03-10T11:47:41.483" v="9903" actId="207"/>
          <ac:spMkLst>
            <pc:docMk/>
            <pc:sldMk cId="4184176404" sldId="260"/>
            <ac:spMk id="2" creationId="{84C39F8C-9E3C-F5C8-5E0D-0430892232BE}"/>
          </ac:spMkLst>
        </pc:spChg>
        <pc:spChg chg="add del mod">
          <ac:chgData name="Wendy Davies (2418920)" userId="aea25ec8-2849-4c57-ac7d-2e10f43860e1" providerId="ADAL" clId="{B4745B13-456B-4D25-B354-7EBF7E8A6397}" dt="2025-03-10T11:37:07.358" v="9856" actId="20577"/>
          <ac:spMkLst>
            <pc:docMk/>
            <pc:sldMk cId="4184176404" sldId="260"/>
            <ac:spMk id="3" creationId="{2FD30ED6-A31A-1F32-3340-5B50FEBF8E01}"/>
          </ac:spMkLst>
        </pc:spChg>
      </pc:sldChg>
      <pc:sldChg chg="modSp mod ord">
        <pc:chgData name="Wendy Davies (2418920)" userId="aea25ec8-2849-4c57-ac7d-2e10f43860e1" providerId="ADAL" clId="{B4745B13-456B-4D25-B354-7EBF7E8A6397}" dt="2025-03-11T11:15:38.829" v="10889" actId="114"/>
        <pc:sldMkLst>
          <pc:docMk/>
          <pc:sldMk cId="2377653680" sldId="261"/>
        </pc:sldMkLst>
        <pc:spChg chg="mod">
          <ac:chgData name="Wendy Davies (2418920)" userId="aea25ec8-2849-4c57-ac7d-2e10f43860e1" providerId="ADAL" clId="{B4745B13-456B-4D25-B354-7EBF7E8A6397}" dt="2025-03-10T11:51:19.004" v="9910" actId="207"/>
          <ac:spMkLst>
            <pc:docMk/>
            <pc:sldMk cId="2377653680" sldId="261"/>
            <ac:spMk id="2" creationId="{806A987B-72ED-BAF8-20F1-C33F3C5B3268}"/>
          </ac:spMkLst>
        </pc:spChg>
        <pc:spChg chg="mod">
          <ac:chgData name="Wendy Davies (2418920)" userId="aea25ec8-2849-4c57-ac7d-2e10f43860e1" providerId="ADAL" clId="{B4745B13-456B-4D25-B354-7EBF7E8A6397}" dt="2025-03-11T11:15:38.829" v="10889" actId="114"/>
          <ac:spMkLst>
            <pc:docMk/>
            <pc:sldMk cId="2377653680" sldId="261"/>
            <ac:spMk id="3" creationId="{DB4632F3-2382-A92C-9E52-8244C0B2115C}"/>
          </ac:spMkLst>
        </pc:spChg>
      </pc:sldChg>
      <pc:sldChg chg="modSp new add del mod ord modNotesTx">
        <pc:chgData name="Wendy Davies (2418920)" userId="aea25ec8-2849-4c57-ac7d-2e10f43860e1" providerId="ADAL" clId="{B4745B13-456B-4D25-B354-7EBF7E8A6397}" dt="2025-03-10T11:45:24.664" v="9900"/>
        <pc:sldMkLst>
          <pc:docMk/>
          <pc:sldMk cId="974565909" sldId="262"/>
        </pc:sldMkLst>
        <pc:spChg chg="mod">
          <ac:chgData name="Wendy Davies (2418920)" userId="aea25ec8-2849-4c57-ac7d-2e10f43860e1" providerId="ADAL" clId="{B4745B13-456B-4D25-B354-7EBF7E8A6397}" dt="2025-03-10T11:45:16.416" v="9897" actId="6549"/>
          <ac:spMkLst>
            <pc:docMk/>
            <pc:sldMk cId="974565909" sldId="262"/>
            <ac:spMk id="2" creationId="{CB75D44B-0984-AFA1-CAAA-EB72061FE130}"/>
          </ac:spMkLst>
        </pc:spChg>
        <pc:spChg chg="mod">
          <ac:chgData name="Wendy Davies (2418920)" userId="aea25ec8-2849-4c57-ac7d-2e10f43860e1" providerId="ADAL" clId="{B4745B13-456B-4D25-B354-7EBF7E8A6397}" dt="2025-03-10T11:45:18.720" v="9898" actId="6549"/>
          <ac:spMkLst>
            <pc:docMk/>
            <pc:sldMk cId="974565909" sldId="262"/>
            <ac:spMk id="3" creationId="{5E8826A2-74D5-1905-2A7D-5B2B85D63456}"/>
          </ac:spMkLst>
        </pc:spChg>
      </pc:sldChg>
      <pc:sldChg chg="addSp delSp modSp new mod ord">
        <pc:chgData name="Wendy Davies (2418920)" userId="aea25ec8-2849-4c57-ac7d-2e10f43860e1" providerId="ADAL" clId="{B4745B13-456B-4D25-B354-7EBF7E8A6397}" dt="2025-03-10T11:48:18.613" v="9905" actId="207"/>
        <pc:sldMkLst>
          <pc:docMk/>
          <pc:sldMk cId="1940772986" sldId="263"/>
        </pc:sldMkLst>
        <pc:spChg chg="mod">
          <ac:chgData name="Wendy Davies (2418920)" userId="aea25ec8-2849-4c57-ac7d-2e10f43860e1" providerId="ADAL" clId="{B4745B13-456B-4D25-B354-7EBF7E8A6397}" dt="2025-03-10T11:48:18.613" v="9905" actId="207"/>
          <ac:spMkLst>
            <pc:docMk/>
            <pc:sldMk cId="1940772986" sldId="263"/>
            <ac:spMk id="2" creationId="{4FEA525C-38C5-9BCA-5BA7-D746AF90D4F3}"/>
          </ac:spMkLst>
        </pc:spChg>
        <pc:spChg chg="add del mod">
          <ac:chgData name="Wendy Davies (2418920)" userId="aea25ec8-2849-4c57-ac7d-2e10f43860e1" providerId="ADAL" clId="{B4745B13-456B-4D25-B354-7EBF7E8A6397}" dt="2025-03-04T11:35:32.776" v="9644" actId="20577"/>
          <ac:spMkLst>
            <pc:docMk/>
            <pc:sldMk cId="1940772986" sldId="263"/>
            <ac:spMk id="3" creationId="{C0CB8AD7-C25E-F5F6-3E91-F28A4113BB4B}"/>
          </ac:spMkLst>
        </pc:spChg>
      </pc:sldChg>
      <pc:sldChg chg="modSp new del mod ord modNotesTx">
        <pc:chgData name="Wendy Davies (2418920)" userId="aea25ec8-2849-4c57-ac7d-2e10f43860e1" providerId="ADAL" clId="{B4745B13-456B-4D25-B354-7EBF7E8A6397}" dt="2025-03-03T11:17:30.997" v="8712" actId="47"/>
        <pc:sldMkLst>
          <pc:docMk/>
          <pc:sldMk cId="1254034106" sldId="264"/>
        </pc:sldMkLst>
      </pc:sldChg>
      <pc:sldChg chg="addSp delSp modSp new mod ord chgLayout">
        <pc:chgData name="Wendy Davies (2418920)" userId="aea25ec8-2849-4c57-ac7d-2e10f43860e1" providerId="ADAL" clId="{B4745B13-456B-4D25-B354-7EBF7E8A6397}" dt="2025-03-10T11:48:41.860" v="9907" actId="207"/>
        <pc:sldMkLst>
          <pc:docMk/>
          <pc:sldMk cId="3429673197" sldId="265"/>
        </pc:sldMkLst>
        <pc:spChg chg="mod ord">
          <ac:chgData name="Wendy Davies (2418920)" userId="aea25ec8-2849-4c57-ac7d-2e10f43860e1" providerId="ADAL" clId="{B4745B13-456B-4D25-B354-7EBF7E8A6397}" dt="2025-02-18T12:37:40.703" v="7699" actId="700"/>
          <ac:spMkLst>
            <pc:docMk/>
            <pc:sldMk cId="3429673197" sldId="265"/>
            <ac:spMk id="3" creationId="{800F8E09-3F27-F863-C6C3-CEC3F4F4BD12}"/>
          </ac:spMkLst>
        </pc:spChg>
        <pc:spChg chg="add del mod ord">
          <ac:chgData name="Wendy Davies (2418920)" userId="aea25ec8-2849-4c57-ac7d-2e10f43860e1" providerId="ADAL" clId="{B4745B13-456B-4D25-B354-7EBF7E8A6397}" dt="2025-03-10T11:48:41.860" v="9907" actId="207"/>
          <ac:spMkLst>
            <pc:docMk/>
            <pc:sldMk cId="3429673197" sldId="265"/>
            <ac:spMk id="4" creationId="{BAD9F23C-5AAB-D068-A44A-14AD9651EC70}"/>
          </ac:spMkLst>
        </pc:spChg>
      </pc:sldChg>
      <pc:sldChg chg="modSp new del mod ord">
        <pc:chgData name="Wendy Davies (2418920)" userId="aea25ec8-2849-4c57-ac7d-2e10f43860e1" providerId="ADAL" clId="{B4745B13-456B-4D25-B354-7EBF7E8A6397}" dt="2025-02-17T12:11:10.352" v="5775" actId="47"/>
        <pc:sldMkLst>
          <pc:docMk/>
          <pc:sldMk cId="1343858094" sldId="266"/>
        </pc:sldMkLst>
      </pc:sldChg>
      <pc:sldChg chg="addSp delSp modSp new mod setBg">
        <pc:chgData name="Wendy Davies (2418920)" userId="aea25ec8-2849-4c57-ac7d-2e10f43860e1" providerId="ADAL" clId="{B4745B13-456B-4D25-B354-7EBF7E8A6397}" dt="2025-03-10T11:41:04.949" v="9873" actId="207"/>
        <pc:sldMkLst>
          <pc:docMk/>
          <pc:sldMk cId="2143092352" sldId="266"/>
        </pc:sldMkLst>
        <pc:spChg chg="mod">
          <ac:chgData name="Wendy Davies (2418920)" userId="aea25ec8-2849-4c57-ac7d-2e10f43860e1" providerId="ADAL" clId="{B4745B13-456B-4D25-B354-7EBF7E8A6397}" dt="2025-03-10T11:41:04.949" v="9873" actId="207"/>
          <ac:spMkLst>
            <pc:docMk/>
            <pc:sldMk cId="2143092352" sldId="266"/>
            <ac:spMk id="2" creationId="{BBE91C34-315A-87AC-275C-061127260ED1}"/>
          </ac:spMkLst>
        </pc:spChg>
        <pc:spChg chg="mod">
          <ac:chgData name="Wendy Davies (2418920)" userId="aea25ec8-2849-4c57-ac7d-2e10f43860e1" providerId="ADAL" clId="{B4745B13-456B-4D25-B354-7EBF7E8A6397}" dt="2025-03-04T10:31:36.182" v="8877" actId="20577"/>
          <ac:spMkLst>
            <pc:docMk/>
            <pc:sldMk cId="2143092352" sldId="266"/>
            <ac:spMk id="3" creationId="{28BCA678-6DF1-A4F4-4B45-5F47DAB4A8D3}"/>
          </ac:spMkLst>
        </pc:spChg>
        <pc:spChg chg="add mod">
          <ac:chgData name="Wendy Davies (2418920)" userId="aea25ec8-2849-4c57-ac7d-2e10f43860e1" providerId="ADAL" clId="{B4745B13-456B-4D25-B354-7EBF7E8A6397}" dt="2025-02-25T11:09:28.669" v="8682" actId="20577"/>
          <ac:spMkLst>
            <pc:docMk/>
            <pc:sldMk cId="2143092352" sldId="266"/>
            <ac:spMk id="4" creationId="{B1F1F0AC-83F4-BB39-2C67-529AA83C4485}"/>
          </ac:spMkLst>
        </pc:spChg>
        <pc:picChg chg="add mod">
          <ac:chgData name="Wendy Davies (2418920)" userId="aea25ec8-2849-4c57-ac7d-2e10f43860e1" providerId="ADAL" clId="{B4745B13-456B-4D25-B354-7EBF7E8A6397}" dt="2025-02-18T13:28:13.240" v="8557" actId="1076"/>
          <ac:picMkLst>
            <pc:docMk/>
            <pc:sldMk cId="2143092352" sldId="266"/>
            <ac:picMk id="6" creationId="{C6CC80A8-D08C-C362-81C8-7E2CA764E86D}"/>
          </ac:picMkLst>
        </pc:picChg>
      </pc:sldChg>
      <pc:sldChg chg="modSp new del mod">
        <pc:chgData name="Wendy Davies (2418920)" userId="aea25ec8-2849-4c57-ac7d-2e10f43860e1" providerId="ADAL" clId="{B4745B13-456B-4D25-B354-7EBF7E8A6397}" dt="2025-02-18T09:50:27.192" v="5955" actId="47"/>
        <pc:sldMkLst>
          <pc:docMk/>
          <pc:sldMk cId="2373778197" sldId="266"/>
        </pc:sldMkLst>
      </pc:sldChg>
      <pc:sldChg chg="modSp new mod">
        <pc:chgData name="Wendy Davies (2418920)" userId="aea25ec8-2849-4c57-ac7d-2e10f43860e1" providerId="ADAL" clId="{B4745B13-456B-4D25-B354-7EBF7E8A6397}" dt="2025-03-11T11:08:59.385" v="10873" actId="20577"/>
        <pc:sldMkLst>
          <pc:docMk/>
          <pc:sldMk cId="3243194637" sldId="267"/>
        </pc:sldMkLst>
        <pc:spChg chg="mod">
          <ac:chgData name="Wendy Davies (2418920)" userId="aea25ec8-2849-4c57-ac7d-2e10f43860e1" providerId="ADAL" clId="{B4745B13-456B-4D25-B354-7EBF7E8A6397}" dt="2025-03-10T11:48:55.073" v="9908" actId="207"/>
          <ac:spMkLst>
            <pc:docMk/>
            <pc:sldMk cId="3243194637" sldId="267"/>
            <ac:spMk id="2" creationId="{D593919D-2A89-93E3-516E-3E86B5E3080E}"/>
          </ac:spMkLst>
        </pc:spChg>
        <pc:spChg chg="mod">
          <ac:chgData name="Wendy Davies (2418920)" userId="aea25ec8-2849-4c57-ac7d-2e10f43860e1" providerId="ADAL" clId="{B4745B13-456B-4D25-B354-7EBF7E8A6397}" dt="2025-03-11T11:08:59.385" v="10873" actId="20577"/>
          <ac:spMkLst>
            <pc:docMk/>
            <pc:sldMk cId="3243194637" sldId="267"/>
            <ac:spMk id="3" creationId="{80169DF6-54B2-1DEC-95C5-844BC8747212}"/>
          </ac:spMkLst>
        </pc:spChg>
      </pc:sldChg>
      <pc:sldChg chg="addSp delSp modSp new mod modNotesTx">
        <pc:chgData name="Wendy Davies (2418920)" userId="aea25ec8-2849-4c57-ac7d-2e10f43860e1" providerId="ADAL" clId="{B4745B13-456B-4D25-B354-7EBF7E8A6397}" dt="2025-03-10T11:48:29.751" v="9906" actId="207"/>
        <pc:sldMkLst>
          <pc:docMk/>
          <pc:sldMk cId="2680038520" sldId="268"/>
        </pc:sldMkLst>
        <pc:spChg chg="mod">
          <ac:chgData name="Wendy Davies (2418920)" userId="aea25ec8-2849-4c57-ac7d-2e10f43860e1" providerId="ADAL" clId="{B4745B13-456B-4D25-B354-7EBF7E8A6397}" dt="2025-03-10T11:48:29.751" v="9906" actId="207"/>
          <ac:spMkLst>
            <pc:docMk/>
            <pc:sldMk cId="2680038520" sldId="268"/>
            <ac:spMk id="2" creationId="{95FD9479-97E8-EBA0-61F5-310993C2E6EF}"/>
          </ac:spMkLst>
        </pc:spChg>
        <pc:spChg chg="mod">
          <ac:chgData name="Wendy Davies (2418920)" userId="aea25ec8-2849-4c57-ac7d-2e10f43860e1" providerId="ADAL" clId="{B4745B13-456B-4D25-B354-7EBF7E8A6397}" dt="2025-03-04T11:32:28.205" v="9624" actId="20577"/>
          <ac:spMkLst>
            <pc:docMk/>
            <pc:sldMk cId="2680038520" sldId="268"/>
            <ac:spMk id="3" creationId="{9772A39D-E69E-9253-2A99-4385EA9D7216}"/>
          </ac:spMkLst>
        </pc:spChg>
      </pc:sldChg>
      <pc:sldChg chg="new del">
        <pc:chgData name="Wendy Davies (2418920)" userId="aea25ec8-2849-4c57-ac7d-2e10f43860e1" providerId="ADAL" clId="{B4745B13-456B-4D25-B354-7EBF7E8A6397}" dt="2025-02-21T09:30:33.591" v="8559" actId="47"/>
        <pc:sldMkLst>
          <pc:docMk/>
          <pc:sldMk cId="445138470" sldId="269"/>
        </pc:sldMkLst>
      </pc:sldChg>
      <pc:sldChg chg="modSp new mod">
        <pc:chgData name="Wendy Davies (2418920)" userId="aea25ec8-2849-4c57-ac7d-2e10f43860e1" providerId="ADAL" clId="{B4745B13-456B-4D25-B354-7EBF7E8A6397}" dt="2025-03-10T11:50:06.972" v="9909" actId="207"/>
        <pc:sldMkLst>
          <pc:docMk/>
          <pc:sldMk cId="2860905853" sldId="269"/>
        </pc:sldMkLst>
        <pc:spChg chg="mod">
          <ac:chgData name="Wendy Davies (2418920)" userId="aea25ec8-2849-4c57-ac7d-2e10f43860e1" providerId="ADAL" clId="{B4745B13-456B-4D25-B354-7EBF7E8A6397}" dt="2025-03-10T11:50:06.972" v="9909" actId="207"/>
          <ac:spMkLst>
            <pc:docMk/>
            <pc:sldMk cId="2860905853" sldId="269"/>
            <ac:spMk id="2" creationId="{B73D7113-F549-2C99-78F4-F9C7C6B03186}"/>
          </ac:spMkLst>
        </pc:spChg>
        <pc:spChg chg="mod">
          <ac:chgData name="Wendy Davies (2418920)" userId="aea25ec8-2849-4c57-ac7d-2e10f43860e1" providerId="ADAL" clId="{B4745B13-456B-4D25-B354-7EBF7E8A6397}" dt="2025-03-04T11:03:52.845" v="9029" actId="20577"/>
          <ac:spMkLst>
            <pc:docMk/>
            <pc:sldMk cId="2860905853" sldId="269"/>
            <ac:spMk id="3" creationId="{180A0F76-E7B9-31FB-B392-7D73D0C0A0CB}"/>
          </ac:spMkLst>
        </pc:spChg>
      </pc:sldChg>
      <pc:sldChg chg="new del ord">
        <pc:chgData name="Wendy Davies (2418920)" userId="aea25ec8-2849-4c57-ac7d-2e10f43860e1" providerId="ADAL" clId="{B4745B13-456B-4D25-B354-7EBF7E8A6397}" dt="2025-03-03T11:43:34.646" v="8726" actId="47"/>
        <pc:sldMkLst>
          <pc:docMk/>
          <pc:sldMk cId="4122714568" sldId="269"/>
        </pc:sldMkLst>
      </pc:sldChg>
      <pc:sldChg chg="addSp delSp modSp new del mod ord modClrScheme chgLayout">
        <pc:chgData name="Wendy Davies (2418920)" userId="aea25ec8-2849-4c57-ac7d-2e10f43860e1" providerId="ADAL" clId="{B4745B13-456B-4D25-B354-7EBF7E8A6397}" dt="2025-02-18T13:28:06.622" v="8556" actId="47"/>
        <pc:sldMkLst>
          <pc:docMk/>
          <pc:sldMk cId="4152710415" sldId="269"/>
        </pc:sldMkLst>
      </pc:sldChg>
      <pc:sldChg chg="new del">
        <pc:chgData name="Wendy Davies (2418920)" userId="aea25ec8-2849-4c57-ac7d-2e10f43860e1" providerId="ADAL" clId="{B4745B13-456B-4D25-B354-7EBF7E8A6397}" dt="2025-03-04T12:34:33.113" v="9772" actId="680"/>
        <pc:sldMkLst>
          <pc:docMk/>
          <pc:sldMk cId="541864891" sldId="270"/>
        </pc:sldMkLst>
      </pc:sldChg>
      <pc:sldChg chg="new del ord">
        <pc:chgData name="Wendy Davies (2418920)" userId="aea25ec8-2849-4c57-ac7d-2e10f43860e1" providerId="ADAL" clId="{B4745B13-456B-4D25-B354-7EBF7E8A6397}" dt="2025-03-03T11:43:32.817" v="8725" actId="47"/>
        <pc:sldMkLst>
          <pc:docMk/>
          <pc:sldMk cId="645036849" sldId="270"/>
        </pc:sldMkLst>
      </pc:sldChg>
      <pc:sldChg chg="addSp modSp new mod">
        <pc:chgData name="Wendy Davies (2418920)" userId="aea25ec8-2849-4c57-ac7d-2e10f43860e1" providerId="ADAL" clId="{B4745B13-456B-4D25-B354-7EBF7E8A6397}" dt="2025-03-10T11:44:35.414" v="9893" actId="255"/>
        <pc:sldMkLst>
          <pc:docMk/>
          <pc:sldMk cId="1559077041" sldId="270"/>
        </pc:sldMkLst>
        <pc:spChg chg="mod">
          <ac:chgData name="Wendy Davies (2418920)" userId="aea25ec8-2849-4c57-ac7d-2e10f43860e1" providerId="ADAL" clId="{B4745B13-456B-4D25-B354-7EBF7E8A6397}" dt="2025-03-10T11:44:25.133" v="9892" actId="207"/>
          <ac:spMkLst>
            <pc:docMk/>
            <pc:sldMk cId="1559077041" sldId="270"/>
            <ac:spMk id="2" creationId="{740C0F99-CD17-CD1E-CDBA-93046463D84D}"/>
          </ac:spMkLst>
        </pc:spChg>
        <pc:spChg chg="add mod">
          <ac:chgData name="Wendy Davies (2418920)" userId="aea25ec8-2849-4c57-ac7d-2e10f43860e1" providerId="ADAL" clId="{B4745B13-456B-4D25-B354-7EBF7E8A6397}" dt="2025-03-10T11:44:35.414" v="9893" actId="255"/>
          <ac:spMkLst>
            <pc:docMk/>
            <pc:sldMk cId="1559077041" sldId="270"/>
            <ac:spMk id="4" creationId="{7272FBDD-D710-24C7-96E0-B6266DEE35D9}"/>
          </ac:spMkLst>
        </pc:spChg>
      </pc:sldChg>
      <pc:sldChg chg="new del">
        <pc:chgData name="Wendy Davies (2418920)" userId="aea25ec8-2849-4c57-ac7d-2e10f43860e1" providerId="ADAL" clId="{B4745B13-456B-4D25-B354-7EBF7E8A6397}" dt="2025-03-03T11:17:21.024" v="8711" actId="47"/>
        <pc:sldMkLst>
          <pc:docMk/>
          <pc:sldMk cId="3634560172" sldId="270"/>
        </pc:sldMkLst>
      </pc:sldChg>
      <pc:sldChg chg="new del">
        <pc:chgData name="Wendy Davies (2418920)" userId="aea25ec8-2849-4c57-ac7d-2e10f43860e1" providerId="ADAL" clId="{B4745B13-456B-4D25-B354-7EBF7E8A6397}" dt="2025-03-11T09:54:45.844" v="9913" actId="47"/>
        <pc:sldMkLst>
          <pc:docMk/>
          <pc:sldMk cId="1265851346" sldId="271"/>
        </pc:sldMkLst>
      </pc:sldChg>
      <pc:sldChg chg="addSp modSp new mod">
        <pc:chgData name="Wendy Davies (2418920)" userId="aea25ec8-2849-4c57-ac7d-2e10f43860e1" providerId="ADAL" clId="{B4745B13-456B-4D25-B354-7EBF7E8A6397}" dt="2025-03-11T11:17:08.864" v="10932" actId="20577"/>
        <pc:sldMkLst>
          <pc:docMk/>
          <pc:sldMk cId="1500447163" sldId="271"/>
        </pc:sldMkLst>
        <pc:spChg chg="mod">
          <ac:chgData name="Wendy Davies (2418920)" userId="aea25ec8-2849-4c57-ac7d-2e10f43860e1" providerId="ADAL" clId="{B4745B13-456B-4D25-B354-7EBF7E8A6397}" dt="2025-03-11T11:02:47.212" v="10741" actId="207"/>
          <ac:spMkLst>
            <pc:docMk/>
            <pc:sldMk cId="1500447163" sldId="271"/>
            <ac:spMk id="2" creationId="{E4095338-5CB2-3609-951B-C8B3A8F303A1}"/>
          </ac:spMkLst>
        </pc:spChg>
        <pc:spChg chg="mod">
          <ac:chgData name="Wendy Davies (2418920)" userId="aea25ec8-2849-4c57-ac7d-2e10f43860e1" providerId="ADAL" clId="{B4745B13-456B-4D25-B354-7EBF7E8A6397}" dt="2025-03-11T11:17:08.864" v="10932" actId="20577"/>
          <ac:spMkLst>
            <pc:docMk/>
            <pc:sldMk cId="1500447163" sldId="271"/>
            <ac:spMk id="3" creationId="{F9DEFE1A-92B3-6A1B-7019-0BFF6CA08587}"/>
          </ac:spMkLst>
        </pc:spChg>
        <pc:spChg chg="add mod">
          <ac:chgData name="Wendy Davies (2418920)" userId="aea25ec8-2849-4c57-ac7d-2e10f43860e1" providerId="ADAL" clId="{B4745B13-456B-4D25-B354-7EBF7E8A6397}" dt="2025-03-11T11:06:02.596" v="10781" actId="14100"/>
          <ac:spMkLst>
            <pc:docMk/>
            <pc:sldMk cId="1500447163" sldId="271"/>
            <ac:spMk id="6" creationId="{6EF922A4-DB3F-C928-6693-4B81CF83E618}"/>
          </ac:spMkLst>
        </pc:spChg>
        <pc:picChg chg="add mod modCrop">
          <ac:chgData name="Wendy Davies (2418920)" userId="aea25ec8-2849-4c57-ac7d-2e10f43860e1" providerId="ADAL" clId="{B4745B13-456B-4D25-B354-7EBF7E8A6397}" dt="2025-03-11T11:01:55.469" v="10740" actId="1076"/>
          <ac:picMkLst>
            <pc:docMk/>
            <pc:sldMk cId="1500447163" sldId="271"/>
            <ac:picMk id="5" creationId="{872F875A-085D-8387-9CA3-69D989A2D228}"/>
          </ac:picMkLst>
        </pc:picChg>
      </pc:sldChg>
      <pc:sldChg chg="new del">
        <pc:chgData name="Wendy Davies (2418920)" userId="aea25ec8-2849-4c57-ac7d-2e10f43860e1" providerId="ADAL" clId="{B4745B13-456B-4D25-B354-7EBF7E8A6397}" dt="2025-03-03T11:43:50.115" v="8727" actId="47"/>
        <pc:sldMkLst>
          <pc:docMk/>
          <pc:sldMk cId="3110766410" sldId="271"/>
        </pc:sldMkLst>
      </pc:sldChg>
      <pc:sldChg chg="new del">
        <pc:chgData name="Wendy Davies (2418920)" userId="aea25ec8-2849-4c57-ac7d-2e10f43860e1" providerId="ADAL" clId="{B4745B13-456B-4D25-B354-7EBF7E8A6397}" dt="2025-03-04T12:34:31.418" v="9771" actId="680"/>
        <pc:sldMkLst>
          <pc:docMk/>
          <pc:sldMk cId="3295267487" sldId="271"/>
        </pc:sldMkLst>
      </pc:sldChg>
      <pc:sldChg chg="new del">
        <pc:chgData name="Wendy Davies (2418920)" userId="aea25ec8-2849-4c57-ac7d-2e10f43860e1" providerId="ADAL" clId="{B4745B13-456B-4D25-B354-7EBF7E8A6397}" dt="2025-03-11T11:22:32.542" v="10941" actId="47"/>
        <pc:sldMkLst>
          <pc:docMk/>
          <pc:sldMk cId="1355241781" sldId="272"/>
        </pc:sldMkLst>
      </pc:sldChg>
      <pc:sldChg chg="new del">
        <pc:chgData name="Wendy Davies (2418920)" userId="aea25ec8-2849-4c57-ac7d-2e10f43860e1" providerId="ADAL" clId="{B4745B13-456B-4D25-B354-7EBF7E8A6397}" dt="2025-03-11T11:22:42.063" v="10942" actId="47"/>
        <pc:sldMkLst>
          <pc:docMk/>
          <pc:sldMk cId="40458493" sldId="273"/>
        </pc:sldMkLst>
      </pc:sldChg>
      <pc:sldChg chg="new del">
        <pc:chgData name="Wendy Davies (2418920)" userId="aea25ec8-2849-4c57-ac7d-2e10f43860e1" providerId="ADAL" clId="{B4745B13-456B-4D25-B354-7EBF7E8A6397}" dt="2025-03-11T11:22:43.915" v="10943" actId="47"/>
        <pc:sldMkLst>
          <pc:docMk/>
          <pc:sldMk cId="2618976421" sldId="274"/>
        </pc:sldMkLst>
      </pc:sldChg>
      <pc:sldChg chg="new del">
        <pc:chgData name="Wendy Davies (2418920)" userId="aea25ec8-2849-4c57-ac7d-2e10f43860e1" providerId="ADAL" clId="{B4745B13-456B-4D25-B354-7EBF7E8A6397}" dt="2025-03-11T11:22:44.839" v="10944" actId="47"/>
        <pc:sldMkLst>
          <pc:docMk/>
          <pc:sldMk cId="2802390069" sldId="275"/>
        </pc:sldMkLst>
      </pc:sldChg>
      <pc:sldChg chg="new del">
        <pc:chgData name="Wendy Davies (2418920)" userId="aea25ec8-2849-4c57-ac7d-2e10f43860e1" providerId="ADAL" clId="{B4745B13-456B-4D25-B354-7EBF7E8A6397}" dt="2025-03-11T11:22:45.523" v="10945" actId="47"/>
        <pc:sldMkLst>
          <pc:docMk/>
          <pc:sldMk cId="3122460999" sldId="276"/>
        </pc:sldMkLst>
      </pc:sldChg>
      <pc:sldChg chg="new del">
        <pc:chgData name="Wendy Davies (2418920)" userId="aea25ec8-2849-4c57-ac7d-2e10f43860e1" providerId="ADAL" clId="{B4745B13-456B-4D25-B354-7EBF7E8A6397}" dt="2025-03-11T11:22:46.605" v="10946" actId="47"/>
        <pc:sldMkLst>
          <pc:docMk/>
          <pc:sldMk cId="584149459" sldId="277"/>
        </pc:sldMkLst>
      </pc:sldChg>
      <pc:sldChg chg="new del">
        <pc:chgData name="Wendy Davies (2418920)" userId="aea25ec8-2849-4c57-ac7d-2e10f43860e1" providerId="ADAL" clId="{B4745B13-456B-4D25-B354-7EBF7E8A6397}" dt="2025-03-11T11:22:47.424" v="10947" actId="47"/>
        <pc:sldMkLst>
          <pc:docMk/>
          <pc:sldMk cId="3819009538" sldId="278"/>
        </pc:sldMkLst>
      </pc:sldChg>
      <pc:sldChg chg="new del">
        <pc:chgData name="Wendy Davies (2418920)" userId="aea25ec8-2849-4c57-ac7d-2e10f43860e1" providerId="ADAL" clId="{B4745B13-456B-4D25-B354-7EBF7E8A6397}" dt="2025-03-11T11:22:48.454" v="10948" actId="47"/>
        <pc:sldMkLst>
          <pc:docMk/>
          <pc:sldMk cId="1404090311" sldId="27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19C858-06C2-4B53-ABC7-1E8CB330D3FA}" type="datetimeFigureOut">
              <a:rPr lang="en-GB" smtClean="0"/>
              <a:t>11/03/2025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F5976D-27DD-4BA0-B68C-D15751ADC084}" type="slidenum">
              <a:rPr lang="en-GB" smtClean="0"/>
              <a:t>‹#›</a:t>
            </a:fld>
            <a:endParaRPr lang="en-GB"/>
          </a:p>
        </p:txBody>
      </p:sp>
    </p:spTree>
    <p:extLst>
      <p:ext uri="{BB962C8B-B14F-4D97-AF65-F5344CB8AC3E}">
        <p14:creationId xmlns:p14="http://schemas.microsoft.com/office/powerpoint/2010/main" val="3779531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History of it.</a:t>
            </a:r>
          </a:p>
        </p:txBody>
      </p:sp>
      <p:sp>
        <p:nvSpPr>
          <p:cNvPr id="4" name="Slide Number Placeholder 3"/>
          <p:cNvSpPr>
            <a:spLocks noGrp="1"/>
          </p:cNvSpPr>
          <p:nvPr>
            <p:ph type="sldNum" sz="quarter" idx="5"/>
          </p:nvPr>
        </p:nvSpPr>
        <p:spPr/>
        <p:txBody>
          <a:bodyPr/>
          <a:lstStyle/>
          <a:p>
            <a:fld id="{7AF5976D-27DD-4BA0-B68C-D15751ADC084}" type="slidenum">
              <a:rPr lang="en-GB" smtClean="0"/>
              <a:t>3</a:t>
            </a:fld>
            <a:endParaRPr lang="en-GB"/>
          </a:p>
        </p:txBody>
      </p:sp>
    </p:spTree>
    <p:extLst>
      <p:ext uri="{BB962C8B-B14F-4D97-AF65-F5344CB8AC3E}">
        <p14:creationId xmlns:p14="http://schemas.microsoft.com/office/powerpoint/2010/main" val="1608130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toked about the life Couse ovary time and say what I am going to toked about which it is Old people where I got the </a:t>
            </a:r>
            <a:r>
              <a:rPr lang="en-GB"/>
              <a:t>ref from.</a:t>
            </a:r>
            <a:endParaRPr lang="en-GB" dirty="0"/>
          </a:p>
        </p:txBody>
      </p:sp>
      <p:sp>
        <p:nvSpPr>
          <p:cNvPr id="4" name="Slide Number Placeholder 3"/>
          <p:cNvSpPr>
            <a:spLocks noGrp="1"/>
          </p:cNvSpPr>
          <p:nvPr>
            <p:ph type="sldNum" sz="quarter" idx="5"/>
          </p:nvPr>
        </p:nvSpPr>
        <p:spPr/>
        <p:txBody>
          <a:bodyPr/>
          <a:lstStyle/>
          <a:p>
            <a:fld id="{7AF5976D-27DD-4BA0-B68C-D15751ADC084}" type="slidenum">
              <a:rPr lang="en-GB" smtClean="0"/>
              <a:t>4</a:t>
            </a:fld>
            <a:endParaRPr lang="en-GB"/>
          </a:p>
        </p:txBody>
      </p:sp>
    </p:spTree>
    <p:extLst>
      <p:ext uri="{BB962C8B-B14F-4D97-AF65-F5344CB8AC3E}">
        <p14:creationId xmlns:p14="http://schemas.microsoft.com/office/powerpoint/2010/main" val="17088824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F5976D-27DD-4BA0-B68C-D15751ADC084}" type="slidenum">
              <a:rPr lang="en-GB" smtClean="0"/>
              <a:t>5</a:t>
            </a:fld>
            <a:endParaRPr lang="en-GB"/>
          </a:p>
        </p:txBody>
      </p:sp>
    </p:spTree>
    <p:extLst>
      <p:ext uri="{BB962C8B-B14F-4D97-AF65-F5344CB8AC3E}">
        <p14:creationId xmlns:p14="http://schemas.microsoft.com/office/powerpoint/2010/main" val="350080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conclusion on it.</a:t>
            </a:r>
          </a:p>
        </p:txBody>
      </p:sp>
      <p:sp>
        <p:nvSpPr>
          <p:cNvPr id="4" name="Slide Number Placeholder 3"/>
          <p:cNvSpPr>
            <a:spLocks noGrp="1"/>
          </p:cNvSpPr>
          <p:nvPr>
            <p:ph type="sldNum" sz="quarter" idx="5"/>
          </p:nvPr>
        </p:nvSpPr>
        <p:spPr/>
        <p:txBody>
          <a:bodyPr/>
          <a:lstStyle/>
          <a:p>
            <a:fld id="{7AF5976D-27DD-4BA0-B68C-D15751ADC084}" type="slidenum">
              <a:rPr lang="en-GB" smtClean="0"/>
              <a:t>11</a:t>
            </a:fld>
            <a:endParaRPr lang="en-GB"/>
          </a:p>
        </p:txBody>
      </p:sp>
    </p:spTree>
    <p:extLst>
      <p:ext uri="{BB962C8B-B14F-4D97-AF65-F5344CB8AC3E}">
        <p14:creationId xmlns:p14="http://schemas.microsoft.com/office/powerpoint/2010/main" val="12595283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F5976D-27DD-4BA0-B68C-D15751ADC084}" type="slidenum">
              <a:rPr lang="en-GB" smtClean="0"/>
              <a:t>13</a:t>
            </a:fld>
            <a:endParaRPr lang="en-GB"/>
          </a:p>
        </p:txBody>
      </p:sp>
    </p:spTree>
    <p:extLst>
      <p:ext uri="{BB962C8B-B14F-4D97-AF65-F5344CB8AC3E}">
        <p14:creationId xmlns:p14="http://schemas.microsoft.com/office/powerpoint/2010/main" val="4010236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E0C97C3-0754-4B4F-8F77-6972281227A8}" type="datetimeFigureOut">
              <a:rPr lang="en-GB" smtClean="0"/>
              <a:t>11/03/2025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3887835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0C97C3-0754-4B4F-8F77-6972281227A8}" type="datetimeFigureOut">
              <a:rPr lang="en-GB" smtClean="0"/>
              <a:t>11/03/2025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4027100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0C97C3-0754-4B4F-8F77-6972281227A8}" type="datetimeFigureOut">
              <a:rPr lang="en-GB" smtClean="0"/>
              <a:t>11/03/2025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26484680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E0C97C3-0754-4B4F-8F77-6972281227A8}" type="datetimeFigureOut">
              <a:rPr lang="en-GB" smtClean="0"/>
              <a:t>11/03/2025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4145304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E0C97C3-0754-4B4F-8F77-6972281227A8}" type="datetimeFigureOut">
              <a:rPr lang="en-GB" smtClean="0"/>
              <a:t>11/03/2025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3594001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AE0C97C3-0754-4B4F-8F77-6972281227A8}" type="datetimeFigureOut">
              <a:rPr lang="en-GB" smtClean="0"/>
              <a:t>11/03/2025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2728470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0C97C3-0754-4B4F-8F77-6972281227A8}" type="datetimeFigureOut">
              <a:rPr lang="en-GB" smtClean="0"/>
              <a:t>11/03/2025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410613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E0C97C3-0754-4B4F-8F77-6972281227A8}" type="datetimeFigureOut">
              <a:rPr lang="en-GB" smtClean="0"/>
              <a:t>11/03/2025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3534025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E0C97C3-0754-4B4F-8F77-6972281227A8}" type="datetimeFigureOut">
              <a:rPr lang="en-GB" smtClean="0"/>
              <a:t>11/03/2025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2189058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0C97C3-0754-4B4F-8F77-6972281227A8}" type="datetimeFigureOut">
              <a:rPr lang="en-GB" smtClean="0"/>
              <a:t>11/03/2025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1280913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0C97C3-0754-4B4F-8F77-6972281227A8}" type="datetimeFigureOut">
              <a:rPr lang="en-GB" smtClean="0"/>
              <a:t>11/03/2025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F4B238-0EF1-4289-BB6F-EB6B997265E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17531532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0C97C3-0754-4B4F-8F77-6972281227A8}" type="datetimeFigureOut">
              <a:rPr lang="en-GB" smtClean="0"/>
              <a:t>11/03/2025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6475219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0C97C3-0754-4B4F-8F77-6972281227A8}" type="datetimeFigureOut">
              <a:rPr lang="en-GB" smtClean="0"/>
              <a:t>11/03/2025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F4B238-0EF1-4289-BB6F-EB6B997265E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52916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0C97C3-0754-4B4F-8F77-6972281227A8}" type="datetimeFigureOut">
              <a:rPr lang="en-GB" smtClean="0"/>
              <a:t>11/03/2025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33559716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0C97C3-0754-4B4F-8F77-6972281227A8}" type="datetimeFigureOut">
              <a:rPr lang="en-GB" smtClean="0"/>
              <a:t>11/03/2025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2672816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0C97C3-0754-4B4F-8F77-6972281227A8}" type="datetimeFigureOut">
              <a:rPr lang="en-GB" smtClean="0"/>
              <a:t>11/03/2025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F4B238-0EF1-4289-BB6F-EB6B997265E3}" type="slidenum">
              <a:rPr lang="en-GB" smtClean="0"/>
              <a:t>‹#›</a:t>
            </a:fld>
            <a:endParaRPr lang="en-GB"/>
          </a:p>
        </p:txBody>
      </p:sp>
    </p:spTree>
    <p:extLst>
      <p:ext uri="{BB962C8B-B14F-4D97-AF65-F5344CB8AC3E}">
        <p14:creationId xmlns:p14="http://schemas.microsoft.com/office/powerpoint/2010/main" val="35335507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E0C97C3-0754-4B4F-8F77-6972281227A8}" type="datetimeFigureOut">
              <a:rPr lang="en-GB" smtClean="0"/>
              <a:t>11/03/2025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5F4B238-0EF1-4289-BB6F-EB6B997265E3}" type="slidenum">
              <a:rPr lang="en-GB" smtClean="0"/>
              <a:t>‹#›</a:t>
            </a:fld>
            <a:endParaRPr lang="en-GB"/>
          </a:p>
        </p:txBody>
      </p:sp>
    </p:spTree>
    <p:extLst>
      <p:ext uri="{BB962C8B-B14F-4D97-AF65-F5344CB8AC3E}">
        <p14:creationId xmlns:p14="http://schemas.microsoft.com/office/powerpoint/2010/main" val="3722316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doi.org/10.3390/nursrep14040295" TargetMode="External"/><Relationship Id="rId3" Type="http://schemas.openxmlformats.org/officeDocument/2006/relationships/hyperlink" Target="https://www.agecymru.wales/latest-news/investment-in-older-peoples-mental-health-in-wales-not-matching-demand/" TargetMode="External"/><Relationship Id="rId7" Type="http://schemas.openxmlformats.org/officeDocument/2006/relationships/hyperlink" Target="https://doi.org/10.1093/ajcn/nqaa313"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doi.org/10.1080/13607863.2021.1876638" TargetMode="External"/><Relationship Id="rId5" Type="http://schemas.openxmlformats.org/officeDocument/2006/relationships/hyperlink" Target="https://www.strengthscope.com/podcasts/what-is-the-perma-model-of-positive-psychology" TargetMode="External"/><Relationship Id="rId4" Type="http://schemas.openxmlformats.org/officeDocument/2006/relationships/hyperlink" Target="https://www.apsacademy.gov.au/resources/perma-model-flourishing#:~:text=Martin%20Seligman%20presents%20the%20'PERMA,can%20improve%20their%20own%20wellbeing"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doi.org/10.1007/s10522-021-09910-5" TargetMode="External"/><Relationship Id="rId7" Type="http://schemas.openxmlformats.org/officeDocument/2006/relationships/hyperlink" Target="https://doi.org/10.1002/lim2.91" TargetMode="External"/><Relationship Id="rId2" Type="http://schemas.openxmlformats.org/officeDocument/2006/relationships/hyperlink" Target="https://doi.org/10.1186/s12889-019-8136-8" TargetMode="External"/><Relationship Id="rId1" Type="http://schemas.openxmlformats.org/officeDocument/2006/relationships/slideLayout" Target="../slideLayouts/slideLayout2.xml"/><Relationship Id="rId6" Type="http://schemas.openxmlformats.org/officeDocument/2006/relationships/hyperlink" Target="http://www.tzaneio.gr/wp-content/uploads/epistimonika_xronika/p20-1-3.pdf" TargetMode="External"/><Relationship Id="rId5" Type="http://schemas.openxmlformats.org/officeDocument/2006/relationships/hyperlink" Target="https://www.ons.gov.uk/peoplepopulationandcommunity/birthsdeathsandmarriages/ageing/articles/livinglongerhowourpopulationischangingandwhyitmatters/2018-08-13" TargetMode="External"/><Relationship Id="rId4" Type="http://schemas.openxmlformats.org/officeDocument/2006/relationships/hyperlink" Target="https://eur01.safelinks.protection.outlook.com/?url=https%3A%2F%2Fphw.nhs.wales%2Fservices-and-teams%2Fobservatory%2Fdata-and-analysis%2Fad-hoc-publications%2Folder-persons-chapter1introduction-pdf%2F&amp;data=05%7C02%7C2418920%40student.uwtsd.ac.uk%7C8851cd239a2a490d372908dd4a9603c6%7C4e0f11f9046e45059cb8db2152311e21%7C0%7C0%7C638748730352501168%7CUnknown%7CTWFpbGZsb3d8eyJFbXB0eU1hcGkiOnRydWUsIlYiOiIwLjAuMDAwMCIsIlAiOiJXaW4zMiIsIkFOIjoiTWFpbCIsIldUIjoyfQ%3D%3D%7C0%7C%7C%7C&amp;sdata=w0LlH1auI4pFn9kKplXxuky078y11YKxmwUKnuNXYuM%3D&amp;reserved=0" TargetMode="External"/></Relationships>
</file>

<file path=ppt/slides/_rels/slide15.xml.rels><?xml version="1.0" encoding="UTF-8" standalone="yes"?>
<Relationships xmlns="http://schemas.openxmlformats.org/package/2006/relationships"><Relationship Id="rId2" Type="http://schemas.openxmlformats.org/officeDocument/2006/relationships/hyperlink" Target="https://doi.org/10.1089/sur.2019.14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C5037-368C-D775-17E1-C0393985F152}"/>
              </a:ext>
            </a:extLst>
          </p:cNvPr>
          <p:cNvSpPr>
            <a:spLocks noGrp="1"/>
          </p:cNvSpPr>
          <p:nvPr>
            <p:ph type="ctrTitle"/>
          </p:nvPr>
        </p:nvSpPr>
        <p:spPr/>
        <p:txBody>
          <a:bodyPr/>
          <a:lstStyle/>
          <a:p>
            <a:r>
              <a:rPr lang="en-GB" dirty="0">
                <a:solidFill>
                  <a:schemeClr val="tx2"/>
                </a:solidFill>
              </a:rPr>
              <a:t>Living Well A life –Course to Health and Wellbeing   </a:t>
            </a:r>
          </a:p>
        </p:txBody>
      </p:sp>
      <p:sp>
        <p:nvSpPr>
          <p:cNvPr id="3" name="Subtitle 2">
            <a:extLst>
              <a:ext uri="{FF2B5EF4-FFF2-40B4-BE49-F238E27FC236}">
                <a16:creationId xmlns:a16="http://schemas.microsoft.com/office/drawing/2014/main" id="{9B5B512B-E58A-7DBD-3187-13CAEF0EA3E6}"/>
              </a:ext>
            </a:extLst>
          </p:cNvPr>
          <p:cNvSpPr>
            <a:spLocks noGrp="1"/>
          </p:cNvSpPr>
          <p:nvPr>
            <p:ph type="subTitle" idx="1"/>
          </p:nvPr>
        </p:nvSpPr>
        <p:spPr>
          <a:xfrm>
            <a:off x="1486599" y="4050836"/>
            <a:ext cx="8120388" cy="1646302"/>
          </a:xfrm>
        </p:spPr>
        <p:txBody>
          <a:bodyPr/>
          <a:lstStyle/>
          <a:p>
            <a:r>
              <a:rPr lang="en-GB" dirty="0">
                <a:solidFill>
                  <a:schemeClr val="tx2"/>
                </a:solidFill>
              </a:rPr>
              <a:t>Wendy Davies</a:t>
            </a:r>
          </a:p>
        </p:txBody>
      </p:sp>
    </p:spTree>
    <p:extLst>
      <p:ext uri="{BB962C8B-B14F-4D97-AF65-F5344CB8AC3E}">
        <p14:creationId xmlns:p14="http://schemas.microsoft.com/office/powerpoint/2010/main" val="30952836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C0F99-CD17-CD1E-CDBA-93046463D84D}"/>
              </a:ext>
            </a:extLst>
          </p:cNvPr>
          <p:cNvSpPr>
            <a:spLocks noGrp="1"/>
          </p:cNvSpPr>
          <p:nvPr>
            <p:ph type="title"/>
          </p:nvPr>
        </p:nvSpPr>
        <p:spPr/>
        <p:txBody>
          <a:bodyPr/>
          <a:lstStyle/>
          <a:p>
            <a:r>
              <a:rPr lang="en-GB" dirty="0">
                <a:solidFill>
                  <a:schemeClr val="tx2"/>
                </a:solidFill>
              </a:rPr>
              <a:t>Introduction</a:t>
            </a:r>
          </a:p>
        </p:txBody>
      </p:sp>
      <p:sp>
        <p:nvSpPr>
          <p:cNvPr id="4" name="TextBox 3">
            <a:extLst>
              <a:ext uri="{FF2B5EF4-FFF2-40B4-BE49-F238E27FC236}">
                <a16:creationId xmlns:a16="http://schemas.microsoft.com/office/drawing/2014/main" id="{7272FBDD-D710-24C7-96E0-B6266DEE35D9}"/>
              </a:ext>
            </a:extLst>
          </p:cNvPr>
          <p:cNvSpPr txBox="1"/>
          <p:nvPr/>
        </p:nvSpPr>
        <p:spPr>
          <a:xfrm>
            <a:off x="677334" y="2970228"/>
            <a:ext cx="8756033" cy="1569660"/>
          </a:xfrm>
          <a:prstGeom prst="rect">
            <a:avLst/>
          </a:prstGeom>
          <a:noFill/>
        </p:spPr>
        <p:txBody>
          <a:bodyPr wrap="square">
            <a:spAutoFit/>
          </a:bodyPr>
          <a:lstStyle/>
          <a:p>
            <a:r>
              <a:rPr lang="en-GB" sz="3200" dirty="0">
                <a:solidFill>
                  <a:schemeClr val="tx2"/>
                </a:solidFill>
              </a:rPr>
              <a:t>A person’s life can change over time and how their health and well-being needs also change across the life course. </a:t>
            </a:r>
            <a:endParaRPr lang="en-GB" sz="3200" dirty="0"/>
          </a:p>
        </p:txBody>
      </p:sp>
    </p:spTree>
    <p:extLst>
      <p:ext uri="{BB962C8B-B14F-4D97-AF65-F5344CB8AC3E}">
        <p14:creationId xmlns:p14="http://schemas.microsoft.com/office/powerpoint/2010/main" val="15590770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593C6-CDF5-2B00-1BFD-58A07662C19C}"/>
              </a:ext>
            </a:extLst>
          </p:cNvPr>
          <p:cNvSpPr>
            <a:spLocks noGrp="1"/>
          </p:cNvSpPr>
          <p:nvPr>
            <p:ph type="title"/>
          </p:nvPr>
        </p:nvSpPr>
        <p:spPr/>
        <p:txBody>
          <a:bodyPr/>
          <a:lstStyle/>
          <a:p>
            <a:r>
              <a:rPr lang="en-GB" dirty="0">
                <a:solidFill>
                  <a:schemeClr val="tx2"/>
                </a:solidFill>
              </a:rPr>
              <a:t>History of how life courses have changed over time</a:t>
            </a:r>
          </a:p>
        </p:txBody>
      </p:sp>
      <p:sp>
        <p:nvSpPr>
          <p:cNvPr id="3" name="Content Placeholder 2">
            <a:extLst>
              <a:ext uri="{FF2B5EF4-FFF2-40B4-BE49-F238E27FC236}">
                <a16:creationId xmlns:a16="http://schemas.microsoft.com/office/drawing/2014/main" id="{6F1CEF96-F2B5-1343-10F7-09F8E3667181}"/>
              </a:ext>
            </a:extLst>
          </p:cNvPr>
          <p:cNvSpPr>
            <a:spLocks noGrp="1"/>
          </p:cNvSpPr>
          <p:nvPr>
            <p:ph idx="1"/>
          </p:nvPr>
        </p:nvSpPr>
        <p:spPr/>
        <p:txBody>
          <a:bodyPr>
            <a:normAutofit/>
          </a:bodyPr>
          <a:lstStyle/>
          <a:p>
            <a:r>
              <a:rPr lang="en-GB" dirty="0">
                <a:solidFill>
                  <a:schemeClr val="tx2"/>
                </a:solidFill>
              </a:rPr>
              <a:t>In a contemporary society where people are living longer there are different challenges for an aging society which affect their long-term outcomes (Larkin,2023)</a:t>
            </a:r>
          </a:p>
          <a:p>
            <a:r>
              <a:rPr lang="en-GB" dirty="0">
                <a:solidFill>
                  <a:schemeClr val="tx2"/>
                </a:solidFill>
              </a:rPr>
              <a:t>There are chronic diseases  - but people live with them helped by modern treatments (Paschos, 2020).</a:t>
            </a:r>
          </a:p>
          <a:p>
            <a:r>
              <a:rPr lang="en-GB" dirty="0">
                <a:solidFill>
                  <a:schemeClr val="tx2"/>
                </a:solidFill>
              </a:rPr>
              <a:t>Low mortality from injuries, infection (antibiotics) (Rickard et al., 2020)</a:t>
            </a:r>
          </a:p>
          <a:p>
            <a:r>
              <a:rPr lang="en-GB" dirty="0">
                <a:solidFill>
                  <a:schemeClr val="tx2"/>
                </a:solidFill>
              </a:rPr>
              <a:t>Improving outcomes globally for babies and mothers agreed at 2014 World Health Assembly (WHO, 2023) </a:t>
            </a:r>
          </a:p>
          <a:p>
            <a:r>
              <a:rPr lang="en-GB" dirty="0">
                <a:solidFill>
                  <a:schemeClr val="tx2"/>
                </a:solidFill>
              </a:rPr>
              <a:t>Greater knowledge of nutrition and its impact on health (</a:t>
            </a:r>
            <a:r>
              <a:rPr lang="en-GB" dirty="0" err="1">
                <a:solidFill>
                  <a:schemeClr val="tx2"/>
                </a:solidFill>
              </a:rPr>
              <a:t>Fanzo</a:t>
            </a:r>
            <a:r>
              <a:rPr lang="en-GB" dirty="0">
                <a:solidFill>
                  <a:schemeClr val="tx2"/>
                </a:solidFill>
              </a:rPr>
              <a:t> et al.,2021).</a:t>
            </a:r>
          </a:p>
          <a:p>
            <a:r>
              <a:rPr lang="en-GB" dirty="0">
                <a:solidFill>
                  <a:schemeClr val="tx2"/>
                </a:solidFill>
              </a:rPr>
              <a:t>Greater knowledge of lifestyle related illness - smoking, alcohol, lack of exercise, social isolation and loneliness (Proctor et al.,2023).</a:t>
            </a:r>
          </a:p>
          <a:p>
            <a:endParaRPr lang="en-GB" dirty="0"/>
          </a:p>
        </p:txBody>
      </p:sp>
    </p:spTree>
    <p:extLst>
      <p:ext uri="{BB962C8B-B14F-4D97-AF65-F5344CB8AC3E}">
        <p14:creationId xmlns:p14="http://schemas.microsoft.com/office/powerpoint/2010/main" val="2580743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5D44B-0984-AFA1-CAAA-EB72061FE130}"/>
              </a:ext>
            </a:extLst>
          </p:cNvPr>
          <p:cNvSpPr>
            <a:spLocks noGrp="1"/>
          </p:cNvSpPr>
          <p:nvPr>
            <p:ph type="title"/>
          </p:nvPr>
        </p:nvSpPr>
        <p:spPr>
          <a:xfrm>
            <a:off x="500712" y="2013995"/>
            <a:ext cx="8773290" cy="4271057"/>
          </a:xfrm>
        </p:spPr>
        <p:txBody>
          <a:bodyPr>
            <a:normAutofit fontScale="90000"/>
          </a:bodyPr>
          <a:lstStyle/>
          <a:p>
            <a:r>
              <a:rPr lang="en-GB" sz="3100" dirty="0">
                <a:solidFill>
                  <a:schemeClr val="tx2"/>
                </a:solidFill>
              </a:rPr>
              <a:t>People in older age face unique challenges which must be addressed to support their wellbeing. Age is a risk factor for many illnesses (Guo et al.,2022) and changing relationships can lead to loneliness which impacts wellbeing (Dahlberg et al.,2022). It is important to understand these issues because the UK has an aging population (Witham et al.,2022) </a:t>
            </a:r>
            <a:br>
              <a:rPr lang="en-GB" dirty="0">
                <a:solidFill>
                  <a:schemeClr val="tx2"/>
                </a:solidFill>
              </a:rPr>
            </a:br>
            <a:br>
              <a:rPr lang="en-GB" dirty="0"/>
            </a:br>
            <a:br>
              <a:rPr lang="en-GB" dirty="0"/>
            </a:br>
            <a:br>
              <a:rPr lang="en-GB" dirty="0"/>
            </a:br>
            <a:br>
              <a:rPr lang="en-GB" dirty="0"/>
            </a:br>
            <a:br>
              <a:rPr lang="en-GB" dirty="0"/>
            </a:br>
            <a:endParaRPr lang="en-GB" dirty="0"/>
          </a:p>
        </p:txBody>
      </p:sp>
      <p:sp>
        <p:nvSpPr>
          <p:cNvPr id="3" name="Content Placeholder 2">
            <a:extLst>
              <a:ext uri="{FF2B5EF4-FFF2-40B4-BE49-F238E27FC236}">
                <a16:creationId xmlns:a16="http://schemas.microsoft.com/office/drawing/2014/main" id="{5E8826A2-74D5-1905-2A7D-5B2B85D63456}"/>
              </a:ext>
            </a:extLst>
          </p:cNvPr>
          <p:cNvSpPr>
            <a:spLocks noGrp="1"/>
          </p:cNvSpPr>
          <p:nvPr>
            <p:ph idx="1"/>
          </p:nvPr>
        </p:nvSpPr>
        <p:spPr>
          <a:xfrm>
            <a:off x="416689" y="694481"/>
            <a:ext cx="10729731" cy="5590572"/>
          </a:xfrm>
        </p:spPr>
        <p:txBody>
          <a:bodyPr/>
          <a:lstStyle/>
          <a:p>
            <a:endParaRPr lang="en-GB" dirty="0"/>
          </a:p>
          <a:p>
            <a:pPr marL="0" indent="0">
              <a:buNone/>
            </a:pPr>
            <a:r>
              <a:rPr kumimoji="0" lang="en-GB" sz="3600" b="0" i="0" u="none" strike="noStrike" kern="1200" cap="none" spc="0" normalizeH="0" baseline="0" noProof="0" dirty="0">
                <a:ln>
                  <a:noFill/>
                </a:ln>
                <a:solidFill>
                  <a:srgbClr val="90C226"/>
                </a:solidFill>
                <a:effectLst/>
                <a:uLnTx/>
                <a:uFillTx/>
                <a:latin typeface="Trebuchet MS" panose="020B0603020202020204"/>
                <a:ea typeface="+mj-ea"/>
                <a:cs typeface="+mj-cs"/>
              </a:rPr>
              <a:t>             </a:t>
            </a:r>
          </a:p>
          <a:p>
            <a:pPr marL="0" indent="0">
              <a:buNone/>
            </a:pPr>
            <a:endParaRPr kumimoji="0" lang="en-GB" sz="3600" b="0" i="0" u="none" strike="noStrike" kern="1200" cap="none" spc="0" normalizeH="0" baseline="0" noProof="0" dirty="0">
              <a:ln>
                <a:noFill/>
              </a:ln>
              <a:solidFill>
                <a:srgbClr val="90C226"/>
              </a:solidFill>
              <a:effectLst/>
              <a:uLnTx/>
              <a:uFillTx/>
              <a:latin typeface="Trebuchet MS" panose="020B0603020202020204"/>
              <a:ea typeface="+mj-ea"/>
              <a:cs typeface="+mj-cs"/>
            </a:endParaRPr>
          </a:p>
        </p:txBody>
      </p:sp>
    </p:spTree>
    <p:extLst>
      <p:ext uri="{BB962C8B-B14F-4D97-AF65-F5344CB8AC3E}">
        <p14:creationId xmlns:p14="http://schemas.microsoft.com/office/powerpoint/2010/main" val="974565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39F8C-9E3C-F5C8-5E0D-0430892232BE}"/>
              </a:ext>
            </a:extLst>
          </p:cNvPr>
          <p:cNvSpPr>
            <a:spLocks noGrp="1"/>
          </p:cNvSpPr>
          <p:nvPr>
            <p:ph type="title"/>
          </p:nvPr>
        </p:nvSpPr>
        <p:spPr/>
        <p:txBody>
          <a:bodyPr/>
          <a:lstStyle/>
          <a:p>
            <a:r>
              <a:rPr lang="en-GB" dirty="0">
                <a:solidFill>
                  <a:schemeClr val="tx2"/>
                </a:solidFill>
              </a:rPr>
              <a:t>Aging Society (Older age)</a:t>
            </a:r>
          </a:p>
        </p:txBody>
      </p:sp>
      <p:sp>
        <p:nvSpPr>
          <p:cNvPr id="3" name="Content Placeholder 2">
            <a:extLst>
              <a:ext uri="{FF2B5EF4-FFF2-40B4-BE49-F238E27FC236}">
                <a16:creationId xmlns:a16="http://schemas.microsoft.com/office/drawing/2014/main" id="{2FD30ED6-A31A-1F32-3340-5B50FEBF8E01}"/>
              </a:ext>
            </a:extLst>
          </p:cNvPr>
          <p:cNvSpPr>
            <a:spLocks noGrp="1"/>
          </p:cNvSpPr>
          <p:nvPr>
            <p:ph idx="1"/>
          </p:nvPr>
        </p:nvSpPr>
        <p:spPr>
          <a:xfrm>
            <a:off x="677334" y="2087437"/>
            <a:ext cx="8596668" cy="3880773"/>
          </a:xfrm>
        </p:spPr>
        <p:txBody>
          <a:bodyPr/>
          <a:lstStyle/>
          <a:p>
            <a:r>
              <a:rPr lang="en-GB" dirty="0"/>
              <a:t>There is no strict definition as to what age might be considered old age (NHS </a:t>
            </a:r>
            <a:r>
              <a:rPr lang="en-GB" dirty="0" err="1"/>
              <a:t>England,no</a:t>
            </a:r>
            <a:r>
              <a:rPr lang="en-GB" dirty="0"/>
              <a:t> date).</a:t>
            </a:r>
          </a:p>
          <a:p>
            <a:r>
              <a:rPr lang="en-GB" dirty="0"/>
              <a:t>According to Public Health Wales 65 years and over is defined as old age (National Public Health Service for Wales, 2004). </a:t>
            </a:r>
          </a:p>
          <a:p>
            <a:r>
              <a:rPr lang="en-GB" dirty="0"/>
              <a:t>Aging is a risk factor of various diseases, neurodegenerative diseases, cardiovascular diseases, cancer, immune system disorders, and musculoskeletal disorders (Li et al., 2021).</a:t>
            </a:r>
          </a:p>
          <a:p>
            <a:r>
              <a:rPr lang="en-GB" dirty="0"/>
              <a:t>Understanding the risk factor that age brings identifies how people can work towards improving their health and wellbeing (Steptoe et al.,2015).</a:t>
            </a:r>
          </a:p>
          <a:p>
            <a:r>
              <a:rPr lang="en-GB" dirty="0"/>
              <a:t>Risk factors specific to older age includes retirement, living arrangements and ageism (Larkin, 2013; Fernández-Puerta et al., 2024</a:t>
            </a:r>
            <a:r>
              <a:rPr lang="en-GB" dirty="0">
                <a:solidFill>
                  <a:srgbClr val="7030A0"/>
                </a:solidFill>
              </a:rPr>
              <a:t>).</a:t>
            </a:r>
          </a:p>
        </p:txBody>
      </p:sp>
    </p:spTree>
    <p:extLst>
      <p:ext uri="{BB962C8B-B14F-4D97-AF65-F5344CB8AC3E}">
        <p14:creationId xmlns:p14="http://schemas.microsoft.com/office/powerpoint/2010/main" val="4184176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5DF49-6D1A-1D4C-1899-7B042B0D2ED4}"/>
              </a:ext>
            </a:extLst>
          </p:cNvPr>
          <p:cNvSpPr>
            <a:spLocks noGrp="1"/>
          </p:cNvSpPr>
          <p:nvPr>
            <p:ph type="title"/>
          </p:nvPr>
        </p:nvSpPr>
        <p:spPr/>
        <p:txBody>
          <a:bodyPr/>
          <a:lstStyle/>
          <a:p>
            <a:r>
              <a:rPr lang="en-GB" dirty="0">
                <a:solidFill>
                  <a:schemeClr val="tx2"/>
                </a:solidFill>
              </a:rPr>
              <a:t>Factors impacting health in old age</a:t>
            </a:r>
          </a:p>
        </p:txBody>
      </p:sp>
      <p:sp>
        <p:nvSpPr>
          <p:cNvPr id="3" name="Content Placeholder 2">
            <a:extLst>
              <a:ext uri="{FF2B5EF4-FFF2-40B4-BE49-F238E27FC236}">
                <a16:creationId xmlns:a16="http://schemas.microsoft.com/office/drawing/2014/main" id="{38F8481B-C73A-DAAF-81FD-150C1208CB4D}"/>
              </a:ext>
            </a:extLst>
          </p:cNvPr>
          <p:cNvSpPr>
            <a:spLocks noGrp="1"/>
          </p:cNvSpPr>
          <p:nvPr>
            <p:ph idx="1"/>
          </p:nvPr>
        </p:nvSpPr>
        <p:spPr/>
        <p:txBody>
          <a:bodyPr/>
          <a:lstStyle/>
          <a:p>
            <a:r>
              <a:rPr lang="en-GB" dirty="0"/>
              <a:t>A change in environment for example bereavement can lead to someone living alone which can cause loneliness which can lead to poor lifestyle choices(Larkin,2013)</a:t>
            </a:r>
          </a:p>
          <a:p>
            <a:r>
              <a:rPr lang="en-GB" dirty="0"/>
              <a:t>Increase in alcohol consumption particularly in older woman (Larkin, 2013)</a:t>
            </a:r>
          </a:p>
          <a:p>
            <a:r>
              <a:rPr lang="en-GB" dirty="0"/>
              <a:t>This is concerning because excessive drinking increases the risk of heart disease, stroke, cancer and liver cirrhosis, anaemia, cognitive deficits, sleep problems, peripheral neuropathy, gastrointestinal problems, decreased bone density and blood cell production (Larkin, 2013)</a:t>
            </a:r>
          </a:p>
          <a:p>
            <a:r>
              <a:rPr lang="en-GB" dirty="0"/>
              <a:t>Drinking in older age also increases the likelihood of falls (Larkin, 2013).</a:t>
            </a:r>
          </a:p>
          <a:p>
            <a:r>
              <a:rPr lang="en-GB" dirty="0"/>
              <a:t>The importance of health expectancy on old age is linked to creating a positive environment (Lak et al., 2020)</a:t>
            </a:r>
          </a:p>
          <a:p>
            <a:endParaRPr lang="en-GB" dirty="0"/>
          </a:p>
        </p:txBody>
      </p:sp>
    </p:spTree>
    <p:extLst>
      <p:ext uri="{BB962C8B-B14F-4D97-AF65-F5344CB8AC3E}">
        <p14:creationId xmlns:p14="http://schemas.microsoft.com/office/powerpoint/2010/main" val="1704563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91C34-315A-87AC-275C-061127260ED1}"/>
              </a:ext>
            </a:extLst>
          </p:cNvPr>
          <p:cNvSpPr>
            <a:spLocks noGrp="1"/>
          </p:cNvSpPr>
          <p:nvPr>
            <p:ph type="title"/>
          </p:nvPr>
        </p:nvSpPr>
        <p:spPr/>
        <p:txBody>
          <a:bodyPr>
            <a:normAutofit fontScale="90000"/>
          </a:bodyPr>
          <a:lstStyle/>
          <a:p>
            <a:r>
              <a:rPr lang="en-GB" dirty="0" err="1">
                <a:solidFill>
                  <a:schemeClr val="tx2"/>
                </a:solidFill>
              </a:rPr>
              <a:t>INTERVENTION:Age</a:t>
            </a:r>
            <a:r>
              <a:rPr lang="en-GB" dirty="0">
                <a:solidFill>
                  <a:schemeClr val="tx2"/>
                </a:solidFill>
              </a:rPr>
              <a:t> Friendly Wales:</a:t>
            </a:r>
            <a:br>
              <a:rPr lang="en-GB" dirty="0">
                <a:solidFill>
                  <a:schemeClr val="tx2"/>
                </a:solidFill>
              </a:rPr>
            </a:br>
            <a:r>
              <a:rPr lang="en-GB" dirty="0">
                <a:solidFill>
                  <a:schemeClr val="tx2"/>
                </a:solidFill>
              </a:rPr>
              <a:t>Government Strategy for an</a:t>
            </a:r>
            <a:br>
              <a:rPr lang="en-GB" dirty="0">
                <a:solidFill>
                  <a:schemeClr val="tx2"/>
                </a:solidFill>
              </a:rPr>
            </a:br>
            <a:r>
              <a:rPr lang="en-GB" dirty="0">
                <a:solidFill>
                  <a:schemeClr val="tx2"/>
                </a:solidFill>
              </a:rPr>
              <a:t>Ageing Society</a:t>
            </a:r>
          </a:p>
        </p:txBody>
      </p:sp>
      <p:sp>
        <p:nvSpPr>
          <p:cNvPr id="3" name="Content Placeholder 2">
            <a:extLst>
              <a:ext uri="{FF2B5EF4-FFF2-40B4-BE49-F238E27FC236}">
                <a16:creationId xmlns:a16="http://schemas.microsoft.com/office/drawing/2014/main" id="{28BCA678-6DF1-A4F4-4B45-5F47DAB4A8D3}"/>
              </a:ext>
            </a:extLst>
          </p:cNvPr>
          <p:cNvSpPr>
            <a:spLocks noGrp="1"/>
          </p:cNvSpPr>
          <p:nvPr>
            <p:ph idx="1"/>
          </p:nvPr>
        </p:nvSpPr>
        <p:spPr>
          <a:xfrm>
            <a:off x="677334" y="2160589"/>
            <a:ext cx="5418666" cy="3880773"/>
          </a:xfrm>
        </p:spPr>
        <p:txBody>
          <a:bodyPr>
            <a:normAutofit fontScale="92500" lnSpcReduction="10000"/>
          </a:bodyPr>
          <a:lstStyle/>
          <a:p>
            <a:r>
              <a:rPr lang="en-GB" dirty="0"/>
              <a:t>Using figures from ONS (2019) the Welsh Government state that in Wales, it is estimated that in 20 years (by 2038) 1-in-4 of the population will be over 65 (Welsh Government, 2021). </a:t>
            </a:r>
          </a:p>
          <a:p>
            <a:r>
              <a:rPr lang="en-GB" dirty="0"/>
              <a:t>The population aged over 75 in Wales is set to increase from 9.3% of the population in 2018 to 13.7% in 2038 (Welsh Government, 2021).</a:t>
            </a:r>
          </a:p>
          <a:p>
            <a:r>
              <a:rPr lang="en-GB" dirty="0"/>
              <a:t>The Government’s Vision is an age friendly Wales that supports people of all ages to live and age well (Welsh Government, 2021).</a:t>
            </a:r>
          </a:p>
          <a:p>
            <a:r>
              <a:rPr lang="en-GB" dirty="0"/>
              <a:t>Criticism has come from Age Cymru who state that ‘The current levels of investment in older people’s mental health and wellbeing in Wales are not meeting needs’ (Age Cymru, 2024).  </a:t>
            </a:r>
          </a:p>
          <a:p>
            <a:endParaRPr lang="en-GB" dirty="0"/>
          </a:p>
        </p:txBody>
      </p:sp>
      <p:pic>
        <p:nvPicPr>
          <p:cNvPr id="6" name="Picture 5">
            <a:extLst>
              <a:ext uri="{FF2B5EF4-FFF2-40B4-BE49-F238E27FC236}">
                <a16:creationId xmlns:a16="http://schemas.microsoft.com/office/drawing/2014/main" id="{C6CC80A8-D08C-C362-81C8-7E2CA764E86D}"/>
              </a:ext>
            </a:extLst>
          </p:cNvPr>
          <p:cNvPicPr>
            <a:picLocks noChangeAspect="1"/>
          </p:cNvPicPr>
          <p:nvPr/>
        </p:nvPicPr>
        <p:blipFill>
          <a:blip r:embed="rId2"/>
          <a:stretch>
            <a:fillRect/>
          </a:stretch>
        </p:blipFill>
        <p:spPr>
          <a:xfrm>
            <a:off x="6559208" y="1930400"/>
            <a:ext cx="3792041" cy="3395766"/>
          </a:xfrm>
          <a:prstGeom prst="rect">
            <a:avLst/>
          </a:prstGeom>
        </p:spPr>
      </p:pic>
      <p:sp>
        <p:nvSpPr>
          <p:cNvPr id="4" name="TextBox 3">
            <a:extLst>
              <a:ext uri="{FF2B5EF4-FFF2-40B4-BE49-F238E27FC236}">
                <a16:creationId xmlns:a16="http://schemas.microsoft.com/office/drawing/2014/main" id="{B1F1F0AC-83F4-BB39-2C67-529AA83C4485}"/>
              </a:ext>
            </a:extLst>
          </p:cNvPr>
          <p:cNvSpPr txBox="1"/>
          <p:nvPr/>
        </p:nvSpPr>
        <p:spPr>
          <a:xfrm>
            <a:off x="7083552" y="5559552"/>
            <a:ext cx="3267697" cy="369332"/>
          </a:xfrm>
          <a:prstGeom prst="rect">
            <a:avLst/>
          </a:prstGeom>
          <a:noFill/>
        </p:spPr>
        <p:txBody>
          <a:bodyPr wrap="square" rtlCol="0">
            <a:spAutoFit/>
          </a:bodyPr>
          <a:lstStyle/>
          <a:p>
            <a:r>
              <a:rPr lang="en-GB"/>
              <a:t>(Welsh Government, 2021)</a:t>
            </a:r>
            <a:endParaRPr lang="en-GB" dirty="0"/>
          </a:p>
        </p:txBody>
      </p:sp>
    </p:spTree>
    <p:extLst>
      <p:ext uri="{BB962C8B-B14F-4D97-AF65-F5344CB8AC3E}">
        <p14:creationId xmlns:p14="http://schemas.microsoft.com/office/powerpoint/2010/main" val="2143092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574A6-B6CD-73F6-8382-9D01726C38DC}"/>
              </a:ext>
            </a:extLst>
          </p:cNvPr>
          <p:cNvSpPr>
            <a:spLocks noGrp="1"/>
          </p:cNvSpPr>
          <p:nvPr>
            <p:ph type="title"/>
          </p:nvPr>
        </p:nvSpPr>
        <p:spPr/>
        <p:txBody>
          <a:bodyPr/>
          <a:lstStyle/>
          <a:p>
            <a:r>
              <a:rPr lang="en-GB" dirty="0"/>
              <a:t>PERMA Model </a:t>
            </a:r>
          </a:p>
        </p:txBody>
      </p:sp>
      <p:sp>
        <p:nvSpPr>
          <p:cNvPr id="3" name="Content Placeholder 2">
            <a:extLst>
              <a:ext uri="{FF2B5EF4-FFF2-40B4-BE49-F238E27FC236}">
                <a16:creationId xmlns:a16="http://schemas.microsoft.com/office/drawing/2014/main" id="{C4294C6E-E8E9-D6D3-5679-FC1C5CA6645A}"/>
              </a:ext>
            </a:extLst>
          </p:cNvPr>
          <p:cNvSpPr>
            <a:spLocks noGrp="1"/>
          </p:cNvSpPr>
          <p:nvPr>
            <p:ph idx="1"/>
          </p:nvPr>
        </p:nvSpPr>
        <p:spPr/>
        <p:txBody>
          <a:bodyPr/>
          <a:lstStyle/>
          <a:p>
            <a:r>
              <a:rPr lang="en-GB" dirty="0"/>
              <a:t>The Perma Model (Brewerton, 2021). </a:t>
            </a:r>
          </a:p>
          <a:p>
            <a:endParaRPr lang="en-GB" dirty="0"/>
          </a:p>
        </p:txBody>
      </p:sp>
      <p:pic>
        <p:nvPicPr>
          <p:cNvPr id="4" name="Picture 3">
            <a:extLst>
              <a:ext uri="{FF2B5EF4-FFF2-40B4-BE49-F238E27FC236}">
                <a16:creationId xmlns:a16="http://schemas.microsoft.com/office/drawing/2014/main" id="{79278342-850D-389D-D398-FBFACBABB177}"/>
              </a:ext>
            </a:extLst>
          </p:cNvPr>
          <p:cNvPicPr>
            <a:picLocks noChangeAspect="1"/>
          </p:cNvPicPr>
          <p:nvPr/>
        </p:nvPicPr>
        <p:blipFill>
          <a:blip r:embed="rId2"/>
          <a:stretch>
            <a:fillRect/>
          </a:stretch>
        </p:blipFill>
        <p:spPr>
          <a:xfrm>
            <a:off x="2028633" y="2880360"/>
            <a:ext cx="5894070" cy="3368040"/>
          </a:xfrm>
          <a:prstGeom prst="rect">
            <a:avLst/>
          </a:prstGeom>
        </p:spPr>
      </p:pic>
    </p:spTree>
    <p:extLst>
      <p:ext uri="{BB962C8B-B14F-4D97-AF65-F5344CB8AC3E}">
        <p14:creationId xmlns:p14="http://schemas.microsoft.com/office/powerpoint/2010/main" val="1202777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A525C-38C5-9BCA-5BA7-D746AF90D4F3}"/>
              </a:ext>
            </a:extLst>
          </p:cNvPr>
          <p:cNvSpPr>
            <a:spLocks noGrp="1"/>
          </p:cNvSpPr>
          <p:nvPr>
            <p:ph type="title"/>
          </p:nvPr>
        </p:nvSpPr>
        <p:spPr/>
        <p:txBody>
          <a:bodyPr/>
          <a:lstStyle/>
          <a:p>
            <a:r>
              <a:rPr lang="en-GB" dirty="0">
                <a:solidFill>
                  <a:schemeClr val="tx2"/>
                </a:solidFill>
              </a:rPr>
              <a:t>PERMA Model and how it relates to Living well </a:t>
            </a:r>
          </a:p>
        </p:txBody>
      </p:sp>
      <p:sp>
        <p:nvSpPr>
          <p:cNvPr id="3" name="Content Placeholder 2">
            <a:extLst>
              <a:ext uri="{FF2B5EF4-FFF2-40B4-BE49-F238E27FC236}">
                <a16:creationId xmlns:a16="http://schemas.microsoft.com/office/drawing/2014/main" id="{C0CB8AD7-C25E-F5F6-3E91-F28A4113BB4B}"/>
              </a:ext>
            </a:extLst>
          </p:cNvPr>
          <p:cNvSpPr>
            <a:spLocks noGrp="1"/>
          </p:cNvSpPr>
          <p:nvPr>
            <p:ph idx="1"/>
          </p:nvPr>
        </p:nvSpPr>
        <p:spPr>
          <a:xfrm>
            <a:off x="920402" y="2125865"/>
            <a:ext cx="8596668" cy="3880773"/>
          </a:xfrm>
        </p:spPr>
        <p:txBody>
          <a:bodyPr/>
          <a:lstStyle/>
          <a:p>
            <a:r>
              <a:rPr lang="en-GB" dirty="0"/>
              <a:t>The ‘PERMA’ model helps understand how to improve wellbeing by considering 5 aspects which contribute to wellbeing - positive feelings, engagement, relationships, meaning and achievement (Australian Public Service, 2023).</a:t>
            </a:r>
          </a:p>
          <a:p>
            <a:endParaRPr lang="en-GB" dirty="0"/>
          </a:p>
          <a:p>
            <a:r>
              <a:rPr lang="en-GB" dirty="0"/>
              <a:t>Understanding the link with wellbeing Perma can help identify the importance of people in older age being more positive in their relationships to help with living well in this stage of life(Australian Public Service, 2203).</a:t>
            </a:r>
          </a:p>
          <a:p>
            <a:endParaRPr lang="en-GB" dirty="0"/>
          </a:p>
        </p:txBody>
      </p:sp>
    </p:spTree>
    <p:extLst>
      <p:ext uri="{BB962C8B-B14F-4D97-AF65-F5344CB8AC3E}">
        <p14:creationId xmlns:p14="http://schemas.microsoft.com/office/powerpoint/2010/main" val="1940772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95338-5CB2-3609-951B-C8B3A8F303A1}"/>
              </a:ext>
            </a:extLst>
          </p:cNvPr>
          <p:cNvSpPr>
            <a:spLocks noGrp="1"/>
          </p:cNvSpPr>
          <p:nvPr>
            <p:ph type="title"/>
          </p:nvPr>
        </p:nvSpPr>
        <p:spPr/>
        <p:txBody>
          <a:bodyPr/>
          <a:lstStyle/>
          <a:p>
            <a:r>
              <a:rPr lang="en-GB" dirty="0">
                <a:solidFill>
                  <a:schemeClr val="tx2"/>
                </a:solidFill>
              </a:rPr>
              <a:t>PERMA –how it relates to older people </a:t>
            </a:r>
          </a:p>
        </p:txBody>
      </p:sp>
      <p:sp>
        <p:nvSpPr>
          <p:cNvPr id="3" name="Content Placeholder 2">
            <a:extLst>
              <a:ext uri="{FF2B5EF4-FFF2-40B4-BE49-F238E27FC236}">
                <a16:creationId xmlns:a16="http://schemas.microsoft.com/office/drawing/2014/main" id="{F9DEFE1A-92B3-6A1B-7019-0BFF6CA08587}"/>
              </a:ext>
            </a:extLst>
          </p:cNvPr>
          <p:cNvSpPr>
            <a:spLocks noGrp="1"/>
          </p:cNvSpPr>
          <p:nvPr>
            <p:ph idx="1"/>
          </p:nvPr>
        </p:nvSpPr>
        <p:spPr>
          <a:xfrm>
            <a:off x="677334" y="2160589"/>
            <a:ext cx="8596668" cy="4087811"/>
          </a:xfrm>
        </p:spPr>
        <p:txBody>
          <a:bodyPr>
            <a:normAutofit lnSpcReduction="10000"/>
          </a:bodyPr>
          <a:lstStyle/>
          <a:p>
            <a:endParaRPr lang="en-GB" dirty="0"/>
          </a:p>
          <a:p>
            <a:endParaRPr lang="en-GB" dirty="0"/>
          </a:p>
          <a:p>
            <a:r>
              <a:rPr lang="en-GB" dirty="0"/>
              <a:t>Positive emotion  -resilience and wellbeing need to be encouraged with positive emotions.</a:t>
            </a:r>
          </a:p>
          <a:p>
            <a:r>
              <a:rPr lang="en-GB" dirty="0"/>
              <a:t>Engagement – important for involvement in activities which they can lose themselves in. </a:t>
            </a:r>
          </a:p>
          <a:p>
            <a:r>
              <a:rPr lang="en-GB" dirty="0"/>
              <a:t>Relationship  - at risk of loneliness if their partner dies or if their children do not visit or if their pet dies. </a:t>
            </a:r>
          </a:p>
          <a:p>
            <a:r>
              <a:rPr lang="en-GB" dirty="0"/>
              <a:t>Meaning – older people can give up and cannot see the point of living anymore – they need to have a purpose.</a:t>
            </a:r>
          </a:p>
          <a:p>
            <a:r>
              <a:rPr lang="en-GB" dirty="0"/>
              <a:t>Achievement – important that people are encouraged to feel a sense of achievement  for example learn a new hobby dancing, painting, knitting, sewing (Nurse Next Door, n.d.; </a:t>
            </a:r>
            <a:r>
              <a:rPr lang="en-GB" dirty="0" err="1"/>
              <a:t>Alamdari</a:t>
            </a:r>
            <a:r>
              <a:rPr lang="en-GB" dirty="0"/>
              <a:t> and </a:t>
            </a:r>
            <a:r>
              <a:rPr lang="en-GB" dirty="0" err="1"/>
              <a:t>Targhvaeinia</a:t>
            </a:r>
            <a:r>
              <a:rPr lang="en-GB"/>
              <a:t>, 2024).</a:t>
            </a:r>
            <a:endParaRPr lang="en-GB" dirty="0"/>
          </a:p>
        </p:txBody>
      </p:sp>
      <p:pic>
        <p:nvPicPr>
          <p:cNvPr id="5" name="Picture 4">
            <a:extLst>
              <a:ext uri="{FF2B5EF4-FFF2-40B4-BE49-F238E27FC236}">
                <a16:creationId xmlns:a16="http://schemas.microsoft.com/office/drawing/2014/main" id="{872F875A-085D-8387-9CA3-69D989A2D228}"/>
              </a:ext>
            </a:extLst>
          </p:cNvPr>
          <p:cNvPicPr>
            <a:picLocks noChangeAspect="1"/>
          </p:cNvPicPr>
          <p:nvPr/>
        </p:nvPicPr>
        <p:blipFill>
          <a:blip r:embed="rId2"/>
          <a:srcRect l="2700" t="36622" r="2499" b="28148"/>
          <a:stretch/>
        </p:blipFill>
        <p:spPr>
          <a:xfrm>
            <a:off x="1061370" y="1257846"/>
            <a:ext cx="7535988" cy="1575298"/>
          </a:xfrm>
          <a:prstGeom prst="rect">
            <a:avLst/>
          </a:prstGeom>
        </p:spPr>
      </p:pic>
      <p:sp>
        <p:nvSpPr>
          <p:cNvPr id="6" name="TextBox 5">
            <a:extLst>
              <a:ext uri="{FF2B5EF4-FFF2-40B4-BE49-F238E27FC236}">
                <a16:creationId xmlns:a16="http://schemas.microsoft.com/office/drawing/2014/main" id="{6EF922A4-DB3F-C928-6693-4B81CF83E618}"/>
              </a:ext>
            </a:extLst>
          </p:cNvPr>
          <p:cNvSpPr txBox="1"/>
          <p:nvPr/>
        </p:nvSpPr>
        <p:spPr>
          <a:xfrm>
            <a:off x="6609144" y="2523281"/>
            <a:ext cx="2664858" cy="369332"/>
          </a:xfrm>
          <a:prstGeom prst="rect">
            <a:avLst/>
          </a:prstGeom>
          <a:solidFill>
            <a:schemeClr val="accent1"/>
          </a:solidFill>
        </p:spPr>
        <p:txBody>
          <a:bodyPr wrap="square" rtlCol="0">
            <a:spAutoFit/>
          </a:bodyPr>
          <a:lstStyle/>
          <a:p>
            <a:r>
              <a:rPr lang="en-GB" dirty="0"/>
              <a:t>(Nurse Next Door, n.d.)</a:t>
            </a:r>
          </a:p>
        </p:txBody>
      </p:sp>
    </p:spTree>
    <p:extLst>
      <p:ext uri="{BB962C8B-B14F-4D97-AF65-F5344CB8AC3E}">
        <p14:creationId xmlns:p14="http://schemas.microsoft.com/office/powerpoint/2010/main" val="1500447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D9479-97E8-EBA0-61F5-310993C2E6EF}"/>
              </a:ext>
            </a:extLst>
          </p:cNvPr>
          <p:cNvSpPr>
            <a:spLocks noGrp="1"/>
          </p:cNvSpPr>
          <p:nvPr>
            <p:ph type="title"/>
          </p:nvPr>
        </p:nvSpPr>
        <p:spPr/>
        <p:txBody>
          <a:bodyPr/>
          <a:lstStyle/>
          <a:p>
            <a:r>
              <a:rPr lang="en-GB" dirty="0">
                <a:solidFill>
                  <a:schemeClr val="tx2"/>
                </a:solidFill>
              </a:rPr>
              <a:t>Conclusion </a:t>
            </a:r>
          </a:p>
        </p:txBody>
      </p:sp>
      <p:sp>
        <p:nvSpPr>
          <p:cNvPr id="3" name="Content Placeholder 2">
            <a:extLst>
              <a:ext uri="{FF2B5EF4-FFF2-40B4-BE49-F238E27FC236}">
                <a16:creationId xmlns:a16="http://schemas.microsoft.com/office/drawing/2014/main" id="{9772A39D-E69E-9253-2A99-4385EA9D7216}"/>
              </a:ext>
            </a:extLst>
          </p:cNvPr>
          <p:cNvSpPr>
            <a:spLocks noGrp="1"/>
          </p:cNvSpPr>
          <p:nvPr>
            <p:ph idx="1"/>
          </p:nvPr>
        </p:nvSpPr>
        <p:spPr/>
        <p:txBody>
          <a:bodyPr/>
          <a:lstStyle/>
          <a:p>
            <a:r>
              <a:rPr lang="en-GB" dirty="0"/>
              <a:t>The UK including Wales has an aging population this is of concern because age is a risk factor for many illnesses.</a:t>
            </a:r>
          </a:p>
          <a:p>
            <a:r>
              <a:rPr lang="en-GB" dirty="0">
                <a:solidFill>
                  <a:prstClr val="black">
                    <a:lumMod val="75000"/>
                    <a:lumOff val="25000"/>
                  </a:prstClr>
                </a:solidFill>
              </a:rPr>
              <a:t>A good start in life is important in terms of health and nutrition. </a:t>
            </a:r>
          </a:p>
          <a:p>
            <a:r>
              <a:rPr lang="en-GB" dirty="0">
                <a:solidFill>
                  <a:prstClr val="black">
                    <a:lumMod val="75000"/>
                    <a:lumOff val="25000"/>
                  </a:prstClr>
                </a:solidFill>
              </a:rPr>
              <a:t>Throughout their lifespan people need to protect against illness through exercise and nutrition, maintain mental wellbeing by avoiding loneliness and by not smoking and drinking alcohol to excess.</a:t>
            </a:r>
          </a:p>
          <a:p>
            <a:r>
              <a:rPr lang="en-GB" dirty="0"/>
              <a:t>In Wales the </a:t>
            </a:r>
            <a:r>
              <a:rPr lang="en-GB" dirty="0">
                <a:solidFill>
                  <a:prstClr val="black">
                    <a:lumMod val="75000"/>
                    <a:lumOff val="25000"/>
                  </a:prstClr>
                </a:solidFill>
                <a:latin typeface="Trebuchet MS" panose="020B0603020202020204"/>
              </a:rPr>
              <a:t>Government wants to create</a:t>
            </a:r>
            <a:r>
              <a:rPr kumimoji="0" lang="en-GB" sz="1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an age friendly Wales. </a:t>
            </a:r>
          </a:p>
          <a:p>
            <a:r>
              <a:rPr lang="en-GB" dirty="0">
                <a:solidFill>
                  <a:prstClr val="black">
                    <a:lumMod val="75000"/>
                    <a:lumOff val="25000"/>
                  </a:prstClr>
                </a:solidFill>
                <a:latin typeface="Trebuchet MS" panose="020B0603020202020204"/>
              </a:rPr>
              <a:t>Age Cymru say more money is needed to support </a:t>
            </a:r>
            <a:r>
              <a:rPr kumimoji="0" lang="en-GB" sz="1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mental health and wellbeing in older people in Wales. </a:t>
            </a:r>
          </a:p>
          <a:p>
            <a:endParaRPr lang="en-GB" dirty="0"/>
          </a:p>
        </p:txBody>
      </p:sp>
    </p:spTree>
    <p:extLst>
      <p:ext uri="{BB962C8B-B14F-4D97-AF65-F5344CB8AC3E}">
        <p14:creationId xmlns:p14="http://schemas.microsoft.com/office/powerpoint/2010/main" val="26800385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AD9F23C-5AAB-D068-A44A-14AD9651EC70}"/>
              </a:ext>
            </a:extLst>
          </p:cNvPr>
          <p:cNvSpPr>
            <a:spLocks noGrp="1"/>
          </p:cNvSpPr>
          <p:nvPr>
            <p:ph type="title"/>
          </p:nvPr>
        </p:nvSpPr>
        <p:spPr/>
        <p:txBody>
          <a:bodyPr/>
          <a:lstStyle/>
          <a:p>
            <a:r>
              <a:rPr lang="en-GB" dirty="0">
                <a:solidFill>
                  <a:schemeClr val="tx2"/>
                </a:solidFill>
              </a:rPr>
              <a:t>Any Questions  </a:t>
            </a:r>
          </a:p>
        </p:txBody>
      </p:sp>
      <p:sp>
        <p:nvSpPr>
          <p:cNvPr id="3" name="Content Placeholder 2">
            <a:extLst>
              <a:ext uri="{FF2B5EF4-FFF2-40B4-BE49-F238E27FC236}">
                <a16:creationId xmlns:a16="http://schemas.microsoft.com/office/drawing/2014/main" id="{800F8E09-3F27-F863-C6C3-CEC3F4F4BD12}"/>
              </a:ext>
            </a:extLst>
          </p:cNvPr>
          <p:cNvSpPr>
            <a:spLocks noGrp="1"/>
          </p:cNvSpPr>
          <p:nvPr>
            <p:ph idx="1"/>
          </p:nvPr>
        </p:nvSpPr>
        <p:spPr/>
        <p:txBody>
          <a:bodyPr>
            <a:normAutofit/>
          </a:bodyPr>
          <a:lstStyle/>
          <a:p>
            <a:endParaRPr lang="en-GB" dirty="0"/>
          </a:p>
          <a:p>
            <a:endParaRPr lang="en-GB" dirty="0"/>
          </a:p>
          <a:p>
            <a:pPr marL="0" indent="0">
              <a:buNone/>
            </a:pPr>
            <a:endParaRPr lang="en-GB" dirty="0"/>
          </a:p>
        </p:txBody>
      </p:sp>
    </p:spTree>
    <p:extLst>
      <p:ext uri="{BB962C8B-B14F-4D97-AF65-F5344CB8AC3E}">
        <p14:creationId xmlns:p14="http://schemas.microsoft.com/office/powerpoint/2010/main" val="3429673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A987B-72ED-BAF8-20F1-C33F3C5B3268}"/>
              </a:ext>
            </a:extLst>
          </p:cNvPr>
          <p:cNvSpPr>
            <a:spLocks noGrp="1"/>
          </p:cNvSpPr>
          <p:nvPr>
            <p:ph type="title"/>
          </p:nvPr>
        </p:nvSpPr>
        <p:spPr/>
        <p:txBody>
          <a:bodyPr/>
          <a:lstStyle/>
          <a:p>
            <a:r>
              <a:rPr lang="en-GB" dirty="0">
                <a:solidFill>
                  <a:schemeClr val="tx2"/>
                </a:solidFill>
              </a:rPr>
              <a:t>References</a:t>
            </a:r>
          </a:p>
        </p:txBody>
      </p:sp>
      <p:sp>
        <p:nvSpPr>
          <p:cNvPr id="3" name="Content Placeholder 2">
            <a:extLst>
              <a:ext uri="{FF2B5EF4-FFF2-40B4-BE49-F238E27FC236}">
                <a16:creationId xmlns:a16="http://schemas.microsoft.com/office/drawing/2014/main" id="{DB4632F3-2382-A92C-9E52-8244C0B2115C}"/>
              </a:ext>
            </a:extLst>
          </p:cNvPr>
          <p:cNvSpPr>
            <a:spLocks noGrp="1"/>
          </p:cNvSpPr>
          <p:nvPr>
            <p:ph idx="1"/>
          </p:nvPr>
        </p:nvSpPr>
        <p:spPr>
          <a:xfrm>
            <a:off x="677334" y="1701478"/>
            <a:ext cx="8596668" cy="4838218"/>
          </a:xfrm>
        </p:spPr>
        <p:txBody>
          <a:bodyPr>
            <a:normAutofit fontScale="25000" lnSpcReduction="20000"/>
          </a:bodyPr>
          <a:lstStyle/>
          <a:p>
            <a:endParaRPr lang="en-GB" dirty="0"/>
          </a:p>
          <a:p>
            <a:pPr lvl="0">
              <a:buClr>
                <a:srgbClr val="90C226"/>
              </a:buClr>
              <a:buFont typeface="Wingdings" panose="05000000000000000000" pitchFamily="2" charset="2"/>
              <a:buChar char="Ø"/>
              <a:defRPr/>
            </a:pPr>
            <a:r>
              <a:rPr lang="en-GB" sz="4800" dirty="0" err="1">
                <a:solidFill>
                  <a:prstClr val="black">
                    <a:lumMod val="75000"/>
                    <a:lumOff val="25000"/>
                  </a:prstClr>
                </a:solidFill>
              </a:rPr>
              <a:t>Alamdari</a:t>
            </a:r>
            <a:r>
              <a:rPr lang="en-GB" sz="4800" dirty="0">
                <a:solidFill>
                  <a:prstClr val="black">
                    <a:lumMod val="75000"/>
                    <a:lumOff val="25000"/>
                  </a:prstClr>
                </a:solidFill>
              </a:rPr>
              <a:t>, N. and </a:t>
            </a:r>
            <a:r>
              <a:rPr lang="en-GB" sz="4800" dirty="0" err="1">
                <a:solidFill>
                  <a:prstClr val="black">
                    <a:lumMod val="75000"/>
                    <a:lumOff val="25000"/>
                  </a:prstClr>
                </a:solidFill>
              </a:rPr>
              <a:t>Taghvaeinia</a:t>
            </a:r>
            <a:r>
              <a:rPr lang="en-GB" sz="4800" dirty="0">
                <a:solidFill>
                  <a:prstClr val="black">
                    <a:lumMod val="75000"/>
                    <a:lumOff val="25000"/>
                  </a:prstClr>
                </a:solidFill>
              </a:rPr>
              <a:t>, A., (2024) The Effectiveness of Positive Education Program Based on PERMA Model on Positive Thinking and Life Expectance in Older Adults. </a:t>
            </a:r>
            <a:r>
              <a:rPr lang="en-GB" sz="4800" i="1" dirty="0">
                <a:solidFill>
                  <a:prstClr val="black">
                    <a:lumMod val="75000"/>
                    <a:lumOff val="25000"/>
                  </a:prstClr>
                </a:solidFill>
              </a:rPr>
              <a:t>Aging Psychology, </a:t>
            </a:r>
            <a:r>
              <a:rPr lang="en-GB" sz="4800" dirty="0">
                <a:solidFill>
                  <a:prstClr val="black">
                    <a:lumMod val="75000"/>
                    <a:lumOff val="25000"/>
                  </a:prstClr>
                </a:solidFill>
              </a:rPr>
              <a:t>10(2), pp.198-183.doi: 10.22126/jap.2024.10628.1778</a:t>
            </a:r>
          </a:p>
          <a:p>
            <a:pPr lvl="0">
              <a:buClr>
                <a:srgbClr val="90C226"/>
              </a:buClr>
              <a:buFont typeface="Wingdings" panose="05000000000000000000" pitchFamily="2" charset="2"/>
              <a:buChar char="Ø"/>
              <a:defRPr/>
            </a:pPr>
            <a:r>
              <a:rPr lang="en-GB" sz="4800" dirty="0">
                <a:solidFill>
                  <a:prstClr val="black">
                    <a:lumMod val="75000"/>
                    <a:lumOff val="25000"/>
                  </a:prstClr>
                </a:solidFill>
              </a:rPr>
              <a:t>Age Concern (2024) </a:t>
            </a:r>
            <a:r>
              <a:rPr lang="en-GB" sz="4800" i="1" dirty="0">
                <a:solidFill>
                  <a:prstClr val="black">
                    <a:lumMod val="75000"/>
                    <a:lumOff val="25000"/>
                  </a:prstClr>
                </a:solidFill>
              </a:rPr>
              <a:t>Investment in older people’s mental health in Wales not matching demand. Available at: </a:t>
            </a:r>
            <a:r>
              <a:rPr lang="en-GB" sz="4800" i="1" dirty="0">
                <a:solidFill>
                  <a:prstClr val="black">
                    <a:lumMod val="75000"/>
                    <a:lumOff val="25000"/>
                  </a:prstClr>
                </a:solidFill>
                <a:hlinkClick r:id="rId3"/>
              </a:rPr>
              <a:t>https://www.agecymru.wales/latest-news/investment-in-older-peoples-mental-health-in-wales-not-matching-demand/</a:t>
            </a:r>
            <a:r>
              <a:rPr lang="en-GB" sz="4800" i="1" dirty="0">
                <a:solidFill>
                  <a:prstClr val="black">
                    <a:lumMod val="75000"/>
                    <a:lumOff val="25000"/>
                  </a:prstClr>
                </a:solidFill>
              </a:rPr>
              <a:t> (</a:t>
            </a:r>
            <a:r>
              <a:rPr lang="en-GB" sz="4800" dirty="0">
                <a:solidFill>
                  <a:prstClr val="black">
                    <a:lumMod val="75000"/>
                    <a:lumOff val="25000"/>
                  </a:prstClr>
                </a:solidFill>
              </a:rPr>
              <a:t>Accessed 18 February 2025)</a:t>
            </a:r>
          </a:p>
          <a:p>
            <a:pPr lvl="0">
              <a:buClr>
                <a:srgbClr val="90C226"/>
              </a:buClr>
              <a:buFont typeface="Wingdings" panose="05000000000000000000" pitchFamily="2" charset="2"/>
              <a:buChar char="Ø"/>
              <a:defRPr/>
            </a:pPr>
            <a:r>
              <a:rPr lang="en-GB" sz="4800" dirty="0">
                <a:solidFill>
                  <a:prstClr val="black">
                    <a:lumMod val="75000"/>
                    <a:lumOff val="25000"/>
                  </a:prstClr>
                </a:solidFill>
              </a:rPr>
              <a:t>Australian public service(2023</a:t>
            </a:r>
            <a:r>
              <a:rPr lang="en-GB" sz="4800" i="1" dirty="0">
                <a:solidFill>
                  <a:prstClr val="black">
                    <a:lumMod val="75000"/>
                    <a:lumOff val="25000"/>
                  </a:prstClr>
                </a:solidFill>
              </a:rPr>
              <a:t>)The Perma Model for Flourishing </a:t>
            </a:r>
            <a:r>
              <a:rPr lang="en-GB" sz="4800" dirty="0">
                <a:solidFill>
                  <a:prstClr val="black">
                    <a:lumMod val="75000"/>
                    <a:lumOff val="25000"/>
                  </a:prstClr>
                </a:solidFill>
              </a:rPr>
              <a:t>Available at:  </a:t>
            </a:r>
            <a:r>
              <a:rPr lang="en-GB" sz="4800" dirty="0">
                <a:solidFill>
                  <a:prstClr val="black">
                    <a:lumMod val="75000"/>
                    <a:lumOff val="25000"/>
                  </a:prstClr>
                </a:solidFill>
                <a:hlinkClick r:id="rId4"/>
              </a:rPr>
              <a:t>https://www.apsacademy.gov.au/resources/perma-model-flourishing#:~:text=Martin%20Seligman%20presents%20the%20'PERMA,can%20improve%20their%20own%20wellbeing</a:t>
            </a:r>
            <a:r>
              <a:rPr lang="en-GB" sz="4800" dirty="0">
                <a:solidFill>
                  <a:prstClr val="black">
                    <a:lumMod val="75000"/>
                    <a:lumOff val="25000"/>
                  </a:prstClr>
                </a:solidFill>
              </a:rPr>
              <a:t>(</a:t>
            </a:r>
            <a:r>
              <a:rPr lang="en-GB" sz="4800" dirty="0">
                <a:solidFill>
                  <a:srgbClr val="000000"/>
                </a:solidFill>
                <a:latin typeface="Aptos" panose="020B0004020202020204" pitchFamily="34" charset="0"/>
              </a:rPr>
              <a:t> Accessed 11.02.25)</a:t>
            </a:r>
            <a:endParaRPr lang="en-GB" sz="4800" dirty="0">
              <a:solidFill>
                <a:prstClr val="black">
                  <a:lumMod val="75000"/>
                  <a:lumOff val="25000"/>
                </a:prstClr>
              </a:solidFill>
              <a:latin typeface="Trebuchet MS" panose="020B0603020202020204"/>
            </a:endParaRPr>
          </a:p>
          <a:p>
            <a:pPr>
              <a:buClr>
                <a:srgbClr val="90C226"/>
              </a:buClr>
              <a:defRPr/>
            </a:pP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Brewerton P., (2021) </a:t>
            </a:r>
            <a:r>
              <a:rPr kumimoji="0" lang="en-GB" sz="4800" b="0" i="1"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What is the PERMA model of positive psychology? </a:t>
            </a:r>
            <a:r>
              <a:rPr kumimoji="0" lang="en-GB" sz="4800" b="0" i="0" u="none" strike="noStrike" kern="1200" cap="none" spc="0" normalizeH="0" baseline="0" noProof="0" dirty="0" err="1">
                <a:ln>
                  <a:noFill/>
                </a:ln>
                <a:solidFill>
                  <a:prstClr val="black">
                    <a:lumMod val="75000"/>
                    <a:lumOff val="25000"/>
                  </a:prstClr>
                </a:solidFill>
                <a:effectLst/>
                <a:uLnTx/>
                <a:uFillTx/>
                <a:latin typeface="Trebuchet MS" panose="020B0603020202020204"/>
                <a:ea typeface="+mn-ea"/>
                <a:cs typeface="+mn-cs"/>
              </a:rPr>
              <a:t>Strenghtscope</a:t>
            </a: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(Available at: </a:t>
            </a: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hlinkClick r:id="rId5"/>
              </a:rPr>
              <a:t>https://www.strengthscope.com/podcasts/what-is-the-perma-model-of-positive-psychology</a:t>
            </a: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(Accessed 11.02.24) </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Dahlberg, L., McKee, K.J., Frank, A. and Naseer, M., (2022) A systematic review of longitudinal risk factors for loneliness in older adults. </a:t>
            </a:r>
            <a:r>
              <a:rPr kumimoji="0" lang="en-GB" sz="4800" b="0" i="1"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Aging &amp; mental health, </a:t>
            </a: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26(2), pp.225-249. </a:t>
            </a: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hlinkClick r:id="rId6"/>
              </a:rPr>
              <a:t>https://doi.org/10.1080/13607863.2021.1876638</a:t>
            </a:r>
            <a:endPar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endParaRP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t>
            </a:r>
            <a:r>
              <a:rPr kumimoji="0" lang="en-GB" sz="4800" b="0" i="0" u="none" strike="noStrike" kern="1200" cap="none" spc="0" normalizeH="0" baseline="0" noProof="0" dirty="0" err="1">
                <a:ln>
                  <a:noFill/>
                </a:ln>
                <a:solidFill>
                  <a:prstClr val="black">
                    <a:lumMod val="75000"/>
                    <a:lumOff val="25000"/>
                  </a:prstClr>
                </a:solidFill>
                <a:effectLst/>
                <a:uLnTx/>
                <a:uFillTx/>
                <a:latin typeface="Trebuchet MS" panose="020B0603020202020204"/>
                <a:ea typeface="+mn-ea"/>
                <a:cs typeface="+mn-cs"/>
              </a:rPr>
              <a:t>Fanzo</a:t>
            </a: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J., Bellows, A.L., Spiker, M.L., Thorne-Lyman, A.L. and Bloem, M.W., (2021) The importance of food systems and the environment for nutrition. The American Journal of Clinical Nutrition, 113(1), pp.7-16. </a:t>
            </a: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hlinkClick r:id="rId7"/>
              </a:rPr>
              <a:t>https://doi.org/10.1093/ajcn/nqaa313</a:t>
            </a: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Fernández-Puerta, L., Caballero-</a:t>
            </a:r>
            <a:r>
              <a:rPr kumimoji="0" lang="en-GB" sz="4800" b="0" i="0" u="none" strike="noStrike" kern="1200" cap="none" spc="0" normalizeH="0" baseline="0" noProof="0" dirty="0" err="1">
                <a:ln>
                  <a:noFill/>
                </a:ln>
                <a:solidFill>
                  <a:prstClr val="black">
                    <a:lumMod val="75000"/>
                    <a:lumOff val="25000"/>
                  </a:prstClr>
                </a:solidFill>
                <a:effectLst/>
                <a:uLnTx/>
                <a:uFillTx/>
                <a:latin typeface="Trebuchet MS" panose="020B0603020202020204"/>
                <a:ea typeface="+mn-ea"/>
                <a:cs typeface="+mn-cs"/>
              </a:rPr>
              <a:t>Bonafé</a:t>
            </a: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 de-Moya-Romero, J.R., Martínez-Sabater, A. and Valera-Lloris, R., (2024) Ageism and Associated Factors in Healthcare Workers: A Systematic Review. Nursing Reports, 14(4), pp.4039-4059. </a:t>
            </a: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hlinkClick r:id="rId8"/>
              </a:rPr>
              <a:t>https://doi.org/10.3390/nursrep14040295</a:t>
            </a: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Guo, J., Huang, X., Dou, L. et al.(2022) Aging and aging-related diseases: from molecular mechanisms to interventions and treatments. </a:t>
            </a:r>
            <a:r>
              <a:rPr kumimoji="0" lang="en-GB" sz="4800" b="0" i="1"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Sig </a:t>
            </a:r>
            <a:r>
              <a:rPr kumimoji="0" lang="en-GB" sz="4800" b="0" i="1" u="none" strike="noStrike" kern="1200" cap="none" spc="0" normalizeH="0" baseline="0" noProof="0" dirty="0" err="1">
                <a:ln>
                  <a:noFill/>
                </a:ln>
                <a:solidFill>
                  <a:prstClr val="black">
                    <a:lumMod val="75000"/>
                    <a:lumOff val="25000"/>
                  </a:prstClr>
                </a:solidFill>
                <a:effectLst/>
                <a:uLnTx/>
                <a:uFillTx/>
                <a:latin typeface="Trebuchet MS" panose="020B0603020202020204"/>
                <a:ea typeface="+mn-ea"/>
                <a:cs typeface="+mn-cs"/>
              </a:rPr>
              <a:t>Transduct</a:t>
            </a:r>
            <a:r>
              <a:rPr kumimoji="0" lang="en-GB" sz="4800" b="0" i="1"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Target </a:t>
            </a:r>
            <a:r>
              <a:rPr kumimoji="0" lang="en-GB" sz="4800" b="0" i="1" u="none" strike="noStrike" kern="1200" cap="none" spc="0" normalizeH="0" baseline="0" noProof="0" dirty="0" err="1">
                <a:ln>
                  <a:noFill/>
                </a:ln>
                <a:solidFill>
                  <a:prstClr val="black">
                    <a:lumMod val="75000"/>
                    <a:lumOff val="25000"/>
                  </a:prstClr>
                </a:solidFill>
                <a:effectLst/>
                <a:uLnTx/>
                <a:uFillTx/>
                <a:latin typeface="Trebuchet MS" panose="020B0603020202020204"/>
                <a:ea typeface="+mn-ea"/>
                <a:cs typeface="+mn-cs"/>
              </a:rPr>
              <a:t>Ther</a:t>
            </a:r>
            <a:r>
              <a:rPr kumimoji="0" lang="en-GB" sz="4800" b="0" i="1"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7, 391  </a:t>
            </a:r>
            <a:r>
              <a:rPr kumimoji="0" lang="en-GB" sz="4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https://doi.org/10.1038/s41392-022-01251-0</a:t>
            </a:r>
          </a:p>
          <a:p>
            <a:endParaRPr lang="en-GB" sz="2900" b="0" i="0" dirty="0">
              <a:solidFill>
                <a:srgbClr val="222222"/>
              </a:solidFill>
              <a:effectLst/>
              <a:latin typeface="Arial" panose="020B0604020202020204" pitchFamily="34" charset="0"/>
            </a:endParaRPr>
          </a:p>
          <a:p>
            <a:endParaRPr lang="en-GB" dirty="0">
              <a:solidFill>
                <a:srgbClr val="222222"/>
              </a:solidFill>
              <a:latin typeface="Arial" panose="020B0604020202020204" pitchFamily="34" charset="0"/>
            </a:endParaRPr>
          </a:p>
          <a:p>
            <a:pPr marL="0" indent="0">
              <a:buNone/>
            </a:pPr>
            <a:endParaRPr lang="en-GB" b="0" i="0" dirty="0">
              <a:solidFill>
                <a:srgbClr val="222222"/>
              </a:solidFill>
              <a:effectLst/>
              <a:latin typeface="Arial" panose="020B0604020202020204" pitchFamily="34" charset="0"/>
            </a:endParaRPr>
          </a:p>
          <a:p>
            <a:endParaRPr lang="en-GB" b="0" i="0" dirty="0">
              <a:solidFill>
                <a:srgbClr val="222222"/>
              </a:solidFill>
              <a:effectLst/>
              <a:latin typeface="Arial" panose="020B0604020202020204" pitchFamily="34" charset="0"/>
            </a:endParaRPr>
          </a:p>
          <a:p>
            <a:pPr marL="0" indent="0">
              <a:buNone/>
            </a:pPr>
            <a:r>
              <a:rPr lang="en-GB" b="0" i="0" dirty="0">
                <a:solidFill>
                  <a:srgbClr val="222222"/>
                </a:solidFill>
                <a:effectLst/>
                <a:latin typeface="Arial" panose="020B0604020202020204" pitchFamily="34" charset="0"/>
              </a:rPr>
              <a:t> </a:t>
            </a:r>
          </a:p>
          <a:p>
            <a:endParaRPr lang="en-GB" b="0" i="0" dirty="0">
              <a:solidFill>
                <a:srgbClr val="222222"/>
              </a:solidFill>
              <a:effectLst/>
              <a:latin typeface="Arial" panose="020B0604020202020204" pitchFamily="34" charset="0"/>
            </a:endParaRPr>
          </a:p>
          <a:p>
            <a:endParaRPr lang="en-GB" dirty="0"/>
          </a:p>
        </p:txBody>
      </p:sp>
    </p:spTree>
    <p:extLst>
      <p:ext uri="{BB962C8B-B14F-4D97-AF65-F5344CB8AC3E}">
        <p14:creationId xmlns:p14="http://schemas.microsoft.com/office/powerpoint/2010/main" val="2377653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3919D-2A89-93E3-516E-3E86B5E3080E}"/>
              </a:ext>
            </a:extLst>
          </p:cNvPr>
          <p:cNvSpPr>
            <a:spLocks noGrp="1"/>
          </p:cNvSpPr>
          <p:nvPr>
            <p:ph type="title"/>
          </p:nvPr>
        </p:nvSpPr>
        <p:spPr/>
        <p:txBody>
          <a:bodyPr/>
          <a:lstStyle/>
          <a:p>
            <a:r>
              <a:rPr lang="en-GB" dirty="0">
                <a:solidFill>
                  <a:schemeClr val="tx2"/>
                </a:solidFill>
              </a:rPr>
              <a:t>References</a:t>
            </a:r>
          </a:p>
        </p:txBody>
      </p:sp>
      <p:sp>
        <p:nvSpPr>
          <p:cNvPr id="3" name="Content Placeholder 2">
            <a:extLst>
              <a:ext uri="{FF2B5EF4-FFF2-40B4-BE49-F238E27FC236}">
                <a16:creationId xmlns:a16="http://schemas.microsoft.com/office/drawing/2014/main" id="{80169DF6-54B2-1DEC-95C5-844BC8747212}"/>
              </a:ext>
            </a:extLst>
          </p:cNvPr>
          <p:cNvSpPr>
            <a:spLocks noGrp="1"/>
          </p:cNvSpPr>
          <p:nvPr>
            <p:ph idx="1"/>
          </p:nvPr>
        </p:nvSpPr>
        <p:spPr/>
        <p:txBody>
          <a:bodyPr>
            <a:normAutofit fontScale="92500" lnSpcReduction="20000"/>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Lak, A., </a:t>
            </a:r>
            <a:r>
              <a:rPr kumimoji="0" lang="en-GB" sz="1200" b="0" i="0" u="none" strike="noStrike" kern="1200" cap="none" spc="0" normalizeH="0" baseline="0" noProof="0" dirty="0" err="1">
                <a:ln>
                  <a:noFill/>
                </a:ln>
                <a:solidFill>
                  <a:prstClr val="black">
                    <a:lumMod val="75000"/>
                    <a:lumOff val="25000"/>
                  </a:prstClr>
                </a:solidFill>
                <a:effectLst/>
                <a:uLnTx/>
                <a:uFillTx/>
                <a:latin typeface="Trebuchet MS" panose="020B0603020202020204"/>
                <a:ea typeface="+mn-ea"/>
                <a:cs typeface="+mn-cs"/>
              </a:rPr>
              <a:t>Rashidghalam</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P., Myint, P. K., &amp; Baradaran, H. R. (2020) Comprehensive 5P framework for active aging using the ecological approach: an iterative systematic review. BMC public health, 20(1), 33. </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hlinkClick r:id="rId2"/>
              </a:rPr>
              <a:t>https://doi.org/10.1186/s12889-019-8136-8</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Larkin M.,(2013) </a:t>
            </a:r>
            <a:r>
              <a:rPr kumimoji="0" lang="en-GB" sz="1200" b="0" i="1"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Health and Well-Being across the Life Course</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Sage Publications, London.</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Li, Z., Zhang, Z., Ren, Y. et al.,(2021) Aging and age‐related diseases: from mechanisms to therapeutic strategies. Biogerontology 22, 165–187 </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hlinkClick r:id="rId3"/>
              </a:rPr>
              <a:t>https://doi.org/10.1007/s10522-021-09910-5</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t>
            </a:r>
          </a:p>
          <a:p>
            <a:pPr marL="342900" marR="0" lvl="0" indent="-342900" algn="l" defTabSz="457200" rtl="0" eaLnBrk="1" fontAlgn="base" latinLnBrk="0" hangingPunct="1">
              <a:lnSpc>
                <a:spcPct val="100000"/>
              </a:lnSpc>
              <a:spcBef>
                <a:spcPts val="1000"/>
              </a:spcBef>
              <a:spcAft>
                <a:spcPts val="0"/>
              </a:spcAft>
              <a:buClr>
                <a:srgbClr val="90C226"/>
              </a:buClr>
              <a:buSzPct val="80000"/>
              <a:buFont typeface="Wingdings 3" charset="2"/>
              <a:buChar char=""/>
              <a:tabLst/>
              <a:defRPr/>
            </a:pP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National Public Health Service for Wales (2004) </a:t>
            </a:r>
            <a:r>
              <a:rPr kumimoji="0" lang="en-GB" sz="1200" b="0" i="1"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A Profile of the Health of Older People in Wales</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Available </a:t>
            </a:r>
            <a:r>
              <a:rPr kumimoji="0" lang="en-GB" sz="1200" b="0" i="0" u="none" strike="noStrike" kern="1200" cap="none" spc="0" normalizeH="0" baseline="0" noProof="0" dirty="0" err="1">
                <a:ln>
                  <a:noFill/>
                </a:ln>
                <a:solidFill>
                  <a:prstClr val="black">
                    <a:lumMod val="75000"/>
                    <a:lumOff val="25000"/>
                  </a:prstClr>
                </a:solidFill>
                <a:effectLst/>
                <a:uLnTx/>
                <a:uFillTx/>
                <a:latin typeface="Trebuchet MS" panose="020B0603020202020204"/>
                <a:ea typeface="+mn-ea"/>
                <a:cs typeface="+mn-cs"/>
              </a:rPr>
              <a:t>at:</a:t>
            </a:r>
            <a:r>
              <a:rPr kumimoji="0" lang="en-GB" sz="1200" b="0" i="0" u="none" strike="noStrike" kern="1200" cap="none" spc="0" normalizeH="0" baseline="0" noProof="0" dirty="0" err="1">
                <a:ln>
                  <a:noFill/>
                </a:ln>
                <a:solidFill>
                  <a:srgbClr val="000000"/>
                </a:solidFill>
                <a:effectLst/>
                <a:uLnTx/>
                <a:uFillTx/>
                <a:latin typeface="Aptos" panose="020B0004020202020204" pitchFamily="34" charset="0"/>
                <a:ea typeface="+mn-ea"/>
                <a:cs typeface="+mn-cs"/>
                <a:hlinkClick r:id="rId4" tooltip="Original URL: https://phw.nhs.wales/services-and-teams/observatory/data-and-analysis/ad-hoc-publications/older-persons-chapter1introduction-pdf/. Click or tap if you trust this link."/>
              </a:rPr>
              <a:t>Microsoft</a:t>
            </a:r>
            <a:r>
              <a:rPr kumimoji="0" lang="en-GB" sz="1200" b="0" i="0" u="none" strike="noStrike" kern="1200" cap="none" spc="0" normalizeH="0" baseline="0" noProof="0" dirty="0">
                <a:ln>
                  <a:noFill/>
                </a:ln>
                <a:solidFill>
                  <a:srgbClr val="000000"/>
                </a:solidFill>
                <a:effectLst/>
                <a:uLnTx/>
                <a:uFillTx/>
                <a:latin typeface="Aptos" panose="020B0004020202020204" pitchFamily="34" charset="0"/>
                <a:ea typeface="+mn-ea"/>
                <a:cs typeface="+mn-cs"/>
                <a:hlinkClick r:id="rId4" tooltip="Original URL: https://phw.nhs.wales/services-and-teams/observatory/data-and-analysis/ad-hoc-publications/older-persons-chapter1introduction-pdf/. Click or tap if you trust this link."/>
              </a:rPr>
              <a:t> Word - Chapter1 Introduction.doc</a:t>
            </a:r>
            <a:r>
              <a:rPr kumimoji="0" lang="en-GB" sz="1200" b="0" i="0" u="none" strike="noStrike" kern="1200" cap="none" spc="0" normalizeH="0" baseline="0" noProof="0" dirty="0">
                <a:ln>
                  <a:noFill/>
                </a:ln>
                <a:solidFill>
                  <a:srgbClr val="000000"/>
                </a:solidFill>
                <a:effectLst/>
                <a:uLnTx/>
                <a:uFillTx/>
                <a:latin typeface="Aptos" panose="020B0004020202020204" pitchFamily="34" charset="0"/>
                <a:ea typeface="+mn-ea"/>
                <a:cs typeface="+mn-cs"/>
              </a:rPr>
              <a:t> (Accessed 11.02.25)</a:t>
            </a:r>
          </a:p>
          <a:p>
            <a:pPr marL="342900" marR="0" lvl="0" indent="-342900" algn="l" defTabSz="457200" rtl="0" eaLnBrk="1" fontAlgn="base" latinLnBrk="0" hangingPunct="1">
              <a:lnSpc>
                <a:spcPct val="100000"/>
              </a:lnSpc>
              <a:spcBef>
                <a:spcPts val="1000"/>
              </a:spcBef>
              <a:spcAft>
                <a:spcPts val="0"/>
              </a:spcAft>
              <a:buClr>
                <a:srgbClr val="90C226"/>
              </a:buClr>
              <a:buSzPct val="80000"/>
              <a:buFont typeface="Wingdings 3" charset="2"/>
              <a:buChar char=""/>
              <a:tabLst/>
              <a:defRPr/>
            </a:pPr>
            <a:r>
              <a:rPr kumimoji="0" lang="en-GB" sz="1200" b="0" i="0" u="none" strike="noStrike" kern="1200" cap="none" spc="0" normalizeH="0" baseline="0" noProof="0" dirty="0">
                <a:ln>
                  <a:noFill/>
                </a:ln>
                <a:solidFill>
                  <a:srgbClr val="000000"/>
                </a:solidFill>
                <a:effectLst/>
                <a:uLnTx/>
                <a:uFillTx/>
                <a:latin typeface="Aptos" panose="020B0004020202020204" pitchFamily="34" charset="0"/>
                <a:ea typeface="+mn-ea"/>
                <a:cs typeface="+mn-cs"/>
              </a:rPr>
              <a:t>NHS ( no date) </a:t>
            </a:r>
            <a:r>
              <a:rPr kumimoji="0" lang="en-GB" sz="1200" b="0" i="1" u="none" strike="noStrike" kern="1200" cap="none" spc="0" normalizeH="0" baseline="0" noProof="0" dirty="0">
                <a:ln>
                  <a:noFill/>
                </a:ln>
                <a:solidFill>
                  <a:srgbClr val="000000"/>
                </a:solidFill>
                <a:effectLst/>
                <a:uLnTx/>
                <a:uFillTx/>
                <a:latin typeface="Aptos" panose="020B0004020202020204" pitchFamily="34" charset="0"/>
                <a:ea typeface="+mn-ea"/>
                <a:cs typeface="+mn-cs"/>
              </a:rPr>
              <a:t>Improving care for older people. </a:t>
            </a:r>
            <a:r>
              <a:rPr kumimoji="0" lang="en-GB" sz="1200" b="0" u="none" strike="noStrike" kern="1200" cap="none" spc="0" normalizeH="0" baseline="0" noProof="0" dirty="0">
                <a:ln>
                  <a:noFill/>
                </a:ln>
                <a:solidFill>
                  <a:srgbClr val="000000"/>
                </a:solidFill>
                <a:effectLst/>
                <a:uLnTx/>
                <a:uFillTx/>
                <a:latin typeface="Aptos" panose="020B0004020202020204" pitchFamily="34" charset="0"/>
                <a:ea typeface="+mn-ea"/>
                <a:cs typeface="+mn-cs"/>
              </a:rPr>
              <a:t>Available at: https://www.england.nhs.uk/ourwork/clinical-policy/older-people/improving-care-for-older-people/#:~:text=How%20old%20is%20an%20older,healthier%20than%20someone%20aged%2060.(Accessed 4 March 2025). </a:t>
            </a:r>
          </a:p>
          <a:p>
            <a:pPr marL="342900" marR="0" lvl="0" indent="-342900" algn="l" defTabSz="457200" rtl="0" eaLnBrk="1" fontAlgn="base" latinLnBrk="0" hangingPunct="1">
              <a:lnSpc>
                <a:spcPct val="100000"/>
              </a:lnSpc>
              <a:spcBef>
                <a:spcPts val="1000"/>
              </a:spcBef>
              <a:spcAft>
                <a:spcPts val="0"/>
              </a:spcAft>
              <a:buClr>
                <a:srgbClr val="90C226"/>
              </a:buClr>
              <a:buSzPct val="80000"/>
              <a:buFont typeface="Wingdings 3" charset="2"/>
              <a:buChar char=""/>
              <a:tabLst/>
              <a:defRPr/>
            </a:pPr>
            <a:r>
              <a:rPr kumimoji="0" lang="en-GB" sz="1200" b="0" u="none" strike="noStrike" kern="1200" cap="none" spc="0" normalizeH="0" baseline="0" noProof="0" dirty="0">
                <a:ln>
                  <a:noFill/>
                </a:ln>
                <a:solidFill>
                  <a:srgbClr val="000000"/>
                </a:solidFill>
                <a:effectLst/>
                <a:uLnTx/>
                <a:uFillTx/>
                <a:latin typeface="Aptos" panose="020B0004020202020204" pitchFamily="34" charset="0"/>
                <a:ea typeface="+mn-ea"/>
                <a:cs typeface="+mn-cs"/>
              </a:rPr>
              <a:t>Nurse Next Door (no date) </a:t>
            </a:r>
            <a:r>
              <a:rPr kumimoji="0" lang="en-GB" sz="1200" b="0" i="1" u="none" strike="noStrike" kern="1200" cap="none" spc="0" normalizeH="0" baseline="0" noProof="0" dirty="0">
                <a:ln>
                  <a:noFill/>
                </a:ln>
                <a:solidFill>
                  <a:srgbClr val="000000"/>
                </a:solidFill>
                <a:effectLst/>
                <a:uLnTx/>
                <a:uFillTx/>
                <a:latin typeface="Aptos" panose="020B0004020202020204" pitchFamily="34" charset="0"/>
                <a:ea typeface="+mn-ea"/>
                <a:cs typeface="+mn-cs"/>
              </a:rPr>
              <a:t>5 Ways Positive Psychology Leads To Happier Ageing</a:t>
            </a:r>
            <a:r>
              <a:rPr kumimoji="0" lang="en-GB" sz="1200" b="0" u="none" strike="noStrike" kern="1200" cap="none" spc="0" normalizeH="0" baseline="0" noProof="0" dirty="0">
                <a:ln>
                  <a:noFill/>
                </a:ln>
                <a:solidFill>
                  <a:srgbClr val="000000"/>
                </a:solidFill>
                <a:effectLst/>
                <a:uLnTx/>
                <a:uFillTx/>
                <a:latin typeface="Aptos" panose="020B0004020202020204" pitchFamily="34" charset="0"/>
                <a:ea typeface="+mn-ea"/>
                <a:cs typeface="+mn-cs"/>
              </a:rPr>
              <a:t>. Available at :https://www.nursenextdoor.com.au/blog/5-ways-positive-psychology-leads-to-happier-ageing/ (Accessed 11 March 2025)</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panose="05000000000000000000" pitchFamily="2" charset="2"/>
              <a:buChar char="Ø"/>
              <a:tabLst/>
              <a:defRPr/>
            </a:pP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Office of National Statistics(2018) </a:t>
            </a:r>
            <a:r>
              <a:rPr kumimoji="0" lang="en-GB" sz="1200" b="0" i="1"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Living longer </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Available </a:t>
            </a:r>
            <a:r>
              <a:rPr kumimoji="0" lang="en-GB" sz="1200" b="0" i="0" u="none" strike="noStrike" kern="1200" cap="none" spc="0" normalizeH="0" baseline="0" noProof="0" dirty="0" err="1">
                <a:ln>
                  <a:noFill/>
                </a:ln>
                <a:solidFill>
                  <a:prstClr val="black">
                    <a:lumMod val="75000"/>
                    <a:lumOff val="25000"/>
                  </a:prstClr>
                </a:solidFill>
                <a:effectLst/>
                <a:uLnTx/>
                <a:uFillTx/>
                <a:latin typeface="Trebuchet MS" panose="020B0603020202020204"/>
                <a:ea typeface="+mn-ea"/>
                <a:cs typeface="+mn-cs"/>
              </a:rPr>
              <a:t>at:</a:t>
            </a:r>
            <a:r>
              <a:rPr kumimoji="0" lang="en-GB" sz="1200" b="0" i="0" u="none" strike="noStrike" kern="1200" cap="none" spc="0" normalizeH="0" baseline="0" noProof="0" dirty="0" err="1">
                <a:ln>
                  <a:noFill/>
                </a:ln>
                <a:solidFill>
                  <a:prstClr val="black">
                    <a:lumMod val="75000"/>
                    <a:lumOff val="25000"/>
                  </a:prstClr>
                </a:solidFill>
                <a:effectLst/>
                <a:uLnTx/>
                <a:uFillTx/>
                <a:latin typeface="Trebuchet MS" panose="020B0603020202020204"/>
                <a:ea typeface="+mn-ea"/>
                <a:cs typeface="+mn-cs"/>
                <a:hlinkClick r:id="rId5"/>
              </a:rPr>
              <a:t>https</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hlinkClick r:id="rId5"/>
              </a:rPr>
              <a:t>://www.ons.gov.uk/peoplepopulationandcommunity/birthsdeathsandmarriages/ageing/articles/livinglongerhowourpopulationischangingandwhyitmatters/2018-08-13</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(Accessed 13.02.25)</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panose="05000000000000000000" pitchFamily="2" charset="2"/>
              <a:buChar char="Ø"/>
              <a:tabLst/>
              <a:defRPr/>
            </a:pP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Paschos, K., (2020) The management of chronic diseases is a major challenge for modern health systems: an integration of concepts and strategies concerning patients, doctors and health care. </a:t>
            </a:r>
            <a:r>
              <a:rPr kumimoji="0" lang="en-GB" sz="1200" b="0" i="1"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Sci Chron, 25(1), pp.38-53</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Available at: </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hlinkClick r:id="rId6"/>
              </a:rPr>
              <a:t>http://www.tzaneio.gr/wp-content/uploads/epistimonika_xronika/p20-1-3.pdf</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(Accessed 4 March 2025)</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panose="05000000000000000000" pitchFamily="2" charset="2"/>
              <a:buChar char="Ø"/>
              <a:tabLst/>
              <a:defRPr/>
            </a:pP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Proctor, A.S., Barth, A. and Holt‐</a:t>
            </a:r>
            <a:r>
              <a:rPr kumimoji="0" lang="en-GB" sz="1200" b="0" i="0" u="none" strike="noStrike" kern="1200" cap="none" spc="0" normalizeH="0" baseline="0" noProof="0" dirty="0" err="1">
                <a:ln>
                  <a:noFill/>
                </a:ln>
                <a:solidFill>
                  <a:prstClr val="black">
                    <a:lumMod val="75000"/>
                    <a:lumOff val="25000"/>
                  </a:prstClr>
                </a:solidFill>
                <a:effectLst/>
                <a:uLnTx/>
                <a:uFillTx/>
                <a:latin typeface="Trebuchet MS" panose="020B0603020202020204"/>
                <a:ea typeface="+mn-ea"/>
                <a:cs typeface="+mn-cs"/>
              </a:rPr>
              <a:t>Lunstad</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J., (2023) A healthy lifestyle is a social lifestyle: The vital link between social connection and health outcomes. </a:t>
            </a:r>
            <a:r>
              <a:rPr kumimoji="0" lang="en-GB" sz="1200" b="0" i="1"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Lifestyle Medicine, 4(4), p.e91</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hlinkClick r:id="rId7"/>
              </a:rPr>
              <a:t>https://doi.org/10.1002/lim2.91</a:t>
            </a:r>
            <a:r>
              <a:rPr kumimoji="0" lang="en-GB" sz="12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a:t>
            </a:r>
          </a:p>
          <a:p>
            <a:endParaRPr lang="en-GB" dirty="0"/>
          </a:p>
        </p:txBody>
      </p:sp>
    </p:spTree>
    <p:extLst>
      <p:ext uri="{BB962C8B-B14F-4D97-AF65-F5344CB8AC3E}">
        <p14:creationId xmlns:p14="http://schemas.microsoft.com/office/powerpoint/2010/main" val="32431946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D7113-F549-2C99-78F4-F9C7C6B03186}"/>
              </a:ext>
            </a:extLst>
          </p:cNvPr>
          <p:cNvSpPr>
            <a:spLocks noGrp="1"/>
          </p:cNvSpPr>
          <p:nvPr>
            <p:ph type="title"/>
          </p:nvPr>
        </p:nvSpPr>
        <p:spPr/>
        <p:txBody>
          <a:bodyPr/>
          <a:lstStyle/>
          <a:p>
            <a:r>
              <a:rPr lang="en-GB" dirty="0">
                <a:solidFill>
                  <a:schemeClr val="tx2"/>
                </a:solidFill>
              </a:rPr>
              <a:t>References</a:t>
            </a:r>
          </a:p>
        </p:txBody>
      </p:sp>
      <p:sp>
        <p:nvSpPr>
          <p:cNvPr id="3" name="Content Placeholder 2">
            <a:extLst>
              <a:ext uri="{FF2B5EF4-FFF2-40B4-BE49-F238E27FC236}">
                <a16:creationId xmlns:a16="http://schemas.microsoft.com/office/drawing/2014/main" id="{180A0F76-E7B9-31FB-B392-7D73D0C0A0CB}"/>
              </a:ext>
            </a:extLst>
          </p:cNvPr>
          <p:cNvSpPr>
            <a:spLocks noGrp="1"/>
          </p:cNvSpPr>
          <p:nvPr>
            <p:ph idx="1"/>
          </p:nvPr>
        </p:nvSpPr>
        <p:spPr/>
        <p:txBody>
          <a:bodyPr>
            <a:normAutofit fontScale="62500" lnSpcReduction="20000"/>
          </a:bodyPr>
          <a:lstStyle/>
          <a:p>
            <a:r>
              <a:rPr lang="en-GB" dirty="0"/>
              <a:t>Pronk, Nico PhD, MA, FASCM, FAWHP; Kleinman, </a:t>
            </a:r>
            <a:r>
              <a:rPr lang="en-GB" dirty="0" err="1"/>
              <a:t>Dushanka</a:t>
            </a:r>
            <a:r>
              <a:rPr lang="en-GB" dirty="0"/>
              <a:t> V. DDS, </a:t>
            </a:r>
            <a:r>
              <a:rPr lang="en-GB" dirty="0" err="1"/>
              <a:t>MScD</a:t>
            </a:r>
            <a:r>
              <a:rPr lang="en-GB" dirty="0"/>
              <a:t>; </a:t>
            </a:r>
            <a:r>
              <a:rPr lang="en-GB" dirty="0" err="1"/>
              <a:t>Goekler</a:t>
            </a:r>
            <a:r>
              <a:rPr lang="en-GB" dirty="0"/>
              <a:t>, Susan F. PhD, MCHES; </a:t>
            </a:r>
            <a:r>
              <a:rPr lang="en-GB" dirty="0" err="1"/>
              <a:t>Ochiai</a:t>
            </a:r>
            <a:r>
              <a:rPr lang="en-GB" dirty="0"/>
              <a:t>, Emmeline MPH; Blakey, Carter BS; Brewer, Karen H. MPH. (2021) Promoting Health and Well-being in Healthy People 2030. Journal of Public Health Management and Practice 27(Supplement 6):p S242-S248, November/December 2021. | DOI: 10.1097/PHH.0000000000001254 </a:t>
            </a:r>
          </a:p>
          <a:p>
            <a:r>
              <a:rPr lang="en-GB" dirty="0"/>
              <a:t>Rickard, J., </a:t>
            </a:r>
            <a:r>
              <a:rPr lang="en-GB" dirty="0" err="1"/>
              <a:t>Beilman</a:t>
            </a:r>
            <a:r>
              <a:rPr lang="en-GB" dirty="0"/>
              <a:t>, G., Forrester, J., Sawyer, R., Stephen, A., Weiser, T.G. and Valenzuela, J., (2020) Surgical infections in low-and middle-income countries: a global assessment of the burden and management needs. </a:t>
            </a:r>
            <a:r>
              <a:rPr lang="en-GB" i="1" dirty="0"/>
              <a:t>Surgical infections, 21(6), pp.478-494</a:t>
            </a:r>
            <a:r>
              <a:rPr lang="en-GB" dirty="0"/>
              <a:t>. </a:t>
            </a:r>
            <a:r>
              <a:rPr lang="en-GB" dirty="0">
                <a:hlinkClick r:id="rId2"/>
              </a:rPr>
              <a:t>https://doi.org/10.1089/sur.2019.142</a:t>
            </a:r>
            <a:r>
              <a:rPr lang="en-GB" dirty="0"/>
              <a:t> </a:t>
            </a:r>
          </a:p>
          <a:p>
            <a:r>
              <a:rPr lang="en-GB" dirty="0"/>
              <a:t>Steptoe, A., Deaton, A. and Stone, A.A.,(2015) Subjective wellbeing, health, and ageing. The lancet, 385(9968), pp.640-648. Available at: https://www.thelancet.com/journals/lancet/article/PIIS0140-6736(13)61489-0/fulltext (Accessed 4 March 2025).</a:t>
            </a:r>
          </a:p>
          <a:p>
            <a:r>
              <a:rPr lang="en-GB" dirty="0" err="1"/>
              <a:t>Weldrick</a:t>
            </a:r>
            <a:r>
              <a:rPr lang="en-GB" dirty="0"/>
              <a:t>, R. and Canham, S.L.(2024) Intersections of ageism and homelessness among older adults: Implications for policy, practice, and research. The Gerontologist, 64(5), p.gnad088. DOI: 10.1093/</a:t>
            </a:r>
            <a:r>
              <a:rPr lang="en-GB" dirty="0" err="1"/>
              <a:t>geront</a:t>
            </a:r>
            <a:r>
              <a:rPr lang="en-GB" dirty="0"/>
              <a:t>/gnad088</a:t>
            </a:r>
          </a:p>
          <a:p>
            <a:r>
              <a:rPr lang="en-GB" dirty="0"/>
              <a:t>Welsh Government (2021) Age Friendly Wales: Our Strategy for an Ageing Society Available </a:t>
            </a:r>
            <a:r>
              <a:rPr lang="en-GB" dirty="0" err="1"/>
              <a:t>at:https</a:t>
            </a:r>
            <a:r>
              <a:rPr lang="en-GB" dirty="0"/>
              <a:t>://www.gov.wales/sites/default/files/publications/2021-10/our-strategy-for-an-ageing-society.pdf (Accessed 18 February 2025)</a:t>
            </a:r>
          </a:p>
          <a:p>
            <a:r>
              <a:rPr lang="en-GB" dirty="0"/>
              <a:t>Witham, M.D., Cooper, R., Bowden Davies, K.A. et al. (2022) Ageing Research Translation: a new era for UK </a:t>
            </a:r>
            <a:r>
              <a:rPr lang="en-GB" dirty="0" err="1"/>
              <a:t>geroscience</a:t>
            </a:r>
            <a:r>
              <a:rPr lang="en-GB" dirty="0"/>
              <a:t>. Nat Aging 2, 867–868  https://doi.org/10.1038/s43587-022-00288-8 </a:t>
            </a:r>
          </a:p>
          <a:p>
            <a:r>
              <a:rPr lang="en-GB" dirty="0"/>
              <a:t>World Health Organization, (2023) Improving maternal and newborn health and survival and reducing stillbirth: progress report 2023. World Health Organization. Available </a:t>
            </a:r>
            <a:r>
              <a:rPr lang="en-GB" dirty="0" err="1"/>
              <a:t>at:https</a:t>
            </a:r>
            <a:r>
              <a:rPr lang="en-GB" dirty="0"/>
              <a:t>://books.google.co.uk/</a:t>
            </a:r>
            <a:r>
              <a:rPr lang="en-GB" dirty="0" err="1"/>
              <a:t>books?hl</a:t>
            </a:r>
            <a:r>
              <a:rPr lang="en-GB" dirty="0"/>
              <a:t>=</a:t>
            </a:r>
            <a:r>
              <a:rPr lang="en-GB" dirty="0" err="1"/>
              <a:t>en&amp;lr</a:t>
            </a:r>
            <a:r>
              <a:rPr lang="en-GB" dirty="0"/>
              <a:t>=&amp;id=</a:t>
            </a:r>
            <a:r>
              <a:rPr lang="en-GB" dirty="0" err="1"/>
              <a:t>Kdq-EAAAQBAJ&amp;oi</a:t>
            </a:r>
            <a:r>
              <a:rPr lang="en-GB" dirty="0"/>
              <a:t>=</a:t>
            </a:r>
            <a:r>
              <a:rPr lang="en-GB" dirty="0" err="1"/>
              <a:t>fnd&amp;pg</a:t>
            </a:r>
            <a:r>
              <a:rPr lang="en-GB" dirty="0"/>
              <a:t>=PR5&amp;dq=</a:t>
            </a:r>
            <a:r>
              <a:rPr lang="en-GB" dirty="0" err="1"/>
              <a:t>improved+mortality+rates+of+childbirth+in+western+countries&amp;ots</a:t>
            </a:r>
            <a:r>
              <a:rPr lang="en-GB" dirty="0"/>
              <a:t>=275U256KhR&amp;sig=ErciG7lQLkj8Ogj-xGXKqGrqgjA&amp;redir_esc=</a:t>
            </a:r>
            <a:r>
              <a:rPr lang="en-GB" dirty="0" err="1"/>
              <a:t>y#v</a:t>
            </a:r>
            <a:r>
              <a:rPr lang="en-GB" dirty="0"/>
              <a:t>=</a:t>
            </a:r>
            <a:r>
              <a:rPr lang="en-GB" dirty="0" err="1"/>
              <a:t>onepage&amp;q</a:t>
            </a:r>
            <a:r>
              <a:rPr lang="en-GB" dirty="0"/>
              <a:t>=improved%20mortality%20rates%20of%20childbirth%20in%20western%20countries&amp;f=false (Accessed 4 March 2025) </a:t>
            </a:r>
          </a:p>
          <a:p>
            <a:endParaRPr lang="en-GB" dirty="0"/>
          </a:p>
        </p:txBody>
      </p:sp>
    </p:spTree>
    <p:extLst>
      <p:ext uri="{BB962C8B-B14F-4D97-AF65-F5344CB8AC3E}">
        <p14:creationId xmlns:p14="http://schemas.microsoft.com/office/powerpoint/2010/main" val="286090585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1334</TotalTime>
  <Words>2319</Words>
  <Application>Microsoft Office PowerPoint</Application>
  <PresentationFormat>Widescreen</PresentationFormat>
  <Paragraphs>96</Paragraphs>
  <Slides>15</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Arial</vt:lpstr>
      <vt:lpstr>Trebuchet MS</vt:lpstr>
      <vt:lpstr>Wingdings</vt:lpstr>
      <vt:lpstr>Wingdings 3</vt:lpstr>
      <vt:lpstr>Facet</vt:lpstr>
      <vt:lpstr>Living Well A life –Course to Health and Wellbeing   </vt:lpstr>
      <vt:lpstr>Introduction</vt:lpstr>
      <vt:lpstr>History of how life courses have changed over time</vt:lpstr>
      <vt:lpstr>People in older age face unique challenges which must be addressed to support their wellbeing. Age is a risk factor for many illnesses (Guo et al.,2022) and changing relationships can lead to loneliness which impacts wellbeing (Dahlberg et al.,2022). It is important to understand these issues because the UK has an aging population (Witham et al.,2022)       </vt:lpstr>
      <vt:lpstr>Aging Society (Older age)</vt:lpstr>
      <vt:lpstr>Factors impacting health in old age</vt:lpstr>
      <vt:lpstr>INTERVENTION:Age Friendly Wales: Government Strategy for an Ageing Society</vt:lpstr>
      <vt:lpstr>PERMA Model </vt:lpstr>
      <vt:lpstr>PERMA Model and how it relates to Living well </vt:lpstr>
      <vt:lpstr>PERMA –how it relates to older people </vt:lpstr>
      <vt:lpstr>Conclusion </vt:lpstr>
      <vt:lpstr>Any Questions  </vt:lpstr>
      <vt:lpstr>References</vt:lpstr>
      <vt:lpstr>References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Karen Houser</dc:creator>
  <cp:lastModifiedBy>Wendy Davies (2418920)</cp:lastModifiedBy>
  <cp:revision>1</cp:revision>
  <dcterms:created xsi:type="dcterms:W3CDTF">2025-02-04T12:33:34Z</dcterms:created>
  <dcterms:modified xsi:type="dcterms:W3CDTF">2025-03-11T11:22:53Z</dcterms:modified>
</cp:coreProperties>
</file>