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75"/>
  </p:notesMasterIdLst>
  <p:handoutMasterIdLst>
    <p:handoutMasterId r:id="rId76"/>
  </p:handoutMasterIdLst>
  <p:sldIdLst>
    <p:sldId id="1061" r:id="rId3"/>
    <p:sldId id="1059" r:id="rId4"/>
    <p:sldId id="899" r:id="rId5"/>
    <p:sldId id="1038" r:id="rId6"/>
    <p:sldId id="917" r:id="rId7"/>
    <p:sldId id="918" r:id="rId8"/>
    <p:sldId id="919" r:id="rId9"/>
    <p:sldId id="941" r:id="rId10"/>
    <p:sldId id="949" r:id="rId11"/>
    <p:sldId id="952" r:id="rId12"/>
    <p:sldId id="955" r:id="rId13"/>
    <p:sldId id="1058" r:id="rId14"/>
    <p:sldId id="956" r:id="rId15"/>
    <p:sldId id="957" r:id="rId16"/>
    <p:sldId id="959" r:id="rId17"/>
    <p:sldId id="960" r:id="rId18"/>
    <p:sldId id="961" r:id="rId19"/>
    <p:sldId id="963" r:id="rId20"/>
    <p:sldId id="964" r:id="rId21"/>
    <p:sldId id="965" r:id="rId22"/>
    <p:sldId id="967" r:id="rId23"/>
    <p:sldId id="958" r:id="rId24"/>
    <p:sldId id="968" r:id="rId25"/>
    <p:sldId id="969" r:id="rId26"/>
    <p:sldId id="972" r:id="rId27"/>
    <p:sldId id="970" r:id="rId28"/>
    <p:sldId id="971" r:id="rId29"/>
    <p:sldId id="1044" r:id="rId30"/>
    <p:sldId id="975" r:id="rId31"/>
    <p:sldId id="976" r:id="rId32"/>
    <p:sldId id="977" r:id="rId33"/>
    <p:sldId id="978" r:id="rId34"/>
    <p:sldId id="993" r:id="rId35"/>
    <p:sldId id="994" r:id="rId36"/>
    <p:sldId id="995" r:id="rId37"/>
    <p:sldId id="996" r:id="rId38"/>
    <p:sldId id="997" r:id="rId39"/>
    <p:sldId id="998" r:id="rId40"/>
    <p:sldId id="1000" r:id="rId41"/>
    <p:sldId id="992" r:id="rId42"/>
    <p:sldId id="974" r:id="rId43"/>
    <p:sldId id="1004" r:id="rId44"/>
    <p:sldId id="1045" r:id="rId45"/>
    <p:sldId id="1046" r:id="rId46"/>
    <p:sldId id="1047" r:id="rId47"/>
    <p:sldId id="1048" r:id="rId48"/>
    <p:sldId id="1049" r:id="rId49"/>
    <p:sldId id="1050" r:id="rId50"/>
    <p:sldId id="1051" r:id="rId51"/>
    <p:sldId id="1052" r:id="rId52"/>
    <p:sldId id="1028" r:id="rId53"/>
    <p:sldId id="1016" r:id="rId54"/>
    <p:sldId id="1053" r:id="rId55"/>
    <p:sldId id="1054" r:id="rId56"/>
    <p:sldId id="1055" r:id="rId57"/>
    <p:sldId id="1017" r:id="rId58"/>
    <p:sldId id="1018" r:id="rId59"/>
    <p:sldId id="1019" r:id="rId60"/>
    <p:sldId id="1020" r:id="rId61"/>
    <p:sldId id="1021" r:id="rId62"/>
    <p:sldId id="1022" r:id="rId63"/>
    <p:sldId id="1025" r:id="rId64"/>
    <p:sldId id="1026" r:id="rId65"/>
    <p:sldId id="1027" r:id="rId66"/>
    <p:sldId id="1029" r:id="rId67"/>
    <p:sldId id="1034" r:id="rId68"/>
    <p:sldId id="1031" r:id="rId69"/>
    <p:sldId id="1032" r:id="rId70"/>
    <p:sldId id="1033" r:id="rId71"/>
    <p:sldId id="1057" r:id="rId72"/>
    <p:sldId id="1035" r:id="rId73"/>
    <p:sldId id="1060" r:id="rId74"/>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132" clrIdx="0"/>
  <p:cmAuthor id="1" name="carykell" initials="c" lastIdx="5" clrIdx="1"/>
  <p:cmAuthor id="2" name="Rick Graziani" initials="d" lastIdx="1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03" autoAdjust="0"/>
    <p:restoredTop sz="74067" autoAdjust="0"/>
  </p:normalViewPr>
  <p:slideViewPr>
    <p:cSldViewPr snapToGrid="0">
      <p:cViewPr varScale="1">
        <p:scale>
          <a:sx n="48" d="100"/>
          <a:sy n="48" d="100"/>
        </p:scale>
        <p:origin x="-84" y="-192"/>
      </p:cViewPr>
      <p:guideLst>
        <p:guide orient="horz" pos="2160"/>
        <p:guide pos="2880"/>
      </p:guideLst>
    </p:cSldViewPr>
  </p:slideViewPr>
  <p:outlineViewPr>
    <p:cViewPr>
      <p:scale>
        <a:sx n="33" d="100"/>
        <a:sy n="33" d="100"/>
      </p:scale>
      <p:origin x="0" y="5022"/>
    </p:cViewPr>
    <p:sldLst>
      <p:sld r:id="rId1" collapse="1"/>
      <p:sld r:id="rId2" collapse="1"/>
    </p:sldLst>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49" d="100"/>
          <a:sy n="49" d="100"/>
        </p:scale>
        <p:origin x="-2616" y="-8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handoutMaster" Target="handoutMasters/handoutMaster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s>
</file>

<file path=ppt/_rels/viewProps.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2701988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ＭＳ Ｐゴシック" charset="0"/>
                <a:cs typeface="ＭＳ Ｐゴシック" charset="0"/>
              </a:rPr>
              <a:t>Internal threats, whether intentional or accidental, can cause even greater damage than external threats because of direct access to, and knowledge of, the corporate network and data.</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a:t>
            </a:fld>
            <a:endParaRPr lang="en-US"/>
          </a:p>
        </p:txBody>
      </p:sp>
    </p:spTree>
    <p:extLst>
      <p:ext uri="{BB962C8B-B14F-4D97-AF65-F5344CB8AC3E}">
        <p14:creationId xmlns:p14="http://schemas.microsoft.com/office/powerpoint/2010/main" val="2936289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14</a:t>
            </a:fld>
            <a:endParaRPr lang="en-US" dirty="0"/>
          </a:p>
        </p:txBody>
      </p:sp>
    </p:spTree>
    <p:extLst>
      <p:ext uri="{BB962C8B-B14F-4D97-AF65-F5344CB8AC3E}">
        <p14:creationId xmlns:p14="http://schemas.microsoft.com/office/powerpoint/2010/main" val="1398615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cs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5A98F1ED-21C8-3845-83B6-A45B53E7802F}" type="slidenum">
              <a:rPr lang="en-US" sz="800" b="0"/>
              <a:pPr/>
              <a:t>31</a:t>
            </a:fld>
            <a:endParaRPr lang="en-US" sz="800" b="0" dirty="0"/>
          </a:p>
        </p:txBody>
      </p:sp>
      <p:sp>
        <p:nvSpPr>
          <p:cNvPr id="147458" name="Rectangle 2"/>
          <p:cNvSpPr>
            <a:spLocks noGrp="1" noRot="1" noChangeAspect="1" noChangeArrowheads="1" noTextEdit="1"/>
          </p:cNvSpPr>
          <p:nvPr>
            <p:ph type="sldImg"/>
          </p:nvPr>
        </p:nvSpPr>
        <p:spPr>
          <a:xfrm>
            <a:off x="903288" y="247650"/>
            <a:ext cx="5405437" cy="4052888"/>
          </a:xfrm>
          <a:ln/>
        </p:spPr>
      </p:sp>
      <p:sp>
        <p:nvSpPr>
          <p:cNvPr id="147459"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cs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996DB244-42A5-3B49-8A80-7329AB9EA6F4}" type="slidenum">
              <a:rPr lang="en-US" sz="800" b="0"/>
              <a:pPr/>
              <a:t>32</a:t>
            </a:fld>
            <a:endParaRPr lang="en-US" sz="800" b="0" dirty="0"/>
          </a:p>
        </p:txBody>
      </p:sp>
      <p:sp>
        <p:nvSpPr>
          <p:cNvPr id="149506" name="Rectangle 2"/>
          <p:cNvSpPr>
            <a:spLocks noGrp="1" noRot="1" noChangeAspect="1" noChangeArrowheads="1" noTextEdit="1"/>
          </p:cNvSpPr>
          <p:nvPr>
            <p:ph type="sldImg"/>
          </p:nvPr>
        </p:nvSpPr>
        <p:spPr>
          <a:xfrm>
            <a:off x="903288" y="247650"/>
            <a:ext cx="5405437" cy="4052888"/>
          </a:xfrm>
          <a:ln/>
        </p:spPr>
      </p:sp>
      <p:sp>
        <p:nvSpPr>
          <p:cNvPr id="149507"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5178B869-1CB2-2343-B3F0-A649C3860B0C}" type="slidenum">
              <a:rPr lang="en-US" sz="800" b="0"/>
              <a:pPr/>
              <a:t>35</a:t>
            </a:fld>
            <a:endParaRPr lang="en-US" sz="800" b="0" dirty="0"/>
          </a:p>
        </p:txBody>
      </p:sp>
      <p:sp>
        <p:nvSpPr>
          <p:cNvPr id="210947" name="Rectangle 2"/>
          <p:cNvSpPr>
            <a:spLocks noGrp="1" noRot="1" noChangeAspect="1" noChangeArrowheads="1" noTextEdit="1"/>
          </p:cNvSpPr>
          <p:nvPr>
            <p:ph type="sldImg"/>
          </p:nvPr>
        </p:nvSpPr>
        <p:spPr>
          <a:xfrm>
            <a:off x="903288" y="247650"/>
            <a:ext cx="5405437" cy="4052888"/>
          </a:xfrm>
          <a:ln/>
        </p:spPr>
      </p:sp>
      <p:sp>
        <p:nvSpPr>
          <p:cNvPr id="210948"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E51065D1-176C-904A-A6B8-1675FE1E365E}" type="slidenum">
              <a:rPr lang="en-US" sz="800" b="0"/>
              <a:pPr/>
              <a:t>36</a:t>
            </a:fld>
            <a:endParaRPr lang="en-US" sz="800" b="0" dirty="0"/>
          </a:p>
        </p:txBody>
      </p:sp>
      <p:sp>
        <p:nvSpPr>
          <p:cNvPr id="211971" name="Rectangle 2"/>
          <p:cNvSpPr>
            <a:spLocks noGrp="1" noRot="1" noChangeAspect="1" noChangeArrowheads="1" noTextEdit="1"/>
          </p:cNvSpPr>
          <p:nvPr>
            <p:ph type="sldImg"/>
          </p:nvPr>
        </p:nvSpPr>
        <p:spPr>
          <a:ln/>
        </p:spPr>
      </p:sp>
      <p:sp>
        <p:nvSpPr>
          <p:cNvPr id="211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A2CD7AF4-3BBA-2249-A5A4-0B50ACDB422C}" type="slidenum">
              <a:rPr lang="en-US" sz="800" b="0"/>
              <a:pPr/>
              <a:t>37</a:t>
            </a:fld>
            <a:endParaRPr lang="en-US" sz="800" b="0" dirty="0"/>
          </a:p>
        </p:txBody>
      </p:sp>
      <p:sp>
        <p:nvSpPr>
          <p:cNvPr id="212995" name="Rectangle 2"/>
          <p:cNvSpPr>
            <a:spLocks noGrp="1" noRot="1" noChangeAspect="1" noChangeArrowheads="1" noTextEdit="1"/>
          </p:cNvSpPr>
          <p:nvPr>
            <p:ph type="sldImg"/>
          </p:nvPr>
        </p:nvSpPr>
        <p:spPr>
          <a:xfrm>
            <a:off x="903288" y="247650"/>
            <a:ext cx="5405437" cy="4052888"/>
          </a:xfrm>
          <a:ln/>
        </p:spPr>
      </p:sp>
      <p:sp>
        <p:nvSpPr>
          <p:cNvPr id="212996"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dirty="0"/>
              <a:t>The host outside the network can reach the host on the public services segment (Host A), but not the host on the inside (Host B). The host on the public services segment can reach the host on both the outside and the inside. If hackers are able to compromise the public services segment host, they can install software to redirect traffic from the outside host directly to the inside host. Though neither communication violates the rules that are implemented in the firewall, the outside host has now achieved connectivity to the inside host through the port redirection process on the public services host. An example of an application that provides that type of access is Netcat.</a:t>
            </a:r>
          </a:p>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42</a:t>
            </a:fld>
            <a:endParaRPr lang="en-US"/>
          </a:p>
        </p:txBody>
      </p:sp>
    </p:spTree>
    <p:extLst>
      <p:ext uri="{BB962C8B-B14F-4D97-AF65-F5344CB8AC3E}">
        <p14:creationId xmlns:p14="http://schemas.microsoft.com/office/powerpoint/2010/main" val="3869431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43</a:t>
            </a:fld>
            <a:endParaRPr lang="en-US"/>
          </a:p>
        </p:txBody>
      </p:sp>
    </p:spTree>
    <p:extLst>
      <p:ext uri="{BB962C8B-B14F-4D97-AF65-F5344CB8AC3E}">
        <p14:creationId xmlns:p14="http://schemas.microsoft.com/office/powerpoint/2010/main" val="2770994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44</a:t>
            </a:fld>
            <a:endParaRPr lang="en-US"/>
          </a:p>
        </p:txBody>
      </p:sp>
    </p:spTree>
    <p:extLst>
      <p:ext uri="{BB962C8B-B14F-4D97-AF65-F5344CB8AC3E}">
        <p14:creationId xmlns:p14="http://schemas.microsoft.com/office/powerpoint/2010/main" val="8305472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45</a:t>
            </a:fld>
            <a:endParaRPr lang="en-US"/>
          </a:p>
        </p:txBody>
      </p:sp>
    </p:spTree>
    <p:extLst>
      <p:ext uri="{BB962C8B-B14F-4D97-AF65-F5344CB8AC3E}">
        <p14:creationId xmlns:p14="http://schemas.microsoft.com/office/powerpoint/2010/main" val="5503470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46</a:t>
            </a:fld>
            <a:endParaRPr lang="en-US"/>
          </a:p>
        </p:txBody>
      </p:sp>
    </p:spTree>
    <p:extLst>
      <p:ext uri="{BB962C8B-B14F-4D97-AF65-F5344CB8AC3E}">
        <p14:creationId xmlns:p14="http://schemas.microsoft.com/office/powerpoint/2010/main" val="1243317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47</a:t>
            </a:fld>
            <a:endParaRPr lang="en-US"/>
          </a:p>
        </p:txBody>
      </p:sp>
    </p:spTree>
    <p:extLst>
      <p:ext uri="{BB962C8B-B14F-4D97-AF65-F5344CB8AC3E}">
        <p14:creationId xmlns:p14="http://schemas.microsoft.com/office/powerpoint/2010/main" val="3710803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48</a:t>
            </a:fld>
            <a:endParaRPr lang="en-US"/>
          </a:p>
        </p:txBody>
      </p:sp>
    </p:spTree>
    <p:extLst>
      <p:ext uri="{BB962C8B-B14F-4D97-AF65-F5344CB8AC3E}">
        <p14:creationId xmlns:p14="http://schemas.microsoft.com/office/powerpoint/2010/main" val="32880228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49</a:t>
            </a:fld>
            <a:endParaRPr lang="en-US"/>
          </a:p>
        </p:txBody>
      </p:sp>
    </p:spTree>
    <p:extLst>
      <p:ext uri="{BB962C8B-B14F-4D97-AF65-F5344CB8AC3E}">
        <p14:creationId xmlns:p14="http://schemas.microsoft.com/office/powerpoint/2010/main" val="939286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50</a:t>
            </a:fld>
            <a:endParaRPr lang="en-US"/>
          </a:p>
        </p:txBody>
      </p:sp>
    </p:spTree>
    <p:extLst>
      <p:ext uri="{BB962C8B-B14F-4D97-AF65-F5344CB8AC3E}">
        <p14:creationId xmlns:p14="http://schemas.microsoft.com/office/powerpoint/2010/main" val="2504762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2026A97-E226-EE4C-BAF7-97D928611D54}" type="slidenum">
              <a:rPr lang="en-US" sz="800" b="0"/>
              <a:pPr/>
              <a:t>51</a:t>
            </a:fld>
            <a:endParaRPr lang="en-US" sz="800" b="0" dirty="0"/>
          </a:p>
        </p:txBody>
      </p:sp>
      <p:sp>
        <p:nvSpPr>
          <p:cNvPr id="219139" name="Rectangle 2"/>
          <p:cNvSpPr>
            <a:spLocks noChangeArrowheads="1"/>
          </p:cNvSpPr>
          <p:nvPr/>
        </p:nvSpPr>
        <p:spPr bwMode="auto">
          <a:xfrm>
            <a:off x="3973513" y="0"/>
            <a:ext cx="3036887"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0" name="Rectangle 3"/>
          <p:cNvSpPr>
            <a:spLocks noChangeArrowheads="1"/>
          </p:cNvSpPr>
          <p:nvPr/>
        </p:nvSpPr>
        <p:spPr bwMode="auto">
          <a:xfrm>
            <a:off x="0" y="8829675"/>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1" name="Rectangle 4"/>
          <p:cNvSpPr>
            <a:spLocks noChangeArrowheads="1"/>
          </p:cNvSpPr>
          <p:nvPr/>
        </p:nvSpPr>
        <p:spPr bwMode="auto">
          <a:xfrm>
            <a:off x="0" y="0"/>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2" name="Rectangle 5"/>
          <p:cNvSpPr>
            <a:spLocks noGrp="1" noChangeArrowheads="1"/>
          </p:cNvSpPr>
          <p:nvPr>
            <p:ph type="body" idx="1"/>
          </p:nvPr>
        </p:nvSpPr>
        <p:spPr>
          <a:xfrm>
            <a:off x="611188" y="4425950"/>
            <a:ext cx="5807075" cy="4198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252" tIns="45315" rIns="92252" bIns="45315"/>
          <a:lstStyle/>
          <a:p>
            <a:endParaRPr lang="en-US" dirty="0"/>
          </a:p>
        </p:txBody>
      </p:sp>
      <p:sp>
        <p:nvSpPr>
          <p:cNvPr id="219143" name="Rectangle 6"/>
          <p:cNvSpPr>
            <a:spLocks noGrp="1" noRot="1" noChangeAspect="1" noChangeArrowheads="1" noTextEdit="1"/>
          </p:cNvSpPr>
          <p:nvPr>
            <p:ph type="sldImg"/>
          </p:nvPr>
        </p:nvSpPr>
        <p:spPr>
          <a:xfrm>
            <a:off x="1136650" y="685800"/>
            <a:ext cx="4679950" cy="3509963"/>
          </a:xfrm>
          <a:ln cap="flat"/>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2026A97-E226-EE4C-BAF7-97D928611D54}" type="slidenum">
              <a:rPr lang="en-US" sz="800" b="0"/>
              <a:pPr/>
              <a:t>52</a:t>
            </a:fld>
            <a:endParaRPr lang="en-US" sz="800" b="0" dirty="0"/>
          </a:p>
        </p:txBody>
      </p:sp>
      <p:sp>
        <p:nvSpPr>
          <p:cNvPr id="219139" name="Rectangle 2"/>
          <p:cNvSpPr>
            <a:spLocks noChangeArrowheads="1"/>
          </p:cNvSpPr>
          <p:nvPr/>
        </p:nvSpPr>
        <p:spPr bwMode="auto">
          <a:xfrm>
            <a:off x="3973513" y="0"/>
            <a:ext cx="3036887"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0" name="Rectangle 3"/>
          <p:cNvSpPr>
            <a:spLocks noChangeArrowheads="1"/>
          </p:cNvSpPr>
          <p:nvPr/>
        </p:nvSpPr>
        <p:spPr bwMode="auto">
          <a:xfrm>
            <a:off x="0" y="8829675"/>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1" name="Rectangle 4"/>
          <p:cNvSpPr>
            <a:spLocks noChangeArrowheads="1"/>
          </p:cNvSpPr>
          <p:nvPr/>
        </p:nvSpPr>
        <p:spPr bwMode="auto">
          <a:xfrm>
            <a:off x="0" y="0"/>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2" name="Rectangle 5"/>
          <p:cNvSpPr>
            <a:spLocks noGrp="1" noChangeArrowheads="1"/>
          </p:cNvSpPr>
          <p:nvPr>
            <p:ph type="body" idx="1"/>
          </p:nvPr>
        </p:nvSpPr>
        <p:spPr>
          <a:xfrm>
            <a:off x="611188" y="4425950"/>
            <a:ext cx="5807075" cy="4198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252" tIns="45315" rIns="92252" bIns="45315"/>
          <a:lstStyle/>
          <a:p>
            <a:endParaRPr lang="en-US" dirty="0"/>
          </a:p>
        </p:txBody>
      </p:sp>
      <p:sp>
        <p:nvSpPr>
          <p:cNvPr id="219143" name="Rectangle 6"/>
          <p:cNvSpPr>
            <a:spLocks noGrp="1" noRot="1" noChangeAspect="1" noChangeArrowheads="1" noTextEdit="1"/>
          </p:cNvSpPr>
          <p:nvPr>
            <p:ph type="sldImg"/>
          </p:nvPr>
        </p:nvSpPr>
        <p:spPr>
          <a:xfrm>
            <a:off x="1136650" y="685800"/>
            <a:ext cx="4679950" cy="3509963"/>
          </a:xfrm>
          <a:ln cap="flat"/>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2026A97-E226-EE4C-BAF7-97D928611D54}" type="slidenum">
              <a:rPr lang="en-US" sz="800" b="0"/>
              <a:pPr/>
              <a:t>53</a:t>
            </a:fld>
            <a:endParaRPr lang="en-US" sz="800" b="0" dirty="0"/>
          </a:p>
        </p:txBody>
      </p:sp>
      <p:sp>
        <p:nvSpPr>
          <p:cNvPr id="219139" name="Rectangle 2"/>
          <p:cNvSpPr>
            <a:spLocks noChangeArrowheads="1"/>
          </p:cNvSpPr>
          <p:nvPr/>
        </p:nvSpPr>
        <p:spPr bwMode="auto">
          <a:xfrm>
            <a:off x="3973513" y="0"/>
            <a:ext cx="3036887"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0" name="Rectangle 3"/>
          <p:cNvSpPr>
            <a:spLocks noChangeArrowheads="1"/>
          </p:cNvSpPr>
          <p:nvPr/>
        </p:nvSpPr>
        <p:spPr bwMode="auto">
          <a:xfrm>
            <a:off x="0" y="8829675"/>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1" name="Rectangle 4"/>
          <p:cNvSpPr>
            <a:spLocks noChangeArrowheads="1"/>
          </p:cNvSpPr>
          <p:nvPr/>
        </p:nvSpPr>
        <p:spPr bwMode="auto">
          <a:xfrm>
            <a:off x="0" y="0"/>
            <a:ext cx="3036888"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p>
            <a:endParaRPr lang="en-US" dirty="0"/>
          </a:p>
        </p:txBody>
      </p:sp>
      <p:sp>
        <p:nvSpPr>
          <p:cNvPr id="219142" name="Rectangle 5"/>
          <p:cNvSpPr>
            <a:spLocks noGrp="1" noChangeArrowheads="1"/>
          </p:cNvSpPr>
          <p:nvPr>
            <p:ph type="body" idx="1"/>
          </p:nvPr>
        </p:nvSpPr>
        <p:spPr>
          <a:xfrm>
            <a:off x="611188" y="4425950"/>
            <a:ext cx="5807075" cy="41989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252" tIns="45315" rIns="92252" bIns="45315"/>
          <a:lstStyle/>
          <a:p>
            <a:endParaRPr lang="en-US" dirty="0"/>
          </a:p>
        </p:txBody>
      </p:sp>
      <p:sp>
        <p:nvSpPr>
          <p:cNvPr id="219143" name="Rectangle 6"/>
          <p:cNvSpPr>
            <a:spLocks noGrp="1" noRot="1" noChangeAspect="1" noChangeArrowheads="1" noTextEdit="1"/>
          </p:cNvSpPr>
          <p:nvPr>
            <p:ph type="sldImg"/>
          </p:nvPr>
        </p:nvSpPr>
        <p:spPr>
          <a:xfrm>
            <a:off x="1136650" y="685800"/>
            <a:ext cx="4679950" cy="3509963"/>
          </a:xfrm>
          <a:ln cap="flat"/>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C74E102A-217B-E144-BD94-38756D812776}" type="slidenum">
              <a:rPr lang="en-US" sz="800" b="0"/>
              <a:pPr/>
              <a:t>54</a:t>
            </a:fld>
            <a:endParaRPr lang="en-US" sz="800" b="0" dirty="0"/>
          </a:p>
        </p:txBody>
      </p:sp>
      <p:sp>
        <p:nvSpPr>
          <p:cNvPr id="221187" name="Rectangle 2"/>
          <p:cNvSpPr>
            <a:spLocks noGrp="1" noRot="1" noChangeAspect="1" noChangeArrowheads="1" noTextEdit="1"/>
          </p:cNvSpPr>
          <p:nvPr>
            <p:ph type="sldImg"/>
          </p:nvPr>
        </p:nvSpPr>
        <p:spPr>
          <a:xfrm>
            <a:off x="903288" y="247650"/>
            <a:ext cx="5405437" cy="4052888"/>
          </a:xfrm>
          <a:ln/>
        </p:spPr>
      </p:sp>
      <p:sp>
        <p:nvSpPr>
          <p:cNvPr id="221188"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C74E102A-217B-E144-BD94-38756D812776}" type="slidenum">
              <a:rPr lang="en-US" sz="800" b="0"/>
              <a:pPr/>
              <a:t>55</a:t>
            </a:fld>
            <a:endParaRPr lang="en-US" sz="800" b="0" dirty="0"/>
          </a:p>
        </p:txBody>
      </p:sp>
      <p:sp>
        <p:nvSpPr>
          <p:cNvPr id="221187" name="Rectangle 2"/>
          <p:cNvSpPr>
            <a:spLocks noGrp="1" noRot="1" noChangeAspect="1" noChangeArrowheads="1" noTextEdit="1"/>
          </p:cNvSpPr>
          <p:nvPr>
            <p:ph type="sldImg"/>
          </p:nvPr>
        </p:nvSpPr>
        <p:spPr>
          <a:xfrm>
            <a:off x="903288" y="247650"/>
            <a:ext cx="5405437" cy="4052888"/>
          </a:xfrm>
          <a:ln/>
        </p:spPr>
      </p:sp>
      <p:sp>
        <p:nvSpPr>
          <p:cNvPr id="221188"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56</a:t>
            </a:fld>
            <a:endParaRPr lang="en-US"/>
          </a:p>
        </p:txBody>
      </p:sp>
    </p:spTree>
    <p:extLst>
      <p:ext uri="{BB962C8B-B14F-4D97-AF65-F5344CB8AC3E}">
        <p14:creationId xmlns:p14="http://schemas.microsoft.com/office/powerpoint/2010/main" val="676564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57</a:t>
            </a:fld>
            <a:endParaRPr lang="en-US"/>
          </a:p>
        </p:txBody>
      </p:sp>
    </p:spTree>
    <p:extLst>
      <p:ext uri="{BB962C8B-B14F-4D97-AF65-F5344CB8AC3E}">
        <p14:creationId xmlns:p14="http://schemas.microsoft.com/office/powerpoint/2010/main" val="14697158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58</a:t>
            </a:fld>
            <a:endParaRPr lang="en-US"/>
          </a:p>
        </p:txBody>
      </p:sp>
    </p:spTree>
    <p:extLst>
      <p:ext uri="{BB962C8B-B14F-4D97-AF65-F5344CB8AC3E}">
        <p14:creationId xmlns:p14="http://schemas.microsoft.com/office/powerpoint/2010/main" val="35868525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59</a:t>
            </a:fld>
            <a:endParaRPr lang="en-US"/>
          </a:p>
        </p:txBody>
      </p:sp>
    </p:spTree>
    <p:extLst>
      <p:ext uri="{BB962C8B-B14F-4D97-AF65-F5344CB8AC3E}">
        <p14:creationId xmlns:p14="http://schemas.microsoft.com/office/powerpoint/2010/main" val="33410292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38F42630-0F7C-6E4E-AB54-CCEC39937BE0}" type="slidenum">
              <a:rPr lang="en-US" sz="800" b="0"/>
              <a:pPr/>
              <a:t>60</a:t>
            </a:fld>
            <a:endParaRPr lang="en-US" sz="800" b="0" dirty="0"/>
          </a:p>
        </p:txBody>
      </p:sp>
      <p:sp>
        <p:nvSpPr>
          <p:cNvPr id="220163" name="Rectangle 2"/>
          <p:cNvSpPr>
            <a:spLocks noGrp="1" noRot="1" noChangeAspect="1" noChangeArrowheads="1" noTextEdit="1"/>
          </p:cNvSpPr>
          <p:nvPr>
            <p:ph type="sldImg"/>
          </p:nvPr>
        </p:nvSpPr>
        <p:spPr>
          <a:xfrm>
            <a:off x="903288" y="247650"/>
            <a:ext cx="5405437" cy="4052888"/>
          </a:xfrm>
          <a:ln/>
        </p:spPr>
      </p:sp>
      <p:sp>
        <p:nvSpPr>
          <p:cNvPr id="220164"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61</a:t>
            </a:fld>
            <a:endParaRPr lang="en-US"/>
          </a:p>
        </p:txBody>
      </p:sp>
    </p:spTree>
    <p:extLst>
      <p:ext uri="{BB962C8B-B14F-4D97-AF65-F5344CB8AC3E}">
        <p14:creationId xmlns:p14="http://schemas.microsoft.com/office/powerpoint/2010/main" val="18388926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b="1">
                <a:solidFill>
                  <a:schemeClr val="tx1"/>
                </a:solidFill>
                <a:latin typeface="Arial" charset="0"/>
                <a:ea typeface="ＭＳ Ｐゴシック" charset="0"/>
              </a:defRPr>
            </a:lvl1pPr>
            <a:lvl2pPr marL="742950" indent="-285750" defTabSz="903288">
              <a:defRPr sz="2400" b="1">
                <a:solidFill>
                  <a:schemeClr val="tx1"/>
                </a:solidFill>
                <a:latin typeface="Arial" charset="0"/>
                <a:ea typeface="ＭＳ Ｐゴシック" charset="0"/>
              </a:defRPr>
            </a:lvl2pPr>
            <a:lvl3pPr marL="1143000" indent="-228600" defTabSz="903288">
              <a:defRPr sz="2400" b="1">
                <a:solidFill>
                  <a:schemeClr val="tx1"/>
                </a:solidFill>
                <a:latin typeface="Arial" charset="0"/>
                <a:ea typeface="ＭＳ Ｐゴシック" charset="0"/>
              </a:defRPr>
            </a:lvl3pPr>
            <a:lvl4pPr marL="1600200" indent="-228600" defTabSz="903288">
              <a:defRPr sz="2400" b="1">
                <a:solidFill>
                  <a:schemeClr val="tx1"/>
                </a:solidFill>
                <a:latin typeface="Arial" charset="0"/>
                <a:ea typeface="ＭＳ Ｐゴシック" charset="0"/>
              </a:defRPr>
            </a:lvl4pPr>
            <a:lvl5pPr marL="2057400" indent="-228600" defTabSz="903288">
              <a:defRPr sz="2400" b="1">
                <a:solidFill>
                  <a:schemeClr val="tx1"/>
                </a:solidFill>
                <a:latin typeface="Arial" charset="0"/>
                <a:ea typeface="ＭＳ Ｐゴシック" charset="0"/>
              </a:defRPr>
            </a:lvl5pPr>
            <a:lvl6pPr marL="25146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6pPr>
            <a:lvl7pPr marL="29718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7pPr>
            <a:lvl8pPr marL="34290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8pPr>
            <a:lvl9pPr marL="3886200" indent="-228600" defTabSz="903288" eaLnBrk="0" fontAlgn="base" hangingPunct="0">
              <a:lnSpc>
                <a:spcPct val="90000"/>
              </a:lnSpc>
              <a:spcBef>
                <a:spcPct val="0"/>
              </a:spcBef>
              <a:spcAft>
                <a:spcPct val="0"/>
              </a:spcAft>
              <a:defRPr sz="2400" b="1">
                <a:solidFill>
                  <a:schemeClr val="tx1"/>
                </a:solidFill>
                <a:latin typeface="Arial" charset="0"/>
                <a:ea typeface="ＭＳ Ｐゴシック" charset="0"/>
              </a:defRPr>
            </a:lvl9pPr>
          </a:lstStyle>
          <a:p>
            <a:fld id="{16153E49-8BB2-1740-93B0-1124ADC69B84}" type="slidenum">
              <a:rPr lang="en-US" sz="800" b="0"/>
              <a:pPr/>
              <a:t>62</a:t>
            </a:fld>
            <a:endParaRPr lang="en-US" sz="800" b="0" dirty="0"/>
          </a:p>
        </p:txBody>
      </p:sp>
      <p:sp>
        <p:nvSpPr>
          <p:cNvPr id="223235" name="Rectangle 2"/>
          <p:cNvSpPr>
            <a:spLocks noGrp="1" noRot="1" noChangeAspect="1" noChangeArrowheads="1" noTextEdit="1"/>
          </p:cNvSpPr>
          <p:nvPr>
            <p:ph type="sldImg"/>
          </p:nvPr>
        </p:nvSpPr>
        <p:spPr>
          <a:xfrm>
            <a:off x="903288" y="247650"/>
            <a:ext cx="5405437" cy="4052888"/>
          </a:xfrm>
          <a:ln/>
        </p:spPr>
      </p:sp>
      <p:sp>
        <p:nvSpPr>
          <p:cNvPr id="223236" name="Rectangle 3"/>
          <p:cNvSpPr>
            <a:spLocks noGrp="1" noChangeArrowheads="1"/>
          </p:cNvSpPr>
          <p:nvPr>
            <p:ph type="body" idx="1"/>
          </p:nvPr>
        </p:nvSpPr>
        <p:spPr>
          <a:xfrm>
            <a:off x="412750" y="4445000"/>
            <a:ext cx="6248400" cy="4319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nSpc>
                <a:spcPct val="80000"/>
              </a:lnSpc>
              <a:buNone/>
            </a:pPr>
            <a:r>
              <a:rPr lang="en-US" sz="1000" b="1" dirty="0"/>
              <a:t>Access Control Configuration</a:t>
            </a:r>
            <a:endParaRPr lang="en-US" sz="1000" dirty="0"/>
          </a:p>
          <a:p>
            <a:pPr marL="0" indent="0">
              <a:lnSpc>
                <a:spcPct val="80000"/>
              </a:lnSpc>
              <a:buNone/>
            </a:pPr>
            <a:r>
              <a:rPr lang="en-US" sz="1000" dirty="0"/>
              <a:t>The most common method for preventing IP spoofing is to properly configure access control. To reduce the effectiveness of IP spoofing, configure the access control list (ACL) to deny any traffic from the external network that has a source address that should reside on the internal network. This configuration helps to prevent spoofing attacks only if the internal addresses are the only trusted addresses. If some external addresses are trusted, this method is not effective.</a:t>
            </a:r>
            <a:endParaRPr lang="en-US" sz="1000" b="1" dirty="0"/>
          </a:p>
          <a:p>
            <a:pPr marL="0" indent="0">
              <a:lnSpc>
                <a:spcPct val="80000"/>
              </a:lnSpc>
              <a:buNone/>
            </a:pPr>
            <a:endParaRPr lang="en-US" sz="1000" b="1" dirty="0" smtClean="0"/>
          </a:p>
          <a:p>
            <a:pPr marL="0" indent="0">
              <a:lnSpc>
                <a:spcPct val="80000"/>
              </a:lnSpc>
              <a:buNone/>
            </a:pPr>
            <a:r>
              <a:rPr lang="en-US" sz="1000" b="1" dirty="0" smtClean="0"/>
              <a:t>Encryption</a:t>
            </a:r>
            <a:endParaRPr lang="en-US" sz="1000" dirty="0"/>
          </a:p>
          <a:p>
            <a:pPr marL="0" indent="0">
              <a:lnSpc>
                <a:spcPct val="80000"/>
              </a:lnSpc>
              <a:buNone/>
            </a:pPr>
            <a:r>
              <a:rPr lang="en-US" sz="1000" dirty="0"/>
              <a:t>Another possible way to prevent IP spoofing is to encrypt all network traffic to prevent source and destination hosts from being compromised.</a:t>
            </a:r>
            <a:endParaRPr lang="en-US" sz="1000" b="1" dirty="0"/>
          </a:p>
          <a:p>
            <a:pPr marL="0" indent="0">
              <a:lnSpc>
                <a:spcPct val="80000"/>
              </a:lnSpc>
              <a:buNone/>
            </a:pPr>
            <a:endParaRPr lang="en-US" sz="1000" b="1" dirty="0" smtClean="0"/>
          </a:p>
          <a:p>
            <a:pPr marL="0" indent="0">
              <a:lnSpc>
                <a:spcPct val="80000"/>
              </a:lnSpc>
              <a:buNone/>
            </a:pPr>
            <a:r>
              <a:rPr lang="en-US" sz="1000" b="1" dirty="0" smtClean="0"/>
              <a:t>RFC </a:t>
            </a:r>
            <a:r>
              <a:rPr lang="en-US" sz="1000" b="1" dirty="0"/>
              <a:t>3704 Filtering</a:t>
            </a:r>
            <a:endParaRPr lang="en-US" sz="1000" dirty="0"/>
          </a:p>
          <a:p>
            <a:pPr marL="112713" indent="-112713">
              <a:lnSpc>
                <a:spcPct val="80000"/>
              </a:lnSpc>
            </a:pPr>
            <a:r>
              <a:rPr lang="en-US" sz="1000" dirty="0"/>
              <a:t>You can prevent your network users from spoofing other networks (and be a good Internet citizen at the same time) by preventing any outbound traffic on your network that does not have a source address in your the IP range of your organization. This filtering denies any traffic that does not have the source address that was expected on a particular interface. For example, if an ISP is providing a connection to the IP address 15.1.1.0/24, the ISP could filter traffic so that only traffic sourced from address 15.1.1.0/24 can enter the ISP router from that interface. Note that unless all ISPs implement this type of filtering, the effectiveness is significantly reduced.</a:t>
            </a:r>
          </a:p>
          <a:p>
            <a:pPr marL="112713" indent="-112713">
              <a:lnSpc>
                <a:spcPct val="80000"/>
              </a:lnSpc>
            </a:pPr>
            <a:r>
              <a:rPr lang="en-US" sz="1000" dirty="0"/>
              <a:t>RFC 3704 covers ingress filtering for multihomed networks. It updates RFC 2827.</a:t>
            </a:r>
          </a:p>
          <a:p>
            <a:pPr marL="112713" indent="-112713">
              <a:lnSpc>
                <a:spcPct val="80000"/>
              </a:lnSpc>
            </a:pPr>
            <a:r>
              <a:rPr lang="en-US" sz="1000" dirty="0"/>
              <a:t>RFC 2827 defines filters to drop packets that come from source addresses within 0.0.0.0/8, 10.0.0.0/8, 127.0.0.0/8, 172.16.0.0/12, 192.168.0.0/16, 224.0.0.0/4, or 240.0.0.0/4. This source address is a so-called </a:t>
            </a:r>
            <a:r>
              <a:rPr lang="en-US" sz="1000" dirty="0">
                <a:solidFill>
                  <a:schemeClr val="accent1"/>
                </a:solidFill>
              </a:rPr>
              <a:t>Martian Address.</a:t>
            </a:r>
            <a:endParaRPr lang="en-US" sz="1000" b="1" dirty="0">
              <a:solidFill>
                <a:schemeClr val="accent1"/>
              </a:solidFill>
            </a:endParaRPr>
          </a:p>
          <a:p>
            <a:pPr marL="0" indent="0">
              <a:lnSpc>
                <a:spcPct val="80000"/>
              </a:lnSpc>
              <a:buNone/>
            </a:pPr>
            <a:endParaRPr lang="en-US" sz="1000" b="1" dirty="0" smtClean="0"/>
          </a:p>
          <a:p>
            <a:pPr marL="0" indent="0">
              <a:lnSpc>
                <a:spcPct val="80000"/>
              </a:lnSpc>
              <a:buNone/>
            </a:pPr>
            <a:r>
              <a:rPr lang="en-US" sz="1000" b="1" dirty="0" smtClean="0"/>
              <a:t>Additional </a:t>
            </a:r>
            <a:r>
              <a:rPr lang="en-US" sz="1000" b="1" dirty="0"/>
              <a:t>Authentication</a:t>
            </a:r>
            <a:endParaRPr lang="en-US" sz="1000" dirty="0"/>
          </a:p>
          <a:p>
            <a:pPr marL="0" indent="0">
              <a:lnSpc>
                <a:spcPct val="80000"/>
              </a:lnSpc>
              <a:buNone/>
            </a:pPr>
            <a:r>
              <a:rPr lang="en-US" sz="1000" dirty="0" smtClean="0"/>
              <a:t>The </a:t>
            </a:r>
            <a:r>
              <a:rPr lang="en-US" sz="1000" dirty="0"/>
              <a:t>most effective method for mitigating the threat of IP spoofing is to eliminate the attack</a:t>
            </a:r>
            <a:r>
              <a:rPr lang="ja-JP" altLang="en-US" sz="1000" dirty="0"/>
              <a:t>’</a:t>
            </a:r>
            <a:r>
              <a:rPr lang="en-US" sz="1000" dirty="0"/>
              <a:t>s effectiveness. IP spoofing can function correctly only when devices use IP address-based authentication; therefore, if you use additional authentication methods, IP spoofing attacks are irrelevant. Cryptographic authentication is the best form of additional authentication. However, when cryptographic authentication is not possible, strong two-factor authentication using OTPs can also be effective.</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65</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solidFill>
                  <a:schemeClr val="bg2"/>
                </a:solidFill>
              </a:rPr>
              <a:t>The Cisco Network </a:t>
            </a:r>
            <a:r>
              <a:rPr lang="en-US" dirty="0" smtClean="0">
                <a:solidFill>
                  <a:schemeClr val="tx1"/>
                </a:solidFill>
              </a:rPr>
              <a:t>Foundation Protection (NFP) logically divides routers and switches into three functional areas:</a:t>
            </a:r>
          </a:p>
          <a:p>
            <a:pPr lvl="1"/>
            <a:r>
              <a:rPr lang="en-US" b="1" dirty="0" smtClean="0">
                <a:solidFill>
                  <a:schemeClr val="tx1"/>
                </a:solidFill>
              </a:rPr>
              <a:t>Control Plane </a:t>
            </a:r>
            <a:r>
              <a:rPr lang="en-US" dirty="0" smtClean="0">
                <a:solidFill>
                  <a:schemeClr val="tx1"/>
                </a:solidFill>
              </a:rPr>
              <a:t>- Responsible for routing data correctly. Consists of device-generated packets required for the operation of the network itself such as ARP message exchanges or OSPF routing advertisements.</a:t>
            </a:r>
          </a:p>
          <a:p>
            <a:pPr lvl="1"/>
            <a:r>
              <a:rPr lang="en-US" b="1" dirty="0" smtClean="0">
                <a:solidFill>
                  <a:schemeClr val="tx1"/>
                </a:solidFill>
              </a:rPr>
              <a:t>Management Plane </a:t>
            </a:r>
            <a:r>
              <a:rPr lang="en-US" dirty="0" smtClean="0">
                <a:solidFill>
                  <a:schemeClr val="tx1"/>
                </a:solidFill>
              </a:rPr>
              <a:t>- Responsible for managing network elements. Generated either by network devices or network management stations using processes and protocols, such as Telnet, SSH, TFTP, FTP, NTP, AAA, SNMP, syslog, TACACS+, RADIUS, and </a:t>
            </a:r>
            <a:r>
              <a:rPr lang="en-US" dirty="0" err="1" smtClean="0">
                <a:solidFill>
                  <a:schemeClr val="tx1"/>
                </a:solidFill>
              </a:rPr>
              <a:t>NetFlow</a:t>
            </a:r>
            <a:r>
              <a:rPr lang="en-US" dirty="0" smtClean="0">
                <a:solidFill>
                  <a:schemeClr val="tx1"/>
                </a:solidFill>
              </a:rPr>
              <a:t>.</a:t>
            </a:r>
          </a:p>
          <a:p>
            <a:pPr lvl="1"/>
            <a:r>
              <a:rPr lang="en-US" b="1" dirty="0" smtClean="0">
                <a:solidFill>
                  <a:schemeClr val="tx1"/>
                </a:solidFill>
              </a:rPr>
              <a:t>Data Plane </a:t>
            </a:r>
            <a:r>
              <a:rPr lang="en-US" dirty="0" smtClean="0">
                <a:solidFill>
                  <a:schemeClr val="tx1"/>
                </a:solidFill>
              </a:rPr>
              <a:t>(Forwarding Plane) - Responsible for forwarding data. Consists of user-generated packets being forwarded between end stations. Most traffic travels through the router</a:t>
            </a:r>
            <a:r>
              <a:rPr lang="en-US" dirty="0" smtClean="0"/>
              <a:t>, or switch, via the data plane.</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66</a:t>
            </a:fld>
            <a:endParaRPr lang="en-US"/>
          </a:p>
        </p:txBody>
      </p:sp>
    </p:spTree>
    <p:extLst>
      <p:ext uri="{BB962C8B-B14F-4D97-AF65-F5344CB8AC3E}">
        <p14:creationId xmlns:p14="http://schemas.microsoft.com/office/powerpoint/2010/main" val="31424891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CoPP</a:t>
            </a:r>
            <a:r>
              <a:rPr lang="en-US" dirty="0" smtClean="0"/>
              <a:t> is designed to prevent unnecessary traffic from overwhelming the route processor. </a:t>
            </a:r>
          </a:p>
          <a:p>
            <a:r>
              <a:rPr lang="en-US" dirty="0" err="1" smtClean="0"/>
              <a:t>CoPP</a:t>
            </a:r>
            <a:r>
              <a:rPr lang="en-US" dirty="0" smtClean="0"/>
              <a:t> consists of the following features:</a:t>
            </a:r>
          </a:p>
          <a:p>
            <a:pPr marL="800100" lvl="1" indent="-342900">
              <a:buFont typeface="Arial"/>
              <a:buChar char="•"/>
            </a:pPr>
            <a:r>
              <a:rPr lang="en-US" b="1" dirty="0" smtClean="0"/>
              <a:t>Control Plane Policing (</a:t>
            </a:r>
            <a:r>
              <a:rPr lang="en-US" b="1" dirty="0" err="1" smtClean="0"/>
              <a:t>CoPP</a:t>
            </a:r>
            <a:r>
              <a:rPr lang="en-US" b="1" dirty="0" smtClean="0"/>
              <a:t>) </a:t>
            </a:r>
            <a:r>
              <a:rPr lang="en-US" dirty="0" smtClean="0"/>
              <a:t>- Allows users to configure a </a:t>
            </a:r>
            <a:r>
              <a:rPr lang="en-US" dirty="0" err="1" smtClean="0"/>
              <a:t>QoS</a:t>
            </a:r>
            <a:r>
              <a:rPr lang="en-US" dirty="0" smtClean="0"/>
              <a:t> filter that manages the traffic flow of control plane packets. This protects the control plane against reconnaissance and </a:t>
            </a:r>
            <a:r>
              <a:rPr lang="en-US" dirty="0" err="1" smtClean="0"/>
              <a:t>DoS</a:t>
            </a:r>
            <a:r>
              <a:rPr lang="en-US" dirty="0" smtClean="0"/>
              <a:t> attacks.</a:t>
            </a:r>
          </a:p>
          <a:p>
            <a:pPr marL="800100" lvl="1" indent="-342900">
              <a:buFont typeface="Arial"/>
              <a:buChar char="•"/>
            </a:pPr>
            <a:r>
              <a:rPr lang="en-US" b="1" dirty="0" smtClean="0"/>
              <a:t>Control Plane Protection (</a:t>
            </a:r>
            <a:r>
              <a:rPr lang="en-US" b="1" dirty="0" err="1" smtClean="0"/>
              <a:t>CPPr</a:t>
            </a:r>
            <a:r>
              <a:rPr lang="en-US" b="1" dirty="0" smtClean="0"/>
              <a:t>) </a:t>
            </a:r>
            <a:r>
              <a:rPr lang="en-US" dirty="0" smtClean="0"/>
              <a:t>- An extension of </a:t>
            </a:r>
            <a:r>
              <a:rPr lang="en-US" dirty="0" err="1" smtClean="0"/>
              <a:t>CoPP</a:t>
            </a:r>
            <a:r>
              <a:rPr lang="en-US" dirty="0" smtClean="0"/>
              <a:t> that allows for policing granularity. For example, </a:t>
            </a:r>
            <a:r>
              <a:rPr lang="en-US" dirty="0" err="1" smtClean="0"/>
              <a:t>CPPr</a:t>
            </a:r>
            <a:r>
              <a:rPr lang="en-US" dirty="0" smtClean="0"/>
              <a:t> can filter and rate-limit the packets that go to the control plane of the router and discard malicious and error packets (or both).</a:t>
            </a:r>
          </a:p>
          <a:p>
            <a:pPr marL="800100" lvl="1" indent="-342900">
              <a:buFont typeface="Arial"/>
              <a:buChar char="•"/>
            </a:pPr>
            <a:r>
              <a:rPr lang="en-US" b="1" dirty="0" smtClean="0"/>
              <a:t>Control Plane Logging </a:t>
            </a:r>
            <a:r>
              <a:rPr lang="en-US" dirty="0" smtClean="0"/>
              <a:t>- Enables the logging of packets that </a:t>
            </a:r>
            <a:r>
              <a:rPr lang="en-US" dirty="0" err="1" smtClean="0"/>
              <a:t>CoPP</a:t>
            </a:r>
            <a:r>
              <a:rPr lang="en-US" dirty="0" smtClean="0"/>
              <a:t> or </a:t>
            </a:r>
            <a:r>
              <a:rPr lang="en-US" dirty="0" err="1" smtClean="0"/>
              <a:t>CPPr</a:t>
            </a:r>
            <a:r>
              <a:rPr lang="en-US" dirty="0" smtClean="0"/>
              <a:t> drop or permit. It provides the logging mechanism needed to deploy, monitor, and troubleshoot </a:t>
            </a:r>
            <a:r>
              <a:rPr lang="en-US" dirty="0" err="1" smtClean="0"/>
              <a:t>CoPP</a:t>
            </a:r>
            <a:r>
              <a:rPr lang="en-US" dirty="0" smtClean="0"/>
              <a:t> features efficiently.</a:t>
            </a:r>
          </a:p>
          <a:p>
            <a:endParaRPr lang="en-US"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67</a:t>
            </a:fld>
            <a:endParaRPr lang="en-US"/>
          </a:p>
        </p:txBody>
      </p:sp>
    </p:spTree>
    <p:extLst>
      <p:ext uri="{BB962C8B-B14F-4D97-AF65-F5344CB8AC3E}">
        <p14:creationId xmlns:p14="http://schemas.microsoft.com/office/powerpoint/2010/main" val="2464817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smtClean="0"/>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572890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dirty="0"/>
              <a:t>Slide Title</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Captain-Crunch-Whistle.mp3" TargetMode="External"/><Relationship Id="rId2" Type="http://schemas.openxmlformats.org/officeDocument/2006/relationships/image" Target="../media/image4.jpeg"/><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4.xml"/><Relationship Id="rId5" Type="http://schemas.openxmlformats.org/officeDocument/2006/relationships/image" Target="../media/image24.png"/><Relationship Id="rId4" Type="http://schemas.openxmlformats.org/officeDocument/2006/relationships/image" Target="../media/image23.png"/></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3" Type="http://schemas.openxmlformats.org/officeDocument/2006/relationships/hyperlink" Target="http://searchsecurity.techtarget.com/news/1519804/Phishing-attacks-target-users-of-Facebook-other-social-networks?asrc=EM_NLN_12420860&amp;track=NL-102&amp;ad=784799&amp;" TargetMode="External"/><Relationship Id="rId2" Type="http://schemas.openxmlformats.org/officeDocument/2006/relationships/hyperlink" Target="http://www.networkworld.com/news/2010/091610-social-networks.html?source=NWWNLE_nlt_daily_pm_2010-09-16" TargetMode="External"/><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eaLnBrk="1" hangingPunct="1">
              <a:spcBef>
                <a:spcPct val="0"/>
              </a:spcBef>
              <a:buFontTx/>
              <a:buNone/>
            </a:pPr>
            <a:endParaRPr lang="en-GB" altLang="en-US" sz="1800">
              <a:latin typeface="Arial" charset="0"/>
            </a:endParaRPr>
          </a:p>
        </p:txBody>
      </p:sp>
      <p:sp>
        <p:nvSpPr>
          <p:cNvPr id="6"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a:latin typeface="Arial" charset="0"/>
              </a:rPr>
              <a:t>Dr. Carlene Campbell</a:t>
            </a:r>
          </a:p>
        </p:txBody>
      </p:sp>
      <p:sp>
        <p:nvSpPr>
          <p:cNvPr id="7" name="Title 1"/>
          <p:cNvSpPr txBox="1">
            <a:spLocks/>
          </p:cNvSpPr>
          <p:nvPr/>
        </p:nvSpPr>
        <p:spPr>
          <a:xfrm>
            <a:off x="1569105" y="571690"/>
            <a:ext cx="6498158" cy="710466"/>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r>
              <a:rPr lang="en-US" kern="0" smtClean="0">
                <a:solidFill>
                  <a:srgbClr val="0F3661"/>
                </a:solidFill>
                <a:latin typeface="Times New Roman"/>
                <a:cs typeface="Times New Roman"/>
              </a:rPr>
              <a:t>Internet Security</a:t>
            </a:r>
            <a:endParaRPr lang="en-US" kern="0" dirty="0">
              <a:solidFill>
                <a:srgbClr val="0F3661"/>
              </a:solidFill>
              <a:latin typeface="Times New Roman"/>
              <a:cs typeface="Times New Roman"/>
            </a:endParaRPr>
          </a:p>
        </p:txBody>
      </p:sp>
      <p:sp>
        <p:nvSpPr>
          <p:cNvPr id="8" name="Rectangle 2"/>
          <p:cNvSpPr txBox="1">
            <a:spLocks noChangeArrowheads="1"/>
          </p:cNvSpPr>
          <p:nvPr/>
        </p:nvSpPr>
        <p:spPr bwMode="white">
          <a:xfrm>
            <a:off x="903856" y="2504286"/>
            <a:ext cx="7458747" cy="1408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ctr" anchorCtr="0" compatLnSpc="1">
            <a:prstTxWarp prst="textNoShape">
              <a:avLst/>
            </a:prstTxWarp>
          </a:bodyP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r>
              <a:rPr lang="en-US" sz="2800" b="1" dirty="0" smtClean="0">
                <a:solidFill>
                  <a:schemeClr val="tx1"/>
                </a:solidFill>
                <a:latin typeface="Arial" charset="0"/>
              </a:rPr>
              <a:t>Lecture 2: Modern Network Security Threats</a:t>
            </a:r>
            <a:endParaRPr lang="en-US" sz="2800" kern="0" dirty="0">
              <a:solidFill>
                <a:schemeClr val="tx1"/>
              </a:solidFill>
              <a:latin typeface="Arial" charset="0"/>
            </a:endParaRPr>
          </a:p>
        </p:txBody>
      </p:sp>
    </p:spTree>
    <p:extLst>
      <p:ext uri="{BB962C8B-B14F-4D97-AF65-F5344CB8AC3E}">
        <p14:creationId xmlns:p14="http://schemas.microsoft.com/office/powerpoint/2010/main" val="1013312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2543696" y="353449"/>
            <a:ext cx="5785658" cy="838200"/>
          </a:xfrm>
        </p:spPr>
        <p:txBody>
          <a:bodyPr/>
          <a:lstStyle/>
          <a:p>
            <a:pPr eaLnBrk="1" hangingPunct="1"/>
            <a:r>
              <a:rPr lang="en-US" dirty="0" smtClean="0">
                <a:latin typeface="Arial" charset="0"/>
              </a:rPr>
              <a:t>Objectives </a:t>
            </a:r>
            <a:endParaRPr lang="en-US" dirty="0">
              <a:latin typeface="Arial" charset="0"/>
            </a:endParaRPr>
          </a:p>
        </p:txBody>
      </p:sp>
      <p:sp>
        <p:nvSpPr>
          <p:cNvPr id="6" name="Rectangle 3"/>
          <p:cNvSpPr>
            <a:spLocks noGrp="1" noChangeArrowheads="1"/>
          </p:cNvSpPr>
          <p:nvPr>
            <p:ph idx="1"/>
          </p:nvPr>
        </p:nvSpPr>
        <p:spPr>
          <a:xfrm>
            <a:off x="1413164" y="1314824"/>
            <a:ext cx="7481454" cy="4021947"/>
          </a:xfrm>
        </p:spPr>
        <p:txBody>
          <a:bodyPr/>
          <a:lstStyle/>
          <a:p>
            <a:pPr marL="0" indent="0" eaLnBrk="1" hangingPunct="1">
              <a:buNone/>
            </a:pPr>
            <a:r>
              <a:rPr lang="en-US" sz="1800" b="1" dirty="0" smtClean="0">
                <a:latin typeface="Arial" charset="0"/>
              </a:rPr>
              <a:t>In this lecture you will:</a:t>
            </a:r>
          </a:p>
          <a:p>
            <a:r>
              <a:rPr lang="en-US" sz="1600" dirty="0" smtClean="0">
                <a:latin typeface="Arial" charset="0"/>
              </a:rPr>
              <a:t>Describe </a:t>
            </a:r>
            <a:r>
              <a:rPr lang="en-US" sz="1600" dirty="0">
                <a:latin typeface="Arial" charset="0"/>
              </a:rPr>
              <a:t>computer network viruses</a:t>
            </a:r>
            <a:r>
              <a:rPr lang="en-US" sz="1600" dirty="0" smtClean="0">
                <a:latin typeface="Arial" charset="0"/>
              </a:rPr>
              <a:t>.</a:t>
            </a:r>
          </a:p>
          <a:p>
            <a:r>
              <a:rPr lang="en-US" sz="1600" dirty="0">
                <a:latin typeface="Arial" charset="0"/>
              </a:rPr>
              <a:t>Describe computer network worms</a:t>
            </a:r>
            <a:r>
              <a:rPr lang="en-US" sz="1600" dirty="0" smtClean="0">
                <a:latin typeface="Arial" charset="0"/>
              </a:rPr>
              <a:t>.</a:t>
            </a:r>
          </a:p>
          <a:p>
            <a:r>
              <a:rPr lang="en-US" sz="1600" dirty="0">
                <a:latin typeface="Arial" charset="0"/>
              </a:rPr>
              <a:t>Describe computer network Trojan Horses</a:t>
            </a:r>
            <a:r>
              <a:rPr lang="en-US" sz="1600" dirty="0" smtClean="0">
                <a:latin typeface="Arial" charset="0"/>
              </a:rPr>
              <a:t>.</a:t>
            </a:r>
          </a:p>
          <a:p>
            <a:r>
              <a:rPr lang="en-US" sz="1600" dirty="0">
                <a:latin typeface="Arial" charset="0"/>
              </a:rPr>
              <a:t>Describe the techniques used to mitigate viruses, worms, and Trojan Horses</a:t>
            </a:r>
            <a:r>
              <a:rPr lang="en-US" sz="1600" dirty="0" smtClean="0">
                <a:latin typeface="Arial" charset="0"/>
              </a:rPr>
              <a:t>.</a:t>
            </a:r>
          </a:p>
          <a:p>
            <a:r>
              <a:rPr lang="en-US" sz="1600" dirty="0">
                <a:latin typeface="Arial" charset="0"/>
              </a:rPr>
              <a:t>Explain how reconnaissance attacks are launched</a:t>
            </a:r>
            <a:r>
              <a:rPr lang="en-US" sz="1600" dirty="0" smtClean="0">
                <a:latin typeface="Arial" charset="0"/>
              </a:rPr>
              <a:t>.</a:t>
            </a:r>
          </a:p>
          <a:p>
            <a:r>
              <a:rPr lang="en-US" sz="1600" dirty="0">
                <a:latin typeface="Arial" charset="0"/>
              </a:rPr>
              <a:t>Explain how access attacks are launched</a:t>
            </a:r>
            <a:r>
              <a:rPr lang="en-US" sz="1600" dirty="0" smtClean="0">
                <a:latin typeface="Arial" charset="0"/>
              </a:rPr>
              <a:t>.</a:t>
            </a:r>
          </a:p>
          <a:p>
            <a:r>
              <a:rPr lang="en-US" sz="1600" dirty="0">
                <a:latin typeface="Arial" charset="0"/>
              </a:rPr>
              <a:t>Explain how Denial of Service attacks are launched</a:t>
            </a:r>
            <a:r>
              <a:rPr lang="en-US" sz="1600" dirty="0" smtClean="0">
                <a:latin typeface="Arial" charset="0"/>
              </a:rPr>
              <a:t>.</a:t>
            </a:r>
          </a:p>
          <a:p>
            <a:r>
              <a:rPr lang="en-US" sz="1600" dirty="0">
                <a:latin typeface="Arial" charset="0"/>
              </a:rPr>
              <a:t>Describe the techniques used to mitigate reconnaissance attacks, access attacks, and </a:t>
            </a:r>
            <a:r>
              <a:rPr lang="en-US" sz="1600" dirty="0" err="1">
                <a:latin typeface="Arial" charset="0"/>
              </a:rPr>
              <a:t>DoS</a:t>
            </a:r>
            <a:r>
              <a:rPr lang="en-US" sz="1600" dirty="0">
                <a:latin typeface="Arial" charset="0"/>
              </a:rPr>
              <a:t> attacks</a:t>
            </a:r>
            <a:r>
              <a:rPr lang="en-US" sz="1600" dirty="0" smtClean="0">
                <a:latin typeface="Arial" charset="0"/>
              </a:rPr>
              <a:t>.</a:t>
            </a:r>
          </a:p>
          <a:p>
            <a:r>
              <a:rPr lang="en-US" sz="1600" dirty="0">
                <a:latin typeface="Arial" charset="0"/>
              </a:rPr>
              <a:t>Explain how to secure the three functional areas of Cisco routers and switches.</a:t>
            </a:r>
            <a:endParaRPr lang="en-US" sz="1600" dirty="0" smtClean="0">
              <a:latin typeface="Arial" charset="0"/>
            </a:endParaRPr>
          </a:p>
        </p:txBody>
      </p:sp>
    </p:spTree>
    <p:extLst>
      <p:ext uri="{BB962C8B-B14F-4D97-AF65-F5344CB8AC3E}">
        <p14:creationId xmlns:p14="http://schemas.microsoft.com/office/powerpoint/2010/main" val="15840067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1259378" y="0"/>
            <a:ext cx="7020847" cy="83820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Threats to Networks</a:t>
            </a:r>
            <a:endParaRPr lang="en-US" dirty="0">
              <a:latin typeface="Arial" charset="0"/>
            </a:endParaRPr>
          </a:p>
        </p:txBody>
      </p:sp>
      <p:pic>
        <p:nvPicPr>
          <p:cNvPr id="2" name="Picture 1"/>
          <p:cNvPicPr>
            <a:picLocks noChangeAspect="1"/>
          </p:cNvPicPr>
          <p:nvPr/>
        </p:nvPicPr>
        <p:blipFill>
          <a:blip r:embed="rId3"/>
          <a:stretch>
            <a:fillRect/>
          </a:stretch>
        </p:blipFill>
        <p:spPr>
          <a:xfrm>
            <a:off x="4062046" y="1166148"/>
            <a:ext cx="5081954" cy="4179576"/>
          </a:xfrm>
          <a:prstGeom prst="rect">
            <a:avLst/>
          </a:prstGeom>
        </p:spPr>
      </p:pic>
      <p:sp>
        <p:nvSpPr>
          <p:cNvPr id="23555" name="Rectangle 3"/>
          <p:cNvSpPr>
            <a:spLocks noGrp="1" noChangeArrowheads="1"/>
          </p:cNvSpPr>
          <p:nvPr>
            <p:ph type="body" idx="1"/>
          </p:nvPr>
        </p:nvSpPr>
        <p:spPr>
          <a:xfrm>
            <a:off x="747162" y="1166146"/>
            <a:ext cx="3103870" cy="3933391"/>
          </a:xfrm>
        </p:spPr>
        <p:txBody>
          <a:bodyPr/>
          <a:lstStyle/>
          <a:p>
            <a:pPr algn="just"/>
            <a:r>
              <a:rPr lang="en-US" dirty="0">
                <a:latin typeface="Arial" charset="0"/>
              </a:rPr>
              <a:t>Network attack vectors include:</a:t>
            </a:r>
          </a:p>
          <a:p>
            <a:pPr marL="581025" lvl="1" indent="-342900" algn="just">
              <a:buFont typeface="Arial" panose="020B0604020202020204" pitchFamily="34" charset="0"/>
              <a:buChar char="•"/>
            </a:pPr>
            <a:r>
              <a:rPr lang="en-US" b="1" dirty="0">
                <a:latin typeface="Arial" charset="0"/>
              </a:rPr>
              <a:t>Internal threats</a:t>
            </a:r>
            <a:endParaRPr lang="en-US" dirty="0">
              <a:latin typeface="Arial" charset="0"/>
            </a:endParaRPr>
          </a:p>
          <a:p>
            <a:pPr marL="581025" lvl="1" indent="-342900" algn="just">
              <a:buFont typeface="Arial" panose="020B0604020202020204" pitchFamily="34" charset="0"/>
              <a:buChar char="•"/>
            </a:pPr>
            <a:r>
              <a:rPr lang="en-US" b="1" dirty="0">
                <a:latin typeface="Arial" charset="0"/>
              </a:rPr>
              <a:t>External threats</a:t>
            </a:r>
          </a:p>
          <a:p>
            <a:pPr algn="just"/>
            <a:r>
              <a:rPr lang="en-CA" dirty="0" smtClean="0">
                <a:latin typeface="Arial" charset="0"/>
              </a:rPr>
              <a:t>The </a:t>
            </a:r>
            <a:r>
              <a:rPr lang="en-CA" dirty="0">
                <a:latin typeface="Arial" charset="0"/>
              </a:rPr>
              <a:t>attacks can be structured or unstructured.</a:t>
            </a:r>
            <a:endParaRPr lang="en-US" dirty="0">
              <a:latin typeface="Arial" charset="0"/>
            </a:endParaRPr>
          </a:p>
        </p:txBody>
      </p:sp>
    </p:spTree>
    <p:extLst>
      <p:ext uri="{BB962C8B-B14F-4D97-AF65-F5344CB8AC3E}">
        <p14:creationId xmlns:p14="http://schemas.microsoft.com/office/powerpoint/2010/main" val="111099359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3555">
                                            <p:txEl>
                                              <p:pRg st="1" end="1"/>
                                            </p:txEl>
                                          </p:spTgt>
                                        </p:tgtEl>
                                        <p:attrNameLst>
                                          <p:attrName>style.visibility</p:attrName>
                                        </p:attrNameLst>
                                      </p:cBhvr>
                                      <p:to>
                                        <p:strVal val="visible"/>
                                      </p:to>
                                    </p:set>
                                    <p:animEffect transition="in" filter="wipe(left)">
                                      <p:cBhvr>
                                        <p:cTn id="7" dur="500"/>
                                        <p:tgtEl>
                                          <p:spTgt spid="2355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23555">
                                            <p:txEl>
                                              <p:pRg st="2" end="2"/>
                                            </p:txEl>
                                          </p:spTgt>
                                        </p:tgtEl>
                                        <p:attrNameLst>
                                          <p:attrName>style.visibility</p:attrName>
                                        </p:attrNameLst>
                                      </p:cBhvr>
                                      <p:to>
                                        <p:strVal val="visible"/>
                                      </p:to>
                                    </p:set>
                                    <p:animEffect transition="in" filter="wipe(left)">
                                      <p:cBhvr>
                                        <p:cTn id="12" dur="500"/>
                                        <p:tgtEl>
                                          <p:spTgt spid="2355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23555">
                                            <p:txEl>
                                              <p:pRg st="3" end="3"/>
                                            </p:txEl>
                                          </p:spTgt>
                                        </p:tgtEl>
                                        <p:attrNameLst>
                                          <p:attrName>style.visibility</p:attrName>
                                        </p:attrNameLst>
                                      </p:cBhvr>
                                      <p:to>
                                        <p:strVal val="visible"/>
                                      </p:to>
                                    </p:set>
                                    <p:animEffect transition="in" filter="wipe(left)">
                                      <p:cBhvr>
                                        <p:cTn id="17" dur="500"/>
                                        <p:tgtEl>
                                          <p:spTgt spid="23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0915" name="Rectangle 3"/>
          <p:cNvSpPr>
            <a:spLocks noGrp="1" noChangeArrowheads="1"/>
          </p:cNvSpPr>
          <p:nvPr>
            <p:ph type="body" idx="1"/>
          </p:nvPr>
        </p:nvSpPr>
        <p:spPr>
          <a:xfrm>
            <a:off x="670308" y="851953"/>
            <a:ext cx="3975880" cy="4616862"/>
          </a:xfrm>
        </p:spPr>
        <p:txBody>
          <a:bodyPr/>
          <a:lstStyle/>
          <a:p>
            <a:pPr>
              <a:lnSpc>
                <a:spcPct val="90000"/>
              </a:lnSpc>
            </a:pPr>
            <a:r>
              <a:rPr lang="en-US" sz="2000" b="1" dirty="0" smtClean="0">
                <a:latin typeface="Arial" charset="0"/>
              </a:rPr>
              <a:t>Defining the word “Hacker”</a:t>
            </a:r>
            <a:endParaRPr lang="en-US" sz="2000" b="1" dirty="0">
              <a:latin typeface="Arial" charset="0"/>
            </a:endParaRPr>
          </a:p>
          <a:p>
            <a:pPr marL="742950" lvl="1" indent="-285750" algn="just">
              <a:lnSpc>
                <a:spcPct val="90000"/>
              </a:lnSpc>
              <a:buFont typeface="Arial"/>
              <a:buChar char="•"/>
            </a:pPr>
            <a:r>
              <a:rPr lang="en-US" dirty="0">
                <a:latin typeface="Arial" charset="0"/>
              </a:rPr>
              <a:t>General term that has historically been used to describe a computer programming expert. </a:t>
            </a:r>
            <a:endParaRPr lang="en-US" dirty="0" smtClean="0">
              <a:latin typeface="Arial" charset="0"/>
            </a:endParaRPr>
          </a:p>
          <a:p>
            <a:pPr marL="742950" lvl="1" indent="-285750" algn="just">
              <a:lnSpc>
                <a:spcPct val="90000"/>
              </a:lnSpc>
              <a:buFont typeface="Arial"/>
              <a:buChar char="•"/>
            </a:pPr>
            <a:r>
              <a:rPr lang="en-US" dirty="0"/>
              <a:t>Internet programmers who try to gain unauthorized access to devices on the Internet. </a:t>
            </a:r>
            <a:endParaRPr lang="en-US" dirty="0" smtClean="0"/>
          </a:p>
          <a:p>
            <a:pPr marL="742950" lvl="1" indent="-285750" algn="just">
              <a:lnSpc>
                <a:spcPct val="90000"/>
              </a:lnSpc>
              <a:buFont typeface="Arial"/>
              <a:buChar char="•"/>
            </a:pPr>
            <a:r>
              <a:rPr lang="en-US" dirty="0"/>
              <a:t>I</a:t>
            </a:r>
            <a:r>
              <a:rPr lang="en-US" dirty="0" smtClean="0"/>
              <a:t>ndividuals </a:t>
            </a:r>
            <a:r>
              <a:rPr lang="en-US" dirty="0"/>
              <a:t>who run programs to prevent or slow network access to a large number of users, or corrupt or wipe out data on servers. </a:t>
            </a:r>
            <a:endParaRPr lang="en-US" dirty="0" smtClean="0">
              <a:latin typeface="Arial" charset="0"/>
            </a:endParaRPr>
          </a:p>
          <a:p>
            <a:pPr marL="742950" lvl="1" indent="-285750">
              <a:lnSpc>
                <a:spcPct val="90000"/>
              </a:lnSpc>
              <a:buFont typeface="Arial"/>
              <a:buChar char="•"/>
            </a:pPr>
            <a:endParaRPr lang="en-US" dirty="0">
              <a:latin typeface="Arial" charset="0"/>
            </a:endParaRPr>
          </a:p>
        </p:txBody>
      </p:sp>
      <p:sp>
        <p:nvSpPr>
          <p:cNvPr id="5" name="Rectangle 2"/>
          <p:cNvSpPr>
            <a:spLocks noGrp="1" noChangeArrowheads="1"/>
          </p:cNvSpPr>
          <p:nvPr>
            <p:ph type="title"/>
          </p:nvPr>
        </p:nvSpPr>
        <p:spPr>
          <a:xfrm>
            <a:off x="1212700" y="175846"/>
            <a:ext cx="6821341" cy="492369"/>
          </a:xfrm>
        </p:spPr>
        <p:txBody>
          <a:bodyPr/>
          <a:lstStyle/>
          <a:p>
            <a:pPr eaLnBrk="1" hangingPunct="1"/>
            <a:r>
              <a:rPr lang="en-US" dirty="0" smtClean="0">
                <a:latin typeface="Arial" charset="0"/>
              </a:rPr>
              <a:t>The Hacker</a:t>
            </a:r>
            <a:endParaRPr lang="en-US" dirty="0">
              <a:latin typeface="Arial" charset="0"/>
            </a:endParaRPr>
          </a:p>
        </p:txBody>
      </p:sp>
      <p:pic>
        <p:nvPicPr>
          <p:cNvPr id="2" name="Picture 1"/>
          <p:cNvPicPr>
            <a:picLocks noChangeAspect="1"/>
          </p:cNvPicPr>
          <p:nvPr/>
        </p:nvPicPr>
        <p:blipFill>
          <a:blip r:embed="rId2"/>
          <a:stretch>
            <a:fillRect/>
          </a:stretch>
        </p:blipFill>
        <p:spPr>
          <a:xfrm>
            <a:off x="4677508" y="1719783"/>
            <a:ext cx="4338054" cy="2966910"/>
          </a:xfrm>
          <a:prstGeom prst="rect">
            <a:avLst/>
          </a:prstGeom>
        </p:spPr>
      </p:pic>
    </p:spTree>
    <p:extLst>
      <p:ext uri="{BB962C8B-B14F-4D97-AF65-F5344CB8AC3E}">
        <p14:creationId xmlns:p14="http://schemas.microsoft.com/office/powerpoint/2010/main" val="2492220894"/>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70915">
                                            <p:txEl>
                                              <p:pRg st="0" end="0"/>
                                            </p:txEl>
                                          </p:spTgt>
                                        </p:tgtEl>
                                        <p:attrNameLst>
                                          <p:attrName>style.visibility</p:attrName>
                                        </p:attrNameLst>
                                      </p:cBhvr>
                                      <p:to>
                                        <p:strVal val="visible"/>
                                      </p:to>
                                    </p:set>
                                    <p:animEffect transition="in" filter="wipe(left)">
                                      <p:cBhvr>
                                        <p:cTn id="7" dur="500"/>
                                        <p:tgtEl>
                                          <p:spTgt spid="2470915">
                                            <p:txEl>
                                              <p:pRg st="0" end="0"/>
                                            </p:txEl>
                                          </p:spTgt>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470915">
                                            <p:txEl>
                                              <p:pRg st="1" end="1"/>
                                            </p:txEl>
                                          </p:spTgt>
                                        </p:tgtEl>
                                        <p:attrNameLst>
                                          <p:attrName>style.visibility</p:attrName>
                                        </p:attrNameLst>
                                      </p:cBhvr>
                                      <p:to>
                                        <p:strVal val="visible"/>
                                      </p:to>
                                    </p:set>
                                    <p:animEffect transition="in" filter="wipe(left)">
                                      <p:cBhvr>
                                        <p:cTn id="11" dur="500"/>
                                        <p:tgtEl>
                                          <p:spTgt spid="247091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470915">
                                            <p:txEl>
                                              <p:pRg st="2" end="2"/>
                                            </p:txEl>
                                          </p:spTgt>
                                        </p:tgtEl>
                                        <p:attrNameLst>
                                          <p:attrName>style.visibility</p:attrName>
                                        </p:attrNameLst>
                                      </p:cBhvr>
                                      <p:to>
                                        <p:strVal val="visible"/>
                                      </p:to>
                                    </p:set>
                                    <p:animEffect transition="in" filter="wipe(left)">
                                      <p:cBhvr>
                                        <p:cTn id="16" dur="500"/>
                                        <p:tgtEl>
                                          <p:spTgt spid="247091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470915">
                                            <p:txEl>
                                              <p:pRg st="3" end="3"/>
                                            </p:txEl>
                                          </p:spTgt>
                                        </p:tgtEl>
                                        <p:attrNameLst>
                                          <p:attrName>style.visibility</p:attrName>
                                        </p:attrNameLst>
                                      </p:cBhvr>
                                      <p:to>
                                        <p:strVal val="visible"/>
                                      </p:to>
                                    </p:set>
                                    <p:animEffect transition="in" filter="wipe(left)">
                                      <p:cBhvr>
                                        <p:cTn id="21" dur="500"/>
                                        <p:tgtEl>
                                          <p:spTgt spid="24709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0915" grpId="0" build="p" bldLvl="2"/>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70915" name="Rectangle 3"/>
          <p:cNvSpPr>
            <a:spLocks noGrp="1" noChangeArrowheads="1"/>
          </p:cNvSpPr>
          <p:nvPr>
            <p:ph type="body" idx="1"/>
          </p:nvPr>
        </p:nvSpPr>
        <p:spPr>
          <a:xfrm>
            <a:off x="650631" y="914400"/>
            <a:ext cx="8493369" cy="4572000"/>
          </a:xfrm>
        </p:spPr>
        <p:txBody>
          <a:bodyPr/>
          <a:lstStyle/>
          <a:p>
            <a:pPr algn="just">
              <a:lnSpc>
                <a:spcPct val="100000"/>
              </a:lnSpc>
              <a:spcBef>
                <a:spcPts val="0"/>
              </a:spcBef>
            </a:pPr>
            <a:r>
              <a:rPr lang="en-US" b="1" dirty="0">
                <a:latin typeface="Arial" charset="0"/>
              </a:rPr>
              <a:t>White hat</a:t>
            </a:r>
          </a:p>
          <a:p>
            <a:pPr marL="455613" lvl="1" indent="1588" algn="just">
              <a:lnSpc>
                <a:spcPct val="100000"/>
              </a:lnSpc>
              <a:spcBef>
                <a:spcPts val="0"/>
              </a:spcBef>
            </a:pPr>
            <a:r>
              <a:rPr lang="en-US" dirty="0">
                <a:latin typeface="Arial" charset="0"/>
              </a:rPr>
              <a:t>Term used to describe individuals that use their abilities to find vulnerabilities in systems or networks, and then report these vulnerabilities to the owners of the system so that they can be fixed. </a:t>
            </a:r>
          </a:p>
          <a:p>
            <a:pPr algn="just">
              <a:lnSpc>
                <a:spcPct val="100000"/>
              </a:lnSpc>
              <a:spcBef>
                <a:spcPts val="0"/>
              </a:spcBef>
            </a:pPr>
            <a:r>
              <a:rPr lang="en-US" b="1" dirty="0" smtClean="0">
                <a:latin typeface="Arial" charset="0"/>
              </a:rPr>
              <a:t>Black </a:t>
            </a:r>
            <a:r>
              <a:rPr lang="en-US" b="1" dirty="0">
                <a:latin typeface="Arial" charset="0"/>
              </a:rPr>
              <a:t>hat</a:t>
            </a:r>
          </a:p>
          <a:p>
            <a:pPr marL="455613" lvl="1" indent="1588" algn="just">
              <a:lnSpc>
                <a:spcPct val="100000"/>
              </a:lnSpc>
              <a:spcBef>
                <a:spcPts val="0"/>
              </a:spcBef>
            </a:pPr>
            <a:r>
              <a:rPr lang="en-US" dirty="0">
                <a:latin typeface="Arial" charset="0"/>
              </a:rPr>
              <a:t>Term for individuals that use their knowledge of computer systems to break into systems or networks that they are not authorized to use. </a:t>
            </a:r>
          </a:p>
          <a:p>
            <a:pPr algn="just">
              <a:lnSpc>
                <a:spcPct val="100000"/>
              </a:lnSpc>
              <a:spcBef>
                <a:spcPts val="0"/>
              </a:spcBef>
            </a:pPr>
            <a:r>
              <a:rPr lang="en-US" b="1" dirty="0" smtClean="0">
                <a:latin typeface="Arial" charset="0"/>
              </a:rPr>
              <a:t>Hacker</a:t>
            </a:r>
            <a:endParaRPr lang="en-US" b="1" dirty="0">
              <a:latin typeface="Arial" charset="0"/>
            </a:endParaRPr>
          </a:p>
          <a:p>
            <a:pPr marL="455613" lvl="1" indent="1588" algn="just">
              <a:lnSpc>
                <a:spcPct val="100000"/>
              </a:lnSpc>
              <a:spcBef>
                <a:spcPts val="0"/>
              </a:spcBef>
            </a:pPr>
            <a:r>
              <a:rPr lang="en-US" dirty="0">
                <a:latin typeface="Arial" charset="0"/>
              </a:rPr>
              <a:t>General term that has historically been used to describe a computer programming expert. </a:t>
            </a:r>
          </a:p>
          <a:p>
            <a:pPr algn="just">
              <a:lnSpc>
                <a:spcPct val="100000"/>
              </a:lnSpc>
              <a:spcBef>
                <a:spcPts val="0"/>
              </a:spcBef>
            </a:pPr>
            <a:r>
              <a:rPr lang="en-US" b="1" dirty="0" smtClean="0">
                <a:latin typeface="Arial" charset="0"/>
              </a:rPr>
              <a:t>Cracker</a:t>
            </a:r>
            <a:endParaRPr lang="en-US" b="1" dirty="0">
              <a:latin typeface="Arial" charset="0"/>
            </a:endParaRPr>
          </a:p>
          <a:p>
            <a:pPr marL="455613" lvl="1" indent="1588" algn="just">
              <a:lnSpc>
                <a:spcPct val="100000"/>
              </a:lnSpc>
              <a:spcBef>
                <a:spcPts val="0"/>
              </a:spcBef>
            </a:pPr>
            <a:r>
              <a:rPr lang="en-US" dirty="0">
                <a:latin typeface="Arial" charset="0"/>
              </a:rPr>
              <a:t>Term that describes someone which attempts to gain unauthorized access with malicious intent.</a:t>
            </a:r>
          </a:p>
        </p:txBody>
      </p:sp>
      <p:sp>
        <p:nvSpPr>
          <p:cNvPr id="5" name="Rectangle 2"/>
          <p:cNvSpPr>
            <a:spLocks noGrp="1" noChangeArrowheads="1"/>
          </p:cNvSpPr>
          <p:nvPr>
            <p:ph type="title"/>
          </p:nvPr>
        </p:nvSpPr>
        <p:spPr>
          <a:xfrm>
            <a:off x="1330356" y="0"/>
            <a:ext cx="7336730" cy="83820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The Hacker Cont.</a:t>
            </a:r>
            <a:endParaRPr lang="en-US" dirty="0">
              <a:latin typeface="Arial" charset="0"/>
            </a:endParaRPr>
          </a:p>
        </p:txBody>
      </p:sp>
    </p:spTree>
    <p:extLst>
      <p:ext uri="{BB962C8B-B14F-4D97-AF65-F5344CB8AC3E}">
        <p14:creationId xmlns:p14="http://schemas.microsoft.com/office/powerpoint/2010/main" val="619356538"/>
      </p:ext>
    </p:extLst>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70915">
                                            <p:txEl>
                                              <p:pRg st="0" end="0"/>
                                            </p:txEl>
                                          </p:spTgt>
                                        </p:tgtEl>
                                        <p:attrNameLst>
                                          <p:attrName>style.visibility</p:attrName>
                                        </p:attrNameLst>
                                      </p:cBhvr>
                                      <p:to>
                                        <p:strVal val="visible"/>
                                      </p:to>
                                    </p:set>
                                    <p:animEffect transition="in" filter="wipe(left)">
                                      <p:cBhvr>
                                        <p:cTn id="7" dur="500"/>
                                        <p:tgtEl>
                                          <p:spTgt spid="2470915">
                                            <p:txEl>
                                              <p:pRg st="0" end="0"/>
                                            </p:txEl>
                                          </p:spTgt>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470915">
                                            <p:txEl>
                                              <p:pRg st="1" end="1"/>
                                            </p:txEl>
                                          </p:spTgt>
                                        </p:tgtEl>
                                        <p:attrNameLst>
                                          <p:attrName>style.visibility</p:attrName>
                                        </p:attrNameLst>
                                      </p:cBhvr>
                                      <p:to>
                                        <p:strVal val="visible"/>
                                      </p:to>
                                    </p:set>
                                    <p:animEffect transition="in" filter="wipe(left)">
                                      <p:cBhvr>
                                        <p:cTn id="11" dur="500"/>
                                        <p:tgtEl>
                                          <p:spTgt spid="2470915">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470915">
                                            <p:txEl>
                                              <p:pRg st="2" end="2"/>
                                            </p:txEl>
                                          </p:spTgt>
                                        </p:tgtEl>
                                        <p:attrNameLst>
                                          <p:attrName>style.visibility</p:attrName>
                                        </p:attrNameLst>
                                      </p:cBhvr>
                                      <p:to>
                                        <p:strVal val="visible"/>
                                      </p:to>
                                    </p:set>
                                    <p:animEffect transition="in" filter="wipe(left)">
                                      <p:cBhvr>
                                        <p:cTn id="16" dur="500"/>
                                        <p:tgtEl>
                                          <p:spTgt spid="2470915">
                                            <p:txEl>
                                              <p:pRg st="2" end="2"/>
                                            </p:txEl>
                                          </p:spTgt>
                                        </p:tgtEl>
                                      </p:cBhvr>
                                    </p:animEffect>
                                  </p:childTnLst>
                                </p:cTn>
                              </p:par>
                            </p:childTnLst>
                          </p:cTn>
                        </p:par>
                        <p:par>
                          <p:cTn id="17" fill="hold" nodeType="afterGroup">
                            <p:stCondLst>
                              <p:cond delay="500"/>
                            </p:stCondLst>
                            <p:childTnLst>
                              <p:par>
                                <p:cTn id="18" presetID="22" presetClass="entr" presetSubtype="8" fill="hold" grpId="0" nodeType="afterEffect">
                                  <p:stCondLst>
                                    <p:cond delay="0"/>
                                  </p:stCondLst>
                                  <p:childTnLst>
                                    <p:set>
                                      <p:cBhvr>
                                        <p:cTn id="19" dur="1" fill="hold">
                                          <p:stCondLst>
                                            <p:cond delay="0"/>
                                          </p:stCondLst>
                                        </p:cTn>
                                        <p:tgtEl>
                                          <p:spTgt spid="2470915">
                                            <p:txEl>
                                              <p:pRg st="3" end="3"/>
                                            </p:txEl>
                                          </p:spTgt>
                                        </p:tgtEl>
                                        <p:attrNameLst>
                                          <p:attrName>style.visibility</p:attrName>
                                        </p:attrNameLst>
                                      </p:cBhvr>
                                      <p:to>
                                        <p:strVal val="visible"/>
                                      </p:to>
                                    </p:set>
                                    <p:animEffect transition="in" filter="wipe(left)">
                                      <p:cBhvr>
                                        <p:cTn id="20" dur="500"/>
                                        <p:tgtEl>
                                          <p:spTgt spid="2470915">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2470915">
                                            <p:txEl>
                                              <p:pRg st="4" end="4"/>
                                            </p:txEl>
                                          </p:spTgt>
                                        </p:tgtEl>
                                        <p:attrNameLst>
                                          <p:attrName>style.visibility</p:attrName>
                                        </p:attrNameLst>
                                      </p:cBhvr>
                                      <p:to>
                                        <p:strVal val="visible"/>
                                      </p:to>
                                    </p:set>
                                    <p:animEffect transition="in" filter="wipe(left)">
                                      <p:cBhvr>
                                        <p:cTn id="25" dur="500"/>
                                        <p:tgtEl>
                                          <p:spTgt spid="2470915">
                                            <p:txEl>
                                              <p:pRg st="4" end="4"/>
                                            </p:txEl>
                                          </p:spTgt>
                                        </p:tgtEl>
                                      </p:cBhvr>
                                    </p:animEffect>
                                  </p:childTnLst>
                                </p:cTn>
                              </p:par>
                            </p:childTnLst>
                          </p:cTn>
                        </p:par>
                        <p:par>
                          <p:cTn id="26" fill="hold" nodeType="afterGroup">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2470915">
                                            <p:txEl>
                                              <p:pRg st="5" end="5"/>
                                            </p:txEl>
                                          </p:spTgt>
                                        </p:tgtEl>
                                        <p:attrNameLst>
                                          <p:attrName>style.visibility</p:attrName>
                                        </p:attrNameLst>
                                      </p:cBhvr>
                                      <p:to>
                                        <p:strVal val="visible"/>
                                      </p:to>
                                    </p:set>
                                    <p:animEffect transition="in" filter="wipe(left)">
                                      <p:cBhvr>
                                        <p:cTn id="29" dur="500"/>
                                        <p:tgtEl>
                                          <p:spTgt spid="2470915">
                                            <p:txEl>
                                              <p:pRg st="5" end="5"/>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2470915">
                                            <p:txEl>
                                              <p:pRg st="6" end="6"/>
                                            </p:txEl>
                                          </p:spTgt>
                                        </p:tgtEl>
                                        <p:attrNameLst>
                                          <p:attrName>style.visibility</p:attrName>
                                        </p:attrNameLst>
                                      </p:cBhvr>
                                      <p:to>
                                        <p:strVal val="visible"/>
                                      </p:to>
                                    </p:set>
                                    <p:animEffect transition="in" filter="wipe(left)">
                                      <p:cBhvr>
                                        <p:cTn id="34" dur="500"/>
                                        <p:tgtEl>
                                          <p:spTgt spid="2470915">
                                            <p:txEl>
                                              <p:pRg st="6" end="6"/>
                                            </p:txEl>
                                          </p:spTgt>
                                        </p:tgtEl>
                                      </p:cBhvr>
                                    </p:animEffect>
                                  </p:childTnLst>
                                </p:cTn>
                              </p:par>
                            </p:childTnLst>
                          </p:cTn>
                        </p:par>
                        <p:par>
                          <p:cTn id="35" fill="hold" nodeType="afterGroup">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2470915">
                                            <p:txEl>
                                              <p:pRg st="7" end="7"/>
                                            </p:txEl>
                                          </p:spTgt>
                                        </p:tgtEl>
                                        <p:attrNameLst>
                                          <p:attrName>style.visibility</p:attrName>
                                        </p:attrNameLst>
                                      </p:cBhvr>
                                      <p:to>
                                        <p:strVal val="visible"/>
                                      </p:to>
                                    </p:set>
                                    <p:animEffect transition="in" filter="wipe(left)">
                                      <p:cBhvr>
                                        <p:cTn id="38" dur="500"/>
                                        <p:tgtEl>
                                          <p:spTgt spid="24709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0915" grpId="0" build="p" bldLvl="2"/>
    </p:bldLst>
  </p:timing>
</p:sld>
</file>

<file path=ppt/slides/slide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471939" name="Rectangle 3"/>
          <p:cNvSpPr>
            <a:spLocks noGrp="1" noChangeArrowheads="1"/>
          </p:cNvSpPr>
          <p:nvPr>
            <p:ph type="body" idx="1"/>
          </p:nvPr>
        </p:nvSpPr>
        <p:spPr>
          <a:xfrm>
            <a:off x="174625" y="2784230"/>
            <a:ext cx="6384437" cy="2684584"/>
          </a:xfrm>
        </p:spPr>
        <p:txBody>
          <a:bodyPr/>
          <a:lstStyle/>
          <a:p>
            <a:pPr>
              <a:lnSpc>
                <a:spcPct val="100000"/>
              </a:lnSpc>
              <a:spcBef>
                <a:spcPts val="0"/>
              </a:spcBef>
            </a:pPr>
            <a:r>
              <a:rPr lang="en-US" sz="2000" b="1" dirty="0">
                <a:latin typeface="Arial" charset="0"/>
              </a:rPr>
              <a:t>Spammer</a:t>
            </a:r>
          </a:p>
          <a:p>
            <a:pPr marL="742950" lvl="1" indent="-285750">
              <a:lnSpc>
                <a:spcPct val="100000"/>
              </a:lnSpc>
              <a:spcBef>
                <a:spcPts val="0"/>
              </a:spcBef>
              <a:buFont typeface="Arial" panose="020B0604020202020204" pitchFamily="34" charset="0"/>
              <a:buChar char="•"/>
              <a:tabLst>
                <a:tab pos="974725" algn="l"/>
              </a:tabLst>
            </a:pPr>
            <a:r>
              <a:rPr lang="en-US" sz="1800" dirty="0">
                <a:latin typeface="Arial" charset="0"/>
              </a:rPr>
              <a:t>Individual that sends large quantities of unsolicited email messages. </a:t>
            </a:r>
          </a:p>
          <a:p>
            <a:pPr marL="742950" lvl="1" indent="-285750">
              <a:lnSpc>
                <a:spcPct val="100000"/>
              </a:lnSpc>
              <a:spcBef>
                <a:spcPts val="0"/>
              </a:spcBef>
              <a:buFont typeface="Arial" panose="020B0604020202020204" pitchFamily="34" charset="0"/>
              <a:buChar char="•"/>
              <a:tabLst>
                <a:tab pos="974725" algn="l"/>
              </a:tabLst>
            </a:pPr>
            <a:r>
              <a:rPr lang="en-US" sz="1800" dirty="0">
                <a:latin typeface="Arial" charset="0"/>
              </a:rPr>
              <a:t>Spammers often use viruses to take control of home computers to send out their bulk messages. </a:t>
            </a:r>
          </a:p>
          <a:p>
            <a:pPr>
              <a:lnSpc>
                <a:spcPct val="100000"/>
              </a:lnSpc>
              <a:spcBef>
                <a:spcPts val="0"/>
              </a:spcBef>
            </a:pPr>
            <a:r>
              <a:rPr lang="en-US" sz="2000" b="1" dirty="0" smtClean="0">
                <a:latin typeface="Arial" charset="0"/>
              </a:rPr>
              <a:t>Phisher</a:t>
            </a:r>
            <a:endParaRPr lang="en-US" sz="2000" b="1" dirty="0">
              <a:latin typeface="Arial" charset="0"/>
            </a:endParaRPr>
          </a:p>
          <a:p>
            <a:pPr marL="742950" lvl="1" indent="-285750">
              <a:lnSpc>
                <a:spcPct val="100000"/>
              </a:lnSpc>
              <a:spcBef>
                <a:spcPts val="0"/>
              </a:spcBef>
              <a:buFont typeface="Arial" panose="020B0604020202020204" pitchFamily="34" charset="0"/>
              <a:buChar char="•"/>
              <a:tabLst>
                <a:tab pos="974725" algn="l"/>
              </a:tabLst>
            </a:pPr>
            <a:r>
              <a:rPr lang="en-US" sz="1800" dirty="0">
                <a:latin typeface="Arial" charset="0"/>
              </a:rPr>
              <a:t>Individual uses email or other means in an attempt to trick others into providing sensitive information, such as credit card numbers or passwords. </a:t>
            </a:r>
          </a:p>
          <a:p>
            <a:pPr>
              <a:lnSpc>
                <a:spcPct val="100000"/>
              </a:lnSpc>
              <a:spcBef>
                <a:spcPts val="0"/>
              </a:spcBef>
            </a:pPr>
            <a:endParaRPr lang="en-US" sz="2000" dirty="0">
              <a:latin typeface="Arial" charset="0"/>
            </a:endParaRPr>
          </a:p>
        </p:txBody>
      </p:sp>
      <p:pic>
        <p:nvPicPr>
          <p:cNvPr id="38916" name="Picture 5" descr="Preventing identity theft"/>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682154" y="3493478"/>
            <a:ext cx="2499946" cy="2467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8" name="Picture 6" descr="Cap'n Crunch whistle">
            <a:hlinkClick r:id="rId3" action="ppaction://hlinkfile"/>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324600" y="1295400"/>
            <a:ext cx="26670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txBox="1">
            <a:spLocks noChangeArrowheads="1"/>
          </p:cNvSpPr>
          <p:nvPr/>
        </p:nvSpPr>
        <p:spPr bwMode="auto">
          <a:xfrm>
            <a:off x="650631" y="879230"/>
            <a:ext cx="5673969" cy="1796057"/>
          </a:xfrm>
          <a:prstGeom prst="rect">
            <a:avLst/>
          </a:prstGeom>
          <a:noFill/>
          <a:ln w="9525" algn="ctr">
            <a:noFill/>
            <a:miter lim="800000"/>
            <a:headEnd/>
            <a:tailEnd/>
          </a:ln>
        </p:spPr>
        <p:txBody>
          <a:bodyPr lIns="82124" tIns="41061" rIns="82124" bIns="41061"/>
          <a:lstStyle/>
          <a:p>
            <a:pPr marL="236538" indent="-236538" algn="l" defTabSz="814388">
              <a:lnSpc>
                <a:spcPct val="95000"/>
              </a:lnSpc>
              <a:spcBef>
                <a:spcPct val="50000"/>
              </a:spcBef>
              <a:buClr>
                <a:schemeClr val="tx2"/>
              </a:buClr>
              <a:buSzPct val="100000"/>
              <a:buFont typeface="Wingdings" pitchFamily="2" charset="2"/>
              <a:buChar char="§"/>
              <a:defRPr/>
            </a:pPr>
            <a:r>
              <a:rPr lang="en-US" sz="2000" b="1" kern="0" dirty="0" err="1">
                <a:latin typeface="+mn-lt"/>
                <a:ea typeface="+mn-ea"/>
                <a:cs typeface="+mn-cs"/>
              </a:rPr>
              <a:t>Phreaker</a:t>
            </a:r>
            <a:endParaRPr lang="en-US" sz="2000" b="1" kern="0" dirty="0">
              <a:latin typeface="+mn-lt"/>
              <a:ea typeface="+mn-ea"/>
              <a:cs typeface="+mn-cs"/>
            </a:endParaRPr>
          </a:p>
          <a:p>
            <a:pPr marL="741363" lvl="1" indent="-285750" algn="just" defTabSz="814388">
              <a:lnSpc>
                <a:spcPct val="95000"/>
              </a:lnSpc>
              <a:spcBef>
                <a:spcPct val="35000"/>
              </a:spcBef>
              <a:buFont typeface="Arial" panose="020B0604020202020204" pitchFamily="34" charset="0"/>
              <a:buChar char="•"/>
              <a:defRPr/>
            </a:pPr>
            <a:r>
              <a:rPr lang="en-US" sz="1800" b="0" kern="0" dirty="0">
                <a:latin typeface="+mn-lt"/>
                <a:ea typeface="+mn-ea"/>
                <a:cs typeface="+mn-cs"/>
              </a:rPr>
              <a:t>An individual that manipulates the phone network </a:t>
            </a:r>
            <a:r>
              <a:rPr lang="en-US" sz="1800" b="0" kern="0" dirty="0" smtClean="0">
                <a:latin typeface="+mn-lt"/>
                <a:ea typeface="+mn-ea"/>
                <a:cs typeface="+mn-cs"/>
              </a:rPr>
              <a:t>cause </a:t>
            </a:r>
            <a:r>
              <a:rPr lang="en-US" sz="1800" b="0" kern="0" dirty="0">
                <a:latin typeface="+mn-lt"/>
                <a:ea typeface="+mn-ea"/>
                <a:cs typeface="+mn-cs"/>
              </a:rPr>
              <a:t>it to perform a function that is normally not </a:t>
            </a:r>
            <a:r>
              <a:rPr lang="en-US" sz="1800" b="0" kern="0" dirty="0" smtClean="0">
                <a:latin typeface="+mn-lt"/>
                <a:ea typeface="+mn-ea"/>
                <a:cs typeface="+mn-cs"/>
              </a:rPr>
              <a:t>allowed, </a:t>
            </a:r>
            <a:r>
              <a:rPr lang="en-US" sz="1800" b="0" kern="0" dirty="0">
                <a:latin typeface="+mn-lt"/>
                <a:ea typeface="+mn-ea"/>
                <a:cs typeface="+mn-cs"/>
              </a:rPr>
              <a:t>such as to make </a:t>
            </a:r>
            <a:r>
              <a:rPr lang="en-US" sz="1800" b="0" kern="0" dirty="0" smtClean="0">
                <a:latin typeface="+mn-lt"/>
                <a:ea typeface="+mn-ea"/>
                <a:cs typeface="+mn-cs"/>
              </a:rPr>
              <a:t>free, </a:t>
            </a:r>
            <a:r>
              <a:rPr lang="en-US" sz="1800" b="0" kern="0" dirty="0">
                <a:latin typeface="+mn-lt"/>
                <a:ea typeface="+mn-ea"/>
                <a:cs typeface="+mn-cs"/>
              </a:rPr>
              <a:t>long distance </a:t>
            </a:r>
            <a:r>
              <a:rPr lang="en-US" sz="1800" b="0" kern="0" dirty="0" smtClean="0">
                <a:latin typeface="+mn-lt"/>
                <a:ea typeface="+mn-ea"/>
                <a:cs typeface="+mn-cs"/>
              </a:rPr>
              <a:t>calls.</a:t>
            </a:r>
            <a:endParaRPr lang="en-US" sz="1800" b="0" kern="0" dirty="0">
              <a:latin typeface="+mn-lt"/>
              <a:ea typeface="+mn-ea"/>
              <a:cs typeface="+mn-cs"/>
            </a:endParaRPr>
          </a:p>
          <a:p>
            <a:pPr marL="741363" lvl="1" indent="-285750" algn="just" defTabSz="814388">
              <a:lnSpc>
                <a:spcPct val="95000"/>
              </a:lnSpc>
              <a:spcBef>
                <a:spcPct val="35000"/>
              </a:spcBef>
              <a:buFont typeface="Arial" panose="020B0604020202020204" pitchFamily="34" charset="0"/>
              <a:buChar char="•"/>
              <a:defRPr/>
            </a:pPr>
            <a:r>
              <a:rPr lang="en-US" sz="1800" b="0" kern="0" dirty="0">
                <a:latin typeface="+mn-lt"/>
                <a:ea typeface="+mn-ea"/>
                <a:cs typeface="+mn-cs"/>
              </a:rPr>
              <a:t>Captain Crunch (John </a:t>
            </a:r>
            <a:r>
              <a:rPr lang="en-US" sz="1800" b="0" kern="0" dirty="0" err="1">
                <a:latin typeface="+mn-lt"/>
                <a:ea typeface="+mn-ea"/>
                <a:cs typeface="+mn-cs"/>
              </a:rPr>
              <a:t>Drapper</a:t>
            </a:r>
            <a:r>
              <a:rPr lang="en-US" sz="1800" b="0" kern="0" dirty="0" smtClean="0">
                <a:latin typeface="+mn-lt"/>
                <a:ea typeface="+mn-ea"/>
                <a:cs typeface="+mn-cs"/>
              </a:rPr>
              <a:t>)</a:t>
            </a:r>
          </a:p>
          <a:p>
            <a:pPr marL="741363" lvl="1" indent="-285750" algn="l" defTabSz="814388">
              <a:lnSpc>
                <a:spcPct val="95000"/>
              </a:lnSpc>
              <a:spcBef>
                <a:spcPct val="35000"/>
              </a:spcBef>
              <a:buFont typeface="Arial" panose="020B0604020202020204" pitchFamily="34" charset="0"/>
              <a:buChar char="•"/>
              <a:defRPr/>
            </a:pPr>
            <a:endParaRPr lang="en-US" sz="1800" kern="0" dirty="0">
              <a:latin typeface="+mn-lt"/>
              <a:ea typeface="+mn-ea"/>
              <a:cs typeface="+mn-cs"/>
            </a:endParaRPr>
          </a:p>
          <a:p>
            <a:pPr marL="741363" lvl="1" indent="-285750" algn="l" defTabSz="814388">
              <a:lnSpc>
                <a:spcPct val="95000"/>
              </a:lnSpc>
              <a:spcBef>
                <a:spcPct val="35000"/>
              </a:spcBef>
              <a:buFont typeface="Arial" panose="020B0604020202020204" pitchFamily="34" charset="0"/>
              <a:buChar char="•"/>
              <a:defRPr/>
            </a:pPr>
            <a:endParaRPr lang="en-US" sz="2000" b="0" kern="0" dirty="0">
              <a:latin typeface="+mn-lt"/>
              <a:ea typeface="+mn-ea"/>
              <a:cs typeface="+mn-cs"/>
            </a:endParaRPr>
          </a:p>
        </p:txBody>
      </p:sp>
      <p:sp>
        <p:nvSpPr>
          <p:cNvPr id="8" name="Rectangle 2"/>
          <p:cNvSpPr>
            <a:spLocks noGrp="1" noChangeArrowheads="1"/>
          </p:cNvSpPr>
          <p:nvPr>
            <p:ph type="title"/>
          </p:nvPr>
        </p:nvSpPr>
        <p:spPr>
          <a:xfrm>
            <a:off x="1301261" y="148207"/>
            <a:ext cx="7315201" cy="643101"/>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Hacker Titles</a:t>
            </a:r>
            <a:endParaRPr lang="en-US" dirty="0">
              <a:latin typeface="Arial" charset="0"/>
            </a:endParaRPr>
          </a:p>
        </p:txBody>
      </p:sp>
    </p:spTree>
    <p:extLst>
      <p:ext uri="{BB962C8B-B14F-4D97-AF65-F5344CB8AC3E}">
        <p14:creationId xmlns:p14="http://schemas.microsoft.com/office/powerpoint/2010/main" val="2083789010"/>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500"/>
                                        <p:tgtEl>
                                          <p:spTgt spid="6">
                                            <p:txEl>
                                              <p:pRg st="0" end="0"/>
                                            </p:txEl>
                                          </p:spTgt>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wipe(left)">
                                      <p:cBhvr>
                                        <p:cTn id="11" dur="500"/>
                                        <p:tgtEl>
                                          <p:spTgt spid="6">
                                            <p:txEl>
                                              <p:pRg st="1" end="1"/>
                                            </p:txEl>
                                          </p:spTgt>
                                        </p:tgtEl>
                                      </p:cBhvr>
                                    </p:animEffect>
                                  </p:childTnLst>
                                </p:cTn>
                              </p:par>
                            </p:childTnLst>
                          </p:cTn>
                        </p:par>
                        <p:par>
                          <p:cTn id="12" fill="hold" nodeType="afterGroup">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left)">
                                      <p:cBhvr>
                                        <p:cTn id="15" dur="500"/>
                                        <p:tgtEl>
                                          <p:spTgt spid="6">
                                            <p:txEl>
                                              <p:pRg st="2" end="2"/>
                                            </p:txEl>
                                          </p:spTgt>
                                        </p:tgtEl>
                                      </p:cBhvr>
                                    </p:animEffect>
                                  </p:childTnLst>
                                </p:cTn>
                              </p:par>
                            </p:childTnLst>
                          </p:cTn>
                        </p:par>
                        <p:par>
                          <p:cTn id="16" fill="hold" nodeType="afterGroup">
                            <p:stCondLst>
                              <p:cond delay="1500"/>
                            </p:stCondLst>
                            <p:childTnLst>
                              <p:par>
                                <p:cTn id="17" presetID="10" presetClass="entr" presetSubtype="0" fill="hold" nodeType="afterEffect">
                                  <p:stCondLst>
                                    <p:cond delay="0"/>
                                  </p:stCondLst>
                                  <p:childTnLst>
                                    <p:set>
                                      <p:cBhvr>
                                        <p:cTn id="18" dur="1" fill="hold">
                                          <p:stCondLst>
                                            <p:cond delay="0"/>
                                          </p:stCondLst>
                                        </p:cTn>
                                        <p:tgtEl>
                                          <p:spTgt spid="38918"/>
                                        </p:tgtEl>
                                        <p:attrNameLst>
                                          <p:attrName>style.visibility</p:attrName>
                                        </p:attrNameLst>
                                      </p:cBhvr>
                                      <p:to>
                                        <p:strVal val="visible"/>
                                      </p:to>
                                    </p:set>
                                    <p:animEffect transition="in" filter="fade">
                                      <p:cBhvr>
                                        <p:cTn id="19" dur="500"/>
                                        <p:tgtEl>
                                          <p:spTgt spid="38918"/>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2471939">
                                            <p:txEl>
                                              <p:pRg st="0" end="0"/>
                                            </p:txEl>
                                          </p:spTgt>
                                        </p:tgtEl>
                                        <p:attrNameLst>
                                          <p:attrName>style.visibility</p:attrName>
                                        </p:attrNameLst>
                                      </p:cBhvr>
                                      <p:to>
                                        <p:strVal val="visible"/>
                                      </p:to>
                                    </p:set>
                                    <p:animEffect transition="in" filter="wipe(left)">
                                      <p:cBhvr>
                                        <p:cTn id="24" dur="500"/>
                                        <p:tgtEl>
                                          <p:spTgt spid="2471939">
                                            <p:txEl>
                                              <p:pRg st="0" end="0"/>
                                            </p:txEl>
                                          </p:spTgt>
                                        </p:tgtEl>
                                      </p:cBhvr>
                                    </p:animEffect>
                                  </p:childTnLst>
                                </p:cTn>
                              </p:par>
                            </p:childTnLst>
                          </p:cTn>
                        </p:par>
                        <p:par>
                          <p:cTn id="25" fill="hold" nodeType="afterGroup">
                            <p:stCondLst>
                              <p:cond delay="500"/>
                            </p:stCondLst>
                            <p:childTnLst>
                              <p:par>
                                <p:cTn id="26" presetID="22" presetClass="entr" presetSubtype="8" fill="hold" grpId="0" nodeType="afterEffect">
                                  <p:stCondLst>
                                    <p:cond delay="0"/>
                                  </p:stCondLst>
                                  <p:childTnLst>
                                    <p:set>
                                      <p:cBhvr>
                                        <p:cTn id="27" dur="1" fill="hold">
                                          <p:stCondLst>
                                            <p:cond delay="0"/>
                                          </p:stCondLst>
                                        </p:cTn>
                                        <p:tgtEl>
                                          <p:spTgt spid="2471939">
                                            <p:txEl>
                                              <p:pRg st="1" end="1"/>
                                            </p:txEl>
                                          </p:spTgt>
                                        </p:tgtEl>
                                        <p:attrNameLst>
                                          <p:attrName>style.visibility</p:attrName>
                                        </p:attrNameLst>
                                      </p:cBhvr>
                                      <p:to>
                                        <p:strVal val="visible"/>
                                      </p:to>
                                    </p:set>
                                    <p:animEffect transition="in" filter="wipe(left)">
                                      <p:cBhvr>
                                        <p:cTn id="28" dur="500"/>
                                        <p:tgtEl>
                                          <p:spTgt spid="2471939">
                                            <p:txEl>
                                              <p:pRg st="1" end="1"/>
                                            </p:txEl>
                                          </p:spTgt>
                                        </p:tgtEl>
                                      </p:cBhvr>
                                    </p:animEffect>
                                  </p:childTnLst>
                                </p:cTn>
                              </p:par>
                            </p:childTnLst>
                          </p:cTn>
                        </p:par>
                        <p:par>
                          <p:cTn id="29" fill="hold" nodeType="afterGroup">
                            <p:stCondLst>
                              <p:cond delay="1000"/>
                            </p:stCondLst>
                            <p:childTnLst>
                              <p:par>
                                <p:cTn id="30" presetID="22" presetClass="entr" presetSubtype="8" fill="hold" grpId="0" nodeType="afterEffect">
                                  <p:stCondLst>
                                    <p:cond delay="0"/>
                                  </p:stCondLst>
                                  <p:childTnLst>
                                    <p:set>
                                      <p:cBhvr>
                                        <p:cTn id="31" dur="1" fill="hold">
                                          <p:stCondLst>
                                            <p:cond delay="0"/>
                                          </p:stCondLst>
                                        </p:cTn>
                                        <p:tgtEl>
                                          <p:spTgt spid="2471939">
                                            <p:txEl>
                                              <p:pRg st="2" end="2"/>
                                            </p:txEl>
                                          </p:spTgt>
                                        </p:tgtEl>
                                        <p:attrNameLst>
                                          <p:attrName>style.visibility</p:attrName>
                                        </p:attrNameLst>
                                      </p:cBhvr>
                                      <p:to>
                                        <p:strVal val="visible"/>
                                      </p:to>
                                    </p:set>
                                    <p:animEffect transition="in" filter="wipe(left)">
                                      <p:cBhvr>
                                        <p:cTn id="32" dur="500"/>
                                        <p:tgtEl>
                                          <p:spTgt spid="2471939">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471939">
                                            <p:txEl>
                                              <p:pRg st="3" end="3"/>
                                            </p:txEl>
                                          </p:spTgt>
                                        </p:tgtEl>
                                        <p:attrNameLst>
                                          <p:attrName>style.visibility</p:attrName>
                                        </p:attrNameLst>
                                      </p:cBhvr>
                                      <p:to>
                                        <p:strVal val="visible"/>
                                      </p:to>
                                    </p:set>
                                    <p:animEffect transition="in" filter="wipe(left)">
                                      <p:cBhvr>
                                        <p:cTn id="37" dur="500"/>
                                        <p:tgtEl>
                                          <p:spTgt spid="2471939">
                                            <p:txEl>
                                              <p:pRg st="3" end="3"/>
                                            </p:txEl>
                                          </p:spTgt>
                                        </p:tgtEl>
                                      </p:cBhvr>
                                    </p:animEffect>
                                  </p:childTnLst>
                                </p:cTn>
                              </p:par>
                            </p:childTnLst>
                          </p:cTn>
                        </p:par>
                        <p:par>
                          <p:cTn id="38" fill="hold" nodeType="afterGroup">
                            <p:stCondLst>
                              <p:cond delay="500"/>
                            </p:stCondLst>
                            <p:childTnLst>
                              <p:par>
                                <p:cTn id="39" presetID="22" presetClass="entr" presetSubtype="8" fill="hold" grpId="0" nodeType="afterEffect">
                                  <p:stCondLst>
                                    <p:cond delay="0"/>
                                  </p:stCondLst>
                                  <p:childTnLst>
                                    <p:set>
                                      <p:cBhvr>
                                        <p:cTn id="40" dur="1" fill="hold">
                                          <p:stCondLst>
                                            <p:cond delay="0"/>
                                          </p:stCondLst>
                                        </p:cTn>
                                        <p:tgtEl>
                                          <p:spTgt spid="2471939">
                                            <p:txEl>
                                              <p:pRg st="4" end="4"/>
                                            </p:txEl>
                                          </p:spTgt>
                                        </p:tgtEl>
                                        <p:attrNameLst>
                                          <p:attrName>style.visibility</p:attrName>
                                        </p:attrNameLst>
                                      </p:cBhvr>
                                      <p:to>
                                        <p:strVal val="visible"/>
                                      </p:to>
                                    </p:set>
                                    <p:animEffect transition="in" filter="wipe(left)">
                                      <p:cBhvr>
                                        <p:cTn id="41" dur="500"/>
                                        <p:tgtEl>
                                          <p:spTgt spid="2471939">
                                            <p:txEl>
                                              <p:pRg st="4" end="4"/>
                                            </p:txEl>
                                          </p:spTgt>
                                        </p:tgtEl>
                                      </p:cBhvr>
                                    </p:animEffect>
                                  </p:childTnLst>
                                </p:cTn>
                              </p:par>
                            </p:childTnLst>
                          </p:cTn>
                        </p:par>
                        <p:par>
                          <p:cTn id="42" fill="hold" nodeType="afterGroup">
                            <p:stCondLst>
                              <p:cond delay="1000"/>
                            </p:stCondLst>
                            <p:childTnLst>
                              <p:par>
                                <p:cTn id="43" presetID="1" presetClass="entr" presetSubtype="0" fill="hold" nodeType="afterEffect">
                                  <p:stCondLst>
                                    <p:cond delay="0"/>
                                  </p:stCondLst>
                                  <p:childTnLst>
                                    <p:set>
                                      <p:cBhvr>
                                        <p:cTn id="44" dur="1" fill="hold">
                                          <p:stCondLst>
                                            <p:cond delay="499"/>
                                          </p:stCondLst>
                                        </p:cTn>
                                        <p:tgtEl>
                                          <p:spTgt spid="389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1939" grpId="0" build="p" bldLvl="2" autoUpdateAnimBg="0"/>
      <p:bldP spid="6" grpId="0" build="p" bldLvl="2"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p:cNvSpPr>
            <a:spLocks noGrp="1" noChangeArrowheads="1"/>
          </p:cNvSpPr>
          <p:nvPr>
            <p:ph type="body" sz="quarter" idx="10"/>
          </p:nvPr>
        </p:nvSpPr>
        <p:spPr>
          <a:xfrm>
            <a:off x="1346662" y="757903"/>
            <a:ext cx="7797338" cy="4645370"/>
          </a:xfrm>
        </p:spPr>
        <p:txBody>
          <a:bodyPr/>
          <a:lstStyle/>
          <a:p>
            <a:pPr>
              <a:lnSpc>
                <a:spcPct val="100000"/>
              </a:lnSpc>
              <a:spcBef>
                <a:spcPts val="0"/>
              </a:spcBef>
            </a:pPr>
            <a:r>
              <a:rPr lang="en-US" sz="1800" dirty="0" smtClean="0"/>
              <a:t>1960s – Phone freaks </a:t>
            </a:r>
          </a:p>
          <a:p>
            <a:pPr>
              <a:lnSpc>
                <a:spcPct val="100000"/>
              </a:lnSpc>
              <a:spcBef>
                <a:spcPts val="0"/>
              </a:spcBef>
            </a:pPr>
            <a:r>
              <a:rPr lang="en-US" sz="1800" dirty="0" smtClean="0"/>
              <a:t>1980s – </a:t>
            </a:r>
            <a:r>
              <a:rPr lang="en-US" sz="1800" dirty="0" err="1" smtClean="0"/>
              <a:t>Wardialing</a:t>
            </a:r>
            <a:endParaRPr lang="en-US" sz="1800" dirty="0" smtClean="0"/>
          </a:p>
          <a:p>
            <a:pPr>
              <a:lnSpc>
                <a:spcPct val="100000"/>
              </a:lnSpc>
              <a:spcBef>
                <a:spcPts val="0"/>
              </a:spcBef>
            </a:pPr>
            <a:r>
              <a:rPr lang="en-US" sz="1800" dirty="0" smtClean="0"/>
              <a:t>1988 – First Internet worm </a:t>
            </a:r>
          </a:p>
          <a:p>
            <a:pPr>
              <a:lnSpc>
                <a:spcPct val="100000"/>
              </a:lnSpc>
              <a:spcBef>
                <a:spcPts val="0"/>
              </a:spcBef>
            </a:pPr>
            <a:r>
              <a:rPr lang="en-US" sz="1800" dirty="0" smtClean="0"/>
              <a:t>1993 – First </a:t>
            </a:r>
            <a:r>
              <a:rPr lang="en-US" sz="1800" dirty="0" err="1" smtClean="0"/>
              <a:t>Def</a:t>
            </a:r>
            <a:r>
              <a:rPr lang="en-US" sz="1800" dirty="0" smtClean="0"/>
              <a:t> Con </a:t>
            </a:r>
            <a:r>
              <a:rPr lang="en-US" sz="1800" dirty="0"/>
              <a:t>h</a:t>
            </a:r>
            <a:r>
              <a:rPr lang="en-US" sz="1800" dirty="0" smtClean="0"/>
              <a:t>acking </a:t>
            </a:r>
            <a:r>
              <a:rPr lang="en-US" sz="1800" dirty="0"/>
              <a:t>c</a:t>
            </a:r>
            <a:r>
              <a:rPr lang="en-US" sz="1800" dirty="0" smtClean="0"/>
              <a:t>onference</a:t>
            </a:r>
          </a:p>
          <a:p>
            <a:pPr>
              <a:lnSpc>
                <a:spcPct val="100000"/>
              </a:lnSpc>
              <a:spcBef>
                <a:spcPts val="0"/>
              </a:spcBef>
            </a:pPr>
            <a:r>
              <a:rPr lang="en-US" sz="1800" dirty="0"/>
              <a:t>1995 – First </a:t>
            </a:r>
            <a:r>
              <a:rPr lang="en-US" sz="1800" dirty="0" smtClean="0"/>
              <a:t>5 </a:t>
            </a:r>
            <a:r>
              <a:rPr lang="en-US" sz="1800" dirty="0"/>
              <a:t>y</a:t>
            </a:r>
            <a:r>
              <a:rPr lang="en-US" sz="1800" dirty="0" smtClean="0"/>
              <a:t>ear federal prison sentence for </a:t>
            </a:r>
            <a:r>
              <a:rPr lang="en-US" sz="1800" dirty="0"/>
              <a:t>h</a:t>
            </a:r>
            <a:r>
              <a:rPr lang="en-US" sz="1800" dirty="0" smtClean="0"/>
              <a:t>acking</a:t>
            </a:r>
          </a:p>
          <a:p>
            <a:pPr>
              <a:lnSpc>
                <a:spcPct val="100000"/>
              </a:lnSpc>
              <a:spcBef>
                <a:spcPts val="0"/>
              </a:spcBef>
            </a:pPr>
            <a:r>
              <a:rPr lang="en-US" sz="1800" dirty="0" smtClean="0"/>
              <a:t>1995 – Kevin </a:t>
            </a:r>
            <a:r>
              <a:rPr lang="en-US" sz="1800" dirty="0" err="1" smtClean="0"/>
              <a:t>Mitnick</a:t>
            </a:r>
            <a:r>
              <a:rPr lang="en-US" sz="1800" dirty="0" smtClean="0"/>
              <a:t> sentenced to 4 years in prison for hacking cred card accounts.</a:t>
            </a:r>
          </a:p>
          <a:p>
            <a:pPr>
              <a:lnSpc>
                <a:spcPct val="100000"/>
              </a:lnSpc>
              <a:spcBef>
                <a:spcPts val="0"/>
              </a:spcBef>
            </a:pPr>
            <a:r>
              <a:rPr lang="en-US" sz="1800" dirty="0" smtClean="0"/>
              <a:t>1995 – SATAN released</a:t>
            </a:r>
          </a:p>
          <a:p>
            <a:pPr>
              <a:lnSpc>
                <a:spcPct val="100000"/>
              </a:lnSpc>
              <a:spcBef>
                <a:spcPts val="0"/>
              </a:spcBef>
            </a:pPr>
            <a:r>
              <a:rPr lang="en-US" sz="1800" dirty="0"/>
              <a:t>1997 – </a:t>
            </a:r>
            <a:r>
              <a:rPr lang="en-US" sz="1800" dirty="0" err="1"/>
              <a:t>Nmap</a:t>
            </a:r>
            <a:r>
              <a:rPr lang="en-US" sz="1800" dirty="0"/>
              <a:t> </a:t>
            </a:r>
            <a:r>
              <a:rPr lang="en-US" sz="1800" dirty="0" smtClean="0"/>
              <a:t>released </a:t>
            </a:r>
          </a:p>
          <a:p>
            <a:pPr>
              <a:lnSpc>
                <a:spcPct val="100000"/>
              </a:lnSpc>
              <a:spcBef>
                <a:spcPts val="0"/>
              </a:spcBef>
            </a:pPr>
            <a:r>
              <a:rPr lang="en-US" sz="1800" dirty="0"/>
              <a:t>1997 – First </a:t>
            </a:r>
            <a:r>
              <a:rPr lang="en-US" sz="1800" dirty="0" smtClean="0"/>
              <a:t>malicious scripts (script kiddies) and used by less education hackers</a:t>
            </a:r>
          </a:p>
          <a:p>
            <a:pPr>
              <a:lnSpc>
                <a:spcPct val="100000"/>
              </a:lnSpc>
              <a:spcBef>
                <a:spcPts val="0"/>
              </a:spcBef>
            </a:pPr>
            <a:r>
              <a:rPr lang="en-US" sz="1800" dirty="0" smtClean="0"/>
              <a:t>1998 – </a:t>
            </a:r>
            <a:r>
              <a:rPr lang="en-US" sz="1800" dirty="0" err="1" smtClean="0"/>
              <a:t>Wardriving</a:t>
            </a:r>
            <a:endParaRPr lang="en-US" sz="1800" dirty="0" smtClean="0"/>
          </a:p>
          <a:p>
            <a:pPr>
              <a:lnSpc>
                <a:spcPct val="100000"/>
              </a:lnSpc>
              <a:spcBef>
                <a:spcPts val="0"/>
              </a:spcBef>
            </a:pPr>
            <a:r>
              <a:rPr lang="en-US" sz="1800" dirty="0"/>
              <a:t>2002 – Melissa </a:t>
            </a:r>
            <a:r>
              <a:rPr lang="en-US" sz="1800" dirty="0" smtClean="0"/>
              <a:t>virus creator gets 20 months in jail</a:t>
            </a:r>
          </a:p>
          <a:p>
            <a:pPr>
              <a:lnSpc>
                <a:spcPct val="100000"/>
              </a:lnSpc>
              <a:spcBef>
                <a:spcPts val="0"/>
              </a:spcBef>
            </a:pPr>
            <a:r>
              <a:rPr lang="en-US" sz="1800" dirty="0" smtClean="0"/>
              <a:t>2006 – </a:t>
            </a:r>
            <a:r>
              <a:rPr lang="en-US" sz="1800" dirty="0" err="1" smtClean="0"/>
              <a:t>Vishing</a:t>
            </a:r>
            <a:r>
              <a:rPr lang="en-US" sz="1800" dirty="0" smtClean="0"/>
              <a:t>, </a:t>
            </a:r>
            <a:r>
              <a:rPr lang="en-US" sz="1800" dirty="0" err="1" smtClean="0"/>
              <a:t>smishing</a:t>
            </a:r>
            <a:endParaRPr lang="en-US" sz="1800" dirty="0" smtClean="0"/>
          </a:p>
          <a:p>
            <a:pPr>
              <a:lnSpc>
                <a:spcPct val="100000"/>
              </a:lnSpc>
              <a:spcBef>
                <a:spcPts val="0"/>
              </a:spcBef>
            </a:pPr>
            <a:r>
              <a:rPr lang="en-US" sz="1800" dirty="0" smtClean="0"/>
              <a:t>2009 – First malicious iPhone worm</a:t>
            </a:r>
          </a:p>
          <a:p>
            <a:pPr>
              <a:lnSpc>
                <a:spcPct val="100000"/>
              </a:lnSpc>
              <a:spcBef>
                <a:spcPts val="0"/>
              </a:spcBef>
            </a:pPr>
            <a:r>
              <a:rPr lang="en-US" sz="1800" dirty="0" smtClean="0"/>
              <a:t>2011 – Script kiddies hacked NBC News Twitter account posting fake updates</a:t>
            </a:r>
          </a:p>
          <a:p>
            <a:endParaRPr lang="en-US" sz="1800" dirty="0"/>
          </a:p>
        </p:txBody>
      </p:sp>
      <p:sp>
        <p:nvSpPr>
          <p:cNvPr id="55298" name="Rectangle 2"/>
          <p:cNvSpPr>
            <a:spLocks noGrp="1" noChangeArrowheads="1"/>
          </p:cNvSpPr>
          <p:nvPr>
            <p:ph type="title"/>
          </p:nvPr>
        </p:nvSpPr>
        <p:spPr>
          <a:xfrm>
            <a:off x="1213338" y="0"/>
            <a:ext cx="6500874" cy="678504"/>
          </a:xfrm>
        </p:spPr>
        <p:txBody>
          <a:bodyPr/>
          <a:lstStyle/>
          <a:p>
            <a:r>
              <a:rPr lang="en-US" sz="1800" dirty="0">
                <a:latin typeface="Arial" charset="0"/>
              </a:rPr>
              <a:t/>
            </a:r>
            <a:br>
              <a:rPr lang="en-US" sz="1800" dirty="0">
                <a:latin typeface="Arial" charset="0"/>
              </a:rPr>
            </a:br>
            <a:r>
              <a:rPr lang="en-US" dirty="0" smtClean="0"/>
              <a:t>Evolution of Hacking</a:t>
            </a:r>
            <a:endParaRPr lang="en-US" dirty="0"/>
          </a:p>
        </p:txBody>
      </p:sp>
    </p:spTree>
    <p:extLst>
      <p:ext uri="{BB962C8B-B14F-4D97-AF65-F5344CB8AC3E}">
        <p14:creationId xmlns:p14="http://schemas.microsoft.com/office/powerpoint/2010/main" val="159543185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22583" y="2014393"/>
            <a:ext cx="3854450" cy="1481138"/>
          </a:xfrm>
        </p:spPr>
        <p:txBody>
          <a:bodyPr/>
          <a:lstStyle/>
          <a:p>
            <a:pPr marL="457200" indent="-457200" algn="ctr" eaLnBrk="1" hangingPunct="1"/>
            <a:r>
              <a:rPr lang="en-US" sz="2400" b="1" dirty="0" smtClean="0">
                <a:solidFill>
                  <a:schemeClr val="tx1"/>
                </a:solidFill>
              </a:rPr>
              <a:t>Viruses, Worms, and Trojan Horses</a:t>
            </a:r>
          </a:p>
        </p:txBody>
      </p:sp>
    </p:spTree>
    <p:extLst>
      <p:ext uri="{BB962C8B-B14F-4D97-AF65-F5344CB8AC3E}">
        <p14:creationId xmlns:p14="http://schemas.microsoft.com/office/powerpoint/2010/main" val="3597029939"/>
      </p:ext>
    </p:extLst>
  </p:cSld>
  <p:clrMapOvr>
    <a:masterClrMapping/>
  </p:clrMapOvr>
  <p:transition>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3091" name="Rectangle 3"/>
          <p:cNvSpPr>
            <a:spLocks noGrp="1" noChangeArrowheads="1"/>
          </p:cNvSpPr>
          <p:nvPr>
            <p:ph type="body" sz="quarter" idx="10"/>
          </p:nvPr>
        </p:nvSpPr>
        <p:spPr>
          <a:xfrm>
            <a:off x="720968" y="1509275"/>
            <a:ext cx="8147471" cy="3927249"/>
          </a:xfrm>
        </p:spPr>
        <p:txBody>
          <a:bodyPr/>
          <a:lstStyle/>
          <a:p>
            <a:pPr algn="just"/>
            <a:r>
              <a:rPr lang="en-US" dirty="0" smtClean="0"/>
              <a:t>A </a:t>
            </a:r>
            <a:r>
              <a:rPr lang="en-US" b="1" dirty="0" smtClean="0">
                <a:solidFill>
                  <a:schemeClr val="tx1"/>
                </a:solidFill>
              </a:rPr>
              <a:t>virus</a:t>
            </a:r>
            <a:r>
              <a:rPr lang="en-US" dirty="0" smtClean="0">
                <a:solidFill>
                  <a:schemeClr val="tx1"/>
                </a:solidFill>
              </a:rPr>
              <a:t> is malicious software that is attached to another program to execute a particular unwanted function on a user’s workstation. </a:t>
            </a:r>
          </a:p>
          <a:p>
            <a:pPr algn="just"/>
            <a:r>
              <a:rPr lang="en-US" dirty="0" smtClean="0">
                <a:solidFill>
                  <a:schemeClr val="tx1"/>
                </a:solidFill>
              </a:rPr>
              <a:t>A </a:t>
            </a:r>
            <a:r>
              <a:rPr lang="en-US" b="1" dirty="0" smtClean="0">
                <a:solidFill>
                  <a:schemeClr val="tx1"/>
                </a:solidFill>
              </a:rPr>
              <a:t>worm</a:t>
            </a:r>
            <a:r>
              <a:rPr lang="en-US" dirty="0" smtClean="0">
                <a:solidFill>
                  <a:schemeClr val="tx1"/>
                </a:solidFill>
              </a:rPr>
              <a:t> executes arbitrary code and installs copies of itself in the infected computer’s memory, which infects other hosts. </a:t>
            </a:r>
          </a:p>
          <a:p>
            <a:pPr algn="just"/>
            <a:r>
              <a:rPr lang="en-US" dirty="0" smtClean="0">
                <a:solidFill>
                  <a:schemeClr val="tx1"/>
                </a:solidFill>
              </a:rPr>
              <a:t>A </a:t>
            </a:r>
            <a:r>
              <a:rPr lang="en-US" b="1" dirty="0" smtClean="0">
                <a:solidFill>
                  <a:schemeClr val="tx1"/>
                </a:solidFill>
              </a:rPr>
              <a:t>Trojan</a:t>
            </a:r>
            <a:r>
              <a:rPr lang="en-US" dirty="0" smtClean="0">
                <a:solidFill>
                  <a:schemeClr val="tx1"/>
                </a:solidFill>
              </a:rPr>
              <a:t> horse is different only in that the entire application was written to look like something else, when, in fact, it is an attack tool. </a:t>
            </a:r>
            <a:endParaRPr lang="en-US" dirty="0">
              <a:solidFill>
                <a:schemeClr val="tx1"/>
              </a:solidFill>
            </a:endParaRPr>
          </a:p>
        </p:txBody>
      </p:sp>
      <p:sp>
        <p:nvSpPr>
          <p:cNvPr id="99330" name="Rectangle 2"/>
          <p:cNvSpPr>
            <a:spLocks noGrp="1" noChangeArrowheads="1"/>
          </p:cNvSpPr>
          <p:nvPr>
            <p:ph type="title"/>
          </p:nvPr>
        </p:nvSpPr>
        <p:spPr>
          <a:xfrm>
            <a:off x="984738" y="95446"/>
            <a:ext cx="7981287" cy="1100307"/>
          </a:xfrm>
        </p:spPr>
        <p:txBody>
          <a:bodyPr/>
          <a:lstStyle/>
          <a:p>
            <a:r>
              <a:rPr lang="en-US" dirty="0" smtClean="0"/>
              <a:t/>
            </a:r>
            <a:br>
              <a:rPr lang="en-US" dirty="0" smtClean="0"/>
            </a:br>
            <a:r>
              <a:rPr lang="en-US" sz="1800" dirty="0" smtClean="0">
                <a:latin typeface="Arial" charset="0"/>
              </a:rPr>
              <a:t>Viruses</a:t>
            </a:r>
            <a:r>
              <a:rPr lang="en-US" sz="1800" dirty="0">
                <a:latin typeface="Arial" charset="0"/>
              </a:rPr>
              <a:t/>
            </a:r>
            <a:br>
              <a:rPr lang="en-US" sz="1800" dirty="0">
                <a:latin typeface="Arial" charset="0"/>
              </a:rPr>
            </a:br>
            <a:r>
              <a:rPr lang="en-US" sz="3000" dirty="0" smtClean="0"/>
              <a:t>Primary Vulnerabilities for End User Devices</a:t>
            </a:r>
            <a:endParaRPr lang="en-US" sz="3000" dirty="0"/>
          </a:p>
        </p:txBody>
      </p:sp>
    </p:spTree>
    <p:extLst>
      <p:ext uri="{BB962C8B-B14F-4D97-AF65-F5344CB8AC3E}">
        <p14:creationId xmlns:p14="http://schemas.microsoft.com/office/powerpoint/2010/main" val="23365720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5"/>
          <p:cNvSpPr>
            <a:spLocks noGrp="1" noChangeArrowheads="1"/>
          </p:cNvSpPr>
          <p:nvPr>
            <p:ph type="body" sz="quarter" idx="10"/>
          </p:nvPr>
        </p:nvSpPr>
        <p:spPr>
          <a:xfrm>
            <a:off x="896815" y="668215"/>
            <a:ext cx="8247185" cy="4818184"/>
          </a:xfrm>
        </p:spPr>
        <p:txBody>
          <a:bodyPr/>
          <a:lstStyle/>
          <a:p>
            <a:pPr marL="0" indent="0" algn="just">
              <a:lnSpc>
                <a:spcPct val="100000"/>
              </a:lnSpc>
              <a:spcBef>
                <a:spcPts val="0"/>
              </a:spcBef>
              <a:buNone/>
            </a:pPr>
            <a:r>
              <a:rPr lang="en-US" sz="1700" b="1" dirty="0">
                <a:latin typeface="Arial" charset="0"/>
              </a:rPr>
              <a:t>Characteristics</a:t>
            </a:r>
            <a:endParaRPr lang="en-US" sz="1700" b="1" dirty="0" smtClean="0">
              <a:solidFill>
                <a:schemeClr val="tx1"/>
              </a:solidFill>
              <a:latin typeface="Arial" charset="0"/>
            </a:endParaRPr>
          </a:p>
          <a:p>
            <a:pPr algn="just">
              <a:lnSpc>
                <a:spcPct val="100000"/>
              </a:lnSpc>
              <a:spcBef>
                <a:spcPts val="0"/>
              </a:spcBef>
            </a:pPr>
            <a:r>
              <a:rPr lang="en-US" sz="1700" dirty="0" smtClean="0">
                <a:solidFill>
                  <a:schemeClr val="tx1"/>
                </a:solidFill>
                <a:latin typeface="Arial" charset="0"/>
              </a:rPr>
              <a:t>Worms </a:t>
            </a:r>
            <a:r>
              <a:rPr lang="en-US" sz="1700" dirty="0">
                <a:solidFill>
                  <a:schemeClr val="tx1"/>
                </a:solidFill>
                <a:latin typeface="Arial" charset="0"/>
              </a:rPr>
              <a:t>are a particularly dangerous type of hostile code. </a:t>
            </a:r>
          </a:p>
          <a:p>
            <a:pPr marL="576263" lvl="1" indent="-287338" algn="just">
              <a:lnSpc>
                <a:spcPct val="100000"/>
              </a:lnSpc>
              <a:spcBef>
                <a:spcPts val="0"/>
              </a:spcBef>
              <a:buFont typeface="Arial"/>
              <a:buChar char="•"/>
            </a:pPr>
            <a:r>
              <a:rPr lang="en-US" sz="1700" dirty="0">
                <a:solidFill>
                  <a:schemeClr val="tx1"/>
                </a:solidFill>
                <a:latin typeface="Arial" charset="0"/>
              </a:rPr>
              <a:t>They replicate themselves by independently exploiting vulnerabilities in networks. </a:t>
            </a:r>
          </a:p>
          <a:p>
            <a:pPr marL="576263" lvl="1" indent="-287338" algn="just">
              <a:lnSpc>
                <a:spcPct val="100000"/>
              </a:lnSpc>
              <a:spcBef>
                <a:spcPts val="0"/>
              </a:spcBef>
              <a:buFont typeface="Arial"/>
              <a:buChar char="•"/>
            </a:pPr>
            <a:r>
              <a:rPr lang="en-US" sz="1700" dirty="0">
                <a:solidFill>
                  <a:schemeClr val="tx1"/>
                </a:solidFill>
                <a:latin typeface="Arial" charset="0"/>
              </a:rPr>
              <a:t>Worms usually slow down networks. </a:t>
            </a:r>
          </a:p>
          <a:p>
            <a:pPr algn="just">
              <a:lnSpc>
                <a:spcPct val="100000"/>
              </a:lnSpc>
              <a:spcBef>
                <a:spcPts val="0"/>
              </a:spcBef>
            </a:pPr>
            <a:r>
              <a:rPr lang="en-US" sz="1700" dirty="0" smtClean="0">
                <a:solidFill>
                  <a:schemeClr val="tx1"/>
                </a:solidFill>
                <a:latin typeface="Arial" charset="0"/>
              </a:rPr>
              <a:t>Worms do not require user intervention, and can spread extremely fast over the network. </a:t>
            </a:r>
          </a:p>
          <a:p>
            <a:pPr algn="just">
              <a:lnSpc>
                <a:spcPct val="100000"/>
              </a:lnSpc>
              <a:spcBef>
                <a:spcPts val="0"/>
              </a:spcBef>
            </a:pPr>
            <a:endParaRPr lang="en-US" sz="1700" dirty="0" smtClean="0">
              <a:solidFill>
                <a:schemeClr val="tx1"/>
              </a:solidFill>
              <a:latin typeface="Arial" charset="0"/>
            </a:endParaRPr>
          </a:p>
          <a:p>
            <a:pPr marL="0" indent="0" algn="just">
              <a:lnSpc>
                <a:spcPct val="100000"/>
              </a:lnSpc>
              <a:spcBef>
                <a:spcPts val="0"/>
              </a:spcBef>
              <a:buNone/>
            </a:pPr>
            <a:r>
              <a:rPr lang="en-US" sz="1700" b="1" dirty="0"/>
              <a:t>Components</a:t>
            </a:r>
            <a:endParaRPr lang="en-US" sz="1700" b="1" dirty="0" smtClean="0">
              <a:solidFill>
                <a:schemeClr val="tx1"/>
              </a:solidFill>
              <a:latin typeface="Arial" charset="0"/>
            </a:endParaRPr>
          </a:p>
          <a:p>
            <a:pPr algn="just">
              <a:lnSpc>
                <a:spcPct val="100000"/>
              </a:lnSpc>
              <a:spcBef>
                <a:spcPts val="0"/>
              </a:spcBef>
            </a:pPr>
            <a:r>
              <a:rPr lang="en-US" sz="1700" dirty="0"/>
              <a:t>Enabling vulnerability</a:t>
            </a:r>
          </a:p>
          <a:p>
            <a:pPr marL="798513" lvl="1" indent="-342900" algn="just">
              <a:lnSpc>
                <a:spcPct val="100000"/>
              </a:lnSpc>
              <a:spcBef>
                <a:spcPts val="0"/>
              </a:spcBef>
              <a:buFont typeface="Arial" panose="020B0604020202020204" pitchFamily="34" charset="0"/>
              <a:buChar char="•"/>
            </a:pPr>
            <a:r>
              <a:rPr lang="en-US" sz="1700" dirty="0"/>
              <a:t>A worm installs itself using an exploit vector on a vulnerable system. </a:t>
            </a:r>
          </a:p>
          <a:p>
            <a:pPr algn="just">
              <a:lnSpc>
                <a:spcPct val="100000"/>
              </a:lnSpc>
              <a:spcBef>
                <a:spcPts val="0"/>
              </a:spcBef>
            </a:pPr>
            <a:r>
              <a:rPr lang="en-US" sz="1700" dirty="0">
                <a:solidFill>
                  <a:schemeClr val="tx1"/>
                </a:solidFill>
              </a:rPr>
              <a:t>Propagation mechanism</a:t>
            </a:r>
          </a:p>
          <a:p>
            <a:pPr marL="798513" lvl="1" indent="-342900" algn="just">
              <a:lnSpc>
                <a:spcPct val="100000"/>
              </a:lnSpc>
              <a:spcBef>
                <a:spcPts val="0"/>
              </a:spcBef>
              <a:buFont typeface="Arial" panose="020B0604020202020204" pitchFamily="34" charset="0"/>
              <a:buChar char="•"/>
            </a:pPr>
            <a:r>
              <a:rPr lang="en-US" sz="1700" dirty="0">
                <a:solidFill>
                  <a:schemeClr val="tx1"/>
                </a:solidFill>
              </a:rPr>
              <a:t>After gaining access to devices, a worm replicates and selects new targets.</a:t>
            </a:r>
          </a:p>
          <a:p>
            <a:pPr algn="just">
              <a:lnSpc>
                <a:spcPct val="100000"/>
              </a:lnSpc>
              <a:spcBef>
                <a:spcPts val="0"/>
              </a:spcBef>
            </a:pPr>
            <a:r>
              <a:rPr lang="en-US" sz="1700" dirty="0">
                <a:solidFill>
                  <a:schemeClr val="tx1"/>
                </a:solidFill>
              </a:rPr>
              <a:t>Payload</a:t>
            </a:r>
          </a:p>
          <a:p>
            <a:pPr marL="798513" lvl="1" indent="-342900" algn="just">
              <a:lnSpc>
                <a:spcPct val="100000"/>
              </a:lnSpc>
              <a:spcBef>
                <a:spcPts val="0"/>
              </a:spcBef>
              <a:buFont typeface="Arial" panose="020B0604020202020204" pitchFamily="34" charset="0"/>
              <a:buChar char="•"/>
            </a:pPr>
            <a:r>
              <a:rPr lang="en-US" sz="1700" dirty="0">
                <a:solidFill>
                  <a:schemeClr val="tx1"/>
                </a:solidFill>
              </a:rPr>
              <a:t>When the device is infected with a worm, the attacker has access to the host, often as a privileged user. </a:t>
            </a:r>
          </a:p>
          <a:p>
            <a:pPr marL="798513" lvl="1" indent="-342900" algn="just">
              <a:lnSpc>
                <a:spcPct val="100000"/>
              </a:lnSpc>
              <a:spcBef>
                <a:spcPts val="0"/>
              </a:spcBef>
              <a:buFont typeface="Arial" panose="020B0604020202020204" pitchFamily="34" charset="0"/>
              <a:buChar char="•"/>
            </a:pPr>
            <a:r>
              <a:rPr lang="en-US" sz="1700" dirty="0">
                <a:solidFill>
                  <a:schemeClr val="tx1"/>
                </a:solidFill>
              </a:rPr>
              <a:t>Attackers could use a local exploit to escalate their privilege level to administrator</a:t>
            </a:r>
            <a:r>
              <a:rPr lang="en-US" sz="1700" dirty="0"/>
              <a:t>. </a:t>
            </a:r>
          </a:p>
          <a:p>
            <a:endParaRPr lang="en-US" sz="1700" dirty="0">
              <a:solidFill>
                <a:schemeClr val="tx1"/>
              </a:solidFill>
              <a:latin typeface="Arial" charset="0"/>
            </a:endParaRPr>
          </a:p>
        </p:txBody>
      </p:sp>
      <p:sp>
        <p:nvSpPr>
          <p:cNvPr id="102402" name="Rectangle 4"/>
          <p:cNvSpPr>
            <a:spLocks noGrp="1" noChangeArrowheads="1"/>
          </p:cNvSpPr>
          <p:nvPr>
            <p:ph type="title"/>
          </p:nvPr>
        </p:nvSpPr>
        <p:spPr>
          <a:xfrm>
            <a:off x="1301262" y="0"/>
            <a:ext cx="7698013" cy="553259"/>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Worms</a:t>
            </a:r>
            <a:endParaRPr lang="en-US" dirty="0">
              <a:latin typeface="Arial" charset="0"/>
            </a:endParaRPr>
          </a:p>
        </p:txBody>
      </p:sp>
    </p:spTree>
    <p:extLst>
      <p:ext uri="{BB962C8B-B14F-4D97-AF65-F5344CB8AC3E}">
        <p14:creationId xmlns:p14="http://schemas.microsoft.com/office/powerpoint/2010/main" val="16315124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4"/>
          <p:cNvSpPr>
            <a:spLocks noGrp="1" noChangeArrowheads="1"/>
          </p:cNvSpPr>
          <p:nvPr>
            <p:ph type="title"/>
          </p:nvPr>
        </p:nvSpPr>
        <p:spPr>
          <a:xfrm>
            <a:off x="1354014" y="35170"/>
            <a:ext cx="7789985" cy="582488"/>
          </a:xfrm>
        </p:spPr>
        <p:txBody>
          <a:bodyPr/>
          <a:lstStyle/>
          <a:p>
            <a:r>
              <a:rPr lang="en-US" sz="3000" dirty="0" smtClean="0"/>
              <a:t>Worm and Virus Exploit and Comparison</a:t>
            </a:r>
            <a:endParaRPr lang="en-US" sz="3000" dirty="0"/>
          </a:p>
        </p:txBody>
      </p:sp>
      <p:sp>
        <p:nvSpPr>
          <p:cNvPr id="6" name="Rectangle 3"/>
          <p:cNvSpPr>
            <a:spLocks noGrp="1" noChangeArrowheads="1"/>
          </p:cNvSpPr>
          <p:nvPr>
            <p:ph type="body" sz="quarter" idx="10"/>
          </p:nvPr>
        </p:nvSpPr>
        <p:spPr>
          <a:xfrm>
            <a:off x="746226" y="575064"/>
            <a:ext cx="8257095" cy="4928921"/>
          </a:xfrm>
        </p:spPr>
        <p:txBody>
          <a:bodyPr>
            <a:noAutofit/>
          </a:bodyPr>
          <a:lstStyle/>
          <a:p>
            <a:pPr algn="just"/>
            <a:r>
              <a:rPr lang="en-US" sz="1600" b="1" dirty="0" smtClean="0">
                <a:solidFill>
                  <a:schemeClr val="tx1"/>
                </a:solidFill>
              </a:rPr>
              <a:t>Probe phase:</a:t>
            </a:r>
          </a:p>
          <a:p>
            <a:pPr marL="742950" lvl="1" indent="-285750" algn="just">
              <a:buFont typeface="Arial"/>
              <a:buChar char="•"/>
            </a:pPr>
            <a:r>
              <a:rPr lang="en-US" sz="1600" dirty="0" smtClean="0">
                <a:solidFill>
                  <a:schemeClr val="tx1"/>
                </a:solidFill>
              </a:rPr>
              <a:t>Vulnerable targets are identified using ping scans. </a:t>
            </a:r>
          </a:p>
          <a:p>
            <a:pPr marL="742950" lvl="1" indent="-285750" algn="just">
              <a:buFont typeface="Arial"/>
              <a:buChar char="•"/>
            </a:pPr>
            <a:r>
              <a:rPr lang="en-US" sz="1600" dirty="0" smtClean="0">
                <a:solidFill>
                  <a:schemeClr val="tx1"/>
                </a:solidFill>
              </a:rPr>
              <a:t>Application scans are used to identify operating systems and vulnerable software.</a:t>
            </a:r>
          </a:p>
          <a:p>
            <a:pPr marL="742950" lvl="1" indent="-285750" algn="just">
              <a:buFont typeface="Arial"/>
              <a:buChar char="•"/>
            </a:pPr>
            <a:r>
              <a:rPr lang="en-US" sz="1600" dirty="0" smtClean="0">
                <a:solidFill>
                  <a:schemeClr val="tx1"/>
                </a:solidFill>
              </a:rPr>
              <a:t>Hackers obtain passwords using social engineering, dictionary attack, brute-force, or network sniffing.</a:t>
            </a:r>
          </a:p>
          <a:p>
            <a:pPr algn="just"/>
            <a:r>
              <a:rPr lang="en-US" sz="1600" b="1" dirty="0" smtClean="0">
                <a:solidFill>
                  <a:schemeClr val="tx1"/>
                </a:solidFill>
              </a:rPr>
              <a:t>Penetrate phase:</a:t>
            </a:r>
          </a:p>
          <a:p>
            <a:pPr marL="742950" lvl="1" indent="-285750" algn="just">
              <a:buFont typeface="Arial"/>
              <a:buChar char="•"/>
            </a:pPr>
            <a:r>
              <a:rPr lang="en-US" sz="1600" dirty="0" smtClean="0">
                <a:solidFill>
                  <a:schemeClr val="tx1"/>
                </a:solidFill>
              </a:rPr>
              <a:t>Exploit code is transferred to the vulnerable target. </a:t>
            </a:r>
          </a:p>
          <a:p>
            <a:pPr marL="742950" lvl="1" indent="-285750" algn="just">
              <a:buFont typeface="Arial"/>
              <a:buChar char="•"/>
            </a:pPr>
            <a:r>
              <a:rPr lang="en-US" sz="1600" dirty="0" smtClean="0">
                <a:solidFill>
                  <a:schemeClr val="tx1"/>
                </a:solidFill>
              </a:rPr>
              <a:t>Goal is to get the target to execute the exploit code through an attack vector, such as a buffer overflow, ActiveX or Common Gateway Interface (CGI) vulnerabilities, or an email virus.</a:t>
            </a:r>
          </a:p>
          <a:p>
            <a:pPr algn="just"/>
            <a:r>
              <a:rPr lang="en-US" sz="1600" b="1" dirty="0" smtClean="0">
                <a:solidFill>
                  <a:schemeClr val="tx1"/>
                </a:solidFill>
              </a:rPr>
              <a:t>Persist phase:</a:t>
            </a:r>
          </a:p>
          <a:p>
            <a:pPr marL="742950" lvl="1" indent="-285750" algn="just">
              <a:buFont typeface="Arial"/>
              <a:buChar char="•"/>
            </a:pPr>
            <a:r>
              <a:rPr lang="en-US" sz="1600" dirty="0" smtClean="0">
                <a:solidFill>
                  <a:schemeClr val="tx1"/>
                </a:solidFill>
              </a:rPr>
              <a:t>After the attack is successfully launched in the memory, the code tries to persist on the target system. </a:t>
            </a:r>
          </a:p>
          <a:p>
            <a:pPr marL="742950" lvl="1" indent="-285750" algn="just">
              <a:buFont typeface="Arial"/>
              <a:buChar char="•"/>
            </a:pPr>
            <a:r>
              <a:rPr lang="en-US" sz="1600" dirty="0" smtClean="0">
                <a:solidFill>
                  <a:schemeClr val="tx1"/>
                </a:solidFill>
              </a:rPr>
              <a:t>The goal is to ensure that the attacker code is running and available to the attacker even if the system reboots. </a:t>
            </a:r>
          </a:p>
          <a:p>
            <a:pPr marL="742950" lvl="1" indent="-285750" algn="just">
              <a:buFont typeface="Arial"/>
              <a:buChar char="•"/>
            </a:pPr>
            <a:r>
              <a:rPr lang="en-US" sz="1600" dirty="0" smtClean="0">
                <a:solidFill>
                  <a:schemeClr val="tx1"/>
                </a:solidFill>
              </a:rPr>
              <a:t>Achieved </a:t>
            </a:r>
            <a:r>
              <a:rPr lang="en-US" sz="1600" dirty="0" smtClean="0"/>
              <a:t>by modifying system files, making registry changes, and installing new code.</a:t>
            </a:r>
          </a:p>
        </p:txBody>
      </p:sp>
    </p:spTree>
    <p:extLst>
      <p:ext uri="{BB962C8B-B14F-4D97-AF65-F5344CB8AC3E}">
        <p14:creationId xmlns:p14="http://schemas.microsoft.com/office/powerpoint/2010/main" val="424575867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4"/>
          <p:cNvSpPr>
            <a:spLocks noGrp="1" noChangeArrowheads="1"/>
          </p:cNvSpPr>
          <p:nvPr>
            <p:ph type="title"/>
          </p:nvPr>
        </p:nvSpPr>
        <p:spPr>
          <a:xfrm>
            <a:off x="1318846" y="0"/>
            <a:ext cx="7825154" cy="984738"/>
          </a:xfrm>
        </p:spPr>
        <p:txBody>
          <a:bodyPr/>
          <a:lstStyle/>
          <a:p>
            <a:r>
              <a:rPr lang="en-US" dirty="0" smtClean="0"/>
              <a:t>Worm and Virus Exploit and Comparison</a:t>
            </a:r>
            <a:endParaRPr lang="en-US" dirty="0"/>
          </a:p>
        </p:txBody>
      </p:sp>
      <p:sp>
        <p:nvSpPr>
          <p:cNvPr id="6" name="Rectangle 3"/>
          <p:cNvSpPr>
            <a:spLocks noGrp="1" noChangeArrowheads="1"/>
          </p:cNvSpPr>
          <p:nvPr>
            <p:ph type="body" sz="quarter" idx="10"/>
          </p:nvPr>
        </p:nvSpPr>
        <p:spPr>
          <a:xfrm>
            <a:off x="931981" y="1033546"/>
            <a:ext cx="8088923" cy="4408735"/>
          </a:xfrm>
        </p:spPr>
        <p:txBody>
          <a:bodyPr>
            <a:noAutofit/>
          </a:bodyPr>
          <a:lstStyle/>
          <a:p>
            <a:pPr algn="just"/>
            <a:r>
              <a:rPr lang="en-US" sz="2000" b="1" dirty="0" smtClean="0"/>
              <a:t>Propagate phase:</a:t>
            </a:r>
          </a:p>
          <a:p>
            <a:pPr marL="742950" lvl="1" indent="-285750" algn="just">
              <a:buFont typeface="Arial"/>
              <a:buChar char="•"/>
            </a:pPr>
            <a:r>
              <a:rPr lang="en-US" dirty="0" smtClean="0"/>
              <a:t>The attacker attempts to extend the attack to other targets by looking for vulnerable neighboring machines. </a:t>
            </a:r>
          </a:p>
          <a:p>
            <a:pPr marL="742950" lvl="1" indent="-285750" algn="just">
              <a:buFont typeface="Arial"/>
              <a:buChar char="•"/>
            </a:pPr>
            <a:r>
              <a:rPr lang="en-US" dirty="0" smtClean="0"/>
              <a:t>Propagation vectors include emailing copies of the attack to other systems, uploading files to other systems using file shares or FTP services, active web connections, and file transfers through Internet Relay Chat.</a:t>
            </a:r>
          </a:p>
          <a:p>
            <a:pPr algn="just"/>
            <a:r>
              <a:rPr lang="en-US" sz="2000" b="1" dirty="0" smtClean="0"/>
              <a:t>Paralyze phase:</a:t>
            </a:r>
          </a:p>
          <a:p>
            <a:pPr marL="742950" lvl="1" indent="-285750" algn="just">
              <a:buFont typeface="Arial"/>
              <a:buChar char="•"/>
            </a:pPr>
            <a:r>
              <a:rPr lang="en-US" dirty="0" smtClean="0"/>
              <a:t>Actual damage is done to the system. </a:t>
            </a:r>
          </a:p>
          <a:p>
            <a:pPr marL="742950" lvl="1" indent="-285750" algn="just">
              <a:buFont typeface="Arial"/>
              <a:buChar char="•"/>
            </a:pPr>
            <a:r>
              <a:rPr lang="en-US" dirty="0" smtClean="0"/>
              <a:t>Files can be erased, systems can crash, information can be stolen, and distributed DDoS attacks can be launched.</a:t>
            </a:r>
          </a:p>
        </p:txBody>
      </p:sp>
    </p:spTree>
    <p:extLst>
      <p:ext uri="{BB962C8B-B14F-4D97-AF65-F5344CB8AC3E}">
        <p14:creationId xmlns:p14="http://schemas.microsoft.com/office/powerpoint/2010/main" val="206583524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6431" y="28635"/>
            <a:ext cx="7725552" cy="838200"/>
          </a:xfrm>
        </p:spPr>
        <p:txBody>
          <a:bodyPr/>
          <a:lstStyle/>
          <a:p>
            <a:r>
              <a:rPr lang="en-US" dirty="0" smtClean="0"/>
              <a:t/>
            </a:r>
            <a:br>
              <a:rPr lang="en-US" dirty="0" smtClean="0"/>
            </a:br>
            <a:r>
              <a:rPr lang="en-US" dirty="0" smtClean="0"/>
              <a:t/>
            </a:r>
            <a:br>
              <a:rPr lang="en-US" dirty="0" smtClean="0"/>
            </a:br>
            <a:r>
              <a:rPr lang="en-US" sz="1800" dirty="0" smtClean="0"/>
              <a:t>Trojan Horses</a:t>
            </a:r>
            <a:br>
              <a:rPr lang="en-US" sz="1800" dirty="0" smtClean="0"/>
            </a:br>
            <a:r>
              <a:rPr lang="en-US" dirty="0" smtClean="0"/>
              <a:t>Trojan Horse Concept</a:t>
            </a:r>
            <a:endParaRPr lang="en-US" dirty="0"/>
          </a:p>
        </p:txBody>
      </p:sp>
      <p:pic>
        <p:nvPicPr>
          <p:cNvPr id="3" name="Picture 2"/>
          <p:cNvPicPr>
            <a:picLocks noChangeAspect="1"/>
          </p:cNvPicPr>
          <p:nvPr/>
        </p:nvPicPr>
        <p:blipFill>
          <a:blip r:embed="rId2"/>
          <a:stretch>
            <a:fillRect/>
          </a:stretch>
        </p:blipFill>
        <p:spPr>
          <a:xfrm>
            <a:off x="4783014" y="1416475"/>
            <a:ext cx="4238861" cy="3823739"/>
          </a:xfrm>
          <a:prstGeom prst="rect">
            <a:avLst/>
          </a:prstGeom>
        </p:spPr>
      </p:pic>
      <p:sp>
        <p:nvSpPr>
          <p:cNvPr id="4" name="Rectangle 3"/>
          <p:cNvSpPr txBox="1">
            <a:spLocks noChangeArrowheads="1"/>
          </p:cNvSpPr>
          <p:nvPr/>
        </p:nvSpPr>
        <p:spPr>
          <a:xfrm>
            <a:off x="667100" y="836553"/>
            <a:ext cx="3930189" cy="4544338"/>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950" dirty="0" smtClean="0">
                <a:latin typeface="Arial" charset="0"/>
              </a:rPr>
              <a:t>A Trojan horse is a program that appears, to the user, to perform a desirable function but, in fact, facilitates unauthorized access to the user's computer system.</a:t>
            </a:r>
          </a:p>
          <a:p>
            <a:r>
              <a:rPr lang="en-US" sz="1950" dirty="0" smtClean="0">
                <a:latin typeface="Arial" charset="0"/>
              </a:rPr>
              <a:t>Trojan horses can appear to be useful or interesting programs, or at the very least harmless to an unsuspecting user, but are actually harmful when executed.</a:t>
            </a:r>
          </a:p>
          <a:p>
            <a:r>
              <a:rPr lang="en-US" sz="1950" dirty="0"/>
              <a:t>Trojan horses are not self-replicating which distinguishes them from viruses and worms</a:t>
            </a:r>
            <a:r>
              <a:rPr lang="en-US" sz="2000" dirty="0"/>
              <a:t>. </a:t>
            </a:r>
          </a:p>
        </p:txBody>
      </p:sp>
    </p:spTree>
    <p:extLst>
      <p:ext uri="{BB962C8B-B14F-4D97-AF65-F5344CB8AC3E}">
        <p14:creationId xmlns:p14="http://schemas.microsoft.com/office/powerpoint/2010/main" val="2615938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0585" y="60277"/>
            <a:ext cx="7805440" cy="797740"/>
          </a:xfrm>
        </p:spPr>
        <p:txBody>
          <a:bodyPr/>
          <a:lstStyle/>
          <a:p>
            <a:r>
              <a:rPr lang="en-US" dirty="0" smtClean="0"/>
              <a:t/>
            </a:r>
            <a:br>
              <a:rPr lang="en-US" dirty="0" smtClean="0"/>
            </a:br>
            <a:r>
              <a:rPr lang="en-US" sz="1800" dirty="0" smtClean="0"/>
              <a:t>Trojan Horses</a:t>
            </a:r>
            <a:br>
              <a:rPr lang="en-US" sz="1800" dirty="0" smtClean="0"/>
            </a:br>
            <a:r>
              <a:rPr lang="en-US" dirty="0" smtClean="0"/>
              <a:t>Trojan Horse Classification</a:t>
            </a:r>
            <a:endParaRPr lang="en-US" dirty="0"/>
          </a:p>
        </p:txBody>
      </p:sp>
      <p:sp>
        <p:nvSpPr>
          <p:cNvPr id="5" name="Rectangle 3"/>
          <p:cNvSpPr txBox="1">
            <a:spLocks noChangeArrowheads="1"/>
          </p:cNvSpPr>
          <p:nvPr/>
        </p:nvSpPr>
        <p:spPr>
          <a:xfrm>
            <a:off x="844062" y="959621"/>
            <a:ext cx="8011702" cy="4421271"/>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b="1" dirty="0" smtClean="0"/>
              <a:t>Remote-access Trojan Horse </a:t>
            </a:r>
            <a:r>
              <a:rPr lang="en-US" sz="1800" b="1" dirty="0">
                <a:latin typeface="Arial" charset="0"/>
              </a:rPr>
              <a:t> </a:t>
            </a:r>
            <a:r>
              <a:rPr lang="en-US" sz="1800" dirty="0" smtClean="0">
                <a:latin typeface="Arial" charset="0"/>
              </a:rPr>
              <a:t>- </a:t>
            </a:r>
            <a:r>
              <a:rPr lang="en-US" sz="1800" dirty="0" smtClean="0"/>
              <a:t>Enables unauthorized remote access</a:t>
            </a:r>
          </a:p>
          <a:p>
            <a:r>
              <a:rPr lang="en-US" sz="1800" b="1" dirty="0" smtClean="0"/>
              <a:t>Data sending Trojan Horse </a:t>
            </a:r>
            <a:r>
              <a:rPr lang="en-US" sz="1800" b="1" dirty="0">
                <a:latin typeface="Arial" charset="0"/>
              </a:rPr>
              <a:t> </a:t>
            </a:r>
            <a:r>
              <a:rPr lang="en-US" sz="1800" dirty="0">
                <a:latin typeface="Arial" charset="0"/>
              </a:rPr>
              <a:t>- </a:t>
            </a:r>
            <a:r>
              <a:rPr lang="en-US" sz="1800" dirty="0" smtClean="0"/>
              <a:t>Provides the attacker with sensitive data, such as passwords</a:t>
            </a:r>
          </a:p>
          <a:p>
            <a:r>
              <a:rPr lang="en-US" sz="1800" b="1" dirty="0" smtClean="0"/>
              <a:t>Destructive Trojan Horse </a:t>
            </a:r>
            <a:r>
              <a:rPr lang="en-US" sz="1800" b="1" dirty="0">
                <a:latin typeface="Arial" charset="0"/>
              </a:rPr>
              <a:t> </a:t>
            </a:r>
            <a:r>
              <a:rPr lang="en-US" sz="1800" dirty="0">
                <a:latin typeface="Arial" charset="0"/>
              </a:rPr>
              <a:t>- </a:t>
            </a:r>
            <a:r>
              <a:rPr lang="en-US" sz="1800" dirty="0" smtClean="0"/>
              <a:t>Corrupts or deletes files</a:t>
            </a:r>
          </a:p>
          <a:p>
            <a:r>
              <a:rPr lang="en-US" sz="1800" b="1" dirty="0" smtClean="0"/>
              <a:t>Proxy Trojan Horse </a:t>
            </a:r>
            <a:r>
              <a:rPr lang="en-US" sz="1800" b="1" dirty="0">
                <a:latin typeface="Arial" charset="0"/>
              </a:rPr>
              <a:t> </a:t>
            </a:r>
            <a:r>
              <a:rPr lang="en-US" sz="1800" dirty="0">
                <a:latin typeface="Arial" charset="0"/>
              </a:rPr>
              <a:t>- </a:t>
            </a:r>
            <a:r>
              <a:rPr lang="en-US" sz="1800" dirty="0" smtClean="0"/>
              <a:t>User’s computer functions as a proxy server</a:t>
            </a:r>
          </a:p>
          <a:p>
            <a:r>
              <a:rPr lang="en-US" sz="1800" b="1" dirty="0" smtClean="0"/>
              <a:t>FTP Trojan Horse (opens port 21)</a:t>
            </a:r>
            <a:r>
              <a:rPr lang="en-US" sz="1800" b="1" dirty="0">
                <a:latin typeface="Arial" charset="0"/>
              </a:rPr>
              <a:t> </a:t>
            </a:r>
            <a:r>
              <a:rPr lang="en-US" sz="1800" dirty="0">
                <a:latin typeface="Arial" charset="0"/>
              </a:rPr>
              <a:t>- </a:t>
            </a:r>
            <a:r>
              <a:rPr lang="en-US" sz="1800" dirty="0" smtClean="0"/>
              <a:t>Security software disabler Trojan Horse (stops antivirus programs or firewalls from functioning)</a:t>
            </a:r>
          </a:p>
          <a:p>
            <a:r>
              <a:rPr lang="en-US" sz="1800" b="1" dirty="0" smtClean="0"/>
              <a:t>Security </a:t>
            </a:r>
            <a:r>
              <a:rPr lang="en-US" sz="1800" b="1" dirty="0"/>
              <a:t>software disabler Trojan horse </a:t>
            </a:r>
            <a:r>
              <a:rPr lang="en-US" sz="1800" b="1" dirty="0">
                <a:latin typeface="Arial" charset="0"/>
              </a:rPr>
              <a:t> </a:t>
            </a:r>
            <a:r>
              <a:rPr lang="en-US" sz="1800" dirty="0">
                <a:latin typeface="Arial" charset="0"/>
              </a:rPr>
              <a:t>- </a:t>
            </a:r>
            <a:r>
              <a:rPr lang="en-US" sz="1800" dirty="0" smtClean="0">
                <a:latin typeface="Arial" charset="0"/>
              </a:rPr>
              <a:t> </a:t>
            </a:r>
            <a:r>
              <a:rPr lang="en-US" sz="1800" dirty="0" smtClean="0"/>
              <a:t>Stops </a:t>
            </a:r>
            <a:r>
              <a:rPr lang="en-US" sz="1800" dirty="0"/>
              <a:t>antivirus programs or firewalls from functioning.</a:t>
            </a:r>
            <a:endParaRPr lang="en-US" sz="1800" dirty="0" smtClean="0"/>
          </a:p>
          <a:p>
            <a:r>
              <a:rPr lang="en-US" sz="1800" b="1" dirty="0" smtClean="0"/>
              <a:t>DoS Trojan Horse </a:t>
            </a:r>
            <a:r>
              <a:rPr lang="en-US" sz="1800" b="1" dirty="0">
                <a:latin typeface="Arial" charset="0"/>
              </a:rPr>
              <a:t> </a:t>
            </a:r>
            <a:r>
              <a:rPr lang="en-US" sz="1800" dirty="0">
                <a:latin typeface="Arial" charset="0"/>
              </a:rPr>
              <a:t>- </a:t>
            </a:r>
            <a:r>
              <a:rPr lang="en-US" sz="1800" dirty="0" smtClean="0"/>
              <a:t>Slows or halts network activity</a:t>
            </a:r>
            <a:endParaRPr lang="en-US" sz="1800" dirty="0"/>
          </a:p>
        </p:txBody>
      </p:sp>
    </p:spTree>
    <p:extLst>
      <p:ext uri="{BB962C8B-B14F-4D97-AF65-F5344CB8AC3E}">
        <p14:creationId xmlns:p14="http://schemas.microsoft.com/office/powerpoint/2010/main" val="35201192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1324705" y="44850"/>
            <a:ext cx="7506355" cy="879192"/>
          </a:xfrm>
        </p:spPr>
        <p:txBody>
          <a:bodyPr/>
          <a:lstStyle/>
          <a:p>
            <a:pPr eaLnBrk="1" hangingPunct="1"/>
            <a:r>
              <a:rPr lang="en-US" sz="1800" dirty="0"/>
              <a:t>Trojan </a:t>
            </a:r>
            <a:r>
              <a:rPr lang="en-US" sz="1800" dirty="0" smtClean="0"/>
              <a:t>Horses</a:t>
            </a:r>
            <a:r>
              <a:rPr lang="en-US" dirty="0" smtClean="0"/>
              <a:t/>
            </a:r>
            <a:br>
              <a:rPr lang="en-US" dirty="0" smtClean="0"/>
            </a:br>
            <a:r>
              <a:rPr lang="en-US" dirty="0" smtClean="0">
                <a:latin typeface="Arial" charset="0"/>
              </a:rPr>
              <a:t>Exploit </a:t>
            </a:r>
            <a:r>
              <a:rPr lang="en-US" dirty="0">
                <a:latin typeface="Arial" charset="0"/>
              </a:rPr>
              <a:t>Comparison</a:t>
            </a:r>
          </a:p>
        </p:txBody>
      </p:sp>
      <p:grpSp>
        <p:nvGrpSpPr>
          <p:cNvPr id="4" name="Group 3"/>
          <p:cNvGrpSpPr/>
          <p:nvPr/>
        </p:nvGrpSpPr>
        <p:grpSpPr>
          <a:xfrm>
            <a:off x="375140" y="989018"/>
            <a:ext cx="8531225" cy="4444625"/>
            <a:chOff x="304800" y="989018"/>
            <a:chExt cx="8531225" cy="4444625"/>
          </a:xfrm>
        </p:grpSpPr>
        <p:pic>
          <p:nvPicPr>
            <p:cNvPr id="11059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989018"/>
              <a:ext cx="8531225" cy="4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p:cNvGrpSpPr/>
            <p:nvPr/>
          </p:nvGrpSpPr>
          <p:grpSpPr>
            <a:xfrm>
              <a:off x="1447800" y="1916723"/>
              <a:ext cx="7218363" cy="3499335"/>
              <a:chOff x="1447800" y="1787050"/>
              <a:chExt cx="7218363" cy="4495800"/>
            </a:xfrm>
          </p:grpSpPr>
          <p:sp>
            <p:nvSpPr>
              <p:cNvPr id="2591750" name="Rectangle 6"/>
              <p:cNvSpPr>
                <a:spLocks noChangeArrowheads="1"/>
              </p:cNvSpPr>
              <p:nvPr/>
            </p:nvSpPr>
            <p:spPr bwMode="auto">
              <a:xfrm>
                <a:off x="1447800"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1" name="Rectangle 7"/>
              <p:cNvSpPr>
                <a:spLocks noChangeArrowheads="1"/>
              </p:cNvSpPr>
              <p:nvPr/>
            </p:nvSpPr>
            <p:spPr bwMode="auto">
              <a:xfrm>
                <a:off x="2482850"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2" name="Rectangle 8"/>
              <p:cNvSpPr>
                <a:spLocks noChangeArrowheads="1"/>
              </p:cNvSpPr>
              <p:nvPr/>
            </p:nvSpPr>
            <p:spPr bwMode="auto">
              <a:xfrm>
                <a:off x="3527425"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3" name="Rectangle 9"/>
              <p:cNvSpPr>
                <a:spLocks noChangeArrowheads="1"/>
              </p:cNvSpPr>
              <p:nvPr/>
            </p:nvSpPr>
            <p:spPr bwMode="auto">
              <a:xfrm>
                <a:off x="4572000"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4" name="Rectangle 10"/>
              <p:cNvSpPr>
                <a:spLocks noChangeArrowheads="1"/>
              </p:cNvSpPr>
              <p:nvPr/>
            </p:nvSpPr>
            <p:spPr bwMode="auto">
              <a:xfrm>
                <a:off x="5616575"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5" name="Rectangle 11"/>
              <p:cNvSpPr>
                <a:spLocks noChangeArrowheads="1"/>
              </p:cNvSpPr>
              <p:nvPr/>
            </p:nvSpPr>
            <p:spPr bwMode="auto">
              <a:xfrm>
                <a:off x="6640513"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sp>
            <p:nvSpPr>
              <p:cNvPr id="2591756" name="Rectangle 12"/>
              <p:cNvSpPr>
                <a:spLocks noChangeArrowheads="1"/>
              </p:cNvSpPr>
              <p:nvPr/>
            </p:nvSpPr>
            <p:spPr bwMode="auto">
              <a:xfrm>
                <a:off x="7675563" y="1787050"/>
                <a:ext cx="990600" cy="4495800"/>
              </a:xfrm>
              <a:prstGeom prst="rect">
                <a:avLst/>
              </a:prstGeom>
              <a:noFill/>
              <a:ln w="57150">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wrap="none" lIns="82124" tIns="41061" rIns="82124" bIns="41061" anchor="ctr">
                <a:spAutoFit/>
              </a:bodyPr>
              <a:lstStyle/>
              <a:p>
                <a:endParaRPr lang="en-US" dirty="0"/>
              </a:p>
            </p:txBody>
          </p:sp>
        </p:grpSp>
      </p:grpSp>
    </p:spTree>
    <p:extLst>
      <p:ext uri="{BB962C8B-B14F-4D97-AF65-F5344CB8AC3E}">
        <p14:creationId xmlns:p14="http://schemas.microsoft.com/office/powerpoint/2010/main" val="17169296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Rectangle 3"/>
          <p:cNvSpPr>
            <a:spLocks noGrp="1" noChangeArrowheads="1"/>
          </p:cNvSpPr>
          <p:nvPr>
            <p:ph type="body" sz="quarter" idx="10"/>
          </p:nvPr>
        </p:nvSpPr>
        <p:spPr>
          <a:xfrm>
            <a:off x="914400" y="1137543"/>
            <a:ext cx="7879738" cy="3768566"/>
          </a:xfrm>
        </p:spPr>
        <p:txBody>
          <a:bodyPr/>
          <a:lstStyle/>
          <a:p>
            <a:pPr algn="just"/>
            <a:r>
              <a:rPr lang="en-US" b="1" dirty="0"/>
              <a:t>B</a:t>
            </a:r>
            <a:r>
              <a:rPr lang="en-US" b="1" dirty="0" smtClean="0"/>
              <a:t>uffer</a:t>
            </a:r>
            <a:r>
              <a:rPr lang="en-US" dirty="0" smtClean="0"/>
              <a:t> </a:t>
            </a:r>
            <a:r>
              <a:rPr lang="en-US" b="1" dirty="0" smtClean="0"/>
              <a:t>- </a:t>
            </a:r>
            <a:r>
              <a:rPr lang="en-US" dirty="0" smtClean="0"/>
              <a:t>An </a:t>
            </a:r>
            <a:r>
              <a:rPr lang="en-US" dirty="0"/>
              <a:t>allocated area of memory used by processes to store data temporarily. </a:t>
            </a:r>
            <a:endParaRPr lang="en-US" dirty="0" smtClean="0"/>
          </a:p>
          <a:p>
            <a:pPr algn="just"/>
            <a:r>
              <a:rPr lang="en-US" b="1" dirty="0" smtClean="0"/>
              <a:t>Buffer </a:t>
            </a:r>
            <a:r>
              <a:rPr lang="en-US" b="1" dirty="0"/>
              <a:t>overflow </a:t>
            </a:r>
            <a:r>
              <a:rPr lang="en-US" b="1" dirty="0" smtClean="0"/>
              <a:t>- </a:t>
            </a:r>
            <a:r>
              <a:rPr lang="en-US" dirty="0" smtClean="0"/>
              <a:t>Occurs </a:t>
            </a:r>
            <a:r>
              <a:rPr lang="en-US" dirty="0"/>
              <a:t>when a fixed-length buffer reaches its capacity and a process attempts to store data beyond that maximum limit. </a:t>
            </a:r>
            <a:r>
              <a:rPr lang="en-US" dirty="0" smtClean="0"/>
              <a:t>This </a:t>
            </a:r>
            <a:r>
              <a:rPr lang="en-US" dirty="0"/>
              <a:t>can result in extra data overwriting adjacent memory locations, as well as causing other unexpected </a:t>
            </a:r>
            <a:r>
              <a:rPr lang="en-US" dirty="0" smtClean="0"/>
              <a:t>behaviors. A majority of the software vulnerabilities that are discovered relate to buffer overflows. Buffer overflows are usually the primary conduit through which viruses, worms, and Trojan Horses do their damage. </a:t>
            </a:r>
          </a:p>
        </p:txBody>
      </p:sp>
      <p:sp>
        <p:nvSpPr>
          <p:cNvPr id="111618" name="Rectangle 2"/>
          <p:cNvSpPr>
            <a:spLocks noGrp="1" noChangeArrowheads="1"/>
          </p:cNvSpPr>
          <p:nvPr>
            <p:ph type="title"/>
          </p:nvPr>
        </p:nvSpPr>
        <p:spPr>
          <a:xfrm>
            <a:off x="1266092" y="152862"/>
            <a:ext cx="7675509" cy="720449"/>
          </a:xfrm>
        </p:spPr>
        <p:txBody>
          <a:bodyPr/>
          <a:lstStyle/>
          <a:p>
            <a:r>
              <a:rPr lang="en-US" sz="1800" dirty="0"/>
              <a:t>Mitigating Viruses, Worms, and Trojan </a:t>
            </a:r>
            <a:r>
              <a:rPr lang="en-US" sz="1800" dirty="0" smtClean="0"/>
              <a:t>Horses</a:t>
            </a:r>
            <a:r>
              <a:rPr lang="en-US" dirty="0" smtClean="0"/>
              <a:t/>
            </a:r>
            <a:br>
              <a:rPr lang="en-US" dirty="0" smtClean="0"/>
            </a:br>
            <a:r>
              <a:rPr lang="en-US" dirty="0" smtClean="0"/>
              <a:t>Buffer Overflows</a:t>
            </a:r>
            <a:endParaRPr lang="en-US" dirty="0"/>
          </a:p>
        </p:txBody>
      </p:sp>
    </p:spTree>
    <p:extLst>
      <p:ext uri="{BB962C8B-B14F-4D97-AF65-F5344CB8AC3E}">
        <p14:creationId xmlns:p14="http://schemas.microsoft.com/office/powerpoint/2010/main" val="94913120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248508" y="165787"/>
            <a:ext cx="7717517"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Antivirus Software</a:t>
            </a:r>
            <a:endParaRPr lang="en-US" dirty="0">
              <a:latin typeface="Arial" charset="0"/>
            </a:endParaRPr>
          </a:p>
        </p:txBody>
      </p:sp>
      <p:pic>
        <p:nvPicPr>
          <p:cNvPr id="2" name="Picture 1"/>
          <p:cNvPicPr>
            <a:picLocks noChangeAspect="1"/>
          </p:cNvPicPr>
          <p:nvPr/>
        </p:nvPicPr>
        <p:blipFill>
          <a:blip r:embed="rId2"/>
          <a:stretch>
            <a:fillRect/>
          </a:stretch>
        </p:blipFill>
        <p:spPr>
          <a:xfrm>
            <a:off x="1160585" y="971941"/>
            <a:ext cx="7385537" cy="4532043"/>
          </a:xfrm>
          <a:prstGeom prst="rect">
            <a:avLst/>
          </a:prstGeom>
        </p:spPr>
      </p:pic>
    </p:spTree>
    <p:extLst>
      <p:ext uri="{BB962C8B-B14F-4D97-AF65-F5344CB8AC3E}">
        <p14:creationId xmlns:p14="http://schemas.microsoft.com/office/powerpoint/2010/main" val="256358530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178169" y="113032"/>
            <a:ext cx="7787856"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Worm Mitigation</a:t>
            </a:r>
            <a:endParaRPr lang="en-US" dirty="0">
              <a:latin typeface="Arial" charset="0"/>
            </a:endParaRPr>
          </a:p>
        </p:txBody>
      </p:sp>
      <p:sp>
        <p:nvSpPr>
          <p:cNvPr id="5" name="Rectangle 3"/>
          <p:cNvSpPr txBox="1">
            <a:spLocks noChangeArrowheads="1"/>
          </p:cNvSpPr>
          <p:nvPr/>
        </p:nvSpPr>
        <p:spPr>
          <a:xfrm>
            <a:off x="990351" y="1077971"/>
            <a:ext cx="7828212" cy="1904916"/>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smtClean="0"/>
              <a:t>Worm attack mitigation requires diligence on the part of system and network administration staff. </a:t>
            </a:r>
          </a:p>
          <a:p>
            <a:r>
              <a:rPr lang="en-US" dirty="0" smtClean="0"/>
              <a:t>There is a four phase process to mitigate an active worm attacks.</a:t>
            </a:r>
            <a:endParaRPr lang="en-US" dirty="0"/>
          </a:p>
        </p:txBody>
      </p:sp>
      <p:pic>
        <p:nvPicPr>
          <p:cNvPr id="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351" y="2728023"/>
            <a:ext cx="7828212" cy="2688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26238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318846" y="123587"/>
            <a:ext cx="7825154"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Worm Mitigation Cont.</a:t>
            </a:r>
            <a:endParaRPr lang="en-US" dirty="0">
              <a:latin typeface="Arial" charset="0"/>
            </a:endParaRPr>
          </a:p>
        </p:txBody>
      </p:sp>
      <p:sp>
        <p:nvSpPr>
          <p:cNvPr id="7" name="Rectangle 3"/>
          <p:cNvSpPr txBox="1">
            <a:spLocks noChangeArrowheads="1"/>
          </p:cNvSpPr>
          <p:nvPr/>
        </p:nvSpPr>
        <p:spPr>
          <a:xfrm>
            <a:off x="597877" y="993828"/>
            <a:ext cx="8257324" cy="4439817"/>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2000" b="1" dirty="0" smtClean="0"/>
              <a:t>Containment Phase</a:t>
            </a:r>
            <a:endParaRPr lang="en-US" sz="2000" b="1" strike="sngStrike" dirty="0" smtClean="0"/>
          </a:p>
          <a:p>
            <a:pPr marL="800100" lvl="1" indent="-342900" algn="just">
              <a:buFont typeface="Arial"/>
              <a:buChar char="•"/>
            </a:pPr>
            <a:r>
              <a:rPr lang="en-US" sz="1800" dirty="0" smtClean="0"/>
              <a:t>Limits the spread of a worm infection to areas of the network that are already affected. </a:t>
            </a:r>
          </a:p>
          <a:p>
            <a:pPr marL="800100" lvl="1" indent="-342900" algn="just">
              <a:buFont typeface="Arial"/>
              <a:buChar char="•"/>
            </a:pPr>
            <a:r>
              <a:rPr lang="en-US" sz="1800" dirty="0" smtClean="0"/>
              <a:t>Compartmentalizes and segments the network to slow down or stop the worm to prevent currently infected hosts from targeting and infecting other systems. </a:t>
            </a:r>
          </a:p>
          <a:p>
            <a:pPr marL="800100" lvl="1" indent="-342900" algn="just">
              <a:buFont typeface="Arial"/>
              <a:buChar char="•"/>
            </a:pPr>
            <a:r>
              <a:rPr lang="en-US" sz="1800" dirty="0" smtClean="0"/>
              <a:t>Uses both outgoing and incoming ACLs on routers and firewalls at control points within the network.</a:t>
            </a:r>
          </a:p>
          <a:p>
            <a:pPr algn="just"/>
            <a:r>
              <a:rPr lang="en-US" sz="2000" b="1" dirty="0" smtClean="0"/>
              <a:t>Inoculation Phase</a:t>
            </a:r>
            <a:endParaRPr lang="en-US" sz="2000" b="1" strike="sngStrike" dirty="0" smtClean="0"/>
          </a:p>
          <a:p>
            <a:pPr marL="800100" lvl="1" indent="-342900" algn="just">
              <a:buFont typeface="Arial"/>
              <a:buChar char="•"/>
            </a:pPr>
            <a:r>
              <a:rPr lang="en-US" sz="1800" dirty="0" smtClean="0"/>
              <a:t>Runs parallel to or subsequent to the containment phase. </a:t>
            </a:r>
          </a:p>
          <a:p>
            <a:pPr marL="800100" lvl="1" indent="-342900" algn="just">
              <a:buFont typeface="Arial"/>
              <a:buChar char="•"/>
            </a:pPr>
            <a:r>
              <a:rPr lang="en-US" sz="1800" dirty="0" smtClean="0"/>
              <a:t>All uninfected systems are patched with the appropriate vendor patch for the vulnerability. </a:t>
            </a:r>
          </a:p>
          <a:p>
            <a:pPr marL="800100" lvl="1" indent="-342900" algn="just">
              <a:buFont typeface="Arial"/>
              <a:buChar char="•"/>
            </a:pPr>
            <a:r>
              <a:rPr lang="en-US" sz="1800" dirty="0" smtClean="0"/>
              <a:t>The inoculation process further deprives the worm of any available targets. </a:t>
            </a:r>
          </a:p>
        </p:txBody>
      </p:sp>
    </p:spTree>
    <p:extLst>
      <p:ext uri="{BB962C8B-B14F-4D97-AF65-F5344CB8AC3E}">
        <p14:creationId xmlns:p14="http://schemas.microsoft.com/office/powerpoint/2010/main" val="428951102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6"/>
          <p:cNvSpPr>
            <a:spLocks noGrp="1" noChangeArrowheads="1"/>
          </p:cNvSpPr>
          <p:nvPr>
            <p:ph type="title"/>
          </p:nvPr>
        </p:nvSpPr>
        <p:spPr>
          <a:xfrm>
            <a:off x="1213658" y="0"/>
            <a:ext cx="7798212" cy="838200"/>
          </a:xfrm>
        </p:spPr>
        <p:txBody>
          <a:bodyPr/>
          <a:lstStyle/>
          <a:p>
            <a:pPr eaLnBrk="1" hangingPunct="1"/>
            <a:r>
              <a:rPr lang="en-US" dirty="0" smtClean="0">
                <a:latin typeface="Arial" charset="0"/>
              </a:rPr>
              <a:t/>
            </a:r>
            <a:br>
              <a:rPr lang="en-US" dirty="0" smtClean="0">
                <a:latin typeface="Arial" charset="0"/>
              </a:rPr>
            </a:br>
            <a:r>
              <a:rPr lang="en-US" sz="1800" dirty="0"/>
              <a:t>Mitigating Viruses, Worms, and Trojan Horses</a:t>
            </a:r>
            <a:br>
              <a:rPr lang="en-US" sz="1800" dirty="0"/>
            </a:br>
            <a:r>
              <a:rPr lang="en-US" dirty="0" smtClean="0">
                <a:latin typeface="Arial" charset="0"/>
              </a:rPr>
              <a:t>Worm Mitigation Cont.</a:t>
            </a:r>
            <a:endParaRPr lang="en-US" dirty="0">
              <a:latin typeface="Arial" charset="0"/>
            </a:endParaRPr>
          </a:p>
        </p:txBody>
      </p:sp>
      <p:sp>
        <p:nvSpPr>
          <p:cNvPr id="4" name="Rectangle 3"/>
          <p:cNvSpPr txBox="1">
            <a:spLocks noChangeArrowheads="1"/>
          </p:cNvSpPr>
          <p:nvPr/>
        </p:nvSpPr>
        <p:spPr>
          <a:xfrm>
            <a:off x="826477" y="1039821"/>
            <a:ext cx="7992086" cy="4770775"/>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b="1" dirty="0" smtClean="0"/>
              <a:t>Quarantine Phase</a:t>
            </a:r>
            <a:endParaRPr lang="en-US" b="1" strike="sngStrike" dirty="0" smtClean="0"/>
          </a:p>
          <a:p>
            <a:pPr marL="800100" lvl="1" indent="-342900" algn="just">
              <a:buFont typeface="Arial"/>
              <a:buChar char="•"/>
            </a:pPr>
            <a:r>
              <a:rPr lang="en-US" dirty="0" smtClean="0"/>
              <a:t>Tracks down and identifies infected machines within the contained areas and disconnects, block</a:t>
            </a:r>
            <a:r>
              <a:rPr lang="en-US" dirty="0"/>
              <a:t>s</a:t>
            </a:r>
            <a:r>
              <a:rPr lang="en-US" dirty="0" smtClean="0"/>
              <a:t>, or remove</a:t>
            </a:r>
            <a:r>
              <a:rPr lang="en-US" dirty="0"/>
              <a:t>s</a:t>
            </a:r>
            <a:r>
              <a:rPr lang="en-US" dirty="0" smtClean="0"/>
              <a:t> them. </a:t>
            </a:r>
          </a:p>
          <a:p>
            <a:pPr marL="800100" lvl="1" indent="-342900" algn="just">
              <a:buFont typeface="Arial"/>
              <a:buChar char="•"/>
            </a:pPr>
            <a:r>
              <a:rPr lang="en-US" dirty="0" smtClean="0"/>
              <a:t>This isolates these systems appropriately for the Treatment Phase.</a:t>
            </a:r>
          </a:p>
          <a:p>
            <a:pPr algn="just"/>
            <a:r>
              <a:rPr lang="en-US" b="1" dirty="0" smtClean="0"/>
              <a:t>Treatment Phase</a:t>
            </a:r>
            <a:endParaRPr lang="en-US" b="1" strike="sngStrike" dirty="0" smtClean="0"/>
          </a:p>
          <a:p>
            <a:pPr marL="800100" lvl="1" indent="-342900" algn="just">
              <a:buFont typeface="Arial"/>
              <a:buChar char="•"/>
            </a:pPr>
            <a:r>
              <a:rPr lang="en-US" dirty="0" smtClean="0"/>
              <a:t>Actively infected systems are disinfected of the worm. </a:t>
            </a:r>
          </a:p>
          <a:p>
            <a:pPr marL="800100" lvl="1" indent="-342900" algn="just">
              <a:buFont typeface="Arial"/>
              <a:buChar char="•"/>
            </a:pPr>
            <a:r>
              <a:rPr lang="en-US" dirty="0" smtClean="0"/>
              <a:t>Terminate</a:t>
            </a:r>
            <a:r>
              <a:rPr lang="en-US" dirty="0"/>
              <a:t>s</a:t>
            </a:r>
            <a:r>
              <a:rPr lang="en-US" dirty="0" smtClean="0"/>
              <a:t> the worm process, remove</a:t>
            </a:r>
            <a:r>
              <a:rPr lang="en-US" dirty="0"/>
              <a:t>s</a:t>
            </a:r>
            <a:r>
              <a:rPr lang="en-US" dirty="0" smtClean="0"/>
              <a:t> modified files or system settings that the worm introduced, and patches the vulnerability the worm used to exploit the system. </a:t>
            </a:r>
          </a:p>
          <a:p>
            <a:pPr marL="800100" lvl="1" indent="-342900" algn="just">
              <a:buFont typeface="Arial"/>
              <a:buChar char="•"/>
            </a:pPr>
            <a:r>
              <a:rPr lang="en-US" dirty="0" smtClean="0"/>
              <a:t>In more severe cases, completely reinstalling the system to ensure that the worm and its by products are removed.</a:t>
            </a:r>
          </a:p>
        </p:txBody>
      </p:sp>
    </p:spTree>
    <p:extLst>
      <p:ext uri="{BB962C8B-B14F-4D97-AF65-F5344CB8AC3E}">
        <p14:creationId xmlns:p14="http://schemas.microsoft.com/office/powerpoint/2010/main" val="12319327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239650" y="2263775"/>
            <a:ext cx="3854450" cy="1481138"/>
          </a:xfrm>
        </p:spPr>
        <p:txBody>
          <a:bodyPr/>
          <a:lstStyle/>
          <a:p>
            <a:pPr algn="ctr" eaLnBrk="1" hangingPunct="1"/>
            <a:r>
              <a:rPr lang="en-US" sz="2400" b="1" dirty="0" smtClean="0">
                <a:solidFill>
                  <a:schemeClr val="tx1"/>
                </a:solidFill>
              </a:rPr>
              <a:t>Attack Methodologies</a:t>
            </a:r>
          </a:p>
        </p:txBody>
      </p:sp>
    </p:spTree>
    <p:extLst>
      <p:ext uri="{BB962C8B-B14F-4D97-AF65-F5344CB8AC3E}">
        <p14:creationId xmlns:p14="http://schemas.microsoft.com/office/powerpoint/2010/main" val="2978593760"/>
      </p:ext>
    </p:extLst>
  </p:cSld>
  <p:clrMapOvr>
    <a:masterClrMapping/>
  </p:clrMapOvr>
  <p:transition>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517" y="251527"/>
            <a:ext cx="7804603" cy="741230"/>
          </a:xfrm>
        </p:spPr>
        <p:txBody>
          <a:bodyPr/>
          <a:lstStyle/>
          <a:p>
            <a:r>
              <a:rPr lang="en-US" sz="1800" dirty="0" smtClean="0"/>
              <a:t>Attack Methodologies</a:t>
            </a:r>
            <a:br>
              <a:rPr lang="en-US" sz="1800" dirty="0" smtClean="0"/>
            </a:br>
            <a:r>
              <a:rPr lang="en-US" dirty="0" smtClean="0"/>
              <a:t>Types of Attacks</a:t>
            </a:r>
            <a:endParaRPr lang="en-US" dirty="0"/>
          </a:p>
        </p:txBody>
      </p:sp>
      <p:sp>
        <p:nvSpPr>
          <p:cNvPr id="4" name="Rectangle 3"/>
          <p:cNvSpPr txBox="1">
            <a:spLocks noChangeArrowheads="1"/>
          </p:cNvSpPr>
          <p:nvPr/>
        </p:nvSpPr>
        <p:spPr>
          <a:xfrm>
            <a:off x="495812" y="1061609"/>
            <a:ext cx="8578850" cy="4354454"/>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dirty="0" smtClean="0"/>
              <a:t>There are </a:t>
            </a:r>
            <a:r>
              <a:rPr lang="en-US" dirty="0" smtClean="0"/>
              <a:t>Three main </a:t>
            </a:r>
            <a:r>
              <a:rPr lang="en-US" dirty="0" smtClean="0"/>
              <a:t>categories of attacks:</a:t>
            </a:r>
          </a:p>
          <a:p>
            <a:pPr marL="800100" lvl="1" indent="-342900" algn="just">
              <a:buFont typeface="Arial"/>
              <a:buChar char="•"/>
            </a:pPr>
            <a:r>
              <a:rPr lang="en-US" b="1" dirty="0" smtClean="0"/>
              <a:t>Reconnaissance Attacks </a:t>
            </a:r>
            <a:r>
              <a:rPr lang="en-US" dirty="0" smtClean="0"/>
              <a:t>- Involves </a:t>
            </a:r>
            <a:r>
              <a:rPr lang="en-US" dirty="0"/>
              <a:t>the unauthorized discovery and mapping of systems, services, or vulnerabilities. </a:t>
            </a:r>
            <a:endParaRPr lang="en-US" dirty="0" smtClean="0"/>
          </a:p>
          <a:p>
            <a:pPr marL="800100" lvl="1" indent="-342900" algn="just">
              <a:buFont typeface="Arial"/>
              <a:buChar char="•"/>
            </a:pPr>
            <a:r>
              <a:rPr lang="en-US" b="1" dirty="0" smtClean="0"/>
              <a:t>Access Attacks </a:t>
            </a:r>
            <a:r>
              <a:rPr lang="en-US" dirty="0" smtClean="0"/>
              <a:t>- Exploit</a:t>
            </a:r>
            <a:r>
              <a:rPr lang="en-US" dirty="0"/>
              <a:t>s</a:t>
            </a:r>
            <a:r>
              <a:rPr lang="en-US" dirty="0" smtClean="0"/>
              <a:t> </a:t>
            </a:r>
            <a:r>
              <a:rPr lang="en-US" dirty="0"/>
              <a:t>known vulnerabilities in authentication services, FTP services, and web services to gain entry to web accounts, confidential databases, and other sensitive information.</a:t>
            </a:r>
            <a:endParaRPr lang="en-US" dirty="0" smtClean="0"/>
          </a:p>
          <a:p>
            <a:pPr marL="800100" lvl="1" indent="-342900" algn="just">
              <a:buFont typeface="Arial"/>
              <a:buChar char="•"/>
            </a:pPr>
            <a:r>
              <a:rPr lang="en-US" b="1" dirty="0" smtClean="0"/>
              <a:t>Denial of Service (DoS) Attacks </a:t>
            </a:r>
            <a:r>
              <a:rPr lang="en-US" dirty="0" smtClean="0"/>
              <a:t>- Send</a:t>
            </a:r>
            <a:r>
              <a:rPr lang="en-US" dirty="0"/>
              <a:t>s</a:t>
            </a:r>
            <a:r>
              <a:rPr lang="en-US" dirty="0" smtClean="0"/>
              <a:t> </a:t>
            </a:r>
            <a:r>
              <a:rPr lang="en-US" dirty="0"/>
              <a:t>extremely large numbers of requests over a network or the Internet. </a:t>
            </a:r>
            <a:endParaRPr lang="en-US" dirty="0" smtClean="0"/>
          </a:p>
          <a:p>
            <a:pPr marL="1139825" lvl="2" indent="-342900" algn="just">
              <a:buFont typeface="Arial"/>
              <a:buChar char="•"/>
            </a:pPr>
            <a:r>
              <a:rPr lang="en-US" dirty="0" smtClean="0"/>
              <a:t>These </a:t>
            </a:r>
            <a:r>
              <a:rPr lang="en-US" dirty="0"/>
              <a:t>excessive requests cause the target device to run sub-optimally. </a:t>
            </a:r>
            <a:endParaRPr lang="en-US" dirty="0" smtClean="0"/>
          </a:p>
          <a:p>
            <a:pPr marL="1139825" lvl="2" indent="-342900" algn="just">
              <a:buFont typeface="Arial"/>
              <a:buChar char="•"/>
            </a:pPr>
            <a:r>
              <a:rPr lang="en-US" dirty="0" smtClean="0"/>
              <a:t>Consequently</a:t>
            </a:r>
            <a:r>
              <a:rPr lang="en-US" dirty="0"/>
              <a:t>, the attacked device becomes unavailable for legitimate access and use.</a:t>
            </a:r>
          </a:p>
        </p:txBody>
      </p:sp>
    </p:spTree>
    <p:extLst>
      <p:ext uri="{BB962C8B-B14F-4D97-AF65-F5344CB8AC3E}">
        <p14:creationId xmlns:p14="http://schemas.microsoft.com/office/powerpoint/2010/main" val="28826964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846" y="201658"/>
            <a:ext cx="7732666" cy="741230"/>
          </a:xfrm>
        </p:spPr>
        <p:txBody>
          <a:bodyPr/>
          <a:lstStyle/>
          <a:p>
            <a:r>
              <a:rPr lang="en-US" sz="1800" dirty="0" smtClean="0"/>
              <a:t>Attack Methodologies</a:t>
            </a:r>
            <a:br>
              <a:rPr lang="en-US" sz="1800" dirty="0" smtClean="0"/>
            </a:br>
            <a:r>
              <a:rPr lang="en-US" dirty="0" smtClean="0"/>
              <a:t>Types of Reconnaissance Attacks</a:t>
            </a:r>
            <a:endParaRPr lang="en-US" dirty="0"/>
          </a:p>
        </p:txBody>
      </p:sp>
      <p:sp>
        <p:nvSpPr>
          <p:cNvPr id="5" name="Rectangle 6"/>
          <p:cNvSpPr txBox="1">
            <a:spLocks noChangeArrowheads="1"/>
          </p:cNvSpPr>
          <p:nvPr/>
        </p:nvSpPr>
        <p:spPr>
          <a:xfrm>
            <a:off x="967153" y="1064998"/>
            <a:ext cx="7851409" cy="4421402"/>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smtClean="0"/>
              <a:t>Reconnaissance, also known as </a:t>
            </a:r>
            <a:r>
              <a:rPr lang="en-US" i="1" dirty="0" smtClean="0"/>
              <a:t>information gathering, </a:t>
            </a:r>
            <a:r>
              <a:rPr lang="en-US" dirty="0" smtClean="0"/>
              <a:t>is the unauthorized discovery and mapping of systems, services, or vulnerabilities. In most cases, precedes an access or DoS attack. </a:t>
            </a:r>
          </a:p>
          <a:p>
            <a:r>
              <a:rPr lang="en-US" dirty="0" smtClean="0"/>
              <a:t>Reconnaissance attacks can consist of the following:</a:t>
            </a:r>
          </a:p>
          <a:p>
            <a:pPr marL="800100" lvl="1" indent="-342900">
              <a:buFont typeface="Arial"/>
              <a:buChar char="•"/>
            </a:pPr>
            <a:r>
              <a:rPr lang="en-US" dirty="0" smtClean="0"/>
              <a:t>Internet information queries</a:t>
            </a:r>
          </a:p>
          <a:p>
            <a:pPr marL="800100" lvl="1" indent="-342900">
              <a:buFont typeface="Arial"/>
              <a:buChar char="•"/>
            </a:pPr>
            <a:r>
              <a:rPr lang="en-US" dirty="0" smtClean="0"/>
              <a:t>Ping sweeps</a:t>
            </a:r>
          </a:p>
          <a:p>
            <a:pPr marL="800100" lvl="1" indent="-342900">
              <a:buFont typeface="Arial"/>
              <a:buChar char="•"/>
            </a:pPr>
            <a:r>
              <a:rPr lang="en-US" dirty="0" smtClean="0"/>
              <a:t>Port scans</a:t>
            </a:r>
          </a:p>
          <a:p>
            <a:pPr marL="800100" lvl="1" indent="-342900">
              <a:buFont typeface="Arial"/>
              <a:buChar char="•"/>
            </a:pPr>
            <a:r>
              <a:rPr lang="en-US" dirty="0" smtClean="0"/>
              <a:t>Packet sniffers</a:t>
            </a:r>
            <a:endParaRPr lang="en-US" dirty="0"/>
          </a:p>
        </p:txBody>
      </p:sp>
    </p:spTree>
    <p:extLst>
      <p:ext uri="{BB962C8B-B14F-4D97-AF65-F5344CB8AC3E}">
        <p14:creationId xmlns:p14="http://schemas.microsoft.com/office/powerpoint/2010/main" val="902021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9" name="Rectangle 3"/>
          <p:cNvSpPr>
            <a:spLocks noGrp="1" noChangeArrowheads="1"/>
          </p:cNvSpPr>
          <p:nvPr>
            <p:ph type="body" sz="quarter" idx="10"/>
          </p:nvPr>
        </p:nvSpPr>
        <p:spPr>
          <a:xfrm>
            <a:off x="272371" y="1249484"/>
            <a:ext cx="8578850" cy="4660876"/>
          </a:xfrm>
        </p:spPr>
        <p:txBody>
          <a:bodyPr/>
          <a:lstStyle/>
          <a:p>
            <a:pPr marL="0" indent="0">
              <a:buNone/>
            </a:pPr>
            <a:r>
              <a:rPr lang="en-US" dirty="0" smtClean="0">
                <a:latin typeface="Arial" charset="0"/>
              </a:rPr>
              <a:t>DNS queries can reveal information, such as who owns a particular domain and what addresses have been assigned to that domain. </a:t>
            </a:r>
          </a:p>
          <a:p>
            <a:pPr marL="0" indent="0">
              <a:buNone/>
            </a:pPr>
            <a:r>
              <a:rPr lang="en-US" dirty="0" smtClean="0">
                <a:latin typeface="Arial" charset="0"/>
              </a:rPr>
              <a:t>Use tools such as </a:t>
            </a:r>
            <a:r>
              <a:rPr lang="en-US" b="1" dirty="0" smtClean="0">
                <a:latin typeface="Arial" charset="0"/>
              </a:rPr>
              <a:t>whois</a:t>
            </a:r>
            <a:r>
              <a:rPr lang="en-US" dirty="0" smtClean="0">
                <a:latin typeface="Arial" charset="0"/>
              </a:rPr>
              <a:t>, </a:t>
            </a:r>
            <a:r>
              <a:rPr lang="en-US" b="1" dirty="0" smtClean="0">
                <a:latin typeface="Arial" charset="0"/>
              </a:rPr>
              <a:t>nslookup</a:t>
            </a:r>
            <a:r>
              <a:rPr lang="en-US" dirty="0" smtClean="0">
                <a:latin typeface="Arial" charset="0"/>
              </a:rPr>
              <a:t>, …</a:t>
            </a:r>
          </a:p>
          <a:p>
            <a:endParaRPr lang="en-US" sz="1600" dirty="0">
              <a:latin typeface="Arial" charset="0"/>
            </a:endParaRPr>
          </a:p>
        </p:txBody>
      </p:sp>
      <p:sp>
        <p:nvSpPr>
          <p:cNvPr id="121858" name="Rectangle 2"/>
          <p:cNvSpPr>
            <a:spLocks noGrp="1" noChangeArrowheads="1"/>
          </p:cNvSpPr>
          <p:nvPr>
            <p:ph type="title"/>
          </p:nvPr>
        </p:nvSpPr>
        <p:spPr>
          <a:xfrm>
            <a:off x="1163782" y="178267"/>
            <a:ext cx="7802243"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Internet Information Queries</a:t>
            </a:r>
            <a:endParaRPr lang="en-US" dirty="0">
              <a:latin typeface="Arial" charset="0"/>
            </a:endParaRPr>
          </a:p>
        </p:txBody>
      </p:sp>
      <p:pic>
        <p:nvPicPr>
          <p:cNvPr id="2" name="Picture 1"/>
          <p:cNvPicPr>
            <a:picLocks noChangeAspect="1"/>
          </p:cNvPicPr>
          <p:nvPr/>
        </p:nvPicPr>
        <p:blipFill>
          <a:blip r:embed="rId2"/>
          <a:stretch>
            <a:fillRect/>
          </a:stretch>
        </p:blipFill>
        <p:spPr>
          <a:xfrm>
            <a:off x="2283198" y="2557077"/>
            <a:ext cx="4225434" cy="3023705"/>
          </a:xfrm>
          <a:prstGeom prst="rect">
            <a:avLst/>
          </a:prstGeom>
        </p:spPr>
      </p:pic>
    </p:spTree>
    <p:extLst>
      <p:ext uri="{BB962C8B-B14F-4D97-AF65-F5344CB8AC3E}">
        <p14:creationId xmlns:p14="http://schemas.microsoft.com/office/powerpoint/2010/main" val="31225792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246909" y="161636"/>
            <a:ext cx="7215447"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Packet Sniffer</a:t>
            </a:r>
            <a:endParaRPr lang="en-US" dirty="0">
              <a:latin typeface="Arial" charset="0"/>
            </a:endParaRPr>
          </a:p>
        </p:txBody>
      </p:sp>
      <p:sp>
        <p:nvSpPr>
          <p:cNvPr id="5" name="Rectangle 3"/>
          <p:cNvSpPr>
            <a:spLocks noGrp="1" noChangeArrowheads="1"/>
          </p:cNvSpPr>
          <p:nvPr>
            <p:ph type="body" sz="quarter" idx="10"/>
          </p:nvPr>
        </p:nvSpPr>
        <p:spPr>
          <a:xfrm>
            <a:off x="671975" y="1058398"/>
            <a:ext cx="5008570" cy="4978362"/>
          </a:xfrm>
        </p:spPr>
        <p:txBody>
          <a:bodyPr/>
          <a:lstStyle/>
          <a:p>
            <a:r>
              <a:rPr lang="en-US" sz="1950" dirty="0" smtClean="0"/>
              <a:t>A packet sniffer is a software application that uses a network adapter card in promiscuous mode to capture all network packets that are sent across a LAN.</a:t>
            </a:r>
          </a:p>
          <a:p>
            <a:r>
              <a:rPr lang="en-US" sz="1950" dirty="0" smtClean="0"/>
              <a:t>Packet sniffers can only work in the same collision domain as the network being attacked.</a:t>
            </a:r>
            <a:br>
              <a:rPr lang="en-US" sz="1950" dirty="0" smtClean="0"/>
            </a:br>
            <a:r>
              <a:rPr lang="en-US" sz="1950" dirty="0" smtClean="0"/>
              <a:t>Promiscuous mode is a mode in which the network adapter card sends all packets that are received on the physical network wire to an application for processing.</a:t>
            </a:r>
          </a:p>
          <a:p>
            <a:r>
              <a:rPr lang="en-US" sz="1950" dirty="0" err="1" smtClean="0"/>
              <a:t>Wireshark</a:t>
            </a:r>
            <a:r>
              <a:rPr lang="en-US" sz="1950" dirty="0" smtClean="0"/>
              <a:t> is an example of a packet sniffer.</a:t>
            </a:r>
          </a:p>
          <a:p>
            <a:endParaRPr lang="en-US" dirty="0"/>
          </a:p>
        </p:txBody>
      </p:sp>
      <p:pic>
        <p:nvPicPr>
          <p:cNvPr id="4" name="Picture 3"/>
          <p:cNvPicPr>
            <a:picLocks noChangeAspect="1"/>
          </p:cNvPicPr>
          <p:nvPr/>
        </p:nvPicPr>
        <p:blipFill>
          <a:blip r:embed="rId2"/>
          <a:stretch>
            <a:fillRect/>
          </a:stretch>
        </p:blipFill>
        <p:spPr>
          <a:xfrm>
            <a:off x="5461945" y="1578154"/>
            <a:ext cx="3403600" cy="4038600"/>
          </a:xfrm>
          <a:prstGeom prst="rect">
            <a:avLst/>
          </a:prstGeom>
        </p:spPr>
      </p:pic>
    </p:spTree>
    <p:extLst>
      <p:ext uri="{BB962C8B-B14F-4D97-AF65-F5344CB8AC3E}">
        <p14:creationId xmlns:p14="http://schemas.microsoft.com/office/powerpoint/2010/main" val="40376635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047403" y="0"/>
            <a:ext cx="7935247"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Ping Sweeps and Port Scans</a:t>
            </a:r>
            <a:endParaRPr lang="en-US" dirty="0">
              <a:latin typeface="Arial" charset="0"/>
            </a:endParaRPr>
          </a:p>
        </p:txBody>
      </p:sp>
      <p:sp>
        <p:nvSpPr>
          <p:cNvPr id="5" name="Rectangle 3"/>
          <p:cNvSpPr>
            <a:spLocks noGrp="1" noChangeArrowheads="1"/>
          </p:cNvSpPr>
          <p:nvPr>
            <p:ph type="body" sz="quarter" idx="10"/>
          </p:nvPr>
        </p:nvSpPr>
        <p:spPr>
          <a:xfrm>
            <a:off x="399487" y="966733"/>
            <a:ext cx="8578850" cy="2246824"/>
          </a:xfrm>
        </p:spPr>
        <p:txBody>
          <a:bodyPr/>
          <a:lstStyle/>
          <a:p>
            <a:r>
              <a:rPr lang="en-US" dirty="0">
                <a:latin typeface="Arial" charset="0"/>
              </a:rPr>
              <a:t>A ping sweep, or ICMP sweep, scans to determine which range of </a:t>
            </a:r>
            <a:r>
              <a:rPr lang="en-US" dirty="0">
                <a:solidFill>
                  <a:schemeClr val="tx1"/>
                </a:solidFill>
                <a:latin typeface="Arial" charset="0"/>
              </a:rPr>
              <a:t>IP addresses map to live hosts. </a:t>
            </a:r>
          </a:p>
          <a:p>
            <a:r>
              <a:rPr lang="en-US" dirty="0">
                <a:solidFill>
                  <a:schemeClr val="tx1"/>
                </a:solidFill>
                <a:latin typeface="Arial" charset="0"/>
              </a:rPr>
              <a:t>A port scan consists of sending a message to each port, one port at a time. </a:t>
            </a:r>
            <a:r>
              <a:rPr lang="en-US" dirty="0" smtClean="0">
                <a:solidFill>
                  <a:schemeClr val="tx1"/>
                </a:solidFill>
                <a:latin typeface="Arial" charset="0"/>
              </a:rPr>
              <a:t>Response </a:t>
            </a:r>
            <a:r>
              <a:rPr lang="en-US" dirty="0">
                <a:solidFill>
                  <a:schemeClr val="tx1"/>
                </a:solidFill>
                <a:latin typeface="Arial" charset="0"/>
              </a:rPr>
              <a:t>received indicates whether the port is used and </a:t>
            </a:r>
            <a:r>
              <a:rPr lang="en-US" dirty="0" smtClean="0">
                <a:solidFill>
                  <a:schemeClr val="tx1"/>
                </a:solidFill>
                <a:latin typeface="Arial" charset="0"/>
              </a:rPr>
              <a:t>can; therefore, </a:t>
            </a:r>
            <a:r>
              <a:rPr lang="en-US" dirty="0">
                <a:solidFill>
                  <a:schemeClr val="tx1"/>
                </a:solidFill>
                <a:latin typeface="Arial" charset="0"/>
              </a:rPr>
              <a:t>be probed for </a:t>
            </a:r>
            <a:r>
              <a:rPr lang="en-US" dirty="0" smtClean="0">
                <a:solidFill>
                  <a:schemeClr val="tx1"/>
                </a:solidFill>
                <a:latin typeface="Arial" charset="0"/>
              </a:rPr>
              <a:t>weakness</a:t>
            </a:r>
            <a:r>
              <a:rPr lang="en-US" dirty="0" smtClean="0">
                <a:latin typeface="Arial" charset="0"/>
              </a:rPr>
              <a:t>.</a:t>
            </a:r>
            <a:endParaRPr lang="en-US" dirty="0">
              <a:latin typeface="Arial" charset="0"/>
            </a:endParaRPr>
          </a:p>
        </p:txBody>
      </p:sp>
      <p:sp>
        <p:nvSpPr>
          <p:cNvPr id="3" name="Rectangle 2"/>
          <p:cNvSpPr/>
          <p:nvPr/>
        </p:nvSpPr>
        <p:spPr>
          <a:xfrm>
            <a:off x="4479667" y="3213557"/>
            <a:ext cx="184666" cy="430887"/>
          </a:xfrm>
          <a:prstGeom prst="rect">
            <a:avLst/>
          </a:prstGeom>
        </p:spPr>
        <p:txBody>
          <a:bodyPr wrap="none">
            <a:spAutoFit/>
          </a:bodyPr>
          <a:lstStyle/>
          <a:p>
            <a:r>
              <a:rPr lang="en-US" dirty="0"/>
              <a:t> </a:t>
            </a:r>
          </a:p>
        </p:txBody>
      </p:sp>
      <p:pic>
        <p:nvPicPr>
          <p:cNvPr id="4" name="Picture 3"/>
          <p:cNvPicPr>
            <a:picLocks noChangeAspect="1"/>
          </p:cNvPicPr>
          <p:nvPr/>
        </p:nvPicPr>
        <p:blipFill>
          <a:blip r:embed="rId2"/>
          <a:stretch>
            <a:fillRect/>
          </a:stretch>
        </p:blipFill>
        <p:spPr>
          <a:xfrm>
            <a:off x="2575641" y="3213112"/>
            <a:ext cx="3875035" cy="2393957"/>
          </a:xfrm>
          <a:prstGeom prst="rect">
            <a:avLst/>
          </a:prstGeom>
        </p:spPr>
      </p:pic>
      <p:sp>
        <p:nvSpPr>
          <p:cNvPr id="8" name="TextBox 7"/>
          <p:cNvSpPr txBox="1"/>
          <p:nvPr/>
        </p:nvSpPr>
        <p:spPr>
          <a:xfrm>
            <a:off x="3021858" y="2838651"/>
            <a:ext cx="1524551" cy="374461"/>
          </a:xfrm>
          <a:prstGeom prst="rect">
            <a:avLst/>
          </a:prstGeom>
          <a:noFill/>
        </p:spPr>
        <p:txBody>
          <a:bodyPr wrap="none" rtlCol="0">
            <a:spAutoFit/>
          </a:bodyPr>
          <a:lstStyle/>
          <a:p>
            <a:r>
              <a:rPr lang="en-US" sz="2000" b="1" dirty="0" smtClean="0"/>
              <a:t>Port Scans</a:t>
            </a:r>
            <a:endParaRPr lang="en-US" sz="2000" b="1" dirty="0"/>
          </a:p>
        </p:txBody>
      </p:sp>
    </p:spTree>
    <p:extLst>
      <p:ext uri="{BB962C8B-B14F-4D97-AF65-F5344CB8AC3E}">
        <p14:creationId xmlns:p14="http://schemas.microsoft.com/office/powerpoint/2010/main" val="193081121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302019" y="128385"/>
            <a:ext cx="7802243"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Ping Sweeps and Port Scans Cont.</a:t>
            </a:r>
            <a:endParaRPr lang="en-US" dirty="0">
              <a:latin typeface="Arial" charset="0"/>
            </a:endParaRPr>
          </a:p>
        </p:txBody>
      </p:sp>
      <p:sp>
        <p:nvSpPr>
          <p:cNvPr id="6" name="Rectangle 3"/>
          <p:cNvSpPr>
            <a:spLocks noGrp="1" noChangeArrowheads="1"/>
          </p:cNvSpPr>
          <p:nvPr>
            <p:ph type="body" sz="quarter" idx="10"/>
          </p:nvPr>
        </p:nvSpPr>
        <p:spPr>
          <a:xfrm>
            <a:off x="405967" y="1102655"/>
            <a:ext cx="8578850" cy="4990573"/>
          </a:xfrm>
        </p:spPr>
        <p:txBody>
          <a:bodyPr/>
          <a:lstStyle/>
          <a:p>
            <a:r>
              <a:rPr lang="en-US" dirty="0">
                <a:latin typeface="Arial" charset="0"/>
              </a:rPr>
              <a:t>As legitimate tools, ping sweep and port scan applications run a series of tests against hosts to identify vulnerable services</a:t>
            </a:r>
            <a:r>
              <a:rPr lang="en-US" dirty="0" smtClean="0">
                <a:latin typeface="Arial" charset="0"/>
              </a:rPr>
              <a:t>.</a:t>
            </a:r>
            <a:endParaRPr lang="en-US" dirty="0">
              <a:latin typeface="Arial" charset="0"/>
            </a:endParaRPr>
          </a:p>
          <a:p>
            <a:r>
              <a:rPr lang="en-US" dirty="0">
                <a:latin typeface="Arial" charset="0"/>
              </a:rPr>
              <a:t>The information is gathered by examining IP addressing and port data from both TCP and UDP ports.</a:t>
            </a:r>
          </a:p>
          <a:p>
            <a:endParaRPr lang="en-US" dirty="0">
              <a:latin typeface="Arial" charset="0"/>
            </a:endParaRPr>
          </a:p>
        </p:txBody>
      </p:sp>
      <p:pic>
        <p:nvPicPr>
          <p:cNvPr id="4" name="Picture 3"/>
          <p:cNvPicPr>
            <a:picLocks noChangeAspect="1"/>
          </p:cNvPicPr>
          <p:nvPr/>
        </p:nvPicPr>
        <p:blipFill>
          <a:blip r:embed="rId2"/>
          <a:stretch>
            <a:fillRect/>
          </a:stretch>
        </p:blipFill>
        <p:spPr>
          <a:xfrm>
            <a:off x="2674505" y="3242797"/>
            <a:ext cx="4208433" cy="2492985"/>
          </a:xfrm>
          <a:prstGeom prst="rect">
            <a:avLst/>
          </a:prstGeom>
        </p:spPr>
      </p:pic>
      <p:sp>
        <p:nvSpPr>
          <p:cNvPr id="7" name="TextBox 6"/>
          <p:cNvSpPr txBox="1"/>
          <p:nvPr/>
        </p:nvSpPr>
        <p:spPr>
          <a:xfrm>
            <a:off x="3579029" y="2906217"/>
            <a:ext cx="1624112" cy="374461"/>
          </a:xfrm>
          <a:prstGeom prst="rect">
            <a:avLst/>
          </a:prstGeom>
          <a:noFill/>
        </p:spPr>
        <p:txBody>
          <a:bodyPr wrap="none" rtlCol="0">
            <a:spAutoFit/>
          </a:bodyPr>
          <a:lstStyle/>
          <a:p>
            <a:r>
              <a:rPr lang="en-US" sz="2000" b="1" dirty="0" smtClean="0"/>
              <a:t>Ping Sweep</a:t>
            </a:r>
            <a:endParaRPr lang="en-US" sz="2000" b="1" dirty="0"/>
          </a:p>
        </p:txBody>
      </p:sp>
    </p:spTree>
    <p:extLst>
      <p:ext uri="{BB962C8B-B14F-4D97-AF65-F5344CB8AC3E}">
        <p14:creationId xmlns:p14="http://schemas.microsoft.com/office/powerpoint/2010/main" val="374609783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3658" y="201658"/>
            <a:ext cx="7837854" cy="741230"/>
          </a:xfrm>
        </p:spPr>
        <p:txBody>
          <a:bodyPr/>
          <a:lstStyle/>
          <a:p>
            <a:r>
              <a:rPr lang="en-US" sz="1800" dirty="0" smtClean="0"/>
              <a:t>Attack Methodologies</a:t>
            </a:r>
            <a:br>
              <a:rPr lang="en-US" sz="1800" dirty="0" smtClean="0"/>
            </a:br>
            <a:r>
              <a:rPr lang="en-US" dirty="0" smtClean="0"/>
              <a:t>Mitigating Reconnaissance Attacks</a:t>
            </a:r>
            <a:endParaRPr lang="en-US" dirty="0"/>
          </a:p>
        </p:txBody>
      </p:sp>
      <p:sp>
        <p:nvSpPr>
          <p:cNvPr id="5" name="Rectangle 6"/>
          <p:cNvSpPr txBox="1">
            <a:spLocks noChangeArrowheads="1"/>
          </p:cNvSpPr>
          <p:nvPr/>
        </p:nvSpPr>
        <p:spPr>
          <a:xfrm>
            <a:off x="505713" y="1330998"/>
            <a:ext cx="8578850" cy="4978362"/>
          </a:xfrm>
          <a:prstGeom prst="rect">
            <a:avLst/>
          </a:prstGeom>
        </p:spPr>
        <p:txBody>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dirty="0"/>
              <a:t>Reconnaissance attacks are typically the precursor to additional attacks, with the intent of gaining unauthorized access to a network or disrupting network functionality. </a:t>
            </a:r>
            <a:endParaRPr lang="en-US" dirty="0" smtClean="0"/>
          </a:p>
          <a:p>
            <a:r>
              <a:rPr lang="en-US" dirty="0" smtClean="0"/>
              <a:t>A </a:t>
            </a:r>
            <a:r>
              <a:rPr lang="en-US" dirty="0"/>
              <a:t>network security professional can detect when a reconnaissance attack is underway by receiving notifications from preconfigured alarms, such as the number of ICMP requests per second. </a:t>
            </a:r>
          </a:p>
        </p:txBody>
      </p:sp>
    </p:spTree>
    <p:extLst>
      <p:ext uri="{BB962C8B-B14F-4D97-AF65-F5344CB8AC3E}">
        <p14:creationId xmlns:p14="http://schemas.microsoft.com/office/powerpoint/2010/main" val="23441945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Rectangle 2"/>
          <p:cNvSpPr>
            <a:spLocks noGrp="1" noChangeArrowheads="1"/>
          </p:cNvSpPr>
          <p:nvPr>
            <p:ph type="title"/>
          </p:nvPr>
        </p:nvSpPr>
        <p:spPr>
          <a:xfrm>
            <a:off x="1180407" y="394392"/>
            <a:ext cx="7785618" cy="838200"/>
          </a:xfrm>
        </p:spPr>
        <p:txBody>
          <a:bodyPr/>
          <a:lstStyle/>
          <a:p>
            <a:pPr eaLnBrk="1" hangingPunct="1"/>
            <a:r>
              <a:rPr lang="en-US" sz="1800" dirty="0"/>
              <a:t>Attack </a:t>
            </a:r>
            <a:r>
              <a:rPr lang="en-US" sz="1800" dirty="0" smtClean="0"/>
              <a:t>Methodologies</a:t>
            </a:r>
            <a:r>
              <a:rPr lang="en-US" dirty="0" smtClean="0">
                <a:latin typeface="Arial" charset="0"/>
              </a:rPr>
              <a:t/>
            </a:r>
            <a:br>
              <a:rPr lang="en-US" dirty="0" smtClean="0">
                <a:latin typeface="Arial" charset="0"/>
              </a:rPr>
            </a:br>
            <a:r>
              <a:rPr lang="en-US" dirty="0" smtClean="0">
                <a:latin typeface="Arial" charset="0"/>
              </a:rPr>
              <a:t>Access </a:t>
            </a:r>
            <a:r>
              <a:rPr lang="en-US" dirty="0">
                <a:latin typeface="Arial" charset="0"/>
              </a:rPr>
              <a:t>Attacks</a:t>
            </a:r>
          </a:p>
        </p:txBody>
      </p:sp>
      <p:sp>
        <p:nvSpPr>
          <p:cNvPr id="144386" name="Rectangle 3"/>
          <p:cNvSpPr>
            <a:spLocks noGrp="1" noChangeArrowheads="1"/>
          </p:cNvSpPr>
          <p:nvPr>
            <p:ph type="body" idx="1"/>
          </p:nvPr>
        </p:nvSpPr>
        <p:spPr>
          <a:xfrm>
            <a:off x="831273" y="1379492"/>
            <a:ext cx="8115513" cy="4090283"/>
          </a:xfrm>
        </p:spPr>
        <p:txBody>
          <a:bodyPr/>
          <a:lstStyle/>
          <a:p>
            <a:pPr marL="0" indent="0" algn="just">
              <a:buNone/>
            </a:pPr>
            <a:r>
              <a:rPr lang="en-US" dirty="0">
                <a:latin typeface="Arial" charset="0"/>
              </a:rPr>
              <a:t>Access attacks exploit known vulnerabilities in authentication services, FTP services, and web services to gain entry to web accounts, confidential databases, and other sensitive information for these reasons:</a:t>
            </a:r>
          </a:p>
          <a:p>
            <a:pPr marL="454025" lvl="1" indent="-342900" defTabSz="693738">
              <a:buFont typeface="Wingdings" panose="05000000000000000000" pitchFamily="2" charset="2"/>
              <a:buChar char="§"/>
            </a:pPr>
            <a:r>
              <a:rPr lang="en-US" sz="2400" dirty="0">
                <a:latin typeface="Arial" charset="0"/>
              </a:rPr>
              <a:t>Retrieve data</a:t>
            </a:r>
          </a:p>
          <a:p>
            <a:pPr marL="454025" lvl="1" indent="-342900" defTabSz="693738">
              <a:buFont typeface="Wingdings" panose="05000000000000000000" pitchFamily="2" charset="2"/>
              <a:buChar char="§"/>
            </a:pPr>
            <a:r>
              <a:rPr lang="en-US" sz="2400" dirty="0">
                <a:latin typeface="Arial" charset="0"/>
              </a:rPr>
              <a:t>Gain access</a:t>
            </a:r>
          </a:p>
          <a:p>
            <a:pPr marL="454025" lvl="1" indent="-342900" defTabSz="693738">
              <a:buFont typeface="Wingdings" panose="05000000000000000000" pitchFamily="2" charset="2"/>
              <a:buChar char="§"/>
            </a:pPr>
            <a:r>
              <a:rPr lang="en-US" sz="2400" dirty="0">
                <a:latin typeface="Arial" charset="0"/>
              </a:rPr>
              <a:t>Escalate </a:t>
            </a:r>
            <a:r>
              <a:rPr lang="en-US" dirty="0">
                <a:latin typeface="Arial" charset="0"/>
              </a:rPr>
              <a:t>their access privileges </a:t>
            </a:r>
          </a:p>
        </p:txBody>
      </p:sp>
    </p:spTree>
    <p:extLst>
      <p:ext uri="{BB962C8B-B14F-4D97-AF65-F5344CB8AC3E}">
        <p14:creationId xmlns:p14="http://schemas.microsoft.com/office/powerpoint/2010/main" val="11947311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Rectangle 2"/>
          <p:cNvSpPr>
            <a:spLocks noGrp="1" noChangeArrowheads="1"/>
          </p:cNvSpPr>
          <p:nvPr>
            <p:ph type="title"/>
          </p:nvPr>
        </p:nvSpPr>
        <p:spPr>
          <a:xfrm>
            <a:off x="1296785" y="394392"/>
            <a:ext cx="7669240" cy="838200"/>
          </a:xfrm>
        </p:spPr>
        <p:txBody>
          <a:bodyPr/>
          <a:lstStyle/>
          <a:p>
            <a:pPr eaLnBrk="1" hangingPunct="1"/>
            <a:r>
              <a:rPr lang="en-US" sz="1800" dirty="0"/>
              <a:t>Attack Methodologies</a:t>
            </a:r>
            <a:r>
              <a:rPr lang="en-US" sz="1800" dirty="0">
                <a:latin typeface="Arial" charset="0"/>
              </a:rPr>
              <a:t/>
            </a:r>
            <a:br>
              <a:rPr lang="en-US" sz="1800" dirty="0">
                <a:latin typeface="Arial" charset="0"/>
              </a:rPr>
            </a:br>
            <a:r>
              <a:rPr lang="en-US" dirty="0" smtClean="0">
                <a:latin typeface="Arial" charset="0"/>
              </a:rPr>
              <a:t>Types of Access </a:t>
            </a:r>
            <a:r>
              <a:rPr lang="en-US" dirty="0">
                <a:latin typeface="Arial" charset="0"/>
              </a:rPr>
              <a:t>Attacks</a:t>
            </a:r>
          </a:p>
        </p:txBody>
      </p:sp>
      <p:sp>
        <p:nvSpPr>
          <p:cNvPr id="145410" name="Rectangle 3"/>
          <p:cNvSpPr>
            <a:spLocks noGrp="1" noChangeArrowheads="1"/>
          </p:cNvSpPr>
          <p:nvPr>
            <p:ph type="body" idx="1"/>
          </p:nvPr>
        </p:nvSpPr>
        <p:spPr>
          <a:xfrm>
            <a:off x="814647" y="1379492"/>
            <a:ext cx="8132139" cy="4007155"/>
          </a:xfrm>
        </p:spPr>
        <p:txBody>
          <a:bodyPr/>
          <a:lstStyle/>
          <a:p>
            <a:pPr marL="0" indent="0">
              <a:buNone/>
            </a:pPr>
            <a:r>
              <a:rPr lang="en-US" dirty="0">
                <a:latin typeface="Arial" charset="0"/>
              </a:rPr>
              <a:t>Access attacks can be performed in a number of different ways </a:t>
            </a:r>
          </a:p>
          <a:p>
            <a:pPr marL="517525" lvl="1" indent="-342900" defTabSz="568325">
              <a:buFont typeface="Wingdings" panose="05000000000000000000" pitchFamily="2" charset="2"/>
              <a:buChar char="§"/>
            </a:pPr>
            <a:r>
              <a:rPr lang="en-US" sz="2400" dirty="0">
                <a:latin typeface="Arial" charset="0"/>
              </a:rPr>
              <a:t>Password attacks</a:t>
            </a:r>
          </a:p>
          <a:p>
            <a:pPr marL="517525" lvl="1" indent="-342900" defTabSz="568325">
              <a:buFont typeface="Wingdings" panose="05000000000000000000" pitchFamily="2" charset="2"/>
              <a:buChar char="§"/>
            </a:pPr>
            <a:r>
              <a:rPr lang="en-US" sz="2400" dirty="0">
                <a:latin typeface="Arial" charset="0"/>
              </a:rPr>
              <a:t>Trust exploitation</a:t>
            </a:r>
          </a:p>
          <a:p>
            <a:pPr marL="517525" lvl="1" indent="-342900" defTabSz="568325">
              <a:buFont typeface="Wingdings" panose="05000000000000000000" pitchFamily="2" charset="2"/>
              <a:buChar char="§"/>
            </a:pPr>
            <a:r>
              <a:rPr lang="en-US" sz="2400" dirty="0">
                <a:latin typeface="Arial" charset="0"/>
              </a:rPr>
              <a:t>Port redirection </a:t>
            </a:r>
          </a:p>
          <a:p>
            <a:pPr marL="517525" lvl="1" indent="-342900" defTabSz="568325">
              <a:buFont typeface="Wingdings" panose="05000000000000000000" pitchFamily="2" charset="2"/>
              <a:buChar char="§"/>
            </a:pPr>
            <a:r>
              <a:rPr lang="en-US" sz="2400" dirty="0">
                <a:latin typeface="Arial" charset="0"/>
              </a:rPr>
              <a:t>Man-in-the-middle attacks</a:t>
            </a:r>
          </a:p>
          <a:p>
            <a:pPr marL="517525" lvl="1" indent="-342900" defTabSz="568325">
              <a:buFont typeface="Wingdings" panose="05000000000000000000" pitchFamily="2" charset="2"/>
              <a:buChar char="§"/>
            </a:pPr>
            <a:r>
              <a:rPr lang="en-US" sz="2400" dirty="0">
                <a:latin typeface="Arial" charset="0"/>
              </a:rPr>
              <a:t>Buffer </a:t>
            </a:r>
            <a:r>
              <a:rPr lang="en-US" sz="2400" dirty="0" smtClean="0">
                <a:latin typeface="Arial" charset="0"/>
              </a:rPr>
              <a:t>overflow</a:t>
            </a:r>
            <a:endParaRPr lang="en-US" sz="2400" dirty="0">
              <a:latin typeface="Arial" charset="0"/>
            </a:endParaRPr>
          </a:p>
        </p:txBody>
      </p:sp>
    </p:spTree>
    <p:extLst>
      <p:ext uri="{BB962C8B-B14F-4D97-AF65-F5344CB8AC3E}">
        <p14:creationId xmlns:p14="http://schemas.microsoft.com/office/powerpoint/2010/main" val="128615574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3" name="Rectangle 2"/>
          <p:cNvSpPr>
            <a:spLocks noGrp="1" noChangeArrowheads="1"/>
          </p:cNvSpPr>
          <p:nvPr>
            <p:ph type="title"/>
          </p:nvPr>
        </p:nvSpPr>
        <p:spPr>
          <a:xfrm>
            <a:off x="1346662" y="394392"/>
            <a:ext cx="7619363" cy="838200"/>
          </a:xfrm>
        </p:spPr>
        <p:txBody>
          <a:bodyPr/>
          <a:lstStyle/>
          <a:p>
            <a:pPr eaLnBrk="1" hangingPunct="1"/>
            <a:r>
              <a:rPr lang="en-US" dirty="0" smtClean="0">
                <a:latin typeface="Arial" charset="0"/>
              </a:rPr>
              <a:t/>
            </a:r>
            <a:br>
              <a:rPr lang="en-US" dirty="0" smtClean="0">
                <a:latin typeface="Arial" charset="0"/>
              </a:rPr>
            </a:br>
            <a:r>
              <a:rPr lang="en-US" sz="1800" dirty="0" smtClean="0">
                <a:latin typeface="Arial" charset="0"/>
              </a:rPr>
              <a:t>Types of Attacks</a:t>
            </a:r>
            <a:r>
              <a:rPr lang="en-US" sz="1800" dirty="0">
                <a:latin typeface="Arial" charset="0"/>
              </a:rPr>
              <a:t/>
            </a:r>
            <a:br>
              <a:rPr lang="en-US" sz="1800" dirty="0">
                <a:latin typeface="Arial" charset="0"/>
              </a:rPr>
            </a:br>
            <a:r>
              <a:rPr lang="en-US" dirty="0" smtClean="0">
                <a:latin typeface="Arial" charset="0"/>
              </a:rPr>
              <a:t>Password </a:t>
            </a:r>
            <a:r>
              <a:rPr lang="en-US" dirty="0">
                <a:latin typeface="Arial" charset="0"/>
              </a:rPr>
              <a:t>Attacks</a:t>
            </a:r>
          </a:p>
        </p:txBody>
      </p:sp>
      <p:sp>
        <p:nvSpPr>
          <p:cNvPr id="146434" name="Rectangle 3"/>
          <p:cNvSpPr>
            <a:spLocks noGrp="1" noChangeArrowheads="1"/>
          </p:cNvSpPr>
          <p:nvPr>
            <p:ph type="body" idx="1"/>
          </p:nvPr>
        </p:nvSpPr>
        <p:spPr>
          <a:xfrm>
            <a:off x="881149" y="1379492"/>
            <a:ext cx="8065637" cy="4106908"/>
          </a:xfrm>
        </p:spPr>
        <p:txBody>
          <a:bodyPr/>
          <a:lstStyle/>
          <a:p>
            <a:pPr marL="0" indent="0">
              <a:buNone/>
            </a:pPr>
            <a:r>
              <a:rPr lang="en-US" dirty="0">
                <a:latin typeface="Arial" charset="0"/>
              </a:rPr>
              <a:t>Hackers implement password attacks using the following:</a:t>
            </a:r>
          </a:p>
          <a:p>
            <a:pPr marL="630238" lvl="1" indent="-393700">
              <a:buFont typeface="Wingdings" panose="05000000000000000000" pitchFamily="2" charset="2"/>
              <a:buChar char="§"/>
            </a:pPr>
            <a:r>
              <a:rPr lang="en-US" dirty="0">
                <a:latin typeface="Arial" charset="0"/>
              </a:rPr>
              <a:t>Brute-force </a:t>
            </a:r>
            <a:r>
              <a:rPr lang="en-US" dirty="0" smtClean="0">
                <a:latin typeface="Arial" charset="0"/>
              </a:rPr>
              <a:t>attacks - A</a:t>
            </a:r>
            <a:r>
              <a:rPr lang="en-CA" dirty="0" smtClean="0">
                <a:latin typeface="Arial" charset="0"/>
              </a:rPr>
              <a:t>n </a:t>
            </a:r>
            <a:r>
              <a:rPr lang="en-CA" dirty="0">
                <a:latin typeface="Arial" charset="0"/>
              </a:rPr>
              <a:t>access attack method that involves a software program attempting to discover a system password by using an electronic dictionary.</a:t>
            </a:r>
            <a:endParaRPr lang="en-US" dirty="0">
              <a:latin typeface="Arial" charset="0"/>
            </a:endParaRPr>
          </a:p>
          <a:p>
            <a:pPr marL="630238" lvl="1" indent="-393700">
              <a:buFont typeface="Wingdings" panose="05000000000000000000" pitchFamily="2" charset="2"/>
              <a:buChar char="§"/>
            </a:pPr>
            <a:r>
              <a:rPr lang="en-US" dirty="0">
                <a:latin typeface="Arial" charset="0"/>
              </a:rPr>
              <a:t>Trojan horse programs</a:t>
            </a:r>
          </a:p>
          <a:p>
            <a:pPr marL="630238" lvl="1" indent="-393700">
              <a:buFont typeface="Wingdings" panose="05000000000000000000" pitchFamily="2" charset="2"/>
              <a:buChar char="§"/>
            </a:pPr>
            <a:r>
              <a:rPr lang="en-US" dirty="0">
                <a:latin typeface="Arial" charset="0"/>
              </a:rPr>
              <a:t>IP spoofing</a:t>
            </a:r>
          </a:p>
          <a:p>
            <a:pPr marL="630238" lvl="1" indent="-393700">
              <a:buFont typeface="Wingdings" panose="05000000000000000000" pitchFamily="2" charset="2"/>
              <a:buChar char="§"/>
            </a:pPr>
            <a:r>
              <a:rPr lang="en-US" dirty="0">
                <a:latin typeface="Arial" charset="0"/>
              </a:rPr>
              <a:t>Packet sniffers</a:t>
            </a:r>
          </a:p>
          <a:p>
            <a:pPr marL="630238" lvl="1" indent="-393700">
              <a:buFont typeface="Wingdings" panose="05000000000000000000" pitchFamily="2" charset="2"/>
              <a:buChar char="§"/>
            </a:pPr>
            <a:r>
              <a:rPr lang="en-CA" dirty="0">
                <a:latin typeface="Arial" charset="0"/>
              </a:rPr>
              <a:t>Manipulating users</a:t>
            </a:r>
            <a:endParaRPr lang="en-US" dirty="0">
              <a:latin typeface="Arial" charset="0"/>
            </a:endParaRPr>
          </a:p>
        </p:txBody>
      </p:sp>
      <p:pic>
        <p:nvPicPr>
          <p:cNvPr id="2" name="Picture 1"/>
          <p:cNvPicPr>
            <a:picLocks noChangeAspect="1"/>
          </p:cNvPicPr>
          <p:nvPr/>
        </p:nvPicPr>
        <p:blipFill>
          <a:blip r:embed="rId3"/>
          <a:stretch>
            <a:fillRect/>
          </a:stretch>
        </p:blipFill>
        <p:spPr>
          <a:xfrm>
            <a:off x="4679600" y="2739313"/>
            <a:ext cx="4181764" cy="2980373"/>
          </a:xfrm>
          <a:prstGeom prst="rect">
            <a:avLst/>
          </a:prstGeom>
        </p:spPr>
      </p:pic>
    </p:spTree>
    <p:extLst>
      <p:ext uri="{BB962C8B-B14F-4D97-AF65-F5344CB8AC3E}">
        <p14:creationId xmlns:p14="http://schemas.microsoft.com/office/powerpoint/2010/main" val="411161918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8481" name="Rectangle 2"/>
          <p:cNvSpPr>
            <a:spLocks noGrp="1" noChangeArrowheads="1"/>
          </p:cNvSpPr>
          <p:nvPr>
            <p:ph type="title"/>
          </p:nvPr>
        </p:nvSpPr>
        <p:spPr>
          <a:xfrm>
            <a:off x="1213658" y="394392"/>
            <a:ext cx="7752367" cy="838200"/>
          </a:xfrm>
        </p:spPr>
        <p:txBody>
          <a:bodyPr/>
          <a:lstStyle/>
          <a:p>
            <a:pPr eaLnBrk="1" hangingPunct="1"/>
            <a:r>
              <a:rPr lang="en-US" dirty="0" smtClean="0">
                <a:latin typeface="Arial" charset="0"/>
              </a:rPr>
              <a:t/>
            </a:r>
            <a:br>
              <a:rPr lang="en-US" dirty="0" smtClean="0">
                <a:latin typeface="Arial" charset="0"/>
              </a:rPr>
            </a:br>
            <a:r>
              <a:rPr lang="en-US" sz="1800" dirty="0">
                <a:latin typeface="Arial" charset="0"/>
              </a:rPr>
              <a:t>Types of Attacks</a:t>
            </a:r>
            <a:br>
              <a:rPr lang="en-US" sz="1800" dirty="0">
                <a:latin typeface="Arial" charset="0"/>
              </a:rPr>
            </a:br>
            <a:r>
              <a:rPr lang="en-US" dirty="0" smtClean="0">
                <a:latin typeface="Arial" charset="0"/>
              </a:rPr>
              <a:t>Password </a:t>
            </a:r>
            <a:r>
              <a:rPr lang="en-US" dirty="0">
                <a:latin typeface="Arial" charset="0"/>
              </a:rPr>
              <a:t>Attack Example</a:t>
            </a:r>
          </a:p>
        </p:txBody>
      </p:sp>
      <p:sp>
        <p:nvSpPr>
          <p:cNvPr id="148482" name="Rectangle 3"/>
          <p:cNvSpPr>
            <a:spLocks noGrp="1" noChangeArrowheads="1"/>
          </p:cNvSpPr>
          <p:nvPr>
            <p:ph type="body" idx="1"/>
          </p:nvPr>
        </p:nvSpPr>
        <p:spPr>
          <a:xfrm>
            <a:off x="341635" y="1538584"/>
            <a:ext cx="3211849" cy="3981067"/>
          </a:xfrm>
          <a:noFill/>
        </p:spPr>
        <p:txBody>
          <a:bodyPr/>
          <a:lstStyle/>
          <a:p>
            <a:pPr marL="381000" indent="-381000"/>
            <a:r>
              <a:rPr lang="en-US" sz="2000" b="1" dirty="0">
                <a:latin typeface="Arial" charset="0"/>
              </a:rPr>
              <a:t>L0phtCrack</a:t>
            </a:r>
            <a:r>
              <a:rPr lang="en-US" sz="2000" dirty="0">
                <a:latin typeface="Arial" charset="0"/>
              </a:rPr>
              <a:t> “loft-crack” takes the hashes of passwords and generates the plaintext passwords from them</a:t>
            </a:r>
          </a:p>
          <a:p>
            <a:pPr marL="381000" indent="-381000"/>
            <a:r>
              <a:rPr lang="en-US" sz="2000" dirty="0">
                <a:latin typeface="Arial" charset="0"/>
              </a:rPr>
              <a:t>Passwords are compromised using one of two methods:</a:t>
            </a:r>
          </a:p>
          <a:p>
            <a:pPr marL="809625" lvl="1" indent="-342900">
              <a:buClrTx/>
              <a:buFontTx/>
              <a:buAutoNum type="arabicPeriod"/>
            </a:pPr>
            <a:r>
              <a:rPr lang="en-US" dirty="0">
                <a:latin typeface="Arial" charset="0"/>
              </a:rPr>
              <a:t>Dictionary cracking</a:t>
            </a:r>
          </a:p>
          <a:p>
            <a:pPr marL="809625" lvl="1" indent="-342900">
              <a:buClrTx/>
              <a:buFontTx/>
              <a:buAutoNum type="arabicPeriod"/>
            </a:pPr>
            <a:r>
              <a:rPr lang="en-US" dirty="0">
                <a:latin typeface="Arial" charset="0"/>
              </a:rPr>
              <a:t>Brute-force computation</a:t>
            </a:r>
          </a:p>
        </p:txBody>
      </p:sp>
      <p:pic>
        <p:nvPicPr>
          <p:cNvPr id="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749623" y="1472822"/>
            <a:ext cx="4731863" cy="418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275525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3" name="Rectangle 3"/>
          <p:cNvSpPr>
            <a:spLocks noGrp="1" noChangeArrowheads="1"/>
          </p:cNvSpPr>
          <p:nvPr>
            <p:ph type="body" sz="quarter" idx="10"/>
          </p:nvPr>
        </p:nvSpPr>
        <p:spPr>
          <a:xfrm>
            <a:off x="831273" y="1343208"/>
            <a:ext cx="7987290" cy="4060065"/>
          </a:xfrm>
        </p:spPr>
        <p:txBody>
          <a:bodyPr/>
          <a:lstStyle/>
          <a:p>
            <a:r>
              <a:rPr lang="en-US" dirty="0">
                <a:latin typeface="Arial" charset="0"/>
              </a:rPr>
              <a:t>Trust exploitation refers to an individual taking advantage of a trust relationship within a network</a:t>
            </a:r>
            <a:r>
              <a:rPr lang="en-US" dirty="0" smtClean="0">
                <a:latin typeface="Arial" charset="0"/>
              </a:rPr>
              <a:t>.</a:t>
            </a:r>
            <a:endParaRPr lang="en-US" dirty="0">
              <a:latin typeface="Arial" charset="0"/>
            </a:endParaRPr>
          </a:p>
          <a:p>
            <a:r>
              <a:rPr lang="en-US" dirty="0">
                <a:latin typeface="Arial" charset="0"/>
              </a:rPr>
              <a:t>An example of when trust exploitation takes place is when a perimeter network is connected to a corporate network. </a:t>
            </a:r>
          </a:p>
          <a:p>
            <a:pPr marL="800100" lvl="1" indent="-342900">
              <a:buFont typeface="Arial"/>
              <a:buChar char="•"/>
            </a:pPr>
            <a:r>
              <a:rPr lang="en-US" dirty="0">
                <a:latin typeface="Arial" charset="0"/>
              </a:rPr>
              <a:t>These network segments often contain DNS, SMTP, and HTTP servers. </a:t>
            </a:r>
          </a:p>
          <a:p>
            <a:pPr marL="800100" lvl="1" indent="-342900">
              <a:buFont typeface="Arial"/>
              <a:buChar char="•"/>
            </a:pPr>
            <a:r>
              <a:rPr lang="en-US" dirty="0">
                <a:latin typeface="Arial" charset="0"/>
              </a:rPr>
              <a:t>Because these servers all reside on the same segment, a compromise of one system can lead to the compromise of other systems if those other systems also trust systems that are attached to the same network.</a:t>
            </a:r>
          </a:p>
        </p:txBody>
      </p:sp>
      <p:sp>
        <p:nvSpPr>
          <p:cNvPr id="133122" name="Rectangle 2"/>
          <p:cNvSpPr>
            <a:spLocks noGrp="1" noChangeArrowheads="1"/>
          </p:cNvSpPr>
          <p:nvPr>
            <p:ph type="title"/>
          </p:nvPr>
        </p:nvSpPr>
        <p:spPr>
          <a:xfrm>
            <a:off x="1363287" y="394392"/>
            <a:ext cx="7602738" cy="838200"/>
          </a:xfrm>
        </p:spPr>
        <p:txBody>
          <a:bodyPr/>
          <a:lstStyle/>
          <a:p>
            <a:pPr eaLnBrk="1" hangingPunct="1"/>
            <a:r>
              <a:rPr lang="en-US" dirty="0">
                <a:latin typeface="Arial" charset="0"/>
              </a:rPr>
              <a:t/>
            </a:r>
            <a:br>
              <a:rPr lang="en-US" dirty="0">
                <a:latin typeface="Arial" charset="0"/>
              </a:rPr>
            </a:br>
            <a:r>
              <a:rPr lang="en-US" sz="1800" dirty="0">
                <a:latin typeface="Arial" charset="0"/>
              </a:rPr>
              <a:t>Types of Attacks</a:t>
            </a:r>
            <a:br>
              <a:rPr lang="en-US" sz="1800" dirty="0">
                <a:latin typeface="Arial" charset="0"/>
              </a:rPr>
            </a:br>
            <a:r>
              <a:rPr lang="en-US" dirty="0">
                <a:latin typeface="Arial" charset="0"/>
              </a:rPr>
              <a:t>Trust Exploitation</a:t>
            </a:r>
          </a:p>
        </p:txBody>
      </p:sp>
    </p:spTree>
    <p:extLst>
      <p:ext uri="{BB962C8B-B14F-4D97-AF65-F5344CB8AC3E}">
        <p14:creationId xmlns:p14="http://schemas.microsoft.com/office/powerpoint/2010/main" val="104451687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7" name="Rectangle 3"/>
          <p:cNvSpPr>
            <a:spLocks noGrp="1" noChangeArrowheads="1"/>
          </p:cNvSpPr>
          <p:nvPr>
            <p:ph type="body" sz="quarter" idx="10"/>
          </p:nvPr>
        </p:nvSpPr>
        <p:spPr>
          <a:xfrm>
            <a:off x="781395" y="1343208"/>
            <a:ext cx="8037167" cy="4126567"/>
          </a:xfrm>
        </p:spPr>
        <p:txBody>
          <a:bodyPr/>
          <a:lstStyle/>
          <a:p>
            <a:pPr algn="just"/>
            <a:r>
              <a:rPr lang="en-US" dirty="0">
                <a:latin typeface="Arial" charset="0"/>
              </a:rPr>
              <a:t>Another example of trust exploitation is a Demilitarized Zone (DMZ) host that has a trust relationship with an inside host that is connected to the inside firewall interface. </a:t>
            </a:r>
          </a:p>
          <a:p>
            <a:pPr algn="just"/>
            <a:r>
              <a:rPr lang="en-US" dirty="0">
                <a:latin typeface="Arial" charset="0"/>
              </a:rPr>
              <a:t>The inside host trusts the DMZ host. </a:t>
            </a:r>
            <a:r>
              <a:rPr lang="en-US" dirty="0" smtClean="0">
                <a:latin typeface="Arial" charset="0"/>
              </a:rPr>
              <a:t>When </a:t>
            </a:r>
            <a:r>
              <a:rPr lang="en-US" dirty="0">
                <a:latin typeface="Arial" charset="0"/>
              </a:rPr>
              <a:t>the DMZ host is compromised, the attacker can leverage that trust relationship to attack the inside host. </a:t>
            </a:r>
          </a:p>
        </p:txBody>
      </p:sp>
      <p:sp>
        <p:nvSpPr>
          <p:cNvPr id="134146" name="Rectangle 2"/>
          <p:cNvSpPr>
            <a:spLocks noGrp="1" noChangeArrowheads="1"/>
          </p:cNvSpPr>
          <p:nvPr>
            <p:ph type="title"/>
          </p:nvPr>
        </p:nvSpPr>
        <p:spPr>
          <a:xfrm>
            <a:off x="1014153" y="394392"/>
            <a:ext cx="7951872" cy="838200"/>
          </a:xfrm>
        </p:spPr>
        <p:txBody>
          <a:bodyPr/>
          <a:lstStyle/>
          <a:p>
            <a:pPr eaLnBrk="1" hangingPunct="1"/>
            <a:r>
              <a:rPr lang="en-US" dirty="0">
                <a:latin typeface="Arial" charset="0"/>
              </a:rPr>
              <a:t/>
            </a:r>
            <a:br>
              <a:rPr lang="en-US" dirty="0">
                <a:latin typeface="Arial" charset="0"/>
              </a:rPr>
            </a:br>
            <a:r>
              <a:rPr lang="en-US" sz="1800" dirty="0">
                <a:latin typeface="Arial" charset="0"/>
              </a:rPr>
              <a:t>Types of Attacks</a:t>
            </a:r>
            <a:br>
              <a:rPr lang="en-US" sz="1800" dirty="0">
                <a:latin typeface="Arial" charset="0"/>
              </a:rPr>
            </a:br>
            <a:r>
              <a:rPr lang="en-US" dirty="0">
                <a:latin typeface="Arial" charset="0"/>
              </a:rPr>
              <a:t>Trust </a:t>
            </a:r>
            <a:r>
              <a:rPr lang="en-US" dirty="0" smtClean="0">
                <a:latin typeface="Arial" charset="0"/>
              </a:rPr>
              <a:t>Exploitation Cont.</a:t>
            </a:r>
            <a:endParaRPr lang="en-US" dirty="0">
              <a:latin typeface="Arial" charset="0"/>
            </a:endParaRPr>
          </a:p>
        </p:txBody>
      </p:sp>
    </p:spTree>
    <p:extLst>
      <p:ext uri="{BB962C8B-B14F-4D97-AF65-F5344CB8AC3E}">
        <p14:creationId xmlns:p14="http://schemas.microsoft.com/office/powerpoint/2010/main" val="217333089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2" name="Rectangle 4"/>
          <p:cNvSpPr>
            <a:spLocks noGrp="1" noChangeArrowheads="1"/>
          </p:cNvSpPr>
          <p:nvPr>
            <p:ph type="body" sz="quarter" idx="10"/>
          </p:nvPr>
        </p:nvSpPr>
        <p:spPr>
          <a:xfrm>
            <a:off x="814647" y="1428686"/>
            <a:ext cx="8003916" cy="4880674"/>
          </a:xfrm>
        </p:spPr>
        <p:txBody>
          <a:bodyPr/>
          <a:lstStyle/>
          <a:p>
            <a:r>
              <a:rPr lang="en-US" dirty="0" smtClean="0"/>
              <a:t>A hacker leverages existing trust relationships.</a:t>
            </a:r>
          </a:p>
          <a:p>
            <a:r>
              <a:rPr lang="en-US" dirty="0" smtClean="0"/>
              <a:t>Several trust models exist:</a:t>
            </a:r>
          </a:p>
          <a:p>
            <a:pPr marL="800100" lvl="1" indent="-342900">
              <a:buFont typeface="Arial" panose="020B0604020202020204" pitchFamily="34" charset="0"/>
              <a:buChar char="•"/>
            </a:pPr>
            <a:r>
              <a:rPr lang="en-US" dirty="0" smtClean="0"/>
              <a:t>Windows:</a:t>
            </a:r>
          </a:p>
          <a:p>
            <a:pPr marL="1257300" lvl="2" indent="-342900">
              <a:buFont typeface="Arial" panose="020B0604020202020204" pitchFamily="34" charset="0"/>
              <a:buChar char="•"/>
            </a:pPr>
            <a:r>
              <a:rPr lang="en-US" dirty="0" smtClean="0"/>
              <a:t>Domains</a:t>
            </a:r>
          </a:p>
          <a:p>
            <a:pPr marL="1257300" lvl="2" indent="-342900">
              <a:buFont typeface="Arial" panose="020B0604020202020204" pitchFamily="34" charset="0"/>
              <a:buChar char="•"/>
            </a:pPr>
            <a:r>
              <a:rPr lang="en-US" dirty="0" smtClean="0"/>
              <a:t>Active directory</a:t>
            </a:r>
          </a:p>
          <a:p>
            <a:pPr marL="800100" lvl="1" indent="-342900">
              <a:buFont typeface="Arial" panose="020B0604020202020204" pitchFamily="34" charset="0"/>
              <a:buChar char="•"/>
            </a:pPr>
            <a:r>
              <a:rPr lang="en-US" dirty="0" smtClean="0"/>
              <a:t>Linux and UNIX:</a:t>
            </a:r>
          </a:p>
          <a:p>
            <a:pPr marL="1257300" lvl="2" indent="-342900">
              <a:buFont typeface="Arial" panose="020B0604020202020204" pitchFamily="34" charset="0"/>
              <a:buChar char="•"/>
            </a:pPr>
            <a:r>
              <a:rPr lang="en-US" dirty="0" smtClean="0"/>
              <a:t>NIS</a:t>
            </a:r>
          </a:p>
          <a:p>
            <a:pPr marL="1257300" lvl="2" indent="-342900">
              <a:buFont typeface="Arial" panose="020B0604020202020204" pitchFamily="34" charset="0"/>
              <a:buChar char="•"/>
            </a:pPr>
            <a:r>
              <a:rPr lang="en-US" dirty="0" smtClean="0"/>
              <a:t>NIS+</a:t>
            </a:r>
            <a:endParaRPr lang="en-US" dirty="0"/>
          </a:p>
        </p:txBody>
      </p:sp>
      <p:sp>
        <p:nvSpPr>
          <p:cNvPr id="135171" name="Rectangle 3"/>
          <p:cNvSpPr>
            <a:spLocks noGrp="1" noChangeArrowheads="1"/>
          </p:cNvSpPr>
          <p:nvPr>
            <p:ph type="title"/>
          </p:nvPr>
        </p:nvSpPr>
        <p:spPr>
          <a:xfrm>
            <a:off x="1163782" y="394392"/>
            <a:ext cx="7802243" cy="838200"/>
          </a:xfrm>
        </p:spPr>
        <p:txBody>
          <a:bodyPr/>
          <a:lstStyle/>
          <a:p>
            <a:r>
              <a:rPr lang="en-US" dirty="0" smtClean="0"/>
              <a:t/>
            </a:r>
            <a:br>
              <a:rPr lang="en-US" dirty="0" smtClean="0"/>
            </a:br>
            <a:r>
              <a:rPr lang="en-US" sz="1800" dirty="0">
                <a:latin typeface="Arial" charset="0"/>
              </a:rPr>
              <a:t>Types of Attacks</a:t>
            </a:r>
            <a:r>
              <a:rPr lang="en-US" dirty="0">
                <a:latin typeface="Arial" charset="0"/>
              </a:rPr>
              <a:t/>
            </a:r>
            <a:br>
              <a:rPr lang="en-US" dirty="0">
                <a:latin typeface="Arial" charset="0"/>
              </a:rPr>
            </a:br>
            <a:r>
              <a:rPr lang="en-US" dirty="0" smtClean="0"/>
              <a:t>Trust Exploitation</a:t>
            </a:r>
            <a:endParaRPr lang="en-US" dirty="0"/>
          </a:p>
        </p:txBody>
      </p:sp>
      <p:pic>
        <p:nvPicPr>
          <p:cNvPr id="2" name="Picture 1"/>
          <p:cNvPicPr>
            <a:picLocks noChangeAspect="1"/>
          </p:cNvPicPr>
          <p:nvPr/>
        </p:nvPicPr>
        <p:blipFill>
          <a:blip r:embed="rId3"/>
          <a:stretch>
            <a:fillRect/>
          </a:stretch>
        </p:blipFill>
        <p:spPr>
          <a:xfrm>
            <a:off x="3504945" y="2400492"/>
            <a:ext cx="5353357" cy="3241214"/>
          </a:xfrm>
          <a:prstGeom prst="rect">
            <a:avLst/>
          </a:prstGeom>
        </p:spPr>
      </p:pic>
    </p:spTree>
    <p:extLst>
      <p:ext uri="{BB962C8B-B14F-4D97-AF65-F5344CB8AC3E}">
        <p14:creationId xmlns:p14="http://schemas.microsoft.com/office/powerpoint/2010/main" val="75148127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5" name="Rectangle 3"/>
          <p:cNvSpPr>
            <a:spLocks noGrp="1" noChangeArrowheads="1"/>
          </p:cNvSpPr>
          <p:nvPr>
            <p:ph type="body" sz="quarter" idx="10"/>
          </p:nvPr>
        </p:nvSpPr>
        <p:spPr>
          <a:xfrm>
            <a:off x="731519" y="1318786"/>
            <a:ext cx="8087043" cy="4990573"/>
          </a:xfrm>
        </p:spPr>
        <p:txBody>
          <a:bodyPr/>
          <a:lstStyle/>
          <a:p>
            <a:pPr algn="just"/>
            <a:r>
              <a:rPr lang="en-US" dirty="0">
                <a:latin typeface="Arial" charset="0"/>
              </a:rPr>
              <a:t>A port redirection attack is a type of trust exploitation attack that uses a compromised host to pass traffic through a firewall that would otherwise have been dropped. </a:t>
            </a:r>
            <a:endParaRPr lang="en-US" dirty="0" smtClean="0">
              <a:latin typeface="Arial" charset="0"/>
            </a:endParaRPr>
          </a:p>
          <a:p>
            <a:pPr algn="just"/>
            <a:r>
              <a:rPr lang="en-US" dirty="0" smtClean="0">
                <a:latin typeface="Arial" charset="0"/>
              </a:rPr>
              <a:t>Port </a:t>
            </a:r>
            <a:r>
              <a:rPr lang="en-US" dirty="0">
                <a:latin typeface="Arial" charset="0"/>
              </a:rPr>
              <a:t>redirection bypasses the firewall rule sets by changing the normal source port for a type of network </a:t>
            </a:r>
            <a:r>
              <a:rPr lang="en-US" dirty="0" smtClean="0">
                <a:latin typeface="Arial" charset="0"/>
              </a:rPr>
              <a:t>traffic.</a:t>
            </a:r>
          </a:p>
          <a:p>
            <a:pPr algn="just"/>
            <a:r>
              <a:rPr lang="en-US" dirty="0" smtClean="0">
                <a:latin typeface="Arial" charset="0"/>
              </a:rPr>
              <a:t>You </a:t>
            </a:r>
            <a:r>
              <a:rPr lang="en-US" dirty="0">
                <a:latin typeface="Arial" charset="0"/>
              </a:rPr>
              <a:t>can mitigate port redirection by using proper trust models that are network-specific. </a:t>
            </a:r>
            <a:endParaRPr lang="en-US" dirty="0" smtClean="0">
              <a:latin typeface="Arial" charset="0"/>
            </a:endParaRPr>
          </a:p>
          <a:p>
            <a:pPr algn="just"/>
            <a:r>
              <a:rPr lang="en-US" dirty="0" smtClean="0">
                <a:latin typeface="Arial" charset="0"/>
              </a:rPr>
              <a:t>Assuming </a:t>
            </a:r>
            <a:r>
              <a:rPr lang="en-US" dirty="0">
                <a:latin typeface="Arial" charset="0"/>
              </a:rPr>
              <a:t>a system is under attack, an IPS can help detect a hacker and prevent installation of such utilities on a host.</a:t>
            </a:r>
          </a:p>
        </p:txBody>
      </p:sp>
      <p:sp>
        <p:nvSpPr>
          <p:cNvPr id="136194" name="Rectangle 2"/>
          <p:cNvSpPr>
            <a:spLocks noGrp="1" noChangeArrowheads="1"/>
          </p:cNvSpPr>
          <p:nvPr>
            <p:ph type="title"/>
          </p:nvPr>
        </p:nvSpPr>
        <p:spPr>
          <a:xfrm>
            <a:off x="1463040" y="394392"/>
            <a:ext cx="7502985"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r>
              <a:rPr lang="en-US" dirty="0">
                <a:latin typeface="Arial" charset="0"/>
              </a:rPr>
              <a:t/>
            </a:r>
            <a:br>
              <a:rPr lang="en-US" dirty="0">
                <a:latin typeface="Arial" charset="0"/>
              </a:rPr>
            </a:br>
            <a:r>
              <a:rPr lang="en-AU" dirty="0" smtClean="0">
                <a:latin typeface="Arial" charset="0"/>
              </a:rPr>
              <a:t>Port </a:t>
            </a:r>
            <a:r>
              <a:rPr lang="en-AU" dirty="0">
                <a:latin typeface="Arial" charset="0"/>
              </a:rPr>
              <a:t>Redirection</a:t>
            </a:r>
            <a:endParaRPr lang="en-US" dirty="0">
              <a:latin typeface="Arial" charset="0"/>
            </a:endParaRPr>
          </a:p>
        </p:txBody>
      </p:sp>
    </p:spTree>
    <p:extLst>
      <p:ext uri="{BB962C8B-B14F-4D97-AF65-F5344CB8AC3E}">
        <p14:creationId xmlns:p14="http://schemas.microsoft.com/office/powerpoint/2010/main" val="201244480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1118576" y="394392"/>
            <a:ext cx="7847450" cy="838200"/>
          </a:xfrm>
        </p:spPr>
        <p:txBody>
          <a:bodyPr/>
          <a:lstStyle/>
          <a:p>
            <a:pPr eaLnBrk="1" hangingPunct="1"/>
            <a:r>
              <a:rPr lang="en-US" dirty="0">
                <a:latin typeface="Arial" charset="0"/>
              </a:rPr>
              <a:t/>
            </a:r>
            <a:br>
              <a:rPr lang="en-US" dirty="0">
                <a:latin typeface="Arial" charset="0"/>
              </a:rPr>
            </a:br>
            <a:r>
              <a:rPr lang="en-US" sz="1800" dirty="0">
                <a:latin typeface="Arial" charset="0"/>
              </a:rPr>
              <a:t>Types of Attacks</a:t>
            </a:r>
            <a:br>
              <a:rPr lang="en-US" sz="1800" dirty="0">
                <a:latin typeface="Arial" charset="0"/>
              </a:rPr>
            </a:br>
            <a:r>
              <a:rPr lang="en-US" dirty="0">
                <a:latin typeface="Arial" charset="0"/>
              </a:rPr>
              <a:t>Port </a:t>
            </a:r>
            <a:r>
              <a:rPr lang="en-US" dirty="0" smtClean="0">
                <a:latin typeface="Arial" charset="0"/>
              </a:rPr>
              <a:t>Redirection Cont.</a:t>
            </a:r>
            <a:endParaRPr lang="en-US" dirty="0">
              <a:latin typeface="Arial" charset="0"/>
            </a:endParaRPr>
          </a:p>
        </p:txBody>
      </p:sp>
      <p:pic>
        <p:nvPicPr>
          <p:cNvPr id="2" name="Picture 1"/>
          <p:cNvPicPr>
            <a:picLocks noChangeAspect="1"/>
          </p:cNvPicPr>
          <p:nvPr/>
        </p:nvPicPr>
        <p:blipFill>
          <a:blip r:embed="rId3"/>
          <a:stretch>
            <a:fillRect/>
          </a:stretch>
        </p:blipFill>
        <p:spPr>
          <a:xfrm>
            <a:off x="1118575" y="1315910"/>
            <a:ext cx="6858000" cy="4457700"/>
          </a:xfrm>
          <a:prstGeom prst="rect">
            <a:avLst/>
          </a:prstGeom>
        </p:spPr>
      </p:pic>
    </p:spTree>
    <p:extLst>
      <p:ext uri="{BB962C8B-B14F-4D97-AF65-F5344CB8AC3E}">
        <p14:creationId xmlns:p14="http://schemas.microsoft.com/office/powerpoint/2010/main" val="25173814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3" name="Rectangle 3"/>
          <p:cNvSpPr>
            <a:spLocks noGrp="1" noChangeArrowheads="1"/>
          </p:cNvSpPr>
          <p:nvPr>
            <p:ph type="body" sz="quarter" idx="10"/>
          </p:nvPr>
        </p:nvSpPr>
        <p:spPr>
          <a:xfrm>
            <a:off x="781395" y="1100310"/>
            <a:ext cx="8037167" cy="5076050"/>
          </a:xfrm>
        </p:spPr>
        <p:txBody>
          <a:bodyPr/>
          <a:lstStyle/>
          <a:p>
            <a:pPr algn="just"/>
            <a:r>
              <a:rPr lang="en-US" dirty="0" smtClean="0">
                <a:latin typeface="Arial" charset="0"/>
              </a:rPr>
              <a:t>MITM attacks </a:t>
            </a:r>
            <a:r>
              <a:rPr lang="en-US" dirty="0">
                <a:latin typeface="Arial" charset="0"/>
              </a:rPr>
              <a:t>have these purposes:</a:t>
            </a:r>
          </a:p>
          <a:p>
            <a:pPr marL="800100" lvl="1" indent="-342900" algn="just">
              <a:buFont typeface="Arial"/>
              <a:buChar char="•"/>
            </a:pPr>
            <a:r>
              <a:rPr lang="en-US" dirty="0">
                <a:latin typeface="Arial" charset="0"/>
              </a:rPr>
              <a:t>Theft of information</a:t>
            </a:r>
          </a:p>
          <a:p>
            <a:pPr marL="800100" lvl="1" indent="-342900" algn="just">
              <a:buFont typeface="Arial"/>
              <a:buChar char="•"/>
            </a:pPr>
            <a:r>
              <a:rPr lang="en-US" dirty="0">
                <a:latin typeface="Arial" charset="0"/>
              </a:rPr>
              <a:t>Hijacking of an ongoing session to gain access to your internal network resources</a:t>
            </a:r>
          </a:p>
          <a:p>
            <a:pPr marL="800100" lvl="1" indent="-342900" algn="just">
              <a:buFont typeface="Arial"/>
              <a:buChar char="•"/>
            </a:pPr>
            <a:r>
              <a:rPr lang="en-US" dirty="0">
                <a:latin typeface="Arial" charset="0"/>
              </a:rPr>
              <a:t>Traffic analysis to obtain information about your network and network users</a:t>
            </a:r>
          </a:p>
          <a:p>
            <a:pPr marL="800100" lvl="1" indent="-342900" algn="just">
              <a:buFont typeface="Arial"/>
              <a:buChar char="•"/>
            </a:pPr>
            <a:r>
              <a:rPr lang="en-US" dirty="0">
                <a:latin typeface="Arial" charset="0"/>
              </a:rPr>
              <a:t>DoS</a:t>
            </a:r>
          </a:p>
          <a:p>
            <a:pPr marL="800100" lvl="1" indent="-342900" algn="just">
              <a:buFont typeface="Arial"/>
              <a:buChar char="•"/>
            </a:pPr>
            <a:r>
              <a:rPr lang="en-US" dirty="0">
                <a:latin typeface="Arial" charset="0"/>
              </a:rPr>
              <a:t>Corruption of transmitted data</a:t>
            </a:r>
          </a:p>
          <a:p>
            <a:pPr marL="800100" lvl="1" indent="-342900" algn="just">
              <a:buFont typeface="Arial"/>
              <a:buChar char="•"/>
            </a:pPr>
            <a:r>
              <a:rPr lang="en-US" dirty="0">
                <a:latin typeface="Arial" charset="0"/>
              </a:rPr>
              <a:t>Introduction of new information into network </a:t>
            </a:r>
            <a:r>
              <a:rPr lang="en-US" dirty="0" smtClean="0">
                <a:latin typeface="Arial" charset="0"/>
              </a:rPr>
              <a:t>sessions</a:t>
            </a:r>
            <a:endParaRPr lang="en-US" dirty="0">
              <a:latin typeface="Arial" charset="0"/>
            </a:endParaRPr>
          </a:p>
          <a:p>
            <a:pPr algn="just"/>
            <a:r>
              <a:rPr lang="en-US" dirty="0">
                <a:latin typeface="Arial" charset="0"/>
              </a:rPr>
              <a:t>An example of a MITM attack is when someone working for your ISP gains access to all network packets that transfer between your network and any other network.</a:t>
            </a:r>
          </a:p>
          <a:p>
            <a:pPr algn="just">
              <a:buFont typeface="Wingdings" charset="0"/>
              <a:buNone/>
            </a:pPr>
            <a:endParaRPr lang="en-US" dirty="0">
              <a:latin typeface="Arial" charset="0"/>
            </a:endParaRPr>
          </a:p>
        </p:txBody>
      </p:sp>
      <p:sp>
        <p:nvSpPr>
          <p:cNvPr id="138242" name="Rectangle 2"/>
          <p:cNvSpPr>
            <a:spLocks noGrp="1" noChangeArrowheads="1"/>
          </p:cNvSpPr>
          <p:nvPr>
            <p:ph type="title"/>
          </p:nvPr>
        </p:nvSpPr>
        <p:spPr>
          <a:xfrm>
            <a:off x="1113905" y="228142"/>
            <a:ext cx="7852120"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r>
              <a:rPr lang="en-US" dirty="0">
                <a:latin typeface="Arial" charset="0"/>
              </a:rPr>
              <a:t/>
            </a:r>
            <a:br>
              <a:rPr lang="en-US" dirty="0">
                <a:latin typeface="Arial" charset="0"/>
              </a:rPr>
            </a:br>
            <a:r>
              <a:rPr lang="en-US" dirty="0">
                <a:latin typeface="Arial" charset="0"/>
              </a:rPr>
              <a:t> </a:t>
            </a:r>
            <a:r>
              <a:rPr lang="en-AU" dirty="0" smtClean="0">
                <a:latin typeface="Arial" charset="0"/>
              </a:rPr>
              <a:t>Man-in-the-Middle</a:t>
            </a:r>
            <a:r>
              <a:rPr lang="en-AU" dirty="0">
                <a:solidFill>
                  <a:srgbClr val="FF0000"/>
                </a:solidFill>
                <a:latin typeface="Arial" charset="0"/>
              </a:rPr>
              <a:t> </a:t>
            </a:r>
            <a:r>
              <a:rPr lang="en-AU" dirty="0" smtClean="0">
                <a:latin typeface="Arial" charset="0"/>
              </a:rPr>
              <a:t>Attacks (MITM)</a:t>
            </a:r>
            <a:endParaRPr lang="en-US" dirty="0">
              <a:latin typeface="Arial" charset="0"/>
            </a:endParaRPr>
          </a:p>
        </p:txBody>
      </p:sp>
    </p:spTree>
    <p:extLst>
      <p:ext uri="{BB962C8B-B14F-4D97-AF65-F5344CB8AC3E}">
        <p14:creationId xmlns:p14="http://schemas.microsoft.com/office/powerpoint/2010/main" val="126814836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145438" y="394392"/>
            <a:ext cx="7820587"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r>
              <a:rPr lang="en-US" dirty="0">
                <a:latin typeface="Arial" charset="0"/>
              </a:rPr>
              <a:t/>
            </a:r>
            <a:br>
              <a:rPr lang="en-US" dirty="0">
                <a:latin typeface="Arial" charset="0"/>
              </a:rPr>
            </a:br>
            <a:r>
              <a:rPr lang="en-US" dirty="0">
                <a:latin typeface="Arial" charset="0"/>
              </a:rPr>
              <a:t> </a:t>
            </a:r>
            <a:r>
              <a:rPr lang="en-AU" dirty="0" smtClean="0">
                <a:latin typeface="Arial" charset="0"/>
              </a:rPr>
              <a:t>Man-in-the-Middle</a:t>
            </a:r>
            <a:r>
              <a:rPr lang="en-AU" dirty="0" smtClean="0">
                <a:solidFill>
                  <a:srgbClr val="FF0000"/>
                </a:solidFill>
                <a:latin typeface="Arial" charset="0"/>
              </a:rPr>
              <a:t> </a:t>
            </a:r>
            <a:r>
              <a:rPr lang="en-AU" dirty="0" smtClean="0">
                <a:latin typeface="Arial" charset="0"/>
              </a:rPr>
              <a:t>Attacks (MITM) Cont.</a:t>
            </a:r>
            <a:endParaRPr lang="en-US" dirty="0">
              <a:latin typeface="Arial" charset="0"/>
            </a:endParaRPr>
          </a:p>
        </p:txBody>
      </p:sp>
      <p:pic>
        <p:nvPicPr>
          <p:cNvPr id="5" name="Picture 4"/>
          <p:cNvPicPr>
            <a:picLocks noChangeAspect="1"/>
          </p:cNvPicPr>
          <p:nvPr/>
        </p:nvPicPr>
        <p:blipFill>
          <a:blip r:embed="rId2"/>
          <a:stretch>
            <a:fillRect/>
          </a:stretch>
        </p:blipFill>
        <p:spPr>
          <a:xfrm>
            <a:off x="1145438" y="1302112"/>
            <a:ext cx="7183915" cy="4167663"/>
          </a:xfrm>
          <a:prstGeom prst="rect">
            <a:avLst/>
          </a:prstGeom>
        </p:spPr>
      </p:pic>
    </p:spTree>
    <p:extLst>
      <p:ext uri="{BB962C8B-B14F-4D97-AF65-F5344CB8AC3E}">
        <p14:creationId xmlns:p14="http://schemas.microsoft.com/office/powerpoint/2010/main" val="120009171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Rectangle 2"/>
          <p:cNvSpPr>
            <a:spLocks noGrp="1" noChangeArrowheads="1"/>
          </p:cNvSpPr>
          <p:nvPr>
            <p:ph type="title"/>
          </p:nvPr>
        </p:nvSpPr>
        <p:spPr>
          <a:xfrm>
            <a:off x="1097280" y="211517"/>
            <a:ext cx="7868745" cy="838200"/>
          </a:xfrm>
        </p:spPr>
        <p:txBody>
          <a:bodyPr/>
          <a:lstStyle/>
          <a:p>
            <a:pPr eaLnBrk="1" hangingPunct="1"/>
            <a:r>
              <a:rPr lang="en-AU" dirty="0" smtClean="0">
                <a:latin typeface="Arial" charset="0"/>
              </a:rPr>
              <a:t/>
            </a:r>
            <a:br>
              <a:rPr lang="en-AU" dirty="0" smtClean="0">
                <a:latin typeface="Arial" charset="0"/>
              </a:rPr>
            </a:br>
            <a:r>
              <a:rPr lang="en-US" sz="1800" dirty="0">
                <a:latin typeface="Arial" charset="0"/>
              </a:rPr>
              <a:t>Types of Attacks</a:t>
            </a:r>
            <a:br>
              <a:rPr lang="en-US" sz="1800" dirty="0">
                <a:latin typeface="Arial" charset="0"/>
              </a:rPr>
            </a:br>
            <a:r>
              <a:rPr lang="en-US" dirty="0">
                <a:latin typeface="Arial" charset="0"/>
              </a:rPr>
              <a:t> </a:t>
            </a:r>
            <a:r>
              <a:rPr lang="en-AU" dirty="0" smtClean="0">
                <a:latin typeface="Arial" charset="0"/>
              </a:rPr>
              <a:t>Buffer Overflow Attacks</a:t>
            </a:r>
            <a:endParaRPr lang="en-US" dirty="0">
              <a:latin typeface="Arial" charset="0"/>
            </a:endParaRPr>
          </a:p>
        </p:txBody>
      </p:sp>
      <p:sp>
        <p:nvSpPr>
          <p:cNvPr id="173058" name="Rectangle 3"/>
          <p:cNvSpPr>
            <a:spLocks noGrp="1" noChangeArrowheads="1"/>
          </p:cNvSpPr>
          <p:nvPr>
            <p:ph type="body" idx="1"/>
          </p:nvPr>
        </p:nvSpPr>
        <p:spPr>
          <a:xfrm>
            <a:off x="814647" y="1279742"/>
            <a:ext cx="8132139" cy="2610617"/>
          </a:xfrm>
        </p:spPr>
        <p:txBody>
          <a:bodyPr/>
          <a:lstStyle/>
          <a:p>
            <a:pPr algn="just"/>
            <a:r>
              <a:rPr lang="en-US" sz="1800" dirty="0"/>
              <a:t>A program writes data beyond the allocated buffer memory. </a:t>
            </a:r>
          </a:p>
          <a:p>
            <a:pPr algn="just"/>
            <a:r>
              <a:rPr lang="en-US" sz="1800" dirty="0" smtClean="0"/>
              <a:t>Buffer </a:t>
            </a:r>
            <a:r>
              <a:rPr lang="en-US" sz="1800" dirty="0"/>
              <a:t>overflows usually arise as a consequence of a bug in a C or C++ program. </a:t>
            </a:r>
            <a:endParaRPr lang="en-US" sz="1800" dirty="0" smtClean="0"/>
          </a:p>
          <a:p>
            <a:pPr algn="just"/>
            <a:r>
              <a:rPr lang="en-US" sz="1800" dirty="0" smtClean="0"/>
              <a:t>A </a:t>
            </a:r>
            <a:r>
              <a:rPr lang="en-US" sz="1800" dirty="0"/>
              <a:t>result of the overflow is that valid data is overwritten or exploited to enable the execution of malicious code. </a:t>
            </a:r>
            <a:endParaRPr lang="en-US" sz="1800" dirty="0" smtClean="0"/>
          </a:p>
          <a:p>
            <a:pPr algn="just"/>
            <a:r>
              <a:rPr lang="en-US" sz="1800" dirty="0" smtClean="0"/>
              <a:t>The </a:t>
            </a:r>
            <a:r>
              <a:rPr lang="en-US" sz="1800" dirty="0"/>
              <a:t>overflow can be used to modify the values of program variables and cause the program to jump to unintended places, or even replace valid program instructions with arbitrary code.</a:t>
            </a:r>
            <a:endParaRPr lang="en-US" sz="1800" dirty="0">
              <a:latin typeface="Arial" charset="0"/>
            </a:endParaRPr>
          </a:p>
        </p:txBody>
      </p:sp>
      <p:pic>
        <p:nvPicPr>
          <p:cNvPr id="2" name="Picture 1"/>
          <p:cNvPicPr>
            <a:picLocks noChangeAspect="1"/>
          </p:cNvPicPr>
          <p:nvPr/>
        </p:nvPicPr>
        <p:blipFill>
          <a:blip r:embed="rId2"/>
          <a:stretch>
            <a:fillRect/>
          </a:stretch>
        </p:blipFill>
        <p:spPr>
          <a:xfrm>
            <a:off x="4705004" y="3949608"/>
            <a:ext cx="3541221" cy="1819425"/>
          </a:xfrm>
          <a:prstGeom prst="rect">
            <a:avLst/>
          </a:prstGeom>
        </p:spPr>
      </p:pic>
    </p:spTree>
    <p:extLst>
      <p:ext uri="{BB962C8B-B14F-4D97-AF65-F5344CB8AC3E}">
        <p14:creationId xmlns:p14="http://schemas.microsoft.com/office/powerpoint/2010/main" val="20838210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213658" y="128392"/>
            <a:ext cx="7752367" cy="838200"/>
          </a:xfrm>
        </p:spPr>
        <p:txBody>
          <a:bodyPr/>
          <a:lstStyle/>
          <a:p>
            <a:pPr eaLnBrk="1" hangingPunct="1"/>
            <a:r>
              <a:rPr lang="en-US" sz="1800" dirty="0"/>
              <a:t>Attack </a:t>
            </a:r>
            <a:r>
              <a:rPr lang="en-US" sz="1800" dirty="0" smtClean="0"/>
              <a:t>Methodologies</a:t>
            </a:r>
            <a:r>
              <a:rPr lang="en-AU" dirty="0" smtClean="0">
                <a:latin typeface="Arial" charset="0"/>
              </a:rPr>
              <a:t/>
            </a:r>
            <a:br>
              <a:rPr lang="en-AU" dirty="0" smtClean="0">
                <a:latin typeface="Arial" charset="0"/>
              </a:rPr>
            </a:br>
            <a:r>
              <a:rPr lang="en-AU" dirty="0" smtClean="0">
                <a:latin typeface="Arial" charset="0"/>
              </a:rPr>
              <a:t>Mitigating Access Attacks</a:t>
            </a:r>
            <a:endParaRPr lang="en-US" dirty="0">
              <a:latin typeface="Arial" charset="0"/>
            </a:endParaRPr>
          </a:p>
        </p:txBody>
      </p:sp>
      <p:pic>
        <p:nvPicPr>
          <p:cNvPr id="3" name="Picture 2"/>
          <p:cNvPicPr>
            <a:picLocks noChangeAspect="1"/>
          </p:cNvPicPr>
          <p:nvPr/>
        </p:nvPicPr>
        <p:blipFill>
          <a:blip r:embed="rId2"/>
          <a:stretch>
            <a:fillRect/>
          </a:stretch>
        </p:blipFill>
        <p:spPr>
          <a:xfrm>
            <a:off x="1363286" y="2493050"/>
            <a:ext cx="6916189" cy="3026602"/>
          </a:xfrm>
          <a:prstGeom prst="rect">
            <a:avLst/>
          </a:prstGeom>
        </p:spPr>
      </p:pic>
      <p:sp>
        <p:nvSpPr>
          <p:cNvPr id="8" name="Rectangle 3"/>
          <p:cNvSpPr>
            <a:spLocks noGrp="1" noChangeArrowheads="1"/>
          </p:cNvSpPr>
          <p:nvPr>
            <p:ph type="body" idx="4294967295"/>
          </p:nvPr>
        </p:nvSpPr>
        <p:spPr>
          <a:xfrm>
            <a:off x="897775" y="1146743"/>
            <a:ext cx="8049011" cy="1465670"/>
          </a:xfrm>
          <a:prstGeom prst="rect">
            <a:avLst/>
          </a:prstGeom>
        </p:spPr>
        <p:txBody>
          <a:bodyPr/>
          <a:lstStyle/>
          <a:p>
            <a:pPr algn="just"/>
            <a:r>
              <a:rPr lang="en-US" sz="1800" dirty="0"/>
              <a:t>Access attacks in general can be detected by reviewing logs, bandwidth utilization, and process loads.</a:t>
            </a:r>
          </a:p>
          <a:p>
            <a:pPr algn="just"/>
            <a:r>
              <a:rPr lang="en-US" sz="1800" dirty="0"/>
              <a:t>The network security policy should specify that logs are formally maintained for all network devices and </a:t>
            </a:r>
            <a:r>
              <a:rPr lang="en-US" sz="1800" dirty="0" smtClean="0"/>
              <a:t>servers.</a:t>
            </a:r>
            <a:endParaRPr lang="en-US" sz="1800" dirty="0"/>
          </a:p>
        </p:txBody>
      </p:sp>
    </p:spTree>
    <p:extLst>
      <p:ext uri="{BB962C8B-B14F-4D97-AF65-F5344CB8AC3E}">
        <p14:creationId xmlns:p14="http://schemas.microsoft.com/office/powerpoint/2010/main" val="260553705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353396" y="1113905"/>
            <a:ext cx="3810796" cy="3857105"/>
          </a:xfrm>
          <a:prstGeom prst="rect">
            <a:avLst/>
          </a:prstGeom>
        </p:spPr>
      </p:pic>
      <p:sp>
        <p:nvSpPr>
          <p:cNvPr id="141315" name="Rectangle 5"/>
          <p:cNvSpPr>
            <a:spLocks noGrp="1" noChangeArrowheads="1"/>
          </p:cNvSpPr>
          <p:nvPr>
            <p:ph type="body" sz="quarter" idx="10"/>
          </p:nvPr>
        </p:nvSpPr>
        <p:spPr>
          <a:xfrm>
            <a:off x="764771" y="1064029"/>
            <a:ext cx="4621876" cy="5545493"/>
          </a:xfrm>
        </p:spPr>
        <p:txBody>
          <a:bodyPr/>
          <a:lstStyle/>
          <a:p>
            <a:pPr algn="just"/>
            <a:r>
              <a:rPr lang="en-US" sz="1800" dirty="0"/>
              <a:t>A </a:t>
            </a:r>
            <a:r>
              <a:rPr lang="en-US" sz="1800" b="1" dirty="0"/>
              <a:t>DoS</a:t>
            </a:r>
            <a:r>
              <a:rPr lang="en-US" sz="1800" dirty="0"/>
              <a:t> attack is a network attack that results in some sort of interruption of service to users, devices, or applications. </a:t>
            </a:r>
            <a:endParaRPr lang="en-US" sz="1800" dirty="0" smtClean="0"/>
          </a:p>
          <a:p>
            <a:pPr algn="just"/>
            <a:r>
              <a:rPr lang="en-US" sz="1800" dirty="0"/>
              <a:t>There are two major reasons a DoS attack occurs: </a:t>
            </a:r>
          </a:p>
          <a:p>
            <a:pPr marL="742950" lvl="1" indent="-285750" algn="just">
              <a:buFont typeface="Arial"/>
              <a:buChar char="•"/>
            </a:pPr>
            <a:r>
              <a:rPr lang="en-US" sz="1800" dirty="0"/>
              <a:t>A host or application fails to handle an unexpected condition, such as maliciously formatted input data, an unexpected interaction of system components, or simple resource exhaustion. </a:t>
            </a:r>
          </a:p>
          <a:p>
            <a:pPr marL="742950" lvl="1" indent="-285750" algn="just">
              <a:buFont typeface="Arial"/>
              <a:buChar char="•"/>
            </a:pPr>
            <a:r>
              <a:rPr lang="en-US" sz="1800" dirty="0"/>
              <a:t>A network, host, or application is unable to handle an enormous quantity of data, causing the system to crash or become extremely slow</a:t>
            </a:r>
            <a:r>
              <a:rPr lang="en-US" sz="1800" dirty="0" smtClean="0"/>
              <a:t>.</a:t>
            </a:r>
            <a:endParaRPr lang="en-US" sz="1800" dirty="0"/>
          </a:p>
        </p:txBody>
      </p:sp>
      <p:sp>
        <p:nvSpPr>
          <p:cNvPr id="141314" name="Rectangle 4"/>
          <p:cNvSpPr>
            <a:spLocks noGrp="1" noChangeArrowheads="1"/>
          </p:cNvSpPr>
          <p:nvPr>
            <p:ph type="title"/>
          </p:nvPr>
        </p:nvSpPr>
        <p:spPr>
          <a:xfrm>
            <a:off x="1313411" y="111767"/>
            <a:ext cx="7652614" cy="838200"/>
          </a:xfrm>
        </p:spPr>
        <p:txBody>
          <a:bodyPr/>
          <a:lstStyle/>
          <a:p>
            <a:pPr eaLnBrk="1" hangingPunct="1"/>
            <a:r>
              <a:rPr lang="en-US" dirty="0" smtClean="0">
                <a:latin typeface="Arial" charset="0"/>
              </a:rPr>
              <a:t/>
            </a:r>
            <a:br>
              <a:rPr lang="en-US" dirty="0" smtClean="0">
                <a:latin typeface="Arial" charset="0"/>
              </a:rPr>
            </a:br>
            <a:r>
              <a:rPr lang="en-US" sz="1800" dirty="0" err="1" smtClean="0">
                <a:latin typeface="Arial" charset="0"/>
              </a:rPr>
              <a:t>DoS</a:t>
            </a:r>
            <a:r>
              <a:rPr lang="en-US" sz="1800" dirty="0" smtClean="0">
                <a:latin typeface="Arial" charset="0"/>
              </a:rPr>
              <a:t> Attacks</a:t>
            </a:r>
            <a:r>
              <a:rPr lang="en-US" sz="1800" dirty="0">
                <a:latin typeface="Arial" charset="0"/>
              </a:rPr>
              <a:t/>
            </a:r>
            <a:br>
              <a:rPr lang="en-US" sz="1800" dirty="0">
                <a:latin typeface="Arial" charset="0"/>
              </a:rPr>
            </a:br>
            <a:r>
              <a:rPr lang="en-US" dirty="0" smtClean="0">
                <a:latin typeface="Arial" charset="0"/>
              </a:rPr>
              <a:t>DoS Attack</a:t>
            </a:r>
            <a:endParaRPr lang="en-US" dirty="0">
              <a:latin typeface="Arial" charset="0"/>
            </a:endParaRPr>
          </a:p>
        </p:txBody>
      </p:sp>
    </p:spTree>
    <p:extLst>
      <p:ext uri="{BB962C8B-B14F-4D97-AF65-F5344CB8AC3E}">
        <p14:creationId xmlns:p14="http://schemas.microsoft.com/office/powerpoint/2010/main" val="374958535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5" name="Rectangle 5"/>
          <p:cNvSpPr>
            <a:spLocks noGrp="1" noChangeArrowheads="1"/>
          </p:cNvSpPr>
          <p:nvPr>
            <p:ph type="body" sz="quarter" idx="10"/>
          </p:nvPr>
        </p:nvSpPr>
        <p:spPr>
          <a:xfrm>
            <a:off x="931024" y="1099279"/>
            <a:ext cx="7971781" cy="1563008"/>
          </a:xfrm>
        </p:spPr>
        <p:txBody>
          <a:bodyPr/>
          <a:lstStyle/>
          <a:p>
            <a:pPr marL="0" indent="0">
              <a:buNone/>
            </a:pPr>
            <a:r>
              <a:rPr lang="en-US" sz="2400" dirty="0" smtClean="0"/>
              <a:t>A </a:t>
            </a:r>
            <a:r>
              <a:rPr lang="en-US" sz="2400" b="1" dirty="0"/>
              <a:t>Distributed DoS Attack (DDoS)</a:t>
            </a:r>
            <a:r>
              <a:rPr lang="en-US" sz="2400" dirty="0"/>
              <a:t> is similar in intent to a DoS attack, except that a DDoS attack originates from multiple coordinated sources. </a:t>
            </a:r>
          </a:p>
        </p:txBody>
      </p:sp>
      <p:sp>
        <p:nvSpPr>
          <p:cNvPr id="141314" name="Rectangle 4"/>
          <p:cNvSpPr>
            <a:spLocks noGrp="1" noChangeArrowheads="1"/>
          </p:cNvSpPr>
          <p:nvPr>
            <p:ph type="title"/>
          </p:nvPr>
        </p:nvSpPr>
        <p:spPr>
          <a:xfrm>
            <a:off x="1330036" y="145017"/>
            <a:ext cx="7635989" cy="838200"/>
          </a:xfrm>
        </p:spPr>
        <p:txBody>
          <a:bodyPr/>
          <a:lstStyle/>
          <a:p>
            <a:pPr eaLnBrk="1" hangingPunct="1"/>
            <a:r>
              <a:rPr lang="en-US" dirty="0" smtClean="0">
                <a:latin typeface="Arial" charset="0"/>
              </a:rPr>
              <a:t/>
            </a:r>
            <a:br>
              <a:rPr lang="en-US" dirty="0" smtClean="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smtClean="0">
                <a:latin typeface="Arial" charset="0"/>
              </a:rPr>
              <a:t>DoS and DDoS</a:t>
            </a:r>
            <a:endParaRPr lang="en-US" dirty="0">
              <a:latin typeface="Arial" charset="0"/>
            </a:endParaRPr>
          </a:p>
        </p:txBody>
      </p:sp>
      <p:pic>
        <p:nvPicPr>
          <p:cNvPr id="3" name="Picture 2"/>
          <p:cNvPicPr>
            <a:picLocks noChangeAspect="1"/>
          </p:cNvPicPr>
          <p:nvPr/>
        </p:nvPicPr>
        <p:blipFill>
          <a:blip r:embed="rId3"/>
          <a:stretch>
            <a:fillRect/>
          </a:stretch>
        </p:blipFill>
        <p:spPr>
          <a:xfrm>
            <a:off x="705680" y="2662007"/>
            <a:ext cx="3710730" cy="2606266"/>
          </a:xfrm>
          <a:prstGeom prst="rect">
            <a:avLst/>
          </a:prstGeom>
        </p:spPr>
      </p:pic>
      <p:pic>
        <p:nvPicPr>
          <p:cNvPr id="4" name="Picture 3"/>
          <p:cNvPicPr>
            <a:picLocks noChangeAspect="1"/>
          </p:cNvPicPr>
          <p:nvPr/>
        </p:nvPicPr>
        <p:blipFill>
          <a:blip r:embed="rId4"/>
          <a:stretch>
            <a:fillRect/>
          </a:stretch>
        </p:blipFill>
        <p:spPr>
          <a:xfrm>
            <a:off x="5077338" y="2705083"/>
            <a:ext cx="3577923" cy="2563190"/>
          </a:xfrm>
          <a:prstGeom prst="rect">
            <a:avLst/>
          </a:prstGeom>
        </p:spPr>
      </p:pic>
      <p:pic>
        <p:nvPicPr>
          <p:cNvPr id="5" name="Picture 4"/>
          <p:cNvPicPr>
            <a:picLocks noChangeAspect="1"/>
          </p:cNvPicPr>
          <p:nvPr/>
        </p:nvPicPr>
        <p:blipFill>
          <a:blip r:embed="rId5"/>
          <a:stretch>
            <a:fillRect/>
          </a:stretch>
        </p:blipFill>
        <p:spPr>
          <a:xfrm>
            <a:off x="4982639" y="4302692"/>
            <a:ext cx="1187652" cy="548777"/>
          </a:xfrm>
          <a:prstGeom prst="rect">
            <a:avLst/>
          </a:prstGeom>
        </p:spPr>
      </p:pic>
    </p:spTree>
    <p:extLst>
      <p:ext uri="{BB962C8B-B14F-4D97-AF65-F5344CB8AC3E}">
        <p14:creationId xmlns:p14="http://schemas.microsoft.com/office/powerpoint/2010/main" val="158254219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5" name="Rectangle 5"/>
          <p:cNvSpPr>
            <a:spLocks noGrp="1" noChangeArrowheads="1"/>
          </p:cNvSpPr>
          <p:nvPr>
            <p:ph type="body" sz="quarter" idx="10"/>
          </p:nvPr>
        </p:nvSpPr>
        <p:spPr>
          <a:xfrm>
            <a:off x="731520" y="1113906"/>
            <a:ext cx="4854633" cy="4472248"/>
          </a:xfrm>
        </p:spPr>
        <p:txBody>
          <a:bodyPr/>
          <a:lstStyle/>
          <a:p>
            <a:pPr algn="just"/>
            <a:r>
              <a:rPr lang="en-US" sz="1800" dirty="0">
                <a:latin typeface="Arial" charset="0"/>
              </a:rPr>
              <a:t>Among the most difficult to completely eliminate because they require so little effort to execute</a:t>
            </a:r>
            <a:r>
              <a:rPr lang="en-US" sz="1800" dirty="0" smtClean="0">
                <a:latin typeface="Arial" charset="0"/>
              </a:rPr>
              <a:t>.</a:t>
            </a:r>
            <a:endParaRPr lang="en-US" sz="1800" dirty="0">
              <a:latin typeface="Arial" charset="0"/>
            </a:endParaRPr>
          </a:p>
          <a:p>
            <a:pPr algn="just"/>
            <a:r>
              <a:rPr lang="en-US" sz="1800" dirty="0">
                <a:latin typeface="Arial" charset="0"/>
              </a:rPr>
              <a:t>Types of DoS attacks include:</a:t>
            </a:r>
          </a:p>
          <a:p>
            <a:pPr marL="800100" lvl="1" indent="-342900" algn="just">
              <a:buFont typeface="Arial"/>
              <a:buChar char="•"/>
            </a:pPr>
            <a:r>
              <a:rPr lang="en-US" sz="1800" dirty="0">
                <a:latin typeface="Arial" charset="0"/>
              </a:rPr>
              <a:t>Ping of death </a:t>
            </a:r>
          </a:p>
          <a:p>
            <a:pPr marL="800100" lvl="1" indent="-342900" algn="just">
              <a:buFont typeface="Arial"/>
              <a:buChar char="•"/>
            </a:pPr>
            <a:r>
              <a:rPr lang="en-US" sz="1800" dirty="0">
                <a:latin typeface="Arial" charset="0"/>
              </a:rPr>
              <a:t>Smurf Attack</a:t>
            </a:r>
          </a:p>
          <a:p>
            <a:pPr marL="800100" lvl="1" indent="-342900" algn="just">
              <a:buFont typeface="Arial"/>
              <a:buChar char="•"/>
            </a:pPr>
            <a:r>
              <a:rPr lang="en-US" sz="1800" dirty="0">
                <a:latin typeface="Arial" charset="0"/>
              </a:rPr>
              <a:t>TCP SYN flood attack</a:t>
            </a:r>
          </a:p>
          <a:p>
            <a:pPr algn="just"/>
            <a:r>
              <a:rPr lang="en-US" sz="1800" dirty="0">
                <a:latin typeface="Arial" charset="0"/>
              </a:rPr>
              <a:t>Others </a:t>
            </a:r>
            <a:r>
              <a:rPr lang="en-US" sz="1800" dirty="0">
                <a:solidFill>
                  <a:schemeClr val="tx1"/>
                </a:solidFill>
                <a:latin typeface="Arial" charset="0"/>
              </a:rPr>
              <a:t>include packet fragmentation and reassembly, E-mail bombs, CPU hogging, Malicious applets, Misconfiguring routers, the chargen attack, out-of-band </a:t>
            </a:r>
            <a:r>
              <a:rPr lang="en-US" sz="1800" dirty="0" smtClean="0">
                <a:solidFill>
                  <a:schemeClr val="tx1"/>
                </a:solidFill>
                <a:latin typeface="Arial" charset="0"/>
              </a:rPr>
              <a:t>attacks, </a:t>
            </a:r>
            <a:r>
              <a:rPr lang="en-US" sz="1800" dirty="0">
                <a:solidFill>
                  <a:schemeClr val="tx1"/>
                </a:solidFill>
                <a:latin typeface="Arial" charset="0"/>
              </a:rPr>
              <a:t>such as WinNuke, Land.c, Teardrop.c, </a:t>
            </a:r>
            <a:r>
              <a:rPr lang="en-US" sz="1800" dirty="0" smtClean="0">
                <a:solidFill>
                  <a:schemeClr val="tx1"/>
                </a:solidFill>
                <a:latin typeface="Arial" charset="0"/>
              </a:rPr>
              <a:t>and Targa.c.</a:t>
            </a:r>
            <a:endParaRPr lang="en-US" sz="1800" dirty="0">
              <a:solidFill>
                <a:schemeClr val="tx1"/>
              </a:solidFill>
              <a:latin typeface="Arial" charset="0"/>
            </a:endParaRPr>
          </a:p>
        </p:txBody>
      </p:sp>
      <p:sp>
        <p:nvSpPr>
          <p:cNvPr id="141314" name="Rectangle 4"/>
          <p:cNvSpPr>
            <a:spLocks noGrp="1" noChangeArrowheads="1"/>
          </p:cNvSpPr>
          <p:nvPr>
            <p:ph type="title"/>
          </p:nvPr>
        </p:nvSpPr>
        <p:spPr>
          <a:xfrm>
            <a:off x="1330036" y="161642"/>
            <a:ext cx="7635989" cy="838200"/>
          </a:xfrm>
        </p:spPr>
        <p:txBody>
          <a:bodyPr/>
          <a:lstStyle/>
          <a:p>
            <a:pPr eaLnBrk="1" hangingPunct="1"/>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Types </a:t>
            </a:r>
            <a:r>
              <a:rPr lang="en-US" dirty="0" smtClean="0">
                <a:latin typeface="Arial" charset="0"/>
              </a:rPr>
              <a:t>of DoS</a:t>
            </a:r>
            <a:r>
              <a:rPr lang="en-US" dirty="0">
                <a:latin typeface="Arial" charset="0"/>
              </a:rPr>
              <a:t> </a:t>
            </a:r>
            <a:r>
              <a:rPr lang="en-US" dirty="0" smtClean="0">
                <a:latin typeface="Arial" charset="0"/>
              </a:rPr>
              <a:t>Attacks</a:t>
            </a:r>
            <a:endParaRPr lang="en-US" dirty="0">
              <a:latin typeface="Arial" charset="0"/>
            </a:endParaRPr>
          </a:p>
        </p:txBody>
      </p:sp>
      <p:pic>
        <p:nvPicPr>
          <p:cNvPr id="2" name="Picture 1"/>
          <p:cNvPicPr>
            <a:picLocks noChangeAspect="1"/>
          </p:cNvPicPr>
          <p:nvPr/>
        </p:nvPicPr>
        <p:blipFill>
          <a:blip r:embed="rId3"/>
          <a:stretch>
            <a:fillRect/>
          </a:stretch>
        </p:blipFill>
        <p:spPr>
          <a:xfrm>
            <a:off x="5719145" y="1113905"/>
            <a:ext cx="3371779" cy="4073237"/>
          </a:xfrm>
          <a:prstGeom prst="rect">
            <a:avLst/>
          </a:prstGeom>
        </p:spPr>
      </p:pic>
    </p:spTree>
    <p:extLst>
      <p:ext uri="{BB962C8B-B14F-4D97-AF65-F5344CB8AC3E}">
        <p14:creationId xmlns:p14="http://schemas.microsoft.com/office/powerpoint/2010/main" val="32836007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7415" name="Rectangle 7"/>
          <p:cNvSpPr>
            <a:spLocks noGrp="1" noChangeArrowheads="1"/>
          </p:cNvSpPr>
          <p:nvPr>
            <p:ph type="body" sz="quarter" idx="10"/>
          </p:nvPr>
        </p:nvSpPr>
        <p:spPr>
          <a:xfrm>
            <a:off x="714895" y="1066029"/>
            <a:ext cx="8103668" cy="4154370"/>
          </a:xfrm>
        </p:spPr>
        <p:txBody>
          <a:bodyPr/>
          <a:lstStyle/>
          <a:p>
            <a:r>
              <a:rPr lang="en-US" dirty="0">
                <a:solidFill>
                  <a:schemeClr val="bg2"/>
                </a:solidFill>
                <a:latin typeface="Arial" charset="0"/>
              </a:rPr>
              <a:t>Legacy attack that sent an echo request in an IP packet larger than the maximum packet size of 65,535 </a:t>
            </a:r>
            <a:r>
              <a:rPr lang="en-US" dirty="0" smtClean="0">
                <a:solidFill>
                  <a:schemeClr val="bg2"/>
                </a:solidFill>
                <a:latin typeface="Arial" charset="0"/>
              </a:rPr>
              <a:t>bytes. Sending </a:t>
            </a:r>
            <a:r>
              <a:rPr lang="en-US" dirty="0">
                <a:solidFill>
                  <a:schemeClr val="bg2"/>
                </a:solidFill>
                <a:latin typeface="Arial" charset="0"/>
              </a:rPr>
              <a:t>a ping of this size can crash the target computer. </a:t>
            </a:r>
          </a:p>
          <a:p>
            <a:r>
              <a:rPr lang="en-US" dirty="0">
                <a:solidFill>
                  <a:schemeClr val="bg2"/>
                </a:solidFill>
                <a:latin typeface="Arial" charset="0"/>
              </a:rPr>
              <a:t>A variant of this attack is to crash a system by sending ICMP fragments, which </a:t>
            </a:r>
            <a:r>
              <a:rPr lang="en-US" dirty="0" smtClean="0">
                <a:solidFill>
                  <a:schemeClr val="bg2"/>
                </a:solidFill>
                <a:latin typeface="Arial" charset="0"/>
              </a:rPr>
              <a:t>fills </a:t>
            </a:r>
            <a:r>
              <a:rPr lang="en-US" dirty="0">
                <a:solidFill>
                  <a:schemeClr val="bg2"/>
                </a:solidFill>
                <a:latin typeface="Arial" charset="0"/>
              </a:rPr>
              <a:t>the </a:t>
            </a:r>
            <a:r>
              <a:rPr lang="en-US" dirty="0">
                <a:latin typeface="Arial" charset="0"/>
              </a:rPr>
              <a:t>reassembly buffers of the target.</a:t>
            </a:r>
          </a:p>
        </p:txBody>
      </p:sp>
      <p:sp>
        <p:nvSpPr>
          <p:cNvPr id="143362" name="Rectangle 6"/>
          <p:cNvSpPr>
            <a:spLocks noGrp="1" noChangeArrowheads="1"/>
          </p:cNvSpPr>
          <p:nvPr>
            <p:ph type="title"/>
          </p:nvPr>
        </p:nvSpPr>
        <p:spPr>
          <a:xfrm>
            <a:off x="1296785" y="145017"/>
            <a:ext cx="7669240" cy="838200"/>
          </a:xfrm>
        </p:spPr>
        <p:txBody>
          <a:bodyPr/>
          <a:lstStyle/>
          <a:p>
            <a:pPr eaLnBrk="1" hangingPunct="1"/>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Ping of </a:t>
            </a:r>
            <a:r>
              <a:rPr lang="en-US" dirty="0" smtClean="0">
                <a:latin typeface="Arial" charset="0"/>
              </a:rPr>
              <a:t>Death</a:t>
            </a:r>
            <a:endParaRPr lang="en-US" dirty="0">
              <a:latin typeface="Arial" charset="0"/>
            </a:endParaRPr>
          </a:p>
        </p:txBody>
      </p:sp>
      <p:pic>
        <p:nvPicPr>
          <p:cNvPr id="2" name="Picture 1"/>
          <p:cNvPicPr>
            <a:picLocks noChangeAspect="1"/>
          </p:cNvPicPr>
          <p:nvPr/>
        </p:nvPicPr>
        <p:blipFill rotWithShape="1">
          <a:blip r:embed="rId3"/>
          <a:srcRect t="5256"/>
          <a:stretch/>
        </p:blipFill>
        <p:spPr>
          <a:xfrm>
            <a:off x="1541838" y="2885663"/>
            <a:ext cx="5906366" cy="2534236"/>
          </a:xfrm>
          <a:prstGeom prst="rect">
            <a:avLst/>
          </a:prstGeom>
        </p:spPr>
      </p:pic>
    </p:spTree>
    <p:extLst>
      <p:ext uri="{BB962C8B-B14F-4D97-AF65-F5344CB8AC3E}">
        <p14:creationId xmlns:p14="http://schemas.microsoft.com/office/powerpoint/2010/main" val="4272892178"/>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8307" name="Rectangle 3"/>
          <p:cNvSpPr>
            <a:spLocks noGrp="1" noChangeArrowheads="1"/>
          </p:cNvSpPr>
          <p:nvPr>
            <p:ph type="body" sz="quarter" idx="10"/>
          </p:nvPr>
        </p:nvSpPr>
        <p:spPr>
          <a:xfrm>
            <a:off x="239713" y="1086037"/>
            <a:ext cx="8578850" cy="4400364"/>
          </a:xfrm>
        </p:spPr>
        <p:txBody>
          <a:bodyPr/>
          <a:lstStyle/>
          <a:p>
            <a:pPr>
              <a:defRPr/>
            </a:pPr>
            <a:r>
              <a:rPr lang="en-US" dirty="0" smtClean="0">
                <a:ea typeface="+mn-ea"/>
              </a:rPr>
              <a:t>A Smurf </a:t>
            </a:r>
            <a:r>
              <a:rPr lang="en-US" dirty="0">
                <a:ea typeface="+mn-ea"/>
              </a:rPr>
              <a:t>Attack is a </a:t>
            </a:r>
            <a:r>
              <a:rPr lang="en-US" dirty="0" err="1" smtClean="0">
                <a:ea typeface="+mn-ea"/>
              </a:rPr>
              <a:t>DDoS</a:t>
            </a:r>
            <a:r>
              <a:rPr lang="en-US" dirty="0" smtClean="0">
                <a:ea typeface="+mn-ea"/>
              </a:rPr>
              <a:t> attack </a:t>
            </a:r>
            <a:r>
              <a:rPr lang="en-US" dirty="0">
                <a:ea typeface="+mn-ea"/>
              </a:rPr>
              <a:t>in which large numbers of </a:t>
            </a:r>
            <a:r>
              <a:rPr lang="en-US" dirty="0" smtClean="0">
                <a:ea typeface="+mn-ea"/>
              </a:rPr>
              <a:t>ICMP </a:t>
            </a:r>
            <a:r>
              <a:rPr lang="en-US" dirty="0">
                <a:ea typeface="+mn-ea"/>
              </a:rPr>
              <a:t>packets with the intended victim's spoofed source IP are broadcast to a computer </a:t>
            </a:r>
            <a:r>
              <a:rPr lang="en-US" dirty="0" smtClean="0">
                <a:ea typeface="+mn-ea"/>
              </a:rPr>
              <a:t>network. </a:t>
            </a:r>
            <a:endParaRPr lang="en-US" dirty="0">
              <a:ea typeface="+mn-ea"/>
            </a:endParaRPr>
          </a:p>
          <a:p>
            <a:pPr>
              <a:defRPr/>
            </a:pPr>
            <a:r>
              <a:rPr lang="en-US" dirty="0" smtClean="0">
                <a:solidFill>
                  <a:schemeClr val="tx1"/>
                </a:solidFill>
                <a:ea typeface="+mn-ea"/>
              </a:rPr>
              <a:t>This attack sends a large number of ICMP requests to directed broadcast addresses, all with spoofed source addresses on the same network as the respective directed broadcast. </a:t>
            </a:r>
          </a:p>
          <a:p>
            <a:pPr marL="800100" lvl="1" indent="-342900">
              <a:buFont typeface="Arial"/>
              <a:buChar char="•"/>
              <a:defRPr/>
            </a:pPr>
            <a:r>
              <a:rPr lang="en-US" dirty="0" smtClean="0">
                <a:solidFill>
                  <a:schemeClr val="tx1"/>
                </a:solidFill>
              </a:rPr>
              <a:t>If the routing device delivering traffic to those broadcast addresses forwards the directed broadcasts, all hosts on the destination networks send ICMP replies, multiplying the traffic by the number of hosts on the networks. </a:t>
            </a:r>
          </a:p>
          <a:p>
            <a:pPr marL="800100" lvl="1" indent="-342900">
              <a:buFont typeface="Arial"/>
              <a:buChar char="•"/>
              <a:defRPr/>
            </a:pPr>
            <a:r>
              <a:rPr lang="en-US" dirty="0" smtClean="0">
                <a:solidFill>
                  <a:schemeClr val="tx1"/>
                </a:solidFill>
              </a:rPr>
              <a:t>On a multi</a:t>
            </a:r>
            <a:r>
              <a:rPr lang="en-US" strike="sngStrike" dirty="0" smtClean="0">
                <a:solidFill>
                  <a:schemeClr val="tx1"/>
                </a:solidFill>
              </a:rPr>
              <a:t>-</a:t>
            </a:r>
            <a:r>
              <a:rPr lang="en-US" dirty="0" smtClean="0">
                <a:solidFill>
                  <a:schemeClr val="tx1"/>
                </a:solidFill>
              </a:rPr>
              <a:t>access broadcast network, hundreds of machines might reply to each packet</a:t>
            </a:r>
            <a:r>
              <a:rPr lang="en-US" dirty="0" smtClean="0"/>
              <a:t>. </a:t>
            </a:r>
            <a:endParaRPr lang="en-US" b="1" dirty="0" smtClean="0">
              <a:solidFill>
                <a:schemeClr val="hlink"/>
              </a:solidFill>
              <a:effectLst>
                <a:outerShdw blurRad="38100" dist="38100" dir="2700000" algn="tl">
                  <a:srgbClr val="C0C0C0"/>
                </a:outerShdw>
              </a:effectLst>
            </a:endParaRPr>
          </a:p>
        </p:txBody>
      </p:sp>
      <p:sp>
        <p:nvSpPr>
          <p:cNvPr id="144386" name="Rectangle 2"/>
          <p:cNvSpPr>
            <a:spLocks noGrp="1" noChangeArrowheads="1"/>
          </p:cNvSpPr>
          <p:nvPr>
            <p:ph type="title"/>
          </p:nvPr>
        </p:nvSpPr>
        <p:spPr>
          <a:xfrm>
            <a:off x="1263535" y="111767"/>
            <a:ext cx="7702490" cy="838200"/>
          </a:xfrm>
        </p:spPr>
        <p:txBody>
          <a:bodyPr/>
          <a:lstStyle/>
          <a:p>
            <a:pPr eaLnBrk="1" hangingPunct="1"/>
            <a:r>
              <a:rPr lang="en-US" dirty="0" smtClean="0">
                <a:latin typeface="Arial" charset="0"/>
              </a:rPr>
              <a:t/>
            </a:r>
            <a:br>
              <a:rPr lang="en-US" dirty="0" smtClean="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Smurf Attack</a:t>
            </a:r>
          </a:p>
        </p:txBody>
      </p:sp>
    </p:spTree>
    <p:extLst>
      <p:ext uri="{BB962C8B-B14F-4D97-AF65-F5344CB8AC3E}">
        <p14:creationId xmlns:p14="http://schemas.microsoft.com/office/powerpoint/2010/main" val="173410123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1363287" y="111767"/>
            <a:ext cx="7602738" cy="838200"/>
          </a:xfrm>
        </p:spPr>
        <p:txBody>
          <a:bodyPr/>
          <a:lstStyle/>
          <a:p>
            <a:pPr eaLnBrk="1" hangingPunct="1"/>
            <a:r>
              <a:rPr lang="en-US" dirty="0">
                <a:latin typeface="Arial" charset="0"/>
              </a:rPr>
              <a:t/>
            </a:r>
            <a:br>
              <a:rPr lang="en-US" dirty="0">
                <a:latin typeface="Arial" charset="0"/>
              </a:rPr>
            </a:br>
            <a:r>
              <a:rPr lang="en-US" sz="1800" dirty="0" err="1">
                <a:latin typeface="Arial" charset="0"/>
              </a:rPr>
              <a:t>DoS</a:t>
            </a:r>
            <a:r>
              <a:rPr lang="en-US" sz="1800" dirty="0">
                <a:latin typeface="Arial" charset="0"/>
              </a:rPr>
              <a:t> Attacks</a:t>
            </a:r>
            <a:r>
              <a:rPr lang="en-US" sz="1800" dirty="0" smtClean="0">
                <a:latin typeface="Arial" charset="0"/>
              </a:rPr>
              <a:t/>
            </a:r>
            <a:br>
              <a:rPr lang="en-US" sz="1800" dirty="0" smtClean="0">
                <a:latin typeface="Arial" charset="0"/>
              </a:rPr>
            </a:br>
            <a:r>
              <a:rPr lang="en-US" dirty="0" smtClean="0">
                <a:latin typeface="Arial" charset="0"/>
              </a:rPr>
              <a:t>Smurf Attack Cont.</a:t>
            </a:r>
            <a:endParaRPr lang="en-US" dirty="0">
              <a:latin typeface="Arial" charset="0"/>
            </a:endParaRPr>
          </a:p>
        </p:txBody>
      </p:sp>
      <p:pic>
        <p:nvPicPr>
          <p:cNvPr id="2" name="Picture 1"/>
          <p:cNvPicPr>
            <a:picLocks noChangeAspect="1"/>
          </p:cNvPicPr>
          <p:nvPr/>
        </p:nvPicPr>
        <p:blipFill>
          <a:blip r:embed="rId3"/>
          <a:stretch>
            <a:fillRect/>
          </a:stretch>
        </p:blipFill>
        <p:spPr>
          <a:xfrm>
            <a:off x="1516169" y="1012122"/>
            <a:ext cx="5539101" cy="4457654"/>
          </a:xfrm>
          <a:prstGeom prst="rect">
            <a:avLst/>
          </a:prstGeom>
        </p:spPr>
      </p:pic>
    </p:spTree>
    <p:extLst>
      <p:ext uri="{BB962C8B-B14F-4D97-AF65-F5344CB8AC3E}">
        <p14:creationId xmlns:p14="http://schemas.microsoft.com/office/powerpoint/2010/main" val="155041795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5" name="Rectangle 3"/>
          <p:cNvSpPr>
            <a:spLocks noGrp="1" noChangeArrowheads="1"/>
          </p:cNvSpPr>
          <p:nvPr>
            <p:ph type="body" sz="quarter" idx="10"/>
          </p:nvPr>
        </p:nvSpPr>
        <p:spPr>
          <a:xfrm>
            <a:off x="881149" y="1257732"/>
            <a:ext cx="7937414" cy="4195417"/>
          </a:xfrm>
        </p:spPr>
        <p:txBody>
          <a:bodyPr/>
          <a:lstStyle/>
          <a:p>
            <a:pPr marL="0" indent="0" algn="just">
              <a:buNone/>
            </a:pPr>
            <a:r>
              <a:rPr lang="en-US" dirty="0">
                <a:latin typeface="Arial" charset="0"/>
              </a:rPr>
              <a:t>A flood of TCP SYN packets is sent, often with a forged sender address. </a:t>
            </a:r>
          </a:p>
          <a:p>
            <a:pPr marL="800100" lvl="1" indent="-342900" algn="just">
              <a:buFont typeface="Arial"/>
              <a:buChar char="•"/>
            </a:pPr>
            <a:r>
              <a:rPr lang="en-US" dirty="0">
                <a:latin typeface="Arial" charset="0"/>
              </a:rPr>
              <a:t>Each packet is handled like a connection request, causing the server to spawn a half-open (embryonic) connection by sending back a TCP SYN-ACK packet and waiting for a packet in response from the sender address. </a:t>
            </a:r>
          </a:p>
          <a:p>
            <a:pPr marL="800100" lvl="1" indent="-342900" algn="just">
              <a:buFont typeface="Arial"/>
              <a:buChar char="•"/>
            </a:pPr>
            <a:r>
              <a:rPr lang="en-US" dirty="0">
                <a:latin typeface="Arial" charset="0"/>
              </a:rPr>
              <a:t>However, because the sender address is forged, the response never comes. </a:t>
            </a:r>
          </a:p>
          <a:p>
            <a:pPr marL="800100" lvl="1" indent="-342900" algn="just">
              <a:buFont typeface="Arial"/>
              <a:buChar char="•"/>
            </a:pPr>
            <a:r>
              <a:rPr lang="en-US" dirty="0">
                <a:latin typeface="Arial" charset="0"/>
              </a:rPr>
              <a:t>These half-open connections saturate the number of available connections the server is able to make, keeping it from responding to legitimate requests until after the attack ends.</a:t>
            </a:r>
          </a:p>
        </p:txBody>
      </p:sp>
      <p:sp>
        <p:nvSpPr>
          <p:cNvPr id="146434" name="Rectangle 2"/>
          <p:cNvSpPr>
            <a:spLocks noGrp="1" noChangeArrowheads="1"/>
          </p:cNvSpPr>
          <p:nvPr>
            <p:ph type="title"/>
          </p:nvPr>
        </p:nvSpPr>
        <p:spPr>
          <a:xfrm>
            <a:off x="1263535" y="78517"/>
            <a:ext cx="7702490" cy="838200"/>
          </a:xfrm>
        </p:spPr>
        <p:txBody>
          <a:bodyPr/>
          <a:lstStyle/>
          <a:p>
            <a:pPr eaLnBrk="1" hangingPunct="1"/>
            <a:r>
              <a:rPr lang="en-US" dirty="0" smtClean="0">
                <a:latin typeface="Arial" charset="0"/>
              </a:rPr>
              <a:t/>
            </a:r>
            <a:br>
              <a:rPr lang="en-US" dirty="0" smtClean="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SYN Flood Attack</a:t>
            </a:r>
          </a:p>
        </p:txBody>
      </p:sp>
    </p:spTree>
    <p:extLst>
      <p:ext uri="{BB962C8B-B14F-4D97-AF65-F5344CB8AC3E}">
        <p14:creationId xmlns:p14="http://schemas.microsoft.com/office/powerpoint/2010/main" val="308613740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1130531" y="78517"/>
            <a:ext cx="7835494" cy="838200"/>
          </a:xfrm>
        </p:spPr>
        <p:txBody>
          <a:bodyPr/>
          <a:lstStyle/>
          <a:p>
            <a:pPr eaLnBrk="1" hangingPunct="1"/>
            <a:r>
              <a:rPr lang="en-US" dirty="0">
                <a:latin typeface="Arial" charset="0"/>
              </a:rPr>
              <a:t/>
            </a:r>
            <a:br>
              <a:rPr lang="en-US" dirty="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a:latin typeface="Arial" charset="0"/>
              </a:rPr>
              <a:t>SYN Flood </a:t>
            </a:r>
            <a:r>
              <a:rPr lang="en-US" dirty="0" smtClean="0">
                <a:latin typeface="Arial" charset="0"/>
              </a:rPr>
              <a:t>Attack Cont</a:t>
            </a:r>
            <a:r>
              <a:rPr lang="en-US" dirty="0">
                <a:latin typeface="Arial" charset="0"/>
              </a:rPr>
              <a:t>.</a:t>
            </a:r>
          </a:p>
        </p:txBody>
      </p:sp>
      <p:pic>
        <p:nvPicPr>
          <p:cNvPr id="3" name="Picture 2"/>
          <p:cNvPicPr>
            <a:picLocks noChangeAspect="1"/>
          </p:cNvPicPr>
          <p:nvPr/>
        </p:nvPicPr>
        <p:blipFill>
          <a:blip r:embed="rId3"/>
          <a:stretch>
            <a:fillRect/>
          </a:stretch>
        </p:blipFill>
        <p:spPr>
          <a:xfrm>
            <a:off x="1788304" y="866526"/>
            <a:ext cx="5516958" cy="4636499"/>
          </a:xfrm>
          <a:prstGeom prst="rect">
            <a:avLst/>
          </a:prstGeom>
        </p:spPr>
      </p:pic>
    </p:spTree>
    <p:extLst>
      <p:ext uri="{BB962C8B-B14F-4D97-AF65-F5344CB8AC3E}">
        <p14:creationId xmlns:p14="http://schemas.microsoft.com/office/powerpoint/2010/main" val="174277247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5" name="Rectangle 3"/>
          <p:cNvSpPr>
            <a:spLocks noGrp="1" noChangeArrowheads="1"/>
          </p:cNvSpPr>
          <p:nvPr>
            <p:ph type="body" sz="quarter" idx="10"/>
          </p:nvPr>
        </p:nvSpPr>
        <p:spPr>
          <a:xfrm>
            <a:off x="881149" y="1108107"/>
            <a:ext cx="7937414" cy="4394918"/>
          </a:xfrm>
        </p:spPr>
        <p:txBody>
          <a:bodyPr/>
          <a:lstStyle/>
          <a:p>
            <a:pPr marL="0" indent="0">
              <a:buNone/>
            </a:pPr>
            <a:r>
              <a:rPr lang="en-US" dirty="0"/>
              <a:t>There are five basic ways that DoS attacks can do harm:</a:t>
            </a:r>
          </a:p>
          <a:p>
            <a:pPr marL="693738" indent="-457200">
              <a:buFont typeface="+mj-lt"/>
              <a:buAutoNum type="arabicPeriod"/>
            </a:pPr>
            <a:r>
              <a:rPr lang="en-US" dirty="0"/>
              <a:t>Consumption of resources, such as bandwidth, disk space, or processor </a:t>
            </a:r>
            <a:r>
              <a:rPr lang="en-US" dirty="0" smtClean="0"/>
              <a:t>time.</a:t>
            </a:r>
            <a:endParaRPr lang="en-US" dirty="0"/>
          </a:p>
          <a:p>
            <a:pPr marL="693738" indent="-457200">
              <a:buFont typeface="+mj-lt"/>
              <a:buAutoNum type="arabicPeriod"/>
            </a:pPr>
            <a:r>
              <a:rPr lang="en-US" dirty="0"/>
              <a:t>Disruption of configuration information, such as routing </a:t>
            </a:r>
            <a:r>
              <a:rPr lang="en-US" dirty="0" smtClean="0"/>
              <a:t>information.</a:t>
            </a:r>
            <a:endParaRPr lang="en-US" dirty="0"/>
          </a:p>
          <a:p>
            <a:pPr marL="693738" indent="-457200">
              <a:buFont typeface="+mj-lt"/>
              <a:buAutoNum type="arabicPeriod"/>
            </a:pPr>
            <a:r>
              <a:rPr lang="en-US" dirty="0"/>
              <a:t>Disruption of state information, such as unsolicited resetting of TCP </a:t>
            </a:r>
            <a:r>
              <a:rPr lang="en-US" dirty="0" smtClean="0"/>
              <a:t>sessions.</a:t>
            </a:r>
            <a:endParaRPr lang="en-US" dirty="0"/>
          </a:p>
          <a:p>
            <a:pPr marL="693738" indent="-457200">
              <a:buFont typeface="+mj-lt"/>
              <a:buAutoNum type="arabicPeriod"/>
            </a:pPr>
            <a:r>
              <a:rPr lang="en-US" dirty="0"/>
              <a:t>Disruption of physical network </a:t>
            </a:r>
            <a:r>
              <a:rPr lang="en-US" dirty="0" smtClean="0"/>
              <a:t>components.</a:t>
            </a:r>
            <a:endParaRPr lang="en-US" dirty="0"/>
          </a:p>
          <a:p>
            <a:pPr marL="693738" indent="-457200">
              <a:buFont typeface="+mj-lt"/>
              <a:buAutoNum type="arabicPeriod"/>
            </a:pPr>
            <a:r>
              <a:rPr lang="en-US" dirty="0"/>
              <a:t>Obstruction of communication between the victim and </a:t>
            </a:r>
            <a:r>
              <a:rPr lang="en-US" dirty="0" smtClean="0"/>
              <a:t>others.</a:t>
            </a:r>
            <a:endParaRPr lang="en-US" dirty="0"/>
          </a:p>
        </p:txBody>
      </p:sp>
      <p:sp>
        <p:nvSpPr>
          <p:cNvPr id="146434" name="Rectangle 2"/>
          <p:cNvSpPr>
            <a:spLocks noGrp="1" noChangeArrowheads="1"/>
          </p:cNvSpPr>
          <p:nvPr>
            <p:ph type="title"/>
          </p:nvPr>
        </p:nvSpPr>
        <p:spPr>
          <a:xfrm>
            <a:off x="1379913" y="128392"/>
            <a:ext cx="7586112" cy="838200"/>
          </a:xfrm>
        </p:spPr>
        <p:txBody>
          <a:bodyPr/>
          <a:lstStyle/>
          <a:p>
            <a:pPr eaLnBrk="1" hangingPunct="1"/>
            <a:r>
              <a:rPr lang="en-US" dirty="0">
                <a:latin typeface="Arial" charset="0"/>
              </a:rPr>
              <a:t/>
            </a:r>
            <a:br>
              <a:rPr lang="en-US" dirty="0">
                <a:latin typeface="Arial" charset="0"/>
              </a:rPr>
            </a:br>
            <a:r>
              <a:rPr lang="en-US" sz="1800" dirty="0" err="1">
                <a:latin typeface="Arial" charset="0"/>
              </a:rPr>
              <a:t>DoS</a:t>
            </a:r>
            <a:r>
              <a:rPr lang="en-US" sz="1800" dirty="0">
                <a:latin typeface="Arial" charset="0"/>
              </a:rPr>
              <a:t> Attacks</a:t>
            </a:r>
            <a:br>
              <a:rPr lang="en-US" sz="1800" dirty="0">
                <a:latin typeface="Arial" charset="0"/>
              </a:rPr>
            </a:br>
            <a:r>
              <a:rPr lang="en-US" dirty="0" smtClean="0">
                <a:latin typeface="Arial" charset="0"/>
              </a:rPr>
              <a:t>Symptoms of a DoS Attack</a:t>
            </a:r>
            <a:endParaRPr lang="en-US" dirty="0">
              <a:latin typeface="Arial" charset="0"/>
            </a:endParaRPr>
          </a:p>
        </p:txBody>
      </p:sp>
    </p:spTree>
    <p:extLst>
      <p:ext uri="{BB962C8B-B14F-4D97-AF65-F5344CB8AC3E}">
        <p14:creationId xmlns:p14="http://schemas.microsoft.com/office/powerpoint/2010/main" val="58851508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1230284" y="95142"/>
            <a:ext cx="7735741" cy="838200"/>
          </a:xfrm>
        </p:spPr>
        <p:txBody>
          <a:bodyPr>
            <a:normAutofit fontScale="90000"/>
          </a:bodyPr>
          <a:lstStyle/>
          <a:p>
            <a:r>
              <a:rPr lang="en-US" dirty="0" smtClean="0"/>
              <a:t/>
            </a:r>
            <a:br>
              <a:rPr lang="en-US" dirty="0" smtClean="0"/>
            </a:br>
            <a:r>
              <a:rPr lang="en-US" dirty="0"/>
              <a:t/>
            </a:r>
            <a:br>
              <a:rPr lang="en-US" dirty="0"/>
            </a:br>
            <a:r>
              <a:rPr lang="en-US" sz="2000" dirty="0"/>
              <a:t>Mitigating Network Attacks</a:t>
            </a:r>
            <a:r>
              <a:rPr lang="en-US" dirty="0"/>
              <a:t/>
            </a:r>
            <a:br>
              <a:rPr lang="en-US" dirty="0"/>
            </a:br>
            <a:r>
              <a:rPr lang="en-US" dirty="0"/>
              <a:t>Mitigating </a:t>
            </a:r>
            <a:r>
              <a:rPr lang="en-US" dirty="0" smtClean="0"/>
              <a:t>Network Attacks</a:t>
            </a:r>
            <a:endParaRPr lang="en-US" dirty="0"/>
          </a:p>
        </p:txBody>
      </p:sp>
      <p:pic>
        <p:nvPicPr>
          <p:cNvPr id="3" name="Picture 2"/>
          <p:cNvPicPr>
            <a:picLocks noChangeAspect="1"/>
          </p:cNvPicPr>
          <p:nvPr/>
        </p:nvPicPr>
        <p:blipFill>
          <a:blip r:embed="rId3"/>
          <a:stretch>
            <a:fillRect/>
          </a:stretch>
        </p:blipFill>
        <p:spPr>
          <a:xfrm>
            <a:off x="1428846" y="2050217"/>
            <a:ext cx="6240936" cy="3486059"/>
          </a:xfrm>
          <a:prstGeom prst="rect">
            <a:avLst/>
          </a:prstGeom>
        </p:spPr>
      </p:pic>
      <p:sp>
        <p:nvSpPr>
          <p:cNvPr id="6" name="Rectangle 3"/>
          <p:cNvSpPr>
            <a:spLocks noGrp="1" noChangeArrowheads="1"/>
          </p:cNvSpPr>
          <p:nvPr>
            <p:ph type="body" sz="quarter" idx="10"/>
          </p:nvPr>
        </p:nvSpPr>
        <p:spPr>
          <a:xfrm>
            <a:off x="964275" y="1015123"/>
            <a:ext cx="7854287" cy="1184467"/>
          </a:xfrm>
        </p:spPr>
        <p:txBody>
          <a:bodyPr/>
          <a:lstStyle/>
          <a:p>
            <a:pPr marL="0" indent="0" algn="just">
              <a:buNone/>
            </a:pPr>
            <a:r>
              <a:rPr lang="en-US" dirty="0"/>
              <a:t>The type of attack, as specified by the categorization of reconnaissance, access, or DoS attack, determines the means of mitigating a network threat.</a:t>
            </a:r>
          </a:p>
        </p:txBody>
      </p:sp>
    </p:spTree>
    <p:extLst>
      <p:ext uri="{BB962C8B-B14F-4D97-AF65-F5344CB8AC3E}">
        <p14:creationId xmlns:p14="http://schemas.microsoft.com/office/powerpoint/2010/main" val="220951084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636862" y="2798501"/>
            <a:ext cx="3355003" cy="2909487"/>
          </a:xfrm>
          <a:prstGeom prst="rect">
            <a:avLst/>
          </a:prstGeom>
        </p:spPr>
      </p:pic>
      <p:sp>
        <p:nvSpPr>
          <p:cNvPr id="155651" name="Rectangle 3"/>
          <p:cNvSpPr>
            <a:spLocks noGrp="1" noChangeArrowheads="1"/>
          </p:cNvSpPr>
          <p:nvPr>
            <p:ph type="body" sz="quarter" idx="10"/>
          </p:nvPr>
        </p:nvSpPr>
        <p:spPr>
          <a:xfrm>
            <a:off x="781395" y="915373"/>
            <a:ext cx="8037167" cy="4138777"/>
          </a:xfrm>
        </p:spPr>
        <p:txBody>
          <a:bodyPr/>
          <a:lstStyle/>
          <a:p>
            <a:r>
              <a:rPr lang="en-US" dirty="0" smtClean="0"/>
              <a:t>Implementing and enforcing a policy directive that forbids the use of protocols with known susceptibilities to eavesdropping. </a:t>
            </a:r>
          </a:p>
          <a:p>
            <a:r>
              <a:rPr lang="en-US" dirty="0" smtClean="0"/>
              <a:t>Using encryption that meets the data security needs of the organization without imposing an excessive burden on the system resources or the users. </a:t>
            </a:r>
          </a:p>
          <a:p>
            <a:r>
              <a:rPr lang="en-US" dirty="0" smtClean="0"/>
              <a:t>Use anti-sniffer tools to detect sniffer attacks.</a:t>
            </a:r>
          </a:p>
          <a:p>
            <a:r>
              <a:rPr lang="en-US" dirty="0" smtClean="0"/>
              <a:t>Using switched networks. </a:t>
            </a:r>
          </a:p>
          <a:p>
            <a:r>
              <a:rPr lang="en-US" dirty="0" smtClean="0"/>
              <a:t>Use a firewall and IPS.</a:t>
            </a:r>
            <a:endParaRPr lang="en-US" dirty="0"/>
          </a:p>
        </p:txBody>
      </p:sp>
      <p:sp>
        <p:nvSpPr>
          <p:cNvPr id="155650" name="Rectangle 2"/>
          <p:cNvSpPr>
            <a:spLocks noGrp="1" noChangeArrowheads="1"/>
          </p:cNvSpPr>
          <p:nvPr>
            <p:ph type="title"/>
          </p:nvPr>
        </p:nvSpPr>
        <p:spPr>
          <a:xfrm>
            <a:off x="1246909" y="111767"/>
            <a:ext cx="7719116" cy="838200"/>
          </a:xfrm>
        </p:spPr>
        <p:txBody>
          <a:bodyPr>
            <a:normAutofit/>
          </a:bodyPr>
          <a:lstStyle/>
          <a:p>
            <a:r>
              <a:rPr lang="en-US" sz="2000" dirty="0" smtClean="0"/>
              <a:t>Mitigating Network Attacks</a:t>
            </a:r>
            <a:r>
              <a:rPr lang="en-US" dirty="0" smtClean="0"/>
              <a:t/>
            </a:r>
            <a:br>
              <a:rPr lang="en-US" dirty="0" smtClean="0"/>
            </a:br>
            <a:r>
              <a:rPr lang="en-US" dirty="0" smtClean="0"/>
              <a:t>Mitigating Reconnaissance Attacks</a:t>
            </a:r>
            <a:endParaRPr lang="en-US" dirty="0"/>
          </a:p>
        </p:txBody>
      </p:sp>
    </p:spTree>
    <p:extLst>
      <p:ext uri="{BB962C8B-B14F-4D97-AF65-F5344CB8AC3E}">
        <p14:creationId xmlns:p14="http://schemas.microsoft.com/office/powerpoint/2010/main" val="24974008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1" name="Rectangle 3"/>
          <p:cNvSpPr>
            <a:spLocks noGrp="1" noChangeArrowheads="1"/>
          </p:cNvSpPr>
          <p:nvPr>
            <p:ph type="body" sz="quarter" idx="10"/>
          </p:nvPr>
        </p:nvSpPr>
        <p:spPr>
          <a:xfrm>
            <a:off x="814647" y="1064028"/>
            <a:ext cx="8003916" cy="4472247"/>
          </a:xfrm>
        </p:spPr>
        <p:txBody>
          <a:bodyPr/>
          <a:lstStyle/>
          <a:p>
            <a:pPr algn="just"/>
            <a:r>
              <a:rPr lang="en-US" sz="1900" dirty="0" smtClean="0"/>
              <a:t>Techniques to mitigate access attacks include:</a:t>
            </a:r>
          </a:p>
          <a:p>
            <a:pPr marL="800100" lvl="1" indent="-342900" algn="just">
              <a:buFont typeface="Arial"/>
              <a:buChar char="•"/>
            </a:pPr>
            <a:r>
              <a:rPr lang="en-US" sz="1900" dirty="0" smtClean="0"/>
              <a:t>Strong password security</a:t>
            </a:r>
          </a:p>
          <a:p>
            <a:pPr marL="800100" lvl="1" indent="-342900" algn="just">
              <a:buFont typeface="Arial"/>
              <a:buChar char="•"/>
            </a:pPr>
            <a:r>
              <a:rPr lang="en-US" sz="1900" dirty="0" smtClean="0"/>
              <a:t>Principle of minimum trust</a:t>
            </a:r>
          </a:p>
          <a:p>
            <a:pPr marL="800100" lvl="1" indent="-342900" algn="just">
              <a:buFont typeface="Arial"/>
              <a:buChar char="•"/>
            </a:pPr>
            <a:r>
              <a:rPr lang="en-US" sz="1900" dirty="0" smtClean="0"/>
              <a:t>Cryptography</a:t>
            </a:r>
          </a:p>
          <a:p>
            <a:pPr marL="800100" lvl="1" indent="-342900" algn="just">
              <a:buFont typeface="Arial"/>
              <a:buChar char="•"/>
            </a:pPr>
            <a:r>
              <a:rPr lang="en-US" sz="1900" dirty="0" smtClean="0"/>
              <a:t>Applying operating system and application patches</a:t>
            </a:r>
          </a:p>
          <a:p>
            <a:pPr algn="just"/>
            <a:r>
              <a:rPr lang="en-US" sz="1900" dirty="0" smtClean="0"/>
              <a:t>Practices </a:t>
            </a:r>
            <a:r>
              <a:rPr lang="en-US" sz="1900" dirty="0"/>
              <a:t>that help to ensure a strong password policy: </a:t>
            </a:r>
          </a:p>
          <a:p>
            <a:pPr marL="800100" lvl="1" indent="-342900" algn="just">
              <a:buFont typeface="Arial"/>
              <a:buChar char="•"/>
            </a:pPr>
            <a:r>
              <a:rPr lang="en-US" sz="1900" dirty="0"/>
              <a:t>Disable accounts after a specific number of unsuccessful logins. This practice helps to prevent continuous password attempts.</a:t>
            </a:r>
          </a:p>
          <a:p>
            <a:pPr marL="800100" lvl="1" indent="-342900" algn="just">
              <a:buFont typeface="Arial"/>
              <a:buChar char="•"/>
            </a:pPr>
            <a:r>
              <a:rPr lang="en-US" sz="1900" dirty="0"/>
              <a:t>Do not use plaintext passwords. Use either a one-time password or encrypted password.</a:t>
            </a:r>
          </a:p>
          <a:p>
            <a:pPr marL="800100" lvl="1" indent="-342900" algn="just">
              <a:buFont typeface="Arial"/>
              <a:buChar char="•"/>
            </a:pPr>
            <a:r>
              <a:rPr lang="en-US" sz="1900" dirty="0"/>
              <a:t>Use strong passwords. Strong passwords are at least eight characters and contain uppercase letters, lowercase letters, numbers, and special characters. </a:t>
            </a:r>
          </a:p>
        </p:txBody>
      </p:sp>
      <p:sp>
        <p:nvSpPr>
          <p:cNvPr id="155650" name="Rectangle 2"/>
          <p:cNvSpPr>
            <a:spLocks noGrp="1" noChangeArrowheads="1"/>
          </p:cNvSpPr>
          <p:nvPr>
            <p:ph type="title"/>
          </p:nvPr>
        </p:nvSpPr>
        <p:spPr>
          <a:xfrm>
            <a:off x="1313411" y="111767"/>
            <a:ext cx="7652614" cy="838200"/>
          </a:xfrm>
        </p:spPr>
        <p:txBody>
          <a:bodyPr>
            <a:normAutofit/>
          </a:bodyPr>
          <a:lstStyle/>
          <a:p>
            <a:r>
              <a:rPr lang="en-US" sz="2000" dirty="0"/>
              <a:t>Mitigating Network Attacks</a:t>
            </a:r>
            <a:r>
              <a:rPr lang="en-US" dirty="0" smtClean="0"/>
              <a:t/>
            </a:r>
            <a:br>
              <a:rPr lang="en-US" dirty="0" smtClean="0"/>
            </a:br>
            <a:r>
              <a:rPr lang="en-US" dirty="0" smtClean="0"/>
              <a:t>Mitigating Access Attacks</a:t>
            </a:r>
            <a:endParaRPr lang="en-US" dirty="0"/>
          </a:p>
        </p:txBody>
      </p:sp>
    </p:spTree>
    <p:extLst>
      <p:ext uri="{BB962C8B-B14F-4D97-AF65-F5344CB8AC3E}">
        <p14:creationId xmlns:p14="http://schemas.microsoft.com/office/powerpoint/2010/main" val="350834725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9" name="Rectangle 5"/>
          <p:cNvSpPr>
            <a:spLocks noGrp="1" noChangeArrowheads="1"/>
          </p:cNvSpPr>
          <p:nvPr>
            <p:ph type="body" sz="quarter" idx="10"/>
          </p:nvPr>
        </p:nvSpPr>
        <p:spPr>
          <a:xfrm>
            <a:off x="947651" y="1367631"/>
            <a:ext cx="7870912" cy="1690448"/>
          </a:xfrm>
        </p:spPr>
        <p:txBody>
          <a:bodyPr/>
          <a:lstStyle/>
          <a:p>
            <a:r>
              <a:rPr lang="en-US" dirty="0"/>
              <a:t>IPS and firewalls (Cisco ASAs </a:t>
            </a:r>
            <a:r>
              <a:rPr lang="en-US" dirty="0" smtClean="0">
                <a:solidFill>
                  <a:schemeClr val="bg2"/>
                </a:solidFill>
              </a:rPr>
              <a:t>and </a:t>
            </a:r>
            <a:r>
              <a:rPr lang="en-US" dirty="0">
                <a:solidFill>
                  <a:schemeClr val="bg2"/>
                </a:solidFill>
              </a:rPr>
              <a:t>ISRs) </a:t>
            </a:r>
          </a:p>
          <a:p>
            <a:r>
              <a:rPr lang="en-US" dirty="0">
                <a:solidFill>
                  <a:schemeClr val="bg2"/>
                </a:solidFill>
              </a:rPr>
              <a:t>Antispoofing technologies</a:t>
            </a:r>
          </a:p>
          <a:p>
            <a:r>
              <a:rPr lang="en-US" dirty="0" smtClean="0"/>
              <a:t>Quality of </a:t>
            </a:r>
            <a:r>
              <a:rPr lang="en-US" dirty="0"/>
              <a:t>Service-traffic </a:t>
            </a:r>
            <a:r>
              <a:rPr lang="en-US" dirty="0" smtClean="0"/>
              <a:t>policing</a:t>
            </a:r>
          </a:p>
        </p:txBody>
      </p:sp>
      <p:sp>
        <p:nvSpPr>
          <p:cNvPr id="162818" name="Rectangle 4"/>
          <p:cNvSpPr>
            <a:spLocks noGrp="1" noChangeArrowheads="1"/>
          </p:cNvSpPr>
          <p:nvPr>
            <p:ph type="title"/>
          </p:nvPr>
        </p:nvSpPr>
        <p:spPr>
          <a:xfrm>
            <a:off x="1230284" y="111767"/>
            <a:ext cx="7735741" cy="838200"/>
          </a:xfrm>
        </p:spPr>
        <p:txBody>
          <a:bodyPr/>
          <a:lstStyle/>
          <a:p>
            <a:r>
              <a:rPr lang="en-US" dirty="0"/>
              <a:t/>
            </a:r>
            <a:br>
              <a:rPr lang="en-US" dirty="0"/>
            </a:br>
            <a:r>
              <a:rPr lang="en-US" sz="1800" dirty="0"/>
              <a:t>Mitigating Network Attacks</a:t>
            </a:r>
            <a:r>
              <a:rPr lang="en-US" sz="1800" dirty="0" smtClean="0"/>
              <a:t/>
            </a:r>
            <a:br>
              <a:rPr lang="en-US" sz="1800" dirty="0" smtClean="0"/>
            </a:br>
            <a:r>
              <a:rPr lang="en-US" dirty="0" smtClean="0"/>
              <a:t>Mitigating </a:t>
            </a:r>
            <a:r>
              <a:rPr lang="en-US" dirty="0" err="1" smtClean="0"/>
              <a:t>DoS</a:t>
            </a:r>
            <a:r>
              <a:rPr lang="en-US" dirty="0" smtClean="0"/>
              <a:t> Attacks</a:t>
            </a:r>
            <a:endParaRPr lang="en-US" dirty="0"/>
          </a:p>
        </p:txBody>
      </p:sp>
      <p:pic>
        <p:nvPicPr>
          <p:cNvPr id="2" name="Picture 1"/>
          <p:cNvPicPr>
            <a:picLocks noChangeAspect="1"/>
          </p:cNvPicPr>
          <p:nvPr/>
        </p:nvPicPr>
        <p:blipFill>
          <a:blip r:embed="rId3"/>
          <a:stretch>
            <a:fillRect/>
          </a:stretch>
        </p:blipFill>
        <p:spPr>
          <a:xfrm>
            <a:off x="1828380" y="2926314"/>
            <a:ext cx="4749800" cy="2743200"/>
          </a:xfrm>
          <a:prstGeom prst="rect">
            <a:avLst/>
          </a:prstGeom>
        </p:spPr>
      </p:pic>
    </p:spTree>
    <p:extLst>
      <p:ext uri="{BB962C8B-B14F-4D97-AF65-F5344CB8AC3E}">
        <p14:creationId xmlns:p14="http://schemas.microsoft.com/office/powerpoint/2010/main" val="386404580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9" name="Rectangle 5"/>
          <p:cNvSpPr>
            <a:spLocks noGrp="1" noChangeArrowheads="1"/>
          </p:cNvSpPr>
          <p:nvPr>
            <p:ph type="body" sz="quarter" idx="10"/>
          </p:nvPr>
        </p:nvSpPr>
        <p:spPr>
          <a:xfrm>
            <a:off x="831273" y="1184755"/>
            <a:ext cx="7987290" cy="4941729"/>
          </a:xfrm>
        </p:spPr>
        <p:txBody>
          <a:bodyPr/>
          <a:lstStyle/>
          <a:p>
            <a:pPr algn="just"/>
            <a:r>
              <a:rPr lang="en-US" dirty="0" smtClean="0"/>
              <a:t>Anti-DoS features on routers and firewalls:</a:t>
            </a:r>
          </a:p>
          <a:p>
            <a:pPr marL="800100" lvl="1" indent="-342900" algn="just">
              <a:buFont typeface="Arial"/>
              <a:buChar char="•"/>
            </a:pPr>
            <a:r>
              <a:rPr lang="en-US" dirty="0" smtClean="0"/>
              <a:t>Proper configuration of anti-DoS features on routers and firewalls can help limit the effectiveness of an attack. </a:t>
            </a:r>
          </a:p>
          <a:p>
            <a:pPr marL="800100" lvl="1" indent="-342900" algn="just">
              <a:buFont typeface="Arial"/>
              <a:buChar char="•"/>
            </a:pPr>
            <a:r>
              <a:rPr lang="en-US" dirty="0" smtClean="0"/>
              <a:t>These features often involve limits on the amount of half-open TCP connections that a system allows at any given time. </a:t>
            </a:r>
          </a:p>
          <a:p>
            <a:pPr algn="just"/>
            <a:r>
              <a:rPr lang="en-US" dirty="0" smtClean="0"/>
              <a:t>Anti-spoof features on routers and firewalls:</a:t>
            </a:r>
          </a:p>
          <a:p>
            <a:pPr marL="800100" lvl="1" indent="-342900" algn="just">
              <a:buFont typeface="Arial"/>
              <a:buChar char="•"/>
            </a:pPr>
            <a:r>
              <a:rPr lang="en-US" dirty="0" smtClean="0"/>
              <a:t>Proper configuration of anti-spoof features on your routers and firewalls can reduce your risk of attack. </a:t>
            </a:r>
          </a:p>
          <a:p>
            <a:pPr marL="800100" lvl="1" indent="-342900" algn="just">
              <a:buFont typeface="Arial"/>
              <a:buChar char="•"/>
            </a:pPr>
            <a:r>
              <a:rPr lang="en-US" dirty="0" smtClean="0"/>
              <a:t>These features include an appropriate filtering with access lists, unicast reverse path forwarding that looks up the routing table to identify spoofed packets, disabling of source route options, and others.</a:t>
            </a:r>
            <a:endParaRPr lang="en-US" dirty="0"/>
          </a:p>
        </p:txBody>
      </p:sp>
      <p:sp>
        <p:nvSpPr>
          <p:cNvPr id="162818" name="Rectangle 4"/>
          <p:cNvSpPr>
            <a:spLocks noGrp="1" noChangeArrowheads="1"/>
          </p:cNvSpPr>
          <p:nvPr>
            <p:ph type="title"/>
          </p:nvPr>
        </p:nvSpPr>
        <p:spPr>
          <a:xfrm>
            <a:off x="1213658" y="145017"/>
            <a:ext cx="7752367" cy="838200"/>
          </a:xfrm>
        </p:spPr>
        <p:txBody>
          <a:bodyPr/>
          <a:lstStyle/>
          <a:p>
            <a:r>
              <a:rPr lang="en-US" dirty="0"/>
              <a:t/>
            </a:r>
            <a:br>
              <a:rPr lang="en-US" dirty="0"/>
            </a:br>
            <a:r>
              <a:rPr lang="en-US" sz="1800" dirty="0"/>
              <a:t>Mitigating Network Attacks</a:t>
            </a:r>
            <a:r>
              <a:rPr lang="en-US" sz="1800" dirty="0" smtClean="0"/>
              <a:t/>
            </a:r>
            <a:br>
              <a:rPr lang="en-US" sz="1800" dirty="0" smtClean="0"/>
            </a:br>
            <a:r>
              <a:rPr lang="en-US" dirty="0" smtClean="0"/>
              <a:t>Mitigating </a:t>
            </a:r>
            <a:r>
              <a:rPr lang="en-US" dirty="0" err="1" smtClean="0"/>
              <a:t>DoS</a:t>
            </a:r>
            <a:r>
              <a:rPr lang="en-US" dirty="0" smtClean="0"/>
              <a:t> Attacks Cont.</a:t>
            </a:r>
            <a:endParaRPr lang="en-US" dirty="0"/>
          </a:p>
        </p:txBody>
      </p:sp>
    </p:spTree>
    <p:extLst>
      <p:ext uri="{BB962C8B-B14F-4D97-AF65-F5344CB8AC3E}">
        <p14:creationId xmlns:p14="http://schemas.microsoft.com/office/powerpoint/2010/main" val="330249522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6675" name="Rectangle 3"/>
          <p:cNvSpPr>
            <a:spLocks noGrp="1" noChangeArrowheads="1"/>
          </p:cNvSpPr>
          <p:nvPr>
            <p:ph type="body" sz="quarter" idx="10"/>
          </p:nvPr>
        </p:nvSpPr>
        <p:spPr>
          <a:xfrm>
            <a:off x="781395" y="1188140"/>
            <a:ext cx="8037167" cy="4082136"/>
          </a:xfrm>
        </p:spPr>
        <p:txBody>
          <a:bodyPr/>
          <a:lstStyle/>
          <a:p>
            <a:pPr algn="just"/>
            <a:r>
              <a:rPr lang="en-US" dirty="0">
                <a:latin typeface="Arial" charset="0"/>
              </a:rPr>
              <a:t>Port scanning and ping sweeping is not a crime and there is no way to stop these scans and sweeps when a computer is connected to the </a:t>
            </a:r>
            <a:r>
              <a:rPr lang="en-US" dirty="0" smtClean="0">
                <a:latin typeface="Arial" charset="0"/>
              </a:rPr>
              <a:t>Internet.</a:t>
            </a:r>
            <a:endParaRPr lang="en-US" dirty="0">
              <a:latin typeface="Arial" charset="0"/>
            </a:endParaRPr>
          </a:p>
          <a:p>
            <a:pPr algn="just"/>
            <a:r>
              <a:rPr lang="en-US" dirty="0" smtClean="0">
                <a:latin typeface="Arial" charset="0"/>
              </a:rPr>
              <a:t>Ping </a:t>
            </a:r>
            <a:r>
              <a:rPr lang="en-US" dirty="0">
                <a:latin typeface="Arial" charset="0"/>
              </a:rPr>
              <a:t>sweeps can be stopped if ICMP echo and echo-reply are turned off on edge </a:t>
            </a:r>
            <a:r>
              <a:rPr lang="en-US" dirty="0" smtClean="0">
                <a:latin typeface="Arial" charset="0"/>
              </a:rPr>
              <a:t>routers.</a:t>
            </a:r>
            <a:endParaRPr lang="en-US" dirty="0">
              <a:latin typeface="Arial" charset="0"/>
            </a:endParaRPr>
          </a:p>
          <a:p>
            <a:pPr algn="just"/>
            <a:r>
              <a:rPr lang="en-US" dirty="0" smtClean="0">
                <a:latin typeface="Arial" charset="0"/>
              </a:rPr>
              <a:t>However, when </a:t>
            </a:r>
            <a:r>
              <a:rPr lang="en-US" dirty="0">
                <a:latin typeface="Arial" charset="0"/>
              </a:rPr>
              <a:t>these services are turned off, network diagnostic data is </a:t>
            </a:r>
            <a:r>
              <a:rPr lang="en-US" dirty="0" smtClean="0">
                <a:latin typeface="Arial" charset="0"/>
              </a:rPr>
              <a:t>lost.</a:t>
            </a:r>
            <a:endParaRPr lang="en-US" dirty="0">
              <a:latin typeface="Arial" charset="0"/>
            </a:endParaRPr>
          </a:p>
        </p:txBody>
      </p:sp>
      <p:sp>
        <p:nvSpPr>
          <p:cNvPr id="156674" name="Rectangle 2"/>
          <p:cNvSpPr>
            <a:spLocks noGrp="1" noChangeArrowheads="1"/>
          </p:cNvSpPr>
          <p:nvPr>
            <p:ph type="title"/>
          </p:nvPr>
        </p:nvSpPr>
        <p:spPr>
          <a:xfrm>
            <a:off x="1296785" y="145017"/>
            <a:ext cx="7669240" cy="838200"/>
          </a:xfrm>
        </p:spPr>
        <p:txBody>
          <a:bodyPr/>
          <a:lstStyle/>
          <a:p>
            <a:pPr eaLnBrk="1" hangingPunct="1"/>
            <a:r>
              <a:rPr lang="en-US" dirty="0" smtClean="0">
                <a:latin typeface="Arial" charset="0"/>
              </a:rPr>
              <a:t/>
            </a:r>
            <a:br>
              <a:rPr lang="en-US" dirty="0" smtClean="0">
                <a:latin typeface="Arial" charset="0"/>
              </a:rPr>
            </a:br>
            <a:r>
              <a:rPr lang="en-US" sz="1800" dirty="0"/>
              <a:t>Mitigating </a:t>
            </a:r>
            <a:r>
              <a:rPr lang="en-US" sz="1800" dirty="0" smtClean="0"/>
              <a:t>Access Attacks</a:t>
            </a:r>
            <a:r>
              <a:rPr lang="en-US" dirty="0" smtClean="0"/>
              <a:t/>
            </a:r>
            <a:br>
              <a:rPr lang="en-US" dirty="0" smtClean="0"/>
            </a:br>
            <a:r>
              <a:rPr lang="en-US" dirty="0" smtClean="0">
                <a:latin typeface="Arial" charset="0"/>
              </a:rPr>
              <a:t>Port </a:t>
            </a:r>
            <a:r>
              <a:rPr lang="en-US" dirty="0">
                <a:latin typeface="Arial" charset="0"/>
              </a:rPr>
              <a:t>Scan and Ping Sweep Mitigation</a:t>
            </a:r>
          </a:p>
        </p:txBody>
      </p:sp>
    </p:spTree>
    <p:extLst>
      <p:ext uri="{BB962C8B-B14F-4D97-AF65-F5344CB8AC3E}">
        <p14:creationId xmlns:p14="http://schemas.microsoft.com/office/powerpoint/2010/main" val="182637020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57699" name="Rectangle 3"/>
          <p:cNvSpPr>
            <a:spLocks noGrp="1" noChangeArrowheads="1"/>
          </p:cNvSpPr>
          <p:nvPr>
            <p:ph type="body" sz="quarter" idx="10"/>
          </p:nvPr>
        </p:nvSpPr>
        <p:spPr>
          <a:xfrm>
            <a:off x="847897" y="1204463"/>
            <a:ext cx="7970665" cy="4232061"/>
          </a:xfrm>
        </p:spPr>
        <p:txBody>
          <a:bodyPr/>
          <a:lstStyle/>
          <a:p>
            <a:pPr marL="0" indent="0">
              <a:buNone/>
            </a:pPr>
            <a:r>
              <a:rPr lang="en-US" dirty="0" smtClean="0">
                <a:solidFill>
                  <a:schemeClr val="bg2"/>
                </a:solidFill>
              </a:rPr>
              <a:t>Can’t be prevented without compromising network capabilities. However, damage can be mitigated using IPS at network and host levels.</a:t>
            </a:r>
          </a:p>
          <a:p>
            <a:endParaRPr lang="en-US" dirty="0" smtClean="0"/>
          </a:p>
          <a:p>
            <a:endParaRPr lang="en-US" dirty="0"/>
          </a:p>
        </p:txBody>
      </p:sp>
      <p:sp>
        <p:nvSpPr>
          <p:cNvPr id="157698" name="Rectangle 2"/>
          <p:cNvSpPr>
            <a:spLocks noGrp="1" noChangeArrowheads="1"/>
          </p:cNvSpPr>
          <p:nvPr>
            <p:ph type="title"/>
          </p:nvPr>
        </p:nvSpPr>
        <p:spPr>
          <a:xfrm>
            <a:off x="1027237" y="178267"/>
            <a:ext cx="7938788" cy="838200"/>
          </a:xfrm>
        </p:spPr>
        <p:txBody>
          <a:bodyPr/>
          <a:lstStyle/>
          <a:p>
            <a:r>
              <a:rPr lang="en-US" sz="1800" dirty="0"/>
              <a:t>Mitigating Access </a:t>
            </a:r>
            <a:r>
              <a:rPr lang="en-US" sz="1800" dirty="0" smtClean="0"/>
              <a:t>Attacks</a:t>
            </a:r>
            <a:r>
              <a:rPr lang="en-US" dirty="0" smtClean="0"/>
              <a:t/>
            </a:r>
            <a:br>
              <a:rPr lang="en-US" dirty="0" smtClean="0"/>
            </a:br>
            <a:r>
              <a:rPr lang="en-US" dirty="0" smtClean="0"/>
              <a:t>Ping Sweeps and Port Scans Mitigation</a:t>
            </a:r>
            <a:endParaRPr lang="en-US" dirty="0"/>
          </a:p>
        </p:txBody>
      </p:sp>
      <p:sp>
        <p:nvSpPr>
          <p:cNvPr id="157700" name="Rectangle 4"/>
          <p:cNvSpPr>
            <a:spLocks noChangeArrowheads="1"/>
          </p:cNvSpPr>
          <p:nvPr/>
        </p:nvSpPr>
        <p:spPr bwMode="auto">
          <a:xfrm>
            <a:off x="655638" y="1636713"/>
            <a:ext cx="7940675" cy="170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lstStyle/>
          <a:p>
            <a:pPr marL="1604963" lvl="4" defTabSz="814388">
              <a:lnSpc>
                <a:spcPct val="95000"/>
              </a:lnSpc>
              <a:spcBef>
                <a:spcPct val="35000"/>
              </a:spcBef>
            </a:pPr>
            <a:endParaRPr lang="en-US" sz="2000" b="0" dirty="0"/>
          </a:p>
        </p:txBody>
      </p:sp>
      <p:pic>
        <p:nvPicPr>
          <p:cNvPr id="1577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237" y="2335291"/>
            <a:ext cx="7569076" cy="315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809454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3427" name="Rectangle 3"/>
          <p:cNvSpPr>
            <a:spLocks noGrp="1" noChangeArrowheads="1"/>
          </p:cNvSpPr>
          <p:nvPr>
            <p:ph type="body" sz="quarter" idx="10"/>
          </p:nvPr>
        </p:nvSpPr>
        <p:spPr>
          <a:xfrm>
            <a:off x="764771" y="998499"/>
            <a:ext cx="8053792" cy="4487902"/>
          </a:xfrm>
        </p:spPr>
        <p:txBody>
          <a:bodyPr>
            <a:normAutofit lnSpcReduction="10000"/>
          </a:bodyPr>
          <a:lstStyle/>
          <a:p>
            <a:pPr algn="just"/>
            <a:r>
              <a:rPr lang="en-US" sz="1900" dirty="0" smtClean="0"/>
              <a:t>Authentication</a:t>
            </a:r>
          </a:p>
          <a:p>
            <a:pPr marL="798513" lvl="1" indent="-342900" algn="just">
              <a:buFont typeface="Arial" panose="020B0604020202020204" pitchFamily="34" charset="0"/>
              <a:buChar char="•"/>
            </a:pPr>
            <a:r>
              <a:rPr lang="en-US" sz="1900" dirty="0" smtClean="0">
                <a:solidFill>
                  <a:schemeClr val="bg2"/>
                </a:solidFill>
              </a:rPr>
              <a:t>Str</a:t>
            </a:r>
            <a:r>
              <a:rPr lang="en-US" sz="1900" dirty="0" smtClean="0"/>
              <a:t>ong authentication is a first line for defense. </a:t>
            </a:r>
          </a:p>
          <a:p>
            <a:pPr algn="just"/>
            <a:r>
              <a:rPr lang="en-US" sz="1900" dirty="0" smtClean="0"/>
              <a:t>Cryptography </a:t>
            </a:r>
          </a:p>
          <a:p>
            <a:pPr marL="798513" lvl="1" indent="-342900" algn="just">
              <a:buFont typeface="Arial" panose="020B0604020202020204" pitchFamily="34" charset="0"/>
              <a:buChar char="•"/>
            </a:pPr>
            <a:r>
              <a:rPr lang="en-US" sz="1900" dirty="0" smtClean="0">
                <a:solidFill>
                  <a:schemeClr val="bg2"/>
                </a:solidFill>
              </a:rPr>
              <a:t>If a communication channel is cryptographically secure, the only data a packet </a:t>
            </a:r>
            <a:r>
              <a:rPr lang="en-US" sz="1900" dirty="0" smtClean="0"/>
              <a:t>sniffer detects is cipher text.</a:t>
            </a:r>
          </a:p>
          <a:p>
            <a:pPr algn="just"/>
            <a:r>
              <a:rPr lang="en-US" sz="1900" dirty="0" smtClean="0"/>
              <a:t>Anti-sniffer tools</a:t>
            </a:r>
          </a:p>
          <a:p>
            <a:pPr marL="798513" lvl="1" indent="-342900" algn="just">
              <a:buFont typeface="Arial" panose="020B0604020202020204" pitchFamily="34" charset="0"/>
              <a:buChar char="•"/>
            </a:pPr>
            <a:r>
              <a:rPr lang="en-US" sz="1900" dirty="0" smtClean="0">
                <a:solidFill>
                  <a:schemeClr val="bg2"/>
                </a:solidFill>
              </a:rPr>
              <a:t>Anti-sniffer tools detect changes in the response time of hosts to determine whether the hosts are processing more traffic than their own traffic loads </a:t>
            </a:r>
            <a:r>
              <a:rPr lang="en-US" sz="1900" dirty="0" smtClean="0"/>
              <a:t>would indicate.</a:t>
            </a:r>
          </a:p>
          <a:p>
            <a:pPr algn="just"/>
            <a:r>
              <a:rPr lang="en-US" sz="1900" dirty="0" smtClean="0"/>
              <a:t>Switched infrastructure</a:t>
            </a:r>
          </a:p>
          <a:p>
            <a:pPr marL="798513" lvl="1" indent="-342900" algn="just">
              <a:buFont typeface="Arial" panose="020B0604020202020204" pitchFamily="34" charset="0"/>
              <a:buChar char="•"/>
            </a:pPr>
            <a:r>
              <a:rPr lang="en-US" sz="1900" dirty="0" smtClean="0">
                <a:solidFill>
                  <a:schemeClr val="bg2"/>
                </a:solidFill>
              </a:rPr>
              <a:t>A switched infrastructure obviously does not eliminate the threat of packet </a:t>
            </a:r>
            <a:r>
              <a:rPr lang="en-US" sz="1900" dirty="0" smtClean="0"/>
              <a:t>sniffers, but can greatly reduce the sniffers</a:t>
            </a:r>
            <a:r>
              <a:rPr lang="ja-JP" altLang="en-US" sz="1900" dirty="0" smtClean="0"/>
              <a:t>’</a:t>
            </a:r>
            <a:r>
              <a:rPr lang="en-US" sz="1900" dirty="0" smtClean="0"/>
              <a:t>effectiveness.</a:t>
            </a:r>
            <a:endParaRPr lang="en-US" sz="1900" dirty="0"/>
          </a:p>
        </p:txBody>
      </p:sp>
      <p:sp>
        <p:nvSpPr>
          <p:cNvPr id="158722" name="Rectangle 2"/>
          <p:cNvSpPr>
            <a:spLocks noGrp="1" noChangeArrowheads="1"/>
          </p:cNvSpPr>
          <p:nvPr>
            <p:ph type="title"/>
          </p:nvPr>
        </p:nvSpPr>
        <p:spPr>
          <a:xfrm>
            <a:off x="1130531" y="61892"/>
            <a:ext cx="7835494"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Packet Sniffer Mitigation</a:t>
            </a:r>
            <a:endParaRPr lang="en-US" dirty="0"/>
          </a:p>
        </p:txBody>
      </p:sp>
    </p:spTree>
    <p:extLst>
      <p:ext uri="{BB962C8B-B14F-4D97-AF65-F5344CB8AC3E}">
        <p14:creationId xmlns:p14="http://schemas.microsoft.com/office/powerpoint/2010/main" val="37192092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9747" name="Rectangle 3"/>
          <p:cNvSpPr>
            <a:spLocks noGrp="1" noChangeArrowheads="1"/>
          </p:cNvSpPr>
          <p:nvPr>
            <p:ph type="body" sz="quarter" idx="10"/>
          </p:nvPr>
        </p:nvSpPr>
        <p:spPr>
          <a:xfrm>
            <a:off x="781395" y="1157531"/>
            <a:ext cx="8037167" cy="4328869"/>
          </a:xfrm>
        </p:spPr>
        <p:txBody>
          <a:bodyPr/>
          <a:lstStyle/>
          <a:p>
            <a:pPr marL="0" indent="0" algn="just">
              <a:buNone/>
            </a:pPr>
            <a:r>
              <a:rPr lang="en-US" dirty="0" smtClean="0"/>
              <a:t>Password attack mitigation techniques include:</a:t>
            </a:r>
          </a:p>
          <a:p>
            <a:pPr marL="800100" lvl="1" indent="-342900" algn="just">
              <a:buFont typeface="Arial"/>
              <a:buChar char="•"/>
            </a:pPr>
            <a:r>
              <a:rPr lang="en-US" dirty="0" smtClean="0">
                <a:solidFill>
                  <a:schemeClr val="bg2"/>
                </a:solidFill>
              </a:rPr>
              <a:t>Do not allow users to use the same password on multiple systems.</a:t>
            </a:r>
          </a:p>
          <a:p>
            <a:pPr marL="800100" lvl="1" indent="-342900" algn="just">
              <a:buFont typeface="Arial"/>
              <a:buChar char="•"/>
            </a:pPr>
            <a:r>
              <a:rPr lang="en-US" dirty="0" smtClean="0">
                <a:solidFill>
                  <a:schemeClr val="bg2"/>
                </a:solidFill>
              </a:rPr>
              <a:t>Disable accounts after a certain number of unsuccessful login attempts.</a:t>
            </a:r>
          </a:p>
          <a:p>
            <a:pPr marL="800100" lvl="1" indent="-342900" algn="just">
              <a:buFont typeface="Arial"/>
              <a:buChar char="•"/>
            </a:pPr>
            <a:r>
              <a:rPr lang="en-US" dirty="0" smtClean="0">
                <a:solidFill>
                  <a:schemeClr val="bg2"/>
                </a:solidFill>
              </a:rPr>
              <a:t>Use OTP (One-Time</a:t>
            </a:r>
            <a:r>
              <a:rPr lang="en-US" dirty="0">
                <a:solidFill>
                  <a:schemeClr val="bg2"/>
                </a:solidFill>
              </a:rPr>
              <a:t> </a:t>
            </a:r>
            <a:r>
              <a:rPr lang="en-US" dirty="0" smtClean="0">
                <a:solidFill>
                  <a:schemeClr val="bg2"/>
                </a:solidFill>
              </a:rPr>
              <a:t>Password) or a cryptographic password is recommended.</a:t>
            </a:r>
          </a:p>
          <a:p>
            <a:pPr marL="800100" lvl="1" indent="-342900" algn="just">
              <a:buFont typeface="Arial"/>
              <a:buChar char="•"/>
            </a:pPr>
            <a:r>
              <a:rPr lang="en-US" dirty="0" smtClean="0">
                <a:solidFill>
                  <a:schemeClr val="bg2"/>
                </a:solidFill>
              </a:rPr>
              <a:t>Use </a:t>
            </a:r>
            <a:r>
              <a:rPr lang="ja-JP" altLang="en-US" dirty="0" smtClean="0">
                <a:solidFill>
                  <a:schemeClr val="bg2"/>
                </a:solidFill>
              </a:rPr>
              <a:t>“</a:t>
            </a:r>
            <a:r>
              <a:rPr lang="en-US" dirty="0" smtClean="0">
                <a:solidFill>
                  <a:schemeClr val="bg2"/>
                </a:solidFill>
              </a:rPr>
              <a:t>strong</a:t>
            </a:r>
            <a:r>
              <a:rPr lang="ja-JP" altLang="en-US" dirty="0" smtClean="0">
                <a:solidFill>
                  <a:schemeClr val="bg2"/>
                </a:solidFill>
              </a:rPr>
              <a:t>”</a:t>
            </a:r>
            <a:r>
              <a:rPr lang="en-US" dirty="0" smtClean="0">
                <a:solidFill>
                  <a:schemeClr val="bg2"/>
                </a:solidFill>
              </a:rPr>
              <a:t> passwords that are, at least, eight characters long and contain uppercase letters, lowercase letters, numbers, and special characters.</a:t>
            </a:r>
          </a:p>
          <a:p>
            <a:pPr marL="800100" lvl="1" indent="-342900" algn="just">
              <a:buFont typeface="Arial"/>
              <a:buChar char="•"/>
            </a:pPr>
            <a:r>
              <a:rPr lang="en-US" dirty="0" smtClean="0">
                <a:solidFill>
                  <a:schemeClr val="bg2"/>
                </a:solidFill>
              </a:rPr>
              <a:t>Do not use plaintext passwords</a:t>
            </a:r>
            <a:r>
              <a:rPr lang="en-US" dirty="0" smtClean="0"/>
              <a:t>. </a:t>
            </a:r>
            <a:endParaRPr lang="en-US" dirty="0"/>
          </a:p>
        </p:txBody>
      </p:sp>
      <p:sp>
        <p:nvSpPr>
          <p:cNvPr id="159746" name="Rectangle 2"/>
          <p:cNvSpPr>
            <a:spLocks noGrp="1" noChangeArrowheads="1"/>
          </p:cNvSpPr>
          <p:nvPr>
            <p:ph type="title"/>
          </p:nvPr>
        </p:nvSpPr>
        <p:spPr>
          <a:xfrm>
            <a:off x="1197033" y="111767"/>
            <a:ext cx="7768992"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Password Attack Mitigation</a:t>
            </a:r>
            <a:endParaRPr lang="en-US" dirty="0"/>
          </a:p>
        </p:txBody>
      </p:sp>
    </p:spTree>
    <p:extLst>
      <p:ext uri="{BB962C8B-B14F-4D97-AF65-F5344CB8AC3E}">
        <p14:creationId xmlns:p14="http://schemas.microsoft.com/office/powerpoint/2010/main" val="108570851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0771" name="Rectangle 3"/>
          <p:cNvSpPr>
            <a:spLocks noGrp="1" noChangeArrowheads="1"/>
          </p:cNvSpPr>
          <p:nvPr>
            <p:ph type="body" sz="quarter" idx="10"/>
          </p:nvPr>
        </p:nvSpPr>
        <p:spPr>
          <a:xfrm>
            <a:off x="798021" y="1107076"/>
            <a:ext cx="8020541" cy="4445826"/>
          </a:xfrm>
        </p:spPr>
        <p:txBody>
          <a:bodyPr/>
          <a:lstStyle/>
          <a:p>
            <a:pPr marL="0" indent="0">
              <a:buNone/>
            </a:pPr>
            <a:r>
              <a:rPr lang="en-US" dirty="0">
                <a:latin typeface="Arial" charset="0"/>
              </a:rPr>
              <a:t>Trust levels within a network should be tightly restrained by ensuring that systems inside a firewall never absolutely trust systems outside the firewall. </a:t>
            </a:r>
          </a:p>
        </p:txBody>
      </p:sp>
      <p:sp>
        <p:nvSpPr>
          <p:cNvPr id="160770" name="Rectangle 2"/>
          <p:cNvSpPr>
            <a:spLocks noGrp="1" noChangeArrowheads="1"/>
          </p:cNvSpPr>
          <p:nvPr>
            <p:ph type="title"/>
          </p:nvPr>
        </p:nvSpPr>
        <p:spPr>
          <a:xfrm>
            <a:off x="1313411" y="145017"/>
            <a:ext cx="7652614" cy="838200"/>
          </a:xfrm>
        </p:spPr>
        <p:txBody>
          <a:bodyPr/>
          <a:lstStyle/>
          <a:p>
            <a:pPr eaLnBrk="1" hangingPunct="1"/>
            <a:r>
              <a:rPr lang="en-US" sz="1800" dirty="0"/>
              <a:t>Mitigating Access Attacks</a:t>
            </a:r>
            <a:r>
              <a:rPr lang="en-US" dirty="0" smtClean="0">
                <a:latin typeface="Arial" charset="0"/>
              </a:rPr>
              <a:t/>
            </a:r>
            <a:br>
              <a:rPr lang="en-US" dirty="0" smtClean="0">
                <a:latin typeface="Arial" charset="0"/>
              </a:rPr>
            </a:br>
            <a:r>
              <a:rPr lang="en-US" dirty="0" smtClean="0">
                <a:latin typeface="Arial" charset="0"/>
              </a:rPr>
              <a:t>Trust </a:t>
            </a:r>
            <a:r>
              <a:rPr lang="en-US" dirty="0">
                <a:latin typeface="Arial" charset="0"/>
              </a:rPr>
              <a:t>Exploitation Attack Mitigation</a:t>
            </a:r>
          </a:p>
        </p:txBody>
      </p:sp>
      <p:pic>
        <p:nvPicPr>
          <p:cNvPr id="160772" name="Picture 4"/>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l="-16" r="-16"/>
          <a:stretch>
            <a:fillRect/>
          </a:stretch>
        </p:blipFill>
        <p:spPr>
          <a:xfrm>
            <a:off x="932400" y="2122525"/>
            <a:ext cx="7986713" cy="3380500"/>
          </a:xfrm>
        </p:spPr>
      </p:pic>
    </p:spTree>
    <p:extLst>
      <p:ext uri="{BB962C8B-B14F-4D97-AF65-F5344CB8AC3E}">
        <p14:creationId xmlns:p14="http://schemas.microsoft.com/office/powerpoint/2010/main" val="101193299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1795" name="Rectangle 3"/>
          <p:cNvSpPr>
            <a:spLocks noGrp="1" noChangeArrowheads="1"/>
          </p:cNvSpPr>
          <p:nvPr>
            <p:ph type="body" sz="quarter" idx="10"/>
          </p:nvPr>
        </p:nvSpPr>
        <p:spPr>
          <a:xfrm>
            <a:off x="800099" y="1022920"/>
            <a:ext cx="8018463" cy="4480105"/>
          </a:xfrm>
        </p:spPr>
        <p:txBody>
          <a:bodyPr/>
          <a:lstStyle/>
          <a:p>
            <a:pPr marL="0" indent="0">
              <a:buNone/>
            </a:pPr>
            <a:r>
              <a:rPr lang="en-US" dirty="0">
                <a:latin typeface="Arial" charset="0"/>
              </a:rPr>
              <a:t>Man-in-the-middle attacks can be effectively mitigated only through the use of cryptography (encryption).</a:t>
            </a:r>
          </a:p>
        </p:txBody>
      </p:sp>
      <p:sp>
        <p:nvSpPr>
          <p:cNvPr id="161794" name="Rectangle 2"/>
          <p:cNvSpPr>
            <a:spLocks noGrp="1" noChangeArrowheads="1"/>
          </p:cNvSpPr>
          <p:nvPr>
            <p:ph type="title"/>
          </p:nvPr>
        </p:nvSpPr>
        <p:spPr>
          <a:xfrm>
            <a:off x="1161256" y="45267"/>
            <a:ext cx="7804769" cy="838200"/>
          </a:xfrm>
        </p:spPr>
        <p:txBody>
          <a:bodyPr/>
          <a:lstStyle/>
          <a:p>
            <a:pPr eaLnBrk="1" hangingPunct="1"/>
            <a:r>
              <a:rPr lang="en-US" dirty="0" smtClean="0">
                <a:latin typeface="Arial" charset="0"/>
              </a:rPr>
              <a:t/>
            </a:r>
            <a:br>
              <a:rPr lang="en-US" dirty="0" smtClean="0">
                <a:latin typeface="Arial" charset="0"/>
              </a:rPr>
            </a:br>
            <a:r>
              <a:rPr lang="en-US" sz="1800" dirty="0"/>
              <a:t>Mitigating Access </a:t>
            </a:r>
            <a:r>
              <a:rPr lang="en-US" sz="1800" dirty="0" smtClean="0"/>
              <a:t>Attacks</a:t>
            </a:r>
            <a:br>
              <a:rPr lang="en-US" sz="1800" dirty="0" smtClean="0"/>
            </a:br>
            <a:r>
              <a:rPr lang="en-US" dirty="0" smtClean="0">
                <a:latin typeface="Arial" charset="0"/>
              </a:rPr>
              <a:t>Man</a:t>
            </a:r>
            <a:r>
              <a:rPr lang="en-US" dirty="0">
                <a:latin typeface="Arial" charset="0"/>
              </a:rPr>
              <a:t>-in-the-Middle Mitigation</a:t>
            </a:r>
          </a:p>
        </p:txBody>
      </p:sp>
      <p:grpSp>
        <p:nvGrpSpPr>
          <p:cNvPr id="2" name="Group 1"/>
          <p:cNvGrpSpPr/>
          <p:nvPr/>
        </p:nvGrpSpPr>
        <p:grpSpPr>
          <a:xfrm>
            <a:off x="800100" y="2298475"/>
            <a:ext cx="7277100" cy="2435225"/>
            <a:chOff x="800100" y="2514600"/>
            <a:chExt cx="7277100" cy="2435225"/>
          </a:xfrm>
        </p:grpSpPr>
        <p:sp>
          <p:nvSpPr>
            <p:cNvPr id="2749444" name="Line 4"/>
            <p:cNvSpPr>
              <a:spLocks noChangeShapeType="1"/>
            </p:cNvSpPr>
            <p:nvPr/>
          </p:nvSpPr>
          <p:spPr bwMode="auto">
            <a:xfrm flipV="1">
              <a:off x="1866900" y="4416425"/>
              <a:ext cx="5181600" cy="0"/>
            </a:xfrm>
            <a:prstGeom prst="line">
              <a:avLst/>
            </a:prstGeom>
            <a:noFill/>
            <a:ln w="38100">
              <a:solidFill>
                <a:schemeClr val="accent2"/>
              </a:solidFill>
              <a:round/>
              <a:headEnd type="none" w="sm" len="sm"/>
              <a:tailEnd type="none" w="sm" len="sm"/>
            </a:ln>
            <a:effectLst>
              <a:outerShdw dist="35921" dir="2700000" algn="ctr" rotWithShape="0">
                <a:schemeClr val="bg2"/>
              </a:outerShdw>
            </a:effectLst>
          </p:spPr>
          <p:txBody>
            <a:bodyPr wrap="none" anchor="ctr"/>
            <a:lstStyle/>
            <a:p>
              <a:pPr>
                <a:defRPr/>
              </a:pPr>
              <a:endParaRPr lang="en-US" dirty="0">
                <a:ea typeface="+mn-ea"/>
              </a:endParaRPr>
            </a:p>
          </p:txBody>
        </p:sp>
        <p:sp>
          <p:nvSpPr>
            <p:cNvPr id="2749445" name="Line 5"/>
            <p:cNvSpPr>
              <a:spLocks noChangeShapeType="1"/>
            </p:cNvSpPr>
            <p:nvPr/>
          </p:nvSpPr>
          <p:spPr bwMode="auto">
            <a:xfrm>
              <a:off x="1866900" y="4111625"/>
              <a:ext cx="0" cy="528638"/>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sp>
          <p:nvSpPr>
            <p:cNvPr id="2749446" name="Line 6"/>
            <p:cNvSpPr>
              <a:spLocks noChangeShapeType="1"/>
            </p:cNvSpPr>
            <p:nvPr/>
          </p:nvSpPr>
          <p:spPr bwMode="auto">
            <a:xfrm>
              <a:off x="7048500" y="4111625"/>
              <a:ext cx="0" cy="528638"/>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sp>
          <p:nvSpPr>
            <p:cNvPr id="2749447" name="Line 7"/>
            <p:cNvSpPr>
              <a:spLocks noChangeShapeType="1"/>
            </p:cNvSpPr>
            <p:nvPr/>
          </p:nvSpPr>
          <p:spPr bwMode="auto">
            <a:xfrm rot="16200000">
              <a:off x="1602582" y="3999706"/>
              <a:ext cx="0" cy="528637"/>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grpSp>
          <p:nvGrpSpPr>
            <p:cNvPr id="161800" name="Group 8"/>
            <p:cNvGrpSpPr>
              <a:grpSpLocks/>
            </p:cNvGrpSpPr>
            <p:nvPr/>
          </p:nvGrpSpPr>
          <p:grpSpPr bwMode="auto">
            <a:xfrm>
              <a:off x="879475" y="4038600"/>
              <a:ext cx="620713" cy="558800"/>
              <a:chOff x="482" y="2306"/>
              <a:chExt cx="391" cy="352"/>
            </a:xfrm>
          </p:grpSpPr>
          <p:sp>
            <p:nvSpPr>
              <p:cNvPr id="161982" name="Rectangle 9"/>
              <p:cNvSpPr>
                <a:spLocks noChangeArrowheads="1"/>
              </p:cNvSpPr>
              <p:nvPr/>
            </p:nvSpPr>
            <p:spPr bwMode="auto">
              <a:xfrm>
                <a:off x="482" y="2542"/>
                <a:ext cx="354" cy="65"/>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83" name="Rectangle 10"/>
              <p:cNvSpPr>
                <a:spLocks noChangeArrowheads="1"/>
              </p:cNvSpPr>
              <p:nvPr/>
            </p:nvSpPr>
            <p:spPr bwMode="auto">
              <a:xfrm>
                <a:off x="483" y="2543"/>
                <a:ext cx="352" cy="63"/>
              </a:xfrm>
              <a:prstGeom prst="rect">
                <a:avLst/>
              </a:prstGeom>
              <a:solidFill>
                <a:srgbClr val="B7B79D"/>
              </a:solidFill>
              <a:ln w="3175">
                <a:solidFill>
                  <a:srgbClr val="494936"/>
                </a:solidFill>
                <a:miter lim="800000"/>
                <a:headEnd/>
                <a:tailEnd/>
              </a:ln>
            </p:spPr>
            <p:txBody>
              <a:bodyPr/>
              <a:lstStyle/>
              <a:p>
                <a:endParaRPr lang="en-US" dirty="0"/>
              </a:p>
            </p:txBody>
          </p:sp>
          <p:sp>
            <p:nvSpPr>
              <p:cNvPr id="161984" name="Freeform 11"/>
              <p:cNvSpPr>
                <a:spLocks/>
              </p:cNvSpPr>
              <p:nvPr/>
            </p:nvSpPr>
            <p:spPr bwMode="auto">
              <a:xfrm>
                <a:off x="482"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85" name="Freeform 12"/>
              <p:cNvSpPr>
                <a:spLocks/>
              </p:cNvSpPr>
              <p:nvPr/>
            </p:nvSpPr>
            <p:spPr bwMode="auto">
              <a:xfrm>
                <a:off x="482"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w="3175">
                <a:solidFill>
                  <a:srgbClr val="494936"/>
                </a:solidFill>
                <a:round/>
                <a:headEnd/>
                <a:tailEnd/>
              </a:ln>
            </p:spPr>
            <p:txBody>
              <a:bodyPr/>
              <a:lstStyle/>
              <a:p>
                <a:endParaRPr lang="en-US" dirty="0"/>
              </a:p>
            </p:txBody>
          </p:sp>
          <p:sp>
            <p:nvSpPr>
              <p:cNvPr id="161986" name="Line 13"/>
              <p:cNvSpPr>
                <a:spLocks noChangeShapeType="1"/>
              </p:cNvSpPr>
              <p:nvPr/>
            </p:nvSpPr>
            <p:spPr bwMode="auto">
              <a:xfrm flipH="1">
                <a:off x="731" y="2572"/>
                <a:ext cx="85" cy="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987" name="Freeform 14"/>
              <p:cNvSpPr>
                <a:spLocks/>
              </p:cNvSpPr>
              <p:nvPr/>
            </p:nvSpPr>
            <p:spPr bwMode="auto">
              <a:xfrm>
                <a:off x="836"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88" name="Freeform 15"/>
              <p:cNvSpPr>
                <a:spLocks/>
              </p:cNvSpPr>
              <p:nvPr/>
            </p:nvSpPr>
            <p:spPr bwMode="auto">
              <a:xfrm>
                <a:off x="836"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w="3175">
                <a:solidFill>
                  <a:srgbClr val="494936"/>
                </a:solidFill>
                <a:round/>
                <a:headEnd/>
                <a:tailEnd/>
              </a:ln>
            </p:spPr>
            <p:txBody>
              <a:bodyPr/>
              <a:lstStyle/>
              <a:p>
                <a:endParaRPr lang="en-US" dirty="0"/>
              </a:p>
            </p:txBody>
          </p:sp>
          <p:sp>
            <p:nvSpPr>
              <p:cNvPr id="161989" name="Freeform 16"/>
              <p:cNvSpPr>
                <a:spLocks/>
              </p:cNvSpPr>
              <p:nvPr/>
            </p:nvSpPr>
            <p:spPr bwMode="auto">
              <a:xfrm>
                <a:off x="484"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0" name="Freeform 17"/>
              <p:cNvSpPr>
                <a:spLocks/>
              </p:cNvSpPr>
              <p:nvPr/>
            </p:nvSpPr>
            <p:spPr bwMode="auto">
              <a:xfrm>
                <a:off x="484"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w="3175">
                <a:solidFill>
                  <a:srgbClr val="494936"/>
                </a:solidFill>
                <a:round/>
                <a:headEnd/>
                <a:tailEnd/>
              </a:ln>
            </p:spPr>
            <p:txBody>
              <a:bodyPr/>
              <a:lstStyle/>
              <a:p>
                <a:endParaRPr lang="en-US" dirty="0"/>
              </a:p>
            </p:txBody>
          </p:sp>
          <p:sp>
            <p:nvSpPr>
              <p:cNvPr id="161991" name="Freeform 18"/>
              <p:cNvSpPr>
                <a:spLocks/>
              </p:cNvSpPr>
              <p:nvPr/>
            </p:nvSpPr>
            <p:spPr bwMode="auto">
              <a:xfrm>
                <a:off x="757"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2" name="Freeform 19"/>
              <p:cNvSpPr>
                <a:spLocks/>
              </p:cNvSpPr>
              <p:nvPr/>
            </p:nvSpPr>
            <p:spPr bwMode="auto">
              <a:xfrm>
                <a:off x="757"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w="3175">
                <a:solidFill>
                  <a:srgbClr val="494936"/>
                </a:solidFill>
                <a:round/>
                <a:headEnd/>
                <a:tailEnd/>
              </a:ln>
            </p:spPr>
            <p:txBody>
              <a:bodyPr/>
              <a:lstStyle/>
              <a:p>
                <a:endParaRPr lang="en-US" dirty="0"/>
              </a:p>
            </p:txBody>
          </p:sp>
          <p:sp>
            <p:nvSpPr>
              <p:cNvPr id="161993" name="Rectangle 20"/>
              <p:cNvSpPr>
                <a:spLocks noChangeArrowheads="1"/>
              </p:cNvSpPr>
              <p:nvPr/>
            </p:nvSpPr>
            <p:spPr bwMode="auto">
              <a:xfrm>
                <a:off x="484" y="2648"/>
                <a:ext cx="273" cy="10"/>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94" name="Rectangle 21"/>
              <p:cNvSpPr>
                <a:spLocks noChangeArrowheads="1"/>
              </p:cNvSpPr>
              <p:nvPr/>
            </p:nvSpPr>
            <p:spPr bwMode="auto">
              <a:xfrm>
                <a:off x="485" y="2649"/>
                <a:ext cx="271" cy="8"/>
              </a:xfrm>
              <a:prstGeom prst="rect">
                <a:avLst/>
              </a:prstGeom>
              <a:solidFill>
                <a:srgbClr val="B7B79D"/>
              </a:solidFill>
              <a:ln w="3175">
                <a:solidFill>
                  <a:srgbClr val="494936"/>
                </a:solidFill>
                <a:miter lim="800000"/>
                <a:headEnd/>
                <a:tailEnd/>
              </a:ln>
            </p:spPr>
            <p:txBody>
              <a:bodyPr/>
              <a:lstStyle/>
              <a:p>
                <a:endParaRPr lang="en-US" dirty="0"/>
              </a:p>
            </p:txBody>
          </p:sp>
          <p:sp>
            <p:nvSpPr>
              <p:cNvPr id="161995" name="Freeform 22"/>
              <p:cNvSpPr>
                <a:spLocks/>
              </p:cNvSpPr>
              <p:nvPr/>
            </p:nvSpPr>
            <p:spPr bwMode="auto">
              <a:xfrm>
                <a:off x="535"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6" name="Freeform 23"/>
              <p:cNvSpPr>
                <a:spLocks/>
              </p:cNvSpPr>
              <p:nvPr/>
            </p:nvSpPr>
            <p:spPr bwMode="auto">
              <a:xfrm>
                <a:off x="535"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w="3175">
                <a:solidFill>
                  <a:srgbClr val="000000"/>
                </a:solidFill>
                <a:round/>
                <a:headEnd/>
                <a:tailEnd/>
              </a:ln>
            </p:spPr>
            <p:txBody>
              <a:bodyPr/>
              <a:lstStyle/>
              <a:p>
                <a:endParaRPr lang="en-US" dirty="0"/>
              </a:p>
            </p:txBody>
          </p:sp>
          <p:sp>
            <p:nvSpPr>
              <p:cNvPr id="161997" name="Freeform 24"/>
              <p:cNvSpPr>
                <a:spLocks/>
              </p:cNvSpPr>
              <p:nvPr/>
            </p:nvSpPr>
            <p:spPr bwMode="auto">
              <a:xfrm>
                <a:off x="533"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98" name="Freeform 25"/>
              <p:cNvSpPr>
                <a:spLocks/>
              </p:cNvSpPr>
              <p:nvPr/>
            </p:nvSpPr>
            <p:spPr bwMode="auto">
              <a:xfrm>
                <a:off x="533"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w="3175">
                <a:solidFill>
                  <a:srgbClr val="494936"/>
                </a:solidFill>
                <a:round/>
                <a:headEnd/>
                <a:tailEnd/>
              </a:ln>
            </p:spPr>
            <p:txBody>
              <a:bodyPr/>
              <a:lstStyle/>
              <a:p>
                <a:endParaRPr lang="en-US" dirty="0"/>
              </a:p>
            </p:txBody>
          </p:sp>
          <p:sp>
            <p:nvSpPr>
              <p:cNvPr id="161999" name="Rectangle 26"/>
              <p:cNvSpPr>
                <a:spLocks noChangeArrowheads="1"/>
              </p:cNvSpPr>
              <p:nvPr/>
            </p:nvSpPr>
            <p:spPr bwMode="auto">
              <a:xfrm>
                <a:off x="534" y="2333"/>
                <a:ext cx="251" cy="196"/>
              </a:xfrm>
              <a:prstGeom prst="rect">
                <a:avLst/>
              </a:prstGeom>
              <a:solidFill>
                <a:srgbClr val="B7B79D"/>
              </a:solidFill>
              <a:ln w="3175">
                <a:solidFill>
                  <a:srgbClr val="494936"/>
                </a:solidFill>
                <a:miter lim="800000"/>
                <a:headEnd/>
                <a:tailEnd/>
              </a:ln>
            </p:spPr>
            <p:txBody>
              <a:bodyPr/>
              <a:lstStyle/>
              <a:p>
                <a:endParaRPr lang="en-US" dirty="0"/>
              </a:p>
            </p:txBody>
          </p:sp>
          <p:sp>
            <p:nvSpPr>
              <p:cNvPr id="162000" name="Rectangle 27"/>
              <p:cNvSpPr>
                <a:spLocks noChangeArrowheads="1"/>
              </p:cNvSpPr>
              <p:nvPr/>
            </p:nvSpPr>
            <p:spPr bwMode="auto">
              <a:xfrm>
                <a:off x="556" y="2358"/>
                <a:ext cx="207" cy="152"/>
              </a:xfrm>
              <a:prstGeom prst="rect">
                <a:avLst/>
              </a:prstGeom>
              <a:solidFill>
                <a:srgbClr val="FFFFFF"/>
              </a:solidFill>
              <a:ln w="3175">
                <a:solidFill>
                  <a:srgbClr val="494936"/>
                </a:solidFill>
                <a:miter lim="800000"/>
                <a:headEnd/>
                <a:tailEnd/>
              </a:ln>
            </p:spPr>
            <p:txBody>
              <a:bodyPr/>
              <a:lstStyle/>
              <a:p>
                <a:endParaRPr lang="en-US" dirty="0"/>
              </a:p>
            </p:txBody>
          </p:sp>
          <p:sp>
            <p:nvSpPr>
              <p:cNvPr id="162001" name="Freeform 28"/>
              <p:cNvSpPr>
                <a:spLocks/>
              </p:cNvSpPr>
              <p:nvPr/>
            </p:nvSpPr>
            <p:spPr bwMode="auto">
              <a:xfrm>
                <a:off x="784"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2002" name="Freeform 29"/>
              <p:cNvSpPr>
                <a:spLocks/>
              </p:cNvSpPr>
              <p:nvPr/>
            </p:nvSpPr>
            <p:spPr bwMode="auto">
              <a:xfrm>
                <a:off x="784"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w="3175">
                <a:solidFill>
                  <a:srgbClr val="494936"/>
                </a:solidFill>
                <a:round/>
                <a:headEnd/>
                <a:tailEnd/>
              </a:ln>
            </p:spPr>
            <p:txBody>
              <a:bodyPr/>
              <a:lstStyle/>
              <a:p>
                <a:endParaRPr lang="en-US" dirty="0"/>
              </a:p>
            </p:txBody>
          </p:sp>
        </p:grpSp>
        <p:sp>
          <p:nvSpPr>
            <p:cNvPr id="2749470" name="Line 30"/>
            <p:cNvSpPr>
              <a:spLocks noChangeShapeType="1"/>
            </p:cNvSpPr>
            <p:nvPr/>
          </p:nvSpPr>
          <p:spPr bwMode="auto">
            <a:xfrm rot="16200000">
              <a:off x="7312819" y="3999706"/>
              <a:ext cx="0" cy="528638"/>
            </a:xfrm>
            <a:prstGeom prst="line">
              <a:avLst/>
            </a:prstGeom>
            <a:noFill/>
            <a:ln w="38100">
              <a:solidFill>
                <a:schemeClr val="accent2"/>
              </a:solidFill>
              <a:round/>
              <a:headEnd type="none" w="sm" len="sm"/>
              <a:tailEnd type="none" w="sm" len="sm"/>
            </a:ln>
            <a:effectLst>
              <a:outerShdw dist="35921" dir="2700000" algn="ctr" rotWithShape="0">
                <a:schemeClr val="tx1"/>
              </a:outerShdw>
            </a:effectLst>
          </p:spPr>
          <p:txBody>
            <a:bodyPr anchor="ctr">
              <a:spAutoFit/>
            </a:bodyPr>
            <a:lstStyle/>
            <a:p>
              <a:pPr>
                <a:defRPr/>
              </a:pPr>
              <a:endParaRPr lang="en-US" dirty="0">
                <a:ea typeface="+mn-ea"/>
              </a:endParaRPr>
            </a:p>
          </p:txBody>
        </p:sp>
        <p:grpSp>
          <p:nvGrpSpPr>
            <p:cNvPr id="161802" name="Group 31"/>
            <p:cNvGrpSpPr>
              <a:grpSpLocks/>
            </p:cNvGrpSpPr>
            <p:nvPr/>
          </p:nvGrpSpPr>
          <p:grpSpPr bwMode="auto">
            <a:xfrm>
              <a:off x="7432675" y="4038600"/>
              <a:ext cx="620713" cy="558800"/>
              <a:chOff x="4610" y="2306"/>
              <a:chExt cx="391" cy="352"/>
            </a:xfrm>
          </p:grpSpPr>
          <p:sp>
            <p:nvSpPr>
              <p:cNvPr id="161961" name="Rectangle 32"/>
              <p:cNvSpPr>
                <a:spLocks noChangeArrowheads="1"/>
              </p:cNvSpPr>
              <p:nvPr/>
            </p:nvSpPr>
            <p:spPr bwMode="auto">
              <a:xfrm>
                <a:off x="4610" y="2542"/>
                <a:ext cx="354" cy="65"/>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62" name="Rectangle 33"/>
              <p:cNvSpPr>
                <a:spLocks noChangeArrowheads="1"/>
              </p:cNvSpPr>
              <p:nvPr/>
            </p:nvSpPr>
            <p:spPr bwMode="auto">
              <a:xfrm>
                <a:off x="4611" y="2543"/>
                <a:ext cx="352" cy="63"/>
              </a:xfrm>
              <a:prstGeom prst="rect">
                <a:avLst/>
              </a:prstGeom>
              <a:solidFill>
                <a:srgbClr val="B7B79D"/>
              </a:solidFill>
              <a:ln w="3175">
                <a:solidFill>
                  <a:srgbClr val="494936"/>
                </a:solidFill>
                <a:miter lim="800000"/>
                <a:headEnd/>
                <a:tailEnd/>
              </a:ln>
            </p:spPr>
            <p:txBody>
              <a:bodyPr/>
              <a:lstStyle/>
              <a:p>
                <a:endParaRPr lang="en-US" dirty="0"/>
              </a:p>
            </p:txBody>
          </p:sp>
          <p:sp>
            <p:nvSpPr>
              <p:cNvPr id="161963" name="Freeform 34"/>
              <p:cNvSpPr>
                <a:spLocks/>
              </p:cNvSpPr>
              <p:nvPr/>
            </p:nvSpPr>
            <p:spPr bwMode="auto">
              <a:xfrm>
                <a:off x="4610"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4" name="Freeform 35"/>
              <p:cNvSpPr>
                <a:spLocks/>
              </p:cNvSpPr>
              <p:nvPr/>
            </p:nvSpPr>
            <p:spPr bwMode="auto">
              <a:xfrm>
                <a:off x="4610" y="2507"/>
                <a:ext cx="391" cy="35"/>
              </a:xfrm>
              <a:custGeom>
                <a:avLst/>
                <a:gdLst>
                  <a:gd name="T0" fmla="*/ 0 w 391"/>
                  <a:gd name="T1" fmla="*/ 35 h 35"/>
                  <a:gd name="T2" fmla="*/ 38 w 391"/>
                  <a:gd name="T3" fmla="*/ 0 h 35"/>
                  <a:gd name="T4" fmla="*/ 391 w 391"/>
                  <a:gd name="T5" fmla="*/ 0 h 35"/>
                  <a:gd name="T6" fmla="*/ 354 w 391"/>
                  <a:gd name="T7" fmla="*/ 35 h 35"/>
                  <a:gd name="T8" fmla="*/ 0 w 391"/>
                  <a:gd name="T9" fmla="*/ 35 h 35"/>
                  <a:gd name="T10" fmla="*/ 0 60000 65536"/>
                  <a:gd name="T11" fmla="*/ 0 60000 65536"/>
                  <a:gd name="T12" fmla="*/ 0 60000 65536"/>
                  <a:gd name="T13" fmla="*/ 0 60000 65536"/>
                  <a:gd name="T14" fmla="*/ 0 60000 65536"/>
                  <a:gd name="T15" fmla="*/ 0 w 391"/>
                  <a:gd name="T16" fmla="*/ 0 h 35"/>
                  <a:gd name="T17" fmla="*/ 391 w 391"/>
                  <a:gd name="T18" fmla="*/ 35 h 35"/>
                </a:gdLst>
                <a:ahLst/>
                <a:cxnLst>
                  <a:cxn ang="T10">
                    <a:pos x="T0" y="T1"/>
                  </a:cxn>
                  <a:cxn ang="T11">
                    <a:pos x="T2" y="T3"/>
                  </a:cxn>
                  <a:cxn ang="T12">
                    <a:pos x="T4" y="T5"/>
                  </a:cxn>
                  <a:cxn ang="T13">
                    <a:pos x="T6" y="T7"/>
                  </a:cxn>
                  <a:cxn ang="T14">
                    <a:pos x="T8" y="T9"/>
                  </a:cxn>
                </a:cxnLst>
                <a:rect l="T15" t="T16" r="T17" b="T18"/>
                <a:pathLst>
                  <a:path w="391" h="35">
                    <a:moveTo>
                      <a:pt x="0" y="35"/>
                    </a:moveTo>
                    <a:lnTo>
                      <a:pt x="38" y="0"/>
                    </a:lnTo>
                    <a:lnTo>
                      <a:pt x="391" y="0"/>
                    </a:lnTo>
                    <a:lnTo>
                      <a:pt x="354" y="35"/>
                    </a:lnTo>
                    <a:lnTo>
                      <a:pt x="0" y="35"/>
                    </a:lnTo>
                    <a:close/>
                  </a:path>
                </a:pathLst>
              </a:custGeom>
              <a:solidFill>
                <a:srgbClr val="C9C9B6"/>
              </a:solidFill>
              <a:ln w="3175">
                <a:solidFill>
                  <a:srgbClr val="494936"/>
                </a:solidFill>
                <a:round/>
                <a:headEnd/>
                <a:tailEnd/>
              </a:ln>
            </p:spPr>
            <p:txBody>
              <a:bodyPr/>
              <a:lstStyle/>
              <a:p>
                <a:endParaRPr lang="en-US" dirty="0"/>
              </a:p>
            </p:txBody>
          </p:sp>
          <p:sp>
            <p:nvSpPr>
              <p:cNvPr id="161965" name="Line 36"/>
              <p:cNvSpPr>
                <a:spLocks noChangeShapeType="1"/>
              </p:cNvSpPr>
              <p:nvPr/>
            </p:nvSpPr>
            <p:spPr bwMode="auto">
              <a:xfrm flipH="1">
                <a:off x="4859" y="2572"/>
                <a:ext cx="85" cy="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966" name="Freeform 37"/>
              <p:cNvSpPr>
                <a:spLocks/>
              </p:cNvSpPr>
              <p:nvPr/>
            </p:nvSpPr>
            <p:spPr bwMode="auto">
              <a:xfrm>
                <a:off x="4964"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7" name="Freeform 38"/>
              <p:cNvSpPr>
                <a:spLocks/>
              </p:cNvSpPr>
              <p:nvPr/>
            </p:nvSpPr>
            <p:spPr bwMode="auto">
              <a:xfrm>
                <a:off x="4964" y="2507"/>
                <a:ext cx="37" cy="100"/>
              </a:xfrm>
              <a:custGeom>
                <a:avLst/>
                <a:gdLst>
                  <a:gd name="T0" fmla="*/ 0 w 37"/>
                  <a:gd name="T1" fmla="*/ 100 h 100"/>
                  <a:gd name="T2" fmla="*/ 37 w 37"/>
                  <a:gd name="T3" fmla="*/ 63 h 100"/>
                  <a:gd name="T4" fmla="*/ 37 w 37"/>
                  <a:gd name="T5" fmla="*/ 0 h 100"/>
                  <a:gd name="T6" fmla="*/ 0 w 37"/>
                  <a:gd name="T7" fmla="*/ 35 h 100"/>
                  <a:gd name="T8" fmla="*/ 0 w 37"/>
                  <a:gd name="T9" fmla="*/ 100 h 100"/>
                  <a:gd name="T10" fmla="*/ 0 60000 65536"/>
                  <a:gd name="T11" fmla="*/ 0 60000 65536"/>
                  <a:gd name="T12" fmla="*/ 0 60000 65536"/>
                  <a:gd name="T13" fmla="*/ 0 60000 65536"/>
                  <a:gd name="T14" fmla="*/ 0 60000 65536"/>
                  <a:gd name="T15" fmla="*/ 0 w 37"/>
                  <a:gd name="T16" fmla="*/ 0 h 100"/>
                  <a:gd name="T17" fmla="*/ 37 w 37"/>
                  <a:gd name="T18" fmla="*/ 100 h 100"/>
                </a:gdLst>
                <a:ahLst/>
                <a:cxnLst>
                  <a:cxn ang="T10">
                    <a:pos x="T0" y="T1"/>
                  </a:cxn>
                  <a:cxn ang="T11">
                    <a:pos x="T2" y="T3"/>
                  </a:cxn>
                  <a:cxn ang="T12">
                    <a:pos x="T4" y="T5"/>
                  </a:cxn>
                  <a:cxn ang="T13">
                    <a:pos x="T6" y="T7"/>
                  </a:cxn>
                  <a:cxn ang="T14">
                    <a:pos x="T8" y="T9"/>
                  </a:cxn>
                </a:cxnLst>
                <a:rect l="T15" t="T16" r="T17" b="T18"/>
                <a:pathLst>
                  <a:path w="37" h="100">
                    <a:moveTo>
                      <a:pt x="0" y="100"/>
                    </a:moveTo>
                    <a:lnTo>
                      <a:pt x="37" y="63"/>
                    </a:lnTo>
                    <a:lnTo>
                      <a:pt x="37" y="0"/>
                    </a:lnTo>
                    <a:lnTo>
                      <a:pt x="0" y="35"/>
                    </a:lnTo>
                    <a:lnTo>
                      <a:pt x="0" y="100"/>
                    </a:lnTo>
                    <a:close/>
                  </a:path>
                </a:pathLst>
              </a:custGeom>
              <a:solidFill>
                <a:srgbClr val="7A7A5A"/>
              </a:solidFill>
              <a:ln w="3175">
                <a:solidFill>
                  <a:srgbClr val="494936"/>
                </a:solidFill>
                <a:round/>
                <a:headEnd/>
                <a:tailEnd/>
              </a:ln>
            </p:spPr>
            <p:txBody>
              <a:bodyPr/>
              <a:lstStyle/>
              <a:p>
                <a:endParaRPr lang="en-US" dirty="0"/>
              </a:p>
            </p:txBody>
          </p:sp>
          <p:sp>
            <p:nvSpPr>
              <p:cNvPr id="161968" name="Freeform 39"/>
              <p:cNvSpPr>
                <a:spLocks/>
              </p:cNvSpPr>
              <p:nvPr/>
            </p:nvSpPr>
            <p:spPr bwMode="auto">
              <a:xfrm>
                <a:off x="4612"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9" name="Freeform 40"/>
              <p:cNvSpPr>
                <a:spLocks/>
              </p:cNvSpPr>
              <p:nvPr/>
            </p:nvSpPr>
            <p:spPr bwMode="auto">
              <a:xfrm>
                <a:off x="4612" y="2599"/>
                <a:ext cx="312" cy="49"/>
              </a:xfrm>
              <a:custGeom>
                <a:avLst/>
                <a:gdLst>
                  <a:gd name="T0" fmla="*/ 0 w 312"/>
                  <a:gd name="T1" fmla="*/ 49 h 49"/>
                  <a:gd name="T2" fmla="*/ 39 w 312"/>
                  <a:gd name="T3" fmla="*/ 0 h 49"/>
                  <a:gd name="T4" fmla="*/ 312 w 312"/>
                  <a:gd name="T5" fmla="*/ 0 h 49"/>
                  <a:gd name="T6" fmla="*/ 273 w 312"/>
                  <a:gd name="T7" fmla="*/ 49 h 49"/>
                  <a:gd name="T8" fmla="*/ 0 w 312"/>
                  <a:gd name="T9" fmla="*/ 49 h 49"/>
                  <a:gd name="T10" fmla="*/ 0 60000 65536"/>
                  <a:gd name="T11" fmla="*/ 0 60000 65536"/>
                  <a:gd name="T12" fmla="*/ 0 60000 65536"/>
                  <a:gd name="T13" fmla="*/ 0 60000 65536"/>
                  <a:gd name="T14" fmla="*/ 0 60000 65536"/>
                  <a:gd name="T15" fmla="*/ 0 w 312"/>
                  <a:gd name="T16" fmla="*/ 0 h 49"/>
                  <a:gd name="T17" fmla="*/ 312 w 312"/>
                  <a:gd name="T18" fmla="*/ 49 h 49"/>
                </a:gdLst>
                <a:ahLst/>
                <a:cxnLst>
                  <a:cxn ang="T10">
                    <a:pos x="T0" y="T1"/>
                  </a:cxn>
                  <a:cxn ang="T11">
                    <a:pos x="T2" y="T3"/>
                  </a:cxn>
                  <a:cxn ang="T12">
                    <a:pos x="T4" y="T5"/>
                  </a:cxn>
                  <a:cxn ang="T13">
                    <a:pos x="T6" y="T7"/>
                  </a:cxn>
                  <a:cxn ang="T14">
                    <a:pos x="T8" y="T9"/>
                  </a:cxn>
                </a:cxnLst>
                <a:rect l="T15" t="T16" r="T17" b="T18"/>
                <a:pathLst>
                  <a:path w="312" h="49">
                    <a:moveTo>
                      <a:pt x="0" y="49"/>
                    </a:moveTo>
                    <a:lnTo>
                      <a:pt x="39" y="0"/>
                    </a:lnTo>
                    <a:lnTo>
                      <a:pt x="312" y="0"/>
                    </a:lnTo>
                    <a:lnTo>
                      <a:pt x="273" y="49"/>
                    </a:lnTo>
                    <a:lnTo>
                      <a:pt x="0" y="49"/>
                    </a:lnTo>
                    <a:close/>
                  </a:path>
                </a:pathLst>
              </a:custGeom>
              <a:solidFill>
                <a:srgbClr val="C9C9B6"/>
              </a:solidFill>
              <a:ln w="3175">
                <a:solidFill>
                  <a:srgbClr val="494936"/>
                </a:solidFill>
                <a:round/>
                <a:headEnd/>
                <a:tailEnd/>
              </a:ln>
            </p:spPr>
            <p:txBody>
              <a:bodyPr/>
              <a:lstStyle/>
              <a:p>
                <a:endParaRPr lang="en-US" dirty="0"/>
              </a:p>
            </p:txBody>
          </p:sp>
          <p:sp>
            <p:nvSpPr>
              <p:cNvPr id="161970" name="Freeform 41"/>
              <p:cNvSpPr>
                <a:spLocks/>
              </p:cNvSpPr>
              <p:nvPr/>
            </p:nvSpPr>
            <p:spPr bwMode="auto">
              <a:xfrm>
                <a:off x="4885"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71" name="Freeform 42"/>
              <p:cNvSpPr>
                <a:spLocks/>
              </p:cNvSpPr>
              <p:nvPr/>
            </p:nvSpPr>
            <p:spPr bwMode="auto">
              <a:xfrm>
                <a:off x="4885" y="2599"/>
                <a:ext cx="39" cy="59"/>
              </a:xfrm>
              <a:custGeom>
                <a:avLst/>
                <a:gdLst>
                  <a:gd name="T0" fmla="*/ 0 w 39"/>
                  <a:gd name="T1" fmla="*/ 59 h 59"/>
                  <a:gd name="T2" fmla="*/ 39 w 39"/>
                  <a:gd name="T3" fmla="*/ 18 h 59"/>
                  <a:gd name="T4" fmla="*/ 39 w 39"/>
                  <a:gd name="T5" fmla="*/ 0 h 59"/>
                  <a:gd name="T6" fmla="*/ 0 w 39"/>
                  <a:gd name="T7" fmla="*/ 49 h 59"/>
                  <a:gd name="T8" fmla="*/ 0 w 39"/>
                  <a:gd name="T9" fmla="*/ 59 h 59"/>
                  <a:gd name="T10" fmla="*/ 0 60000 65536"/>
                  <a:gd name="T11" fmla="*/ 0 60000 65536"/>
                  <a:gd name="T12" fmla="*/ 0 60000 65536"/>
                  <a:gd name="T13" fmla="*/ 0 60000 65536"/>
                  <a:gd name="T14" fmla="*/ 0 60000 65536"/>
                  <a:gd name="T15" fmla="*/ 0 w 39"/>
                  <a:gd name="T16" fmla="*/ 0 h 59"/>
                  <a:gd name="T17" fmla="*/ 39 w 39"/>
                  <a:gd name="T18" fmla="*/ 59 h 59"/>
                </a:gdLst>
                <a:ahLst/>
                <a:cxnLst>
                  <a:cxn ang="T10">
                    <a:pos x="T0" y="T1"/>
                  </a:cxn>
                  <a:cxn ang="T11">
                    <a:pos x="T2" y="T3"/>
                  </a:cxn>
                  <a:cxn ang="T12">
                    <a:pos x="T4" y="T5"/>
                  </a:cxn>
                  <a:cxn ang="T13">
                    <a:pos x="T6" y="T7"/>
                  </a:cxn>
                  <a:cxn ang="T14">
                    <a:pos x="T8" y="T9"/>
                  </a:cxn>
                </a:cxnLst>
                <a:rect l="T15" t="T16" r="T17" b="T18"/>
                <a:pathLst>
                  <a:path w="39" h="59">
                    <a:moveTo>
                      <a:pt x="0" y="59"/>
                    </a:moveTo>
                    <a:lnTo>
                      <a:pt x="39" y="18"/>
                    </a:lnTo>
                    <a:lnTo>
                      <a:pt x="39" y="0"/>
                    </a:lnTo>
                    <a:lnTo>
                      <a:pt x="0" y="49"/>
                    </a:lnTo>
                    <a:lnTo>
                      <a:pt x="0" y="59"/>
                    </a:lnTo>
                    <a:close/>
                  </a:path>
                </a:pathLst>
              </a:custGeom>
              <a:solidFill>
                <a:srgbClr val="7A7A5A"/>
              </a:solidFill>
              <a:ln w="3175">
                <a:solidFill>
                  <a:srgbClr val="494936"/>
                </a:solidFill>
                <a:round/>
                <a:headEnd/>
                <a:tailEnd/>
              </a:ln>
            </p:spPr>
            <p:txBody>
              <a:bodyPr/>
              <a:lstStyle/>
              <a:p>
                <a:endParaRPr lang="en-US" dirty="0"/>
              </a:p>
            </p:txBody>
          </p:sp>
          <p:sp>
            <p:nvSpPr>
              <p:cNvPr id="161972" name="Rectangle 43"/>
              <p:cNvSpPr>
                <a:spLocks noChangeArrowheads="1"/>
              </p:cNvSpPr>
              <p:nvPr/>
            </p:nvSpPr>
            <p:spPr bwMode="auto">
              <a:xfrm>
                <a:off x="4612" y="2648"/>
                <a:ext cx="273" cy="10"/>
              </a:xfrm>
              <a:prstGeom prst="rect">
                <a:avLst/>
              </a:prstGeom>
              <a:solidFill>
                <a:srgbClr val="B7B79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73" name="Rectangle 44"/>
              <p:cNvSpPr>
                <a:spLocks noChangeArrowheads="1"/>
              </p:cNvSpPr>
              <p:nvPr/>
            </p:nvSpPr>
            <p:spPr bwMode="auto">
              <a:xfrm>
                <a:off x="4613" y="2649"/>
                <a:ext cx="271" cy="8"/>
              </a:xfrm>
              <a:prstGeom prst="rect">
                <a:avLst/>
              </a:prstGeom>
              <a:solidFill>
                <a:srgbClr val="B7B79D"/>
              </a:solidFill>
              <a:ln w="3175">
                <a:solidFill>
                  <a:srgbClr val="494936"/>
                </a:solidFill>
                <a:miter lim="800000"/>
                <a:headEnd/>
                <a:tailEnd/>
              </a:ln>
            </p:spPr>
            <p:txBody>
              <a:bodyPr/>
              <a:lstStyle/>
              <a:p>
                <a:endParaRPr lang="en-US" dirty="0"/>
              </a:p>
            </p:txBody>
          </p:sp>
          <p:sp>
            <p:nvSpPr>
              <p:cNvPr id="161974" name="Freeform 45"/>
              <p:cNvSpPr>
                <a:spLocks/>
              </p:cNvSpPr>
              <p:nvPr/>
            </p:nvSpPr>
            <p:spPr bwMode="auto">
              <a:xfrm>
                <a:off x="4663"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75" name="Freeform 46"/>
              <p:cNvSpPr>
                <a:spLocks/>
              </p:cNvSpPr>
              <p:nvPr/>
            </p:nvSpPr>
            <p:spPr bwMode="auto">
              <a:xfrm>
                <a:off x="4663" y="2507"/>
                <a:ext cx="281" cy="27"/>
              </a:xfrm>
              <a:custGeom>
                <a:avLst/>
                <a:gdLst>
                  <a:gd name="T0" fmla="*/ 0 w 281"/>
                  <a:gd name="T1" fmla="*/ 27 h 27"/>
                  <a:gd name="T2" fmla="*/ 30 w 281"/>
                  <a:gd name="T3" fmla="*/ 0 h 27"/>
                  <a:gd name="T4" fmla="*/ 281 w 281"/>
                  <a:gd name="T5" fmla="*/ 0 h 27"/>
                  <a:gd name="T6" fmla="*/ 253 w 281"/>
                  <a:gd name="T7" fmla="*/ 27 h 27"/>
                  <a:gd name="T8" fmla="*/ 0 w 281"/>
                  <a:gd name="T9" fmla="*/ 27 h 27"/>
                  <a:gd name="T10" fmla="*/ 0 60000 65536"/>
                  <a:gd name="T11" fmla="*/ 0 60000 65536"/>
                  <a:gd name="T12" fmla="*/ 0 60000 65536"/>
                  <a:gd name="T13" fmla="*/ 0 60000 65536"/>
                  <a:gd name="T14" fmla="*/ 0 60000 65536"/>
                  <a:gd name="T15" fmla="*/ 0 w 281"/>
                  <a:gd name="T16" fmla="*/ 0 h 27"/>
                  <a:gd name="T17" fmla="*/ 281 w 281"/>
                  <a:gd name="T18" fmla="*/ 27 h 27"/>
                </a:gdLst>
                <a:ahLst/>
                <a:cxnLst>
                  <a:cxn ang="T10">
                    <a:pos x="T0" y="T1"/>
                  </a:cxn>
                  <a:cxn ang="T11">
                    <a:pos x="T2" y="T3"/>
                  </a:cxn>
                  <a:cxn ang="T12">
                    <a:pos x="T4" y="T5"/>
                  </a:cxn>
                  <a:cxn ang="T13">
                    <a:pos x="T6" y="T7"/>
                  </a:cxn>
                  <a:cxn ang="T14">
                    <a:pos x="T8" y="T9"/>
                  </a:cxn>
                </a:cxnLst>
                <a:rect l="T15" t="T16" r="T17" b="T18"/>
                <a:pathLst>
                  <a:path w="281" h="27">
                    <a:moveTo>
                      <a:pt x="0" y="27"/>
                    </a:moveTo>
                    <a:lnTo>
                      <a:pt x="30" y="0"/>
                    </a:lnTo>
                    <a:lnTo>
                      <a:pt x="281" y="0"/>
                    </a:lnTo>
                    <a:lnTo>
                      <a:pt x="253" y="27"/>
                    </a:lnTo>
                    <a:lnTo>
                      <a:pt x="0" y="27"/>
                    </a:lnTo>
                    <a:close/>
                  </a:path>
                </a:pathLst>
              </a:custGeom>
              <a:solidFill>
                <a:srgbClr val="000000"/>
              </a:solidFill>
              <a:ln w="3175">
                <a:solidFill>
                  <a:srgbClr val="000000"/>
                </a:solidFill>
                <a:round/>
                <a:headEnd/>
                <a:tailEnd/>
              </a:ln>
            </p:spPr>
            <p:txBody>
              <a:bodyPr/>
              <a:lstStyle/>
              <a:p>
                <a:endParaRPr lang="en-US" dirty="0"/>
              </a:p>
            </p:txBody>
          </p:sp>
          <p:sp>
            <p:nvSpPr>
              <p:cNvPr id="161976" name="Freeform 47"/>
              <p:cNvSpPr>
                <a:spLocks/>
              </p:cNvSpPr>
              <p:nvPr/>
            </p:nvSpPr>
            <p:spPr bwMode="auto">
              <a:xfrm>
                <a:off x="4661"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77" name="Freeform 48"/>
              <p:cNvSpPr>
                <a:spLocks/>
              </p:cNvSpPr>
              <p:nvPr/>
            </p:nvSpPr>
            <p:spPr bwMode="auto">
              <a:xfrm>
                <a:off x="4661" y="2306"/>
                <a:ext cx="279" cy="26"/>
              </a:xfrm>
              <a:custGeom>
                <a:avLst/>
                <a:gdLst>
                  <a:gd name="T0" fmla="*/ 0 w 279"/>
                  <a:gd name="T1" fmla="*/ 26 h 26"/>
                  <a:gd name="T2" fmla="*/ 28 w 279"/>
                  <a:gd name="T3" fmla="*/ 0 h 26"/>
                  <a:gd name="T4" fmla="*/ 279 w 279"/>
                  <a:gd name="T5" fmla="*/ 0 h 26"/>
                  <a:gd name="T6" fmla="*/ 251 w 279"/>
                  <a:gd name="T7" fmla="*/ 26 h 26"/>
                  <a:gd name="T8" fmla="*/ 0 w 279"/>
                  <a:gd name="T9" fmla="*/ 26 h 26"/>
                  <a:gd name="T10" fmla="*/ 0 60000 65536"/>
                  <a:gd name="T11" fmla="*/ 0 60000 65536"/>
                  <a:gd name="T12" fmla="*/ 0 60000 65536"/>
                  <a:gd name="T13" fmla="*/ 0 60000 65536"/>
                  <a:gd name="T14" fmla="*/ 0 60000 65536"/>
                  <a:gd name="T15" fmla="*/ 0 w 279"/>
                  <a:gd name="T16" fmla="*/ 0 h 26"/>
                  <a:gd name="T17" fmla="*/ 279 w 279"/>
                  <a:gd name="T18" fmla="*/ 26 h 26"/>
                </a:gdLst>
                <a:ahLst/>
                <a:cxnLst>
                  <a:cxn ang="T10">
                    <a:pos x="T0" y="T1"/>
                  </a:cxn>
                  <a:cxn ang="T11">
                    <a:pos x="T2" y="T3"/>
                  </a:cxn>
                  <a:cxn ang="T12">
                    <a:pos x="T4" y="T5"/>
                  </a:cxn>
                  <a:cxn ang="T13">
                    <a:pos x="T6" y="T7"/>
                  </a:cxn>
                  <a:cxn ang="T14">
                    <a:pos x="T8" y="T9"/>
                  </a:cxn>
                </a:cxnLst>
                <a:rect l="T15" t="T16" r="T17" b="T18"/>
                <a:pathLst>
                  <a:path w="279" h="26">
                    <a:moveTo>
                      <a:pt x="0" y="26"/>
                    </a:moveTo>
                    <a:lnTo>
                      <a:pt x="28" y="0"/>
                    </a:lnTo>
                    <a:lnTo>
                      <a:pt x="279" y="0"/>
                    </a:lnTo>
                    <a:lnTo>
                      <a:pt x="251" y="26"/>
                    </a:lnTo>
                    <a:lnTo>
                      <a:pt x="0" y="26"/>
                    </a:lnTo>
                    <a:close/>
                  </a:path>
                </a:pathLst>
              </a:custGeom>
              <a:solidFill>
                <a:srgbClr val="C9C9B6"/>
              </a:solidFill>
              <a:ln w="3175">
                <a:solidFill>
                  <a:srgbClr val="494936"/>
                </a:solidFill>
                <a:round/>
                <a:headEnd/>
                <a:tailEnd/>
              </a:ln>
            </p:spPr>
            <p:txBody>
              <a:bodyPr/>
              <a:lstStyle/>
              <a:p>
                <a:endParaRPr lang="en-US" dirty="0"/>
              </a:p>
            </p:txBody>
          </p:sp>
          <p:sp>
            <p:nvSpPr>
              <p:cNvPr id="161978" name="Rectangle 49"/>
              <p:cNvSpPr>
                <a:spLocks noChangeArrowheads="1"/>
              </p:cNvSpPr>
              <p:nvPr/>
            </p:nvSpPr>
            <p:spPr bwMode="auto">
              <a:xfrm>
                <a:off x="4662" y="2333"/>
                <a:ext cx="251" cy="196"/>
              </a:xfrm>
              <a:prstGeom prst="rect">
                <a:avLst/>
              </a:prstGeom>
              <a:solidFill>
                <a:srgbClr val="B7B79D"/>
              </a:solidFill>
              <a:ln w="3175">
                <a:solidFill>
                  <a:srgbClr val="494936"/>
                </a:solidFill>
                <a:miter lim="800000"/>
                <a:headEnd/>
                <a:tailEnd/>
              </a:ln>
            </p:spPr>
            <p:txBody>
              <a:bodyPr/>
              <a:lstStyle/>
              <a:p>
                <a:endParaRPr lang="en-US" dirty="0"/>
              </a:p>
            </p:txBody>
          </p:sp>
          <p:sp>
            <p:nvSpPr>
              <p:cNvPr id="161979" name="Rectangle 50"/>
              <p:cNvSpPr>
                <a:spLocks noChangeArrowheads="1"/>
              </p:cNvSpPr>
              <p:nvPr/>
            </p:nvSpPr>
            <p:spPr bwMode="auto">
              <a:xfrm>
                <a:off x="4684" y="2358"/>
                <a:ext cx="207" cy="152"/>
              </a:xfrm>
              <a:prstGeom prst="rect">
                <a:avLst/>
              </a:prstGeom>
              <a:solidFill>
                <a:srgbClr val="FFFFFF"/>
              </a:solidFill>
              <a:ln w="3175">
                <a:solidFill>
                  <a:srgbClr val="494936"/>
                </a:solidFill>
                <a:miter lim="800000"/>
                <a:headEnd/>
                <a:tailEnd/>
              </a:ln>
            </p:spPr>
            <p:txBody>
              <a:bodyPr/>
              <a:lstStyle/>
              <a:p>
                <a:endParaRPr lang="en-US" dirty="0"/>
              </a:p>
            </p:txBody>
          </p:sp>
          <p:sp>
            <p:nvSpPr>
              <p:cNvPr id="161980" name="Freeform 51"/>
              <p:cNvSpPr>
                <a:spLocks/>
              </p:cNvSpPr>
              <p:nvPr/>
            </p:nvSpPr>
            <p:spPr bwMode="auto">
              <a:xfrm>
                <a:off x="4912"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81" name="Freeform 52"/>
              <p:cNvSpPr>
                <a:spLocks/>
              </p:cNvSpPr>
              <p:nvPr/>
            </p:nvSpPr>
            <p:spPr bwMode="auto">
              <a:xfrm>
                <a:off x="4912" y="2306"/>
                <a:ext cx="28" cy="222"/>
              </a:xfrm>
              <a:custGeom>
                <a:avLst/>
                <a:gdLst>
                  <a:gd name="T0" fmla="*/ 0 w 28"/>
                  <a:gd name="T1" fmla="*/ 222 h 222"/>
                  <a:gd name="T2" fmla="*/ 28 w 28"/>
                  <a:gd name="T3" fmla="*/ 195 h 222"/>
                  <a:gd name="T4" fmla="*/ 28 w 28"/>
                  <a:gd name="T5" fmla="*/ 0 h 222"/>
                  <a:gd name="T6" fmla="*/ 0 w 28"/>
                  <a:gd name="T7" fmla="*/ 26 h 222"/>
                  <a:gd name="T8" fmla="*/ 0 w 28"/>
                  <a:gd name="T9" fmla="*/ 222 h 222"/>
                  <a:gd name="T10" fmla="*/ 0 60000 65536"/>
                  <a:gd name="T11" fmla="*/ 0 60000 65536"/>
                  <a:gd name="T12" fmla="*/ 0 60000 65536"/>
                  <a:gd name="T13" fmla="*/ 0 60000 65536"/>
                  <a:gd name="T14" fmla="*/ 0 60000 65536"/>
                  <a:gd name="T15" fmla="*/ 0 w 28"/>
                  <a:gd name="T16" fmla="*/ 0 h 222"/>
                  <a:gd name="T17" fmla="*/ 28 w 28"/>
                  <a:gd name="T18" fmla="*/ 222 h 222"/>
                </a:gdLst>
                <a:ahLst/>
                <a:cxnLst>
                  <a:cxn ang="T10">
                    <a:pos x="T0" y="T1"/>
                  </a:cxn>
                  <a:cxn ang="T11">
                    <a:pos x="T2" y="T3"/>
                  </a:cxn>
                  <a:cxn ang="T12">
                    <a:pos x="T4" y="T5"/>
                  </a:cxn>
                  <a:cxn ang="T13">
                    <a:pos x="T6" y="T7"/>
                  </a:cxn>
                  <a:cxn ang="T14">
                    <a:pos x="T8" y="T9"/>
                  </a:cxn>
                </a:cxnLst>
                <a:rect l="T15" t="T16" r="T17" b="T18"/>
                <a:pathLst>
                  <a:path w="28" h="222">
                    <a:moveTo>
                      <a:pt x="0" y="222"/>
                    </a:moveTo>
                    <a:lnTo>
                      <a:pt x="28" y="195"/>
                    </a:lnTo>
                    <a:lnTo>
                      <a:pt x="28" y="0"/>
                    </a:lnTo>
                    <a:lnTo>
                      <a:pt x="0" y="26"/>
                    </a:lnTo>
                    <a:lnTo>
                      <a:pt x="0" y="222"/>
                    </a:lnTo>
                    <a:close/>
                  </a:path>
                </a:pathLst>
              </a:custGeom>
              <a:solidFill>
                <a:srgbClr val="7A7A5A"/>
              </a:solidFill>
              <a:ln w="3175">
                <a:solidFill>
                  <a:srgbClr val="494936"/>
                </a:solidFill>
                <a:round/>
                <a:headEnd/>
                <a:tailEnd/>
              </a:ln>
            </p:spPr>
            <p:txBody>
              <a:bodyPr/>
              <a:lstStyle/>
              <a:p>
                <a:endParaRPr lang="en-US" dirty="0"/>
              </a:p>
            </p:txBody>
          </p:sp>
        </p:grpSp>
        <p:sp>
          <p:nvSpPr>
            <p:cNvPr id="161803" name="Rectangle 53"/>
            <p:cNvSpPr>
              <a:spLocks noChangeArrowheads="1"/>
            </p:cNvSpPr>
            <p:nvPr/>
          </p:nvSpPr>
          <p:spPr bwMode="auto">
            <a:xfrm>
              <a:off x="800100" y="3730625"/>
              <a:ext cx="796925"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Host A</a:t>
              </a:r>
            </a:p>
          </p:txBody>
        </p:sp>
        <p:sp>
          <p:nvSpPr>
            <p:cNvPr id="161804" name="Rectangle 54"/>
            <p:cNvSpPr>
              <a:spLocks noChangeArrowheads="1"/>
            </p:cNvSpPr>
            <p:nvPr/>
          </p:nvSpPr>
          <p:spPr bwMode="auto">
            <a:xfrm>
              <a:off x="7277100" y="3730625"/>
              <a:ext cx="80010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Host B</a:t>
              </a:r>
            </a:p>
          </p:txBody>
        </p:sp>
        <p:sp>
          <p:nvSpPr>
            <p:cNvPr id="161805" name="Rectangle 55"/>
            <p:cNvSpPr>
              <a:spLocks noChangeArrowheads="1"/>
            </p:cNvSpPr>
            <p:nvPr/>
          </p:nvSpPr>
          <p:spPr bwMode="auto">
            <a:xfrm>
              <a:off x="2095500" y="4632325"/>
              <a:ext cx="1057275"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Router A </a:t>
              </a:r>
            </a:p>
          </p:txBody>
        </p:sp>
        <p:grpSp>
          <p:nvGrpSpPr>
            <p:cNvPr id="161806" name="Group 56"/>
            <p:cNvGrpSpPr>
              <a:grpSpLocks/>
            </p:cNvGrpSpPr>
            <p:nvPr/>
          </p:nvGrpSpPr>
          <p:grpSpPr bwMode="auto">
            <a:xfrm>
              <a:off x="2220913" y="4202113"/>
              <a:ext cx="711200" cy="411162"/>
              <a:chOff x="1327" y="2409"/>
              <a:chExt cx="448" cy="259"/>
            </a:xfrm>
          </p:grpSpPr>
          <p:sp>
            <p:nvSpPr>
              <p:cNvPr id="161936" name="Oval 57"/>
              <p:cNvSpPr>
                <a:spLocks noChangeArrowheads="1"/>
              </p:cNvSpPr>
              <p:nvPr/>
            </p:nvSpPr>
            <p:spPr bwMode="auto">
              <a:xfrm>
                <a:off x="1328" y="2517"/>
                <a:ext cx="447" cy="151"/>
              </a:xfrm>
              <a:prstGeom prst="ellipse">
                <a:avLst/>
              </a:prstGeom>
              <a:solidFill>
                <a:srgbClr val="0078AA"/>
              </a:solidFill>
              <a:ln w="4763">
                <a:solidFill>
                  <a:srgbClr val="AAE6FF"/>
                </a:solidFill>
                <a:round/>
                <a:headEnd/>
                <a:tailEnd/>
              </a:ln>
            </p:spPr>
            <p:txBody>
              <a:bodyPr/>
              <a:lstStyle/>
              <a:p>
                <a:endParaRPr lang="en-US" dirty="0"/>
              </a:p>
            </p:txBody>
          </p:sp>
          <p:sp>
            <p:nvSpPr>
              <p:cNvPr id="161937" name="Rectangle 58"/>
              <p:cNvSpPr>
                <a:spLocks noChangeArrowheads="1"/>
              </p:cNvSpPr>
              <p:nvPr/>
            </p:nvSpPr>
            <p:spPr bwMode="auto">
              <a:xfrm>
                <a:off x="1327"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38" name="Rectangle 59"/>
              <p:cNvSpPr>
                <a:spLocks noChangeArrowheads="1"/>
              </p:cNvSpPr>
              <p:nvPr/>
            </p:nvSpPr>
            <p:spPr bwMode="auto">
              <a:xfrm>
                <a:off x="1327"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939" name="Oval 60"/>
              <p:cNvSpPr>
                <a:spLocks noChangeArrowheads="1"/>
              </p:cNvSpPr>
              <p:nvPr/>
            </p:nvSpPr>
            <p:spPr bwMode="auto">
              <a:xfrm>
                <a:off x="1328" y="2409"/>
                <a:ext cx="447" cy="151"/>
              </a:xfrm>
              <a:prstGeom prst="ellipse">
                <a:avLst/>
              </a:prstGeom>
              <a:solidFill>
                <a:srgbClr val="00B4FF"/>
              </a:solidFill>
              <a:ln w="4763">
                <a:solidFill>
                  <a:srgbClr val="AAE6FF"/>
                </a:solidFill>
                <a:round/>
                <a:headEnd/>
                <a:tailEnd/>
              </a:ln>
            </p:spPr>
            <p:txBody>
              <a:bodyPr/>
              <a:lstStyle/>
              <a:p>
                <a:endParaRPr lang="en-US" dirty="0"/>
              </a:p>
            </p:txBody>
          </p:sp>
          <p:grpSp>
            <p:nvGrpSpPr>
              <p:cNvPr id="161940" name="Group 61"/>
              <p:cNvGrpSpPr>
                <a:grpSpLocks/>
              </p:cNvGrpSpPr>
              <p:nvPr/>
            </p:nvGrpSpPr>
            <p:grpSpPr bwMode="auto">
              <a:xfrm>
                <a:off x="1395" y="2427"/>
                <a:ext cx="310" cy="116"/>
                <a:chOff x="1395" y="2427"/>
                <a:chExt cx="310" cy="116"/>
              </a:xfrm>
            </p:grpSpPr>
            <p:grpSp>
              <p:nvGrpSpPr>
                <p:cNvPr id="161943" name="Group 62"/>
                <p:cNvGrpSpPr>
                  <a:grpSpLocks/>
                </p:cNvGrpSpPr>
                <p:nvPr/>
              </p:nvGrpSpPr>
              <p:grpSpPr bwMode="auto">
                <a:xfrm>
                  <a:off x="1395" y="2427"/>
                  <a:ext cx="307" cy="113"/>
                  <a:chOff x="1395" y="2427"/>
                  <a:chExt cx="307" cy="113"/>
                </a:xfrm>
              </p:grpSpPr>
              <p:sp>
                <p:nvSpPr>
                  <p:cNvPr id="161953" name="Freeform 63"/>
                  <p:cNvSpPr>
                    <a:spLocks/>
                  </p:cNvSpPr>
                  <p:nvPr/>
                </p:nvSpPr>
                <p:spPr bwMode="auto">
                  <a:xfrm>
                    <a:off x="1556"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4" name="Freeform 64"/>
                  <p:cNvSpPr>
                    <a:spLocks/>
                  </p:cNvSpPr>
                  <p:nvPr/>
                </p:nvSpPr>
                <p:spPr bwMode="auto">
                  <a:xfrm>
                    <a:off x="1556"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5" name="Freeform 65"/>
                  <p:cNvSpPr>
                    <a:spLocks/>
                  </p:cNvSpPr>
                  <p:nvPr/>
                </p:nvSpPr>
                <p:spPr bwMode="auto">
                  <a:xfrm>
                    <a:off x="1395"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6" name="Freeform 66"/>
                  <p:cNvSpPr>
                    <a:spLocks/>
                  </p:cNvSpPr>
                  <p:nvPr/>
                </p:nvSpPr>
                <p:spPr bwMode="auto">
                  <a:xfrm>
                    <a:off x="1395"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7" name="Freeform 67"/>
                  <p:cNvSpPr>
                    <a:spLocks/>
                  </p:cNvSpPr>
                  <p:nvPr/>
                </p:nvSpPr>
                <p:spPr bwMode="auto">
                  <a:xfrm>
                    <a:off x="1403"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8" name="Freeform 68"/>
                  <p:cNvSpPr>
                    <a:spLocks/>
                  </p:cNvSpPr>
                  <p:nvPr/>
                </p:nvSpPr>
                <p:spPr bwMode="auto">
                  <a:xfrm>
                    <a:off x="1403"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9" name="Freeform 69"/>
                  <p:cNvSpPr>
                    <a:spLocks/>
                  </p:cNvSpPr>
                  <p:nvPr/>
                </p:nvSpPr>
                <p:spPr bwMode="auto">
                  <a:xfrm>
                    <a:off x="1550"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60" name="Freeform 70"/>
                  <p:cNvSpPr>
                    <a:spLocks/>
                  </p:cNvSpPr>
                  <p:nvPr/>
                </p:nvSpPr>
                <p:spPr bwMode="auto">
                  <a:xfrm>
                    <a:off x="1550"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nvGrpSpPr>
                <p:cNvPr id="161944" name="Group 71"/>
                <p:cNvGrpSpPr>
                  <a:grpSpLocks/>
                </p:cNvGrpSpPr>
                <p:nvPr/>
              </p:nvGrpSpPr>
              <p:grpSpPr bwMode="auto">
                <a:xfrm>
                  <a:off x="1398" y="2430"/>
                  <a:ext cx="307" cy="113"/>
                  <a:chOff x="1398" y="2430"/>
                  <a:chExt cx="307" cy="113"/>
                </a:xfrm>
              </p:grpSpPr>
              <p:sp>
                <p:nvSpPr>
                  <p:cNvPr id="161945" name="Freeform 72"/>
                  <p:cNvSpPr>
                    <a:spLocks/>
                  </p:cNvSpPr>
                  <p:nvPr/>
                </p:nvSpPr>
                <p:spPr bwMode="auto">
                  <a:xfrm>
                    <a:off x="1558"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6" name="Freeform 73"/>
                  <p:cNvSpPr>
                    <a:spLocks/>
                  </p:cNvSpPr>
                  <p:nvPr/>
                </p:nvSpPr>
                <p:spPr bwMode="auto">
                  <a:xfrm>
                    <a:off x="1558"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7" name="Freeform 74"/>
                  <p:cNvSpPr>
                    <a:spLocks/>
                  </p:cNvSpPr>
                  <p:nvPr/>
                </p:nvSpPr>
                <p:spPr bwMode="auto">
                  <a:xfrm>
                    <a:off x="1398"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8" name="Freeform 75"/>
                  <p:cNvSpPr>
                    <a:spLocks/>
                  </p:cNvSpPr>
                  <p:nvPr/>
                </p:nvSpPr>
                <p:spPr bwMode="auto">
                  <a:xfrm>
                    <a:off x="1398"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49" name="Freeform 76"/>
                  <p:cNvSpPr>
                    <a:spLocks/>
                  </p:cNvSpPr>
                  <p:nvPr/>
                </p:nvSpPr>
                <p:spPr bwMode="auto">
                  <a:xfrm>
                    <a:off x="1406"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0" name="Freeform 77"/>
                  <p:cNvSpPr>
                    <a:spLocks/>
                  </p:cNvSpPr>
                  <p:nvPr/>
                </p:nvSpPr>
                <p:spPr bwMode="auto">
                  <a:xfrm>
                    <a:off x="1406"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1" name="Freeform 78"/>
                  <p:cNvSpPr>
                    <a:spLocks/>
                  </p:cNvSpPr>
                  <p:nvPr/>
                </p:nvSpPr>
                <p:spPr bwMode="auto">
                  <a:xfrm>
                    <a:off x="1553"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952" name="Freeform 79"/>
                  <p:cNvSpPr>
                    <a:spLocks/>
                  </p:cNvSpPr>
                  <p:nvPr/>
                </p:nvSpPr>
                <p:spPr bwMode="auto">
                  <a:xfrm>
                    <a:off x="1553"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sp>
            <p:nvSpPr>
              <p:cNvPr id="161941" name="Line 80"/>
              <p:cNvSpPr>
                <a:spLocks noChangeShapeType="1"/>
              </p:cNvSpPr>
              <p:nvPr/>
            </p:nvSpPr>
            <p:spPr bwMode="auto">
              <a:xfrm>
                <a:off x="1327"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942" name="Line 81"/>
              <p:cNvSpPr>
                <a:spLocks noChangeShapeType="1"/>
              </p:cNvSpPr>
              <p:nvPr/>
            </p:nvSpPr>
            <p:spPr bwMode="auto">
              <a:xfrm>
                <a:off x="1773"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grpSp>
        <p:grpSp>
          <p:nvGrpSpPr>
            <p:cNvPr id="161807" name="Group 82"/>
            <p:cNvGrpSpPr>
              <a:grpSpLocks/>
            </p:cNvGrpSpPr>
            <p:nvPr/>
          </p:nvGrpSpPr>
          <p:grpSpPr bwMode="auto">
            <a:xfrm>
              <a:off x="2784475" y="2514600"/>
              <a:ext cx="773113" cy="831850"/>
              <a:chOff x="1682" y="1346"/>
              <a:chExt cx="487" cy="524"/>
            </a:xfrm>
          </p:grpSpPr>
          <p:grpSp>
            <p:nvGrpSpPr>
              <p:cNvPr id="161876" name="Group 83"/>
              <p:cNvGrpSpPr>
                <a:grpSpLocks/>
              </p:cNvGrpSpPr>
              <p:nvPr/>
            </p:nvGrpSpPr>
            <p:grpSpPr bwMode="auto">
              <a:xfrm>
                <a:off x="1945" y="1471"/>
                <a:ext cx="224" cy="149"/>
                <a:chOff x="1945" y="1471"/>
                <a:chExt cx="224" cy="149"/>
              </a:xfrm>
            </p:grpSpPr>
            <p:grpSp>
              <p:nvGrpSpPr>
                <p:cNvPr id="161921" name="Group 84"/>
                <p:cNvGrpSpPr>
                  <a:grpSpLocks/>
                </p:cNvGrpSpPr>
                <p:nvPr/>
              </p:nvGrpSpPr>
              <p:grpSpPr bwMode="auto">
                <a:xfrm>
                  <a:off x="1945" y="1531"/>
                  <a:ext cx="104" cy="89"/>
                  <a:chOff x="1945" y="1531"/>
                  <a:chExt cx="104" cy="89"/>
                </a:xfrm>
              </p:grpSpPr>
              <p:sp>
                <p:nvSpPr>
                  <p:cNvPr id="161933" name="Freeform 85"/>
                  <p:cNvSpPr>
                    <a:spLocks/>
                  </p:cNvSpPr>
                  <p:nvPr/>
                </p:nvSpPr>
                <p:spPr bwMode="auto">
                  <a:xfrm>
                    <a:off x="1945" y="1531"/>
                    <a:ext cx="104" cy="89"/>
                  </a:xfrm>
                  <a:custGeom>
                    <a:avLst/>
                    <a:gdLst>
                      <a:gd name="T0" fmla="*/ 0 w 413"/>
                      <a:gd name="T1" fmla="*/ 0 h 357"/>
                      <a:gd name="T2" fmla="*/ 0 w 413"/>
                      <a:gd name="T3" fmla="*/ 0 h 357"/>
                      <a:gd name="T4" fmla="*/ 0 w 413"/>
                      <a:gd name="T5" fmla="*/ 0 h 357"/>
                      <a:gd name="T6" fmla="*/ 0 w 413"/>
                      <a:gd name="T7" fmla="*/ 0 h 357"/>
                      <a:gd name="T8" fmla="*/ 0 w 413"/>
                      <a:gd name="T9" fmla="*/ 0 h 357"/>
                      <a:gd name="T10" fmla="*/ 0 w 413"/>
                      <a:gd name="T11" fmla="*/ 0 h 357"/>
                      <a:gd name="T12" fmla="*/ 0 w 413"/>
                      <a:gd name="T13" fmla="*/ 0 h 357"/>
                      <a:gd name="T14" fmla="*/ 0 w 413"/>
                      <a:gd name="T15" fmla="*/ 0 h 357"/>
                      <a:gd name="T16" fmla="*/ 0 w 413"/>
                      <a:gd name="T17" fmla="*/ 0 h 357"/>
                      <a:gd name="T18" fmla="*/ 0 w 413"/>
                      <a:gd name="T19" fmla="*/ 0 h 357"/>
                      <a:gd name="T20" fmla="*/ 0 w 413"/>
                      <a:gd name="T21" fmla="*/ 0 h 357"/>
                      <a:gd name="T22" fmla="*/ 0 w 413"/>
                      <a:gd name="T23" fmla="*/ 0 h 357"/>
                      <a:gd name="T24" fmla="*/ 0 w 413"/>
                      <a:gd name="T25" fmla="*/ 0 h 357"/>
                      <a:gd name="T26" fmla="*/ 0 w 413"/>
                      <a:gd name="T27" fmla="*/ 0 h 357"/>
                      <a:gd name="T28" fmla="*/ 0 w 413"/>
                      <a:gd name="T29" fmla="*/ 0 h 357"/>
                      <a:gd name="T30" fmla="*/ 0 w 413"/>
                      <a:gd name="T31" fmla="*/ 0 h 357"/>
                      <a:gd name="T32" fmla="*/ 0 w 413"/>
                      <a:gd name="T33" fmla="*/ 0 h 357"/>
                      <a:gd name="T34" fmla="*/ 0 w 413"/>
                      <a:gd name="T35" fmla="*/ 0 h 35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13"/>
                      <a:gd name="T55" fmla="*/ 0 h 357"/>
                      <a:gd name="T56" fmla="*/ 413 w 413"/>
                      <a:gd name="T57" fmla="*/ 357 h 357"/>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13" h="357">
                        <a:moveTo>
                          <a:pt x="172" y="0"/>
                        </a:moveTo>
                        <a:lnTo>
                          <a:pt x="309" y="62"/>
                        </a:lnTo>
                        <a:lnTo>
                          <a:pt x="373" y="99"/>
                        </a:lnTo>
                        <a:lnTo>
                          <a:pt x="403" y="130"/>
                        </a:lnTo>
                        <a:lnTo>
                          <a:pt x="413" y="185"/>
                        </a:lnTo>
                        <a:lnTo>
                          <a:pt x="406" y="240"/>
                        </a:lnTo>
                        <a:lnTo>
                          <a:pt x="379" y="296"/>
                        </a:lnTo>
                        <a:lnTo>
                          <a:pt x="335" y="329"/>
                        </a:lnTo>
                        <a:lnTo>
                          <a:pt x="315" y="357"/>
                        </a:lnTo>
                        <a:lnTo>
                          <a:pt x="245" y="319"/>
                        </a:lnTo>
                        <a:lnTo>
                          <a:pt x="192" y="299"/>
                        </a:lnTo>
                        <a:lnTo>
                          <a:pt x="145" y="271"/>
                        </a:lnTo>
                        <a:lnTo>
                          <a:pt x="102" y="234"/>
                        </a:lnTo>
                        <a:lnTo>
                          <a:pt x="61" y="200"/>
                        </a:lnTo>
                        <a:lnTo>
                          <a:pt x="30" y="160"/>
                        </a:lnTo>
                        <a:lnTo>
                          <a:pt x="0" y="124"/>
                        </a:lnTo>
                        <a:lnTo>
                          <a:pt x="105" y="62"/>
                        </a:lnTo>
                        <a:lnTo>
                          <a:pt x="172" y="0"/>
                        </a:lnTo>
                        <a:close/>
                      </a:path>
                    </a:pathLst>
                  </a:custGeom>
                  <a:solidFill>
                    <a:srgbClr val="0000FF"/>
                  </a:solidFill>
                  <a:ln w="3175">
                    <a:solidFill>
                      <a:srgbClr val="000000"/>
                    </a:solidFill>
                    <a:round/>
                    <a:headEnd/>
                    <a:tailEnd/>
                  </a:ln>
                </p:spPr>
                <p:txBody>
                  <a:bodyPr/>
                  <a:lstStyle/>
                  <a:p>
                    <a:endParaRPr lang="en-US" dirty="0"/>
                  </a:p>
                </p:txBody>
              </p:sp>
              <p:sp>
                <p:nvSpPr>
                  <p:cNvPr id="161934" name="Freeform 86"/>
                  <p:cNvSpPr>
                    <a:spLocks/>
                  </p:cNvSpPr>
                  <p:nvPr/>
                </p:nvSpPr>
                <p:spPr bwMode="auto">
                  <a:xfrm>
                    <a:off x="2018" y="1564"/>
                    <a:ext cx="29" cy="44"/>
                  </a:xfrm>
                  <a:custGeom>
                    <a:avLst/>
                    <a:gdLst>
                      <a:gd name="T0" fmla="*/ 0 w 115"/>
                      <a:gd name="T1" fmla="*/ 0 h 180"/>
                      <a:gd name="T2" fmla="*/ 0 w 115"/>
                      <a:gd name="T3" fmla="*/ 0 h 180"/>
                      <a:gd name="T4" fmla="*/ 0 w 115"/>
                      <a:gd name="T5" fmla="*/ 0 h 180"/>
                      <a:gd name="T6" fmla="*/ 0 w 115"/>
                      <a:gd name="T7" fmla="*/ 0 h 180"/>
                      <a:gd name="T8" fmla="*/ 0 w 115"/>
                      <a:gd name="T9" fmla="*/ 0 h 180"/>
                      <a:gd name="T10" fmla="*/ 0 w 115"/>
                      <a:gd name="T11" fmla="*/ 0 h 180"/>
                      <a:gd name="T12" fmla="*/ 0 w 115"/>
                      <a:gd name="T13" fmla="*/ 0 h 180"/>
                      <a:gd name="T14" fmla="*/ 0 w 115"/>
                      <a:gd name="T15" fmla="*/ 0 h 180"/>
                      <a:gd name="T16" fmla="*/ 0 w 115"/>
                      <a:gd name="T17" fmla="*/ 0 h 180"/>
                      <a:gd name="T18" fmla="*/ 0 w 115"/>
                      <a:gd name="T19" fmla="*/ 0 h 180"/>
                      <a:gd name="T20" fmla="*/ 0 w 115"/>
                      <a:gd name="T21" fmla="*/ 0 h 180"/>
                      <a:gd name="T22" fmla="*/ 0 w 115"/>
                      <a:gd name="T23" fmla="*/ 0 h 180"/>
                      <a:gd name="T24" fmla="*/ 0 w 115"/>
                      <a:gd name="T25" fmla="*/ 0 h 180"/>
                      <a:gd name="T26" fmla="*/ 0 w 115"/>
                      <a:gd name="T27" fmla="*/ 0 h 180"/>
                      <a:gd name="T28" fmla="*/ 0 w 115"/>
                      <a:gd name="T29" fmla="*/ 0 h 180"/>
                      <a:gd name="T30" fmla="*/ 0 w 115"/>
                      <a:gd name="T31" fmla="*/ 0 h 18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15"/>
                      <a:gd name="T49" fmla="*/ 0 h 180"/>
                      <a:gd name="T50" fmla="*/ 115 w 115"/>
                      <a:gd name="T51" fmla="*/ 180 h 18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15" h="180">
                        <a:moveTo>
                          <a:pt x="48" y="25"/>
                        </a:moveTo>
                        <a:lnTo>
                          <a:pt x="77" y="4"/>
                        </a:lnTo>
                        <a:lnTo>
                          <a:pt x="102" y="0"/>
                        </a:lnTo>
                        <a:lnTo>
                          <a:pt x="115" y="5"/>
                        </a:lnTo>
                        <a:lnTo>
                          <a:pt x="86" y="39"/>
                        </a:lnTo>
                        <a:lnTo>
                          <a:pt x="71" y="71"/>
                        </a:lnTo>
                        <a:lnTo>
                          <a:pt x="63" y="109"/>
                        </a:lnTo>
                        <a:lnTo>
                          <a:pt x="68" y="127"/>
                        </a:lnTo>
                        <a:lnTo>
                          <a:pt x="91" y="152"/>
                        </a:lnTo>
                        <a:lnTo>
                          <a:pt x="60" y="169"/>
                        </a:lnTo>
                        <a:lnTo>
                          <a:pt x="34" y="168"/>
                        </a:lnTo>
                        <a:lnTo>
                          <a:pt x="4" y="180"/>
                        </a:lnTo>
                        <a:lnTo>
                          <a:pt x="0" y="140"/>
                        </a:lnTo>
                        <a:lnTo>
                          <a:pt x="6" y="107"/>
                        </a:lnTo>
                        <a:lnTo>
                          <a:pt x="25" y="61"/>
                        </a:lnTo>
                        <a:lnTo>
                          <a:pt x="48" y="25"/>
                        </a:lnTo>
                        <a:close/>
                      </a:path>
                    </a:pathLst>
                  </a:custGeom>
                  <a:solidFill>
                    <a:srgbClr val="E0E0FF"/>
                  </a:solidFill>
                  <a:ln w="3175">
                    <a:solidFill>
                      <a:srgbClr val="000000"/>
                    </a:solidFill>
                    <a:round/>
                    <a:headEnd/>
                    <a:tailEnd/>
                  </a:ln>
                </p:spPr>
                <p:txBody>
                  <a:bodyPr/>
                  <a:lstStyle/>
                  <a:p>
                    <a:endParaRPr lang="en-US" dirty="0"/>
                  </a:p>
                </p:txBody>
              </p:sp>
              <p:sp>
                <p:nvSpPr>
                  <p:cNvPr id="161935" name="Freeform 87"/>
                  <p:cNvSpPr>
                    <a:spLocks/>
                  </p:cNvSpPr>
                  <p:nvPr/>
                </p:nvSpPr>
                <p:spPr bwMode="auto">
                  <a:xfrm>
                    <a:off x="2017" y="1563"/>
                    <a:ext cx="29" cy="57"/>
                  </a:xfrm>
                  <a:custGeom>
                    <a:avLst/>
                    <a:gdLst>
                      <a:gd name="T0" fmla="*/ 0 w 116"/>
                      <a:gd name="T1" fmla="*/ 0 h 230"/>
                      <a:gd name="T2" fmla="*/ 0 w 116"/>
                      <a:gd name="T3" fmla="*/ 0 h 230"/>
                      <a:gd name="T4" fmla="*/ 0 w 116"/>
                      <a:gd name="T5" fmla="*/ 0 h 230"/>
                      <a:gd name="T6" fmla="*/ 0 w 116"/>
                      <a:gd name="T7" fmla="*/ 0 h 230"/>
                      <a:gd name="T8" fmla="*/ 0 w 116"/>
                      <a:gd name="T9" fmla="*/ 0 h 230"/>
                      <a:gd name="T10" fmla="*/ 0 w 116"/>
                      <a:gd name="T11" fmla="*/ 0 h 230"/>
                      <a:gd name="T12" fmla="*/ 0 w 116"/>
                      <a:gd name="T13" fmla="*/ 0 h 230"/>
                      <a:gd name="T14" fmla="*/ 0 w 116"/>
                      <a:gd name="T15" fmla="*/ 0 h 230"/>
                      <a:gd name="T16" fmla="*/ 0 60000 65536"/>
                      <a:gd name="T17" fmla="*/ 0 60000 65536"/>
                      <a:gd name="T18" fmla="*/ 0 60000 65536"/>
                      <a:gd name="T19" fmla="*/ 0 60000 65536"/>
                      <a:gd name="T20" fmla="*/ 0 60000 65536"/>
                      <a:gd name="T21" fmla="*/ 0 60000 65536"/>
                      <a:gd name="T22" fmla="*/ 0 60000 65536"/>
                      <a:gd name="T23" fmla="*/ 0 60000 65536"/>
                      <a:gd name="T24" fmla="*/ 0 w 116"/>
                      <a:gd name="T25" fmla="*/ 0 h 230"/>
                      <a:gd name="T26" fmla="*/ 116 w 116"/>
                      <a:gd name="T27" fmla="*/ 230 h 2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6" h="230">
                        <a:moveTo>
                          <a:pt x="27" y="230"/>
                        </a:moveTo>
                        <a:lnTo>
                          <a:pt x="12" y="203"/>
                        </a:lnTo>
                        <a:lnTo>
                          <a:pt x="0" y="159"/>
                        </a:lnTo>
                        <a:lnTo>
                          <a:pt x="9" y="110"/>
                        </a:lnTo>
                        <a:lnTo>
                          <a:pt x="27" y="62"/>
                        </a:lnTo>
                        <a:lnTo>
                          <a:pt x="55" y="25"/>
                        </a:lnTo>
                        <a:lnTo>
                          <a:pt x="84" y="4"/>
                        </a:lnTo>
                        <a:lnTo>
                          <a:pt x="11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nvGrpSpPr>
                <p:cNvPr id="161922" name="Group 88"/>
                <p:cNvGrpSpPr>
                  <a:grpSpLocks/>
                </p:cNvGrpSpPr>
                <p:nvPr/>
              </p:nvGrpSpPr>
              <p:grpSpPr bwMode="auto">
                <a:xfrm>
                  <a:off x="2032" y="1471"/>
                  <a:ext cx="137" cy="141"/>
                  <a:chOff x="2032" y="1471"/>
                  <a:chExt cx="137" cy="141"/>
                </a:xfrm>
              </p:grpSpPr>
              <p:sp>
                <p:nvSpPr>
                  <p:cNvPr id="161923" name="Freeform 89"/>
                  <p:cNvSpPr>
                    <a:spLocks/>
                  </p:cNvSpPr>
                  <p:nvPr/>
                </p:nvSpPr>
                <p:spPr bwMode="auto">
                  <a:xfrm>
                    <a:off x="2032" y="1527"/>
                    <a:ext cx="62" cy="80"/>
                  </a:xfrm>
                  <a:custGeom>
                    <a:avLst/>
                    <a:gdLst>
                      <a:gd name="T0" fmla="*/ 0 w 247"/>
                      <a:gd name="T1" fmla="*/ 0 h 318"/>
                      <a:gd name="T2" fmla="*/ 0 w 247"/>
                      <a:gd name="T3" fmla="*/ 0 h 318"/>
                      <a:gd name="T4" fmla="*/ 0 w 247"/>
                      <a:gd name="T5" fmla="*/ 0 h 318"/>
                      <a:gd name="T6" fmla="*/ 0 w 247"/>
                      <a:gd name="T7" fmla="*/ 0 h 318"/>
                      <a:gd name="T8" fmla="*/ 0 w 247"/>
                      <a:gd name="T9" fmla="*/ 0 h 318"/>
                      <a:gd name="T10" fmla="*/ 0 w 247"/>
                      <a:gd name="T11" fmla="*/ 0 h 318"/>
                      <a:gd name="T12" fmla="*/ 0 w 247"/>
                      <a:gd name="T13" fmla="*/ 0 h 318"/>
                      <a:gd name="T14" fmla="*/ 0 w 247"/>
                      <a:gd name="T15" fmla="*/ 0 h 318"/>
                      <a:gd name="T16" fmla="*/ 0 w 247"/>
                      <a:gd name="T17" fmla="*/ 0 h 318"/>
                      <a:gd name="T18" fmla="*/ 0 w 247"/>
                      <a:gd name="T19" fmla="*/ 0 h 318"/>
                      <a:gd name="T20" fmla="*/ 0 w 247"/>
                      <a:gd name="T21" fmla="*/ 0 h 318"/>
                      <a:gd name="T22" fmla="*/ 0 w 247"/>
                      <a:gd name="T23" fmla="*/ 0 h 318"/>
                      <a:gd name="T24" fmla="*/ 0 w 247"/>
                      <a:gd name="T25" fmla="*/ 0 h 318"/>
                      <a:gd name="T26" fmla="*/ 0 w 247"/>
                      <a:gd name="T27" fmla="*/ 0 h 318"/>
                      <a:gd name="T28" fmla="*/ 0 w 247"/>
                      <a:gd name="T29" fmla="*/ 0 h 318"/>
                      <a:gd name="T30" fmla="*/ 0 w 247"/>
                      <a:gd name="T31" fmla="*/ 0 h 318"/>
                      <a:gd name="T32" fmla="*/ 0 w 247"/>
                      <a:gd name="T33" fmla="*/ 0 h 318"/>
                      <a:gd name="T34" fmla="*/ 0 w 247"/>
                      <a:gd name="T35" fmla="*/ 0 h 318"/>
                      <a:gd name="T36" fmla="*/ 0 w 247"/>
                      <a:gd name="T37" fmla="*/ 0 h 318"/>
                      <a:gd name="T38" fmla="*/ 0 w 247"/>
                      <a:gd name="T39" fmla="*/ 0 h 318"/>
                      <a:gd name="T40" fmla="*/ 0 w 247"/>
                      <a:gd name="T41" fmla="*/ 0 h 318"/>
                      <a:gd name="T42" fmla="*/ 0 w 247"/>
                      <a:gd name="T43" fmla="*/ 0 h 318"/>
                      <a:gd name="T44" fmla="*/ 0 w 247"/>
                      <a:gd name="T45" fmla="*/ 0 h 318"/>
                      <a:gd name="T46" fmla="*/ 0 w 247"/>
                      <a:gd name="T47" fmla="*/ 0 h 318"/>
                      <a:gd name="T48" fmla="*/ 0 w 247"/>
                      <a:gd name="T49" fmla="*/ 0 h 318"/>
                      <a:gd name="T50" fmla="*/ 0 w 247"/>
                      <a:gd name="T51" fmla="*/ 0 h 318"/>
                      <a:gd name="T52" fmla="*/ 0 w 247"/>
                      <a:gd name="T53" fmla="*/ 0 h 318"/>
                      <a:gd name="T54" fmla="*/ 0 w 247"/>
                      <a:gd name="T55" fmla="*/ 0 h 318"/>
                      <a:gd name="T56" fmla="*/ 0 w 247"/>
                      <a:gd name="T57" fmla="*/ 0 h 318"/>
                      <a:gd name="T58" fmla="*/ 0 w 247"/>
                      <a:gd name="T59" fmla="*/ 0 h 318"/>
                      <a:gd name="T60" fmla="*/ 0 w 247"/>
                      <a:gd name="T61" fmla="*/ 0 h 318"/>
                      <a:gd name="T62" fmla="*/ 0 w 247"/>
                      <a:gd name="T63" fmla="*/ 0 h 318"/>
                      <a:gd name="T64" fmla="*/ 0 w 247"/>
                      <a:gd name="T65" fmla="*/ 0 h 318"/>
                      <a:gd name="T66" fmla="*/ 0 w 247"/>
                      <a:gd name="T67" fmla="*/ 0 h 318"/>
                      <a:gd name="T68" fmla="*/ 0 w 247"/>
                      <a:gd name="T69" fmla="*/ 0 h 318"/>
                      <a:gd name="T70" fmla="*/ 0 w 247"/>
                      <a:gd name="T71" fmla="*/ 0 h 318"/>
                      <a:gd name="T72" fmla="*/ 0 w 247"/>
                      <a:gd name="T73" fmla="*/ 0 h 318"/>
                      <a:gd name="T74" fmla="*/ 0 w 247"/>
                      <a:gd name="T75" fmla="*/ 0 h 318"/>
                      <a:gd name="T76" fmla="*/ 0 w 247"/>
                      <a:gd name="T77" fmla="*/ 0 h 318"/>
                      <a:gd name="T78" fmla="*/ 0 w 247"/>
                      <a:gd name="T79" fmla="*/ 0 h 318"/>
                      <a:gd name="T80" fmla="*/ 0 w 247"/>
                      <a:gd name="T81" fmla="*/ 0 h 318"/>
                      <a:gd name="T82" fmla="*/ 0 w 247"/>
                      <a:gd name="T83" fmla="*/ 0 h 318"/>
                      <a:gd name="T84" fmla="*/ 0 w 247"/>
                      <a:gd name="T85" fmla="*/ 0 h 318"/>
                      <a:gd name="T86" fmla="*/ 0 w 247"/>
                      <a:gd name="T87" fmla="*/ 0 h 318"/>
                      <a:gd name="T88" fmla="*/ 0 w 247"/>
                      <a:gd name="T89" fmla="*/ 0 h 318"/>
                      <a:gd name="T90" fmla="*/ 0 w 247"/>
                      <a:gd name="T91" fmla="*/ 0 h 318"/>
                      <a:gd name="T92" fmla="*/ 0 w 247"/>
                      <a:gd name="T93" fmla="*/ 0 h 318"/>
                      <a:gd name="T94" fmla="*/ 0 w 247"/>
                      <a:gd name="T95" fmla="*/ 0 h 31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47"/>
                      <a:gd name="T145" fmla="*/ 0 h 318"/>
                      <a:gd name="T146" fmla="*/ 247 w 247"/>
                      <a:gd name="T147" fmla="*/ 318 h 31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47" h="318">
                        <a:moveTo>
                          <a:pt x="11" y="207"/>
                        </a:moveTo>
                        <a:lnTo>
                          <a:pt x="20" y="188"/>
                        </a:lnTo>
                        <a:lnTo>
                          <a:pt x="29" y="174"/>
                        </a:lnTo>
                        <a:lnTo>
                          <a:pt x="42" y="166"/>
                        </a:lnTo>
                        <a:lnTo>
                          <a:pt x="59" y="153"/>
                        </a:lnTo>
                        <a:lnTo>
                          <a:pt x="73" y="141"/>
                        </a:lnTo>
                        <a:lnTo>
                          <a:pt x="85" y="128"/>
                        </a:lnTo>
                        <a:lnTo>
                          <a:pt x="94" y="114"/>
                        </a:lnTo>
                        <a:lnTo>
                          <a:pt x="110" y="103"/>
                        </a:lnTo>
                        <a:lnTo>
                          <a:pt x="130" y="95"/>
                        </a:lnTo>
                        <a:lnTo>
                          <a:pt x="146" y="82"/>
                        </a:lnTo>
                        <a:lnTo>
                          <a:pt x="153" y="59"/>
                        </a:lnTo>
                        <a:lnTo>
                          <a:pt x="168" y="42"/>
                        </a:lnTo>
                        <a:lnTo>
                          <a:pt x="187" y="2"/>
                        </a:lnTo>
                        <a:lnTo>
                          <a:pt x="199" y="0"/>
                        </a:lnTo>
                        <a:lnTo>
                          <a:pt x="210" y="7"/>
                        </a:lnTo>
                        <a:lnTo>
                          <a:pt x="216" y="17"/>
                        </a:lnTo>
                        <a:lnTo>
                          <a:pt x="218" y="36"/>
                        </a:lnTo>
                        <a:lnTo>
                          <a:pt x="211" y="60"/>
                        </a:lnTo>
                        <a:lnTo>
                          <a:pt x="202" y="70"/>
                        </a:lnTo>
                        <a:lnTo>
                          <a:pt x="193" y="82"/>
                        </a:lnTo>
                        <a:lnTo>
                          <a:pt x="184" y="103"/>
                        </a:lnTo>
                        <a:lnTo>
                          <a:pt x="195" y="99"/>
                        </a:lnTo>
                        <a:lnTo>
                          <a:pt x="213" y="99"/>
                        </a:lnTo>
                        <a:lnTo>
                          <a:pt x="220" y="103"/>
                        </a:lnTo>
                        <a:lnTo>
                          <a:pt x="240" y="115"/>
                        </a:lnTo>
                        <a:lnTo>
                          <a:pt x="246" y="136"/>
                        </a:lnTo>
                        <a:lnTo>
                          <a:pt x="247" y="166"/>
                        </a:lnTo>
                        <a:lnTo>
                          <a:pt x="243" y="202"/>
                        </a:lnTo>
                        <a:lnTo>
                          <a:pt x="232" y="226"/>
                        </a:lnTo>
                        <a:lnTo>
                          <a:pt x="219" y="255"/>
                        </a:lnTo>
                        <a:lnTo>
                          <a:pt x="199" y="287"/>
                        </a:lnTo>
                        <a:lnTo>
                          <a:pt x="186" y="306"/>
                        </a:lnTo>
                        <a:lnTo>
                          <a:pt x="172" y="315"/>
                        </a:lnTo>
                        <a:lnTo>
                          <a:pt x="153" y="318"/>
                        </a:lnTo>
                        <a:lnTo>
                          <a:pt x="133" y="315"/>
                        </a:lnTo>
                        <a:lnTo>
                          <a:pt x="115" y="309"/>
                        </a:lnTo>
                        <a:lnTo>
                          <a:pt x="104" y="302"/>
                        </a:lnTo>
                        <a:lnTo>
                          <a:pt x="93" y="295"/>
                        </a:lnTo>
                        <a:lnTo>
                          <a:pt x="83" y="299"/>
                        </a:lnTo>
                        <a:lnTo>
                          <a:pt x="67" y="301"/>
                        </a:lnTo>
                        <a:lnTo>
                          <a:pt x="52" y="303"/>
                        </a:lnTo>
                        <a:lnTo>
                          <a:pt x="30" y="299"/>
                        </a:lnTo>
                        <a:lnTo>
                          <a:pt x="18" y="288"/>
                        </a:lnTo>
                        <a:lnTo>
                          <a:pt x="5" y="270"/>
                        </a:lnTo>
                        <a:lnTo>
                          <a:pt x="0" y="242"/>
                        </a:lnTo>
                        <a:lnTo>
                          <a:pt x="7" y="212"/>
                        </a:lnTo>
                        <a:lnTo>
                          <a:pt x="11" y="207"/>
                        </a:lnTo>
                        <a:close/>
                      </a:path>
                    </a:pathLst>
                  </a:custGeom>
                  <a:solidFill>
                    <a:srgbClr val="E0A080"/>
                  </a:solidFill>
                  <a:ln w="3175">
                    <a:solidFill>
                      <a:srgbClr val="000000"/>
                    </a:solidFill>
                    <a:round/>
                    <a:headEnd/>
                    <a:tailEnd/>
                  </a:ln>
                </p:spPr>
                <p:txBody>
                  <a:bodyPr/>
                  <a:lstStyle/>
                  <a:p>
                    <a:endParaRPr lang="en-US" dirty="0"/>
                  </a:p>
                </p:txBody>
              </p:sp>
              <p:grpSp>
                <p:nvGrpSpPr>
                  <p:cNvPr id="161924" name="Group 90"/>
                  <p:cNvGrpSpPr>
                    <a:grpSpLocks/>
                  </p:cNvGrpSpPr>
                  <p:nvPr/>
                </p:nvGrpSpPr>
                <p:grpSpPr bwMode="auto">
                  <a:xfrm>
                    <a:off x="2046" y="1471"/>
                    <a:ext cx="123" cy="141"/>
                    <a:chOff x="2046" y="1471"/>
                    <a:chExt cx="123" cy="141"/>
                  </a:xfrm>
                </p:grpSpPr>
                <p:grpSp>
                  <p:nvGrpSpPr>
                    <p:cNvPr id="161925" name="Group 91"/>
                    <p:cNvGrpSpPr>
                      <a:grpSpLocks/>
                    </p:cNvGrpSpPr>
                    <p:nvPr/>
                  </p:nvGrpSpPr>
                  <p:grpSpPr bwMode="auto">
                    <a:xfrm>
                      <a:off x="2046" y="1471"/>
                      <a:ext cx="123" cy="123"/>
                      <a:chOff x="2046" y="1471"/>
                      <a:chExt cx="123" cy="123"/>
                    </a:xfrm>
                  </p:grpSpPr>
                  <p:sp>
                    <p:nvSpPr>
                      <p:cNvPr id="161931" name="Freeform 92"/>
                      <p:cNvSpPr>
                        <a:spLocks/>
                      </p:cNvSpPr>
                      <p:nvPr/>
                    </p:nvSpPr>
                    <p:spPr bwMode="auto">
                      <a:xfrm>
                        <a:off x="2046" y="1471"/>
                        <a:ext cx="123" cy="123"/>
                      </a:xfrm>
                      <a:custGeom>
                        <a:avLst/>
                        <a:gdLst>
                          <a:gd name="T0" fmla="*/ 0 w 494"/>
                          <a:gd name="T1" fmla="*/ 0 h 493"/>
                          <a:gd name="T2" fmla="*/ 0 w 494"/>
                          <a:gd name="T3" fmla="*/ 0 h 493"/>
                          <a:gd name="T4" fmla="*/ 0 w 494"/>
                          <a:gd name="T5" fmla="*/ 0 h 493"/>
                          <a:gd name="T6" fmla="*/ 0 w 494"/>
                          <a:gd name="T7" fmla="*/ 0 h 493"/>
                          <a:gd name="T8" fmla="*/ 0 w 494"/>
                          <a:gd name="T9" fmla="*/ 0 h 493"/>
                          <a:gd name="T10" fmla="*/ 0 w 494"/>
                          <a:gd name="T11" fmla="*/ 0 h 493"/>
                          <a:gd name="T12" fmla="*/ 0 w 494"/>
                          <a:gd name="T13" fmla="*/ 0 h 493"/>
                          <a:gd name="T14" fmla="*/ 0 w 494"/>
                          <a:gd name="T15" fmla="*/ 0 h 493"/>
                          <a:gd name="T16" fmla="*/ 0 w 494"/>
                          <a:gd name="T17" fmla="*/ 0 h 493"/>
                          <a:gd name="T18" fmla="*/ 0 w 494"/>
                          <a:gd name="T19" fmla="*/ 0 h 493"/>
                          <a:gd name="T20" fmla="*/ 0 w 494"/>
                          <a:gd name="T21" fmla="*/ 0 h 493"/>
                          <a:gd name="T22" fmla="*/ 0 w 494"/>
                          <a:gd name="T23" fmla="*/ 0 h 493"/>
                          <a:gd name="T24" fmla="*/ 0 w 494"/>
                          <a:gd name="T25" fmla="*/ 0 h 493"/>
                          <a:gd name="T26" fmla="*/ 0 w 494"/>
                          <a:gd name="T27" fmla="*/ 0 h 493"/>
                          <a:gd name="T28" fmla="*/ 0 w 494"/>
                          <a:gd name="T29" fmla="*/ 0 h 493"/>
                          <a:gd name="T30" fmla="*/ 0 w 494"/>
                          <a:gd name="T31" fmla="*/ 0 h 493"/>
                          <a:gd name="T32" fmla="*/ 0 w 494"/>
                          <a:gd name="T33" fmla="*/ 0 h 493"/>
                          <a:gd name="T34" fmla="*/ 0 w 494"/>
                          <a:gd name="T35" fmla="*/ 0 h 493"/>
                          <a:gd name="T36" fmla="*/ 0 w 494"/>
                          <a:gd name="T37" fmla="*/ 0 h 493"/>
                          <a:gd name="T38" fmla="*/ 0 w 494"/>
                          <a:gd name="T39" fmla="*/ 0 h 493"/>
                          <a:gd name="T40" fmla="*/ 0 w 494"/>
                          <a:gd name="T41" fmla="*/ 0 h 493"/>
                          <a:gd name="T42" fmla="*/ 0 w 494"/>
                          <a:gd name="T43" fmla="*/ 0 h 493"/>
                          <a:gd name="T44" fmla="*/ 0 w 494"/>
                          <a:gd name="T45" fmla="*/ 0 h 493"/>
                          <a:gd name="T46" fmla="*/ 0 w 494"/>
                          <a:gd name="T47" fmla="*/ 0 h 493"/>
                          <a:gd name="T48" fmla="*/ 0 w 494"/>
                          <a:gd name="T49" fmla="*/ 0 h 493"/>
                          <a:gd name="T50" fmla="*/ 0 w 494"/>
                          <a:gd name="T51" fmla="*/ 0 h 493"/>
                          <a:gd name="T52" fmla="*/ 0 w 494"/>
                          <a:gd name="T53" fmla="*/ 0 h 493"/>
                          <a:gd name="T54" fmla="*/ 0 w 494"/>
                          <a:gd name="T55" fmla="*/ 0 h 493"/>
                          <a:gd name="T56" fmla="*/ 0 w 494"/>
                          <a:gd name="T57" fmla="*/ 0 h 493"/>
                          <a:gd name="T58" fmla="*/ 0 w 494"/>
                          <a:gd name="T59" fmla="*/ 0 h 493"/>
                          <a:gd name="T60" fmla="*/ 0 w 494"/>
                          <a:gd name="T61" fmla="*/ 0 h 493"/>
                          <a:gd name="T62" fmla="*/ 0 w 494"/>
                          <a:gd name="T63" fmla="*/ 0 h 493"/>
                          <a:gd name="T64" fmla="*/ 0 w 494"/>
                          <a:gd name="T65" fmla="*/ 0 h 493"/>
                          <a:gd name="T66" fmla="*/ 0 w 494"/>
                          <a:gd name="T67" fmla="*/ 0 h 493"/>
                          <a:gd name="T68" fmla="*/ 0 w 494"/>
                          <a:gd name="T69" fmla="*/ 0 h 493"/>
                          <a:gd name="T70" fmla="*/ 0 w 494"/>
                          <a:gd name="T71" fmla="*/ 0 h 493"/>
                          <a:gd name="T72" fmla="*/ 0 w 494"/>
                          <a:gd name="T73" fmla="*/ 0 h 493"/>
                          <a:gd name="T74" fmla="*/ 0 w 494"/>
                          <a:gd name="T75" fmla="*/ 0 h 493"/>
                          <a:gd name="T76" fmla="*/ 0 w 494"/>
                          <a:gd name="T77" fmla="*/ 0 h 493"/>
                          <a:gd name="T78" fmla="*/ 0 w 494"/>
                          <a:gd name="T79" fmla="*/ 0 h 493"/>
                          <a:gd name="T80" fmla="*/ 0 w 494"/>
                          <a:gd name="T81" fmla="*/ 0 h 493"/>
                          <a:gd name="T82" fmla="*/ 0 w 494"/>
                          <a:gd name="T83" fmla="*/ 0 h 493"/>
                          <a:gd name="T84" fmla="*/ 0 w 494"/>
                          <a:gd name="T85" fmla="*/ 0 h 4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94"/>
                          <a:gd name="T130" fmla="*/ 0 h 493"/>
                          <a:gd name="T131" fmla="*/ 494 w 494"/>
                          <a:gd name="T132" fmla="*/ 493 h 4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94" h="493">
                            <a:moveTo>
                              <a:pt x="6" y="438"/>
                            </a:moveTo>
                            <a:lnTo>
                              <a:pt x="31" y="405"/>
                            </a:lnTo>
                            <a:lnTo>
                              <a:pt x="68" y="360"/>
                            </a:lnTo>
                            <a:lnTo>
                              <a:pt x="113" y="317"/>
                            </a:lnTo>
                            <a:lnTo>
                              <a:pt x="147" y="290"/>
                            </a:lnTo>
                            <a:lnTo>
                              <a:pt x="174" y="279"/>
                            </a:lnTo>
                            <a:lnTo>
                              <a:pt x="192" y="274"/>
                            </a:lnTo>
                            <a:lnTo>
                              <a:pt x="205" y="261"/>
                            </a:lnTo>
                            <a:lnTo>
                              <a:pt x="200" y="230"/>
                            </a:lnTo>
                            <a:lnTo>
                              <a:pt x="208" y="196"/>
                            </a:lnTo>
                            <a:lnTo>
                              <a:pt x="225" y="163"/>
                            </a:lnTo>
                            <a:lnTo>
                              <a:pt x="251" y="127"/>
                            </a:lnTo>
                            <a:lnTo>
                              <a:pt x="290" y="89"/>
                            </a:lnTo>
                            <a:lnTo>
                              <a:pt x="332" y="54"/>
                            </a:lnTo>
                            <a:lnTo>
                              <a:pt x="371" y="25"/>
                            </a:lnTo>
                            <a:lnTo>
                              <a:pt x="414" y="5"/>
                            </a:lnTo>
                            <a:lnTo>
                              <a:pt x="444" y="0"/>
                            </a:lnTo>
                            <a:lnTo>
                              <a:pt x="471" y="9"/>
                            </a:lnTo>
                            <a:lnTo>
                              <a:pt x="486" y="27"/>
                            </a:lnTo>
                            <a:lnTo>
                              <a:pt x="494" y="51"/>
                            </a:lnTo>
                            <a:lnTo>
                              <a:pt x="491" y="85"/>
                            </a:lnTo>
                            <a:lnTo>
                              <a:pt x="477" y="122"/>
                            </a:lnTo>
                            <a:lnTo>
                              <a:pt x="460" y="154"/>
                            </a:lnTo>
                            <a:lnTo>
                              <a:pt x="434" y="189"/>
                            </a:lnTo>
                            <a:lnTo>
                              <a:pt x="405" y="218"/>
                            </a:lnTo>
                            <a:lnTo>
                              <a:pt x="365" y="251"/>
                            </a:lnTo>
                            <a:lnTo>
                              <a:pt x="327" y="277"/>
                            </a:lnTo>
                            <a:lnTo>
                              <a:pt x="295" y="293"/>
                            </a:lnTo>
                            <a:lnTo>
                              <a:pt x="266" y="295"/>
                            </a:lnTo>
                            <a:lnTo>
                              <a:pt x="240" y="292"/>
                            </a:lnTo>
                            <a:lnTo>
                              <a:pt x="222" y="298"/>
                            </a:lnTo>
                            <a:lnTo>
                              <a:pt x="211" y="314"/>
                            </a:lnTo>
                            <a:lnTo>
                              <a:pt x="201" y="343"/>
                            </a:lnTo>
                            <a:lnTo>
                              <a:pt x="178" y="375"/>
                            </a:lnTo>
                            <a:lnTo>
                              <a:pt x="142" y="410"/>
                            </a:lnTo>
                            <a:lnTo>
                              <a:pt x="114" y="440"/>
                            </a:lnTo>
                            <a:lnTo>
                              <a:pt x="88" y="467"/>
                            </a:lnTo>
                            <a:lnTo>
                              <a:pt x="65" y="484"/>
                            </a:lnTo>
                            <a:lnTo>
                              <a:pt x="40" y="492"/>
                            </a:lnTo>
                            <a:lnTo>
                              <a:pt x="19" y="493"/>
                            </a:lnTo>
                            <a:lnTo>
                              <a:pt x="1" y="484"/>
                            </a:lnTo>
                            <a:lnTo>
                              <a:pt x="0" y="461"/>
                            </a:lnTo>
                            <a:lnTo>
                              <a:pt x="6" y="438"/>
                            </a:lnTo>
                            <a:close/>
                          </a:path>
                        </a:pathLst>
                      </a:custGeom>
                      <a:solidFill>
                        <a:srgbClr val="A0A0C0"/>
                      </a:solidFill>
                      <a:ln w="3175">
                        <a:solidFill>
                          <a:srgbClr val="000000"/>
                        </a:solidFill>
                        <a:round/>
                        <a:headEnd/>
                        <a:tailEnd/>
                      </a:ln>
                    </p:spPr>
                    <p:txBody>
                      <a:bodyPr/>
                      <a:lstStyle/>
                      <a:p>
                        <a:endParaRPr lang="en-US" dirty="0"/>
                      </a:p>
                    </p:txBody>
                  </p:sp>
                  <p:sp>
                    <p:nvSpPr>
                      <p:cNvPr id="161932" name="Freeform 93"/>
                      <p:cNvSpPr>
                        <a:spLocks/>
                      </p:cNvSpPr>
                      <p:nvPr/>
                    </p:nvSpPr>
                    <p:spPr bwMode="auto">
                      <a:xfrm>
                        <a:off x="2103" y="1478"/>
                        <a:ext cx="59" cy="59"/>
                      </a:xfrm>
                      <a:custGeom>
                        <a:avLst/>
                        <a:gdLst>
                          <a:gd name="T0" fmla="*/ 0 w 237"/>
                          <a:gd name="T1" fmla="*/ 0 h 235"/>
                          <a:gd name="T2" fmla="*/ 0 w 237"/>
                          <a:gd name="T3" fmla="*/ 0 h 235"/>
                          <a:gd name="T4" fmla="*/ 0 w 237"/>
                          <a:gd name="T5" fmla="*/ 0 h 235"/>
                          <a:gd name="T6" fmla="*/ 0 w 237"/>
                          <a:gd name="T7" fmla="*/ 0 h 235"/>
                          <a:gd name="T8" fmla="*/ 0 w 237"/>
                          <a:gd name="T9" fmla="*/ 0 h 235"/>
                          <a:gd name="T10" fmla="*/ 0 w 237"/>
                          <a:gd name="T11" fmla="*/ 0 h 235"/>
                          <a:gd name="T12" fmla="*/ 0 w 237"/>
                          <a:gd name="T13" fmla="*/ 0 h 235"/>
                          <a:gd name="T14" fmla="*/ 0 w 237"/>
                          <a:gd name="T15" fmla="*/ 0 h 235"/>
                          <a:gd name="T16" fmla="*/ 0 w 237"/>
                          <a:gd name="T17" fmla="*/ 0 h 235"/>
                          <a:gd name="T18" fmla="*/ 0 w 237"/>
                          <a:gd name="T19" fmla="*/ 0 h 235"/>
                          <a:gd name="T20" fmla="*/ 0 w 237"/>
                          <a:gd name="T21" fmla="*/ 0 h 235"/>
                          <a:gd name="T22" fmla="*/ 0 w 237"/>
                          <a:gd name="T23" fmla="*/ 0 h 235"/>
                          <a:gd name="T24" fmla="*/ 0 w 237"/>
                          <a:gd name="T25" fmla="*/ 0 h 235"/>
                          <a:gd name="T26" fmla="*/ 0 w 237"/>
                          <a:gd name="T27" fmla="*/ 0 h 235"/>
                          <a:gd name="T28" fmla="*/ 0 w 237"/>
                          <a:gd name="T29" fmla="*/ 0 h 235"/>
                          <a:gd name="T30" fmla="*/ 0 w 237"/>
                          <a:gd name="T31" fmla="*/ 0 h 235"/>
                          <a:gd name="T32" fmla="*/ 0 w 237"/>
                          <a:gd name="T33" fmla="*/ 0 h 235"/>
                          <a:gd name="T34" fmla="*/ 0 w 237"/>
                          <a:gd name="T35" fmla="*/ 0 h 235"/>
                          <a:gd name="T36" fmla="*/ 0 w 237"/>
                          <a:gd name="T37" fmla="*/ 0 h 235"/>
                          <a:gd name="T38" fmla="*/ 0 w 237"/>
                          <a:gd name="T39" fmla="*/ 0 h 235"/>
                          <a:gd name="T40" fmla="*/ 0 w 237"/>
                          <a:gd name="T41" fmla="*/ 0 h 235"/>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37"/>
                          <a:gd name="T64" fmla="*/ 0 h 235"/>
                          <a:gd name="T65" fmla="*/ 237 w 237"/>
                          <a:gd name="T66" fmla="*/ 235 h 235"/>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37" h="235">
                            <a:moveTo>
                              <a:pt x="0" y="191"/>
                            </a:moveTo>
                            <a:lnTo>
                              <a:pt x="10" y="163"/>
                            </a:lnTo>
                            <a:lnTo>
                              <a:pt x="25" y="137"/>
                            </a:lnTo>
                            <a:lnTo>
                              <a:pt x="56" y="101"/>
                            </a:lnTo>
                            <a:lnTo>
                              <a:pt x="85" y="72"/>
                            </a:lnTo>
                            <a:lnTo>
                              <a:pt x="122" y="43"/>
                            </a:lnTo>
                            <a:lnTo>
                              <a:pt x="158" y="20"/>
                            </a:lnTo>
                            <a:lnTo>
                              <a:pt x="188" y="3"/>
                            </a:lnTo>
                            <a:lnTo>
                              <a:pt x="213" y="0"/>
                            </a:lnTo>
                            <a:lnTo>
                              <a:pt x="232" y="7"/>
                            </a:lnTo>
                            <a:lnTo>
                              <a:pt x="237" y="31"/>
                            </a:lnTo>
                            <a:lnTo>
                              <a:pt x="229" y="58"/>
                            </a:lnTo>
                            <a:lnTo>
                              <a:pt x="213" y="89"/>
                            </a:lnTo>
                            <a:lnTo>
                              <a:pt x="183" y="128"/>
                            </a:lnTo>
                            <a:lnTo>
                              <a:pt x="154" y="157"/>
                            </a:lnTo>
                            <a:lnTo>
                              <a:pt x="122" y="185"/>
                            </a:lnTo>
                            <a:lnTo>
                              <a:pt x="89" y="212"/>
                            </a:lnTo>
                            <a:lnTo>
                              <a:pt x="47" y="235"/>
                            </a:lnTo>
                            <a:lnTo>
                              <a:pt x="19" y="232"/>
                            </a:lnTo>
                            <a:lnTo>
                              <a:pt x="3" y="219"/>
                            </a:lnTo>
                            <a:lnTo>
                              <a:pt x="0" y="191"/>
                            </a:lnTo>
                            <a:close/>
                          </a:path>
                        </a:pathLst>
                      </a:custGeom>
                      <a:solidFill>
                        <a:srgbClr val="E0E0FF"/>
                      </a:solidFill>
                      <a:ln w="3175">
                        <a:solidFill>
                          <a:srgbClr val="000000"/>
                        </a:solidFill>
                        <a:round/>
                        <a:headEnd/>
                        <a:tailEnd/>
                      </a:ln>
                    </p:spPr>
                    <p:txBody>
                      <a:bodyPr/>
                      <a:lstStyle/>
                      <a:p>
                        <a:endParaRPr lang="en-US" dirty="0"/>
                      </a:p>
                    </p:txBody>
                  </p:sp>
                </p:grpSp>
                <p:sp>
                  <p:nvSpPr>
                    <p:cNvPr id="161926" name="Freeform 94"/>
                    <p:cNvSpPr>
                      <a:spLocks/>
                    </p:cNvSpPr>
                    <p:nvPr/>
                  </p:nvSpPr>
                  <p:spPr bwMode="auto">
                    <a:xfrm>
                      <a:off x="2064" y="1559"/>
                      <a:ext cx="39" cy="53"/>
                    </a:xfrm>
                    <a:custGeom>
                      <a:avLst/>
                      <a:gdLst>
                        <a:gd name="T0" fmla="*/ 0 w 159"/>
                        <a:gd name="T1" fmla="*/ 0 h 211"/>
                        <a:gd name="T2" fmla="*/ 0 w 159"/>
                        <a:gd name="T3" fmla="*/ 0 h 211"/>
                        <a:gd name="T4" fmla="*/ 0 w 159"/>
                        <a:gd name="T5" fmla="*/ 0 h 211"/>
                        <a:gd name="T6" fmla="*/ 0 w 159"/>
                        <a:gd name="T7" fmla="*/ 0 h 211"/>
                        <a:gd name="T8" fmla="*/ 0 w 159"/>
                        <a:gd name="T9" fmla="*/ 0 h 211"/>
                        <a:gd name="T10" fmla="*/ 0 w 159"/>
                        <a:gd name="T11" fmla="*/ 0 h 211"/>
                        <a:gd name="T12" fmla="*/ 0 w 159"/>
                        <a:gd name="T13" fmla="*/ 0 h 211"/>
                        <a:gd name="T14" fmla="*/ 0 w 159"/>
                        <a:gd name="T15" fmla="*/ 0 h 211"/>
                        <a:gd name="T16" fmla="*/ 0 w 159"/>
                        <a:gd name="T17" fmla="*/ 0 h 211"/>
                        <a:gd name="T18" fmla="*/ 0 w 159"/>
                        <a:gd name="T19" fmla="*/ 0 h 211"/>
                        <a:gd name="T20" fmla="*/ 0 w 159"/>
                        <a:gd name="T21" fmla="*/ 0 h 211"/>
                        <a:gd name="T22" fmla="*/ 0 w 159"/>
                        <a:gd name="T23" fmla="*/ 0 h 211"/>
                        <a:gd name="T24" fmla="*/ 0 w 159"/>
                        <a:gd name="T25" fmla="*/ 0 h 211"/>
                        <a:gd name="T26" fmla="*/ 0 w 159"/>
                        <a:gd name="T27" fmla="*/ 0 h 211"/>
                        <a:gd name="T28" fmla="*/ 0 w 159"/>
                        <a:gd name="T29" fmla="*/ 0 h 211"/>
                        <a:gd name="T30" fmla="*/ 0 w 159"/>
                        <a:gd name="T31" fmla="*/ 0 h 211"/>
                        <a:gd name="T32" fmla="*/ 0 w 159"/>
                        <a:gd name="T33" fmla="*/ 0 h 211"/>
                        <a:gd name="T34" fmla="*/ 0 w 159"/>
                        <a:gd name="T35" fmla="*/ 0 h 211"/>
                        <a:gd name="T36" fmla="*/ 0 w 159"/>
                        <a:gd name="T37" fmla="*/ 0 h 211"/>
                        <a:gd name="T38" fmla="*/ 0 w 159"/>
                        <a:gd name="T39" fmla="*/ 0 h 211"/>
                        <a:gd name="T40" fmla="*/ 0 w 159"/>
                        <a:gd name="T41" fmla="*/ 0 h 211"/>
                        <a:gd name="T42" fmla="*/ 0 w 159"/>
                        <a:gd name="T43" fmla="*/ 0 h 211"/>
                        <a:gd name="T44" fmla="*/ 0 w 159"/>
                        <a:gd name="T45" fmla="*/ 0 h 211"/>
                        <a:gd name="T46" fmla="*/ 0 w 159"/>
                        <a:gd name="T47" fmla="*/ 0 h 211"/>
                        <a:gd name="T48" fmla="*/ 0 w 159"/>
                        <a:gd name="T49" fmla="*/ 0 h 211"/>
                        <a:gd name="T50" fmla="*/ 0 w 159"/>
                        <a:gd name="T51" fmla="*/ 0 h 211"/>
                        <a:gd name="T52" fmla="*/ 0 w 159"/>
                        <a:gd name="T53" fmla="*/ 0 h 211"/>
                        <a:gd name="T54" fmla="*/ 0 w 159"/>
                        <a:gd name="T55" fmla="*/ 0 h 211"/>
                        <a:gd name="T56" fmla="*/ 0 w 159"/>
                        <a:gd name="T57" fmla="*/ 0 h 211"/>
                        <a:gd name="T58" fmla="*/ 0 w 159"/>
                        <a:gd name="T59" fmla="*/ 0 h 211"/>
                        <a:gd name="T60" fmla="*/ 0 w 159"/>
                        <a:gd name="T61" fmla="*/ 0 h 211"/>
                        <a:gd name="T62" fmla="*/ 0 w 159"/>
                        <a:gd name="T63" fmla="*/ 0 h 211"/>
                        <a:gd name="T64" fmla="*/ 0 w 159"/>
                        <a:gd name="T65" fmla="*/ 0 h 211"/>
                        <a:gd name="T66" fmla="*/ 0 w 159"/>
                        <a:gd name="T67" fmla="*/ 0 h 211"/>
                        <a:gd name="T68" fmla="*/ 0 w 159"/>
                        <a:gd name="T69" fmla="*/ 0 h 211"/>
                        <a:gd name="T70" fmla="*/ 0 w 159"/>
                        <a:gd name="T71" fmla="*/ 0 h 211"/>
                        <a:gd name="T72" fmla="*/ 0 w 159"/>
                        <a:gd name="T73" fmla="*/ 0 h 211"/>
                        <a:gd name="T74" fmla="*/ 0 w 159"/>
                        <a:gd name="T75" fmla="*/ 0 h 211"/>
                        <a:gd name="T76" fmla="*/ 0 w 159"/>
                        <a:gd name="T77" fmla="*/ 0 h 211"/>
                        <a:gd name="T78" fmla="*/ 0 w 159"/>
                        <a:gd name="T79" fmla="*/ 0 h 211"/>
                        <a:gd name="T80" fmla="*/ 0 w 159"/>
                        <a:gd name="T81" fmla="*/ 0 h 211"/>
                        <a:gd name="T82" fmla="*/ 0 w 159"/>
                        <a:gd name="T83" fmla="*/ 0 h 211"/>
                        <a:gd name="T84" fmla="*/ 0 w 159"/>
                        <a:gd name="T85" fmla="*/ 0 h 211"/>
                        <a:gd name="T86" fmla="*/ 0 w 159"/>
                        <a:gd name="T87" fmla="*/ 0 h 21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59"/>
                        <a:gd name="T133" fmla="*/ 0 h 211"/>
                        <a:gd name="T134" fmla="*/ 159 w 159"/>
                        <a:gd name="T135" fmla="*/ 211 h 21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59" h="211">
                          <a:moveTo>
                            <a:pt x="120" y="0"/>
                          </a:moveTo>
                          <a:lnTo>
                            <a:pt x="136" y="4"/>
                          </a:lnTo>
                          <a:lnTo>
                            <a:pt x="145" y="16"/>
                          </a:lnTo>
                          <a:lnTo>
                            <a:pt x="146" y="29"/>
                          </a:lnTo>
                          <a:lnTo>
                            <a:pt x="141" y="39"/>
                          </a:lnTo>
                          <a:lnTo>
                            <a:pt x="149" y="44"/>
                          </a:lnTo>
                          <a:lnTo>
                            <a:pt x="158" y="57"/>
                          </a:lnTo>
                          <a:lnTo>
                            <a:pt x="159" y="73"/>
                          </a:lnTo>
                          <a:lnTo>
                            <a:pt x="150" y="83"/>
                          </a:lnTo>
                          <a:lnTo>
                            <a:pt x="136" y="90"/>
                          </a:lnTo>
                          <a:lnTo>
                            <a:pt x="145" y="106"/>
                          </a:lnTo>
                          <a:lnTo>
                            <a:pt x="146" y="123"/>
                          </a:lnTo>
                          <a:lnTo>
                            <a:pt x="137" y="137"/>
                          </a:lnTo>
                          <a:lnTo>
                            <a:pt x="118" y="143"/>
                          </a:lnTo>
                          <a:lnTo>
                            <a:pt x="89" y="139"/>
                          </a:lnTo>
                          <a:lnTo>
                            <a:pt x="90" y="153"/>
                          </a:lnTo>
                          <a:lnTo>
                            <a:pt x="89" y="175"/>
                          </a:lnTo>
                          <a:lnTo>
                            <a:pt x="84" y="191"/>
                          </a:lnTo>
                          <a:lnTo>
                            <a:pt x="76" y="203"/>
                          </a:lnTo>
                          <a:lnTo>
                            <a:pt x="64" y="210"/>
                          </a:lnTo>
                          <a:lnTo>
                            <a:pt x="48" y="211"/>
                          </a:lnTo>
                          <a:lnTo>
                            <a:pt x="28" y="204"/>
                          </a:lnTo>
                          <a:lnTo>
                            <a:pt x="17" y="190"/>
                          </a:lnTo>
                          <a:lnTo>
                            <a:pt x="3" y="167"/>
                          </a:lnTo>
                          <a:lnTo>
                            <a:pt x="0" y="149"/>
                          </a:lnTo>
                          <a:lnTo>
                            <a:pt x="7" y="139"/>
                          </a:lnTo>
                          <a:lnTo>
                            <a:pt x="17" y="134"/>
                          </a:lnTo>
                          <a:lnTo>
                            <a:pt x="25" y="132"/>
                          </a:lnTo>
                          <a:lnTo>
                            <a:pt x="22" y="119"/>
                          </a:lnTo>
                          <a:lnTo>
                            <a:pt x="11" y="110"/>
                          </a:lnTo>
                          <a:lnTo>
                            <a:pt x="7" y="99"/>
                          </a:lnTo>
                          <a:lnTo>
                            <a:pt x="12" y="86"/>
                          </a:lnTo>
                          <a:lnTo>
                            <a:pt x="27" y="79"/>
                          </a:lnTo>
                          <a:lnTo>
                            <a:pt x="20" y="70"/>
                          </a:lnTo>
                          <a:lnTo>
                            <a:pt x="20" y="56"/>
                          </a:lnTo>
                          <a:lnTo>
                            <a:pt x="31" y="49"/>
                          </a:lnTo>
                          <a:lnTo>
                            <a:pt x="26" y="37"/>
                          </a:lnTo>
                          <a:lnTo>
                            <a:pt x="33" y="22"/>
                          </a:lnTo>
                          <a:lnTo>
                            <a:pt x="44" y="15"/>
                          </a:lnTo>
                          <a:lnTo>
                            <a:pt x="60" y="13"/>
                          </a:lnTo>
                          <a:lnTo>
                            <a:pt x="68" y="15"/>
                          </a:lnTo>
                          <a:lnTo>
                            <a:pt x="78" y="16"/>
                          </a:lnTo>
                          <a:lnTo>
                            <a:pt x="93" y="10"/>
                          </a:lnTo>
                          <a:lnTo>
                            <a:pt x="120" y="0"/>
                          </a:lnTo>
                          <a:close/>
                        </a:path>
                      </a:pathLst>
                    </a:custGeom>
                    <a:solidFill>
                      <a:srgbClr val="E0A080"/>
                    </a:solidFill>
                    <a:ln w="3175">
                      <a:solidFill>
                        <a:srgbClr val="000000"/>
                      </a:solidFill>
                      <a:round/>
                      <a:headEnd/>
                      <a:tailEnd/>
                    </a:ln>
                  </p:spPr>
                  <p:txBody>
                    <a:bodyPr/>
                    <a:lstStyle/>
                    <a:p>
                      <a:endParaRPr lang="en-US" dirty="0"/>
                    </a:p>
                  </p:txBody>
                </p:sp>
                <p:sp>
                  <p:nvSpPr>
                    <p:cNvPr id="161927" name="Freeform 95"/>
                    <p:cNvSpPr>
                      <a:spLocks/>
                    </p:cNvSpPr>
                    <p:nvPr/>
                  </p:nvSpPr>
                  <p:spPr bwMode="auto">
                    <a:xfrm>
                      <a:off x="2078" y="1581"/>
                      <a:ext cx="20" cy="4"/>
                    </a:xfrm>
                    <a:custGeom>
                      <a:avLst/>
                      <a:gdLst>
                        <a:gd name="T0" fmla="*/ 0 w 81"/>
                        <a:gd name="T1" fmla="*/ 0 h 15"/>
                        <a:gd name="T2" fmla="*/ 0 w 81"/>
                        <a:gd name="T3" fmla="*/ 0 h 15"/>
                        <a:gd name="T4" fmla="*/ 0 w 81"/>
                        <a:gd name="T5" fmla="*/ 0 h 15"/>
                        <a:gd name="T6" fmla="*/ 0 w 81"/>
                        <a:gd name="T7" fmla="*/ 0 h 15"/>
                        <a:gd name="T8" fmla="*/ 0 w 81"/>
                        <a:gd name="T9" fmla="*/ 0 h 15"/>
                        <a:gd name="T10" fmla="*/ 0 w 81"/>
                        <a:gd name="T11" fmla="*/ 0 h 15"/>
                        <a:gd name="T12" fmla="*/ 0 60000 65536"/>
                        <a:gd name="T13" fmla="*/ 0 60000 65536"/>
                        <a:gd name="T14" fmla="*/ 0 60000 65536"/>
                        <a:gd name="T15" fmla="*/ 0 60000 65536"/>
                        <a:gd name="T16" fmla="*/ 0 60000 65536"/>
                        <a:gd name="T17" fmla="*/ 0 60000 65536"/>
                        <a:gd name="T18" fmla="*/ 0 w 81"/>
                        <a:gd name="T19" fmla="*/ 0 h 15"/>
                        <a:gd name="T20" fmla="*/ 81 w 81"/>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81" h="15">
                          <a:moveTo>
                            <a:pt x="0" y="3"/>
                          </a:moveTo>
                          <a:lnTo>
                            <a:pt x="12" y="10"/>
                          </a:lnTo>
                          <a:lnTo>
                            <a:pt x="32" y="15"/>
                          </a:lnTo>
                          <a:lnTo>
                            <a:pt x="51" y="12"/>
                          </a:lnTo>
                          <a:lnTo>
                            <a:pt x="69" y="6"/>
                          </a:lnTo>
                          <a:lnTo>
                            <a:pt x="81"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28" name="Freeform 96"/>
                    <p:cNvSpPr>
                      <a:spLocks/>
                    </p:cNvSpPr>
                    <p:nvPr/>
                  </p:nvSpPr>
                  <p:spPr bwMode="auto">
                    <a:xfrm>
                      <a:off x="2074" y="1590"/>
                      <a:ext cx="12" cy="4"/>
                    </a:xfrm>
                    <a:custGeom>
                      <a:avLst/>
                      <a:gdLst>
                        <a:gd name="T0" fmla="*/ 0 w 48"/>
                        <a:gd name="T1" fmla="*/ 0 h 15"/>
                        <a:gd name="T2" fmla="*/ 0 w 48"/>
                        <a:gd name="T3" fmla="*/ 0 h 15"/>
                        <a:gd name="T4" fmla="*/ 0 w 48"/>
                        <a:gd name="T5" fmla="*/ 0 h 15"/>
                        <a:gd name="T6" fmla="*/ 0 w 48"/>
                        <a:gd name="T7" fmla="*/ 0 h 15"/>
                        <a:gd name="T8" fmla="*/ 0 60000 65536"/>
                        <a:gd name="T9" fmla="*/ 0 60000 65536"/>
                        <a:gd name="T10" fmla="*/ 0 60000 65536"/>
                        <a:gd name="T11" fmla="*/ 0 60000 65536"/>
                        <a:gd name="T12" fmla="*/ 0 w 48"/>
                        <a:gd name="T13" fmla="*/ 0 h 15"/>
                        <a:gd name="T14" fmla="*/ 48 w 48"/>
                        <a:gd name="T15" fmla="*/ 15 h 15"/>
                      </a:gdLst>
                      <a:ahLst/>
                      <a:cxnLst>
                        <a:cxn ang="T8">
                          <a:pos x="T0" y="T1"/>
                        </a:cxn>
                        <a:cxn ang="T9">
                          <a:pos x="T2" y="T3"/>
                        </a:cxn>
                        <a:cxn ang="T10">
                          <a:pos x="T4" y="T5"/>
                        </a:cxn>
                        <a:cxn ang="T11">
                          <a:pos x="T6" y="T7"/>
                        </a:cxn>
                      </a:cxnLst>
                      <a:rect l="T12" t="T13" r="T14" b="T15"/>
                      <a:pathLst>
                        <a:path w="48" h="15">
                          <a:moveTo>
                            <a:pt x="48" y="15"/>
                          </a:moveTo>
                          <a:lnTo>
                            <a:pt x="34" y="14"/>
                          </a:lnTo>
                          <a:lnTo>
                            <a:pt x="17" y="10"/>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29" name="Freeform 97"/>
                    <p:cNvSpPr>
                      <a:spLocks/>
                    </p:cNvSpPr>
                    <p:nvPr/>
                  </p:nvSpPr>
                  <p:spPr bwMode="auto">
                    <a:xfrm>
                      <a:off x="2073" y="1594"/>
                      <a:ext cx="11" cy="6"/>
                    </a:xfrm>
                    <a:custGeom>
                      <a:avLst/>
                      <a:gdLst>
                        <a:gd name="T0" fmla="*/ 0 w 45"/>
                        <a:gd name="T1" fmla="*/ 0 h 21"/>
                        <a:gd name="T2" fmla="*/ 0 w 45"/>
                        <a:gd name="T3" fmla="*/ 0 h 21"/>
                        <a:gd name="T4" fmla="*/ 0 w 45"/>
                        <a:gd name="T5" fmla="*/ 0 h 21"/>
                        <a:gd name="T6" fmla="*/ 0 w 45"/>
                        <a:gd name="T7" fmla="*/ 0 h 21"/>
                        <a:gd name="T8" fmla="*/ 0 w 45"/>
                        <a:gd name="T9" fmla="*/ 0 h 21"/>
                        <a:gd name="T10" fmla="*/ 0 w 45"/>
                        <a:gd name="T11" fmla="*/ 0 h 21"/>
                        <a:gd name="T12" fmla="*/ 0 60000 65536"/>
                        <a:gd name="T13" fmla="*/ 0 60000 65536"/>
                        <a:gd name="T14" fmla="*/ 0 60000 65536"/>
                        <a:gd name="T15" fmla="*/ 0 60000 65536"/>
                        <a:gd name="T16" fmla="*/ 0 60000 65536"/>
                        <a:gd name="T17" fmla="*/ 0 60000 65536"/>
                        <a:gd name="T18" fmla="*/ 0 w 45"/>
                        <a:gd name="T19" fmla="*/ 0 h 21"/>
                        <a:gd name="T20" fmla="*/ 45 w 45"/>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45" h="21">
                          <a:moveTo>
                            <a:pt x="45" y="21"/>
                          </a:moveTo>
                          <a:lnTo>
                            <a:pt x="32" y="14"/>
                          </a:lnTo>
                          <a:lnTo>
                            <a:pt x="21" y="14"/>
                          </a:lnTo>
                          <a:lnTo>
                            <a:pt x="10" y="21"/>
                          </a:lnTo>
                          <a:lnTo>
                            <a:pt x="7" y="10"/>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30" name="Freeform 98"/>
                    <p:cNvSpPr>
                      <a:spLocks/>
                    </p:cNvSpPr>
                    <p:nvPr/>
                  </p:nvSpPr>
                  <p:spPr bwMode="auto">
                    <a:xfrm>
                      <a:off x="2078" y="1569"/>
                      <a:ext cx="20" cy="5"/>
                    </a:xfrm>
                    <a:custGeom>
                      <a:avLst/>
                      <a:gdLst>
                        <a:gd name="T0" fmla="*/ 0 w 81"/>
                        <a:gd name="T1" fmla="*/ 0 h 18"/>
                        <a:gd name="T2" fmla="*/ 0 w 81"/>
                        <a:gd name="T3" fmla="*/ 0 h 18"/>
                        <a:gd name="T4" fmla="*/ 0 w 81"/>
                        <a:gd name="T5" fmla="*/ 0 h 18"/>
                        <a:gd name="T6" fmla="*/ 0 w 81"/>
                        <a:gd name="T7" fmla="*/ 0 h 18"/>
                        <a:gd name="T8" fmla="*/ 0 w 81"/>
                        <a:gd name="T9" fmla="*/ 0 h 18"/>
                        <a:gd name="T10" fmla="*/ 0 w 81"/>
                        <a:gd name="T11" fmla="*/ 0 h 18"/>
                        <a:gd name="T12" fmla="*/ 0 w 81"/>
                        <a:gd name="T13" fmla="*/ 0 h 18"/>
                        <a:gd name="T14" fmla="*/ 0 w 81"/>
                        <a:gd name="T15" fmla="*/ 0 h 18"/>
                        <a:gd name="T16" fmla="*/ 0 w 81"/>
                        <a:gd name="T17" fmla="*/ 0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1"/>
                        <a:gd name="T28" fmla="*/ 0 h 18"/>
                        <a:gd name="T29" fmla="*/ 81 w 81"/>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1" h="18">
                          <a:moveTo>
                            <a:pt x="81" y="0"/>
                          </a:moveTo>
                          <a:lnTo>
                            <a:pt x="69" y="3"/>
                          </a:lnTo>
                          <a:lnTo>
                            <a:pt x="58" y="6"/>
                          </a:lnTo>
                          <a:lnTo>
                            <a:pt x="50" y="10"/>
                          </a:lnTo>
                          <a:lnTo>
                            <a:pt x="40" y="15"/>
                          </a:lnTo>
                          <a:lnTo>
                            <a:pt x="29" y="18"/>
                          </a:lnTo>
                          <a:lnTo>
                            <a:pt x="19" y="16"/>
                          </a:lnTo>
                          <a:lnTo>
                            <a:pt x="8" y="12"/>
                          </a:lnTo>
                          <a:lnTo>
                            <a:pt x="0" y="8"/>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grpSp>
          <p:grpSp>
            <p:nvGrpSpPr>
              <p:cNvPr id="161877" name="Group 99"/>
              <p:cNvGrpSpPr>
                <a:grpSpLocks/>
              </p:cNvGrpSpPr>
              <p:nvPr/>
            </p:nvGrpSpPr>
            <p:grpSpPr bwMode="auto">
              <a:xfrm>
                <a:off x="2028" y="1385"/>
                <a:ext cx="98" cy="160"/>
                <a:chOff x="2028" y="1385"/>
                <a:chExt cx="98" cy="160"/>
              </a:xfrm>
            </p:grpSpPr>
            <p:grpSp>
              <p:nvGrpSpPr>
                <p:cNvPr id="161908" name="Group 100"/>
                <p:cNvGrpSpPr>
                  <a:grpSpLocks/>
                </p:cNvGrpSpPr>
                <p:nvPr/>
              </p:nvGrpSpPr>
              <p:grpSpPr bwMode="auto">
                <a:xfrm>
                  <a:off x="2028" y="1410"/>
                  <a:ext cx="83" cy="135"/>
                  <a:chOff x="2028" y="1410"/>
                  <a:chExt cx="83" cy="135"/>
                </a:xfrm>
              </p:grpSpPr>
              <p:sp>
                <p:nvSpPr>
                  <p:cNvPr id="161910" name="Freeform 101"/>
                  <p:cNvSpPr>
                    <a:spLocks/>
                  </p:cNvSpPr>
                  <p:nvPr/>
                </p:nvSpPr>
                <p:spPr bwMode="auto">
                  <a:xfrm>
                    <a:off x="2028" y="1410"/>
                    <a:ext cx="83" cy="135"/>
                  </a:xfrm>
                  <a:custGeom>
                    <a:avLst/>
                    <a:gdLst>
                      <a:gd name="T0" fmla="*/ 0 w 332"/>
                      <a:gd name="T1" fmla="*/ 0 h 540"/>
                      <a:gd name="T2" fmla="*/ 0 w 332"/>
                      <a:gd name="T3" fmla="*/ 0 h 540"/>
                      <a:gd name="T4" fmla="*/ 0 w 332"/>
                      <a:gd name="T5" fmla="*/ 0 h 540"/>
                      <a:gd name="T6" fmla="*/ 0 w 332"/>
                      <a:gd name="T7" fmla="*/ 0 h 540"/>
                      <a:gd name="T8" fmla="*/ 0 w 332"/>
                      <a:gd name="T9" fmla="*/ 0 h 540"/>
                      <a:gd name="T10" fmla="*/ 0 w 332"/>
                      <a:gd name="T11" fmla="*/ 0 h 540"/>
                      <a:gd name="T12" fmla="*/ 0 w 332"/>
                      <a:gd name="T13" fmla="*/ 0 h 540"/>
                      <a:gd name="T14" fmla="*/ 0 w 332"/>
                      <a:gd name="T15" fmla="*/ 0 h 540"/>
                      <a:gd name="T16" fmla="*/ 0 w 332"/>
                      <a:gd name="T17" fmla="*/ 0 h 540"/>
                      <a:gd name="T18" fmla="*/ 0 w 332"/>
                      <a:gd name="T19" fmla="*/ 0 h 540"/>
                      <a:gd name="T20" fmla="*/ 0 w 332"/>
                      <a:gd name="T21" fmla="*/ 0 h 540"/>
                      <a:gd name="T22" fmla="*/ 0 w 332"/>
                      <a:gd name="T23" fmla="*/ 0 h 540"/>
                      <a:gd name="T24" fmla="*/ 0 w 332"/>
                      <a:gd name="T25" fmla="*/ 0 h 540"/>
                      <a:gd name="T26" fmla="*/ 0 w 332"/>
                      <a:gd name="T27" fmla="*/ 0 h 540"/>
                      <a:gd name="T28" fmla="*/ 0 w 332"/>
                      <a:gd name="T29" fmla="*/ 0 h 540"/>
                      <a:gd name="T30" fmla="*/ 0 w 332"/>
                      <a:gd name="T31" fmla="*/ 0 h 540"/>
                      <a:gd name="T32" fmla="*/ 0 w 332"/>
                      <a:gd name="T33" fmla="*/ 0 h 540"/>
                      <a:gd name="T34" fmla="*/ 0 w 332"/>
                      <a:gd name="T35" fmla="*/ 0 h 540"/>
                      <a:gd name="T36" fmla="*/ 0 w 332"/>
                      <a:gd name="T37" fmla="*/ 0 h 540"/>
                      <a:gd name="T38" fmla="*/ 0 w 332"/>
                      <a:gd name="T39" fmla="*/ 0 h 540"/>
                      <a:gd name="T40" fmla="*/ 0 w 332"/>
                      <a:gd name="T41" fmla="*/ 0 h 540"/>
                      <a:gd name="T42" fmla="*/ 0 w 332"/>
                      <a:gd name="T43" fmla="*/ 0 h 540"/>
                      <a:gd name="T44" fmla="*/ 0 w 332"/>
                      <a:gd name="T45" fmla="*/ 0 h 540"/>
                      <a:gd name="T46" fmla="*/ 0 w 332"/>
                      <a:gd name="T47" fmla="*/ 0 h 540"/>
                      <a:gd name="T48" fmla="*/ 0 w 332"/>
                      <a:gd name="T49" fmla="*/ 0 h 540"/>
                      <a:gd name="T50" fmla="*/ 0 w 332"/>
                      <a:gd name="T51" fmla="*/ 0 h 540"/>
                      <a:gd name="T52" fmla="*/ 0 w 332"/>
                      <a:gd name="T53" fmla="*/ 0 h 540"/>
                      <a:gd name="T54" fmla="*/ 0 w 332"/>
                      <a:gd name="T55" fmla="*/ 0 h 540"/>
                      <a:gd name="T56" fmla="*/ 0 w 332"/>
                      <a:gd name="T57" fmla="*/ 0 h 540"/>
                      <a:gd name="T58" fmla="*/ 0 w 332"/>
                      <a:gd name="T59" fmla="*/ 0 h 540"/>
                      <a:gd name="T60" fmla="*/ 0 w 332"/>
                      <a:gd name="T61" fmla="*/ 0 h 540"/>
                      <a:gd name="T62" fmla="*/ 0 w 332"/>
                      <a:gd name="T63" fmla="*/ 0 h 540"/>
                      <a:gd name="T64" fmla="*/ 0 w 332"/>
                      <a:gd name="T65" fmla="*/ 0 h 540"/>
                      <a:gd name="T66" fmla="*/ 0 w 332"/>
                      <a:gd name="T67" fmla="*/ 0 h 540"/>
                      <a:gd name="T68" fmla="*/ 0 w 332"/>
                      <a:gd name="T69" fmla="*/ 0 h 540"/>
                      <a:gd name="T70" fmla="*/ 0 w 332"/>
                      <a:gd name="T71" fmla="*/ 0 h 540"/>
                      <a:gd name="T72" fmla="*/ 0 w 332"/>
                      <a:gd name="T73" fmla="*/ 0 h 540"/>
                      <a:gd name="T74" fmla="*/ 0 w 332"/>
                      <a:gd name="T75" fmla="*/ 0 h 540"/>
                      <a:gd name="T76" fmla="*/ 0 w 332"/>
                      <a:gd name="T77" fmla="*/ 0 h 540"/>
                      <a:gd name="T78" fmla="*/ 0 w 332"/>
                      <a:gd name="T79" fmla="*/ 0 h 540"/>
                      <a:gd name="T80" fmla="*/ 0 w 332"/>
                      <a:gd name="T81" fmla="*/ 0 h 540"/>
                      <a:gd name="T82" fmla="*/ 0 w 332"/>
                      <a:gd name="T83" fmla="*/ 0 h 540"/>
                      <a:gd name="T84" fmla="*/ 0 w 332"/>
                      <a:gd name="T85" fmla="*/ 0 h 540"/>
                      <a:gd name="T86" fmla="*/ 0 w 332"/>
                      <a:gd name="T87" fmla="*/ 0 h 540"/>
                      <a:gd name="T88" fmla="*/ 0 w 332"/>
                      <a:gd name="T89" fmla="*/ 0 h 540"/>
                      <a:gd name="T90" fmla="*/ 0 w 332"/>
                      <a:gd name="T91" fmla="*/ 0 h 540"/>
                      <a:gd name="T92" fmla="*/ 0 w 332"/>
                      <a:gd name="T93" fmla="*/ 0 h 540"/>
                      <a:gd name="T94" fmla="*/ 0 w 332"/>
                      <a:gd name="T95" fmla="*/ 0 h 540"/>
                      <a:gd name="T96" fmla="*/ 0 w 332"/>
                      <a:gd name="T97" fmla="*/ 0 h 540"/>
                      <a:gd name="T98" fmla="*/ 0 w 332"/>
                      <a:gd name="T99" fmla="*/ 0 h 540"/>
                      <a:gd name="T100" fmla="*/ 0 w 332"/>
                      <a:gd name="T101" fmla="*/ 0 h 540"/>
                      <a:gd name="T102" fmla="*/ 0 w 332"/>
                      <a:gd name="T103" fmla="*/ 0 h 540"/>
                      <a:gd name="T104" fmla="*/ 0 w 332"/>
                      <a:gd name="T105" fmla="*/ 0 h 540"/>
                      <a:gd name="T106" fmla="*/ 0 w 332"/>
                      <a:gd name="T107" fmla="*/ 0 h 540"/>
                      <a:gd name="T108" fmla="*/ 0 w 332"/>
                      <a:gd name="T109" fmla="*/ 0 h 540"/>
                      <a:gd name="T110" fmla="*/ 0 w 332"/>
                      <a:gd name="T111" fmla="*/ 0 h 540"/>
                      <a:gd name="T112" fmla="*/ 0 w 332"/>
                      <a:gd name="T113" fmla="*/ 0 h 540"/>
                      <a:gd name="T114" fmla="*/ 0 w 332"/>
                      <a:gd name="T115" fmla="*/ 0 h 540"/>
                      <a:gd name="T116" fmla="*/ 0 w 332"/>
                      <a:gd name="T117" fmla="*/ 0 h 540"/>
                      <a:gd name="T118" fmla="*/ 0 w 332"/>
                      <a:gd name="T119" fmla="*/ 0 h 54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2"/>
                      <a:gd name="T181" fmla="*/ 0 h 540"/>
                      <a:gd name="T182" fmla="*/ 332 w 332"/>
                      <a:gd name="T183" fmla="*/ 540 h 54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2" h="540">
                        <a:moveTo>
                          <a:pt x="10" y="146"/>
                        </a:moveTo>
                        <a:lnTo>
                          <a:pt x="3" y="179"/>
                        </a:lnTo>
                        <a:lnTo>
                          <a:pt x="0" y="212"/>
                        </a:lnTo>
                        <a:lnTo>
                          <a:pt x="8" y="285"/>
                        </a:lnTo>
                        <a:lnTo>
                          <a:pt x="14" y="348"/>
                        </a:lnTo>
                        <a:lnTo>
                          <a:pt x="30" y="386"/>
                        </a:lnTo>
                        <a:lnTo>
                          <a:pt x="46" y="433"/>
                        </a:lnTo>
                        <a:lnTo>
                          <a:pt x="57" y="456"/>
                        </a:lnTo>
                        <a:lnTo>
                          <a:pt x="70" y="487"/>
                        </a:lnTo>
                        <a:lnTo>
                          <a:pt x="80" y="512"/>
                        </a:lnTo>
                        <a:lnTo>
                          <a:pt x="92" y="530"/>
                        </a:lnTo>
                        <a:lnTo>
                          <a:pt x="102" y="538"/>
                        </a:lnTo>
                        <a:lnTo>
                          <a:pt x="114" y="540"/>
                        </a:lnTo>
                        <a:lnTo>
                          <a:pt x="127" y="536"/>
                        </a:lnTo>
                        <a:lnTo>
                          <a:pt x="136" y="537"/>
                        </a:lnTo>
                        <a:lnTo>
                          <a:pt x="143" y="534"/>
                        </a:lnTo>
                        <a:lnTo>
                          <a:pt x="154" y="519"/>
                        </a:lnTo>
                        <a:lnTo>
                          <a:pt x="168" y="488"/>
                        </a:lnTo>
                        <a:lnTo>
                          <a:pt x="181" y="451"/>
                        </a:lnTo>
                        <a:lnTo>
                          <a:pt x="190" y="418"/>
                        </a:lnTo>
                        <a:lnTo>
                          <a:pt x="194" y="388"/>
                        </a:lnTo>
                        <a:lnTo>
                          <a:pt x="201" y="367"/>
                        </a:lnTo>
                        <a:lnTo>
                          <a:pt x="214" y="340"/>
                        </a:lnTo>
                        <a:lnTo>
                          <a:pt x="227" y="320"/>
                        </a:lnTo>
                        <a:lnTo>
                          <a:pt x="215" y="308"/>
                        </a:lnTo>
                        <a:lnTo>
                          <a:pt x="199" y="300"/>
                        </a:lnTo>
                        <a:lnTo>
                          <a:pt x="211" y="284"/>
                        </a:lnTo>
                        <a:lnTo>
                          <a:pt x="214" y="269"/>
                        </a:lnTo>
                        <a:lnTo>
                          <a:pt x="218" y="259"/>
                        </a:lnTo>
                        <a:lnTo>
                          <a:pt x="226" y="247"/>
                        </a:lnTo>
                        <a:lnTo>
                          <a:pt x="232" y="252"/>
                        </a:lnTo>
                        <a:lnTo>
                          <a:pt x="239" y="255"/>
                        </a:lnTo>
                        <a:lnTo>
                          <a:pt x="247" y="267"/>
                        </a:lnTo>
                        <a:lnTo>
                          <a:pt x="250" y="281"/>
                        </a:lnTo>
                        <a:lnTo>
                          <a:pt x="255" y="286"/>
                        </a:lnTo>
                        <a:lnTo>
                          <a:pt x="265" y="287"/>
                        </a:lnTo>
                        <a:lnTo>
                          <a:pt x="272" y="283"/>
                        </a:lnTo>
                        <a:lnTo>
                          <a:pt x="278" y="273"/>
                        </a:lnTo>
                        <a:lnTo>
                          <a:pt x="285" y="243"/>
                        </a:lnTo>
                        <a:lnTo>
                          <a:pt x="299" y="225"/>
                        </a:lnTo>
                        <a:lnTo>
                          <a:pt x="309" y="213"/>
                        </a:lnTo>
                        <a:lnTo>
                          <a:pt x="312" y="200"/>
                        </a:lnTo>
                        <a:lnTo>
                          <a:pt x="303" y="171"/>
                        </a:lnTo>
                        <a:lnTo>
                          <a:pt x="297" y="154"/>
                        </a:lnTo>
                        <a:lnTo>
                          <a:pt x="304" y="135"/>
                        </a:lnTo>
                        <a:lnTo>
                          <a:pt x="321" y="117"/>
                        </a:lnTo>
                        <a:lnTo>
                          <a:pt x="332" y="102"/>
                        </a:lnTo>
                        <a:lnTo>
                          <a:pt x="324" y="66"/>
                        </a:lnTo>
                        <a:lnTo>
                          <a:pt x="305" y="36"/>
                        </a:lnTo>
                        <a:lnTo>
                          <a:pt x="260" y="11"/>
                        </a:lnTo>
                        <a:lnTo>
                          <a:pt x="213" y="0"/>
                        </a:lnTo>
                        <a:lnTo>
                          <a:pt x="164" y="4"/>
                        </a:lnTo>
                        <a:lnTo>
                          <a:pt x="110" y="23"/>
                        </a:lnTo>
                        <a:lnTo>
                          <a:pt x="94" y="41"/>
                        </a:lnTo>
                        <a:lnTo>
                          <a:pt x="86" y="60"/>
                        </a:lnTo>
                        <a:lnTo>
                          <a:pt x="78" y="85"/>
                        </a:lnTo>
                        <a:lnTo>
                          <a:pt x="72" y="98"/>
                        </a:lnTo>
                        <a:lnTo>
                          <a:pt x="36" y="118"/>
                        </a:lnTo>
                        <a:lnTo>
                          <a:pt x="20" y="132"/>
                        </a:lnTo>
                        <a:lnTo>
                          <a:pt x="10" y="146"/>
                        </a:lnTo>
                        <a:close/>
                      </a:path>
                    </a:pathLst>
                  </a:custGeom>
                  <a:solidFill>
                    <a:srgbClr val="E0A080"/>
                  </a:solidFill>
                  <a:ln w="3175">
                    <a:solidFill>
                      <a:srgbClr val="000000"/>
                    </a:solidFill>
                    <a:round/>
                    <a:headEnd/>
                    <a:tailEnd/>
                  </a:ln>
                </p:spPr>
                <p:txBody>
                  <a:bodyPr/>
                  <a:lstStyle/>
                  <a:p>
                    <a:endParaRPr lang="en-US" dirty="0"/>
                  </a:p>
                </p:txBody>
              </p:sp>
              <p:grpSp>
                <p:nvGrpSpPr>
                  <p:cNvPr id="161911" name="Group 102"/>
                  <p:cNvGrpSpPr>
                    <a:grpSpLocks/>
                  </p:cNvGrpSpPr>
                  <p:nvPr/>
                </p:nvGrpSpPr>
                <p:grpSpPr bwMode="auto">
                  <a:xfrm>
                    <a:off x="2038" y="1430"/>
                    <a:ext cx="64" cy="72"/>
                    <a:chOff x="2038" y="1430"/>
                    <a:chExt cx="64" cy="72"/>
                  </a:xfrm>
                </p:grpSpPr>
                <p:grpSp>
                  <p:nvGrpSpPr>
                    <p:cNvPr id="161912" name="Group 103"/>
                    <p:cNvGrpSpPr>
                      <a:grpSpLocks/>
                    </p:cNvGrpSpPr>
                    <p:nvPr/>
                  </p:nvGrpSpPr>
                  <p:grpSpPr bwMode="auto">
                    <a:xfrm>
                      <a:off x="2038" y="1430"/>
                      <a:ext cx="64" cy="72"/>
                      <a:chOff x="2038" y="1430"/>
                      <a:chExt cx="64" cy="72"/>
                    </a:xfrm>
                  </p:grpSpPr>
                  <p:sp>
                    <p:nvSpPr>
                      <p:cNvPr id="161914" name="Freeform 104"/>
                      <p:cNvSpPr>
                        <a:spLocks/>
                      </p:cNvSpPr>
                      <p:nvPr/>
                    </p:nvSpPr>
                    <p:spPr bwMode="auto">
                      <a:xfrm>
                        <a:off x="2038" y="1438"/>
                        <a:ext cx="19" cy="64"/>
                      </a:xfrm>
                      <a:custGeom>
                        <a:avLst/>
                        <a:gdLst>
                          <a:gd name="T0" fmla="*/ 0 w 77"/>
                          <a:gd name="T1" fmla="*/ 0 h 257"/>
                          <a:gd name="T2" fmla="*/ 0 w 77"/>
                          <a:gd name="T3" fmla="*/ 0 h 257"/>
                          <a:gd name="T4" fmla="*/ 0 w 77"/>
                          <a:gd name="T5" fmla="*/ 0 h 257"/>
                          <a:gd name="T6" fmla="*/ 0 w 77"/>
                          <a:gd name="T7" fmla="*/ 0 h 257"/>
                          <a:gd name="T8" fmla="*/ 0 w 77"/>
                          <a:gd name="T9" fmla="*/ 0 h 257"/>
                          <a:gd name="T10" fmla="*/ 0 w 77"/>
                          <a:gd name="T11" fmla="*/ 0 h 257"/>
                          <a:gd name="T12" fmla="*/ 0 w 77"/>
                          <a:gd name="T13" fmla="*/ 0 h 257"/>
                          <a:gd name="T14" fmla="*/ 0 w 77"/>
                          <a:gd name="T15" fmla="*/ 0 h 257"/>
                          <a:gd name="T16" fmla="*/ 0 w 77"/>
                          <a:gd name="T17" fmla="*/ 0 h 257"/>
                          <a:gd name="T18" fmla="*/ 0 w 77"/>
                          <a:gd name="T19" fmla="*/ 0 h 257"/>
                          <a:gd name="T20" fmla="*/ 0 w 77"/>
                          <a:gd name="T21" fmla="*/ 0 h 257"/>
                          <a:gd name="T22" fmla="*/ 0 w 77"/>
                          <a:gd name="T23" fmla="*/ 0 h 257"/>
                          <a:gd name="T24" fmla="*/ 0 w 77"/>
                          <a:gd name="T25" fmla="*/ 0 h 257"/>
                          <a:gd name="T26" fmla="*/ 0 w 77"/>
                          <a:gd name="T27" fmla="*/ 0 h 257"/>
                          <a:gd name="T28" fmla="*/ 0 w 77"/>
                          <a:gd name="T29" fmla="*/ 0 h 257"/>
                          <a:gd name="T30" fmla="*/ 0 w 77"/>
                          <a:gd name="T31" fmla="*/ 0 h 25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7"/>
                          <a:gd name="T49" fmla="*/ 0 h 257"/>
                          <a:gd name="T50" fmla="*/ 77 w 77"/>
                          <a:gd name="T51" fmla="*/ 257 h 25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7" h="257">
                            <a:moveTo>
                              <a:pt x="2" y="257"/>
                            </a:moveTo>
                            <a:lnTo>
                              <a:pt x="12" y="232"/>
                            </a:lnTo>
                            <a:lnTo>
                              <a:pt x="19" y="215"/>
                            </a:lnTo>
                            <a:lnTo>
                              <a:pt x="16" y="184"/>
                            </a:lnTo>
                            <a:lnTo>
                              <a:pt x="6" y="156"/>
                            </a:lnTo>
                            <a:lnTo>
                              <a:pt x="0" y="124"/>
                            </a:lnTo>
                            <a:lnTo>
                              <a:pt x="2" y="98"/>
                            </a:lnTo>
                            <a:lnTo>
                              <a:pt x="18" y="71"/>
                            </a:lnTo>
                            <a:lnTo>
                              <a:pt x="33" y="54"/>
                            </a:lnTo>
                            <a:lnTo>
                              <a:pt x="56" y="37"/>
                            </a:lnTo>
                            <a:lnTo>
                              <a:pt x="77" y="29"/>
                            </a:lnTo>
                            <a:lnTo>
                              <a:pt x="65" y="28"/>
                            </a:lnTo>
                            <a:lnTo>
                              <a:pt x="57" y="25"/>
                            </a:lnTo>
                            <a:lnTo>
                              <a:pt x="52" y="19"/>
                            </a:lnTo>
                            <a:lnTo>
                              <a:pt x="48" y="7"/>
                            </a:lnTo>
                            <a:lnTo>
                              <a:pt x="5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5" name="Freeform 105"/>
                      <p:cNvSpPr>
                        <a:spLocks/>
                      </p:cNvSpPr>
                      <p:nvPr/>
                    </p:nvSpPr>
                    <p:spPr bwMode="auto">
                      <a:xfrm>
                        <a:off x="2065" y="1448"/>
                        <a:ext cx="23" cy="9"/>
                      </a:xfrm>
                      <a:custGeom>
                        <a:avLst/>
                        <a:gdLst>
                          <a:gd name="T0" fmla="*/ 0 w 90"/>
                          <a:gd name="T1" fmla="*/ 0 h 36"/>
                          <a:gd name="T2" fmla="*/ 0 w 90"/>
                          <a:gd name="T3" fmla="*/ 0 h 36"/>
                          <a:gd name="T4" fmla="*/ 0 w 90"/>
                          <a:gd name="T5" fmla="*/ 0 h 36"/>
                          <a:gd name="T6" fmla="*/ 0 w 90"/>
                          <a:gd name="T7" fmla="*/ 0 h 36"/>
                          <a:gd name="T8" fmla="*/ 0 w 90"/>
                          <a:gd name="T9" fmla="*/ 0 h 36"/>
                          <a:gd name="T10" fmla="*/ 0 w 90"/>
                          <a:gd name="T11" fmla="*/ 0 h 36"/>
                          <a:gd name="T12" fmla="*/ 0 w 90"/>
                          <a:gd name="T13" fmla="*/ 0 h 36"/>
                          <a:gd name="T14" fmla="*/ 0 w 90"/>
                          <a:gd name="T15" fmla="*/ 0 h 36"/>
                          <a:gd name="T16" fmla="*/ 0 w 90"/>
                          <a:gd name="T17" fmla="*/ 0 h 36"/>
                          <a:gd name="T18" fmla="*/ 0 w 90"/>
                          <a:gd name="T19" fmla="*/ 0 h 36"/>
                          <a:gd name="T20" fmla="*/ 0 w 90"/>
                          <a:gd name="T21" fmla="*/ 0 h 3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0"/>
                          <a:gd name="T34" fmla="*/ 0 h 36"/>
                          <a:gd name="T35" fmla="*/ 90 w 90"/>
                          <a:gd name="T36" fmla="*/ 36 h 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0" h="36">
                            <a:moveTo>
                              <a:pt x="0" y="19"/>
                            </a:moveTo>
                            <a:lnTo>
                              <a:pt x="17" y="29"/>
                            </a:lnTo>
                            <a:lnTo>
                              <a:pt x="35" y="35"/>
                            </a:lnTo>
                            <a:lnTo>
                              <a:pt x="54" y="36"/>
                            </a:lnTo>
                            <a:lnTo>
                              <a:pt x="69" y="35"/>
                            </a:lnTo>
                            <a:lnTo>
                              <a:pt x="82" y="31"/>
                            </a:lnTo>
                            <a:lnTo>
                              <a:pt x="90" y="21"/>
                            </a:lnTo>
                            <a:lnTo>
                              <a:pt x="90" y="9"/>
                            </a:lnTo>
                            <a:lnTo>
                              <a:pt x="80" y="2"/>
                            </a:lnTo>
                            <a:lnTo>
                              <a:pt x="68" y="0"/>
                            </a:lnTo>
                            <a:lnTo>
                              <a:pt x="51" y="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6" name="Freeform 106"/>
                      <p:cNvSpPr>
                        <a:spLocks/>
                      </p:cNvSpPr>
                      <p:nvPr/>
                    </p:nvSpPr>
                    <p:spPr bwMode="auto">
                      <a:xfrm>
                        <a:off x="2059" y="1468"/>
                        <a:ext cx="11" cy="14"/>
                      </a:xfrm>
                      <a:custGeom>
                        <a:avLst/>
                        <a:gdLst>
                          <a:gd name="T0" fmla="*/ 0 w 41"/>
                          <a:gd name="T1" fmla="*/ 0 h 53"/>
                          <a:gd name="T2" fmla="*/ 0 w 41"/>
                          <a:gd name="T3" fmla="*/ 0 h 53"/>
                          <a:gd name="T4" fmla="*/ 0 w 41"/>
                          <a:gd name="T5" fmla="*/ 0 h 53"/>
                          <a:gd name="T6" fmla="*/ 0 w 41"/>
                          <a:gd name="T7" fmla="*/ 0 h 53"/>
                          <a:gd name="T8" fmla="*/ 0 w 41"/>
                          <a:gd name="T9" fmla="*/ 0 h 53"/>
                          <a:gd name="T10" fmla="*/ 0 60000 65536"/>
                          <a:gd name="T11" fmla="*/ 0 60000 65536"/>
                          <a:gd name="T12" fmla="*/ 0 60000 65536"/>
                          <a:gd name="T13" fmla="*/ 0 60000 65536"/>
                          <a:gd name="T14" fmla="*/ 0 60000 65536"/>
                          <a:gd name="T15" fmla="*/ 0 w 41"/>
                          <a:gd name="T16" fmla="*/ 0 h 53"/>
                          <a:gd name="T17" fmla="*/ 41 w 41"/>
                          <a:gd name="T18" fmla="*/ 53 h 53"/>
                        </a:gdLst>
                        <a:ahLst/>
                        <a:cxnLst>
                          <a:cxn ang="T10">
                            <a:pos x="T0" y="T1"/>
                          </a:cxn>
                          <a:cxn ang="T11">
                            <a:pos x="T2" y="T3"/>
                          </a:cxn>
                          <a:cxn ang="T12">
                            <a:pos x="T4" y="T5"/>
                          </a:cxn>
                          <a:cxn ang="T13">
                            <a:pos x="T6" y="T7"/>
                          </a:cxn>
                          <a:cxn ang="T14">
                            <a:pos x="T8" y="T9"/>
                          </a:cxn>
                        </a:cxnLst>
                        <a:rect l="T15" t="T16" r="T17" b="T18"/>
                        <a:pathLst>
                          <a:path w="41" h="53">
                            <a:moveTo>
                              <a:pt x="41" y="0"/>
                            </a:moveTo>
                            <a:lnTo>
                              <a:pt x="25" y="7"/>
                            </a:lnTo>
                            <a:lnTo>
                              <a:pt x="11" y="19"/>
                            </a:lnTo>
                            <a:lnTo>
                              <a:pt x="3" y="37"/>
                            </a:lnTo>
                            <a:lnTo>
                              <a:pt x="0" y="5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7" name="Freeform 107"/>
                      <p:cNvSpPr>
                        <a:spLocks/>
                      </p:cNvSpPr>
                      <p:nvPr/>
                    </p:nvSpPr>
                    <p:spPr bwMode="auto">
                      <a:xfrm>
                        <a:off x="2082" y="1436"/>
                        <a:ext cx="8" cy="10"/>
                      </a:xfrm>
                      <a:custGeom>
                        <a:avLst/>
                        <a:gdLst>
                          <a:gd name="T0" fmla="*/ 0 w 33"/>
                          <a:gd name="T1" fmla="*/ 0 h 41"/>
                          <a:gd name="T2" fmla="*/ 0 w 33"/>
                          <a:gd name="T3" fmla="*/ 0 h 41"/>
                          <a:gd name="T4" fmla="*/ 0 w 33"/>
                          <a:gd name="T5" fmla="*/ 0 h 41"/>
                          <a:gd name="T6" fmla="*/ 0 w 33"/>
                          <a:gd name="T7" fmla="*/ 0 h 41"/>
                          <a:gd name="T8" fmla="*/ 0 w 33"/>
                          <a:gd name="T9" fmla="*/ 0 h 41"/>
                          <a:gd name="T10" fmla="*/ 0 60000 65536"/>
                          <a:gd name="T11" fmla="*/ 0 60000 65536"/>
                          <a:gd name="T12" fmla="*/ 0 60000 65536"/>
                          <a:gd name="T13" fmla="*/ 0 60000 65536"/>
                          <a:gd name="T14" fmla="*/ 0 60000 65536"/>
                          <a:gd name="T15" fmla="*/ 0 w 33"/>
                          <a:gd name="T16" fmla="*/ 0 h 41"/>
                          <a:gd name="T17" fmla="*/ 33 w 33"/>
                          <a:gd name="T18" fmla="*/ 41 h 41"/>
                        </a:gdLst>
                        <a:ahLst/>
                        <a:cxnLst>
                          <a:cxn ang="T10">
                            <a:pos x="T0" y="T1"/>
                          </a:cxn>
                          <a:cxn ang="T11">
                            <a:pos x="T2" y="T3"/>
                          </a:cxn>
                          <a:cxn ang="T12">
                            <a:pos x="T4" y="T5"/>
                          </a:cxn>
                          <a:cxn ang="T13">
                            <a:pos x="T6" y="T7"/>
                          </a:cxn>
                          <a:cxn ang="T14">
                            <a:pos x="T8" y="T9"/>
                          </a:cxn>
                        </a:cxnLst>
                        <a:rect l="T15" t="T16" r="T17" b="T18"/>
                        <a:pathLst>
                          <a:path w="33" h="41">
                            <a:moveTo>
                              <a:pt x="0" y="0"/>
                            </a:moveTo>
                            <a:lnTo>
                              <a:pt x="15" y="41"/>
                            </a:lnTo>
                            <a:lnTo>
                              <a:pt x="17" y="31"/>
                            </a:lnTo>
                            <a:lnTo>
                              <a:pt x="23" y="25"/>
                            </a:lnTo>
                            <a:lnTo>
                              <a:pt x="33" y="2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18" name="Freeform 108"/>
                      <p:cNvSpPr>
                        <a:spLocks/>
                      </p:cNvSpPr>
                      <p:nvPr/>
                    </p:nvSpPr>
                    <p:spPr bwMode="auto">
                      <a:xfrm>
                        <a:off x="2088" y="1444"/>
                        <a:ext cx="4" cy="4"/>
                      </a:xfrm>
                      <a:custGeom>
                        <a:avLst/>
                        <a:gdLst>
                          <a:gd name="T0" fmla="*/ 0 w 16"/>
                          <a:gd name="T1" fmla="*/ 0 h 15"/>
                          <a:gd name="T2" fmla="*/ 0 w 16"/>
                          <a:gd name="T3" fmla="*/ 0 h 15"/>
                          <a:gd name="T4" fmla="*/ 0 w 16"/>
                          <a:gd name="T5" fmla="*/ 0 h 15"/>
                          <a:gd name="T6" fmla="*/ 0 w 16"/>
                          <a:gd name="T7" fmla="*/ 0 h 15"/>
                          <a:gd name="T8" fmla="*/ 0 w 16"/>
                          <a:gd name="T9" fmla="*/ 0 h 15"/>
                          <a:gd name="T10" fmla="*/ 0 w 16"/>
                          <a:gd name="T11" fmla="*/ 0 h 15"/>
                          <a:gd name="T12" fmla="*/ 0 w 16"/>
                          <a:gd name="T13" fmla="*/ 0 h 15"/>
                          <a:gd name="T14" fmla="*/ 0 w 16"/>
                          <a:gd name="T15" fmla="*/ 0 h 15"/>
                          <a:gd name="T16" fmla="*/ 0 w 16"/>
                          <a:gd name="T17" fmla="*/ 0 h 15"/>
                          <a:gd name="T18" fmla="*/ 0 w 16"/>
                          <a:gd name="T19" fmla="*/ 0 h 15"/>
                          <a:gd name="T20" fmla="*/ 0 w 16"/>
                          <a:gd name="T21" fmla="*/ 0 h 15"/>
                          <a:gd name="T22" fmla="*/ 0 w 16"/>
                          <a:gd name="T23" fmla="*/ 0 h 15"/>
                          <a:gd name="T24" fmla="*/ 0 w 16"/>
                          <a:gd name="T25" fmla="*/ 0 h 1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15"/>
                          <a:gd name="T41" fmla="*/ 16 w 16"/>
                          <a:gd name="T42" fmla="*/ 15 h 1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15">
                            <a:moveTo>
                              <a:pt x="7" y="13"/>
                            </a:moveTo>
                            <a:lnTo>
                              <a:pt x="3" y="10"/>
                            </a:lnTo>
                            <a:lnTo>
                              <a:pt x="0" y="7"/>
                            </a:lnTo>
                            <a:lnTo>
                              <a:pt x="0" y="3"/>
                            </a:lnTo>
                            <a:lnTo>
                              <a:pt x="4" y="0"/>
                            </a:lnTo>
                            <a:lnTo>
                              <a:pt x="8" y="0"/>
                            </a:lnTo>
                            <a:lnTo>
                              <a:pt x="12" y="2"/>
                            </a:lnTo>
                            <a:lnTo>
                              <a:pt x="14" y="5"/>
                            </a:lnTo>
                            <a:lnTo>
                              <a:pt x="14" y="9"/>
                            </a:lnTo>
                            <a:lnTo>
                              <a:pt x="15" y="13"/>
                            </a:lnTo>
                            <a:lnTo>
                              <a:pt x="16" y="15"/>
                            </a:lnTo>
                            <a:lnTo>
                              <a:pt x="12" y="14"/>
                            </a:lnTo>
                            <a:lnTo>
                              <a:pt x="7" y="13"/>
                            </a:lnTo>
                            <a:close/>
                          </a:path>
                        </a:pathLst>
                      </a:custGeom>
                      <a:solidFill>
                        <a:srgbClr val="C08040"/>
                      </a:solidFill>
                      <a:ln w="3175">
                        <a:solidFill>
                          <a:srgbClr val="000000"/>
                        </a:solidFill>
                        <a:round/>
                        <a:headEnd/>
                        <a:tailEnd/>
                      </a:ln>
                    </p:spPr>
                    <p:txBody>
                      <a:bodyPr/>
                      <a:lstStyle/>
                      <a:p>
                        <a:endParaRPr lang="en-US" dirty="0"/>
                      </a:p>
                    </p:txBody>
                  </p:sp>
                  <p:sp>
                    <p:nvSpPr>
                      <p:cNvPr id="161919" name="Freeform 109"/>
                      <p:cNvSpPr>
                        <a:spLocks/>
                      </p:cNvSpPr>
                      <p:nvPr/>
                    </p:nvSpPr>
                    <p:spPr bwMode="auto">
                      <a:xfrm>
                        <a:off x="2091" y="1430"/>
                        <a:ext cx="11" cy="18"/>
                      </a:xfrm>
                      <a:custGeom>
                        <a:avLst/>
                        <a:gdLst>
                          <a:gd name="T0" fmla="*/ 0 w 44"/>
                          <a:gd name="T1" fmla="*/ 0 h 72"/>
                          <a:gd name="T2" fmla="*/ 0 w 44"/>
                          <a:gd name="T3" fmla="*/ 0 h 72"/>
                          <a:gd name="T4" fmla="*/ 0 w 44"/>
                          <a:gd name="T5" fmla="*/ 0 h 72"/>
                          <a:gd name="T6" fmla="*/ 0 w 44"/>
                          <a:gd name="T7" fmla="*/ 0 h 72"/>
                          <a:gd name="T8" fmla="*/ 0 w 44"/>
                          <a:gd name="T9" fmla="*/ 0 h 72"/>
                          <a:gd name="T10" fmla="*/ 0 w 44"/>
                          <a:gd name="T11" fmla="*/ 0 h 72"/>
                          <a:gd name="T12" fmla="*/ 0 60000 65536"/>
                          <a:gd name="T13" fmla="*/ 0 60000 65536"/>
                          <a:gd name="T14" fmla="*/ 0 60000 65536"/>
                          <a:gd name="T15" fmla="*/ 0 60000 65536"/>
                          <a:gd name="T16" fmla="*/ 0 60000 65536"/>
                          <a:gd name="T17" fmla="*/ 0 60000 65536"/>
                          <a:gd name="T18" fmla="*/ 0 w 44"/>
                          <a:gd name="T19" fmla="*/ 0 h 72"/>
                          <a:gd name="T20" fmla="*/ 44 w 44"/>
                          <a:gd name="T21" fmla="*/ 72 h 72"/>
                        </a:gdLst>
                        <a:ahLst/>
                        <a:cxnLst>
                          <a:cxn ang="T12">
                            <a:pos x="T0" y="T1"/>
                          </a:cxn>
                          <a:cxn ang="T13">
                            <a:pos x="T2" y="T3"/>
                          </a:cxn>
                          <a:cxn ang="T14">
                            <a:pos x="T4" y="T5"/>
                          </a:cxn>
                          <a:cxn ang="T15">
                            <a:pos x="T6" y="T7"/>
                          </a:cxn>
                          <a:cxn ang="T16">
                            <a:pos x="T8" y="T9"/>
                          </a:cxn>
                          <a:cxn ang="T17">
                            <a:pos x="T10" y="T11"/>
                          </a:cxn>
                        </a:cxnLst>
                        <a:rect l="T18" t="T19" r="T20" b="T21"/>
                        <a:pathLst>
                          <a:path w="44" h="72">
                            <a:moveTo>
                              <a:pt x="44" y="72"/>
                            </a:moveTo>
                            <a:lnTo>
                              <a:pt x="43" y="50"/>
                            </a:lnTo>
                            <a:lnTo>
                              <a:pt x="35" y="30"/>
                            </a:lnTo>
                            <a:lnTo>
                              <a:pt x="18" y="24"/>
                            </a:lnTo>
                            <a:lnTo>
                              <a:pt x="2" y="14"/>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20" name="Freeform 110"/>
                      <p:cNvSpPr>
                        <a:spLocks/>
                      </p:cNvSpPr>
                      <p:nvPr/>
                    </p:nvSpPr>
                    <p:spPr bwMode="auto">
                      <a:xfrm>
                        <a:off x="2076" y="1456"/>
                        <a:ext cx="15" cy="17"/>
                      </a:xfrm>
                      <a:custGeom>
                        <a:avLst/>
                        <a:gdLst>
                          <a:gd name="T0" fmla="*/ 0 w 59"/>
                          <a:gd name="T1" fmla="*/ 0 h 68"/>
                          <a:gd name="T2" fmla="*/ 0 w 59"/>
                          <a:gd name="T3" fmla="*/ 0 h 68"/>
                          <a:gd name="T4" fmla="*/ 0 w 59"/>
                          <a:gd name="T5" fmla="*/ 0 h 68"/>
                          <a:gd name="T6" fmla="*/ 0 w 59"/>
                          <a:gd name="T7" fmla="*/ 0 h 68"/>
                          <a:gd name="T8" fmla="*/ 0 w 59"/>
                          <a:gd name="T9" fmla="*/ 0 h 68"/>
                          <a:gd name="T10" fmla="*/ 0 w 59"/>
                          <a:gd name="T11" fmla="*/ 0 h 68"/>
                          <a:gd name="T12" fmla="*/ 0 w 59"/>
                          <a:gd name="T13" fmla="*/ 0 h 68"/>
                          <a:gd name="T14" fmla="*/ 0 w 59"/>
                          <a:gd name="T15" fmla="*/ 0 h 68"/>
                          <a:gd name="T16" fmla="*/ 0 w 59"/>
                          <a:gd name="T17" fmla="*/ 0 h 68"/>
                          <a:gd name="T18" fmla="*/ 0 w 59"/>
                          <a:gd name="T19" fmla="*/ 0 h 6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9"/>
                          <a:gd name="T31" fmla="*/ 0 h 68"/>
                          <a:gd name="T32" fmla="*/ 59 w 59"/>
                          <a:gd name="T33" fmla="*/ 68 h 6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9" h="68">
                            <a:moveTo>
                              <a:pt x="31" y="65"/>
                            </a:moveTo>
                            <a:lnTo>
                              <a:pt x="19" y="68"/>
                            </a:lnTo>
                            <a:lnTo>
                              <a:pt x="7" y="67"/>
                            </a:lnTo>
                            <a:lnTo>
                              <a:pt x="0" y="59"/>
                            </a:lnTo>
                            <a:lnTo>
                              <a:pt x="1" y="46"/>
                            </a:lnTo>
                            <a:lnTo>
                              <a:pt x="10" y="36"/>
                            </a:lnTo>
                            <a:lnTo>
                              <a:pt x="29" y="28"/>
                            </a:lnTo>
                            <a:lnTo>
                              <a:pt x="43" y="19"/>
                            </a:lnTo>
                            <a:lnTo>
                              <a:pt x="53" y="13"/>
                            </a:lnTo>
                            <a:lnTo>
                              <a:pt x="59"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sp>
                  <p:nvSpPr>
                    <p:cNvPr id="161913" name="Line 111"/>
                    <p:cNvSpPr>
                      <a:spLocks noChangeShapeType="1"/>
                    </p:cNvSpPr>
                    <p:nvPr/>
                  </p:nvSpPr>
                  <p:spPr bwMode="auto">
                    <a:xfrm flipH="1" flipV="1">
                      <a:off x="2064" y="1474"/>
                      <a:ext cx="16" cy="12"/>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grpSp>
            </p:grpSp>
            <p:sp>
              <p:nvSpPr>
                <p:cNvPr id="161909" name="Freeform 112"/>
                <p:cNvSpPr>
                  <a:spLocks/>
                </p:cNvSpPr>
                <p:nvPr/>
              </p:nvSpPr>
              <p:spPr bwMode="auto">
                <a:xfrm>
                  <a:off x="2037" y="1385"/>
                  <a:ext cx="89" cy="57"/>
                </a:xfrm>
                <a:custGeom>
                  <a:avLst/>
                  <a:gdLst>
                    <a:gd name="T0" fmla="*/ 0 w 357"/>
                    <a:gd name="T1" fmla="*/ 0 h 228"/>
                    <a:gd name="T2" fmla="*/ 0 w 357"/>
                    <a:gd name="T3" fmla="*/ 0 h 228"/>
                    <a:gd name="T4" fmla="*/ 0 w 357"/>
                    <a:gd name="T5" fmla="*/ 0 h 228"/>
                    <a:gd name="T6" fmla="*/ 0 w 357"/>
                    <a:gd name="T7" fmla="*/ 0 h 228"/>
                    <a:gd name="T8" fmla="*/ 0 w 357"/>
                    <a:gd name="T9" fmla="*/ 0 h 228"/>
                    <a:gd name="T10" fmla="*/ 0 w 357"/>
                    <a:gd name="T11" fmla="*/ 0 h 228"/>
                    <a:gd name="T12" fmla="*/ 0 w 357"/>
                    <a:gd name="T13" fmla="*/ 0 h 228"/>
                    <a:gd name="T14" fmla="*/ 0 w 357"/>
                    <a:gd name="T15" fmla="*/ 0 h 228"/>
                    <a:gd name="T16" fmla="*/ 0 w 357"/>
                    <a:gd name="T17" fmla="*/ 0 h 228"/>
                    <a:gd name="T18" fmla="*/ 0 w 357"/>
                    <a:gd name="T19" fmla="*/ 0 h 228"/>
                    <a:gd name="T20" fmla="*/ 0 w 357"/>
                    <a:gd name="T21" fmla="*/ 0 h 228"/>
                    <a:gd name="T22" fmla="*/ 0 w 357"/>
                    <a:gd name="T23" fmla="*/ 0 h 228"/>
                    <a:gd name="T24" fmla="*/ 0 w 357"/>
                    <a:gd name="T25" fmla="*/ 0 h 228"/>
                    <a:gd name="T26" fmla="*/ 0 w 357"/>
                    <a:gd name="T27" fmla="*/ 0 h 228"/>
                    <a:gd name="T28" fmla="*/ 0 w 357"/>
                    <a:gd name="T29" fmla="*/ 0 h 228"/>
                    <a:gd name="T30" fmla="*/ 0 w 357"/>
                    <a:gd name="T31" fmla="*/ 0 h 228"/>
                    <a:gd name="T32" fmla="*/ 0 w 357"/>
                    <a:gd name="T33" fmla="*/ 0 h 228"/>
                    <a:gd name="T34" fmla="*/ 0 w 357"/>
                    <a:gd name="T35" fmla="*/ 0 h 228"/>
                    <a:gd name="T36" fmla="*/ 0 w 357"/>
                    <a:gd name="T37" fmla="*/ 0 h 228"/>
                    <a:gd name="T38" fmla="*/ 0 w 357"/>
                    <a:gd name="T39" fmla="*/ 0 h 228"/>
                    <a:gd name="T40" fmla="*/ 0 w 357"/>
                    <a:gd name="T41" fmla="*/ 0 h 228"/>
                    <a:gd name="T42" fmla="*/ 0 w 357"/>
                    <a:gd name="T43" fmla="*/ 0 h 228"/>
                    <a:gd name="T44" fmla="*/ 0 w 357"/>
                    <a:gd name="T45" fmla="*/ 0 h 228"/>
                    <a:gd name="T46" fmla="*/ 0 w 357"/>
                    <a:gd name="T47" fmla="*/ 0 h 228"/>
                    <a:gd name="T48" fmla="*/ 0 w 357"/>
                    <a:gd name="T49" fmla="*/ 0 h 228"/>
                    <a:gd name="T50" fmla="*/ 0 w 357"/>
                    <a:gd name="T51" fmla="*/ 0 h 228"/>
                    <a:gd name="T52" fmla="*/ 0 w 357"/>
                    <a:gd name="T53" fmla="*/ 0 h 228"/>
                    <a:gd name="T54" fmla="*/ 0 w 357"/>
                    <a:gd name="T55" fmla="*/ 0 h 228"/>
                    <a:gd name="T56" fmla="*/ 0 w 357"/>
                    <a:gd name="T57" fmla="*/ 0 h 228"/>
                    <a:gd name="T58" fmla="*/ 0 w 357"/>
                    <a:gd name="T59" fmla="*/ 0 h 228"/>
                    <a:gd name="T60" fmla="*/ 0 w 357"/>
                    <a:gd name="T61" fmla="*/ 0 h 228"/>
                    <a:gd name="T62" fmla="*/ 0 w 357"/>
                    <a:gd name="T63" fmla="*/ 0 h 228"/>
                    <a:gd name="T64" fmla="*/ 0 w 357"/>
                    <a:gd name="T65" fmla="*/ 0 h 228"/>
                    <a:gd name="T66" fmla="*/ 0 w 357"/>
                    <a:gd name="T67" fmla="*/ 0 h 228"/>
                    <a:gd name="T68" fmla="*/ 0 w 357"/>
                    <a:gd name="T69" fmla="*/ 0 h 228"/>
                    <a:gd name="T70" fmla="*/ 0 w 357"/>
                    <a:gd name="T71" fmla="*/ 0 h 228"/>
                    <a:gd name="T72" fmla="*/ 0 w 357"/>
                    <a:gd name="T73" fmla="*/ 0 h 228"/>
                    <a:gd name="T74" fmla="*/ 0 w 357"/>
                    <a:gd name="T75" fmla="*/ 0 h 228"/>
                    <a:gd name="T76" fmla="*/ 0 w 357"/>
                    <a:gd name="T77" fmla="*/ 0 h 228"/>
                    <a:gd name="T78" fmla="*/ 0 w 357"/>
                    <a:gd name="T79" fmla="*/ 0 h 228"/>
                    <a:gd name="T80" fmla="*/ 0 w 357"/>
                    <a:gd name="T81" fmla="*/ 0 h 228"/>
                    <a:gd name="T82" fmla="*/ 0 w 357"/>
                    <a:gd name="T83" fmla="*/ 0 h 228"/>
                    <a:gd name="T84" fmla="*/ 0 w 357"/>
                    <a:gd name="T85" fmla="*/ 0 h 228"/>
                    <a:gd name="T86" fmla="*/ 0 w 357"/>
                    <a:gd name="T87" fmla="*/ 0 h 228"/>
                    <a:gd name="T88" fmla="*/ 0 w 357"/>
                    <a:gd name="T89" fmla="*/ 0 h 228"/>
                    <a:gd name="T90" fmla="*/ 0 w 357"/>
                    <a:gd name="T91" fmla="*/ 0 h 228"/>
                    <a:gd name="T92" fmla="*/ 0 w 357"/>
                    <a:gd name="T93" fmla="*/ 0 h 228"/>
                    <a:gd name="T94" fmla="*/ 0 w 357"/>
                    <a:gd name="T95" fmla="*/ 0 h 228"/>
                    <a:gd name="T96" fmla="*/ 0 w 357"/>
                    <a:gd name="T97" fmla="*/ 0 h 228"/>
                    <a:gd name="T98" fmla="*/ 0 w 357"/>
                    <a:gd name="T99" fmla="*/ 0 h 228"/>
                    <a:gd name="T100" fmla="*/ 0 w 357"/>
                    <a:gd name="T101" fmla="*/ 0 h 228"/>
                    <a:gd name="T102" fmla="*/ 0 w 357"/>
                    <a:gd name="T103" fmla="*/ 0 h 228"/>
                    <a:gd name="T104" fmla="*/ 0 w 357"/>
                    <a:gd name="T105" fmla="*/ 0 h 228"/>
                    <a:gd name="T106" fmla="*/ 0 w 357"/>
                    <a:gd name="T107" fmla="*/ 0 h 228"/>
                    <a:gd name="T108" fmla="*/ 0 w 357"/>
                    <a:gd name="T109" fmla="*/ 0 h 228"/>
                    <a:gd name="T110" fmla="*/ 0 w 357"/>
                    <a:gd name="T111" fmla="*/ 0 h 228"/>
                    <a:gd name="T112" fmla="*/ 0 w 357"/>
                    <a:gd name="T113" fmla="*/ 0 h 228"/>
                    <a:gd name="T114" fmla="*/ 0 w 357"/>
                    <a:gd name="T115" fmla="*/ 0 h 228"/>
                    <a:gd name="T116" fmla="*/ 0 w 357"/>
                    <a:gd name="T117" fmla="*/ 0 h 228"/>
                    <a:gd name="T118" fmla="*/ 0 w 357"/>
                    <a:gd name="T119" fmla="*/ 0 h 228"/>
                    <a:gd name="T120" fmla="*/ 0 w 357"/>
                    <a:gd name="T121" fmla="*/ 0 h 228"/>
                    <a:gd name="T122" fmla="*/ 0 w 357"/>
                    <a:gd name="T123" fmla="*/ 0 h 22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357"/>
                    <a:gd name="T187" fmla="*/ 0 h 228"/>
                    <a:gd name="T188" fmla="*/ 357 w 357"/>
                    <a:gd name="T189" fmla="*/ 228 h 22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357" h="228">
                      <a:moveTo>
                        <a:pt x="12" y="228"/>
                      </a:moveTo>
                      <a:lnTo>
                        <a:pt x="36" y="215"/>
                      </a:lnTo>
                      <a:lnTo>
                        <a:pt x="50" y="199"/>
                      </a:lnTo>
                      <a:lnTo>
                        <a:pt x="58" y="175"/>
                      </a:lnTo>
                      <a:lnTo>
                        <a:pt x="63" y="153"/>
                      </a:lnTo>
                      <a:lnTo>
                        <a:pt x="71" y="138"/>
                      </a:lnTo>
                      <a:lnTo>
                        <a:pt x="86" y="128"/>
                      </a:lnTo>
                      <a:lnTo>
                        <a:pt x="101" y="123"/>
                      </a:lnTo>
                      <a:lnTo>
                        <a:pt x="117" y="126"/>
                      </a:lnTo>
                      <a:lnTo>
                        <a:pt x="130" y="137"/>
                      </a:lnTo>
                      <a:lnTo>
                        <a:pt x="138" y="154"/>
                      </a:lnTo>
                      <a:lnTo>
                        <a:pt x="133" y="176"/>
                      </a:lnTo>
                      <a:lnTo>
                        <a:pt x="121" y="205"/>
                      </a:lnTo>
                      <a:lnTo>
                        <a:pt x="149" y="212"/>
                      </a:lnTo>
                      <a:lnTo>
                        <a:pt x="152" y="199"/>
                      </a:lnTo>
                      <a:lnTo>
                        <a:pt x="166" y="186"/>
                      </a:lnTo>
                      <a:lnTo>
                        <a:pt x="178" y="172"/>
                      </a:lnTo>
                      <a:lnTo>
                        <a:pt x="184" y="160"/>
                      </a:lnTo>
                      <a:lnTo>
                        <a:pt x="187" y="147"/>
                      </a:lnTo>
                      <a:lnTo>
                        <a:pt x="196" y="153"/>
                      </a:lnTo>
                      <a:lnTo>
                        <a:pt x="209" y="157"/>
                      </a:lnTo>
                      <a:lnTo>
                        <a:pt x="220" y="159"/>
                      </a:lnTo>
                      <a:lnTo>
                        <a:pt x="230" y="157"/>
                      </a:lnTo>
                      <a:lnTo>
                        <a:pt x="240" y="154"/>
                      </a:lnTo>
                      <a:lnTo>
                        <a:pt x="248" y="167"/>
                      </a:lnTo>
                      <a:lnTo>
                        <a:pt x="259" y="182"/>
                      </a:lnTo>
                      <a:lnTo>
                        <a:pt x="276" y="196"/>
                      </a:lnTo>
                      <a:lnTo>
                        <a:pt x="289" y="204"/>
                      </a:lnTo>
                      <a:lnTo>
                        <a:pt x="307" y="211"/>
                      </a:lnTo>
                      <a:lnTo>
                        <a:pt x="326" y="213"/>
                      </a:lnTo>
                      <a:lnTo>
                        <a:pt x="342" y="208"/>
                      </a:lnTo>
                      <a:lnTo>
                        <a:pt x="354" y="194"/>
                      </a:lnTo>
                      <a:lnTo>
                        <a:pt x="357" y="177"/>
                      </a:lnTo>
                      <a:lnTo>
                        <a:pt x="352" y="163"/>
                      </a:lnTo>
                      <a:lnTo>
                        <a:pt x="344" y="142"/>
                      </a:lnTo>
                      <a:lnTo>
                        <a:pt x="338" y="124"/>
                      </a:lnTo>
                      <a:lnTo>
                        <a:pt x="331" y="111"/>
                      </a:lnTo>
                      <a:lnTo>
                        <a:pt x="315" y="96"/>
                      </a:lnTo>
                      <a:lnTo>
                        <a:pt x="299" y="91"/>
                      </a:lnTo>
                      <a:lnTo>
                        <a:pt x="284" y="87"/>
                      </a:lnTo>
                      <a:lnTo>
                        <a:pt x="274" y="90"/>
                      </a:lnTo>
                      <a:lnTo>
                        <a:pt x="261" y="66"/>
                      </a:lnTo>
                      <a:lnTo>
                        <a:pt x="243" y="46"/>
                      </a:lnTo>
                      <a:lnTo>
                        <a:pt x="212" y="26"/>
                      </a:lnTo>
                      <a:lnTo>
                        <a:pt x="171" y="9"/>
                      </a:lnTo>
                      <a:lnTo>
                        <a:pt x="131" y="0"/>
                      </a:lnTo>
                      <a:lnTo>
                        <a:pt x="102" y="4"/>
                      </a:lnTo>
                      <a:lnTo>
                        <a:pt x="96" y="13"/>
                      </a:lnTo>
                      <a:lnTo>
                        <a:pt x="89" y="23"/>
                      </a:lnTo>
                      <a:lnTo>
                        <a:pt x="74" y="32"/>
                      </a:lnTo>
                      <a:lnTo>
                        <a:pt x="56" y="41"/>
                      </a:lnTo>
                      <a:lnTo>
                        <a:pt x="41" y="49"/>
                      </a:lnTo>
                      <a:lnTo>
                        <a:pt x="31" y="59"/>
                      </a:lnTo>
                      <a:lnTo>
                        <a:pt x="22" y="74"/>
                      </a:lnTo>
                      <a:lnTo>
                        <a:pt x="14" y="90"/>
                      </a:lnTo>
                      <a:lnTo>
                        <a:pt x="12" y="106"/>
                      </a:lnTo>
                      <a:lnTo>
                        <a:pt x="7" y="126"/>
                      </a:lnTo>
                      <a:lnTo>
                        <a:pt x="2" y="147"/>
                      </a:lnTo>
                      <a:lnTo>
                        <a:pt x="0" y="173"/>
                      </a:lnTo>
                      <a:lnTo>
                        <a:pt x="1" y="193"/>
                      </a:lnTo>
                      <a:lnTo>
                        <a:pt x="5" y="212"/>
                      </a:lnTo>
                      <a:lnTo>
                        <a:pt x="12" y="228"/>
                      </a:lnTo>
                      <a:close/>
                    </a:path>
                  </a:pathLst>
                </a:custGeom>
                <a:solidFill>
                  <a:srgbClr val="A0A0A0"/>
                </a:solidFill>
                <a:ln w="3175">
                  <a:solidFill>
                    <a:srgbClr val="000000"/>
                  </a:solidFill>
                  <a:round/>
                  <a:headEnd/>
                  <a:tailEnd/>
                </a:ln>
              </p:spPr>
              <p:txBody>
                <a:bodyPr/>
                <a:lstStyle/>
                <a:p>
                  <a:endParaRPr lang="en-US" dirty="0"/>
                </a:p>
              </p:txBody>
            </p:sp>
          </p:grpSp>
          <p:grpSp>
            <p:nvGrpSpPr>
              <p:cNvPr id="161878" name="Group 113"/>
              <p:cNvGrpSpPr>
                <a:grpSpLocks/>
              </p:cNvGrpSpPr>
              <p:nvPr/>
            </p:nvGrpSpPr>
            <p:grpSpPr bwMode="auto">
              <a:xfrm>
                <a:off x="1729" y="1819"/>
                <a:ext cx="166" cy="51"/>
                <a:chOff x="1729" y="1819"/>
                <a:chExt cx="166" cy="51"/>
              </a:xfrm>
            </p:grpSpPr>
            <p:sp>
              <p:nvSpPr>
                <p:cNvPr id="161906" name="Freeform 114"/>
                <p:cNvSpPr>
                  <a:spLocks/>
                </p:cNvSpPr>
                <p:nvPr/>
              </p:nvSpPr>
              <p:spPr bwMode="auto">
                <a:xfrm>
                  <a:off x="1729" y="1819"/>
                  <a:ext cx="164" cy="39"/>
                </a:xfrm>
                <a:custGeom>
                  <a:avLst/>
                  <a:gdLst>
                    <a:gd name="T0" fmla="*/ 0 w 656"/>
                    <a:gd name="T1" fmla="*/ 0 h 154"/>
                    <a:gd name="T2" fmla="*/ 0 w 656"/>
                    <a:gd name="T3" fmla="*/ 0 h 154"/>
                    <a:gd name="T4" fmla="*/ 0 w 656"/>
                    <a:gd name="T5" fmla="*/ 0 h 154"/>
                    <a:gd name="T6" fmla="*/ 0 w 656"/>
                    <a:gd name="T7" fmla="*/ 0 h 154"/>
                    <a:gd name="T8" fmla="*/ 0 w 656"/>
                    <a:gd name="T9" fmla="*/ 0 h 154"/>
                    <a:gd name="T10" fmla="*/ 0 w 656"/>
                    <a:gd name="T11" fmla="*/ 0 h 154"/>
                    <a:gd name="T12" fmla="*/ 0 w 656"/>
                    <a:gd name="T13" fmla="*/ 0 h 154"/>
                    <a:gd name="T14" fmla="*/ 0 w 656"/>
                    <a:gd name="T15" fmla="*/ 0 h 154"/>
                    <a:gd name="T16" fmla="*/ 0 w 656"/>
                    <a:gd name="T17" fmla="*/ 0 h 154"/>
                    <a:gd name="T18" fmla="*/ 0 w 656"/>
                    <a:gd name="T19" fmla="*/ 0 h 154"/>
                    <a:gd name="T20" fmla="*/ 0 w 656"/>
                    <a:gd name="T21" fmla="*/ 0 h 154"/>
                    <a:gd name="T22" fmla="*/ 0 w 656"/>
                    <a:gd name="T23" fmla="*/ 0 h 154"/>
                    <a:gd name="T24" fmla="*/ 0 w 656"/>
                    <a:gd name="T25" fmla="*/ 0 h 154"/>
                    <a:gd name="T26" fmla="*/ 0 w 656"/>
                    <a:gd name="T27" fmla="*/ 0 h 154"/>
                    <a:gd name="T28" fmla="*/ 0 w 656"/>
                    <a:gd name="T29" fmla="*/ 0 h 154"/>
                    <a:gd name="T30" fmla="*/ 0 w 656"/>
                    <a:gd name="T31" fmla="*/ 0 h 154"/>
                    <a:gd name="T32" fmla="*/ 0 w 656"/>
                    <a:gd name="T33" fmla="*/ 0 h 154"/>
                    <a:gd name="T34" fmla="*/ 0 w 656"/>
                    <a:gd name="T35" fmla="*/ 0 h 154"/>
                    <a:gd name="T36" fmla="*/ 0 w 656"/>
                    <a:gd name="T37" fmla="*/ 0 h 154"/>
                    <a:gd name="T38" fmla="*/ 0 w 656"/>
                    <a:gd name="T39" fmla="*/ 0 h 154"/>
                    <a:gd name="T40" fmla="*/ 0 w 656"/>
                    <a:gd name="T41" fmla="*/ 0 h 154"/>
                    <a:gd name="T42" fmla="*/ 0 w 656"/>
                    <a:gd name="T43" fmla="*/ 0 h 154"/>
                    <a:gd name="T44" fmla="*/ 0 w 656"/>
                    <a:gd name="T45" fmla="*/ 0 h 154"/>
                    <a:gd name="T46" fmla="*/ 0 w 656"/>
                    <a:gd name="T47" fmla="*/ 0 h 154"/>
                    <a:gd name="T48" fmla="*/ 0 w 656"/>
                    <a:gd name="T49" fmla="*/ 0 h 154"/>
                    <a:gd name="T50" fmla="*/ 0 w 656"/>
                    <a:gd name="T51" fmla="*/ 0 h 154"/>
                    <a:gd name="T52" fmla="*/ 0 w 656"/>
                    <a:gd name="T53" fmla="*/ 0 h 154"/>
                    <a:gd name="T54" fmla="*/ 0 w 656"/>
                    <a:gd name="T55" fmla="*/ 0 h 154"/>
                    <a:gd name="T56" fmla="*/ 0 w 656"/>
                    <a:gd name="T57" fmla="*/ 0 h 154"/>
                    <a:gd name="T58" fmla="*/ 0 w 656"/>
                    <a:gd name="T59" fmla="*/ 0 h 154"/>
                    <a:gd name="T60" fmla="*/ 0 w 656"/>
                    <a:gd name="T61" fmla="*/ 0 h 154"/>
                    <a:gd name="T62" fmla="*/ 0 w 656"/>
                    <a:gd name="T63" fmla="*/ 0 h 154"/>
                    <a:gd name="T64" fmla="*/ 0 w 656"/>
                    <a:gd name="T65" fmla="*/ 0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6"/>
                    <a:gd name="T100" fmla="*/ 0 h 154"/>
                    <a:gd name="T101" fmla="*/ 656 w 656"/>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6" h="154">
                      <a:moveTo>
                        <a:pt x="313" y="0"/>
                      </a:moveTo>
                      <a:lnTo>
                        <a:pt x="355" y="6"/>
                      </a:lnTo>
                      <a:lnTo>
                        <a:pt x="389" y="18"/>
                      </a:lnTo>
                      <a:lnTo>
                        <a:pt x="426" y="34"/>
                      </a:lnTo>
                      <a:lnTo>
                        <a:pt x="478" y="49"/>
                      </a:lnTo>
                      <a:lnTo>
                        <a:pt x="515" y="49"/>
                      </a:lnTo>
                      <a:lnTo>
                        <a:pt x="566" y="61"/>
                      </a:lnTo>
                      <a:lnTo>
                        <a:pt x="608" y="73"/>
                      </a:lnTo>
                      <a:lnTo>
                        <a:pt x="653" y="90"/>
                      </a:lnTo>
                      <a:lnTo>
                        <a:pt x="656" y="112"/>
                      </a:lnTo>
                      <a:lnTo>
                        <a:pt x="637" y="135"/>
                      </a:lnTo>
                      <a:lnTo>
                        <a:pt x="599" y="150"/>
                      </a:lnTo>
                      <a:lnTo>
                        <a:pt x="552" y="153"/>
                      </a:lnTo>
                      <a:lnTo>
                        <a:pt x="392" y="154"/>
                      </a:lnTo>
                      <a:lnTo>
                        <a:pt x="332" y="150"/>
                      </a:lnTo>
                      <a:lnTo>
                        <a:pt x="273" y="145"/>
                      </a:lnTo>
                      <a:lnTo>
                        <a:pt x="218" y="130"/>
                      </a:lnTo>
                      <a:lnTo>
                        <a:pt x="186" y="122"/>
                      </a:lnTo>
                      <a:lnTo>
                        <a:pt x="186" y="142"/>
                      </a:lnTo>
                      <a:lnTo>
                        <a:pt x="39" y="143"/>
                      </a:lnTo>
                      <a:lnTo>
                        <a:pt x="17" y="123"/>
                      </a:lnTo>
                      <a:lnTo>
                        <a:pt x="3" y="90"/>
                      </a:lnTo>
                      <a:lnTo>
                        <a:pt x="0" y="66"/>
                      </a:lnTo>
                      <a:lnTo>
                        <a:pt x="3" y="31"/>
                      </a:lnTo>
                      <a:lnTo>
                        <a:pt x="8" y="5"/>
                      </a:lnTo>
                      <a:lnTo>
                        <a:pt x="44" y="5"/>
                      </a:lnTo>
                      <a:lnTo>
                        <a:pt x="89" y="21"/>
                      </a:lnTo>
                      <a:lnTo>
                        <a:pt x="138" y="37"/>
                      </a:lnTo>
                      <a:lnTo>
                        <a:pt x="173" y="38"/>
                      </a:lnTo>
                      <a:lnTo>
                        <a:pt x="211" y="31"/>
                      </a:lnTo>
                      <a:lnTo>
                        <a:pt x="254" y="21"/>
                      </a:lnTo>
                      <a:lnTo>
                        <a:pt x="334" y="33"/>
                      </a:lnTo>
                      <a:lnTo>
                        <a:pt x="313" y="0"/>
                      </a:lnTo>
                      <a:close/>
                    </a:path>
                  </a:pathLst>
                </a:custGeom>
                <a:solidFill>
                  <a:srgbClr val="606060"/>
                </a:solidFill>
                <a:ln w="3175">
                  <a:solidFill>
                    <a:srgbClr val="000000"/>
                  </a:solidFill>
                  <a:round/>
                  <a:headEnd/>
                  <a:tailEnd/>
                </a:ln>
              </p:spPr>
              <p:txBody>
                <a:bodyPr/>
                <a:lstStyle/>
                <a:p>
                  <a:endParaRPr lang="en-US" dirty="0"/>
                </a:p>
              </p:txBody>
            </p:sp>
            <p:sp>
              <p:nvSpPr>
                <p:cNvPr id="161907" name="Freeform 115"/>
                <p:cNvSpPr>
                  <a:spLocks/>
                </p:cNvSpPr>
                <p:nvPr/>
              </p:nvSpPr>
              <p:spPr bwMode="auto">
                <a:xfrm>
                  <a:off x="1731" y="1832"/>
                  <a:ext cx="164" cy="38"/>
                </a:xfrm>
                <a:custGeom>
                  <a:avLst/>
                  <a:gdLst>
                    <a:gd name="T0" fmla="*/ 0 w 656"/>
                    <a:gd name="T1" fmla="*/ 0 h 154"/>
                    <a:gd name="T2" fmla="*/ 0 w 656"/>
                    <a:gd name="T3" fmla="*/ 0 h 154"/>
                    <a:gd name="T4" fmla="*/ 0 w 656"/>
                    <a:gd name="T5" fmla="*/ 0 h 154"/>
                    <a:gd name="T6" fmla="*/ 0 w 656"/>
                    <a:gd name="T7" fmla="*/ 0 h 154"/>
                    <a:gd name="T8" fmla="*/ 0 w 656"/>
                    <a:gd name="T9" fmla="*/ 0 h 154"/>
                    <a:gd name="T10" fmla="*/ 0 w 656"/>
                    <a:gd name="T11" fmla="*/ 0 h 154"/>
                    <a:gd name="T12" fmla="*/ 0 w 656"/>
                    <a:gd name="T13" fmla="*/ 0 h 154"/>
                    <a:gd name="T14" fmla="*/ 0 w 656"/>
                    <a:gd name="T15" fmla="*/ 0 h 154"/>
                    <a:gd name="T16" fmla="*/ 0 w 656"/>
                    <a:gd name="T17" fmla="*/ 0 h 154"/>
                    <a:gd name="T18" fmla="*/ 0 w 656"/>
                    <a:gd name="T19" fmla="*/ 0 h 154"/>
                    <a:gd name="T20" fmla="*/ 0 w 656"/>
                    <a:gd name="T21" fmla="*/ 0 h 154"/>
                    <a:gd name="T22" fmla="*/ 0 w 656"/>
                    <a:gd name="T23" fmla="*/ 0 h 154"/>
                    <a:gd name="T24" fmla="*/ 0 w 656"/>
                    <a:gd name="T25" fmla="*/ 0 h 154"/>
                    <a:gd name="T26" fmla="*/ 0 w 656"/>
                    <a:gd name="T27" fmla="*/ 0 h 154"/>
                    <a:gd name="T28" fmla="*/ 0 w 656"/>
                    <a:gd name="T29" fmla="*/ 0 h 154"/>
                    <a:gd name="T30" fmla="*/ 0 w 656"/>
                    <a:gd name="T31" fmla="*/ 0 h 154"/>
                    <a:gd name="T32" fmla="*/ 0 w 656"/>
                    <a:gd name="T33" fmla="*/ 0 h 154"/>
                    <a:gd name="T34" fmla="*/ 0 w 656"/>
                    <a:gd name="T35" fmla="*/ 0 h 154"/>
                    <a:gd name="T36" fmla="*/ 0 w 656"/>
                    <a:gd name="T37" fmla="*/ 0 h 154"/>
                    <a:gd name="T38" fmla="*/ 0 w 656"/>
                    <a:gd name="T39" fmla="*/ 0 h 154"/>
                    <a:gd name="T40" fmla="*/ 0 w 656"/>
                    <a:gd name="T41" fmla="*/ 0 h 154"/>
                    <a:gd name="T42" fmla="*/ 0 w 656"/>
                    <a:gd name="T43" fmla="*/ 0 h 154"/>
                    <a:gd name="T44" fmla="*/ 0 w 656"/>
                    <a:gd name="T45" fmla="*/ 0 h 154"/>
                    <a:gd name="T46" fmla="*/ 0 w 656"/>
                    <a:gd name="T47" fmla="*/ 0 h 154"/>
                    <a:gd name="T48" fmla="*/ 0 w 656"/>
                    <a:gd name="T49" fmla="*/ 0 h 154"/>
                    <a:gd name="T50" fmla="*/ 0 w 656"/>
                    <a:gd name="T51" fmla="*/ 0 h 154"/>
                    <a:gd name="T52" fmla="*/ 0 w 656"/>
                    <a:gd name="T53" fmla="*/ 0 h 154"/>
                    <a:gd name="T54" fmla="*/ 0 w 656"/>
                    <a:gd name="T55" fmla="*/ 0 h 154"/>
                    <a:gd name="T56" fmla="*/ 0 w 656"/>
                    <a:gd name="T57" fmla="*/ 0 h 154"/>
                    <a:gd name="T58" fmla="*/ 0 w 656"/>
                    <a:gd name="T59" fmla="*/ 0 h 154"/>
                    <a:gd name="T60" fmla="*/ 0 w 656"/>
                    <a:gd name="T61" fmla="*/ 0 h 154"/>
                    <a:gd name="T62" fmla="*/ 0 w 656"/>
                    <a:gd name="T63" fmla="*/ 0 h 154"/>
                    <a:gd name="T64" fmla="*/ 0 w 656"/>
                    <a:gd name="T65" fmla="*/ 0 h 15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56"/>
                    <a:gd name="T100" fmla="*/ 0 h 154"/>
                    <a:gd name="T101" fmla="*/ 656 w 656"/>
                    <a:gd name="T102" fmla="*/ 154 h 15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56" h="154">
                      <a:moveTo>
                        <a:pt x="313" y="0"/>
                      </a:moveTo>
                      <a:lnTo>
                        <a:pt x="356" y="6"/>
                      </a:lnTo>
                      <a:lnTo>
                        <a:pt x="390" y="19"/>
                      </a:lnTo>
                      <a:lnTo>
                        <a:pt x="426" y="34"/>
                      </a:lnTo>
                      <a:lnTo>
                        <a:pt x="479" y="50"/>
                      </a:lnTo>
                      <a:lnTo>
                        <a:pt x="515" y="50"/>
                      </a:lnTo>
                      <a:lnTo>
                        <a:pt x="566" y="61"/>
                      </a:lnTo>
                      <a:lnTo>
                        <a:pt x="609" y="73"/>
                      </a:lnTo>
                      <a:lnTo>
                        <a:pt x="653" y="91"/>
                      </a:lnTo>
                      <a:lnTo>
                        <a:pt x="656" y="111"/>
                      </a:lnTo>
                      <a:lnTo>
                        <a:pt x="638" y="134"/>
                      </a:lnTo>
                      <a:lnTo>
                        <a:pt x="599" y="149"/>
                      </a:lnTo>
                      <a:lnTo>
                        <a:pt x="552" y="153"/>
                      </a:lnTo>
                      <a:lnTo>
                        <a:pt x="392" y="154"/>
                      </a:lnTo>
                      <a:lnTo>
                        <a:pt x="331" y="150"/>
                      </a:lnTo>
                      <a:lnTo>
                        <a:pt x="273" y="143"/>
                      </a:lnTo>
                      <a:lnTo>
                        <a:pt x="218" y="129"/>
                      </a:lnTo>
                      <a:lnTo>
                        <a:pt x="186" y="122"/>
                      </a:lnTo>
                      <a:lnTo>
                        <a:pt x="186" y="140"/>
                      </a:lnTo>
                      <a:lnTo>
                        <a:pt x="40" y="141"/>
                      </a:lnTo>
                      <a:lnTo>
                        <a:pt x="17" y="123"/>
                      </a:lnTo>
                      <a:lnTo>
                        <a:pt x="4" y="91"/>
                      </a:lnTo>
                      <a:lnTo>
                        <a:pt x="0" y="66"/>
                      </a:lnTo>
                      <a:lnTo>
                        <a:pt x="4" y="31"/>
                      </a:lnTo>
                      <a:lnTo>
                        <a:pt x="9" y="5"/>
                      </a:lnTo>
                      <a:lnTo>
                        <a:pt x="44" y="5"/>
                      </a:lnTo>
                      <a:lnTo>
                        <a:pt x="89" y="22"/>
                      </a:lnTo>
                      <a:lnTo>
                        <a:pt x="138" y="37"/>
                      </a:lnTo>
                      <a:lnTo>
                        <a:pt x="173" y="38"/>
                      </a:lnTo>
                      <a:lnTo>
                        <a:pt x="211" y="31"/>
                      </a:lnTo>
                      <a:lnTo>
                        <a:pt x="254" y="22"/>
                      </a:lnTo>
                      <a:lnTo>
                        <a:pt x="333" y="33"/>
                      </a:lnTo>
                      <a:lnTo>
                        <a:pt x="313" y="0"/>
                      </a:lnTo>
                      <a:close/>
                    </a:path>
                  </a:pathLst>
                </a:custGeom>
                <a:solidFill>
                  <a:srgbClr val="808080"/>
                </a:solidFill>
                <a:ln w="3175">
                  <a:solidFill>
                    <a:srgbClr val="000000"/>
                  </a:solidFill>
                  <a:round/>
                  <a:headEnd/>
                  <a:tailEnd/>
                </a:ln>
              </p:spPr>
              <p:txBody>
                <a:bodyPr/>
                <a:lstStyle/>
                <a:p>
                  <a:endParaRPr lang="en-US" dirty="0"/>
                </a:p>
              </p:txBody>
            </p:sp>
          </p:grpSp>
          <p:grpSp>
            <p:nvGrpSpPr>
              <p:cNvPr id="161879" name="Group 116"/>
              <p:cNvGrpSpPr>
                <a:grpSpLocks/>
              </p:cNvGrpSpPr>
              <p:nvPr/>
            </p:nvGrpSpPr>
            <p:grpSpPr bwMode="auto">
              <a:xfrm>
                <a:off x="1682" y="1372"/>
                <a:ext cx="130" cy="473"/>
                <a:chOff x="1682" y="1372"/>
                <a:chExt cx="130" cy="473"/>
              </a:xfrm>
            </p:grpSpPr>
            <p:sp>
              <p:nvSpPr>
                <p:cNvPr id="161904" name="Freeform 117"/>
                <p:cNvSpPr>
                  <a:spLocks/>
                </p:cNvSpPr>
                <p:nvPr/>
              </p:nvSpPr>
              <p:spPr bwMode="auto">
                <a:xfrm>
                  <a:off x="1682" y="1372"/>
                  <a:ext cx="130" cy="473"/>
                </a:xfrm>
                <a:custGeom>
                  <a:avLst/>
                  <a:gdLst>
                    <a:gd name="T0" fmla="*/ 0 w 522"/>
                    <a:gd name="T1" fmla="*/ 0 h 1892"/>
                    <a:gd name="T2" fmla="*/ 0 w 522"/>
                    <a:gd name="T3" fmla="*/ 0 h 1892"/>
                    <a:gd name="T4" fmla="*/ 0 w 522"/>
                    <a:gd name="T5" fmla="*/ 0 h 1892"/>
                    <a:gd name="T6" fmla="*/ 0 w 522"/>
                    <a:gd name="T7" fmla="*/ 0 h 1892"/>
                    <a:gd name="T8" fmla="*/ 0 w 522"/>
                    <a:gd name="T9" fmla="*/ 0 h 1892"/>
                    <a:gd name="T10" fmla="*/ 0 w 522"/>
                    <a:gd name="T11" fmla="*/ 0 h 1892"/>
                    <a:gd name="T12" fmla="*/ 0 w 522"/>
                    <a:gd name="T13" fmla="*/ 0 h 1892"/>
                    <a:gd name="T14" fmla="*/ 0 w 522"/>
                    <a:gd name="T15" fmla="*/ 0 h 1892"/>
                    <a:gd name="T16" fmla="*/ 0 w 522"/>
                    <a:gd name="T17" fmla="*/ 0 h 1892"/>
                    <a:gd name="T18" fmla="*/ 0 w 522"/>
                    <a:gd name="T19" fmla="*/ 0 h 1892"/>
                    <a:gd name="T20" fmla="*/ 0 w 522"/>
                    <a:gd name="T21" fmla="*/ 0 h 1892"/>
                    <a:gd name="T22" fmla="*/ 0 w 522"/>
                    <a:gd name="T23" fmla="*/ 0 h 1892"/>
                    <a:gd name="T24" fmla="*/ 0 w 522"/>
                    <a:gd name="T25" fmla="*/ 0 h 1892"/>
                    <a:gd name="T26" fmla="*/ 0 w 522"/>
                    <a:gd name="T27" fmla="*/ 0 h 1892"/>
                    <a:gd name="T28" fmla="*/ 0 w 522"/>
                    <a:gd name="T29" fmla="*/ 0 h 1892"/>
                    <a:gd name="T30" fmla="*/ 0 w 522"/>
                    <a:gd name="T31" fmla="*/ 0 h 1892"/>
                    <a:gd name="T32" fmla="*/ 0 w 522"/>
                    <a:gd name="T33" fmla="*/ 0 h 1892"/>
                    <a:gd name="T34" fmla="*/ 0 w 522"/>
                    <a:gd name="T35" fmla="*/ 0 h 1892"/>
                    <a:gd name="T36" fmla="*/ 0 w 522"/>
                    <a:gd name="T37" fmla="*/ 0 h 1892"/>
                    <a:gd name="T38" fmla="*/ 0 w 522"/>
                    <a:gd name="T39" fmla="*/ 0 h 1892"/>
                    <a:gd name="T40" fmla="*/ 0 w 522"/>
                    <a:gd name="T41" fmla="*/ 0 h 1892"/>
                    <a:gd name="T42" fmla="*/ 0 w 522"/>
                    <a:gd name="T43" fmla="*/ 0 h 1892"/>
                    <a:gd name="T44" fmla="*/ 0 w 522"/>
                    <a:gd name="T45" fmla="*/ 0 h 1892"/>
                    <a:gd name="T46" fmla="*/ 0 w 522"/>
                    <a:gd name="T47" fmla="*/ 0 h 1892"/>
                    <a:gd name="T48" fmla="*/ 0 w 522"/>
                    <a:gd name="T49" fmla="*/ 0 h 1892"/>
                    <a:gd name="T50" fmla="*/ 0 w 522"/>
                    <a:gd name="T51" fmla="*/ 0 h 1892"/>
                    <a:gd name="T52" fmla="*/ 0 w 522"/>
                    <a:gd name="T53" fmla="*/ 0 h 1892"/>
                    <a:gd name="T54" fmla="*/ 0 w 522"/>
                    <a:gd name="T55" fmla="*/ 0 h 1892"/>
                    <a:gd name="T56" fmla="*/ 0 w 522"/>
                    <a:gd name="T57" fmla="*/ 0 h 1892"/>
                    <a:gd name="T58" fmla="*/ 0 w 522"/>
                    <a:gd name="T59" fmla="*/ 0 h 1892"/>
                    <a:gd name="T60" fmla="*/ 0 w 522"/>
                    <a:gd name="T61" fmla="*/ 0 h 1892"/>
                    <a:gd name="T62" fmla="*/ 0 w 522"/>
                    <a:gd name="T63" fmla="*/ 0 h 1892"/>
                    <a:gd name="T64" fmla="*/ 0 w 522"/>
                    <a:gd name="T65" fmla="*/ 0 h 1892"/>
                    <a:gd name="T66" fmla="*/ 0 w 522"/>
                    <a:gd name="T67" fmla="*/ 0 h 1892"/>
                    <a:gd name="T68" fmla="*/ 0 w 522"/>
                    <a:gd name="T69" fmla="*/ 0 h 1892"/>
                    <a:gd name="T70" fmla="*/ 0 w 522"/>
                    <a:gd name="T71" fmla="*/ 0 h 1892"/>
                    <a:gd name="T72" fmla="*/ 0 w 522"/>
                    <a:gd name="T73" fmla="*/ 0 h 1892"/>
                    <a:gd name="T74" fmla="*/ 0 w 522"/>
                    <a:gd name="T75" fmla="*/ 0 h 1892"/>
                    <a:gd name="T76" fmla="*/ 0 w 522"/>
                    <a:gd name="T77" fmla="*/ 0 h 1892"/>
                    <a:gd name="T78" fmla="*/ 0 w 522"/>
                    <a:gd name="T79" fmla="*/ 0 h 1892"/>
                    <a:gd name="T80" fmla="*/ 0 w 522"/>
                    <a:gd name="T81" fmla="*/ 0 h 1892"/>
                    <a:gd name="T82" fmla="*/ 0 w 522"/>
                    <a:gd name="T83" fmla="*/ 0 h 1892"/>
                    <a:gd name="T84" fmla="*/ 0 w 522"/>
                    <a:gd name="T85" fmla="*/ 0 h 1892"/>
                    <a:gd name="T86" fmla="*/ 0 w 522"/>
                    <a:gd name="T87" fmla="*/ 0 h 1892"/>
                    <a:gd name="T88" fmla="*/ 0 w 522"/>
                    <a:gd name="T89" fmla="*/ 0 h 1892"/>
                    <a:gd name="T90" fmla="*/ 0 w 522"/>
                    <a:gd name="T91" fmla="*/ 0 h 1892"/>
                    <a:gd name="T92" fmla="*/ 0 w 522"/>
                    <a:gd name="T93" fmla="*/ 0 h 1892"/>
                    <a:gd name="T94" fmla="*/ 0 w 522"/>
                    <a:gd name="T95" fmla="*/ 0 h 189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22"/>
                    <a:gd name="T145" fmla="*/ 0 h 1892"/>
                    <a:gd name="T146" fmla="*/ 522 w 522"/>
                    <a:gd name="T147" fmla="*/ 1892 h 189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22" h="1892">
                      <a:moveTo>
                        <a:pt x="148" y="0"/>
                      </a:moveTo>
                      <a:lnTo>
                        <a:pt x="203" y="81"/>
                      </a:lnTo>
                      <a:lnTo>
                        <a:pt x="245" y="155"/>
                      </a:lnTo>
                      <a:lnTo>
                        <a:pt x="264" y="210"/>
                      </a:lnTo>
                      <a:lnTo>
                        <a:pt x="373" y="445"/>
                      </a:lnTo>
                      <a:lnTo>
                        <a:pt x="416" y="586"/>
                      </a:lnTo>
                      <a:lnTo>
                        <a:pt x="423" y="721"/>
                      </a:lnTo>
                      <a:lnTo>
                        <a:pt x="429" y="912"/>
                      </a:lnTo>
                      <a:lnTo>
                        <a:pt x="435" y="1018"/>
                      </a:lnTo>
                      <a:lnTo>
                        <a:pt x="457" y="1100"/>
                      </a:lnTo>
                      <a:lnTo>
                        <a:pt x="468" y="1171"/>
                      </a:lnTo>
                      <a:lnTo>
                        <a:pt x="466" y="1239"/>
                      </a:lnTo>
                      <a:lnTo>
                        <a:pt x="449" y="1289"/>
                      </a:lnTo>
                      <a:lnTo>
                        <a:pt x="441" y="1350"/>
                      </a:lnTo>
                      <a:lnTo>
                        <a:pt x="447" y="1448"/>
                      </a:lnTo>
                      <a:lnTo>
                        <a:pt x="450" y="1616"/>
                      </a:lnTo>
                      <a:lnTo>
                        <a:pt x="460" y="1695"/>
                      </a:lnTo>
                      <a:lnTo>
                        <a:pt x="486" y="1768"/>
                      </a:lnTo>
                      <a:lnTo>
                        <a:pt x="522" y="1842"/>
                      </a:lnTo>
                      <a:lnTo>
                        <a:pt x="454" y="1867"/>
                      </a:lnTo>
                      <a:lnTo>
                        <a:pt x="379" y="1892"/>
                      </a:lnTo>
                      <a:lnTo>
                        <a:pt x="324" y="1886"/>
                      </a:lnTo>
                      <a:lnTo>
                        <a:pt x="213" y="1861"/>
                      </a:lnTo>
                      <a:lnTo>
                        <a:pt x="200" y="1771"/>
                      </a:lnTo>
                      <a:lnTo>
                        <a:pt x="190" y="1694"/>
                      </a:lnTo>
                      <a:lnTo>
                        <a:pt x="196" y="1640"/>
                      </a:lnTo>
                      <a:lnTo>
                        <a:pt x="205" y="1566"/>
                      </a:lnTo>
                      <a:lnTo>
                        <a:pt x="196" y="1498"/>
                      </a:lnTo>
                      <a:lnTo>
                        <a:pt x="172" y="1430"/>
                      </a:lnTo>
                      <a:lnTo>
                        <a:pt x="154" y="1381"/>
                      </a:lnTo>
                      <a:lnTo>
                        <a:pt x="148" y="1300"/>
                      </a:lnTo>
                      <a:lnTo>
                        <a:pt x="135" y="1258"/>
                      </a:lnTo>
                      <a:lnTo>
                        <a:pt x="123" y="1103"/>
                      </a:lnTo>
                      <a:lnTo>
                        <a:pt x="105" y="981"/>
                      </a:lnTo>
                      <a:lnTo>
                        <a:pt x="92" y="887"/>
                      </a:lnTo>
                      <a:lnTo>
                        <a:pt x="74" y="850"/>
                      </a:lnTo>
                      <a:lnTo>
                        <a:pt x="54" y="749"/>
                      </a:lnTo>
                      <a:lnTo>
                        <a:pt x="40" y="630"/>
                      </a:lnTo>
                      <a:lnTo>
                        <a:pt x="46" y="524"/>
                      </a:lnTo>
                      <a:lnTo>
                        <a:pt x="42" y="456"/>
                      </a:lnTo>
                      <a:lnTo>
                        <a:pt x="24" y="369"/>
                      </a:lnTo>
                      <a:lnTo>
                        <a:pt x="18" y="289"/>
                      </a:lnTo>
                      <a:lnTo>
                        <a:pt x="10" y="193"/>
                      </a:lnTo>
                      <a:lnTo>
                        <a:pt x="0" y="112"/>
                      </a:lnTo>
                      <a:lnTo>
                        <a:pt x="15" y="66"/>
                      </a:lnTo>
                      <a:lnTo>
                        <a:pt x="43" y="34"/>
                      </a:lnTo>
                      <a:lnTo>
                        <a:pt x="88" y="10"/>
                      </a:lnTo>
                      <a:lnTo>
                        <a:pt x="148" y="0"/>
                      </a:lnTo>
                      <a:close/>
                    </a:path>
                  </a:pathLst>
                </a:custGeom>
                <a:solidFill>
                  <a:srgbClr val="0000FF"/>
                </a:solidFill>
                <a:ln w="3175">
                  <a:solidFill>
                    <a:srgbClr val="000000"/>
                  </a:solidFill>
                  <a:round/>
                  <a:headEnd/>
                  <a:tailEnd/>
                </a:ln>
              </p:spPr>
              <p:txBody>
                <a:bodyPr/>
                <a:lstStyle/>
                <a:p>
                  <a:endParaRPr lang="en-US" dirty="0"/>
                </a:p>
              </p:txBody>
            </p:sp>
            <p:sp>
              <p:nvSpPr>
                <p:cNvPr id="161905" name="Freeform 118"/>
                <p:cNvSpPr>
                  <a:spLocks/>
                </p:cNvSpPr>
                <p:nvPr/>
              </p:nvSpPr>
              <p:spPr bwMode="auto">
                <a:xfrm>
                  <a:off x="1699" y="1503"/>
                  <a:ext cx="32" cy="196"/>
                </a:xfrm>
                <a:custGeom>
                  <a:avLst/>
                  <a:gdLst>
                    <a:gd name="T0" fmla="*/ 0 w 129"/>
                    <a:gd name="T1" fmla="*/ 0 h 782"/>
                    <a:gd name="T2" fmla="*/ 0 w 129"/>
                    <a:gd name="T3" fmla="*/ 0 h 782"/>
                    <a:gd name="T4" fmla="*/ 0 w 129"/>
                    <a:gd name="T5" fmla="*/ 0 h 782"/>
                    <a:gd name="T6" fmla="*/ 0 w 129"/>
                    <a:gd name="T7" fmla="*/ 0 h 782"/>
                    <a:gd name="T8" fmla="*/ 0 w 129"/>
                    <a:gd name="T9" fmla="*/ 0 h 782"/>
                    <a:gd name="T10" fmla="*/ 0 w 129"/>
                    <a:gd name="T11" fmla="*/ 0 h 782"/>
                    <a:gd name="T12" fmla="*/ 0 w 129"/>
                    <a:gd name="T13" fmla="*/ 0 h 782"/>
                    <a:gd name="T14" fmla="*/ 0 w 129"/>
                    <a:gd name="T15" fmla="*/ 0 h 782"/>
                    <a:gd name="T16" fmla="*/ 0 w 129"/>
                    <a:gd name="T17" fmla="*/ 0 h 782"/>
                    <a:gd name="T18" fmla="*/ 0 w 129"/>
                    <a:gd name="T19" fmla="*/ 0 h 782"/>
                    <a:gd name="T20" fmla="*/ 0 w 129"/>
                    <a:gd name="T21" fmla="*/ 0 h 782"/>
                    <a:gd name="T22" fmla="*/ 0 w 129"/>
                    <a:gd name="T23" fmla="*/ 0 h 782"/>
                    <a:gd name="T24" fmla="*/ 0 w 129"/>
                    <a:gd name="T25" fmla="*/ 0 h 782"/>
                    <a:gd name="T26" fmla="*/ 0 w 129"/>
                    <a:gd name="T27" fmla="*/ 0 h 782"/>
                    <a:gd name="T28" fmla="*/ 0 w 129"/>
                    <a:gd name="T29" fmla="*/ 0 h 782"/>
                    <a:gd name="T30" fmla="*/ 0 w 129"/>
                    <a:gd name="T31" fmla="*/ 0 h 78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29"/>
                    <a:gd name="T49" fmla="*/ 0 h 782"/>
                    <a:gd name="T50" fmla="*/ 129 w 129"/>
                    <a:gd name="T51" fmla="*/ 782 h 78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29" h="782">
                      <a:moveTo>
                        <a:pt x="99" y="782"/>
                      </a:moveTo>
                      <a:lnTo>
                        <a:pt x="99" y="678"/>
                      </a:lnTo>
                      <a:lnTo>
                        <a:pt x="117" y="623"/>
                      </a:lnTo>
                      <a:lnTo>
                        <a:pt x="129" y="573"/>
                      </a:lnTo>
                      <a:lnTo>
                        <a:pt x="99" y="518"/>
                      </a:lnTo>
                      <a:lnTo>
                        <a:pt x="99" y="494"/>
                      </a:lnTo>
                      <a:lnTo>
                        <a:pt x="87" y="450"/>
                      </a:lnTo>
                      <a:lnTo>
                        <a:pt x="68" y="412"/>
                      </a:lnTo>
                      <a:lnTo>
                        <a:pt x="75" y="357"/>
                      </a:lnTo>
                      <a:lnTo>
                        <a:pt x="50" y="326"/>
                      </a:lnTo>
                      <a:lnTo>
                        <a:pt x="38" y="270"/>
                      </a:lnTo>
                      <a:lnTo>
                        <a:pt x="38" y="209"/>
                      </a:lnTo>
                      <a:lnTo>
                        <a:pt x="31" y="147"/>
                      </a:lnTo>
                      <a:lnTo>
                        <a:pt x="13" y="86"/>
                      </a:lnTo>
                      <a:lnTo>
                        <a:pt x="0" y="19"/>
                      </a:lnTo>
                      <a:lnTo>
                        <a:pt x="0"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nvGrpSpPr>
              <p:cNvPr id="161880" name="Group 119"/>
              <p:cNvGrpSpPr>
                <a:grpSpLocks/>
              </p:cNvGrpSpPr>
              <p:nvPr/>
            </p:nvGrpSpPr>
            <p:grpSpPr bwMode="auto">
              <a:xfrm>
                <a:off x="1708" y="1346"/>
                <a:ext cx="334" cy="257"/>
                <a:chOff x="1708" y="1346"/>
                <a:chExt cx="334" cy="257"/>
              </a:xfrm>
            </p:grpSpPr>
            <p:sp>
              <p:nvSpPr>
                <p:cNvPr id="161881" name="Freeform 120"/>
                <p:cNvSpPr>
                  <a:spLocks/>
                </p:cNvSpPr>
                <p:nvPr/>
              </p:nvSpPr>
              <p:spPr bwMode="auto">
                <a:xfrm>
                  <a:off x="1910" y="1514"/>
                  <a:ext cx="123" cy="68"/>
                </a:xfrm>
                <a:custGeom>
                  <a:avLst/>
                  <a:gdLst>
                    <a:gd name="T0" fmla="*/ 0 w 490"/>
                    <a:gd name="T1" fmla="*/ 0 h 273"/>
                    <a:gd name="T2" fmla="*/ 0 w 490"/>
                    <a:gd name="T3" fmla="*/ 0 h 273"/>
                    <a:gd name="T4" fmla="*/ 0 w 490"/>
                    <a:gd name="T5" fmla="*/ 0 h 273"/>
                    <a:gd name="T6" fmla="*/ 0 w 490"/>
                    <a:gd name="T7" fmla="*/ 0 h 273"/>
                    <a:gd name="T8" fmla="*/ 0 w 490"/>
                    <a:gd name="T9" fmla="*/ 0 h 273"/>
                    <a:gd name="T10" fmla="*/ 0 w 490"/>
                    <a:gd name="T11" fmla="*/ 0 h 273"/>
                    <a:gd name="T12" fmla="*/ 0 w 490"/>
                    <a:gd name="T13" fmla="*/ 0 h 273"/>
                    <a:gd name="T14" fmla="*/ 0 w 490"/>
                    <a:gd name="T15" fmla="*/ 0 h 273"/>
                    <a:gd name="T16" fmla="*/ 0 w 490"/>
                    <a:gd name="T17" fmla="*/ 0 h 273"/>
                    <a:gd name="T18" fmla="*/ 0 w 490"/>
                    <a:gd name="T19" fmla="*/ 0 h 273"/>
                    <a:gd name="T20" fmla="*/ 0 w 490"/>
                    <a:gd name="T21" fmla="*/ 0 h 273"/>
                    <a:gd name="T22" fmla="*/ 0 w 490"/>
                    <a:gd name="T23" fmla="*/ 0 h 273"/>
                    <a:gd name="T24" fmla="*/ 0 w 490"/>
                    <a:gd name="T25" fmla="*/ 0 h 273"/>
                    <a:gd name="T26" fmla="*/ 0 w 490"/>
                    <a:gd name="T27" fmla="*/ 0 h 273"/>
                    <a:gd name="T28" fmla="*/ 0 w 490"/>
                    <a:gd name="T29" fmla="*/ 0 h 273"/>
                    <a:gd name="T30" fmla="*/ 0 w 490"/>
                    <a:gd name="T31" fmla="*/ 0 h 273"/>
                    <a:gd name="T32" fmla="*/ 0 w 490"/>
                    <a:gd name="T33" fmla="*/ 0 h 273"/>
                    <a:gd name="T34" fmla="*/ 0 w 490"/>
                    <a:gd name="T35" fmla="*/ 0 h 273"/>
                    <a:gd name="T36" fmla="*/ 0 w 490"/>
                    <a:gd name="T37" fmla="*/ 0 h 273"/>
                    <a:gd name="T38" fmla="*/ 0 w 490"/>
                    <a:gd name="T39" fmla="*/ 0 h 27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90"/>
                    <a:gd name="T61" fmla="*/ 0 h 273"/>
                    <a:gd name="T62" fmla="*/ 490 w 490"/>
                    <a:gd name="T63" fmla="*/ 273 h 27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90" h="273">
                      <a:moveTo>
                        <a:pt x="416" y="0"/>
                      </a:moveTo>
                      <a:lnTo>
                        <a:pt x="484" y="49"/>
                      </a:lnTo>
                      <a:lnTo>
                        <a:pt x="490" y="73"/>
                      </a:lnTo>
                      <a:lnTo>
                        <a:pt x="486" y="111"/>
                      </a:lnTo>
                      <a:lnTo>
                        <a:pt x="474" y="141"/>
                      </a:lnTo>
                      <a:lnTo>
                        <a:pt x="453" y="170"/>
                      </a:lnTo>
                      <a:lnTo>
                        <a:pt x="415" y="200"/>
                      </a:lnTo>
                      <a:lnTo>
                        <a:pt x="364" y="227"/>
                      </a:lnTo>
                      <a:lnTo>
                        <a:pt x="301" y="253"/>
                      </a:lnTo>
                      <a:lnTo>
                        <a:pt x="240" y="269"/>
                      </a:lnTo>
                      <a:lnTo>
                        <a:pt x="171" y="273"/>
                      </a:lnTo>
                      <a:lnTo>
                        <a:pt x="117" y="270"/>
                      </a:lnTo>
                      <a:lnTo>
                        <a:pt x="61" y="246"/>
                      </a:lnTo>
                      <a:lnTo>
                        <a:pt x="0" y="216"/>
                      </a:lnTo>
                      <a:lnTo>
                        <a:pt x="86" y="233"/>
                      </a:lnTo>
                      <a:lnTo>
                        <a:pt x="178" y="239"/>
                      </a:lnTo>
                      <a:lnTo>
                        <a:pt x="246" y="216"/>
                      </a:lnTo>
                      <a:lnTo>
                        <a:pt x="325" y="179"/>
                      </a:lnTo>
                      <a:lnTo>
                        <a:pt x="380" y="123"/>
                      </a:lnTo>
                      <a:lnTo>
                        <a:pt x="416" y="0"/>
                      </a:lnTo>
                      <a:close/>
                    </a:path>
                  </a:pathLst>
                </a:custGeom>
                <a:solidFill>
                  <a:srgbClr val="000080"/>
                </a:solidFill>
                <a:ln w="3175">
                  <a:solidFill>
                    <a:srgbClr val="000000"/>
                  </a:solidFill>
                  <a:round/>
                  <a:headEnd/>
                  <a:tailEnd/>
                </a:ln>
              </p:spPr>
              <p:txBody>
                <a:bodyPr/>
                <a:lstStyle/>
                <a:p>
                  <a:endParaRPr lang="en-US" dirty="0"/>
                </a:p>
              </p:txBody>
            </p:sp>
            <p:sp>
              <p:nvSpPr>
                <p:cNvPr id="161882" name="Freeform 121"/>
                <p:cNvSpPr>
                  <a:spLocks/>
                </p:cNvSpPr>
                <p:nvPr/>
              </p:nvSpPr>
              <p:spPr bwMode="auto">
                <a:xfrm>
                  <a:off x="1990" y="1514"/>
                  <a:ext cx="52" cy="52"/>
                </a:xfrm>
                <a:custGeom>
                  <a:avLst/>
                  <a:gdLst>
                    <a:gd name="T0" fmla="*/ 0 w 209"/>
                    <a:gd name="T1" fmla="*/ 0 h 208"/>
                    <a:gd name="T2" fmla="*/ 0 w 209"/>
                    <a:gd name="T3" fmla="*/ 0 h 208"/>
                    <a:gd name="T4" fmla="*/ 0 w 209"/>
                    <a:gd name="T5" fmla="*/ 0 h 208"/>
                    <a:gd name="T6" fmla="*/ 0 w 209"/>
                    <a:gd name="T7" fmla="*/ 0 h 208"/>
                    <a:gd name="T8" fmla="*/ 0 w 209"/>
                    <a:gd name="T9" fmla="*/ 0 h 208"/>
                    <a:gd name="T10" fmla="*/ 0 w 209"/>
                    <a:gd name="T11" fmla="*/ 0 h 208"/>
                    <a:gd name="T12" fmla="*/ 0 w 209"/>
                    <a:gd name="T13" fmla="*/ 0 h 208"/>
                    <a:gd name="T14" fmla="*/ 0 w 209"/>
                    <a:gd name="T15" fmla="*/ 0 h 208"/>
                    <a:gd name="T16" fmla="*/ 0 w 209"/>
                    <a:gd name="T17" fmla="*/ 0 h 208"/>
                    <a:gd name="T18" fmla="*/ 0 w 209"/>
                    <a:gd name="T19" fmla="*/ 0 h 208"/>
                    <a:gd name="T20" fmla="*/ 0 w 209"/>
                    <a:gd name="T21" fmla="*/ 0 h 208"/>
                    <a:gd name="T22" fmla="*/ 0 w 209"/>
                    <a:gd name="T23" fmla="*/ 0 h 208"/>
                    <a:gd name="T24" fmla="*/ 0 w 209"/>
                    <a:gd name="T25" fmla="*/ 0 h 208"/>
                    <a:gd name="T26" fmla="*/ 0 w 209"/>
                    <a:gd name="T27" fmla="*/ 0 h 208"/>
                    <a:gd name="T28" fmla="*/ 0 w 209"/>
                    <a:gd name="T29" fmla="*/ 0 h 208"/>
                    <a:gd name="T30" fmla="*/ 0 w 209"/>
                    <a:gd name="T31" fmla="*/ 0 h 208"/>
                    <a:gd name="T32" fmla="*/ 0 w 209"/>
                    <a:gd name="T33" fmla="*/ 0 h 208"/>
                    <a:gd name="T34" fmla="*/ 0 w 209"/>
                    <a:gd name="T35" fmla="*/ 0 h 208"/>
                    <a:gd name="T36" fmla="*/ 0 w 209"/>
                    <a:gd name="T37" fmla="*/ 0 h 20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09"/>
                    <a:gd name="T58" fmla="*/ 0 h 208"/>
                    <a:gd name="T59" fmla="*/ 209 w 209"/>
                    <a:gd name="T60" fmla="*/ 208 h 20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09" h="208">
                      <a:moveTo>
                        <a:pt x="161" y="5"/>
                      </a:moveTo>
                      <a:lnTo>
                        <a:pt x="195" y="0"/>
                      </a:lnTo>
                      <a:lnTo>
                        <a:pt x="205" y="12"/>
                      </a:lnTo>
                      <a:lnTo>
                        <a:pt x="209" y="32"/>
                      </a:lnTo>
                      <a:lnTo>
                        <a:pt x="199" y="60"/>
                      </a:lnTo>
                      <a:lnTo>
                        <a:pt x="178" y="73"/>
                      </a:lnTo>
                      <a:lnTo>
                        <a:pt x="153" y="77"/>
                      </a:lnTo>
                      <a:lnTo>
                        <a:pt x="128" y="135"/>
                      </a:lnTo>
                      <a:lnTo>
                        <a:pt x="72" y="173"/>
                      </a:lnTo>
                      <a:lnTo>
                        <a:pt x="35" y="196"/>
                      </a:lnTo>
                      <a:lnTo>
                        <a:pt x="0" y="208"/>
                      </a:lnTo>
                      <a:lnTo>
                        <a:pt x="42" y="159"/>
                      </a:lnTo>
                      <a:lnTo>
                        <a:pt x="69" y="131"/>
                      </a:lnTo>
                      <a:lnTo>
                        <a:pt x="93" y="96"/>
                      </a:lnTo>
                      <a:lnTo>
                        <a:pt x="131" y="50"/>
                      </a:lnTo>
                      <a:lnTo>
                        <a:pt x="142" y="40"/>
                      </a:lnTo>
                      <a:lnTo>
                        <a:pt x="148" y="28"/>
                      </a:lnTo>
                      <a:lnTo>
                        <a:pt x="151" y="18"/>
                      </a:lnTo>
                      <a:lnTo>
                        <a:pt x="161" y="5"/>
                      </a:lnTo>
                      <a:close/>
                    </a:path>
                  </a:pathLst>
                </a:custGeom>
                <a:solidFill>
                  <a:srgbClr val="FF0000"/>
                </a:solidFill>
                <a:ln w="3175">
                  <a:solidFill>
                    <a:srgbClr val="000000"/>
                  </a:solidFill>
                  <a:round/>
                  <a:headEnd/>
                  <a:tailEnd/>
                </a:ln>
              </p:spPr>
              <p:txBody>
                <a:bodyPr/>
                <a:lstStyle/>
                <a:p>
                  <a:endParaRPr lang="en-US" dirty="0"/>
                </a:p>
              </p:txBody>
            </p:sp>
            <p:grpSp>
              <p:nvGrpSpPr>
                <p:cNvPr id="161883" name="Group 122"/>
                <p:cNvGrpSpPr>
                  <a:grpSpLocks/>
                </p:cNvGrpSpPr>
                <p:nvPr/>
              </p:nvGrpSpPr>
              <p:grpSpPr bwMode="auto">
                <a:xfrm>
                  <a:off x="1708" y="1346"/>
                  <a:ext cx="331" cy="257"/>
                  <a:chOff x="1708" y="1346"/>
                  <a:chExt cx="331" cy="257"/>
                </a:xfrm>
              </p:grpSpPr>
              <p:grpSp>
                <p:nvGrpSpPr>
                  <p:cNvPr id="161884" name="Group 123"/>
                  <p:cNvGrpSpPr>
                    <a:grpSpLocks/>
                  </p:cNvGrpSpPr>
                  <p:nvPr/>
                </p:nvGrpSpPr>
                <p:grpSpPr bwMode="auto">
                  <a:xfrm>
                    <a:off x="1708" y="1346"/>
                    <a:ext cx="331" cy="257"/>
                    <a:chOff x="1708" y="1346"/>
                    <a:chExt cx="331" cy="257"/>
                  </a:xfrm>
                </p:grpSpPr>
                <p:grpSp>
                  <p:nvGrpSpPr>
                    <p:cNvPr id="161896" name="Group 124"/>
                    <p:cNvGrpSpPr>
                      <a:grpSpLocks/>
                    </p:cNvGrpSpPr>
                    <p:nvPr/>
                  </p:nvGrpSpPr>
                  <p:grpSpPr bwMode="auto">
                    <a:xfrm>
                      <a:off x="1708" y="1346"/>
                      <a:ext cx="331" cy="257"/>
                      <a:chOff x="1708" y="1346"/>
                      <a:chExt cx="331" cy="257"/>
                    </a:xfrm>
                  </p:grpSpPr>
                  <p:grpSp>
                    <p:nvGrpSpPr>
                      <p:cNvPr id="161898" name="Group 125"/>
                      <p:cNvGrpSpPr>
                        <a:grpSpLocks/>
                      </p:cNvGrpSpPr>
                      <p:nvPr/>
                    </p:nvGrpSpPr>
                    <p:grpSpPr bwMode="auto">
                      <a:xfrm>
                        <a:off x="1765" y="1346"/>
                        <a:ext cx="55" cy="76"/>
                        <a:chOff x="1765" y="1346"/>
                        <a:chExt cx="55" cy="76"/>
                      </a:xfrm>
                    </p:grpSpPr>
                    <p:sp>
                      <p:nvSpPr>
                        <p:cNvPr id="161900" name="Freeform 126"/>
                        <p:cNvSpPr>
                          <a:spLocks/>
                        </p:cNvSpPr>
                        <p:nvPr/>
                      </p:nvSpPr>
                      <p:spPr bwMode="auto">
                        <a:xfrm>
                          <a:off x="1765" y="1346"/>
                          <a:ext cx="55" cy="76"/>
                        </a:xfrm>
                        <a:custGeom>
                          <a:avLst/>
                          <a:gdLst>
                            <a:gd name="T0" fmla="*/ 0 w 219"/>
                            <a:gd name="T1" fmla="*/ 0 h 304"/>
                            <a:gd name="T2" fmla="*/ 0 w 219"/>
                            <a:gd name="T3" fmla="*/ 0 h 304"/>
                            <a:gd name="T4" fmla="*/ 0 w 219"/>
                            <a:gd name="T5" fmla="*/ 0 h 304"/>
                            <a:gd name="T6" fmla="*/ 0 w 219"/>
                            <a:gd name="T7" fmla="*/ 0 h 304"/>
                            <a:gd name="T8" fmla="*/ 0 w 219"/>
                            <a:gd name="T9" fmla="*/ 0 h 304"/>
                            <a:gd name="T10" fmla="*/ 0 w 219"/>
                            <a:gd name="T11" fmla="*/ 0 h 304"/>
                            <a:gd name="T12" fmla="*/ 0 w 219"/>
                            <a:gd name="T13" fmla="*/ 0 h 304"/>
                            <a:gd name="T14" fmla="*/ 0 w 219"/>
                            <a:gd name="T15" fmla="*/ 0 h 304"/>
                            <a:gd name="T16" fmla="*/ 0 w 219"/>
                            <a:gd name="T17" fmla="*/ 0 h 304"/>
                            <a:gd name="T18" fmla="*/ 0 w 219"/>
                            <a:gd name="T19" fmla="*/ 0 h 304"/>
                            <a:gd name="T20" fmla="*/ 0 w 219"/>
                            <a:gd name="T21" fmla="*/ 0 h 304"/>
                            <a:gd name="T22" fmla="*/ 0 w 219"/>
                            <a:gd name="T23" fmla="*/ 0 h 304"/>
                            <a:gd name="T24" fmla="*/ 0 w 219"/>
                            <a:gd name="T25" fmla="*/ 0 h 304"/>
                            <a:gd name="T26" fmla="*/ 0 w 219"/>
                            <a:gd name="T27" fmla="*/ 0 h 304"/>
                            <a:gd name="T28" fmla="*/ 0 w 219"/>
                            <a:gd name="T29" fmla="*/ 0 h 304"/>
                            <a:gd name="T30" fmla="*/ 0 w 219"/>
                            <a:gd name="T31" fmla="*/ 0 h 304"/>
                            <a:gd name="T32" fmla="*/ 0 w 219"/>
                            <a:gd name="T33" fmla="*/ 0 h 304"/>
                            <a:gd name="T34" fmla="*/ 0 w 219"/>
                            <a:gd name="T35" fmla="*/ 0 h 304"/>
                            <a:gd name="T36" fmla="*/ 0 w 219"/>
                            <a:gd name="T37" fmla="*/ 0 h 304"/>
                            <a:gd name="T38" fmla="*/ 0 w 219"/>
                            <a:gd name="T39" fmla="*/ 0 h 304"/>
                            <a:gd name="T40" fmla="*/ 0 w 219"/>
                            <a:gd name="T41" fmla="*/ 0 h 304"/>
                            <a:gd name="T42" fmla="*/ 0 w 219"/>
                            <a:gd name="T43" fmla="*/ 0 h 304"/>
                            <a:gd name="T44" fmla="*/ 0 w 219"/>
                            <a:gd name="T45" fmla="*/ 0 h 304"/>
                            <a:gd name="T46" fmla="*/ 0 w 219"/>
                            <a:gd name="T47" fmla="*/ 0 h 304"/>
                            <a:gd name="T48" fmla="*/ 0 w 219"/>
                            <a:gd name="T49" fmla="*/ 0 h 304"/>
                            <a:gd name="T50" fmla="*/ 0 w 219"/>
                            <a:gd name="T51" fmla="*/ 0 h 304"/>
                            <a:gd name="T52" fmla="*/ 0 w 219"/>
                            <a:gd name="T53" fmla="*/ 0 h 304"/>
                            <a:gd name="T54" fmla="*/ 0 w 219"/>
                            <a:gd name="T55" fmla="*/ 0 h 304"/>
                            <a:gd name="T56" fmla="*/ 0 w 219"/>
                            <a:gd name="T57" fmla="*/ 0 h 304"/>
                            <a:gd name="T58" fmla="*/ 0 w 219"/>
                            <a:gd name="T59" fmla="*/ 0 h 304"/>
                            <a:gd name="T60" fmla="*/ 0 w 219"/>
                            <a:gd name="T61" fmla="*/ 0 h 304"/>
                            <a:gd name="T62" fmla="*/ 0 w 219"/>
                            <a:gd name="T63" fmla="*/ 0 h 304"/>
                            <a:gd name="T64" fmla="*/ 0 w 219"/>
                            <a:gd name="T65" fmla="*/ 0 h 304"/>
                            <a:gd name="T66" fmla="*/ 0 w 219"/>
                            <a:gd name="T67" fmla="*/ 0 h 304"/>
                            <a:gd name="T68" fmla="*/ 0 w 219"/>
                            <a:gd name="T69" fmla="*/ 0 h 304"/>
                            <a:gd name="T70" fmla="*/ 0 w 219"/>
                            <a:gd name="T71" fmla="*/ 0 h 304"/>
                            <a:gd name="T72" fmla="*/ 0 w 219"/>
                            <a:gd name="T73" fmla="*/ 0 h 30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9"/>
                            <a:gd name="T112" fmla="*/ 0 h 304"/>
                            <a:gd name="T113" fmla="*/ 219 w 219"/>
                            <a:gd name="T114" fmla="*/ 304 h 30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9" h="304">
                              <a:moveTo>
                                <a:pt x="219" y="188"/>
                              </a:moveTo>
                              <a:lnTo>
                                <a:pt x="185" y="161"/>
                              </a:lnTo>
                              <a:lnTo>
                                <a:pt x="170" y="139"/>
                              </a:lnTo>
                              <a:lnTo>
                                <a:pt x="175" y="120"/>
                              </a:lnTo>
                              <a:lnTo>
                                <a:pt x="176" y="104"/>
                              </a:lnTo>
                              <a:lnTo>
                                <a:pt x="171" y="92"/>
                              </a:lnTo>
                              <a:lnTo>
                                <a:pt x="161" y="87"/>
                              </a:lnTo>
                              <a:lnTo>
                                <a:pt x="169" y="74"/>
                              </a:lnTo>
                              <a:lnTo>
                                <a:pt x="167" y="60"/>
                              </a:lnTo>
                              <a:lnTo>
                                <a:pt x="159" y="49"/>
                              </a:lnTo>
                              <a:lnTo>
                                <a:pt x="147" y="44"/>
                              </a:lnTo>
                              <a:lnTo>
                                <a:pt x="136" y="40"/>
                              </a:lnTo>
                              <a:lnTo>
                                <a:pt x="124" y="42"/>
                              </a:lnTo>
                              <a:lnTo>
                                <a:pt x="129" y="31"/>
                              </a:lnTo>
                              <a:lnTo>
                                <a:pt x="126" y="18"/>
                              </a:lnTo>
                              <a:lnTo>
                                <a:pt x="119" y="13"/>
                              </a:lnTo>
                              <a:lnTo>
                                <a:pt x="109" y="9"/>
                              </a:lnTo>
                              <a:lnTo>
                                <a:pt x="99" y="11"/>
                              </a:lnTo>
                              <a:lnTo>
                                <a:pt x="88" y="16"/>
                              </a:lnTo>
                              <a:lnTo>
                                <a:pt x="80" y="3"/>
                              </a:lnTo>
                              <a:lnTo>
                                <a:pt x="65" y="0"/>
                              </a:lnTo>
                              <a:lnTo>
                                <a:pt x="45" y="0"/>
                              </a:lnTo>
                              <a:lnTo>
                                <a:pt x="23" y="7"/>
                              </a:lnTo>
                              <a:lnTo>
                                <a:pt x="10" y="20"/>
                              </a:lnTo>
                              <a:lnTo>
                                <a:pt x="2" y="32"/>
                              </a:lnTo>
                              <a:lnTo>
                                <a:pt x="0" y="50"/>
                              </a:lnTo>
                              <a:lnTo>
                                <a:pt x="3" y="68"/>
                              </a:lnTo>
                              <a:lnTo>
                                <a:pt x="10" y="89"/>
                              </a:lnTo>
                              <a:lnTo>
                                <a:pt x="16" y="113"/>
                              </a:lnTo>
                              <a:lnTo>
                                <a:pt x="27" y="136"/>
                              </a:lnTo>
                              <a:lnTo>
                                <a:pt x="45" y="155"/>
                              </a:lnTo>
                              <a:lnTo>
                                <a:pt x="79" y="180"/>
                              </a:lnTo>
                              <a:lnTo>
                                <a:pt x="115" y="195"/>
                              </a:lnTo>
                              <a:lnTo>
                                <a:pt x="153" y="206"/>
                              </a:lnTo>
                              <a:lnTo>
                                <a:pt x="195" y="254"/>
                              </a:lnTo>
                              <a:lnTo>
                                <a:pt x="211" y="304"/>
                              </a:lnTo>
                              <a:lnTo>
                                <a:pt x="219" y="188"/>
                              </a:lnTo>
                              <a:close/>
                            </a:path>
                          </a:pathLst>
                        </a:custGeom>
                        <a:solidFill>
                          <a:srgbClr val="E0A080"/>
                        </a:solidFill>
                        <a:ln w="3175">
                          <a:solidFill>
                            <a:srgbClr val="000000"/>
                          </a:solidFill>
                          <a:round/>
                          <a:headEnd/>
                          <a:tailEnd/>
                        </a:ln>
                      </p:spPr>
                      <p:txBody>
                        <a:bodyPr/>
                        <a:lstStyle/>
                        <a:p>
                          <a:endParaRPr lang="en-US" dirty="0"/>
                        </a:p>
                      </p:txBody>
                    </p:sp>
                    <p:sp>
                      <p:nvSpPr>
                        <p:cNvPr id="161901" name="Freeform 127"/>
                        <p:cNvSpPr>
                          <a:spLocks/>
                        </p:cNvSpPr>
                        <p:nvPr/>
                      </p:nvSpPr>
                      <p:spPr bwMode="auto">
                        <a:xfrm>
                          <a:off x="1776" y="1350"/>
                          <a:ext cx="11" cy="15"/>
                        </a:xfrm>
                        <a:custGeom>
                          <a:avLst/>
                          <a:gdLst>
                            <a:gd name="T0" fmla="*/ 0 w 46"/>
                            <a:gd name="T1" fmla="*/ 0 h 57"/>
                            <a:gd name="T2" fmla="*/ 0 w 46"/>
                            <a:gd name="T3" fmla="*/ 0 h 57"/>
                            <a:gd name="T4" fmla="*/ 0 w 46"/>
                            <a:gd name="T5" fmla="*/ 0 h 57"/>
                            <a:gd name="T6" fmla="*/ 0 w 46"/>
                            <a:gd name="T7" fmla="*/ 0 h 57"/>
                            <a:gd name="T8" fmla="*/ 0 w 46"/>
                            <a:gd name="T9" fmla="*/ 0 h 57"/>
                            <a:gd name="T10" fmla="*/ 0 w 46"/>
                            <a:gd name="T11" fmla="*/ 0 h 57"/>
                            <a:gd name="T12" fmla="*/ 0 w 46"/>
                            <a:gd name="T13" fmla="*/ 0 h 57"/>
                            <a:gd name="T14" fmla="*/ 0 w 46"/>
                            <a:gd name="T15" fmla="*/ 0 h 57"/>
                            <a:gd name="T16" fmla="*/ 0 60000 65536"/>
                            <a:gd name="T17" fmla="*/ 0 60000 65536"/>
                            <a:gd name="T18" fmla="*/ 0 60000 65536"/>
                            <a:gd name="T19" fmla="*/ 0 60000 65536"/>
                            <a:gd name="T20" fmla="*/ 0 60000 65536"/>
                            <a:gd name="T21" fmla="*/ 0 60000 65536"/>
                            <a:gd name="T22" fmla="*/ 0 60000 65536"/>
                            <a:gd name="T23" fmla="*/ 0 60000 65536"/>
                            <a:gd name="T24" fmla="*/ 0 w 46"/>
                            <a:gd name="T25" fmla="*/ 0 h 57"/>
                            <a:gd name="T26" fmla="*/ 46 w 46"/>
                            <a:gd name="T27" fmla="*/ 57 h 5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6" h="57">
                              <a:moveTo>
                                <a:pt x="2" y="57"/>
                              </a:moveTo>
                              <a:lnTo>
                                <a:pt x="0" y="41"/>
                              </a:lnTo>
                              <a:lnTo>
                                <a:pt x="1" y="24"/>
                              </a:lnTo>
                              <a:lnTo>
                                <a:pt x="8" y="12"/>
                              </a:lnTo>
                              <a:lnTo>
                                <a:pt x="18" y="6"/>
                              </a:lnTo>
                              <a:lnTo>
                                <a:pt x="28" y="2"/>
                              </a:lnTo>
                              <a:lnTo>
                                <a:pt x="35" y="3"/>
                              </a:lnTo>
                              <a:lnTo>
                                <a:pt x="4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02" name="Freeform 128"/>
                        <p:cNvSpPr>
                          <a:spLocks/>
                        </p:cNvSpPr>
                        <p:nvPr/>
                      </p:nvSpPr>
                      <p:spPr bwMode="auto">
                        <a:xfrm>
                          <a:off x="1785" y="1357"/>
                          <a:ext cx="10" cy="14"/>
                        </a:xfrm>
                        <a:custGeom>
                          <a:avLst/>
                          <a:gdLst>
                            <a:gd name="T0" fmla="*/ 0 w 37"/>
                            <a:gd name="T1" fmla="*/ 0 h 57"/>
                            <a:gd name="T2" fmla="*/ 0 w 37"/>
                            <a:gd name="T3" fmla="*/ 0 h 57"/>
                            <a:gd name="T4" fmla="*/ 0 w 37"/>
                            <a:gd name="T5" fmla="*/ 0 h 57"/>
                            <a:gd name="T6" fmla="*/ 0 w 37"/>
                            <a:gd name="T7" fmla="*/ 0 h 57"/>
                            <a:gd name="T8" fmla="*/ 0 w 37"/>
                            <a:gd name="T9" fmla="*/ 0 h 57"/>
                            <a:gd name="T10" fmla="*/ 0 w 37"/>
                            <a:gd name="T11" fmla="*/ 0 h 57"/>
                            <a:gd name="T12" fmla="*/ 0 w 37"/>
                            <a:gd name="T13" fmla="*/ 0 h 57"/>
                            <a:gd name="T14" fmla="*/ 0 60000 65536"/>
                            <a:gd name="T15" fmla="*/ 0 60000 65536"/>
                            <a:gd name="T16" fmla="*/ 0 60000 65536"/>
                            <a:gd name="T17" fmla="*/ 0 60000 65536"/>
                            <a:gd name="T18" fmla="*/ 0 60000 65536"/>
                            <a:gd name="T19" fmla="*/ 0 60000 65536"/>
                            <a:gd name="T20" fmla="*/ 0 60000 65536"/>
                            <a:gd name="T21" fmla="*/ 0 w 37"/>
                            <a:gd name="T22" fmla="*/ 0 h 57"/>
                            <a:gd name="T23" fmla="*/ 37 w 37"/>
                            <a:gd name="T24" fmla="*/ 57 h 5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57">
                              <a:moveTo>
                                <a:pt x="37" y="0"/>
                              </a:moveTo>
                              <a:lnTo>
                                <a:pt x="20" y="3"/>
                              </a:lnTo>
                              <a:lnTo>
                                <a:pt x="7" y="9"/>
                              </a:lnTo>
                              <a:lnTo>
                                <a:pt x="0" y="20"/>
                              </a:lnTo>
                              <a:lnTo>
                                <a:pt x="2" y="30"/>
                              </a:lnTo>
                              <a:lnTo>
                                <a:pt x="12" y="43"/>
                              </a:lnTo>
                              <a:lnTo>
                                <a:pt x="15" y="5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903" name="Freeform 129"/>
                        <p:cNvSpPr>
                          <a:spLocks/>
                        </p:cNvSpPr>
                        <p:nvPr/>
                      </p:nvSpPr>
                      <p:spPr bwMode="auto">
                        <a:xfrm>
                          <a:off x="1794" y="1366"/>
                          <a:ext cx="10" cy="11"/>
                        </a:xfrm>
                        <a:custGeom>
                          <a:avLst/>
                          <a:gdLst>
                            <a:gd name="T0" fmla="*/ 0 w 41"/>
                            <a:gd name="T1" fmla="*/ 0 h 46"/>
                            <a:gd name="T2" fmla="*/ 0 w 41"/>
                            <a:gd name="T3" fmla="*/ 0 h 46"/>
                            <a:gd name="T4" fmla="*/ 0 w 41"/>
                            <a:gd name="T5" fmla="*/ 0 h 46"/>
                            <a:gd name="T6" fmla="*/ 0 w 41"/>
                            <a:gd name="T7" fmla="*/ 0 h 46"/>
                            <a:gd name="T8" fmla="*/ 0 w 41"/>
                            <a:gd name="T9" fmla="*/ 0 h 46"/>
                            <a:gd name="T10" fmla="*/ 0 w 41"/>
                            <a:gd name="T11" fmla="*/ 0 h 46"/>
                            <a:gd name="T12" fmla="*/ 0 w 41"/>
                            <a:gd name="T13" fmla="*/ 0 h 46"/>
                            <a:gd name="T14" fmla="*/ 0 60000 65536"/>
                            <a:gd name="T15" fmla="*/ 0 60000 65536"/>
                            <a:gd name="T16" fmla="*/ 0 60000 65536"/>
                            <a:gd name="T17" fmla="*/ 0 60000 65536"/>
                            <a:gd name="T18" fmla="*/ 0 60000 65536"/>
                            <a:gd name="T19" fmla="*/ 0 60000 65536"/>
                            <a:gd name="T20" fmla="*/ 0 60000 65536"/>
                            <a:gd name="T21" fmla="*/ 0 w 41"/>
                            <a:gd name="T22" fmla="*/ 0 h 46"/>
                            <a:gd name="T23" fmla="*/ 41 w 41"/>
                            <a:gd name="T24" fmla="*/ 46 h 4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46">
                              <a:moveTo>
                                <a:pt x="41" y="5"/>
                              </a:moveTo>
                              <a:lnTo>
                                <a:pt x="26" y="0"/>
                              </a:lnTo>
                              <a:lnTo>
                                <a:pt x="13" y="3"/>
                              </a:lnTo>
                              <a:lnTo>
                                <a:pt x="3" y="11"/>
                              </a:lnTo>
                              <a:lnTo>
                                <a:pt x="0" y="23"/>
                              </a:lnTo>
                              <a:lnTo>
                                <a:pt x="6" y="34"/>
                              </a:lnTo>
                              <a:lnTo>
                                <a:pt x="13" y="46"/>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sp>
                    <p:nvSpPr>
                      <p:cNvPr id="161899" name="Freeform 130"/>
                      <p:cNvSpPr>
                        <a:spLocks/>
                      </p:cNvSpPr>
                      <p:nvPr/>
                    </p:nvSpPr>
                    <p:spPr bwMode="auto">
                      <a:xfrm>
                        <a:off x="1708" y="1360"/>
                        <a:ext cx="331" cy="243"/>
                      </a:xfrm>
                      <a:custGeom>
                        <a:avLst/>
                        <a:gdLst>
                          <a:gd name="T0" fmla="*/ 0 w 1324"/>
                          <a:gd name="T1" fmla="*/ 0 h 972"/>
                          <a:gd name="T2" fmla="*/ 0 w 1324"/>
                          <a:gd name="T3" fmla="*/ 0 h 972"/>
                          <a:gd name="T4" fmla="*/ 0 w 1324"/>
                          <a:gd name="T5" fmla="*/ 0 h 972"/>
                          <a:gd name="T6" fmla="*/ 0 w 1324"/>
                          <a:gd name="T7" fmla="*/ 0 h 972"/>
                          <a:gd name="T8" fmla="*/ 0 w 1324"/>
                          <a:gd name="T9" fmla="*/ 0 h 972"/>
                          <a:gd name="T10" fmla="*/ 0 w 1324"/>
                          <a:gd name="T11" fmla="*/ 0 h 972"/>
                          <a:gd name="T12" fmla="*/ 0 w 1324"/>
                          <a:gd name="T13" fmla="*/ 0 h 972"/>
                          <a:gd name="T14" fmla="*/ 0 w 1324"/>
                          <a:gd name="T15" fmla="*/ 0 h 972"/>
                          <a:gd name="T16" fmla="*/ 0 w 1324"/>
                          <a:gd name="T17" fmla="*/ 0 h 972"/>
                          <a:gd name="T18" fmla="*/ 0 w 1324"/>
                          <a:gd name="T19" fmla="*/ 0 h 972"/>
                          <a:gd name="T20" fmla="*/ 0 w 1324"/>
                          <a:gd name="T21" fmla="*/ 0 h 972"/>
                          <a:gd name="T22" fmla="*/ 0 w 1324"/>
                          <a:gd name="T23" fmla="*/ 0 h 972"/>
                          <a:gd name="T24" fmla="*/ 0 w 1324"/>
                          <a:gd name="T25" fmla="*/ 0 h 972"/>
                          <a:gd name="T26" fmla="*/ 0 w 1324"/>
                          <a:gd name="T27" fmla="*/ 0 h 972"/>
                          <a:gd name="T28" fmla="*/ 0 w 1324"/>
                          <a:gd name="T29" fmla="*/ 0 h 972"/>
                          <a:gd name="T30" fmla="*/ 0 w 1324"/>
                          <a:gd name="T31" fmla="*/ 0 h 972"/>
                          <a:gd name="T32" fmla="*/ 0 w 1324"/>
                          <a:gd name="T33" fmla="*/ 0 h 972"/>
                          <a:gd name="T34" fmla="*/ 0 w 1324"/>
                          <a:gd name="T35" fmla="*/ 0 h 972"/>
                          <a:gd name="T36" fmla="*/ 0 w 1324"/>
                          <a:gd name="T37" fmla="*/ 0 h 972"/>
                          <a:gd name="T38" fmla="*/ 0 w 1324"/>
                          <a:gd name="T39" fmla="*/ 0 h 972"/>
                          <a:gd name="T40" fmla="*/ 0 w 1324"/>
                          <a:gd name="T41" fmla="*/ 0 h 972"/>
                          <a:gd name="T42" fmla="*/ 0 w 1324"/>
                          <a:gd name="T43" fmla="*/ 0 h 972"/>
                          <a:gd name="T44" fmla="*/ 0 w 1324"/>
                          <a:gd name="T45" fmla="*/ 0 h 972"/>
                          <a:gd name="T46" fmla="*/ 0 w 1324"/>
                          <a:gd name="T47" fmla="*/ 0 h 972"/>
                          <a:gd name="T48" fmla="*/ 0 w 1324"/>
                          <a:gd name="T49" fmla="*/ 0 h 972"/>
                          <a:gd name="T50" fmla="*/ 0 w 1324"/>
                          <a:gd name="T51" fmla="*/ 0 h 972"/>
                          <a:gd name="T52" fmla="*/ 0 w 1324"/>
                          <a:gd name="T53" fmla="*/ 0 h 972"/>
                          <a:gd name="T54" fmla="*/ 0 w 1324"/>
                          <a:gd name="T55" fmla="*/ 0 h 972"/>
                          <a:gd name="T56" fmla="*/ 0 w 1324"/>
                          <a:gd name="T57" fmla="*/ 0 h 972"/>
                          <a:gd name="T58" fmla="*/ 0 w 1324"/>
                          <a:gd name="T59" fmla="*/ 0 h 972"/>
                          <a:gd name="T60" fmla="*/ 0 w 1324"/>
                          <a:gd name="T61" fmla="*/ 0 h 972"/>
                          <a:gd name="T62" fmla="*/ 0 w 1324"/>
                          <a:gd name="T63" fmla="*/ 0 h 972"/>
                          <a:gd name="T64" fmla="*/ 0 w 1324"/>
                          <a:gd name="T65" fmla="*/ 0 h 972"/>
                          <a:gd name="T66" fmla="*/ 0 w 1324"/>
                          <a:gd name="T67" fmla="*/ 0 h 972"/>
                          <a:gd name="T68" fmla="*/ 0 w 1324"/>
                          <a:gd name="T69" fmla="*/ 0 h 972"/>
                          <a:gd name="T70" fmla="*/ 0 w 1324"/>
                          <a:gd name="T71" fmla="*/ 0 h 972"/>
                          <a:gd name="T72" fmla="*/ 0 w 1324"/>
                          <a:gd name="T73" fmla="*/ 0 h 972"/>
                          <a:gd name="T74" fmla="*/ 0 w 1324"/>
                          <a:gd name="T75" fmla="*/ 0 h 972"/>
                          <a:gd name="T76" fmla="*/ 0 w 1324"/>
                          <a:gd name="T77" fmla="*/ 0 h 972"/>
                          <a:gd name="T78" fmla="*/ 0 w 1324"/>
                          <a:gd name="T79" fmla="*/ 0 h 972"/>
                          <a:gd name="T80" fmla="*/ 0 w 1324"/>
                          <a:gd name="T81" fmla="*/ 0 h 972"/>
                          <a:gd name="T82" fmla="*/ 0 w 1324"/>
                          <a:gd name="T83" fmla="*/ 0 h 972"/>
                          <a:gd name="T84" fmla="*/ 0 w 1324"/>
                          <a:gd name="T85" fmla="*/ 0 h 972"/>
                          <a:gd name="T86" fmla="*/ 0 w 1324"/>
                          <a:gd name="T87" fmla="*/ 0 h 972"/>
                          <a:gd name="T88" fmla="*/ 0 w 1324"/>
                          <a:gd name="T89" fmla="*/ 0 h 972"/>
                          <a:gd name="T90" fmla="*/ 0 w 1324"/>
                          <a:gd name="T91" fmla="*/ 0 h 972"/>
                          <a:gd name="T92" fmla="*/ 0 w 1324"/>
                          <a:gd name="T93" fmla="*/ 0 h 972"/>
                          <a:gd name="T94" fmla="*/ 0 w 1324"/>
                          <a:gd name="T95" fmla="*/ 0 h 972"/>
                          <a:gd name="T96" fmla="*/ 0 w 1324"/>
                          <a:gd name="T97" fmla="*/ 0 h 972"/>
                          <a:gd name="T98" fmla="*/ 0 w 1324"/>
                          <a:gd name="T99" fmla="*/ 0 h 972"/>
                          <a:gd name="T100" fmla="*/ 0 w 1324"/>
                          <a:gd name="T101" fmla="*/ 0 h 972"/>
                          <a:gd name="T102" fmla="*/ 0 w 1324"/>
                          <a:gd name="T103" fmla="*/ 0 h 972"/>
                          <a:gd name="T104" fmla="*/ 0 w 1324"/>
                          <a:gd name="T105" fmla="*/ 0 h 972"/>
                          <a:gd name="T106" fmla="*/ 0 w 1324"/>
                          <a:gd name="T107" fmla="*/ 0 h 972"/>
                          <a:gd name="T108" fmla="*/ 0 w 1324"/>
                          <a:gd name="T109" fmla="*/ 0 h 972"/>
                          <a:gd name="T110" fmla="*/ 0 w 1324"/>
                          <a:gd name="T111" fmla="*/ 0 h 972"/>
                          <a:gd name="T112" fmla="*/ 0 w 1324"/>
                          <a:gd name="T113" fmla="*/ 0 h 972"/>
                          <a:gd name="T114" fmla="*/ 0 w 1324"/>
                          <a:gd name="T115" fmla="*/ 0 h 972"/>
                          <a:gd name="T116" fmla="*/ 0 w 1324"/>
                          <a:gd name="T117" fmla="*/ 0 h 972"/>
                          <a:gd name="T118" fmla="*/ 0 w 1324"/>
                          <a:gd name="T119" fmla="*/ 0 h 972"/>
                          <a:gd name="T120" fmla="*/ 0 w 1324"/>
                          <a:gd name="T121" fmla="*/ 0 h 972"/>
                          <a:gd name="T122" fmla="*/ 0 w 1324"/>
                          <a:gd name="T123" fmla="*/ 0 h 972"/>
                          <a:gd name="T124" fmla="*/ 0 w 1324"/>
                          <a:gd name="T125" fmla="*/ 0 h 97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324"/>
                          <a:gd name="T190" fmla="*/ 0 h 972"/>
                          <a:gd name="T191" fmla="*/ 1324 w 1324"/>
                          <a:gd name="T192" fmla="*/ 972 h 97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324" h="972">
                            <a:moveTo>
                              <a:pt x="511" y="747"/>
                            </a:moveTo>
                            <a:lnTo>
                              <a:pt x="467" y="805"/>
                            </a:lnTo>
                            <a:lnTo>
                              <a:pt x="427" y="838"/>
                            </a:lnTo>
                            <a:lnTo>
                              <a:pt x="375" y="867"/>
                            </a:lnTo>
                            <a:lnTo>
                              <a:pt x="365" y="903"/>
                            </a:lnTo>
                            <a:lnTo>
                              <a:pt x="341" y="931"/>
                            </a:lnTo>
                            <a:lnTo>
                              <a:pt x="322" y="972"/>
                            </a:lnTo>
                            <a:lnTo>
                              <a:pt x="307" y="861"/>
                            </a:lnTo>
                            <a:lnTo>
                              <a:pt x="289" y="787"/>
                            </a:lnTo>
                            <a:lnTo>
                              <a:pt x="307" y="658"/>
                            </a:lnTo>
                            <a:lnTo>
                              <a:pt x="276" y="591"/>
                            </a:lnTo>
                            <a:lnTo>
                              <a:pt x="234" y="468"/>
                            </a:lnTo>
                            <a:lnTo>
                              <a:pt x="154" y="331"/>
                            </a:lnTo>
                            <a:lnTo>
                              <a:pt x="131" y="245"/>
                            </a:lnTo>
                            <a:lnTo>
                              <a:pt x="87" y="141"/>
                            </a:lnTo>
                            <a:lnTo>
                              <a:pt x="39" y="67"/>
                            </a:lnTo>
                            <a:lnTo>
                              <a:pt x="0" y="38"/>
                            </a:lnTo>
                            <a:lnTo>
                              <a:pt x="45" y="14"/>
                            </a:lnTo>
                            <a:lnTo>
                              <a:pt x="105" y="0"/>
                            </a:lnTo>
                            <a:lnTo>
                              <a:pt x="176" y="8"/>
                            </a:lnTo>
                            <a:lnTo>
                              <a:pt x="248" y="30"/>
                            </a:lnTo>
                            <a:lnTo>
                              <a:pt x="315" y="60"/>
                            </a:lnTo>
                            <a:lnTo>
                              <a:pt x="363" y="85"/>
                            </a:lnTo>
                            <a:lnTo>
                              <a:pt x="383" y="76"/>
                            </a:lnTo>
                            <a:lnTo>
                              <a:pt x="413" y="59"/>
                            </a:lnTo>
                            <a:lnTo>
                              <a:pt x="419" y="16"/>
                            </a:lnTo>
                            <a:lnTo>
                              <a:pt x="448" y="39"/>
                            </a:lnTo>
                            <a:lnTo>
                              <a:pt x="486" y="47"/>
                            </a:lnTo>
                            <a:lnTo>
                              <a:pt x="538" y="59"/>
                            </a:lnTo>
                            <a:lnTo>
                              <a:pt x="589" y="64"/>
                            </a:lnTo>
                            <a:lnTo>
                              <a:pt x="637" y="69"/>
                            </a:lnTo>
                            <a:lnTo>
                              <a:pt x="704" y="67"/>
                            </a:lnTo>
                            <a:lnTo>
                              <a:pt x="761" y="90"/>
                            </a:lnTo>
                            <a:lnTo>
                              <a:pt x="810" y="132"/>
                            </a:lnTo>
                            <a:lnTo>
                              <a:pt x="857" y="195"/>
                            </a:lnTo>
                            <a:lnTo>
                              <a:pt x="894" y="242"/>
                            </a:lnTo>
                            <a:lnTo>
                              <a:pt x="939" y="281"/>
                            </a:lnTo>
                            <a:lnTo>
                              <a:pt x="988" y="309"/>
                            </a:lnTo>
                            <a:lnTo>
                              <a:pt x="1028" y="340"/>
                            </a:lnTo>
                            <a:lnTo>
                              <a:pt x="1050" y="380"/>
                            </a:lnTo>
                            <a:lnTo>
                              <a:pt x="1125" y="372"/>
                            </a:lnTo>
                            <a:lnTo>
                              <a:pt x="1220" y="386"/>
                            </a:lnTo>
                            <a:lnTo>
                              <a:pt x="1201" y="343"/>
                            </a:lnTo>
                            <a:lnTo>
                              <a:pt x="1300" y="356"/>
                            </a:lnTo>
                            <a:lnTo>
                              <a:pt x="1307" y="474"/>
                            </a:lnTo>
                            <a:lnTo>
                              <a:pt x="1313" y="572"/>
                            </a:lnTo>
                            <a:lnTo>
                              <a:pt x="1324" y="603"/>
                            </a:lnTo>
                            <a:lnTo>
                              <a:pt x="1300" y="615"/>
                            </a:lnTo>
                            <a:lnTo>
                              <a:pt x="1276" y="615"/>
                            </a:lnTo>
                            <a:lnTo>
                              <a:pt x="1251" y="682"/>
                            </a:lnTo>
                            <a:lnTo>
                              <a:pt x="1201" y="756"/>
                            </a:lnTo>
                            <a:lnTo>
                              <a:pt x="1165" y="794"/>
                            </a:lnTo>
                            <a:lnTo>
                              <a:pt x="1123" y="818"/>
                            </a:lnTo>
                            <a:lnTo>
                              <a:pt x="1043" y="854"/>
                            </a:lnTo>
                            <a:lnTo>
                              <a:pt x="963" y="870"/>
                            </a:lnTo>
                            <a:lnTo>
                              <a:pt x="877" y="873"/>
                            </a:lnTo>
                            <a:lnTo>
                              <a:pt x="813" y="860"/>
                            </a:lnTo>
                            <a:lnTo>
                              <a:pt x="755" y="839"/>
                            </a:lnTo>
                            <a:lnTo>
                              <a:pt x="706" y="812"/>
                            </a:lnTo>
                            <a:lnTo>
                              <a:pt x="669" y="775"/>
                            </a:lnTo>
                            <a:lnTo>
                              <a:pt x="638" y="744"/>
                            </a:lnTo>
                            <a:lnTo>
                              <a:pt x="578" y="728"/>
                            </a:lnTo>
                            <a:lnTo>
                              <a:pt x="511" y="747"/>
                            </a:lnTo>
                            <a:close/>
                          </a:path>
                        </a:pathLst>
                      </a:custGeom>
                      <a:solidFill>
                        <a:srgbClr val="0000FF"/>
                      </a:solidFill>
                      <a:ln w="3175">
                        <a:solidFill>
                          <a:srgbClr val="000000"/>
                        </a:solidFill>
                        <a:round/>
                        <a:headEnd/>
                        <a:tailEnd/>
                      </a:ln>
                    </p:spPr>
                    <p:txBody>
                      <a:bodyPr/>
                      <a:lstStyle/>
                      <a:p>
                        <a:endParaRPr lang="en-US" dirty="0"/>
                      </a:p>
                    </p:txBody>
                  </p:sp>
                </p:grpSp>
                <p:sp>
                  <p:nvSpPr>
                    <p:cNvPr id="161897" name="Freeform 131"/>
                    <p:cNvSpPr>
                      <a:spLocks/>
                    </p:cNvSpPr>
                    <p:nvPr/>
                  </p:nvSpPr>
                  <p:spPr bwMode="auto">
                    <a:xfrm>
                      <a:off x="1798" y="1381"/>
                      <a:ext cx="174" cy="120"/>
                    </a:xfrm>
                    <a:custGeom>
                      <a:avLst/>
                      <a:gdLst>
                        <a:gd name="T0" fmla="*/ 0 w 694"/>
                        <a:gd name="T1" fmla="*/ 0 h 481"/>
                        <a:gd name="T2" fmla="*/ 0 w 694"/>
                        <a:gd name="T3" fmla="*/ 0 h 481"/>
                        <a:gd name="T4" fmla="*/ 0 w 694"/>
                        <a:gd name="T5" fmla="*/ 0 h 481"/>
                        <a:gd name="T6" fmla="*/ 0 w 694"/>
                        <a:gd name="T7" fmla="*/ 0 h 481"/>
                        <a:gd name="T8" fmla="*/ 0 w 694"/>
                        <a:gd name="T9" fmla="*/ 0 h 481"/>
                        <a:gd name="T10" fmla="*/ 0 w 694"/>
                        <a:gd name="T11" fmla="*/ 0 h 481"/>
                        <a:gd name="T12" fmla="*/ 0 w 694"/>
                        <a:gd name="T13" fmla="*/ 0 h 481"/>
                        <a:gd name="T14" fmla="*/ 0 w 694"/>
                        <a:gd name="T15" fmla="*/ 0 h 481"/>
                        <a:gd name="T16" fmla="*/ 0 w 694"/>
                        <a:gd name="T17" fmla="*/ 0 h 481"/>
                        <a:gd name="T18" fmla="*/ 0 w 694"/>
                        <a:gd name="T19" fmla="*/ 0 h 481"/>
                        <a:gd name="T20" fmla="*/ 0 w 694"/>
                        <a:gd name="T21" fmla="*/ 0 h 481"/>
                        <a:gd name="T22" fmla="*/ 0 w 694"/>
                        <a:gd name="T23" fmla="*/ 0 h 481"/>
                        <a:gd name="T24" fmla="*/ 0 w 694"/>
                        <a:gd name="T25" fmla="*/ 0 h 481"/>
                        <a:gd name="T26" fmla="*/ 0 w 694"/>
                        <a:gd name="T27" fmla="*/ 0 h 481"/>
                        <a:gd name="T28" fmla="*/ 0 w 694"/>
                        <a:gd name="T29" fmla="*/ 0 h 481"/>
                        <a:gd name="T30" fmla="*/ 0 w 694"/>
                        <a:gd name="T31" fmla="*/ 0 h 481"/>
                        <a:gd name="T32" fmla="*/ 0 w 694"/>
                        <a:gd name="T33" fmla="*/ 0 h 481"/>
                        <a:gd name="T34" fmla="*/ 0 w 694"/>
                        <a:gd name="T35" fmla="*/ 0 h 481"/>
                        <a:gd name="T36" fmla="*/ 0 w 694"/>
                        <a:gd name="T37" fmla="*/ 0 h 481"/>
                        <a:gd name="T38" fmla="*/ 0 w 694"/>
                        <a:gd name="T39" fmla="*/ 0 h 481"/>
                        <a:gd name="T40" fmla="*/ 0 w 694"/>
                        <a:gd name="T41" fmla="*/ 0 h 481"/>
                        <a:gd name="T42" fmla="*/ 0 w 694"/>
                        <a:gd name="T43" fmla="*/ 0 h 481"/>
                        <a:gd name="T44" fmla="*/ 0 w 694"/>
                        <a:gd name="T45" fmla="*/ 0 h 481"/>
                        <a:gd name="T46" fmla="*/ 0 w 694"/>
                        <a:gd name="T47" fmla="*/ 0 h 481"/>
                        <a:gd name="T48" fmla="*/ 0 w 694"/>
                        <a:gd name="T49" fmla="*/ 0 h 481"/>
                        <a:gd name="T50" fmla="*/ 0 w 694"/>
                        <a:gd name="T51" fmla="*/ 0 h 481"/>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694"/>
                        <a:gd name="T79" fmla="*/ 0 h 481"/>
                        <a:gd name="T80" fmla="*/ 694 w 694"/>
                        <a:gd name="T81" fmla="*/ 481 h 481"/>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694" h="481">
                          <a:moveTo>
                            <a:pt x="0" y="0"/>
                          </a:moveTo>
                          <a:lnTo>
                            <a:pt x="48" y="43"/>
                          </a:lnTo>
                          <a:lnTo>
                            <a:pt x="91" y="67"/>
                          </a:lnTo>
                          <a:lnTo>
                            <a:pt x="130" y="96"/>
                          </a:lnTo>
                          <a:lnTo>
                            <a:pt x="151" y="124"/>
                          </a:lnTo>
                          <a:lnTo>
                            <a:pt x="169" y="149"/>
                          </a:lnTo>
                          <a:lnTo>
                            <a:pt x="199" y="171"/>
                          </a:lnTo>
                          <a:lnTo>
                            <a:pt x="237" y="188"/>
                          </a:lnTo>
                          <a:lnTo>
                            <a:pt x="264" y="213"/>
                          </a:lnTo>
                          <a:lnTo>
                            <a:pt x="286" y="243"/>
                          </a:lnTo>
                          <a:lnTo>
                            <a:pt x="311" y="280"/>
                          </a:lnTo>
                          <a:lnTo>
                            <a:pt x="329" y="317"/>
                          </a:lnTo>
                          <a:lnTo>
                            <a:pt x="348" y="366"/>
                          </a:lnTo>
                          <a:lnTo>
                            <a:pt x="372" y="408"/>
                          </a:lnTo>
                          <a:lnTo>
                            <a:pt x="398" y="437"/>
                          </a:lnTo>
                          <a:lnTo>
                            <a:pt x="435" y="460"/>
                          </a:lnTo>
                          <a:lnTo>
                            <a:pt x="470" y="472"/>
                          </a:lnTo>
                          <a:lnTo>
                            <a:pt x="505" y="481"/>
                          </a:lnTo>
                          <a:lnTo>
                            <a:pt x="544" y="478"/>
                          </a:lnTo>
                          <a:lnTo>
                            <a:pt x="581" y="470"/>
                          </a:lnTo>
                          <a:lnTo>
                            <a:pt x="620" y="452"/>
                          </a:lnTo>
                          <a:lnTo>
                            <a:pt x="651" y="428"/>
                          </a:lnTo>
                          <a:lnTo>
                            <a:pt x="674" y="399"/>
                          </a:lnTo>
                          <a:lnTo>
                            <a:pt x="688" y="366"/>
                          </a:lnTo>
                          <a:lnTo>
                            <a:pt x="694" y="329"/>
                          </a:lnTo>
                          <a:lnTo>
                            <a:pt x="687" y="29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nvGrpSpPr>
                  <p:cNvPr id="161885" name="Group 132"/>
                  <p:cNvGrpSpPr>
                    <a:grpSpLocks/>
                  </p:cNvGrpSpPr>
                  <p:nvPr/>
                </p:nvGrpSpPr>
                <p:grpSpPr bwMode="auto">
                  <a:xfrm>
                    <a:off x="1827" y="1393"/>
                    <a:ext cx="209" cy="183"/>
                    <a:chOff x="1827" y="1393"/>
                    <a:chExt cx="209" cy="183"/>
                  </a:xfrm>
                </p:grpSpPr>
                <p:sp>
                  <p:nvSpPr>
                    <p:cNvPr id="161886" name="Line 133"/>
                    <p:cNvSpPr>
                      <a:spLocks noChangeShapeType="1"/>
                    </p:cNvSpPr>
                    <p:nvPr/>
                  </p:nvSpPr>
                  <p:spPr bwMode="auto">
                    <a:xfrm>
                      <a:off x="1967" y="1480"/>
                      <a:ext cx="42" cy="14"/>
                    </a:xfrm>
                    <a:prstGeom prst="line">
                      <a:avLst/>
                    </a:prstGeom>
                    <a:noFill/>
                    <a:ln w="317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87" name="Freeform 134"/>
                    <p:cNvSpPr>
                      <a:spLocks/>
                    </p:cNvSpPr>
                    <p:nvPr/>
                  </p:nvSpPr>
                  <p:spPr bwMode="auto">
                    <a:xfrm>
                      <a:off x="1859" y="1465"/>
                      <a:ext cx="19" cy="40"/>
                    </a:xfrm>
                    <a:custGeom>
                      <a:avLst/>
                      <a:gdLst>
                        <a:gd name="T0" fmla="*/ 0 w 76"/>
                        <a:gd name="T1" fmla="*/ 0 h 163"/>
                        <a:gd name="T2" fmla="*/ 0 w 76"/>
                        <a:gd name="T3" fmla="*/ 0 h 163"/>
                        <a:gd name="T4" fmla="*/ 0 w 76"/>
                        <a:gd name="T5" fmla="*/ 0 h 163"/>
                        <a:gd name="T6" fmla="*/ 0 w 76"/>
                        <a:gd name="T7" fmla="*/ 0 h 163"/>
                        <a:gd name="T8" fmla="*/ 0 w 76"/>
                        <a:gd name="T9" fmla="*/ 0 h 163"/>
                        <a:gd name="T10" fmla="*/ 0 60000 65536"/>
                        <a:gd name="T11" fmla="*/ 0 60000 65536"/>
                        <a:gd name="T12" fmla="*/ 0 60000 65536"/>
                        <a:gd name="T13" fmla="*/ 0 60000 65536"/>
                        <a:gd name="T14" fmla="*/ 0 60000 65536"/>
                        <a:gd name="T15" fmla="*/ 0 w 76"/>
                        <a:gd name="T16" fmla="*/ 0 h 163"/>
                        <a:gd name="T17" fmla="*/ 76 w 76"/>
                        <a:gd name="T18" fmla="*/ 163 h 163"/>
                      </a:gdLst>
                      <a:ahLst/>
                      <a:cxnLst>
                        <a:cxn ang="T10">
                          <a:pos x="T0" y="T1"/>
                        </a:cxn>
                        <a:cxn ang="T11">
                          <a:pos x="T2" y="T3"/>
                        </a:cxn>
                        <a:cxn ang="T12">
                          <a:pos x="T4" y="T5"/>
                        </a:cxn>
                        <a:cxn ang="T13">
                          <a:pos x="T6" y="T7"/>
                        </a:cxn>
                        <a:cxn ang="T14">
                          <a:pos x="T8" y="T9"/>
                        </a:cxn>
                      </a:cxnLst>
                      <a:rect l="T15" t="T16" r="T17" b="T18"/>
                      <a:pathLst>
                        <a:path w="76" h="163">
                          <a:moveTo>
                            <a:pt x="8" y="163"/>
                          </a:moveTo>
                          <a:lnTo>
                            <a:pt x="0" y="121"/>
                          </a:lnTo>
                          <a:lnTo>
                            <a:pt x="10" y="75"/>
                          </a:lnTo>
                          <a:lnTo>
                            <a:pt x="35" y="31"/>
                          </a:lnTo>
                          <a:lnTo>
                            <a:pt x="7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88" name="Freeform 135"/>
                    <p:cNvSpPr>
                      <a:spLocks/>
                    </p:cNvSpPr>
                    <p:nvPr/>
                  </p:nvSpPr>
                  <p:spPr bwMode="auto">
                    <a:xfrm>
                      <a:off x="1869" y="1473"/>
                      <a:ext cx="13" cy="43"/>
                    </a:xfrm>
                    <a:custGeom>
                      <a:avLst/>
                      <a:gdLst>
                        <a:gd name="T0" fmla="*/ 0 w 49"/>
                        <a:gd name="T1" fmla="*/ 0 h 175"/>
                        <a:gd name="T2" fmla="*/ 0 w 49"/>
                        <a:gd name="T3" fmla="*/ 0 h 175"/>
                        <a:gd name="T4" fmla="*/ 0 w 49"/>
                        <a:gd name="T5" fmla="*/ 0 h 175"/>
                        <a:gd name="T6" fmla="*/ 0 w 49"/>
                        <a:gd name="T7" fmla="*/ 0 h 175"/>
                        <a:gd name="T8" fmla="*/ 0 w 49"/>
                        <a:gd name="T9" fmla="*/ 0 h 175"/>
                        <a:gd name="T10" fmla="*/ 0 w 49"/>
                        <a:gd name="T11" fmla="*/ 0 h 175"/>
                        <a:gd name="T12" fmla="*/ 0 w 49"/>
                        <a:gd name="T13" fmla="*/ 0 h 175"/>
                        <a:gd name="T14" fmla="*/ 0 60000 65536"/>
                        <a:gd name="T15" fmla="*/ 0 60000 65536"/>
                        <a:gd name="T16" fmla="*/ 0 60000 65536"/>
                        <a:gd name="T17" fmla="*/ 0 60000 65536"/>
                        <a:gd name="T18" fmla="*/ 0 60000 65536"/>
                        <a:gd name="T19" fmla="*/ 0 60000 65536"/>
                        <a:gd name="T20" fmla="*/ 0 60000 65536"/>
                        <a:gd name="T21" fmla="*/ 0 w 49"/>
                        <a:gd name="T22" fmla="*/ 0 h 175"/>
                        <a:gd name="T23" fmla="*/ 49 w 49"/>
                        <a:gd name="T24" fmla="*/ 175 h 17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9" h="175">
                          <a:moveTo>
                            <a:pt x="49" y="175"/>
                          </a:moveTo>
                          <a:lnTo>
                            <a:pt x="24" y="158"/>
                          </a:lnTo>
                          <a:lnTo>
                            <a:pt x="8" y="133"/>
                          </a:lnTo>
                          <a:lnTo>
                            <a:pt x="0" y="96"/>
                          </a:lnTo>
                          <a:lnTo>
                            <a:pt x="5" y="62"/>
                          </a:lnTo>
                          <a:lnTo>
                            <a:pt x="24" y="26"/>
                          </a:lnTo>
                          <a:lnTo>
                            <a:pt x="46"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89" name="Freeform 136"/>
                    <p:cNvSpPr>
                      <a:spLocks/>
                    </p:cNvSpPr>
                    <p:nvPr/>
                  </p:nvSpPr>
                  <p:spPr bwMode="auto">
                    <a:xfrm>
                      <a:off x="1887" y="1479"/>
                      <a:ext cx="10" cy="19"/>
                    </a:xfrm>
                    <a:custGeom>
                      <a:avLst/>
                      <a:gdLst>
                        <a:gd name="T0" fmla="*/ 0 w 38"/>
                        <a:gd name="T1" fmla="*/ 0 h 77"/>
                        <a:gd name="T2" fmla="*/ 0 w 38"/>
                        <a:gd name="T3" fmla="*/ 0 h 77"/>
                        <a:gd name="T4" fmla="*/ 0 w 38"/>
                        <a:gd name="T5" fmla="*/ 0 h 77"/>
                        <a:gd name="T6" fmla="*/ 0 w 38"/>
                        <a:gd name="T7" fmla="*/ 0 h 77"/>
                        <a:gd name="T8" fmla="*/ 0 60000 65536"/>
                        <a:gd name="T9" fmla="*/ 0 60000 65536"/>
                        <a:gd name="T10" fmla="*/ 0 60000 65536"/>
                        <a:gd name="T11" fmla="*/ 0 60000 65536"/>
                        <a:gd name="T12" fmla="*/ 0 w 38"/>
                        <a:gd name="T13" fmla="*/ 0 h 77"/>
                        <a:gd name="T14" fmla="*/ 38 w 38"/>
                        <a:gd name="T15" fmla="*/ 77 h 77"/>
                      </a:gdLst>
                      <a:ahLst/>
                      <a:cxnLst>
                        <a:cxn ang="T8">
                          <a:pos x="T0" y="T1"/>
                        </a:cxn>
                        <a:cxn ang="T9">
                          <a:pos x="T2" y="T3"/>
                        </a:cxn>
                        <a:cxn ang="T10">
                          <a:pos x="T4" y="T5"/>
                        </a:cxn>
                        <a:cxn ang="T11">
                          <a:pos x="T6" y="T7"/>
                        </a:cxn>
                      </a:cxnLst>
                      <a:rect l="T12" t="T13" r="T14" b="T15"/>
                      <a:pathLst>
                        <a:path w="38" h="77">
                          <a:moveTo>
                            <a:pt x="0" y="0"/>
                          </a:moveTo>
                          <a:lnTo>
                            <a:pt x="1" y="33"/>
                          </a:lnTo>
                          <a:lnTo>
                            <a:pt x="17" y="64"/>
                          </a:lnTo>
                          <a:lnTo>
                            <a:pt x="38" y="7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0" name="Freeform 137"/>
                    <p:cNvSpPr>
                      <a:spLocks/>
                    </p:cNvSpPr>
                    <p:nvPr/>
                  </p:nvSpPr>
                  <p:spPr bwMode="auto">
                    <a:xfrm>
                      <a:off x="1827" y="1450"/>
                      <a:ext cx="47" cy="25"/>
                    </a:xfrm>
                    <a:custGeom>
                      <a:avLst/>
                      <a:gdLst>
                        <a:gd name="T0" fmla="*/ 0 w 185"/>
                        <a:gd name="T1" fmla="*/ 0 h 102"/>
                        <a:gd name="T2" fmla="*/ 0 w 185"/>
                        <a:gd name="T3" fmla="*/ 0 h 102"/>
                        <a:gd name="T4" fmla="*/ 0 w 185"/>
                        <a:gd name="T5" fmla="*/ 0 h 102"/>
                        <a:gd name="T6" fmla="*/ 0 w 185"/>
                        <a:gd name="T7" fmla="*/ 0 h 102"/>
                        <a:gd name="T8" fmla="*/ 0 w 185"/>
                        <a:gd name="T9" fmla="*/ 0 h 102"/>
                        <a:gd name="T10" fmla="*/ 0 w 185"/>
                        <a:gd name="T11" fmla="*/ 0 h 102"/>
                        <a:gd name="T12" fmla="*/ 0 w 185"/>
                        <a:gd name="T13" fmla="*/ 0 h 102"/>
                        <a:gd name="T14" fmla="*/ 0 w 185"/>
                        <a:gd name="T15" fmla="*/ 0 h 102"/>
                        <a:gd name="T16" fmla="*/ 0 60000 65536"/>
                        <a:gd name="T17" fmla="*/ 0 60000 65536"/>
                        <a:gd name="T18" fmla="*/ 0 60000 65536"/>
                        <a:gd name="T19" fmla="*/ 0 60000 65536"/>
                        <a:gd name="T20" fmla="*/ 0 60000 65536"/>
                        <a:gd name="T21" fmla="*/ 0 60000 65536"/>
                        <a:gd name="T22" fmla="*/ 0 60000 65536"/>
                        <a:gd name="T23" fmla="*/ 0 60000 65536"/>
                        <a:gd name="T24" fmla="*/ 0 w 185"/>
                        <a:gd name="T25" fmla="*/ 0 h 102"/>
                        <a:gd name="T26" fmla="*/ 185 w 185"/>
                        <a:gd name="T27" fmla="*/ 102 h 10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5" h="102">
                          <a:moveTo>
                            <a:pt x="0" y="102"/>
                          </a:moveTo>
                          <a:lnTo>
                            <a:pt x="16" y="70"/>
                          </a:lnTo>
                          <a:lnTo>
                            <a:pt x="42" y="37"/>
                          </a:lnTo>
                          <a:lnTo>
                            <a:pt x="73" y="14"/>
                          </a:lnTo>
                          <a:lnTo>
                            <a:pt x="103" y="3"/>
                          </a:lnTo>
                          <a:lnTo>
                            <a:pt x="130" y="0"/>
                          </a:lnTo>
                          <a:lnTo>
                            <a:pt x="163" y="7"/>
                          </a:lnTo>
                          <a:lnTo>
                            <a:pt x="185" y="2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1" name="Freeform 138"/>
                    <p:cNvSpPr>
                      <a:spLocks/>
                    </p:cNvSpPr>
                    <p:nvPr/>
                  </p:nvSpPr>
                  <p:spPr bwMode="auto">
                    <a:xfrm>
                      <a:off x="1867" y="1514"/>
                      <a:ext cx="100" cy="62"/>
                    </a:xfrm>
                    <a:custGeom>
                      <a:avLst/>
                      <a:gdLst>
                        <a:gd name="T0" fmla="*/ 0 w 399"/>
                        <a:gd name="T1" fmla="*/ 0 h 251"/>
                        <a:gd name="T2" fmla="*/ 0 w 399"/>
                        <a:gd name="T3" fmla="*/ 0 h 251"/>
                        <a:gd name="T4" fmla="*/ 0 w 399"/>
                        <a:gd name="T5" fmla="*/ 0 h 251"/>
                        <a:gd name="T6" fmla="*/ 0 w 399"/>
                        <a:gd name="T7" fmla="*/ 0 h 251"/>
                        <a:gd name="T8" fmla="*/ 0 w 399"/>
                        <a:gd name="T9" fmla="*/ 0 h 251"/>
                        <a:gd name="T10" fmla="*/ 0 w 399"/>
                        <a:gd name="T11" fmla="*/ 0 h 251"/>
                        <a:gd name="T12" fmla="*/ 0 w 399"/>
                        <a:gd name="T13" fmla="*/ 0 h 251"/>
                        <a:gd name="T14" fmla="*/ 0 w 399"/>
                        <a:gd name="T15" fmla="*/ 0 h 251"/>
                        <a:gd name="T16" fmla="*/ 0 w 399"/>
                        <a:gd name="T17" fmla="*/ 0 h 251"/>
                        <a:gd name="T18" fmla="*/ 0 w 399"/>
                        <a:gd name="T19" fmla="*/ 0 h 251"/>
                        <a:gd name="T20" fmla="*/ 0 w 399"/>
                        <a:gd name="T21" fmla="*/ 0 h 251"/>
                        <a:gd name="T22" fmla="*/ 0 w 399"/>
                        <a:gd name="T23" fmla="*/ 0 h 251"/>
                        <a:gd name="T24" fmla="*/ 0 w 399"/>
                        <a:gd name="T25" fmla="*/ 0 h 251"/>
                        <a:gd name="T26" fmla="*/ 0 w 399"/>
                        <a:gd name="T27" fmla="*/ 0 h 251"/>
                        <a:gd name="T28" fmla="*/ 0 w 399"/>
                        <a:gd name="T29" fmla="*/ 0 h 251"/>
                        <a:gd name="T30" fmla="*/ 0 w 399"/>
                        <a:gd name="T31" fmla="*/ 0 h 25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99"/>
                        <a:gd name="T49" fmla="*/ 0 h 251"/>
                        <a:gd name="T50" fmla="*/ 399 w 399"/>
                        <a:gd name="T51" fmla="*/ 251 h 251"/>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99" h="251">
                          <a:moveTo>
                            <a:pt x="0" y="129"/>
                          </a:moveTo>
                          <a:lnTo>
                            <a:pt x="60" y="113"/>
                          </a:lnTo>
                          <a:lnTo>
                            <a:pt x="116" y="91"/>
                          </a:lnTo>
                          <a:lnTo>
                            <a:pt x="174" y="62"/>
                          </a:lnTo>
                          <a:lnTo>
                            <a:pt x="228" y="30"/>
                          </a:lnTo>
                          <a:lnTo>
                            <a:pt x="270" y="0"/>
                          </a:lnTo>
                          <a:lnTo>
                            <a:pt x="288" y="48"/>
                          </a:lnTo>
                          <a:lnTo>
                            <a:pt x="318" y="93"/>
                          </a:lnTo>
                          <a:lnTo>
                            <a:pt x="354" y="134"/>
                          </a:lnTo>
                          <a:lnTo>
                            <a:pt x="399" y="166"/>
                          </a:lnTo>
                          <a:lnTo>
                            <a:pt x="358" y="199"/>
                          </a:lnTo>
                          <a:lnTo>
                            <a:pt x="321" y="221"/>
                          </a:lnTo>
                          <a:lnTo>
                            <a:pt x="270" y="239"/>
                          </a:lnTo>
                          <a:lnTo>
                            <a:pt x="223" y="251"/>
                          </a:lnTo>
                          <a:lnTo>
                            <a:pt x="190" y="249"/>
                          </a:lnTo>
                          <a:lnTo>
                            <a:pt x="163" y="241"/>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2" name="Freeform 139"/>
                    <p:cNvSpPr>
                      <a:spLocks/>
                    </p:cNvSpPr>
                    <p:nvPr/>
                  </p:nvSpPr>
                  <p:spPr bwMode="auto">
                    <a:xfrm>
                      <a:off x="1904" y="1534"/>
                      <a:ext cx="33" cy="38"/>
                    </a:xfrm>
                    <a:custGeom>
                      <a:avLst/>
                      <a:gdLst>
                        <a:gd name="T0" fmla="*/ 0 w 132"/>
                        <a:gd name="T1" fmla="*/ 0 h 153"/>
                        <a:gd name="T2" fmla="*/ 0 w 132"/>
                        <a:gd name="T3" fmla="*/ 0 h 153"/>
                        <a:gd name="T4" fmla="*/ 0 w 132"/>
                        <a:gd name="T5" fmla="*/ 0 h 153"/>
                        <a:gd name="T6" fmla="*/ 0 60000 65536"/>
                        <a:gd name="T7" fmla="*/ 0 60000 65536"/>
                        <a:gd name="T8" fmla="*/ 0 60000 65536"/>
                        <a:gd name="T9" fmla="*/ 0 w 132"/>
                        <a:gd name="T10" fmla="*/ 0 h 153"/>
                        <a:gd name="T11" fmla="*/ 132 w 132"/>
                        <a:gd name="T12" fmla="*/ 153 h 153"/>
                      </a:gdLst>
                      <a:ahLst/>
                      <a:cxnLst>
                        <a:cxn ang="T6">
                          <a:pos x="T0" y="T1"/>
                        </a:cxn>
                        <a:cxn ang="T7">
                          <a:pos x="T2" y="T3"/>
                        </a:cxn>
                        <a:cxn ang="T8">
                          <a:pos x="T4" y="T5"/>
                        </a:cxn>
                      </a:cxnLst>
                      <a:rect l="T9" t="T10" r="T11" b="T12"/>
                      <a:pathLst>
                        <a:path w="132" h="153">
                          <a:moveTo>
                            <a:pt x="0" y="0"/>
                          </a:moveTo>
                          <a:lnTo>
                            <a:pt x="31" y="111"/>
                          </a:lnTo>
                          <a:lnTo>
                            <a:pt x="132" y="153"/>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3" name="Freeform 140"/>
                    <p:cNvSpPr>
                      <a:spLocks/>
                    </p:cNvSpPr>
                    <p:nvPr/>
                  </p:nvSpPr>
                  <p:spPr bwMode="auto">
                    <a:xfrm>
                      <a:off x="1853" y="1393"/>
                      <a:ext cx="13" cy="37"/>
                    </a:xfrm>
                    <a:custGeom>
                      <a:avLst/>
                      <a:gdLst>
                        <a:gd name="T0" fmla="*/ 0 w 51"/>
                        <a:gd name="T1" fmla="*/ 0 h 147"/>
                        <a:gd name="T2" fmla="*/ 0 w 51"/>
                        <a:gd name="T3" fmla="*/ 0 h 147"/>
                        <a:gd name="T4" fmla="*/ 0 w 51"/>
                        <a:gd name="T5" fmla="*/ 0 h 147"/>
                        <a:gd name="T6" fmla="*/ 0 w 51"/>
                        <a:gd name="T7" fmla="*/ 0 h 147"/>
                        <a:gd name="T8" fmla="*/ 0 w 51"/>
                        <a:gd name="T9" fmla="*/ 0 h 147"/>
                        <a:gd name="T10" fmla="*/ 0 w 51"/>
                        <a:gd name="T11" fmla="*/ 0 h 147"/>
                        <a:gd name="T12" fmla="*/ 0 w 51"/>
                        <a:gd name="T13" fmla="*/ 0 h 147"/>
                        <a:gd name="T14" fmla="*/ 0 60000 65536"/>
                        <a:gd name="T15" fmla="*/ 0 60000 65536"/>
                        <a:gd name="T16" fmla="*/ 0 60000 65536"/>
                        <a:gd name="T17" fmla="*/ 0 60000 65536"/>
                        <a:gd name="T18" fmla="*/ 0 60000 65536"/>
                        <a:gd name="T19" fmla="*/ 0 60000 65536"/>
                        <a:gd name="T20" fmla="*/ 0 60000 65536"/>
                        <a:gd name="T21" fmla="*/ 0 w 51"/>
                        <a:gd name="T22" fmla="*/ 0 h 147"/>
                        <a:gd name="T23" fmla="*/ 51 w 51"/>
                        <a:gd name="T24" fmla="*/ 147 h 14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1" h="147">
                          <a:moveTo>
                            <a:pt x="0" y="0"/>
                          </a:moveTo>
                          <a:lnTo>
                            <a:pt x="23" y="18"/>
                          </a:lnTo>
                          <a:lnTo>
                            <a:pt x="37" y="42"/>
                          </a:lnTo>
                          <a:lnTo>
                            <a:pt x="38" y="66"/>
                          </a:lnTo>
                          <a:lnTo>
                            <a:pt x="47" y="93"/>
                          </a:lnTo>
                          <a:lnTo>
                            <a:pt x="51" y="121"/>
                          </a:lnTo>
                          <a:lnTo>
                            <a:pt x="51" y="147"/>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4" name="Freeform 141"/>
                    <p:cNvSpPr>
                      <a:spLocks/>
                    </p:cNvSpPr>
                    <p:nvPr/>
                  </p:nvSpPr>
                  <p:spPr bwMode="auto">
                    <a:xfrm>
                      <a:off x="1850" y="1401"/>
                      <a:ext cx="12" cy="21"/>
                    </a:xfrm>
                    <a:custGeom>
                      <a:avLst/>
                      <a:gdLst>
                        <a:gd name="T0" fmla="*/ 0 w 49"/>
                        <a:gd name="T1" fmla="*/ 0 h 85"/>
                        <a:gd name="T2" fmla="*/ 0 w 49"/>
                        <a:gd name="T3" fmla="*/ 0 h 85"/>
                        <a:gd name="T4" fmla="*/ 0 w 49"/>
                        <a:gd name="T5" fmla="*/ 0 h 85"/>
                        <a:gd name="T6" fmla="*/ 0 w 49"/>
                        <a:gd name="T7" fmla="*/ 0 h 85"/>
                        <a:gd name="T8" fmla="*/ 0 w 49"/>
                        <a:gd name="T9" fmla="*/ 0 h 85"/>
                        <a:gd name="T10" fmla="*/ 0 w 49"/>
                        <a:gd name="T11" fmla="*/ 0 h 85"/>
                        <a:gd name="T12" fmla="*/ 0 w 49"/>
                        <a:gd name="T13" fmla="*/ 0 h 85"/>
                        <a:gd name="T14" fmla="*/ 0 60000 65536"/>
                        <a:gd name="T15" fmla="*/ 0 60000 65536"/>
                        <a:gd name="T16" fmla="*/ 0 60000 65536"/>
                        <a:gd name="T17" fmla="*/ 0 60000 65536"/>
                        <a:gd name="T18" fmla="*/ 0 60000 65536"/>
                        <a:gd name="T19" fmla="*/ 0 60000 65536"/>
                        <a:gd name="T20" fmla="*/ 0 60000 65536"/>
                        <a:gd name="T21" fmla="*/ 0 w 49"/>
                        <a:gd name="T22" fmla="*/ 0 h 85"/>
                        <a:gd name="T23" fmla="*/ 49 w 49"/>
                        <a:gd name="T24" fmla="*/ 85 h 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9" h="85">
                          <a:moveTo>
                            <a:pt x="11" y="0"/>
                          </a:moveTo>
                          <a:lnTo>
                            <a:pt x="0" y="16"/>
                          </a:lnTo>
                          <a:lnTo>
                            <a:pt x="3" y="37"/>
                          </a:lnTo>
                          <a:lnTo>
                            <a:pt x="11" y="54"/>
                          </a:lnTo>
                          <a:lnTo>
                            <a:pt x="22" y="66"/>
                          </a:lnTo>
                          <a:lnTo>
                            <a:pt x="31" y="76"/>
                          </a:lnTo>
                          <a:lnTo>
                            <a:pt x="49" y="85"/>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95" name="Freeform 142"/>
                    <p:cNvSpPr>
                      <a:spLocks/>
                    </p:cNvSpPr>
                    <p:nvPr/>
                  </p:nvSpPr>
                  <p:spPr bwMode="auto">
                    <a:xfrm>
                      <a:off x="1971" y="1447"/>
                      <a:ext cx="65" cy="127"/>
                    </a:xfrm>
                    <a:custGeom>
                      <a:avLst/>
                      <a:gdLst>
                        <a:gd name="T0" fmla="*/ 0 w 259"/>
                        <a:gd name="T1" fmla="*/ 0 h 505"/>
                        <a:gd name="T2" fmla="*/ 0 w 259"/>
                        <a:gd name="T3" fmla="*/ 0 h 505"/>
                        <a:gd name="T4" fmla="*/ 0 w 259"/>
                        <a:gd name="T5" fmla="*/ 0 h 505"/>
                        <a:gd name="T6" fmla="*/ 0 w 259"/>
                        <a:gd name="T7" fmla="*/ 0 h 505"/>
                        <a:gd name="T8" fmla="*/ 0 w 259"/>
                        <a:gd name="T9" fmla="*/ 0 h 505"/>
                        <a:gd name="T10" fmla="*/ 0 w 259"/>
                        <a:gd name="T11" fmla="*/ 0 h 505"/>
                        <a:gd name="T12" fmla="*/ 0 w 259"/>
                        <a:gd name="T13" fmla="*/ 0 h 505"/>
                        <a:gd name="T14" fmla="*/ 0 w 259"/>
                        <a:gd name="T15" fmla="*/ 0 h 505"/>
                        <a:gd name="T16" fmla="*/ 0 w 259"/>
                        <a:gd name="T17" fmla="*/ 0 h 505"/>
                        <a:gd name="T18" fmla="*/ 0 w 259"/>
                        <a:gd name="T19" fmla="*/ 0 h 505"/>
                        <a:gd name="T20" fmla="*/ 0 w 259"/>
                        <a:gd name="T21" fmla="*/ 0 h 505"/>
                        <a:gd name="T22" fmla="*/ 0 w 259"/>
                        <a:gd name="T23" fmla="*/ 0 h 505"/>
                        <a:gd name="T24" fmla="*/ 0 w 259"/>
                        <a:gd name="T25" fmla="*/ 0 h 505"/>
                        <a:gd name="T26" fmla="*/ 0 w 259"/>
                        <a:gd name="T27" fmla="*/ 0 h 505"/>
                        <a:gd name="T28" fmla="*/ 0 w 259"/>
                        <a:gd name="T29" fmla="*/ 0 h 505"/>
                        <a:gd name="T30" fmla="*/ 0 w 259"/>
                        <a:gd name="T31" fmla="*/ 0 h 505"/>
                        <a:gd name="T32" fmla="*/ 0 w 259"/>
                        <a:gd name="T33" fmla="*/ 0 h 505"/>
                        <a:gd name="T34" fmla="*/ 0 w 259"/>
                        <a:gd name="T35" fmla="*/ 0 h 505"/>
                        <a:gd name="T36" fmla="*/ 0 w 259"/>
                        <a:gd name="T37" fmla="*/ 0 h 505"/>
                        <a:gd name="T38" fmla="*/ 0 w 259"/>
                        <a:gd name="T39" fmla="*/ 0 h 505"/>
                        <a:gd name="T40" fmla="*/ 0 w 259"/>
                        <a:gd name="T41" fmla="*/ 0 h 505"/>
                        <a:gd name="T42" fmla="*/ 0 w 259"/>
                        <a:gd name="T43" fmla="*/ 0 h 505"/>
                        <a:gd name="T44" fmla="*/ 0 w 259"/>
                        <a:gd name="T45" fmla="*/ 0 h 505"/>
                        <a:gd name="T46" fmla="*/ 0 w 259"/>
                        <a:gd name="T47" fmla="*/ 0 h 505"/>
                        <a:gd name="T48" fmla="*/ 0 w 259"/>
                        <a:gd name="T49" fmla="*/ 0 h 50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9"/>
                        <a:gd name="T76" fmla="*/ 0 h 505"/>
                        <a:gd name="T77" fmla="*/ 259 w 259"/>
                        <a:gd name="T78" fmla="*/ 505 h 50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9" h="505">
                          <a:moveTo>
                            <a:pt x="259" y="263"/>
                          </a:moveTo>
                          <a:lnTo>
                            <a:pt x="227" y="268"/>
                          </a:lnTo>
                          <a:lnTo>
                            <a:pt x="219" y="288"/>
                          </a:lnTo>
                          <a:lnTo>
                            <a:pt x="213" y="302"/>
                          </a:lnTo>
                          <a:lnTo>
                            <a:pt x="197" y="311"/>
                          </a:lnTo>
                          <a:lnTo>
                            <a:pt x="155" y="365"/>
                          </a:lnTo>
                          <a:lnTo>
                            <a:pt x="123" y="413"/>
                          </a:lnTo>
                          <a:lnTo>
                            <a:pt x="81" y="452"/>
                          </a:lnTo>
                          <a:lnTo>
                            <a:pt x="65" y="478"/>
                          </a:lnTo>
                          <a:lnTo>
                            <a:pt x="0" y="505"/>
                          </a:lnTo>
                          <a:lnTo>
                            <a:pt x="28" y="483"/>
                          </a:lnTo>
                          <a:lnTo>
                            <a:pt x="54" y="445"/>
                          </a:lnTo>
                          <a:lnTo>
                            <a:pt x="64" y="412"/>
                          </a:lnTo>
                          <a:lnTo>
                            <a:pt x="68" y="370"/>
                          </a:lnTo>
                          <a:lnTo>
                            <a:pt x="58" y="321"/>
                          </a:lnTo>
                          <a:lnTo>
                            <a:pt x="87" y="290"/>
                          </a:lnTo>
                          <a:lnTo>
                            <a:pt x="91" y="239"/>
                          </a:lnTo>
                          <a:lnTo>
                            <a:pt x="91" y="217"/>
                          </a:lnTo>
                          <a:lnTo>
                            <a:pt x="176" y="272"/>
                          </a:lnTo>
                          <a:lnTo>
                            <a:pt x="134" y="204"/>
                          </a:lnTo>
                          <a:lnTo>
                            <a:pt x="145" y="168"/>
                          </a:lnTo>
                          <a:lnTo>
                            <a:pt x="164" y="112"/>
                          </a:lnTo>
                          <a:lnTo>
                            <a:pt x="167" y="68"/>
                          </a:lnTo>
                          <a:lnTo>
                            <a:pt x="155" y="34"/>
                          </a:lnTo>
                          <a:lnTo>
                            <a:pt x="143" y="0"/>
                          </a:lnTo>
                        </a:path>
                      </a:pathLst>
                    </a:custGeom>
                    <a:noFill/>
                    <a:ln w="317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grpSp>
          </p:grpSp>
        </p:grpSp>
        <p:sp>
          <p:nvSpPr>
            <p:cNvPr id="161808" name="Rectangle 143"/>
            <p:cNvSpPr>
              <a:spLocks noChangeArrowheads="1"/>
            </p:cNvSpPr>
            <p:nvPr/>
          </p:nvSpPr>
          <p:spPr bwMode="auto">
            <a:xfrm>
              <a:off x="4283075" y="4632325"/>
              <a:ext cx="530225"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ISP </a:t>
              </a:r>
            </a:p>
          </p:txBody>
        </p:sp>
        <p:grpSp>
          <p:nvGrpSpPr>
            <p:cNvPr id="161809" name="Group 144"/>
            <p:cNvGrpSpPr>
              <a:grpSpLocks/>
            </p:cNvGrpSpPr>
            <p:nvPr/>
          </p:nvGrpSpPr>
          <p:grpSpPr bwMode="auto">
            <a:xfrm>
              <a:off x="4132263" y="4202113"/>
              <a:ext cx="711200" cy="411162"/>
              <a:chOff x="2531" y="2409"/>
              <a:chExt cx="448" cy="259"/>
            </a:xfrm>
          </p:grpSpPr>
          <p:sp>
            <p:nvSpPr>
              <p:cNvPr id="161851" name="Oval 145"/>
              <p:cNvSpPr>
                <a:spLocks noChangeArrowheads="1"/>
              </p:cNvSpPr>
              <p:nvPr/>
            </p:nvSpPr>
            <p:spPr bwMode="auto">
              <a:xfrm>
                <a:off x="2532" y="2517"/>
                <a:ext cx="447" cy="151"/>
              </a:xfrm>
              <a:prstGeom prst="ellipse">
                <a:avLst/>
              </a:prstGeom>
              <a:solidFill>
                <a:srgbClr val="0078AA"/>
              </a:solidFill>
              <a:ln w="4763">
                <a:solidFill>
                  <a:srgbClr val="AAE6FF"/>
                </a:solidFill>
                <a:round/>
                <a:headEnd/>
                <a:tailEnd/>
              </a:ln>
            </p:spPr>
            <p:txBody>
              <a:bodyPr/>
              <a:lstStyle/>
              <a:p>
                <a:endParaRPr lang="en-US" dirty="0"/>
              </a:p>
            </p:txBody>
          </p:sp>
          <p:sp>
            <p:nvSpPr>
              <p:cNvPr id="161852" name="Rectangle 146"/>
              <p:cNvSpPr>
                <a:spLocks noChangeArrowheads="1"/>
              </p:cNvSpPr>
              <p:nvPr/>
            </p:nvSpPr>
            <p:spPr bwMode="auto">
              <a:xfrm>
                <a:off x="2531"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53" name="Rectangle 147"/>
              <p:cNvSpPr>
                <a:spLocks noChangeArrowheads="1"/>
              </p:cNvSpPr>
              <p:nvPr/>
            </p:nvSpPr>
            <p:spPr bwMode="auto">
              <a:xfrm>
                <a:off x="2531" y="2486"/>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54" name="Oval 148"/>
              <p:cNvSpPr>
                <a:spLocks noChangeArrowheads="1"/>
              </p:cNvSpPr>
              <p:nvPr/>
            </p:nvSpPr>
            <p:spPr bwMode="auto">
              <a:xfrm>
                <a:off x="2532" y="2409"/>
                <a:ext cx="447" cy="151"/>
              </a:xfrm>
              <a:prstGeom prst="ellipse">
                <a:avLst/>
              </a:prstGeom>
              <a:solidFill>
                <a:srgbClr val="00B4FF"/>
              </a:solidFill>
              <a:ln w="4763">
                <a:solidFill>
                  <a:srgbClr val="AAE6FF"/>
                </a:solidFill>
                <a:round/>
                <a:headEnd/>
                <a:tailEnd/>
              </a:ln>
            </p:spPr>
            <p:txBody>
              <a:bodyPr/>
              <a:lstStyle/>
              <a:p>
                <a:endParaRPr lang="en-US" dirty="0"/>
              </a:p>
            </p:txBody>
          </p:sp>
          <p:grpSp>
            <p:nvGrpSpPr>
              <p:cNvPr id="161855" name="Group 149"/>
              <p:cNvGrpSpPr>
                <a:grpSpLocks/>
              </p:cNvGrpSpPr>
              <p:nvPr/>
            </p:nvGrpSpPr>
            <p:grpSpPr bwMode="auto">
              <a:xfrm>
                <a:off x="2599" y="2427"/>
                <a:ext cx="310" cy="116"/>
                <a:chOff x="2599" y="2427"/>
                <a:chExt cx="310" cy="116"/>
              </a:xfrm>
            </p:grpSpPr>
            <p:grpSp>
              <p:nvGrpSpPr>
                <p:cNvPr id="161858" name="Group 150"/>
                <p:cNvGrpSpPr>
                  <a:grpSpLocks/>
                </p:cNvGrpSpPr>
                <p:nvPr/>
              </p:nvGrpSpPr>
              <p:grpSpPr bwMode="auto">
                <a:xfrm>
                  <a:off x="2599" y="2427"/>
                  <a:ext cx="307" cy="113"/>
                  <a:chOff x="2599" y="2427"/>
                  <a:chExt cx="307" cy="113"/>
                </a:xfrm>
              </p:grpSpPr>
              <p:sp>
                <p:nvSpPr>
                  <p:cNvPr id="161868" name="Freeform 151"/>
                  <p:cNvSpPr>
                    <a:spLocks/>
                  </p:cNvSpPr>
                  <p:nvPr/>
                </p:nvSpPr>
                <p:spPr bwMode="auto">
                  <a:xfrm>
                    <a:off x="2760"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9" name="Freeform 152"/>
                  <p:cNvSpPr>
                    <a:spLocks/>
                  </p:cNvSpPr>
                  <p:nvPr/>
                </p:nvSpPr>
                <p:spPr bwMode="auto">
                  <a:xfrm>
                    <a:off x="2760" y="2430"/>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0" name="Freeform 153"/>
                  <p:cNvSpPr>
                    <a:spLocks/>
                  </p:cNvSpPr>
                  <p:nvPr/>
                </p:nvSpPr>
                <p:spPr bwMode="auto">
                  <a:xfrm>
                    <a:off x="2599"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1" name="Freeform 154"/>
                  <p:cNvSpPr>
                    <a:spLocks/>
                  </p:cNvSpPr>
                  <p:nvPr/>
                </p:nvSpPr>
                <p:spPr bwMode="auto">
                  <a:xfrm>
                    <a:off x="2599" y="2486"/>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2" name="Freeform 155"/>
                  <p:cNvSpPr>
                    <a:spLocks/>
                  </p:cNvSpPr>
                  <p:nvPr/>
                </p:nvSpPr>
                <p:spPr bwMode="auto">
                  <a:xfrm>
                    <a:off x="2607"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3" name="Freeform 156"/>
                  <p:cNvSpPr>
                    <a:spLocks/>
                  </p:cNvSpPr>
                  <p:nvPr/>
                </p:nvSpPr>
                <p:spPr bwMode="auto">
                  <a:xfrm>
                    <a:off x="2607" y="2427"/>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4" name="Freeform 157"/>
                  <p:cNvSpPr>
                    <a:spLocks/>
                  </p:cNvSpPr>
                  <p:nvPr/>
                </p:nvSpPr>
                <p:spPr bwMode="auto">
                  <a:xfrm>
                    <a:off x="2754"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75" name="Freeform 158"/>
                  <p:cNvSpPr>
                    <a:spLocks/>
                  </p:cNvSpPr>
                  <p:nvPr/>
                </p:nvSpPr>
                <p:spPr bwMode="auto">
                  <a:xfrm>
                    <a:off x="2754" y="2491"/>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nvGrpSpPr>
                <p:cNvPr id="161859" name="Group 159"/>
                <p:cNvGrpSpPr>
                  <a:grpSpLocks/>
                </p:cNvGrpSpPr>
                <p:nvPr/>
              </p:nvGrpSpPr>
              <p:grpSpPr bwMode="auto">
                <a:xfrm>
                  <a:off x="2602" y="2430"/>
                  <a:ext cx="307" cy="113"/>
                  <a:chOff x="2602" y="2430"/>
                  <a:chExt cx="307" cy="113"/>
                </a:xfrm>
              </p:grpSpPr>
              <p:sp>
                <p:nvSpPr>
                  <p:cNvPr id="161860" name="Freeform 160"/>
                  <p:cNvSpPr>
                    <a:spLocks/>
                  </p:cNvSpPr>
                  <p:nvPr/>
                </p:nvSpPr>
                <p:spPr bwMode="auto">
                  <a:xfrm>
                    <a:off x="2762"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1" name="Freeform 161"/>
                  <p:cNvSpPr>
                    <a:spLocks/>
                  </p:cNvSpPr>
                  <p:nvPr/>
                </p:nvSpPr>
                <p:spPr bwMode="auto">
                  <a:xfrm>
                    <a:off x="2762" y="2432"/>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2" name="Freeform 162"/>
                  <p:cNvSpPr>
                    <a:spLocks/>
                  </p:cNvSpPr>
                  <p:nvPr/>
                </p:nvSpPr>
                <p:spPr bwMode="auto">
                  <a:xfrm>
                    <a:off x="2602"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3" name="Freeform 163"/>
                  <p:cNvSpPr>
                    <a:spLocks/>
                  </p:cNvSpPr>
                  <p:nvPr/>
                </p:nvSpPr>
                <p:spPr bwMode="auto">
                  <a:xfrm>
                    <a:off x="2602" y="2489"/>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4" name="Freeform 164"/>
                  <p:cNvSpPr>
                    <a:spLocks/>
                  </p:cNvSpPr>
                  <p:nvPr/>
                </p:nvSpPr>
                <p:spPr bwMode="auto">
                  <a:xfrm>
                    <a:off x="2610"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5" name="Freeform 165"/>
                  <p:cNvSpPr>
                    <a:spLocks/>
                  </p:cNvSpPr>
                  <p:nvPr/>
                </p:nvSpPr>
                <p:spPr bwMode="auto">
                  <a:xfrm>
                    <a:off x="2610" y="2430"/>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6" name="Freeform 166"/>
                  <p:cNvSpPr>
                    <a:spLocks/>
                  </p:cNvSpPr>
                  <p:nvPr/>
                </p:nvSpPr>
                <p:spPr bwMode="auto">
                  <a:xfrm>
                    <a:off x="2757"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67" name="Freeform 167"/>
                  <p:cNvSpPr>
                    <a:spLocks/>
                  </p:cNvSpPr>
                  <p:nvPr/>
                </p:nvSpPr>
                <p:spPr bwMode="auto">
                  <a:xfrm>
                    <a:off x="2757" y="2494"/>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sp>
            <p:nvSpPr>
              <p:cNvPr id="161856" name="Line 168"/>
              <p:cNvSpPr>
                <a:spLocks noChangeShapeType="1"/>
              </p:cNvSpPr>
              <p:nvPr/>
            </p:nvSpPr>
            <p:spPr bwMode="auto">
              <a:xfrm>
                <a:off x="2531"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57" name="Line 169"/>
              <p:cNvSpPr>
                <a:spLocks noChangeShapeType="1"/>
              </p:cNvSpPr>
              <p:nvPr/>
            </p:nvSpPr>
            <p:spPr bwMode="auto">
              <a:xfrm>
                <a:off x="2977" y="2483"/>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grpSp>
        <p:sp>
          <p:nvSpPr>
            <p:cNvPr id="161810" name="Rectangle 170"/>
            <p:cNvSpPr>
              <a:spLocks noChangeArrowheads="1"/>
            </p:cNvSpPr>
            <p:nvPr/>
          </p:nvSpPr>
          <p:spPr bwMode="auto">
            <a:xfrm>
              <a:off x="5835650" y="4632325"/>
              <a:ext cx="1060450" cy="31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73025" tIns="36512" rIns="73025" bIns="36512">
              <a:spAutoFit/>
            </a:bodyPr>
            <a:lstStyle/>
            <a:p>
              <a:pPr>
                <a:lnSpc>
                  <a:spcPct val="100000"/>
                </a:lnSpc>
              </a:pPr>
              <a:r>
                <a:rPr lang="en-US" sz="1600" dirty="0">
                  <a:latin typeface="Helvetica" charset="0"/>
                </a:rPr>
                <a:t>Router B </a:t>
              </a:r>
            </a:p>
          </p:txBody>
        </p:sp>
        <p:grpSp>
          <p:nvGrpSpPr>
            <p:cNvPr id="161811" name="Group 171"/>
            <p:cNvGrpSpPr>
              <a:grpSpLocks/>
            </p:cNvGrpSpPr>
            <p:nvPr/>
          </p:nvGrpSpPr>
          <p:grpSpPr bwMode="auto">
            <a:xfrm>
              <a:off x="5961063" y="4189413"/>
              <a:ext cx="711200" cy="411162"/>
              <a:chOff x="3683" y="2401"/>
              <a:chExt cx="448" cy="259"/>
            </a:xfrm>
          </p:grpSpPr>
          <p:sp>
            <p:nvSpPr>
              <p:cNvPr id="161826" name="Oval 172"/>
              <p:cNvSpPr>
                <a:spLocks noChangeArrowheads="1"/>
              </p:cNvSpPr>
              <p:nvPr/>
            </p:nvSpPr>
            <p:spPr bwMode="auto">
              <a:xfrm>
                <a:off x="3684" y="2509"/>
                <a:ext cx="447" cy="151"/>
              </a:xfrm>
              <a:prstGeom prst="ellipse">
                <a:avLst/>
              </a:prstGeom>
              <a:solidFill>
                <a:srgbClr val="0078AA"/>
              </a:solidFill>
              <a:ln w="4763">
                <a:solidFill>
                  <a:srgbClr val="AAE6FF"/>
                </a:solidFill>
                <a:round/>
                <a:headEnd/>
                <a:tailEnd/>
              </a:ln>
            </p:spPr>
            <p:txBody>
              <a:bodyPr/>
              <a:lstStyle/>
              <a:p>
                <a:endParaRPr lang="en-US" dirty="0"/>
              </a:p>
            </p:txBody>
          </p:sp>
          <p:sp>
            <p:nvSpPr>
              <p:cNvPr id="161827" name="Rectangle 173"/>
              <p:cNvSpPr>
                <a:spLocks noChangeArrowheads="1"/>
              </p:cNvSpPr>
              <p:nvPr/>
            </p:nvSpPr>
            <p:spPr bwMode="auto">
              <a:xfrm>
                <a:off x="3683" y="2478"/>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28" name="Rectangle 174"/>
              <p:cNvSpPr>
                <a:spLocks noChangeArrowheads="1"/>
              </p:cNvSpPr>
              <p:nvPr/>
            </p:nvSpPr>
            <p:spPr bwMode="auto">
              <a:xfrm>
                <a:off x="3683" y="2478"/>
                <a:ext cx="446" cy="108"/>
              </a:xfrm>
              <a:prstGeom prst="rect">
                <a:avLst/>
              </a:prstGeom>
              <a:solidFill>
                <a:srgbClr val="007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29" name="Oval 175"/>
              <p:cNvSpPr>
                <a:spLocks noChangeArrowheads="1"/>
              </p:cNvSpPr>
              <p:nvPr/>
            </p:nvSpPr>
            <p:spPr bwMode="auto">
              <a:xfrm>
                <a:off x="3684" y="2401"/>
                <a:ext cx="447" cy="151"/>
              </a:xfrm>
              <a:prstGeom prst="ellipse">
                <a:avLst/>
              </a:prstGeom>
              <a:solidFill>
                <a:srgbClr val="00B4FF"/>
              </a:solidFill>
              <a:ln w="4763">
                <a:solidFill>
                  <a:srgbClr val="AAE6FF"/>
                </a:solidFill>
                <a:round/>
                <a:headEnd/>
                <a:tailEnd/>
              </a:ln>
            </p:spPr>
            <p:txBody>
              <a:bodyPr/>
              <a:lstStyle/>
              <a:p>
                <a:endParaRPr lang="en-US" dirty="0"/>
              </a:p>
            </p:txBody>
          </p:sp>
          <p:grpSp>
            <p:nvGrpSpPr>
              <p:cNvPr id="161830" name="Group 176"/>
              <p:cNvGrpSpPr>
                <a:grpSpLocks/>
              </p:cNvGrpSpPr>
              <p:nvPr/>
            </p:nvGrpSpPr>
            <p:grpSpPr bwMode="auto">
              <a:xfrm>
                <a:off x="3751" y="2419"/>
                <a:ext cx="310" cy="116"/>
                <a:chOff x="3751" y="2419"/>
                <a:chExt cx="310" cy="116"/>
              </a:xfrm>
            </p:grpSpPr>
            <p:grpSp>
              <p:nvGrpSpPr>
                <p:cNvPr id="161833" name="Group 177"/>
                <p:cNvGrpSpPr>
                  <a:grpSpLocks/>
                </p:cNvGrpSpPr>
                <p:nvPr/>
              </p:nvGrpSpPr>
              <p:grpSpPr bwMode="auto">
                <a:xfrm>
                  <a:off x="3751" y="2419"/>
                  <a:ext cx="307" cy="113"/>
                  <a:chOff x="3751" y="2419"/>
                  <a:chExt cx="307" cy="113"/>
                </a:xfrm>
              </p:grpSpPr>
              <p:sp>
                <p:nvSpPr>
                  <p:cNvPr id="161843" name="Freeform 178"/>
                  <p:cNvSpPr>
                    <a:spLocks/>
                  </p:cNvSpPr>
                  <p:nvPr/>
                </p:nvSpPr>
                <p:spPr bwMode="auto">
                  <a:xfrm>
                    <a:off x="3912" y="2422"/>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4" name="Freeform 179"/>
                  <p:cNvSpPr>
                    <a:spLocks/>
                  </p:cNvSpPr>
                  <p:nvPr/>
                </p:nvSpPr>
                <p:spPr bwMode="auto">
                  <a:xfrm>
                    <a:off x="3912" y="2422"/>
                    <a:ext cx="146"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113"/>
                        </a:moveTo>
                        <a:lnTo>
                          <a:pt x="98" y="144"/>
                        </a:lnTo>
                        <a:lnTo>
                          <a:pt x="334" y="48"/>
                        </a:lnTo>
                        <a:lnTo>
                          <a:pt x="440" y="81"/>
                        </a:lnTo>
                        <a:lnTo>
                          <a:pt x="383" y="0"/>
                        </a:lnTo>
                        <a:lnTo>
                          <a:pt x="106" y="0"/>
                        </a:lnTo>
                        <a:lnTo>
                          <a:pt x="221" y="24"/>
                        </a:lnTo>
                        <a:lnTo>
                          <a:pt x="0"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5" name="Freeform 180"/>
                  <p:cNvSpPr>
                    <a:spLocks/>
                  </p:cNvSpPr>
                  <p:nvPr/>
                </p:nvSpPr>
                <p:spPr bwMode="auto">
                  <a:xfrm>
                    <a:off x="3751" y="2478"/>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6" name="Freeform 181"/>
                  <p:cNvSpPr>
                    <a:spLocks/>
                  </p:cNvSpPr>
                  <p:nvPr/>
                </p:nvSpPr>
                <p:spPr bwMode="auto">
                  <a:xfrm>
                    <a:off x="3751" y="2478"/>
                    <a:ext cx="147" cy="51"/>
                  </a:xfrm>
                  <a:custGeom>
                    <a:avLst/>
                    <a:gdLst>
                      <a:gd name="T0" fmla="*/ 0 w 441"/>
                      <a:gd name="T1" fmla="*/ 0 h 153"/>
                      <a:gd name="T2" fmla="*/ 0 w 441"/>
                      <a:gd name="T3" fmla="*/ 0 h 153"/>
                      <a:gd name="T4" fmla="*/ 0 w 441"/>
                      <a:gd name="T5" fmla="*/ 0 h 153"/>
                      <a:gd name="T6" fmla="*/ 0 w 441"/>
                      <a:gd name="T7" fmla="*/ 0 h 153"/>
                      <a:gd name="T8" fmla="*/ 0 w 441"/>
                      <a:gd name="T9" fmla="*/ 0 h 153"/>
                      <a:gd name="T10" fmla="*/ 0 w 441"/>
                      <a:gd name="T11" fmla="*/ 0 h 153"/>
                      <a:gd name="T12" fmla="*/ 0 w 441"/>
                      <a:gd name="T13" fmla="*/ 0 h 153"/>
                      <a:gd name="T14" fmla="*/ 0 w 441"/>
                      <a:gd name="T15" fmla="*/ 0 h 153"/>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53"/>
                      <a:gd name="T26" fmla="*/ 441 w 441"/>
                      <a:gd name="T27" fmla="*/ 153 h 1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53">
                        <a:moveTo>
                          <a:pt x="441" y="32"/>
                        </a:moveTo>
                        <a:lnTo>
                          <a:pt x="343" y="0"/>
                        </a:lnTo>
                        <a:lnTo>
                          <a:pt x="115" y="97"/>
                        </a:lnTo>
                        <a:lnTo>
                          <a:pt x="0" y="64"/>
                        </a:lnTo>
                        <a:lnTo>
                          <a:pt x="58" y="153"/>
                        </a:lnTo>
                        <a:lnTo>
                          <a:pt x="343" y="153"/>
                        </a:lnTo>
                        <a:lnTo>
                          <a:pt x="220" y="121"/>
                        </a:lnTo>
                        <a:lnTo>
                          <a:pt x="441"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7" name="Freeform 182"/>
                  <p:cNvSpPr>
                    <a:spLocks/>
                  </p:cNvSpPr>
                  <p:nvPr/>
                </p:nvSpPr>
                <p:spPr bwMode="auto">
                  <a:xfrm>
                    <a:off x="3759" y="2419"/>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8" name="Freeform 183"/>
                  <p:cNvSpPr>
                    <a:spLocks/>
                  </p:cNvSpPr>
                  <p:nvPr/>
                </p:nvSpPr>
                <p:spPr bwMode="auto">
                  <a:xfrm>
                    <a:off x="3759" y="2419"/>
                    <a:ext cx="147" cy="48"/>
                  </a:xfrm>
                  <a:custGeom>
                    <a:avLst/>
                    <a:gdLst>
                      <a:gd name="T0" fmla="*/ 0 w 440"/>
                      <a:gd name="T1" fmla="*/ 0 h 144"/>
                      <a:gd name="T2" fmla="*/ 0 w 440"/>
                      <a:gd name="T3" fmla="*/ 0 h 144"/>
                      <a:gd name="T4" fmla="*/ 0 w 440"/>
                      <a:gd name="T5" fmla="*/ 0 h 144"/>
                      <a:gd name="T6" fmla="*/ 0 w 440"/>
                      <a:gd name="T7" fmla="*/ 0 h 144"/>
                      <a:gd name="T8" fmla="*/ 0 w 440"/>
                      <a:gd name="T9" fmla="*/ 0 h 144"/>
                      <a:gd name="T10" fmla="*/ 0 w 440"/>
                      <a:gd name="T11" fmla="*/ 0 h 144"/>
                      <a:gd name="T12" fmla="*/ 0 w 440"/>
                      <a:gd name="T13" fmla="*/ 0 h 144"/>
                      <a:gd name="T14" fmla="*/ 0 w 440"/>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4"/>
                      <a:gd name="T26" fmla="*/ 440 w 440"/>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4">
                        <a:moveTo>
                          <a:pt x="0" y="32"/>
                        </a:moveTo>
                        <a:lnTo>
                          <a:pt x="98" y="0"/>
                        </a:lnTo>
                        <a:lnTo>
                          <a:pt x="334" y="89"/>
                        </a:lnTo>
                        <a:lnTo>
                          <a:pt x="440" y="64"/>
                        </a:lnTo>
                        <a:lnTo>
                          <a:pt x="383" y="144"/>
                        </a:lnTo>
                        <a:lnTo>
                          <a:pt x="105" y="144"/>
                        </a:lnTo>
                        <a:lnTo>
                          <a:pt x="220" y="121"/>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9" name="Freeform 184"/>
                  <p:cNvSpPr>
                    <a:spLocks/>
                  </p:cNvSpPr>
                  <p:nvPr/>
                </p:nvSpPr>
                <p:spPr bwMode="auto">
                  <a:xfrm>
                    <a:off x="3906" y="2483"/>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50" name="Freeform 185"/>
                  <p:cNvSpPr>
                    <a:spLocks/>
                  </p:cNvSpPr>
                  <p:nvPr/>
                </p:nvSpPr>
                <p:spPr bwMode="auto">
                  <a:xfrm>
                    <a:off x="3906" y="2483"/>
                    <a:ext cx="147" cy="49"/>
                  </a:xfrm>
                  <a:custGeom>
                    <a:avLst/>
                    <a:gdLst>
                      <a:gd name="T0" fmla="*/ 0 w 441"/>
                      <a:gd name="T1" fmla="*/ 0 h 146"/>
                      <a:gd name="T2" fmla="*/ 0 w 441"/>
                      <a:gd name="T3" fmla="*/ 0 h 146"/>
                      <a:gd name="T4" fmla="*/ 0 w 441"/>
                      <a:gd name="T5" fmla="*/ 0 h 146"/>
                      <a:gd name="T6" fmla="*/ 0 w 441"/>
                      <a:gd name="T7" fmla="*/ 0 h 146"/>
                      <a:gd name="T8" fmla="*/ 0 w 441"/>
                      <a:gd name="T9" fmla="*/ 0 h 146"/>
                      <a:gd name="T10" fmla="*/ 0 w 441"/>
                      <a:gd name="T11" fmla="*/ 0 h 146"/>
                      <a:gd name="T12" fmla="*/ 0 w 441"/>
                      <a:gd name="T13" fmla="*/ 0 h 146"/>
                      <a:gd name="T14" fmla="*/ 0 w 441"/>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6"/>
                      <a:gd name="T26" fmla="*/ 441 w 441"/>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6">
                        <a:moveTo>
                          <a:pt x="441" y="113"/>
                        </a:moveTo>
                        <a:lnTo>
                          <a:pt x="343" y="146"/>
                        </a:lnTo>
                        <a:lnTo>
                          <a:pt x="115" y="48"/>
                        </a:lnTo>
                        <a:lnTo>
                          <a:pt x="0" y="81"/>
                        </a:lnTo>
                        <a:lnTo>
                          <a:pt x="58" y="0"/>
                        </a:lnTo>
                        <a:lnTo>
                          <a:pt x="343" y="0"/>
                        </a:lnTo>
                        <a:lnTo>
                          <a:pt x="221" y="24"/>
                        </a:lnTo>
                        <a:lnTo>
                          <a:pt x="441"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nvGrpSpPr>
                <p:cNvPr id="161834" name="Group 186"/>
                <p:cNvGrpSpPr>
                  <a:grpSpLocks/>
                </p:cNvGrpSpPr>
                <p:nvPr/>
              </p:nvGrpSpPr>
              <p:grpSpPr bwMode="auto">
                <a:xfrm>
                  <a:off x="3754" y="2422"/>
                  <a:ext cx="307" cy="113"/>
                  <a:chOff x="3754" y="2422"/>
                  <a:chExt cx="307" cy="113"/>
                </a:xfrm>
              </p:grpSpPr>
              <p:sp>
                <p:nvSpPr>
                  <p:cNvPr id="161835" name="Freeform 187"/>
                  <p:cNvSpPr>
                    <a:spLocks/>
                  </p:cNvSpPr>
                  <p:nvPr/>
                </p:nvSpPr>
                <p:spPr bwMode="auto">
                  <a:xfrm>
                    <a:off x="3914" y="2424"/>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6" name="Freeform 188"/>
                  <p:cNvSpPr>
                    <a:spLocks/>
                  </p:cNvSpPr>
                  <p:nvPr/>
                </p:nvSpPr>
                <p:spPr bwMode="auto">
                  <a:xfrm>
                    <a:off x="3914" y="2424"/>
                    <a:ext cx="147" cy="49"/>
                  </a:xfrm>
                  <a:custGeom>
                    <a:avLst/>
                    <a:gdLst>
                      <a:gd name="T0" fmla="*/ 0 w 440"/>
                      <a:gd name="T1" fmla="*/ 0 h 145"/>
                      <a:gd name="T2" fmla="*/ 0 w 440"/>
                      <a:gd name="T3" fmla="*/ 0 h 145"/>
                      <a:gd name="T4" fmla="*/ 0 w 440"/>
                      <a:gd name="T5" fmla="*/ 0 h 145"/>
                      <a:gd name="T6" fmla="*/ 0 w 440"/>
                      <a:gd name="T7" fmla="*/ 0 h 145"/>
                      <a:gd name="T8" fmla="*/ 0 w 440"/>
                      <a:gd name="T9" fmla="*/ 0 h 145"/>
                      <a:gd name="T10" fmla="*/ 0 w 440"/>
                      <a:gd name="T11" fmla="*/ 0 h 145"/>
                      <a:gd name="T12" fmla="*/ 0 w 440"/>
                      <a:gd name="T13" fmla="*/ 0 h 145"/>
                      <a:gd name="T14" fmla="*/ 0 w 440"/>
                      <a:gd name="T15" fmla="*/ 0 h 145"/>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5"/>
                      <a:gd name="T26" fmla="*/ 440 w 440"/>
                      <a:gd name="T27" fmla="*/ 145 h 1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5">
                        <a:moveTo>
                          <a:pt x="0" y="113"/>
                        </a:moveTo>
                        <a:lnTo>
                          <a:pt x="98" y="145"/>
                        </a:lnTo>
                        <a:lnTo>
                          <a:pt x="334" y="48"/>
                        </a:lnTo>
                        <a:lnTo>
                          <a:pt x="440" y="81"/>
                        </a:lnTo>
                        <a:lnTo>
                          <a:pt x="383" y="0"/>
                        </a:lnTo>
                        <a:lnTo>
                          <a:pt x="106" y="0"/>
                        </a:lnTo>
                        <a:lnTo>
                          <a:pt x="221" y="24"/>
                        </a:lnTo>
                        <a:lnTo>
                          <a:pt x="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7" name="Freeform 189"/>
                  <p:cNvSpPr>
                    <a:spLocks/>
                  </p:cNvSpPr>
                  <p:nvPr/>
                </p:nvSpPr>
                <p:spPr bwMode="auto">
                  <a:xfrm>
                    <a:off x="3754" y="2481"/>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8" name="Freeform 190"/>
                  <p:cNvSpPr>
                    <a:spLocks/>
                  </p:cNvSpPr>
                  <p:nvPr/>
                </p:nvSpPr>
                <p:spPr bwMode="auto">
                  <a:xfrm>
                    <a:off x="3754" y="2481"/>
                    <a:ext cx="147" cy="51"/>
                  </a:xfrm>
                  <a:custGeom>
                    <a:avLst/>
                    <a:gdLst>
                      <a:gd name="T0" fmla="*/ 0 w 440"/>
                      <a:gd name="T1" fmla="*/ 0 h 154"/>
                      <a:gd name="T2" fmla="*/ 0 w 440"/>
                      <a:gd name="T3" fmla="*/ 0 h 154"/>
                      <a:gd name="T4" fmla="*/ 0 w 440"/>
                      <a:gd name="T5" fmla="*/ 0 h 154"/>
                      <a:gd name="T6" fmla="*/ 0 w 440"/>
                      <a:gd name="T7" fmla="*/ 0 h 154"/>
                      <a:gd name="T8" fmla="*/ 0 w 440"/>
                      <a:gd name="T9" fmla="*/ 0 h 154"/>
                      <a:gd name="T10" fmla="*/ 0 w 440"/>
                      <a:gd name="T11" fmla="*/ 0 h 154"/>
                      <a:gd name="T12" fmla="*/ 0 w 440"/>
                      <a:gd name="T13" fmla="*/ 0 h 154"/>
                      <a:gd name="T14" fmla="*/ 0 w 440"/>
                      <a:gd name="T15" fmla="*/ 0 h 154"/>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54"/>
                      <a:gd name="T26" fmla="*/ 440 w 440"/>
                      <a:gd name="T27" fmla="*/ 154 h 15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54">
                        <a:moveTo>
                          <a:pt x="440" y="32"/>
                        </a:moveTo>
                        <a:lnTo>
                          <a:pt x="342" y="0"/>
                        </a:lnTo>
                        <a:lnTo>
                          <a:pt x="114" y="97"/>
                        </a:lnTo>
                        <a:lnTo>
                          <a:pt x="0" y="65"/>
                        </a:lnTo>
                        <a:lnTo>
                          <a:pt x="57" y="154"/>
                        </a:lnTo>
                        <a:lnTo>
                          <a:pt x="342" y="154"/>
                        </a:lnTo>
                        <a:lnTo>
                          <a:pt x="219" y="121"/>
                        </a:lnTo>
                        <a:lnTo>
                          <a:pt x="44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39" name="Freeform 191"/>
                  <p:cNvSpPr>
                    <a:spLocks/>
                  </p:cNvSpPr>
                  <p:nvPr/>
                </p:nvSpPr>
                <p:spPr bwMode="auto">
                  <a:xfrm>
                    <a:off x="3762" y="2422"/>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0" name="Freeform 192"/>
                  <p:cNvSpPr>
                    <a:spLocks/>
                  </p:cNvSpPr>
                  <p:nvPr/>
                </p:nvSpPr>
                <p:spPr bwMode="auto">
                  <a:xfrm>
                    <a:off x="3762" y="2422"/>
                    <a:ext cx="147" cy="48"/>
                  </a:xfrm>
                  <a:custGeom>
                    <a:avLst/>
                    <a:gdLst>
                      <a:gd name="T0" fmla="*/ 0 w 441"/>
                      <a:gd name="T1" fmla="*/ 0 h 144"/>
                      <a:gd name="T2" fmla="*/ 0 w 441"/>
                      <a:gd name="T3" fmla="*/ 0 h 144"/>
                      <a:gd name="T4" fmla="*/ 0 w 441"/>
                      <a:gd name="T5" fmla="*/ 0 h 144"/>
                      <a:gd name="T6" fmla="*/ 0 w 441"/>
                      <a:gd name="T7" fmla="*/ 0 h 144"/>
                      <a:gd name="T8" fmla="*/ 0 w 441"/>
                      <a:gd name="T9" fmla="*/ 0 h 144"/>
                      <a:gd name="T10" fmla="*/ 0 w 441"/>
                      <a:gd name="T11" fmla="*/ 0 h 144"/>
                      <a:gd name="T12" fmla="*/ 0 w 441"/>
                      <a:gd name="T13" fmla="*/ 0 h 144"/>
                      <a:gd name="T14" fmla="*/ 0 w 441"/>
                      <a:gd name="T15" fmla="*/ 0 h 144"/>
                      <a:gd name="T16" fmla="*/ 0 60000 65536"/>
                      <a:gd name="T17" fmla="*/ 0 60000 65536"/>
                      <a:gd name="T18" fmla="*/ 0 60000 65536"/>
                      <a:gd name="T19" fmla="*/ 0 60000 65536"/>
                      <a:gd name="T20" fmla="*/ 0 60000 65536"/>
                      <a:gd name="T21" fmla="*/ 0 60000 65536"/>
                      <a:gd name="T22" fmla="*/ 0 60000 65536"/>
                      <a:gd name="T23" fmla="*/ 0 60000 65536"/>
                      <a:gd name="T24" fmla="*/ 0 w 441"/>
                      <a:gd name="T25" fmla="*/ 0 h 144"/>
                      <a:gd name="T26" fmla="*/ 441 w 441"/>
                      <a:gd name="T27" fmla="*/ 144 h 14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1" h="144">
                        <a:moveTo>
                          <a:pt x="0" y="32"/>
                        </a:moveTo>
                        <a:lnTo>
                          <a:pt x="97" y="0"/>
                        </a:lnTo>
                        <a:lnTo>
                          <a:pt x="334" y="89"/>
                        </a:lnTo>
                        <a:lnTo>
                          <a:pt x="441" y="64"/>
                        </a:lnTo>
                        <a:lnTo>
                          <a:pt x="383" y="144"/>
                        </a:lnTo>
                        <a:lnTo>
                          <a:pt x="105" y="144"/>
                        </a:lnTo>
                        <a:lnTo>
                          <a:pt x="220" y="121"/>
                        </a:lnTo>
                        <a:lnTo>
                          <a:pt x="0"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1" name="Freeform 193"/>
                  <p:cNvSpPr>
                    <a:spLocks/>
                  </p:cNvSpPr>
                  <p:nvPr/>
                </p:nvSpPr>
                <p:spPr bwMode="auto">
                  <a:xfrm>
                    <a:off x="3909" y="2486"/>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42" name="Freeform 194"/>
                  <p:cNvSpPr>
                    <a:spLocks/>
                  </p:cNvSpPr>
                  <p:nvPr/>
                </p:nvSpPr>
                <p:spPr bwMode="auto">
                  <a:xfrm>
                    <a:off x="3909" y="2486"/>
                    <a:ext cx="147" cy="49"/>
                  </a:xfrm>
                  <a:custGeom>
                    <a:avLst/>
                    <a:gdLst>
                      <a:gd name="T0" fmla="*/ 0 w 440"/>
                      <a:gd name="T1" fmla="*/ 0 h 146"/>
                      <a:gd name="T2" fmla="*/ 0 w 440"/>
                      <a:gd name="T3" fmla="*/ 0 h 146"/>
                      <a:gd name="T4" fmla="*/ 0 w 440"/>
                      <a:gd name="T5" fmla="*/ 0 h 146"/>
                      <a:gd name="T6" fmla="*/ 0 w 440"/>
                      <a:gd name="T7" fmla="*/ 0 h 146"/>
                      <a:gd name="T8" fmla="*/ 0 w 440"/>
                      <a:gd name="T9" fmla="*/ 0 h 146"/>
                      <a:gd name="T10" fmla="*/ 0 w 440"/>
                      <a:gd name="T11" fmla="*/ 0 h 146"/>
                      <a:gd name="T12" fmla="*/ 0 w 440"/>
                      <a:gd name="T13" fmla="*/ 0 h 146"/>
                      <a:gd name="T14" fmla="*/ 0 w 440"/>
                      <a:gd name="T15" fmla="*/ 0 h 146"/>
                      <a:gd name="T16" fmla="*/ 0 60000 65536"/>
                      <a:gd name="T17" fmla="*/ 0 60000 65536"/>
                      <a:gd name="T18" fmla="*/ 0 60000 65536"/>
                      <a:gd name="T19" fmla="*/ 0 60000 65536"/>
                      <a:gd name="T20" fmla="*/ 0 60000 65536"/>
                      <a:gd name="T21" fmla="*/ 0 60000 65536"/>
                      <a:gd name="T22" fmla="*/ 0 60000 65536"/>
                      <a:gd name="T23" fmla="*/ 0 60000 65536"/>
                      <a:gd name="T24" fmla="*/ 0 w 440"/>
                      <a:gd name="T25" fmla="*/ 0 h 146"/>
                      <a:gd name="T26" fmla="*/ 440 w 440"/>
                      <a:gd name="T27" fmla="*/ 146 h 14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0" h="146">
                        <a:moveTo>
                          <a:pt x="440" y="113"/>
                        </a:moveTo>
                        <a:lnTo>
                          <a:pt x="342" y="146"/>
                        </a:lnTo>
                        <a:lnTo>
                          <a:pt x="114" y="49"/>
                        </a:lnTo>
                        <a:lnTo>
                          <a:pt x="0" y="81"/>
                        </a:lnTo>
                        <a:lnTo>
                          <a:pt x="57" y="0"/>
                        </a:lnTo>
                        <a:lnTo>
                          <a:pt x="342" y="0"/>
                        </a:lnTo>
                        <a:lnTo>
                          <a:pt x="220" y="24"/>
                        </a:lnTo>
                        <a:lnTo>
                          <a:pt x="440" y="1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grpSp>
          </p:grpSp>
          <p:sp>
            <p:nvSpPr>
              <p:cNvPr id="161831" name="Line 195"/>
              <p:cNvSpPr>
                <a:spLocks noChangeShapeType="1"/>
              </p:cNvSpPr>
              <p:nvPr/>
            </p:nvSpPr>
            <p:spPr bwMode="auto">
              <a:xfrm>
                <a:off x="3683" y="2475"/>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32" name="Line 196"/>
              <p:cNvSpPr>
                <a:spLocks noChangeShapeType="1"/>
              </p:cNvSpPr>
              <p:nvPr/>
            </p:nvSpPr>
            <p:spPr bwMode="auto">
              <a:xfrm>
                <a:off x="4129" y="2475"/>
                <a:ext cx="1" cy="107"/>
              </a:xfrm>
              <a:prstGeom prst="line">
                <a:avLst/>
              </a:prstGeom>
              <a:noFill/>
              <a:ln w="4763">
                <a:solidFill>
                  <a:srgbClr val="AAE6FF"/>
                </a:solidFill>
                <a:round/>
                <a:headEnd/>
                <a:tailEnd/>
              </a:ln>
              <a:extLst>
                <a:ext uri="{909E8E84-426E-40DD-AFC4-6F175D3DCCD1}">
                  <a14:hiddenFill xmlns:a14="http://schemas.microsoft.com/office/drawing/2010/main">
                    <a:noFill/>
                  </a14:hiddenFill>
                </a:ext>
              </a:extLst>
            </p:spPr>
            <p:txBody>
              <a:bodyPr/>
              <a:lstStyle/>
              <a:p>
                <a:endParaRPr lang="en-US" dirty="0"/>
              </a:p>
            </p:txBody>
          </p:sp>
        </p:grpSp>
        <p:sp>
          <p:nvSpPr>
            <p:cNvPr id="2749637" name="Line 197"/>
            <p:cNvSpPr>
              <a:spLocks noChangeShapeType="1"/>
            </p:cNvSpPr>
            <p:nvPr/>
          </p:nvSpPr>
          <p:spPr bwMode="auto">
            <a:xfrm rot="16200000">
              <a:off x="3124200" y="1939925"/>
              <a:ext cx="0" cy="3276600"/>
            </a:xfrm>
            <a:prstGeom prst="line">
              <a:avLst/>
            </a:prstGeom>
            <a:noFill/>
            <a:ln w="57150">
              <a:solidFill>
                <a:schemeClr val="accent2"/>
              </a:solidFill>
              <a:round/>
              <a:headEnd type="triangle" w="med" len="med"/>
              <a:tailEnd type="triangle" w="med" len="med"/>
            </a:ln>
            <a:effectLst>
              <a:outerShdw dist="17961" dir="2700000" algn="ctr" rotWithShape="0">
                <a:schemeClr val="bg2"/>
              </a:outerShdw>
            </a:effectLst>
          </p:spPr>
          <p:txBody>
            <a:bodyPr wrap="none" anchor="ctr"/>
            <a:lstStyle/>
            <a:p>
              <a:pPr>
                <a:defRPr/>
              </a:pPr>
              <a:endParaRPr lang="en-US" dirty="0">
                <a:ea typeface="+mn-ea"/>
              </a:endParaRPr>
            </a:p>
          </p:txBody>
        </p:sp>
        <p:sp>
          <p:nvSpPr>
            <p:cNvPr id="161813" name="Rectangle 198"/>
            <p:cNvSpPr>
              <a:spLocks noChangeArrowheads="1"/>
            </p:cNvSpPr>
            <p:nvPr/>
          </p:nvSpPr>
          <p:spPr bwMode="auto">
            <a:xfrm>
              <a:off x="2884488" y="3498850"/>
              <a:ext cx="26225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161814" name="Rectangle 199"/>
            <p:cNvSpPr>
              <a:spLocks noChangeArrowheads="1"/>
            </p:cNvSpPr>
            <p:nvPr/>
          </p:nvSpPr>
          <p:spPr bwMode="auto">
            <a:xfrm>
              <a:off x="3536950" y="2790825"/>
              <a:ext cx="29019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ctr" anchorCtr="1"/>
            <a:lstStyle/>
            <a:p>
              <a:pPr defTabSz="814388">
                <a:lnSpc>
                  <a:spcPct val="95000"/>
                </a:lnSpc>
                <a:spcBef>
                  <a:spcPct val="35000"/>
                </a:spcBef>
                <a:buClr>
                  <a:schemeClr val="folHlink"/>
                </a:buClr>
                <a:buSzPct val="100000"/>
                <a:buFont typeface="Arial" charset="0"/>
                <a:buNone/>
              </a:pPr>
              <a:r>
                <a:rPr lang="en-US" sz="1600" dirty="0"/>
                <a:t>A man-in-the-middle attack can only see cipher text</a:t>
              </a:r>
            </a:p>
          </p:txBody>
        </p:sp>
        <p:grpSp>
          <p:nvGrpSpPr>
            <p:cNvPr id="161815" name="Group 200"/>
            <p:cNvGrpSpPr>
              <a:grpSpLocks/>
            </p:cNvGrpSpPr>
            <p:nvPr/>
          </p:nvGrpSpPr>
          <p:grpSpPr bwMode="auto">
            <a:xfrm>
              <a:off x="2705100" y="3321050"/>
              <a:ext cx="3733800" cy="485775"/>
              <a:chOff x="3363" y="3428"/>
              <a:chExt cx="813" cy="192"/>
            </a:xfrm>
          </p:grpSpPr>
          <p:sp>
            <p:nvSpPr>
              <p:cNvPr id="161818" name="Oval 201"/>
              <p:cNvSpPr>
                <a:spLocks noChangeArrowheads="1"/>
              </p:cNvSpPr>
              <p:nvPr/>
            </p:nvSpPr>
            <p:spPr bwMode="auto">
              <a:xfrm>
                <a:off x="3365" y="3428"/>
                <a:ext cx="92" cy="191"/>
              </a:xfrm>
              <a:prstGeom prst="ellipse">
                <a:avLst/>
              </a:prstGeom>
              <a:solidFill>
                <a:srgbClr val="6C8F9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19" name="Rectangle 202"/>
              <p:cNvSpPr>
                <a:spLocks noChangeArrowheads="1"/>
              </p:cNvSpPr>
              <p:nvPr/>
            </p:nvSpPr>
            <p:spPr bwMode="auto">
              <a:xfrm>
                <a:off x="3415" y="3428"/>
                <a:ext cx="713" cy="191"/>
              </a:xfrm>
              <a:prstGeom prst="rect">
                <a:avLst/>
              </a:prstGeom>
              <a:solidFill>
                <a:srgbClr val="6C8F9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61820" name="Freeform 203"/>
              <p:cNvSpPr>
                <a:spLocks/>
              </p:cNvSpPr>
              <p:nvPr/>
            </p:nvSpPr>
            <p:spPr bwMode="auto">
              <a:xfrm>
                <a:off x="3376" y="3450"/>
                <a:ext cx="722" cy="11"/>
              </a:xfrm>
              <a:custGeom>
                <a:avLst/>
                <a:gdLst>
                  <a:gd name="T0" fmla="*/ 1 w 1134"/>
                  <a:gd name="T1" fmla="*/ 0 h 24"/>
                  <a:gd name="T2" fmla="*/ 0 w 1134"/>
                  <a:gd name="T3" fmla="*/ 0 h 24"/>
                  <a:gd name="T4" fmla="*/ 0 w 1134"/>
                  <a:gd name="T5" fmla="*/ 0 h 24"/>
                  <a:gd name="T6" fmla="*/ 20 w 1134"/>
                  <a:gd name="T7" fmla="*/ 0 h 24"/>
                  <a:gd name="T8" fmla="*/ 20 w 1134"/>
                  <a:gd name="T9" fmla="*/ 0 h 24"/>
                  <a:gd name="T10" fmla="*/ 20 w 1134"/>
                  <a:gd name="T11" fmla="*/ 0 h 24"/>
                  <a:gd name="T12" fmla="*/ 1 w 1134"/>
                  <a:gd name="T13" fmla="*/ 0 h 24"/>
                  <a:gd name="T14" fmla="*/ 0 60000 65536"/>
                  <a:gd name="T15" fmla="*/ 0 60000 65536"/>
                  <a:gd name="T16" fmla="*/ 0 60000 65536"/>
                  <a:gd name="T17" fmla="*/ 0 60000 65536"/>
                  <a:gd name="T18" fmla="*/ 0 60000 65536"/>
                  <a:gd name="T19" fmla="*/ 0 60000 65536"/>
                  <a:gd name="T20" fmla="*/ 0 60000 65536"/>
                  <a:gd name="T21" fmla="*/ 0 w 1134"/>
                  <a:gd name="T22" fmla="*/ 0 h 24"/>
                  <a:gd name="T23" fmla="*/ 1134 w 1134"/>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4" h="24">
                    <a:moveTo>
                      <a:pt x="6" y="0"/>
                    </a:moveTo>
                    <a:lnTo>
                      <a:pt x="0" y="12"/>
                    </a:lnTo>
                    <a:lnTo>
                      <a:pt x="0" y="24"/>
                    </a:lnTo>
                    <a:lnTo>
                      <a:pt x="1122" y="24"/>
                    </a:lnTo>
                    <a:lnTo>
                      <a:pt x="1128" y="18"/>
                    </a:lnTo>
                    <a:lnTo>
                      <a:pt x="1134" y="0"/>
                    </a:lnTo>
                    <a:lnTo>
                      <a:pt x="6" y="0"/>
                    </a:lnTo>
                    <a:close/>
                  </a:path>
                </a:pathLst>
              </a:custGeom>
              <a:solidFill>
                <a:srgbClr val="B6C7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21" name="Freeform 204"/>
              <p:cNvSpPr>
                <a:spLocks/>
              </p:cNvSpPr>
              <p:nvPr/>
            </p:nvSpPr>
            <p:spPr bwMode="auto">
              <a:xfrm>
                <a:off x="3376" y="3450"/>
                <a:ext cx="722" cy="11"/>
              </a:xfrm>
              <a:custGeom>
                <a:avLst/>
                <a:gdLst>
                  <a:gd name="T0" fmla="*/ 1 w 1134"/>
                  <a:gd name="T1" fmla="*/ 0 h 24"/>
                  <a:gd name="T2" fmla="*/ 0 w 1134"/>
                  <a:gd name="T3" fmla="*/ 0 h 24"/>
                  <a:gd name="T4" fmla="*/ 0 w 1134"/>
                  <a:gd name="T5" fmla="*/ 0 h 24"/>
                  <a:gd name="T6" fmla="*/ 20 w 1134"/>
                  <a:gd name="T7" fmla="*/ 0 h 24"/>
                  <a:gd name="T8" fmla="*/ 20 w 1134"/>
                  <a:gd name="T9" fmla="*/ 0 h 24"/>
                  <a:gd name="T10" fmla="*/ 20 w 1134"/>
                  <a:gd name="T11" fmla="*/ 0 h 24"/>
                  <a:gd name="T12" fmla="*/ 1 w 1134"/>
                  <a:gd name="T13" fmla="*/ 0 h 24"/>
                  <a:gd name="T14" fmla="*/ 0 60000 65536"/>
                  <a:gd name="T15" fmla="*/ 0 60000 65536"/>
                  <a:gd name="T16" fmla="*/ 0 60000 65536"/>
                  <a:gd name="T17" fmla="*/ 0 60000 65536"/>
                  <a:gd name="T18" fmla="*/ 0 60000 65536"/>
                  <a:gd name="T19" fmla="*/ 0 60000 65536"/>
                  <a:gd name="T20" fmla="*/ 0 60000 65536"/>
                  <a:gd name="T21" fmla="*/ 0 w 1134"/>
                  <a:gd name="T22" fmla="*/ 0 h 24"/>
                  <a:gd name="T23" fmla="*/ 1134 w 1134"/>
                  <a:gd name="T24" fmla="*/ 24 h 2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34" h="24">
                    <a:moveTo>
                      <a:pt x="6" y="0"/>
                    </a:moveTo>
                    <a:lnTo>
                      <a:pt x="0" y="12"/>
                    </a:lnTo>
                    <a:lnTo>
                      <a:pt x="0" y="24"/>
                    </a:lnTo>
                    <a:lnTo>
                      <a:pt x="1122" y="24"/>
                    </a:lnTo>
                    <a:lnTo>
                      <a:pt x="1128" y="18"/>
                    </a:lnTo>
                    <a:lnTo>
                      <a:pt x="1134" y="0"/>
                    </a:lnTo>
                    <a:lnTo>
                      <a:pt x="6" y="0"/>
                    </a:lnTo>
                    <a:close/>
                  </a:path>
                </a:pathLst>
              </a:custGeom>
              <a:solidFill>
                <a:srgbClr val="B6C7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dirty="0"/>
              </a:p>
            </p:txBody>
          </p:sp>
          <p:sp>
            <p:nvSpPr>
              <p:cNvPr id="161822" name="Oval 205"/>
              <p:cNvSpPr>
                <a:spLocks noChangeArrowheads="1"/>
              </p:cNvSpPr>
              <p:nvPr/>
            </p:nvSpPr>
            <p:spPr bwMode="auto">
              <a:xfrm>
                <a:off x="4084" y="3429"/>
                <a:ext cx="92" cy="191"/>
              </a:xfrm>
              <a:prstGeom prst="ellipse">
                <a:avLst/>
              </a:prstGeom>
              <a:solidFill>
                <a:srgbClr val="364749"/>
              </a:solidFill>
              <a:ln w="9525">
                <a:solidFill>
                  <a:srgbClr val="000000"/>
                </a:solidFill>
                <a:round/>
                <a:headEnd/>
                <a:tailEnd/>
              </a:ln>
            </p:spPr>
            <p:txBody>
              <a:bodyPr/>
              <a:lstStyle/>
              <a:p>
                <a:endParaRPr lang="en-US" dirty="0"/>
              </a:p>
            </p:txBody>
          </p:sp>
          <p:sp>
            <p:nvSpPr>
              <p:cNvPr id="161823" name="Arc 206"/>
              <p:cNvSpPr>
                <a:spLocks/>
              </p:cNvSpPr>
              <p:nvPr/>
            </p:nvSpPr>
            <p:spPr bwMode="auto">
              <a:xfrm>
                <a:off x="3363" y="3429"/>
                <a:ext cx="52" cy="191"/>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21600" y="43200"/>
                    </a:moveTo>
                    <a:cubicBezTo>
                      <a:pt x="9670" y="43200"/>
                      <a:pt x="0" y="33529"/>
                      <a:pt x="0" y="21600"/>
                    </a:cubicBezTo>
                    <a:cubicBezTo>
                      <a:pt x="-1" y="9670"/>
                      <a:pt x="9670" y="0"/>
                      <a:pt x="21599" y="0"/>
                    </a:cubicBezTo>
                  </a:path>
                  <a:path w="21600" h="43200" stroke="0" extrusionOk="0">
                    <a:moveTo>
                      <a:pt x="21600" y="43200"/>
                    </a:moveTo>
                    <a:cubicBezTo>
                      <a:pt x="9670" y="43200"/>
                      <a:pt x="0" y="33529"/>
                      <a:pt x="0" y="21600"/>
                    </a:cubicBezTo>
                    <a:cubicBezTo>
                      <a:pt x="-1" y="9670"/>
                      <a:pt x="9670" y="0"/>
                      <a:pt x="21599" y="0"/>
                    </a:cubicBezTo>
                    <a:lnTo>
                      <a:pt x="21600" y="21600"/>
                    </a:lnTo>
                    <a:close/>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61824" name="Line 207"/>
              <p:cNvSpPr>
                <a:spLocks noChangeShapeType="1"/>
              </p:cNvSpPr>
              <p:nvPr/>
            </p:nvSpPr>
            <p:spPr bwMode="auto">
              <a:xfrm>
                <a:off x="3407" y="3428"/>
                <a:ext cx="714"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sp>
            <p:nvSpPr>
              <p:cNvPr id="161825" name="Line 208"/>
              <p:cNvSpPr>
                <a:spLocks noChangeShapeType="1"/>
              </p:cNvSpPr>
              <p:nvPr/>
            </p:nvSpPr>
            <p:spPr bwMode="auto">
              <a:xfrm>
                <a:off x="3407" y="3619"/>
                <a:ext cx="714"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US" dirty="0"/>
              </a:p>
            </p:txBody>
          </p:sp>
        </p:grpSp>
        <p:sp>
          <p:nvSpPr>
            <p:cNvPr id="2749649" name="Line 209"/>
            <p:cNvSpPr>
              <a:spLocks noChangeShapeType="1"/>
            </p:cNvSpPr>
            <p:nvPr/>
          </p:nvSpPr>
          <p:spPr bwMode="auto">
            <a:xfrm rot="16200000">
              <a:off x="7048500" y="2816225"/>
              <a:ext cx="0" cy="1524000"/>
            </a:xfrm>
            <a:prstGeom prst="line">
              <a:avLst/>
            </a:prstGeom>
            <a:noFill/>
            <a:ln w="57150">
              <a:solidFill>
                <a:schemeClr val="accent2"/>
              </a:solidFill>
              <a:round/>
              <a:headEnd/>
              <a:tailEnd type="triangle" w="med" len="med"/>
            </a:ln>
            <a:effectLst>
              <a:outerShdw dist="17961" dir="2700000" algn="ctr" rotWithShape="0">
                <a:schemeClr val="bg2"/>
              </a:outerShdw>
            </a:effectLst>
          </p:spPr>
          <p:txBody>
            <a:bodyPr wrap="none" anchor="ctr"/>
            <a:lstStyle/>
            <a:p>
              <a:pPr>
                <a:defRPr/>
              </a:pPr>
              <a:endParaRPr lang="en-US" dirty="0">
                <a:ea typeface="+mn-ea"/>
              </a:endParaRPr>
            </a:p>
          </p:txBody>
        </p:sp>
        <p:sp>
          <p:nvSpPr>
            <p:cNvPr id="161817" name="Rectangle 210"/>
            <p:cNvSpPr>
              <a:spLocks noChangeArrowheads="1"/>
            </p:cNvSpPr>
            <p:nvPr/>
          </p:nvSpPr>
          <p:spPr bwMode="auto">
            <a:xfrm>
              <a:off x="2940050" y="3419475"/>
              <a:ext cx="3178175"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spAutoFit/>
            </a:bodyPr>
            <a:lstStyle/>
            <a:p>
              <a:pPr algn="ctr" defTabSz="731838">
                <a:lnSpc>
                  <a:spcPct val="100000"/>
                </a:lnSpc>
              </a:pPr>
              <a:r>
                <a:rPr lang="en-US" sz="2000" dirty="0" smtClean="0">
                  <a:solidFill>
                    <a:srgbClr val="FF0000"/>
                  </a:solidFill>
                </a:rPr>
                <a:t>IPsec</a:t>
              </a:r>
              <a:r>
                <a:rPr lang="en-US" sz="2000" dirty="0" smtClean="0">
                  <a:solidFill>
                    <a:schemeClr val="bg1"/>
                  </a:solidFill>
                </a:rPr>
                <a:t> </a:t>
              </a:r>
              <a:r>
                <a:rPr lang="en-US" sz="2000" dirty="0">
                  <a:solidFill>
                    <a:schemeClr val="bg1"/>
                  </a:solidFill>
                </a:rPr>
                <a:t>tunnel</a:t>
              </a:r>
            </a:p>
          </p:txBody>
        </p:sp>
      </p:grpSp>
    </p:spTree>
    <p:extLst>
      <p:ext uri="{BB962C8B-B14F-4D97-AF65-F5344CB8AC3E}">
        <p14:creationId xmlns:p14="http://schemas.microsoft.com/office/powerpoint/2010/main" val="394264397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4867" name="Rectangle 5"/>
          <p:cNvSpPr>
            <a:spLocks noGrp="1" noChangeArrowheads="1"/>
          </p:cNvSpPr>
          <p:nvPr>
            <p:ph type="body" sz="quarter" idx="10"/>
          </p:nvPr>
        </p:nvSpPr>
        <p:spPr>
          <a:xfrm>
            <a:off x="764771" y="1282154"/>
            <a:ext cx="8053792" cy="4004741"/>
          </a:xfrm>
        </p:spPr>
        <p:txBody>
          <a:bodyPr/>
          <a:lstStyle/>
          <a:p>
            <a:pPr algn="just"/>
            <a:r>
              <a:rPr lang="en-US" dirty="0" smtClean="0"/>
              <a:t>The threat of IP spoofing can be reduced, but not eliminated, using these measures:</a:t>
            </a:r>
          </a:p>
          <a:p>
            <a:pPr marL="800100" lvl="1" indent="-342900" algn="just">
              <a:buFont typeface="Arial"/>
              <a:buChar char="•"/>
            </a:pPr>
            <a:r>
              <a:rPr lang="en-US" dirty="0" smtClean="0"/>
              <a:t>Access control configuration</a:t>
            </a:r>
          </a:p>
          <a:p>
            <a:pPr marL="800100" lvl="1" indent="-342900" algn="just">
              <a:buFont typeface="Arial"/>
              <a:buChar char="•"/>
            </a:pPr>
            <a:r>
              <a:rPr lang="en-US" dirty="0" smtClean="0"/>
              <a:t>Encryption</a:t>
            </a:r>
          </a:p>
          <a:p>
            <a:pPr marL="800100" lvl="1" indent="-342900" algn="just">
              <a:buFont typeface="Arial"/>
              <a:buChar char="•"/>
            </a:pPr>
            <a:r>
              <a:rPr lang="en-US" dirty="0" smtClean="0"/>
              <a:t>RFC 3704 filtering</a:t>
            </a:r>
          </a:p>
          <a:p>
            <a:pPr algn="just"/>
            <a:r>
              <a:rPr lang="en-US" dirty="0" smtClean="0"/>
              <a:t>Additional authentication requirement that does not use IP address-based authentication; examples are: </a:t>
            </a:r>
          </a:p>
          <a:p>
            <a:pPr marL="800100" lvl="1" indent="-342900" algn="just">
              <a:buFont typeface="Arial"/>
              <a:buChar char="•"/>
            </a:pPr>
            <a:r>
              <a:rPr lang="en-US" dirty="0" smtClean="0"/>
              <a:t>Cryptographic (recommended)</a:t>
            </a:r>
          </a:p>
          <a:p>
            <a:pPr marL="800100" lvl="1" indent="-342900" algn="just">
              <a:buFont typeface="Arial"/>
              <a:buChar char="•"/>
            </a:pPr>
            <a:r>
              <a:rPr lang="en-US" dirty="0" smtClean="0">
                <a:solidFill>
                  <a:schemeClr val="bg2"/>
                </a:solidFill>
              </a:rPr>
              <a:t>Strong, two-factor, OTP</a:t>
            </a:r>
            <a:endParaRPr lang="en-US" strike="sngStrike" dirty="0">
              <a:solidFill>
                <a:schemeClr val="bg2"/>
              </a:solidFill>
            </a:endParaRPr>
          </a:p>
        </p:txBody>
      </p:sp>
      <p:sp>
        <p:nvSpPr>
          <p:cNvPr id="164866" name="Rectangle 4"/>
          <p:cNvSpPr>
            <a:spLocks noGrp="1" noChangeArrowheads="1"/>
          </p:cNvSpPr>
          <p:nvPr>
            <p:ph type="title"/>
          </p:nvPr>
        </p:nvSpPr>
        <p:spPr>
          <a:xfrm>
            <a:off x="1346662" y="145017"/>
            <a:ext cx="7619363"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IP Spoofing Attack Mitigation</a:t>
            </a:r>
            <a:endParaRPr lang="en-US" dirty="0"/>
          </a:p>
        </p:txBody>
      </p:sp>
    </p:spTree>
    <p:extLst>
      <p:ext uri="{BB962C8B-B14F-4D97-AF65-F5344CB8AC3E}">
        <p14:creationId xmlns:p14="http://schemas.microsoft.com/office/powerpoint/2010/main" val="206148311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9683" name="Rectangle 3"/>
          <p:cNvSpPr>
            <a:spLocks noGrp="1" noChangeArrowheads="1"/>
          </p:cNvSpPr>
          <p:nvPr>
            <p:ph type="body" sz="quarter" idx="10"/>
          </p:nvPr>
        </p:nvSpPr>
        <p:spPr>
          <a:xfrm>
            <a:off x="731520" y="1003942"/>
            <a:ext cx="8336418" cy="4499083"/>
          </a:xfrm>
        </p:spPr>
        <p:txBody>
          <a:bodyPr/>
          <a:lstStyle/>
          <a:p>
            <a:pPr marL="457200" indent="-457200">
              <a:buFont typeface="+mj-lt"/>
              <a:buAutoNum type="arabicPeriod"/>
            </a:pPr>
            <a:r>
              <a:rPr lang="en-US" sz="1900" dirty="0" smtClean="0"/>
              <a:t>Keep </a:t>
            </a:r>
            <a:r>
              <a:rPr lang="en-US" sz="1900" dirty="0" smtClean="0">
                <a:solidFill>
                  <a:schemeClr val="bg2"/>
                </a:solidFill>
              </a:rPr>
              <a:t>patches current by installing them weekly or daily, if possible, to prevent buffer overflow and privilege escalation attacks.</a:t>
            </a:r>
          </a:p>
          <a:p>
            <a:pPr marL="457200" indent="-457200">
              <a:buFont typeface="+mj-lt"/>
              <a:buAutoNum type="arabicPeriod"/>
            </a:pPr>
            <a:r>
              <a:rPr lang="en-US" sz="1900" dirty="0" smtClean="0">
                <a:solidFill>
                  <a:schemeClr val="bg2"/>
                </a:solidFill>
              </a:rPr>
              <a:t>Shut down unnecessary services and ports.</a:t>
            </a:r>
          </a:p>
          <a:p>
            <a:pPr marL="457200" indent="-457200">
              <a:buFont typeface="+mj-lt"/>
              <a:buAutoNum type="arabicPeriod"/>
            </a:pPr>
            <a:r>
              <a:rPr lang="en-US" sz="1900" dirty="0" smtClean="0">
                <a:solidFill>
                  <a:schemeClr val="bg2"/>
                </a:solidFill>
              </a:rPr>
              <a:t>Use strong passwords and change them often.</a:t>
            </a:r>
          </a:p>
          <a:p>
            <a:pPr marL="457200" indent="-457200">
              <a:buFont typeface="+mj-lt"/>
              <a:buAutoNum type="arabicPeriod"/>
            </a:pPr>
            <a:r>
              <a:rPr lang="en-US" sz="1900" dirty="0" smtClean="0">
                <a:solidFill>
                  <a:schemeClr val="bg2"/>
                </a:solidFill>
              </a:rPr>
              <a:t>Control physical access to systems.</a:t>
            </a:r>
          </a:p>
          <a:p>
            <a:pPr marL="457200" indent="-457200">
              <a:buFont typeface="+mj-lt"/>
              <a:buAutoNum type="arabicPeriod"/>
            </a:pPr>
            <a:r>
              <a:rPr lang="en-US" sz="1900" dirty="0" smtClean="0">
                <a:solidFill>
                  <a:schemeClr val="bg2"/>
                </a:solidFill>
              </a:rPr>
              <a:t>Avoid unnecessary web page inputs. </a:t>
            </a:r>
          </a:p>
          <a:p>
            <a:pPr marL="800100" lvl="1" indent="-342900">
              <a:buFont typeface="Arial" panose="020B0604020202020204" pitchFamily="34" charset="0"/>
              <a:buChar char="•"/>
            </a:pPr>
            <a:r>
              <a:rPr lang="en-US" sz="1900" dirty="0" smtClean="0">
                <a:solidFill>
                  <a:schemeClr val="bg2"/>
                </a:solidFill>
              </a:rPr>
              <a:t>Some websites allow users to enter usernames and passwords. </a:t>
            </a:r>
          </a:p>
          <a:p>
            <a:pPr marL="800100" lvl="1" indent="-342900">
              <a:buFont typeface="Arial" panose="020B0604020202020204" pitchFamily="34" charset="0"/>
              <a:buChar char="•"/>
            </a:pPr>
            <a:r>
              <a:rPr lang="en-US" sz="1900" dirty="0" smtClean="0">
                <a:solidFill>
                  <a:schemeClr val="bg2"/>
                </a:solidFill>
              </a:rPr>
              <a:t>A hacker can enter more than just a username. </a:t>
            </a:r>
          </a:p>
          <a:p>
            <a:pPr marL="800100" lvl="1" indent="-342900">
              <a:buFont typeface="Arial" panose="020B0604020202020204" pitchFamily="34" charset="0"/>
              <a:buChar char="•"/>
            </a:pPr>
            <a:r>
              <a:rPr lang="en-US" sz="1900" dirty="0" smtClean="0">
                <a:solidFill>
                  <a:schemeClr val="bg2"/>
                </a:solidFill>
              </a:rPr>
              <a:t>For example, entering </a:t>
            </a:r>
            <a:r>
              <a:rPr lang="en-US" sz="1900" b="1" dirty="0" err="1" smtClean="0">
                <a:solidFill>
                  <a:schemeClr val="bg2"/>
                </a:solidFill>
              </a:rPr>
              <a:t>jdoe</a:t>
            </a:r>
            <a:r>
              <a:rPr lang="en-US" sz="1900" b="1" dirty="0" smtClean="0">
                <a:solidFill>
                  <a:schemeClr val="bg2"/>
                </a:solidFill>
              </a:rPr>
              <a:t>; rm -</a:t>
            </a:r>
            <a:r>
              <a:rPr lang="en-US" sz="1900" b="1" dirty="0" err="1" smtClean="0">
                <a:solidFill>
                  <a:schemeClr val="bg2"/>
                </a:solidFill>
              </a:rPr>
              <a:t>rf</a:t>
            </a:r>
            <a:r>
              <a:rPr lang="en-US" sz="1900" b="1" dirty="0" smtClean="0">
                <a:solidFill>
                  <a:schemeClr val="bg2"/>
                </a:solidFill>
              </a:rPr>
              <a:t> / </a:t>
            </a:r>
            <a:r>
              <a:rPr lang="en-US" sz="1900" dirty="0" smtClean="0">
                <a:solidFill>
                  <a:schemeClr val="bg2"/>
                </a:solidFill>
              </a:rPr>
              <a:t>might allow an attacker to remove the root file system from a UNIX server. </a:t>
            </a:r>
          </a:p>
          <a:p>
            <a:pPr marL="800100" lvl="1" indent="-342900">
              <a:buFont typeface="Arial" panose="020B0604020202020204" pitchFamily="34" charset="0"/>
              <a:buChar char="•"/>
            </a:pPr>
            <a:r>
              <a:rPr lang="en-US" sz="1900" dirty="0" smtClean="0">
                <a:solidFill>
                  <a:schemeClr val="bg2"/>
                </a:solidFill>
              </a:rPr>
              <a:t>Programmers should limit input characters </a:t>
            </a:r>
            <a:r>
              <a:rPr lang="en-US" sz="1900" dirty="0" smtClean="0"/>
              <a:t>and not accept invalid characters, such as | ; &lt; &gt; as input.</a:t>
            </a:r>
            <a:endParaRPr lang="en-US" sz="1900" dirty="0"/>
          </a:p>
        </p:txBody>
      </p:sp>
      <p:sp>
        <p:nvSpPr>
          <p:cNvPr id="165890" name="Rectangle 2"/>
          <p:cNvSpPr>
            <a:spLocks noGrp="1" noChangeArrowheads="1"/>
          </p:cNvSpPr>
          <p:nvPr>
            <p:ph type="title"/>
          </p:nvPr>
        </p:nvSpPr>
        <p:spPr>
          <a:xfrm>
            <a:off x="1180407" y="82931"/>
            <a:ext cx="7773406" cy="838200"/>
          </a:xfrm>
        </p:spPr>
        <p:txBody>
          <a:bodyPr/>
          <a:lstStyle/>
          <a:p>
            <a:r>
              <a:rPr lang="en-US" sz="1800" dirty="0"/>
              <a:t>Mitigating </a:t>
            </a:r>
            <a:r>
              <a:rPr lang="en-US" sz="1800" dirty="0" smtClean="0"/>
              <a:t>Network Attacks</a:t>
            </a:r>
            <a:r>
              <a:rPr lang="en-US" dirty="0"/>
              <a:t/>
            </a:r>
            <a:br>
              <a:rPr lang="en-US" dirty="0"/>
            </a:br>
            <a:r>
              <a:rPr lang="en-US" dirty="0"/>
              <a:t>10 </a:t>
            </a:r>
            <a:r>
              <a:rPr lang="en-US" dirty="0" smtClean="0"/>
              <a:t>Best Practices</a:t>
            </a:r>
            <a:endParaRPr lang="en-US" dirty="0"/>
          </a:p>
        </p:txBody>
      </p:sp>
    </p:spTree>
    <p:extLst>
      <p:ext uri="{BB962C8B-B14F-4D97-AF65-F5344CB8AC3E}">
        <p14:creationId xmlns:p14="http://schemas.microsoft.com/office/powerpoint/2010/main" val="350223165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0707" name="Rectangle 3"/>
          <p:cNvSpPr>
            <a:spLocks noGrp="1" noChangeArrowheads="1"/>
          </p:cNvSpPr>
          <p:nvPr>
            <p:ph type="body" sz="quarter" idx="10"/>
          </p:nvPr>
        </p:nvSpPr>
        <p:spPr>
          <a:xfrm>
            <a:off x="831273" y="1014834"/>
            <a:ext cx="8196349" cy="5161526"/>
          </a:xfrm>
        </p:spPr>
        <p:txBody>
          <a:bodyPr>
            <a:normAutofit/>
          </a:bodyPr>
          <a:lstStyle/>
          <a:p>
            <a:pPr marL="457200" indent="-457200" algn="just">
              <a:buFont typeface="+mj-lt"/>
              <a:buAutoNum type="arabicPeriod" startAt="6"/>
            </a:pPr>
            <a:r>
              <a:rPr lang="en-US" sz="1800" dirty="0" smtClean="0"/>
              <a:t>Perform backups and test the backed up files on a regular </a:t>
            </a:r>
            <a:r>
              <a:rPr lang="en-US" sz="1800" dirty="0" smtClean="0">
                <a:solidFill>
                  <a:schemeClr val="bg2"/>
                </a:solidFill>
              </a:rPr>
              <a:t>basis.</a:t>
            </a:r>
          </a:p>
          <a:p>
            <a:pPr marL="457200" indent="-457200" algn="just">
              <a:buFont typeface="+mj-lt"/>
              <a:buAutoNum type="arabicPeriod" startAt="6"/>
            </a:pPr>
            <a:r>
              <a:rPr lang="en-US" sz="1800" dirty="0" smtClean="0">
                <a:solidFill>
                  <a:schemeClr val="bg2"/>
                </a:solidFill>
              </a:rPr>
              <a:t>Educate employees about the risks of social engineering, and develop strategies to validate identities over the phone, via email, or in person.</a:t>
            </a:r>
          </a:p>
          <a:p>
            <a:pPr marL="798513" lvl="1" indent="-342900" algn="just">
              <a:buFont typeface="Arial" panose="020B0604020202020204" pitchFamily="34" charset="0"/>
              <a:buChar char="•"/>
            </a:pPr>
            <a:r>
              <a:rPr lang="en-US" sz="1800" dirty="0" smtClean="0">
                <a:solidFill>
                  <a:schemeClr val="bg2"/>
                </a:solidFill>
                <a:hlinkClick r:id="rId2"/>
              </a:rPr>
              <a:t>http://www.networkworld.com/news/2010/091610-social-networks.html?source=NWWNLE_nlt_daily_pm_2010-09-16</a:t>
            </a:r>
            <a:r>
              <a:rPr lang="en-US" sz="1800" dirty="0" smtClean="0">
                <a:solidFill>
                  <a:schemeClr val="bg2"/>
                </a:solidFill>
              </a:rPr>
              <a:t> </a:t>
            </a:r>
          </a:p>
          <a:p>
            <a:pPr marL="798513" lvl="1" indent="-342900" algn="just">
              <a:buFont typeface="Arial" panose="020B0604020202020204" pitchFamily="34" charset="0"/>
              <a:buChar char="•"/>
            </a:pPr>
            <a:r>
              <a:rPr lang="en-US" sz="1800" dirty="0" smtClean="0">
                <a:solidFill>
                  <a:schemeClr val="bg2"/>
                </a:solidFill>
                <a:hlinkClick r:id="rId3"/>
              </a:rPr>
              <a:t>http://searchsecurity.techtarget.com/news/1519804/Phishing-attacks-target-users-of-Facebook-other-social-networks?asrc=EM_NLN_12420860&amp;track=NL-102&amp;ad=784799&amp;</a:t>
            </a:r>
            <a:r>
              <a:rPr lang="en-US" sz="1800" dirty="0" smtClean="0">
                <a:solidFill>
                  <a:schemeClr val="bg2"/>
                </a:solidFill>
              </a:rPr>
              <a:t> </a:t>
            </a:r>
          </a:p>
          <a:p>
            <a:pPr marL="457200" indent="-457200" algn="just">
              <a:buFont typeface="+mj-lt"/>
              <a:buAutoNum type="arabicPeriod" startAt="6"/>
            </a:pPr>
            <a:r>
              <a:rPr lang="en-US" sz="1800" dirty="0" smtClean="0">
                <a:solidFill>
                  <a:schemeClr val="bg2"/>
                </a:solidFill>
              </a:rPr>
              <a:t>Encrypt and password-protect sensitive data.</a:t>
            </a:r>
          </a:p>
          <a:p>
            <a:pPr marL="457200" indent="-457200" algn="just">
              <a:buFont typeface="+mj-lt"/>
              <a:buAutoNum type="arabicPeriod" startAt="6"/>
            </a:pPr>
            <a:r>
              <a:rPr lang="en-US" sz="1800" dirty="0" smtClean="0">
                <a:solidFill>
                  <a:schemeClr val="bg2"/>
                </a:solidFill>
              </a:rPr>
              <a:t>Implement security hardware and software such as firewalls, Intrusion Prevention Systems (IPSs), Virtual Private Network (VPN) devices, antivirus software, and content filtering.</a:t>
            </a:r>
          </a:p>
          <a:p>
            <a:pPr marL="457200" indent="-457200" algn="just">
              <a:buFont typeface="+mj-lt"/>
              <a:buAutoNum type="arabicPeriod" startAt="6"/>
            </a:pPr>
            <a:r>
              <a:rPr lang="en-US" sz="1800" dirty="0" smtClean="0">
                <a:solidFill>
                  <a:schemeClr val="bg2"/>
                </a:solidFill>
              </a:rPr>
              <a:t>Develop a written security policy for the company.</a:t>
            </a:r>
            <a:endParaRPr lang="en-US" sz="1800" dirty="0">
              <a:solidFill>
                <a:schemeClr val="bg2"/>
              </a:solidFill>
            </a:endParaRPr>
          </a:p>
        </p:txBody>
      </p:sp>
      <p:sp>
        <p:nvSpPr>
          <p:cNvPr id="166914" name="Rectangle 2"/>
          <p:cNvSpPr>
            <a:spLocks noGrp="1" noChangeArrowheads="1"/>
          </p:cNvSpPr>
          <p:nvPr>
            <p:ph type="title"/>
          </p:nvPr>
        </p:nvSpPr>
        <p:spPr>
          <a:xfrm>
            <a:off x="1213657" y="45267"/>
            <a:ext cx="7752367" cy="838200"/>
          </a:xfrm>
        </p:spPr>
        <p:txBody>
          <a:bodyPr/>
          <a:lstStyle/>
          <a:p>
            <a:r>
              <a:rPr lang="en-US" dirty="0"/>
              <a:t/>
            </a:r>
            <a:br>
              <a:rPr lang="en-US" dirty="0"/>
            </a:br>
            <a:r>
              <a:rPr lang="en-US" sz="1800" dirty="0"/>
              <a:t>Mitigating Access </a:t>
            </a:r>
            <a:r>
              <a:rPr lang="en-US" sz="1800" dirty="0" smtClean="0"/>
              <a:t>Attacks</a:t>
            </a:r>
            <a:br>
              <a:rPr lang="en-US" sz="1800" dirty="0" smtClean="0"/>
            </a:br>
            <a:r>
              <a:rPr lang="en-US" dirty="0" smtClean="0"/>
              <a:t>10 Best Practices Cont.</a:t>
            </a:r>
            <a:endParaRPr lang="en-US" dirty="0"/>
          </a:p>
        </p:txBody>
      </p:sp>
    </p:spTree>
    <p:extLst>
      <p:ext uri="{BB962C8B-B14F-4D97-AF65-F5344CB8AC3E}">
        <p14:creationId xmlns:p14="http://schemas.microsoft.com/office/powerpoint/2010/main" val="331802436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425055" y="2080895"/>
            <a:ext cx="5507759" cy="1481138"/>
          </a:xfrm>
        </p:spPr>
        <p:txBody>
          <a:bodyPr/>
          <a:lstStyle/>
          <a:p>
            <a:pPr marL="520700" indent="-520700" eaLnBrk="1" hangingPunct="1"/>
            <a:r>
              <a:rPr lang="en-US" sz="2400" dirty="0" smtClean="0"/>
              <a:t>1.4 </a:t>
            </a:r>
            <a:r>
              <a:rPr lang="en-US" sz="2400" b="1" dirty="0" smtClean="0">
                <a:solidFill>
                  <a:schemeClr val="tx1"/>
                </a:solidFill>
              </a:rPr>
              <a:t>Cisco Network Foundation Protection Framework</a:t>
            </a:r>
          </a:p>
        </p:txBody>
      </p:sp>
    </p:spTree>
    <p:extLst>
      <p:ext uri="{BB962C8B-B14F-4D97-AF65-F5344CB8AC3E}">
        <p14:creationId xmlns:p14="http://schemas.microsoft.com/office/powerpoint/2010/main" val="1776341595"/>
      </p:ext>
    </p:extLst>
  </p:cSld>
  <p:clrMapOvr>
    <a:masterClrMapping/>
  </p:clrMapOvr>
  <p:transition>
    <p:wipe dir="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1296785" y="0"/>
            <a:ext cx="7669240" cy="980902"/>
          </a:xfrm>
        </p:spPr>
        <p:txBody>
          <a:bodyPr/>
          <a:lstStyle/>
          <a:p>
            <a:r>
              <a:rPr lang="en-US" dirty="0"/>
              <a:t/>
            </a:r>
            <a:br>
              <a:rPr lang="en-US" dirty="0"/>
            </a:br>
            <a:r>
              <a:rPr lang="en-US" sz="1800" dirty="0"/>
              <a:t>Cisco Network Foundation Protection </a:t>
            </a:r>
            <a:r>
              <a:rPr lang="en-US" sz="1800" dirty="0" smtClean="0"/>
              <a:t>Framework</a:t>
            </a:r>
            <a:r>
              <a:rPr lang="en-US" dirty="0" smtClean="0"/>
              <a:t/>
            </a:r>
            <a:br>
              <a:rPr lang="en-US" dirty="0" smtClean="0"/>
            </a:br>
            <a:r>
              <a:rPr lang="en-US" dirty="0" smtClean="0"/>
              <a:t>Cisco Network Foundation Protection </a:t>
            </a:r>
            <a:endParaRPr lang="en-US" strike="sngStrike" dirty="0">
              <a:solidFill>
                <a:srgbClr val="FF0000"/>
              </a:solidFill>
            </a:endParaRPr>
          </a:p>
        </p:txBody>
      </p:sp>
      <p:pic>
        <p:nvPicPr>
          <p:cNvPr id="3" name="Picture 2"/>
          <p:cNvPicPr>
            <a:picLocks noChangeAspect="1"/>
          </p:cNvPicPr>
          <p:nvPr/>
        </p:nvPicPr>
        <p:blipFill>
          <a:blip r:embed="rId3"/>
          <a:stretch>
            <a:fillRect/>
          </a:stretch>
        </p:blipFill>
        <p:spPr>
          <a:xfrm>
            <a:off x="639389" y="1002071"/>
            <a:ext cx="8039098" cy="4517579"/>
          </a:xfrm>
          <a:prstGeom prst="rect">
            <a:avLst/>
          </a:prstGeom>
        </p:spPr>
      </p:pic>
    </p:spTree>
    <p:extLst>
      <p:ext uri="{BB962C8B-B14F-4D97-AF65-F5344CB8AC3E}">
        <p14:creationId xmlns:p14="http://schemas.microsoft.com/office/powerpoint/2010/main" val="1196406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826477" y="997906"/>
            <a:ext cx="8176846" cy="2480257"/>
          </a:xfrm>
        </p:spPr>
        <p:txBody>
          <a:bodyPr/>
          <a:lstStyle/>
          <a:p>
            <a:pPr algn="just"/>
            <a:r>
              <a:rPr lang="en-US" sz="2000" b="1" dirty="0" smtClean="0"/>
              <a:t>Cisco AutoSecure</a:t>
            </a:r>
            <a:r>
              <a:rPr lang="en-US" sz="2000" dirty="0" smtClean="0"/>
              <a:t> provides a one-step lockdown for the control, management, and data planes.</a:t>
            </a:r>
          </a:p>
          <a:p>
            <a:pPr algn="just"/>
            <a:r>
              <a:rPr lang="en-US" sz="2000" b="1" dirty="0" smtClean="0"/>
              <a:t>Routing protocol authentication </a:t>
            </a:r>
            <a:r>
              <a:rPr lang="en-US" sz="2000" dirty="0" smtClean="0"/>
              <a:t>prevents the router from accepting fraudulent routing updates.</a:t>
            </a:r>
          </a:p>
          <a:p>
            <a:pPr algn="just"/>
            <a:r>
              <a:rPr lang="en-US" sz="2000" b="1" dirty="0" smtClean="0"/>
              <a:t>Control Plane Policing (CoPP) </a:t>
            </a:r>
            <a:r>
              <a:rPr lang="en-US" sz="2000" dirty="0" smtClean="0"/>
              <a:t>prevents unnecessary traffic from overwhelming the route processor. CoPP treats the control plane as a separate entity and applies rules to the input and output ports.</a:t>
            </a:r>
            <a:endParaRPr lang="en-US" sz="2000" dirty="0"/>
          </a:p>
        </p:txBody>
      </p:sp>
      <p:sp>
        <p:nvSpPr>
          <p:cNvPr id="3" name="Title 2"/>
          <p:cNvSpPr>
            <a:spLocks noGrp="1"/>
          </p:cNvSpPr>
          <p:nvPr>
            <p:ph type="title"/>
          </p:nvPr>
        </p:nvSpPr>
        <p:spPr>
          <a:xfrm>
            <a:off x="1408898" y="148208"/>
            <a:ext cx="7735102" cy="838200"/>
          </a:xfrm>
        </p:spPr>
        <p:txBody>
          <a:bodyPr/>
          <a:lstStyle/>
          <a:p>
            <a:r>
              <a:rPr lang="en-US" sz="1800" dirty="0"/>
              <a:t>Cisco Network Foundation Protection Framework</a:t>
            </a:r>
            <a:r>
              <a:rPr lang="en-US" dirty="0"/>
              <a:t/>
            </a:r>
            <a:br>
              <a:rPr lang="en-US" dirty="0"/>
            </a:br>
            <a:r>
              <a:rPr lang="en-US" dirty="0" smtClean="0"/>
              <a:t>Control Plane</a:t>
            </a:r>
            <a:endParaRPr lang="en-US" dirty="0"/>
          </a:p>
        </p:txBody>
      </p:sp>
      <p:pic>
        <p:nvPicPr>
          <p:cNvPr id="5" name="Picture 4"/>
          <p:cNvPicPr>
            <a:picLocks noChangeAspect="1"/>
          </p:cNvPicPr>
          <p:nvPr/>
        </p:nvPicPr>
        <p:blipFill>
          <a:blip r:embed="rId3"/>
          <a:stretch>
            <a:fillRect/>
          </a:stretch>
        </p:blipFill>
        <p:spPr>
          <a:xfrm>
            <a:off x="1318846" y="3459640"/>
            <a:ext cx="6523891" cy="1998674"/>
          </a:xfrm>
          <a:prstGeom prst="rect">
            <a:avLst/>
          </a:prstGeom>
        </p:spPr>
      </p:pic>
      <p:sp>
        <p:nvSpPr>
          <p:cNvPr id="6" name="Rounded Rectangle 5"/>
          <p:cNvSpPr/>
          <p:nvPr/>
        </p:nvSpPr>
        <p:spPr bwMode="auto">
          <a:xfrm>
            <a:off x="3160975" y="3724353"/>
            <a:ext cx="1819641" cy="1733961"/>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5649800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631956" y="951988"/>
            <a:ext cx="4661013" cy="4516827"/>
          </a:xfrm>
        </p:spPr>
        <p:txBody>
          <a:bodyPr>
            <a:noAutofit/>
          </a:bodyPr>
          <a:lstStyle/>
          <a:p>
            <a:r>
              <a:rPr lang="en-US" sz="1800" b="1" dirty="0" smtClean="0"/>
              <a:t>I</a:t>
            </a:r>
            <a:r>
              <a:rPr lang="en-US" sz="1600" b="1" dirty="0" smtClean="0"/>
              <a:t>mplement a login </a:t>
            </a:r>
            <a:r>
              <a:rPr lang="en-US" sz="1600" b="1" dirty="0"/>
              <a:t>and password policy</a:t>
            </a:r>
            <a:r>
              <a:rPr lang="en-US" sz="1600" dirty="0"/>
              <a:t> </a:t>
            </a:r>
            <a:r>
              <a:rPr lang="en-US" sz="1600" dirty="0" smtClean="0"/>
              <a:t>to restrict </a:t>
            </a:r>
            <a:r>
              <a:rPr lang="en-US" sz="1600" dirty="0"/>
              <a:t>device accessibility. </a:t>
            </a:r>
            <a:endParaRPr lang="en-US" sz="1600" dirty="0" smtClean="0"/>
          </a:p>
          <a:p>
            <a:r>
              <a:rPr lang="en-US" sz="1600" b="1" dirty="0" smtClean="0"/>
              <a:t>Present </a:t>
            </a:r>
            <a:r>
              <a:rPr lang="en-US" sz="1600" b="1" dirty="0"/>
              <a:t>legal notification </a:t>
            </a:r>
            <a:r>
              <a:rPr lang="en-US" sz="1600" dirty="0" smtClean="0"/>
              <a:t>developed </a:t>
            </a:r>
            <a:r>
              <a:rPr lang="en-US" sz="1600" dirty="0"/>
              <a:t>by legal counsel of a corporation. </a:t>
            </a:r>
          </a:p>
          <a:p>
            <a:r>
              <a:rPr lang="en-US" sz="1600" b="1" dirty="0"/>
              <a:t>Ensure the confidentiality of data </a:t>
            </a:r>
            <a:r>
              <a:rPr lang="en-US" sz="1600" dirty="0" smtClean="0"/>
              <a:t>by using management </a:t>
            </a:r>
            <a:r>
              <a:rPr lang="en-US" sz="1600" dirty="0"/>
              <a:t>protocols with strong </a:t>
            </a:r>
            <a:r>
              <a:rPr lang="en-US" sz="1600" dirty="0" smtClean="0"/>
              <a:t>authentication. </a:t>
            </a:r>
            <a:endParaRPr lang="en-US" sz="1600" dirty="0"/>
          </a:p>
          <a:p>
            <a:r>
              <a:rPr lang="en-US" sz="1600" b="1" dirty="0" smtClean="0"/>
              <a:t>Use</a:t>
            </a:r>
            <a:r>
              <a:rPr lang="en-US" sz="1600" dirty="0" smtClean="0"/>
              <a:t> </a:t>
            </a:r>
            <a:r>
              <a:rPr lang="en-US" sz="1600" b="1" dirty="0" smtClean="0"/>
              <a:t>role</a:t>
            </a:r>
            <a:r>
              <a:rPr lang="en-US" sz="1600" b="1" dirty="0"/>
              <a:t>-based access control (RBAC) </a:t>
            </a:r>
            <a:r>
              <a:rPr lang="en-US" sz="1600" dirty="0" smtClean="0"/>
              <a:t>to ensure that </a:t>
            </a:r>
            <a:r>
              <a:rPr lang="en-US" sz="1600" dirty="0"/>
              <a:t>access is only granted to authenticated users, groups, and services</a:t>
            </a:r>
            <a:r>
              <a:rPr lang="en-US" sz="1600" dirty="0" smtClean="0"/>
              <a:t>.</a:t>
            </a:r>
            <a:endParaRPr lang="en-US" sz="1600" dirty="0"/>
          </a:p>
          <a:p>
            <a:r>
              <a:rPr lang="en-US" sz="1600" b="1" dirty="0" smtClean="0"/>
              <a:t>Authorize actions </a:t>
            </a:r>
            <a:r>
              <a:rPr lang="en-US" sz="1600" dirty="0" smtClean="0"/>
              <a:t>by restricting </a:t>
            </a:r>
            <a:r>
              <a:rPr lang="en-US" sz="1600" dirty="0"/>
              <a:t>the actions and views that are permitted by any particular user, group, or service.</a:t>
            </a:r>
          </a:p>
          <a:p>
            <a:r>
              <a:rPr lang="en-US" sz="1600" b="1" dirty="0"/>
              <a:t>Enable management access reporting </a:t>
            </a:r>
            <a:r>
              <a:rPr lang="en-US" sz="1600" dirty="0" smtClean="0"/>
              <a:t>to log </a:t>
            </a:r>
            <a:r>
              <a:rPr lang="en-US" sz="1600" dirty="0"/>
              <a:t>and </a:t>
            </a:r>
            <a:r>
              <a:rPr lang="en-US" sz="1600" dirty="0" smtClean="0"/>
              <a:t>account </a:t>
            </a:r>
            <a:r>
              <a:rPr lang="en-US" sz="1600" dirty="0"/>
              <a:t>for all access</a:t>
            </a:r>
            <a:r>
              <a:rPr lang="en-US" sz="1600" dirty="0" smtClean="0"/>
              <a:t>.</a:t>
            </a:r>
            <a:endParaRPr lang="en-US" sz="1600" dirty="0"/>
          </a:p>
        </p:txBody>
      </p:sp>
      <p:sp>
        <p:nvSpPr>
          <p:cNvPr id="3" name="Title 2"/>
          <p:cNvSpPr>
            <a:spLocks noGrp="1"/>
          </p:cNvSpPr>
          <p:nvPr>
            <p:ph type="title"/>
          </p:nvPr>
        </p:nvSpPr>
        <p:spPr>
          <a:xfrm>
            <a:off x="1230923" y="77862"/>
            <a:ext cx="7735102" cy="838200"/>
          </a:xfrm>
        </p:spPr>
        <p:txBody>
          <a:bodyPr/>
          <a:lstStyle/>
          <a:p>
            <a:r>
              <a:rPr lang="en-US" dirty="0"/>
              <a:t/>
            </a:r>
            <a:br>
              <a:rPr lang="en-US" dirty="0"/>
            </a:br>
            <a:r>
              <a:rPr lang="en-US" sz="1800" dirty="0"/>
              <a:t>Cisco Network Foundation Protection </a:t>
            </a:r>
            <a:r>
              <a:rPr lang="en-US" sz="1800" dirty="0" smtClean="0"/>
              <a:t>Framework</a:t>
            </a:r>
            <a:br>
              <a:rPr lang="en-US" sz="1800" dirty="0" smtClean="0"/>
            </a:br>
            <a:r>
              <a:rPr lang="en-US" dirty="0" smtClean="0"/>
              <a:t>Management Plane</a:t>
            </a:r>
            <a:endParaRPr lang="en-US" dirty="0"/>
          </a:p>
        </p:txBody>
      </p:sp>
      <p:grpSp>
        <p:nvGrpSpPr>
          <p:cNvPr id="6" name="Group 5"/>
          <p:cNvGrpSpPr/>
          <p:nvPr/>
        </p:nvGrpSpPr>
        <p:grpSpPr>
          <a:xfrm>
            <a:off x="5574323" y="1582615"/>
            <a:ext cx="3406570" cy="3393831"/>
            <a:chOff x="4406658" y="1965970"/>
            <a:chExt cx="4574235" cy="3222256"/>
          </a:xfrm>
        </p:grpSpPr>
        <p:pic>
          <p:nvPicPr>
            <p:cNvPr id="4" name="Picture 3"/>
            <p:cNvPicPr>
              <a:picLocks noChangeAspect="1"/>
            </p:cNvPicPr>
            <p:nvPr/>
          </p:nvPicPr>
          <p:blipFill>
            <a:blip r:embed="rId2"/>
            <a:stretch>
              <a:fillRect/>
            </a:stretch>
          </p:blipFill>
          <p:spPr>
            <a:xfrm>
              <a:off x="4406658" y="2088080"/>
              <a:ext cx="4574235" cy="3100146"/>
            </a:xfrm>
            <a:prstGeom prst="rect">
              <a:avLst/>
            </a:prstGeom>
          </p:spPr>
        </p:pic>
        <p:sp>
          <p:nvSpPr>
            <p:cNvPr id="5" name="Rounded Rectangle 4"/>
            <p:cNvSpPr/>
            <p:nvPr/>
          </p:nvSpPr>
          <p:spPr bwMode="auto">
            <a:xfrm>
              <a:off x="6890727" y="1965970"/>
              <a:ext cx="1999867" cy="2041603"/>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13942422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984737" y="898750"/>
            <a:ext cx="4466494" cy="4552479"/>
          </a:xfrm>
        </p:spPr>
        <p:txBody>
          <a:bodyPr/>
          <a:lstStyle/>
          <a:p>
            <a:pPr marL="0" indent="0" algn="just">
              <a:buNone/>
            </a:pPr>
            <a:r>
              <a:rPr lang="en-US" sz="1600" dirty="0" smtClean="0"/>
              <a:t>Use ACLs to perform packet filtering. ACLs can be used to:</a:t>
            </a:r>
          </a:p>
          <a:p>
            <a:pPr marL="568325" lvl="1" indent="-342900" algn="just" defTabSz="631825">
              <a:buFont typeface="Arial"/>
              <a:buChar char="•"/>
            </a:pPr>
            <a:r>
              <a:rPr lang="en-US" sz="1600" b="1" dirty="0" smtClean="0"/>
              <a:t>Block unwanted traffic or users - </a:t>
            </a:r>
            <a:r>
              <a:rPr lang="en-US" sz="1600" dirty="0"/>
              <a:t>ACLs can filter incoming or outgoing packets on an interface.</a:t>
            </a:r>
            <a:endParaRPr lang="en-US" sz="1600" b="1" dirty="0" smtClean="0"/>
          </a:p>
          <a:p>
            <a:pPr marL="568325" lvl="1" indent="-342900" algn="just" defTabSz="631825">
              <a:buFont typeface="Arial"/>
              <a:buChar char="•"/>
            </a:pPr>
            <a:r>
              <a:rPr lang="en-US" sz="1600" b="1" dirty="0" smtClean="0"/>
              <a:t>Reduce the change of a DoS attack - </a:t>
            </a:r>
            <a:r>
              <a:rPr lang="en-US" sz="1600" dirty="0"/>
              <a:t>ACLs can be used to specify whether traffic from hosts, networks, or users access the network. </a:t>
            </a:r>
            <a:endParaRPr lang="en-US" sz="1600" b="1" dirty="0" smtClean="0"/>
          </a:p>
          <a:p>
            <a:pPr marL="568325" lvl="1" indent="-342900" algn="just" defTabSz="631825">
              <a:buFont typeface="Arial"/>
              <a:buChar char="•"/>
            </a:pPr>
            <a:r>
              <a:rPr lang="en-US" sz="1600" b="1" dirty="0" smtClean="0"/>
              <a:t>Mitigate spoofing attacks - </a:t>
            </a:r>
            <a:r>
              <a:rPr lang="en-US" sz="1600" dirty="0"/>
              <a:t>ACLs allow security practitioners to implement recommended practices to mitigate spoofing attacks. </a:t>
            </a:r>
            <a:endParaRPr lang="en-US" sz="1600" b="1" dirty="0" smtClean="0"/>
          </a:p>
          <a:p>
            <a:pPr marL="568325" lvl="1" indent="-342900" algn="just" defTabSz="631825">
              <a:buFont typeface="Arial"/>
              <a:buChar char="•"/>
            </a:pPr>
            <a:r>
              <a:rPr lang="en-US" sz="1600" b="1" dirty="0" smtClean="0"/>
              <a:t>Provide bandwidth control - </a:t>
            </a:r>
            <a:r>
              <a:rPr lang="en-US" sz="1600" dirty="0"/>
              <a:t>ACLs on a slow link </a:t>
            </a:r>
            <a:r>
              <a:rPr lang="en-US" sz="1600" dirty="0">
                <a:solidFill>
                  <a:schemeClr val="bg2"/>
                </a:solidFill>
              </a:rPr>
              <a:t>can prevent excess traffic. </a:t>
            </a:r>
            <a:endParaRPr lang="en-US" sz="1600" b="1" dirty="0" smtClean="0">
              <a:solidFill>
                <a:schemeClr val="bg2"/>
              </a:solidFill>
            </a:endParaRPr>
          </a:p>
          <a:p>
            <a:pPr marL="568325" lvl="1" indent="-342900" algn="just" defTabSz="631825">
              <a:buFont typeface="Arial"/>
              <a:buChar char="•"/>
            </a:pPr>
            <a:r>
              <a:rPr lang="en-US" sz="1600" b="1" dirty="0" smtClean="0">
                <a:solidFill>
                  <a:schemeClr val="bg2"/>
                </a:solidFill>
              </a:rPr>
              <a:t>Classify traffic to protect the management and control planes</a:t>
            </a:r>
            <a:r>
              <a:rPr lang="en-US" sz="1600" b="1" dirty="0">
                <a:solidFill>
                  <a:schemeClr val="bg2"/>
                </a:solidFill>
              </a:rPr>
              <a:t> </a:t>
            </a:r>
            <a:r>
              <a:rPr lang="en-US" sz="1600" b="1" dirty="0" smtClean="0">
                <a:solidFill>
                  <a:schemeClr val="bg2"/>
                </a:solidFill>
              </a:rPr>
              <a:t>- </a:t>
            </a:r>
            <a:r>
              <a:rPr lang="en-US" sz="1600" dirty="0">
                <a:solidFill>
                  <a:schemeClr val="bg2"/>
                </a:solidFill>
              </a:rPr>
              <a:t>ACLs can be applied on the </a:t>
            </a:r>
            <a:r>
              <a:rPr lang="en-US" sz="1600" dirty="0" smtClean="0">
                <a:solidFill>
                  <a:schemeClr val="bg2"/>
                </a:solidFill>
              </a:rPr>
              <a:t>vty lines</a:t>
            </a:r>
            <a:r>
              <a:rPr lang="en-US" sz="1600" dirty="0">
                <a:solidFill>
                  <a:schemeClr val="bg2"/>
                </a:solidFill>
              </a:rPr>
              <a:t>.</a:t>
            </a:r>
            <a:endParaRPr lang="en-US" sz="1600" b="1" dirty="0" smtClean="0">
              <a:solidFill>
                <a:schemeClr val="bg2"/>
              </a:solidFill>
            </a:endParaRPr>
          </a:p>
        </p:txBody>
      </p:sp>
      <p:sp>
        <p:nvSpPr>
          <p:cNvPr id="3" name="Title 2"/>
          <p:cNvSpPr>
            <a:spLocks noGrp="1"/>
          </p:cNvSpPr>
          <p:nvPr>
            <p:ph type="title"/>
          </p:nvPr>
        </p:nvSpPr>
        <p:spPr>
          <a:xfrm>
            <a:off x="1266092" y="77862"/>
            <a:ext cx="7699933" cy="838200"/>
          </a:xfrm>
        </p:spPr>
        <p:txBody>
          <a:bodyPr/>
          <a:lstStyle/>
          <a:p>
            <a:r>
              <a:rPr lang="en-US" dirty="0"/>
              <a:t/>
            </a:r>
            <a:br>
              <a:rPr lang="en-US" dirty="0"/>
            </a:br>
            <a:r>
              <a:rPr lang="en-US" sz="1800" dirty="0"/>
              <a:t>Cisco Network Foundation Protection </a:t>
            </a:r>
            <a:r>
              <a:rPr lang="en-US" sz="1800" dirty="0" smtClean="0"/>
              <a:t>Framework</a:t>
            </a:r>
            <a:br>
              <a:rPr lang="en-US" sz="1800" dirty="0" smtClean="0"/>
            </a:br>
            <a:r>
              <a:rPr lang="en-US" dirty="0" smtClean="0"/>
              <a:t>Data Plane</a:t>
            </a:r>
            <a:endParaRPr lang="en-US" dirty="0"/>
          </a:p>
        </p:txBody>
      </p:sp>
      <p:grpSp>
        <p:nvGrpSpPr>
          <p:cNvPr id="6" name="Group 5"/>
          <p:cNvGrpSpPr/>
          <p:nvPr/>
        </p:nvGrpSpPr>
        <p:grpSpPr>
          <a:xfrm>
            <a:off x="5767753" y="1424354"/>
            <a:ext cx="3232751" cy="3323492"/>
            <a:chOff x="5019277" y="2088080"/>
            <a:chExt cx="3981228" cy="2698631"/>
          </a:xfrm>
        </p:grpSpPr>
        <p:pic>
          <p:nvPicPr>
            <p:cNvPr id="4" name="Picture 3"/>
            <p:cNvPicPr>
              <a:picLocks noChangeAspect="1"/>
            </p:cNvPicPr>
            <p:nvPr/>
          </p:nvPicPr>
          <p:blipFill>
            <a:blip r:embed="rId2"/>
            <a:stretch>
              <a:fillRect/>
            </a:stretch>
          </p:blipFill>
          <p:spPr>
            <a:xfrm>
              <a:off x="5095933" y="2088080"/>
              <a:ext cx="3884960" cy="2632996"/>
            </a:xfrm>
            <a:prstGeom prst="rect">
              <a:avLst/>
            </a:prstGeom>
          </p:spPr>
        </p:pic>
        <p:sp>
          <p:nvSpPr>
            <p:cNvPr id="5" name="Rounded Rectangle 4"/>
            <p:cNvSpPr/>
            <p:nvPr/>
          </p:nvSpPr>
          <p:spPr bwMode="auto">
            <a:xfrm>
              <a:off x="5019277" y="3687721"/>
              <a:ext cx="3981228" cy="1098990"/>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28088859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828325" y="959811"/>
            <a:ext cx="4584664" cy="4544174"/>
          </a:xfrm>
        </p:spPr>
        <p:txBody>
          <a:bodyPr/>
          <a:lstStyle/>
          <a:p>
            <a:pPr marL="0" indent="0">
              <a:buNone/>
            </a:pPr>
            <a:r>
              <a:rPr lang="en-US" sz="1900" dirty="0" smtClean="0"/>
              <a:t>Implement Layer 2 security using:</a:t>
            </a:r>
          </a:p>
          <a:p>
            <a:pPr marL="684213" lvl="1" indent="-342900" defTabSz="631825">
              <a:buFont typeface="Arial"/>
              <a:buChar char="•"/>
            </a:pPr>
            <a:r>
              <a:rPr lang="en-US" sz="1900" b="1" dirty="0" smtClean="0"/>
              <a:t>Port security - </a:t>
            </a:r>
            <a:r>
              <a:rPr lang="en-US" sz="1900" dirty="0"/>
              <a:t>Prevents MAC address spoofing and MAC address flooding attacks. </a:t>
            </a:r>
            <a:endParaRPr lang="en-US" sz="1900" b="1" dirty="0" smtClean="0"/>
          </a:p>
          <a:p>
            <a:pPr marL="684213" lvl="1" indent="-342900" defTabSz="631825">
              <a:buFont typeface="Arial"/>
              <a:buChar char="•"/>
            </a:pPr>
            <a:r>
              <a:rPr lang="en-US" sz="1900" b="1" dirty="0" smtClean="0"/>
              <a:t>DHCP snooping - </a:t>
            </a:r>
            <a:r>
              <a:rPr lang="en-US" sz="1900" dirty="0"/>
              <a:t>Prevents client attacks on the DHCP server and switch. </a:t>
            </a:r>
            <a:endParaRPr lang="en-US" sz="1900" b="1" dirty="0" smtClean="0"/>
          </a:p>
          <a:p>
            <a:pPr marL="684213" lvl="1" indent="-342900" defTabSz="631825">
              <a:buFont typeface="Arial"/>
              <a:buChar char="•"/>
            </a:pPr>
            <a:r>
              <a:rPr lang="en-US" sz="1900" b="1" dirty="0" smtClean="0"/>
              <a:t>Dynamic ARP Inspection (DAI) - </a:t>
            </a:r>
            <a:r>
              <a:rPr lang="en-US" sz="1900" dirty="0"/>
              <a:t>Adds security to ARP by using the DHCP snooping table to minimize the impact of ARP poisoning and spoofing attacks.</a:t>
            </a:r>
            <a:endParaRPr lang="en-US" sz="1900" b="1" dirty="0" smtClean="0"/>
          </a:p>
          <a:p>
            <a:pPr marL="684213" lvl="1" indent="-342900" defTabSz="631825">
              <a:buFont typeface="Arial"/>
              <a:buChar char="•"/>
            </a:pPr>
            <a:r>
              <a:rPr lang="en-US" sz="1900" b="1" dirty="0" smtClean="0"/>
              <a:t>IP Source Guard - </a:t>
            </a:r>
            <a:r>
              <a:rPr lang="en-US" sz="1900" dirty="0"/>
              <a:t>Prevents spoofing of IP addresses by using the DHCP snooping table.</a:t>
            </a:r>
            <a:endParaRPr lang="en-US" sz="1900" b="1" dirty="0"/>
          </a:p>
        </p:txBody>
      </p:sp>
      <p:sp>
        <p:nvSpPr>
          <p:cNvPr id="3" name="Title 2"/>
          <p:cNvSpPr>
            <a:spLocks noGrp="1"/>
          </p:cNvSpPr>
          <p:nvPr>
            <p:ph type="title"/>
          </p:nvPr>
        </p:nvSpPr>
        <p:spPr>
          <a:xfrm>
            <a:off x="1283677" y="77862"/>
            <a:ext cx="7682348" cy="838200"/>
          </a:xfrm>
        </p:spPr>
        <p:txBody>
          <a:bodyPr/>
          <a:lstStyle/>
          <a:p>
            <a:r>
              <a:rPr lang="en-US" dirty="0"/>
              <a:t/>
            </a:r>
            <a:br>
              <a:rPr lang="en-US" dirty="0"/>
            </a:br>
            <a:r>
              <a:rPr lang="en-US" sz="1800" dirty="0"/>
              <a:t>Cisco Network Foundation Protection </a:t>
            </a:r>
            <a:r>
              <a:rPr lang="en-US" sz="1800" dirty="0" smtClean="0"/>
              <a:t>Framework</a:t>
            </a:r>
            <a:br>
              <a:rPr lang="en-US" sz="1800" dirty="0" smtClean="0"/>
            </a:br>
            <a:r>
              <a:rPr lang="en-US" dirty="0" smtClean="0"/>
              <a:t>Data Plane Cont</a:t>
            </a:r>
            <a:r>
              <a:rPr lang="en-US" dirty="0"/>
              <a:t>.</a:t>
            </a:r>
          </a:p>
        </p:txBody>
      </p:sp>
      <p:grpSp>
        <p:nvGrpSpPr>
          <p:cNvPr id="6" name="Group 5"/>
          <p:cNvGrpSpPr/>
          <p:nvPr/>
        </p:nvGrpSpPr>
        <p:grpSpPr>
          <a:xfrm>
            <a:off x="5838091" y="1617784"/>
            <a:ext cx="3162413" cy="3341077"/>
            <a:chOff x="5019277" y="2088080"/>
            <a:chExt cx="3981228" cy="2698631"/>
          </a:xfrm>
        </p:grpSpPr>
        <p:pic>
          <p:nvPicPr>
            <p:cNvPr id="4" name="Picture 3"/>
            <p:cNvPicPr>
              <a:picLocks noChangeAspect="1"/>
            </p:cNvPicPr>
            <p:nvPr/>
          </p:nvPicPr>
          <p:blipFill>
            <a:blip r:embed="rId2"/>
            <a:stretch>
              <a:fillRect/>
            </a:stretch>
          </p:blipFill>
          <p:spPr>
            <a:xfrm>
              <a:off x="5095933" y="2088080"/>
              <a:ext cx="3884960" cy="2632996"/>
            </a:xfrm>
            <a:prstGeom prst="rect">
              <a:avLst/>
            </a:prstGeom>
          </p:spPr>
        </p:pic>
        <p:sp>
          <p:nvSpPr>
            <p:cNvPr id="5" name="Rounded Rectangle 4"/>
            <p:cNvSpPr/>
            <p:nvPr/>
          </p:nvSpPr>
          <p:spPr bwMode="auto">
            <a:xfrm>
              <a:off x="5019277" y="3687721"/>
              <a:ext cx="3981228" cy="1098990"/>
            </a:xfrm>
            <a:prstGeom prst="roundRect">
              <a:avLst/>
            </a:prstGeom>
            <a:solidFill>
              <a:srgbClr val="FFFF00">
                <a:alpha val="19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24772839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703385" y="1100491"/>
            <a:ext cx="7998648" cy="4368323"/>
          </a:xfrm>
        </p:spPr>
        <p:txBody>
          <a:bodyPr/>
          <a:lstStyle/>
          <a:p>
            <a:pPr algn="just"/>
            <a:r>
              <a:rPr lang="en-US" sz="2000" dirty="0"/>
              <a:t>Network security involves protocols, technologies, devices, tools, and techniques to secure data and mitigate threats. </a:t>
            </a:r>
          </a:p>
          <a:p>
            <a:pPr algn="just"/>
            <a:r>
              <a:rPr lang="en-US" sz="2000" dirty="0"/>
              <a:t>Network security is largely driven by the effort to stay one step ahead of ill-intentioned hackers. </a:t>
            </a:r>
          </a:p>
          <a:p>
            <a:pPr algn="just"/>
            <a:r>
              <a:rPr lang="en-US" sz="2000" dirty="0" smtClean="0">
                <a:solidFill>
                  <a:schemeClr val="bg2"/>
                </a:solidFill>
              </a:rPr>
              <a:t>Network </a:t>
            </a:r>
            <a:r>
              <a:rPr lang="en-US" sz="2000" dirty="0">
                <a:solidFill>
                  <a:schemeClr val="bg2"/>
                </a:solidFill>
              </a:rPr>
              <a:t>attacks are classified </a:t>
            </a:r>
            <a:r>
              <a:rPr lang="en-US" sz="2000" dirty="0" smtClean="0">
                <a:solidFill>
                  <a:schemeClr val="bg2"/>
                </a:solidFill>
              </a:rPr>
              <a:t>easily learn </a:t>
            </a:r>
            <a:r>
              <a:rPr lang="en-US" sz="2000" dirty="0">
                <a:solidFill>
                  <a:schemeClr val="bg2"/>
                </a:solidFill>
              </a:rPr>
              <a:t>about them and address them appropriately. </a:t>
            </a:r>
            <a:endParaRPr lang="en-US" sz="2000" dirty="0" smtClean="0">
              <a:solidFill>
                <a:schemeClr val="bg2"/>
              </a:solidFill>
            </a:endParaRPr>
          </a:p>
          <a:p>
            <a:pPr algn="just"/>
            <a:r>
              <a:rPr lang="en-US" sz="2000" dirty="0" smtClean="0"/>
              <a:t>Viruses</a:t>
            </a:r>
            <a:r>
              <a:rPr lang="en-US" sz="2000" dirty="0"/>
              <a:t>, worms, and Trojan horses are specific types of network attacks. More generally, network attacks are classified as reconnaissance, access, or </a:t>
            </a:r>
            <a:r>
              <a:rPr lang="en-US" sz="2000" dirty="0" err="1" smtClean="0"/>
              <a:t>DoS</a:t>
            </a:r>
            <a:r>
              <a:rPr lang="en-US" sz="2000" dirty="0" smtClean="0"/>
              <a:t> </a:t>
            </a:r>
            <a:r>
              <a:rPr lang="en-US" sz="2000" dirty="0"/>
              <a:t>attacks</a:t>
            </a:r>
            <a:r>
              <a:rPr lang="en-US" sz="2000" dirty="0" smtClean="0"/>
              <a:t>.</a:t>
            </a:r>
          </a:p>
          <a:p>
            <a:pPr algn="just"/>
            <a:r>
              <a:rPr lang="en-US" sz="2000" dirty="0"/>
              <a:t>Mitigating network attacks is the job of a network security professional. </a:t>
            </a:r>
          </a:p>
        </p:txBody>
      </p:sp>
      <p:sp>
        <p:nvSpPr>
          <p:cNvPr id="3" name="Title 2"/>
          <p:cNvSpPr>
            <a:spLocks noGrp="1"/>
          </p:cNvSpPr>
          <p:nvPr>
            <p:ph type="title"/>
          </p:nvPr>
        </p:nvSpPr>
        <p:spPr>
          <a:xfrm>
            <a:off x="1459523" y="60277"/>
            <a:ext cx="7506502" cy="838200"/>
          </a:xfrm>
        </p:spPr>
        <p:txBody>
          <a:bodyPr/>
          <a:lstStyle/>
          <a:p>
            <a:r>
              <a:rPr lang="en-US" dirty="0" smtClean="0"/>
              <a:t>Summary</a:t>
            </a:r>
            <a:endParaRPr lang="en-US" dirty="0"/>
          </a:p>
        </p:txBody>
      </p:sp>
    </p:spTree>
    <p:extLst>
      <p:ext uri="{BB962C8B-B14F-4D97-AF65-F5344CB8AC3E}">
        <p14:creationId xmlns:p14="http://schemas.microsoft.com/office/powerpoint/2010/main" val="30700029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smtClean="0"/>
              <a:t>Questions?</a:t>
            </a:r>
            <a:endParaRPr lang="en-US" dirty="0"/>
          </a:p>
        </p:txBody>
      </p:sp>
    </p:spTree>
    <p:extLst>
      <p:ext uri="{BB962C8B-B14F-4D97-AF65-F5344CB8AC3E}">
        <p14:creationId xmlns:p14="http://schemas.microsoft.com/office/powerpoint/2010/main" val="40047781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16162</TotalTime>
  <Pages>28</Pages>
  <Words>5028</Words>
  <Application>Microsoft Office PowerPoint</Application>
  <PresentationFormat>On-screen Show (4:3)</PresentationFormat>
  <Paragraphs>447</Paragraphs>
  <Slides>72</Slides>
  <Notes>34</Notes>
  <HiddenSlides>11</HiddenSlides>
  <MMClips>0</MMClips>
  <ScaleCrop>false</ScaleCrop>
  <HeadingPairs>
    <vt:vector size="4" baseType="variant">
      <vt:variant>
        <vt:lpstr>Theme</vt:lpstr>
      </vt:variant>
      <vt:variant>
        <vt:i4>2</vt:i4>
      </vt:variant>
      <vt:variant>
        <vt:lpstr>Slide Titles</vt:lpstr>
      </vt:variant>
      <vt:variant>
        <vt:i4>72</vt:i4>
      </vt:variant>
    </vt:vector>
  </HeadingPairs>
  <TitlesOfParts>
    <vt:vector size="74" baseType="lpstr">
      <vt:lpstr>PPT-TMPLT-WHT_C</vt:lpstr>
      <vt:lpstr>NetAcad-4F_PPT-WHT_060408</vt:lpstr>
      <vt:lpstr>PowerPoint Presentation</vt:lpstr>
      <vt:lpstr>Objectives </vt:lpstr>
      <vt:lpstr> Threats to Networks</vt:lpstr>
      <vt:lpstr>The Hacker</vt:lpstr>
      <vt:lpstr> The Hacker Cont.</vt:lpstr>
      <vt:lpstr> Hacker Titles</vt:lpstr>
      <vt:lpstr> Evolution of Hacking</vt:lpstr>
      <vt:lpstr>Viruses, Worms, and Trojan Horses</vt:lpstr>
      <vt:lpstr> Viruses Primary Vulnerabilities for End User Devices</vt:lpstr>
      <vt:lpstr> Worms</vt:lpstr>
      <vt:lpstr>Worm and Virus Exploit and Comparison</vt:lpstr>
      <vt:lpstr>Worm and Virus Exploit and Comparison</vt:lpstr>
      <vt:lpstr>  Trojan Horses Trojan Horse Concept</vt:lpstr>
      <vt:lpstr> Trojan Horses Trojan Horse Classification</vt:lpstr>
      <vt:lpstr>Trojan Horses Exploit Comparison</vt:lpstr>
      <vt:lpstr>Mitigating Viruses, Worms, and Trojan Horses Buffer Overflows</vt:lpstr>
      <vt:lpstr> Mitigating Viruses, Worms, and Trojan Horses Antivirus Software</vt:lpstr>
      <vt:lpstr> Mitigating Viruses, Worms, and Trojan Horses Worm Mitigation</vt:lpstr>
      <vt:lpstr> Mitigating Viruses, Worms, and Trojan Horses Worm Mitigation Cont.</vt:lpstr>
      <vt:lpstr> Mitigating Viruses, Worms, and Trojan Horses Worm Mitigation Cont.</vt:lpstr>
      <vt:lpstr>Attack Methodologies</vt:lpstr>
      <vt:lpstr>Attack Methodologies Types of Attacks</vt:lpstr>
      <vt:lpstr>Attack Methodologies Types of Reconnaissance Attacks</vt:lpstr>
      <vt:lpstr>Attack Methodologies Internet Information Queries</vt:lpstr>
      <vt:lpstr>Attack Methodologies Packet Sniffer</vt:lpstr>
      <vt:lpstr>Attack Methodologies Ping Sweeps and Port Scans</vt:lpstr>
      <vt:lpstr>Attack Methodologies Ping Sweeps and Port Scans Cont.</vt:lpstr>
      <vt:lpstr>Attack Methodologies Mitigating Reconnaissance Attacks</vt:lpstr>
      <vt:lpstr>Attack Methodologies Access Attacks</vt:lpstr>
      <vt:lpstr>Attack Methodologies Types of Access Attacks</vt:lpstr>
      <vt:lpstr> Types of Attacks Password Attacks</vt:lpstr>
      <vt:lpstr> Types of Attacks Password Attack Example</vt:lpstr>
      <vt:lpstr> Types of Attacks Trust Exploitation</vt:lpstr>
      <vt:lpstr> Types of Attacks Trust Exploitation Cont.</vt:lpstr>
      <vt:lpstr> Types of Attacks Trust Exploitation</vt:lpstr>
      <vt:lpstr> Types of Attacks Port Redirection</vt:lpstr>
      <vt:lpstr> Types of Attacks Port Redirection Cont.</vt:lpstr>
      <vt:lpstr> Types of Attacks  Man-in-the-Middle Attacks (MITM)</vt:lpstr>
      <vt:lpstr> Types of Attacks  Man-in-the-Middle Attacks (MITM) Cont.</vt:lpstr>
      <vt:lpstr> Types of Attacks  Buffer Overflow Attacks</vt:lpstr>
      <vt:lpstr>Attack Methodologies Mitigating Access Attacks</vt:lpstr>
      <vt:lpstr> DoS Attacks DoS Attack</vt:lpstr>
      <vt:lpstr> DoS Attacks DoS and DDoS</vt:lpstr>
      <vt:lpstr>DoS Attacks Types of DoS Attacks</vt:lpstr>
      <vt:lpstr>DoS Attacks Ping of Death</vt:lpstr>
      <vt:lpstr> DoS Attacks Smurf Attack</vt:lpstr>
      <vt:lpstr> DoS Attacks Smurf Attack Cont.</vt:lpstr>
      <vt:lpstr> DoS Attacks SYN Flood Attack</vt:lpstr>
      <vt:lpstr> DoS Attacks SYN Flood Attack Cont.</vt:lpstr>
      <vt:lpstr> DoS Attacks Symptoms of a DoS Attack</vt:lpstr>
      <vt:lpstr>  Mitigating Network Attacks Mitigating Network Attacks</vt:lpstr>
      <vt:lpstr>Mitigating Network Attacks Mitigating Reconnaissance Attacks</vt:lpstr>
      <vt:lpstr>Mitigating Network Attacks Mitigating Access Attacks</vt:lpstr>
      <vt:lpstr> Mitigating Network Attacks Mitigating DoS Attacks</vt:lpstr>
      <vt:lpstr> Mitigating Network Attacks Mitigating DoS Attacks Cont.</vt:lpstr>
      <vt:lpstr> Mitigating Access Attacks Port Scan and Ping Sweep Mitigation</vt:lpstr>
      <vt:lpstr>Mitigating Access Attacks Ping Sweeps and Port Scans Mitigation</vt:lpstr>
      <vt:lpstr> Mitigating Access Attacks Packet Sniffer Mitigation</vt:lpstr>
      <vt:lpstr> Mitigating Access Attacks Password Attack Mitigation</vt:lpstr>
      <vt:lpstr>Mitigating Access Attacks Trust Exploitation Attack Mitigation</vt:lpstr>
      <vt:lpstr> Mitigating Access Attacks Man-in-the-Middle Mitigation</vt:lpstr>
      <vt:lpstr> Mitigating Access Attacks IP Spoofing Attack Mitigation</vt:lpstr>
      <vt:lpstr>Mitigating Network Attacks 10 Best Practices</vt:lpstr>
      <vt:lpstr> Mitigating Access Attacks 10 Best Practices Cont.</vt:lpstr>
      <vt:lpstr>1.4 Cisco Network Foundation Protection Framework</vt:lpstr>
      <vt:lpstr> Cisco Network Foundation Protection Framework Cisco Network Foundation Protection </vt:lpstr>
      <vt:lpstr>Cisco Network Foundation Protection Framework Control Plane</vt:lpstr>
      <vt:lpstr> Cisco Network Foundation Protection Framework Management Plane</vt:lpstr>
      <vt:lpstr> Cisco Network Foundation Protection Framework Data Plane</vt:lpstr>
      <vt:lpstr> Cisco Network Foundation Protection Framework Data Plane Cont.</vt:lpstr>
      <vt:lpstr>Summary</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1112</cp:revision>
  <cp:lastPrinted>1999-01-27T00:54:54Z</cp:lastPrinted>
  <dcterms:created xsi:type="dcterms:W3CDTF">2006-10-23T15:07:30Z</dcterms:created>
  <dcterms:modified xsi:type="dcterms:W3CDTF">2014-10-12T10:12:29Z</dcterms:modified>
</cp:coreProperties>
</file>