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6"/>
  </p:handoutMasterIdLst>
  <p:sldIdLst>
    <p:sldId id="256" r:id="rId2"/>
    <p:sldId id="257" r:id="rId3"/>
    <p:sldId id="258" r:id="rId4"/>
    <p:sldId id="279" r:id="rId5"/>
    <p:sldId id="263" r:id="rId6"/>
    <p:sldId id="259" r:id="rId7"/>
    <p:sldId id="260" r:id="rId8"/>
    <p:sldId id="261" r:id="rId9"/>
    <p:sldId id="262" r:id="rId10"/>
    <p:sldId id="264" r:id="rId11"/>
    <p:sldId id="271" r:id="rId12"/>
    <p:sldId id="265" r:id="rId13"/>
    <p:sldId id="266" r:id="rId14"/>
    <p:sldId id="270" r:id="rId15"/>
  </p:sldIdLst>
  <p:sldSz cx="9144000" cy="6858000" type="screen4x3"/>
  <p:notesSz cx="6735763" cy="9866313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1402" y="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15373" y="0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3DB1DA-8BFC-4EF4-B098-8EA0CD584829}" type="datetimeFigureOut">
              <a:rPr lang="en-GB" smtClean="0"/>
              <a:t>20/06/2016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371285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15373" y="9371285"/>
            <a:ext cx="2918831" cy="4933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D7799D-A255-446C-AB51-EDF475A83B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57484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3BF8A3-B43D-4861-AFE0-D8F458A283CD}" type="datetimeFigureOut">
              <a:rPr lang="en-GB"/>
              <a:pPr>
                <a:defRPr/>
              </a:pPr>
              <a:t>20/06/2016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823A1A-9171-4B36-AD07-BFD73978F07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748576-5B0C-4B01-BAD3-128647C5E659}" type="datetimeFigureOut">
              <a:rPr lang="en-GB"/>
              <a:pPr>
                <a:defRPr/>
              </a:pPr>
              <a:t>20/06/2016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446E04-3C33-465F-BA95-27BC1CD277A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4B808C-0B1A-4C44-87E6-0587DD27F237}" type="datetimeFigureOut">
              <a:rPr lang="en-GB"/>
              <a:pPr>
                <a:defRPr/>
              </a:pPr>
              <a:t>20/06/2016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BB684-D5D9-47A7-B6D2-A419E9B3E8A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95DA80-0B2A-483E-BB0B-A6BBD4B2AA0F}" type="datetimeFigureOut">
              <a:rPr lang="en-GB"/>
              <a:pPr>
                <a:defRPr/>
              </a:pPr>
              <a:t>20/06/2016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745870-667E-4805-AEBE-40118961F4C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FEF072-1607-4414-B371-7A159F90FB10}" type="datetimeFigureOut">
              <a:rPr lang="en-GB"/>
              <a:pPr>
                <a:defRPr/>
              </a:pPr>
              <a:t>20/06/2016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E3B0A4-3A99-49E1-A3D6-F1B63872297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6F2E34-1A9C-4F04-A285-CDEE85148293}" type="datetimeFigureOut">
              <a:rPr lang="en-GB"/>
              <a:pPr>
                <a:defRPr/>
              </a:pPr>
              <a:t>20/06/2016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EAB6E4-DB67-41A5-AA9B-2547EE50165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041E51-E131-48BC-A76E-B016FA48E201}" type="datetimeFigureOut">
              <a:rPr lang="en-GB"/>
              <a:pPr>
                <a:defRPr/>
              </a:pPr>
              <a:t>20/06/2016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0CADA5-CEC8-43E0-A5D0-9F3A9D49351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9BB660-1168-432B-97D3-88A90BD2FB80}" type="datetimeFigureOut">
              <a:rPr lang="en-GB"/>
              <a:pPr>
                <a:defRPr/>
              </a:pPr>
              <a:t>20/06/2016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712719-6ECF-43A3-8995-218EFF3DED5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54E8DB-FDA3-45BB-BF24-11B2380DC463}" type="datetimeFigureOut">
              <a:rPr lang="en-GB"/>
              <a:pPr>
                <a:defRPr/>
              </a:pPr>
              <a:t>20/06/2016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1EA841-B7C1-4DD6-8242-07BB9023A3A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586510-0E8A-4E10-8FF4-31F973C75661}" type="datetimeFigureOut">
              <a:rPr lang="en-GB"/>
              <a:pPr>
                <a:defRPr/>
              </a:pPr>
              <a:t>20/06/2016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B7ACDF-07F9-4437-80B2-1CC43938D32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ED3A6C-4E11-441F-9707-1E6AF92E3ABA}" type="datetimeFigureOut">
              <a:rPr lang="en-GB"/>
              <a:pPr>
                <a:defRPr/>
              </a:pPr>
              <a:t>20/06/2016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714DC0-76B6-4A84-86D6-C7DAC381D59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D7F7A38-773D-4852-85D0-F16CF15A5263}" type="datetimeFigureOut">
              <a:rPr lang="en-GB"/>
              <a:pPr>
                <a:defRPr/>
              </a:pPr>
              <a:t>20/06/2016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E498CAF-17B3-477F-8900-B80C447E58A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Virtual Machines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Arya Sedigh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Why VM?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/>
              <a:t>D</a:t>
            </a:r>
            <a:r>
              <a:rPr lang="en-GB" dirty="0" smtClean="0"/>
              <a:t>riven by the needs of networking and the Internet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Web servers, ftp servers, other servers, all on different computers, with dodgy code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High risk of code crashing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If one processor is one server, any crash takes the service down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Solution: run lots of the server on one machine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Crash takes down one server, so what? The rest still work and the service is available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Architecture</a:t>
            </a:r>
          </a:p>
        </p:txBody>
      </p:sp>
      <p:sp>
        <p:nvSpPr>
          <p:cNvPr id="1536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mtClean="0"/>
              <a:t>To work, we need:</a:t>
            </a:r>
          </a:p>
          <a:p>
            <a:pPr lvl="1"/>
            <a:r>
              <a:rPr lang="en-GB" smtClean="0"/>
              <a:t>The server application running on an operating system with some memory</a:t>
            </a:r>
          </a:p>
          <a:p>
            <a:pPr lvl="1"/>
            <a:r>
              <a:rPr lang="en-GB" smtClean="0"/>
              <a:t>Something which allocates it the memory space it needs and keeps different servers memory apart</a:t>
            </a:r>
          </a:p>
          <a:p>
            <a:pPr lvl="1"/>
            <a:r>
              <a:rPr lang="en-GB" smtClean="0"/>
              <a:t>Something which starts and stops the process</a:t>
            </a:r>
          </a:p>
          <a:p>
            <a:r>
              <a:rPr lang="en-GB" smtClean="0"/>
              <a:t>In effect, we create a simulation of a process in memory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Layouts</a:t>
            </a:r>
            <a:endParaRPr lang="en-GB" dirty="0"/>
          </a:p>
        </p:txBody>
      </p:sp>
      <p:pic>
        <p:nvPicPr>
          <p:cNvPr id="1026" name="Picture 2" descr="https://s3.graphiq.com/sites/default/files/1765/media/images/_830556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9337" y="2458244"/>
            <a:ext cx="4505325" cy="2809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34980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4" name="Rectang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Basic layout</a:t>
            </a:r>
          </a:p>
        </p:txBody>
      </p:sp>
      <p:sp>
        <p:nvSpPr>
          <p:cNvPr id="20" name="Rectangle 19"/>
          <p:cNvSpPr/>
          <p:nvPr/>
        </p:nvSpPr>
        <p:spPr>
          <a:xfrm>
            <a:off x="2613025" y="3602038"/>
            <a:ext cx="3471863" cy="4318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2613025" y="2736850"/>
            <a:ext cx="1727200" cy="86518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cxnSp>
        <p:nvCxnSpPr>
          <p:cNvPr id="24" name="Straight Connector 23"/>
          <p:cNvCxnSpPr>
            <a:stCxn id="21" idx="1"/>
          </p:cNvCxnSpPr>
          <p:nvPr/>
        </p:nvCxnSpPr>
        <p:spPr>
          <a:xfrm>
            <a:off x="2600325" y="3170238"/>
            <a:ext cx="1727200" cy="3175"/>
          </a:xfrm>
          <a:prstGeom prst="line">
            <a:avLst/>
          </a:prstGeom>
          <a:ln w="190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88" name="TextBox 24"/>
          <p:cNvSpPr txBox="1">
            <a:spLocks noChangeArrowheads="1"/>
          </p:cNvSpPr>
          <p:nvPr/>
        </p:nvSpPr>
        <p:spPr bwMode="auto">
          <a:xfrm>
            <a:off x="2700338" y="3213100"/>
            <a:ext cx="165258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>
                <a:latin typeface="Calibri" pitchFamily="34" charset="0"/>
              </a:rPr>
              <a:t>OS for our programs</a:t>
            </a:r>
          </a:p>
        </p:txBody>
      </p:sp>
      <p:sp>
        <p:nvSpPr>
          <p:cNvPr id="28" name="Oval 27"/>
          <p:cNvSpPr/>
          <p:nvPr/>
        </p:nvSpPr>
        <p:spPr>
          <a:xfrm>
            <a:off x="2695575" y="2852738"/>
            <a:ext cx="215900" cy="2159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29" name="Oval 28"/>
          <p:cNvSpPr/>
          <p:nvPr/>
        </p:nvSpPr>
        <p:spPr>
          <a:xfrm>
            <a:off x="3171825" y="2854325"/>
            <a:ext cx="215900" cy="2159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30" name="Oval 29"/>
          <p:cNvSpPr/>
          <p:nvPr/>
        </p:nvSpPr>
        <p:spPr>
          <a:xfrm>
            <a:off x="3584575" y="2854325"/>
            <a:ext cx="215900" cy="2159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20493" name="TextBox 31"/>
          <p:cNvSpPr txBox="1">
            <a:spLocks noChangeArrowheads="1"/>
          </p:cNvSpPr>
          <p:nvPr/>
        </p:nvSpPr>
        <p:spPr bwMode="auto">
          <a:xfrm>
            <a:off x="2627313" y="3644900"/>
            <a:ext cx="3313112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600" b="1">
                <a:latin typeface="Calibri" pitchFamily="34" charset="0"/>
              </a:rPr>
              <a:t>VM supervisory processes</a:t>
            </a:r>
          </a:p>
        </p:txBody>
      </p:sp>
      <p:sp>
        <p:nvSpPr>
          <p:cNvPr id="33" name="Rectangle 32"/>
          <p:cNvSpPr/>
          <p:nvPr/>
        </p:nvSpPr>
        <p:spPr>
          <a:xfrm>
            <a:off x="2613025" y="4033838"/>
            <a:ext cx="3471863" cy="43656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20498" name="TextBox 38"/>
          <p:cNvSpPr txBox="1">
            <a:spLocks noChangeArrowheads="1"/>
          </p:cNvSpPr>
          <p:nvPr/>
        </p:nvSpPr>
        <p:spPr bwMode="auto">
          <a:xfrm>
            <a:off x="2627313" y="4076700"/>
            <a:ext cx="33845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>
                <a:latin typeface="Calibri" pitchFamily="34" charset="0"/>
              </a:rPr>
              <a:t>Host processor operating system</a:t>
            </a:r>
          </a:p>
        </p:txBody>
      </p:sp>
      <p:sp>
        <p:nvSpPr>
          <p:cNvPr id="20500" name="TextBox 51"/>
          <p:cNvSpPr txBox="1">
            <a:spLocks noChangeArrowheads="1"/>
          </p:cNvSpPr>
          <p:nvPr/>
        </p:nvSpPr>
        <p:spPr bwMode="auto">
          <a:xfrm>
            <a:off x="1979613" y="1484313"/>
            <a:ext cx="1871662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400">
                <a:latin typeface="Calibri" pitchFamily="34" charset="0"/>
              </a:rPr>
              <a:t>Processes running on the virtual machine process</a:t>
            </a:r>
          </a:p>
        </p:txBody>
      </p:sp>
      <p:sp>
        <p:nvSpPr>
          <p:cNvPr id="20501" name="Line 21"/>
          <p:cNvSpPr>
            <a:spLocks noChangeShapeType="1"/>
          </p:cNvSpPr>
          <p:nvPr/>
        </p:nvSpPr>
        <p:spPr bwMode="auto">
          <a:xfrm flipH="1">
            <a:off x="2771775" y="2205038"/>
            <a:ext cx="144463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0502" name="Line 22"/>
          <p:cNvSpPr>
            <a:spLocks noChangeShapeType="1"/>
          </p:cNvSpPr>
          <p:nvPr/>
        </p:nvSpPr>
        <p:spPr bwMode="auto">
          <a:xfrm>
            <a:off x="2916238" y="2205038"/>
            <a:ext cx="287337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0503" name="Line 23"/>
          <p:cNvSpPr>
            <a:spLocks noChangeShapeType="1"/>
          </p:cNvSpPr>
          <p:nvPr/>
        </p:nvSpPr>
        <p:spPr bwMode="auto">
          <a:xfrm>
            <a:off x="2916238" y="2205038"/>
            <a:ext cx="719137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US"/>
          </a:p>
        </p:txBody>
      </p:sp>
      <p:sp>
        <p:nvSpPr>
          <p:cNvPr id="2" name="Rectangle 20"/>
          <p:cNvSpPr/>
          <p:nvPr/>
        </p:nvSpPr>
        <p:spPr>
          <a:xfrm>
            <a:off x="4340225" y="2736850"/>
            <a:ext cx="1744663" cy="86518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cxnSp>
        <p:nvCxnSpPr>
          <p:cNvPr id="3" name="Straight Connector 23"/>
          <p:cNvCxnSpPr>
            <a:stCxn id="21" idx="1"/>
          </p:cNvCxnSpPr>
          <p:nvPr/>
        </p:nvCxnSpPr>
        <p:spPr>
          <a:xfrm>
            <a:off x="4327525" y="3170238"/>
            <a:ext cx="1727200" cy="3175"/>
          </a:xfrm>
          <a:prstGeom prst="line">
            <a:avLst/>
          </a:prstGeom>
          <a:ln w="190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06" name="TextBox 24"/>
          <p:cNvSpPr txBox="1">
            <a:spLocks noChangeArrowheads="1"/>
          </p:cNvSpPr>
          <p:nvPr/>
        </p:nvSpPr>
        <p:spPr bwMode="auto">
          <a:xfrm>
            <a:off x="4427538" y="3213100"/>
            <a:ext cx="1363662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>
                <a:latin typeface="Calibri" pitchFamily="34" charset="0"/>
              </a:rPr>
              <a:t>OS for other VM</a:t>
            </a:r>
          </a:p>
        </p:txBody>
      </p:sp>
      <p:sp>
        <p:nvSpPr>
          <p:cNvPr id="4" name="Oval 27"/>
          <p:cNvSpPr/>
          <p:nvPr/>
        </p:nvSpPr>
        <p:spPr>
          <a:xfrm>
            <a:off x="4422775" y="2852738"/>
            <a:ext cx="215900" cy="2159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5" name="Oval 28"/>
          <p:cNvSpPr/>
          <p:nvPr/>
        </p:nvSpPr>
        <p:spPr>
          <a:xfrm>
            <a:off x="4899025" y="2854325"/>
            <a:ext cx="215900" cy="2159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6" name="Oval 29"/>
          <p:cNvSpPr/>
          <p:nvPr/>
        </p:nvSpPr>
        <p:spPr>
          <a:xfrm>
            <a:off x="5311775" y="2854325"/>
            <a:ext cx="215900" cy="2159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Hypervisors</a:t>
            </a:r>
          </a:p>
        </p:txBody>
      </p:sp>
      <p:sp>
        <p:nvSpPr>
          <p:cNvPr id="5" name="Rectangle 4"/>
          <p:cNvSpPr/>
          <p:nvPr/>
        </p:nvSpPr>
        <p:spPr>
          <a:xfrm>
            <a:off x="827088" y="3716338"/>
            <a:ext cx="2376487" cy="433387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827088" y="2852738"/>
            <a:ext cx="865187" cy="86360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1692275" y="2854325"/>
            <a:ext cx="863600" cy="86518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2555875" y="2854325"/>
            <a:ext cx="647700" cy="865188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cxnSp>
        <p:nvCxnSpPr>
          <p:cNvPr id="10" name="Straight Connector 9"/>
          <p:cNvCxnSpPr>
            <a:stCxn id="6" idx="1"/>
            <a:endCxn id="8" idx="1"/>
          </p:cNvCxnSpPr>
          <p:nvPr/>
        </p:nvCxnSpPr>
        <p:spPr>
          <a:xfrm>
            <a:off x="827088" y="3284538"/>
            <a:ext cx="1728787" cy="3175"/>
          </a:xfrm>
          <a:prstGeom prst="line">
            <a:avLst/>
          </a:prstGeom>
          <a:ln w="190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91" name="TextBox 10"/>
          <p:cNvSpPr txBox="1">
            <a:spLocks noChangeArrowheads="1"/>
          </p:cNvSpPr>
          <p:nvPr/>
        </p:nvSpPr>
        <p:spPr bwMode="auto">
          <a:xfrm>
            <a:off x="827088" y="3316288"/>
            <a:ext cx="866775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>
                <a:latin typeface="Calibri" pitchFamily="34" charset="0"/>
              </a:rPr>
              <a:t>Windows</a:t>
            </a:r>
          </a:p>
        </p:txBody>
      </p:sp>
      <p:sp>
        <p:nvSpPr>
          <p:cNvPr id="16392" name="TextBox 11"/>
          <p:cNvSpPr txBox="1">
            <a:spLocks noChangeArrowheads="1"/>
          </p:cNvSpPr>
          <p:nvPr/>
        </p:nvSpPr>
        <p:spPr bwMode="auto">
          <a:xfrm>
            <a:off x="1838325" y="3332163"/>
            <a:ext cx="569913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>
                <a:latin typeface="Calibri" pitchFamily="34" charset="0"/>
              </a:rPr>
              <a:t>Linux</a:t>
            </a:r>
          </a:p>
        </p:txBody>
      </p:sp>
      <p:sp>
        <p:nvSpPr>
          <p:cNvPr id="16393" name="TextBox 13"/>
          <p:cNvSpPr txBox="1">
            <a:spLocks noChangeArrowheads="1"/>
          </p:cNvSpPr>
          <p:nvPr/>
        </p:nvSpPr>
        <p:spPr bwMode="auto">
          <a:xfrm>
            <a:off x="2708275" y="3240088"/>
            <a:ext cx="3429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latin typeface="Calibri" pitchFamily="34" charset="0"/>
              </a:rPr>
              <a:t>…</a:t>
            </a:r>
          </a:p>
        </p:txBody>
      </p:sp>
      <p:sp>
        <p:nvSpPr>
          <p:cNvPr id="15" name="Oval 14"/>
          <p:cNvSpPr/>
          <p:nvPr/>
        </p:nvSpPr>
        <p:spPr>
          <a:xfrm>
            <a:off x="909638" y="2968625"/>
            <a:ext cx="215900" cy="2159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6" name="Oval 15"/>
          <p:cNvSpPr/>
          <p:nvPr/>
        </p:nvSpPr>
        <p:spPr>
          <a:xfrm>
            <a:off x="1385888" y="2968625"/>
            <a:ext cx="215900" cy="21748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7" name="Oval 16"/>
          <p:cNvSpPr/>
          <p:nvPr/>
        </p:nvSpPr>
        <p:spPr>
          <a:xfrm>
            <a:off x="1800225" y="2968625"/>
            <a:ext cx="215900" cy="21748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8" name="Oval 17"/>
          <p:cNvSpPr/>
          <p:nvPr/>
        </p:nvSpPr>
        <p:spPr>
          <a:xfrm>
            <a:off x="2298700" y="2968625"/>
            <a:ext cx="217488" cy="21748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6398" name="TextBox 18"/>
          <p:cNvSpPr txBox="1">
            <a:spLocks noChangeArrowheads="1"/>
          </p:cNvSpPr>
          <p:nvPr/>
        </p:nvSpPr>
        <p:spPr bwMode="auto">
          <a:xfrm>
            <a:off x="1095375" y="3781425"/>
            <a:ext cx="18748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b="1">
                <a:latin typeface="Calibri" pitchFamily="34" charset="0"/>
              </a:rPr>
              <a:t>Type 1 hypervisor</a:t>
            </a:r>
          </a:p>
        </p:txBody>
      </p:sp>
      <p:sp>
        <p:nvSpPr>
          <p:cNvPr id="20" name="Rectangle 19"/>
          <p:cNvSpPr/>
          <p:nvPr/>
        </p:nvSpPr>
        <p:spPr>
          <a:xfrm>
            <a:off x="3800475" y="3281363"/>
            <a:ext cx="2376488" cy="4318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3800475" y="2416175"/>
            <a:ext cx="1727200" cy="86518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cxnSp>
        <p:nvCxnSpPr>
          <p:cNvPr id="24" name="Straight Connector 23"/>
          <p:cNvCxnSpPr>
            <a:stCxn id="21" idx="1"/>
          </p:cNvCxnSpPr>
          <p:nvPr/>
        </p:nvCxnSpPr>
        <p:spPr>
          <a:xfrm>
            <a:off x="3800475" y="2847975"/>
            <a:ext cx="1727200" cy="3175"/>
          </a:xfrm>
          <a:prstGeom prst="line">
            <a:avLst/>
          </a:prstGeom>
          <a:ln w="19050"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402" name="TextBox 24"/>
          <p:cNvSpPr txBox="1">
            <a:spLocks noChangeArrowheads="1"/>
          </p:cNvSpPr>
          <p:nvPr/>
        </p:nvSpPr>
        <p:spPr bwMode="auto">
          <a:xfrm>
            <a:off x="4203700" y="2922588"/>
            <a:ext cx="852488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>
                <a:latin typeface="Calibri" pitchFamily="34" charset="0"/>
              </a:rPr>
              <a:t>Guest OS</a:t>
            </a:r>
          </a:p>
        </p:txBody>
      </p:sp>
      <p:sp>
        <p:nvSpPr>
          <p:cNvPr id="28" name="Oval 27"/>
          <p:cNvSpPr/>
          <p:nvPr/>
        </p:nvSpPr>
        <p:spPr>
          <a:xfrm>
            <a:off x="3883025" y="2532063"/>
            <a:ext cx="215900" cy="2159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29" name="Oval 28"/>
          <p:cNvSpPr/>
          <p:nvPr/>
        </p:nvSpPr>
        <p:spPr>
          <a:xfrm>
            <a:off x="4359275" y="2533650"/>
            <a:ext cx="215900" cy="2159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30" name="Oval 29"/>
          <p:cNvSpPr/>
          <p:nvPr/>
        </p:nvSpPr>
        <p:spPr>
          <a:xfrm>
            <a:off x="4772025" y="2533650"/>
            <a:ext cx="215900" cy="2159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31" name="Oval 30"/>
          <p:cNvSpPr/>
          <p:nvPr/>
        </p:nvSpPr>
        <p:spPr>
          <a:xfrm>
            <a:off x="5272088" y="2533650"/>
            <a:ext cx="215900" cy="2159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6407" name="TextBox 31"/>
          <p:cNvSpPr txBox="1">
            <a:spLocks noChangeArrowheads="1"/>
          </p:cNvSpPr>
          <p:nvPr/>
        </p:nvSpPr>
        <p:spPr bwMode="auto">
          <a:xfrm>
            <a:off x="3810000" y="3316288"/>
            <a:ext cx="1693863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600" b="1">
                <a:latin typeface="Calibri" pitchFamily="34" charset="0"/>
              </a:rPr>
              <a:t>Type 2 hypervisor</a:t>
            </a:r>
          </a:p>
        </p:txBody>
      </p:sp>
      <p:sp>
        <p:nvSpPr>
          <p:cNvPr id="33" name="Rectangle 32"/>
          <p:cNvSpPr/>
          <p:nvPr/>
        </p:nvSpPr>
        <p:spPr>
          <a:xfrm>
            <a:off x="3800475" y="3713163"/>
            <a:ext cx="2376488" cy="43656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5527675" y="3281363"/>
            <a:ext cx="0" cy="431800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Oval 36"/>
          <p:cNvSpPr/>
          <p:nvPr/>
        </p:nvSpPr>
        <p:spPr>
          <a:xfrm>
            <a:off x="5572125" y="3389313"/>
            <a:ext cx="215900" cy="2159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38" name="Oval 37"/>
          <p:cNvSpPr/>
          <p:nvPr/>
        </p:nvSpPr>
        <p:spPr>
          <a:xfrm>
            <a:off x="5916613" y="3389313"/>
            <a:ext cx="215900" cy="2159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GB"/>
          </a:p>
        </p:txBody>
      </p:sp>
      <p:sp>
        <p:nvSpPr>
          <p:cNvPr id="16412" name="TextBox 38"/>
          <p:cNvSpPr txBox="1">
            <a:spLocks noChangeArrowheads="1"/>
          </p:cNvSpPr>
          <p:nvPr/>
        </p:nvSpPr>
        <p:spPr bwMode="auto">
          <a:xfrm>
            <a:off x="3838575" y="3748088"/>
            <a:ext cx="22733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>
                <a:latin typeface="Calibri" pitchFamily="34" charset="0"/>
              </a:rPr>
              <a:t>Host operating system</a:t>
            </a:r>
          </a:p>
        </p:txBody>
      </p:sp>
      <p:cxnSp>
        <p:nvCxnSpPr>
          <p:cNvPr id="41" name="Straight Arrow Connector 40"/>
          <p:cNvCxnSpPr/>
          <p:nvPr/>
        </p:nvCxnSpPr>
        <p:spPr>
          <a:xfrm>
            <a:off x="1017588" y="2641600"/>
            <a:ext cx="0" cy="327025"/>
          </a:xfrm>
          <a:prstGeom prst="straightConnector1">
            <a:avLst/>
          </a:prstGeom>
          <a:ln w="222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>
            <a:off x="1492250" y="2628900"/>
            <a:ext cx="0" cy="328613"/>
          </a:xfrm>
          <a:prstGeom prst="straightConnector1">
            <a:avLst/>
          </a:prstGeom>
          <a:ln w="222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/>
          <p:nvPr/>
        </p:nvCxnSpPr>
        <p:spPr>
          <a:xfrm>
            <a:off x="1908175" y="2628900"/>
            <a:ext cx="0" cy="328613"/>
          </a:xfrm>
          <a:prstGeom prst="straightConnector1">
            <a:avLst/>
          </a:prstGeom>
          <a:ln w="222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>
            <a:off x="2401888" y="2628900"/>
            <a:ext cx="0" cy="328613"/>
          </a:xfrm>
          <a:prstGeom prst="straightConnector1">
            <a:avLst/>
          </a:prstGeom>
          <a:ln w="222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/>
          <p:nvPr/>
        </p:nvCxnSpPr>
        <p:spPr>
          <a:xfrm>
            <a:off x="3990975" y="2205038"/>
            <a:ext cx="0" cy="327025"/>
          </a:xfrm>
          <a:prstGeom prst="straightConnector1">
            <a:avLst/>
          </a:prstGeom>
          <a:ln w="222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6019800" y="3059113"/>
            <a:ext cx="0" cy="328612"/>
          </a:xfrm>
          <a:prstGeom prst="straightConnector1">
            <a:avLst/>
          </a:prstGeom>
          <a:ln w="2222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419" name="TextBox 47"/>
          <p:cNvSpPr txBox="1">
            <a:spLocks noChangeArrowheads="1"/>
          </p:cNvSpPr>
          <p:nvPr/>
        </p:nvSpPr>
        <p:spPr bwMode="auto">
          <a:xfrm>
            <a:off x="741363" y="2322513"/>
            <a:ext cx="554037" cy="306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>
                <a:latin typeface="Calibri" pitchFamily="34" charset="0"/>
              </a:rPr>
              <a:t>Excel</a:t>
            </a:r>
          </a:p>
        </p:txBody>
      </p:sp>
      <p:sp>
        <p:nvSpPr>
          <p:cNvPr id="16420" name="TextBox 48"/>
          <p:cNvSpPr txBox="1">
            <a:spLocks noChangeArrowheads="1"/>
          </p:cNvSpPr>
          <p:nvPr/>
        </p:nvSpPr>
        <p:spPr bwMode="auto">
          <a:xfrm>
            <a:off x="1198563" y="2322513"/>
            <a:ext cx="587375" cy="306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>
                <a:latin typeface="Calibri" pitchFamily="34" charset="0"/>
              </a:rPr>
              <a:t>Word</a:t>
            </a:r>
          </a:p>
        </p:txBody>
      </p:sp>
      <p:sp>
        <p:nvSpPr>
          <p:cNvPr id="16421" name="TextBox 49"/>
          <p:cNvSpPr txBox="1">
            <a:spLocks noChangeArrowheads="1"/>
          </p:cNvSpPr>
          <p:nvPr/>
        </p:nvSpPr>
        <p:spPr bwMode="auto">
          <a:xfrm>
            <a:off x="2006600" y="2322513"/>
            <a:ext cx="790575" cy="306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>
                <a:latin typeface="Calibri" pitchFamily="34" charset="0"/>
              </a:rPr>
              <a:t>Mplayer</a:t>
            </a:r>
          </a:p>
        </p:txBody>
      </p:sp>
      <p:sp>
        <p:nvSpPr>
          <p:cNvPr id="16422" name="TextBox 50"/>
          <p:cNvSpPr txBox="1">
            <a:spLocks noChangeArrowheads="1"/>
          </p:cNvSpPr>
          <p:nvPr/>
        </p:nvSpPr>
        <p:spPr bwMode="auto">
          <a:xfrm>
            <a:off x="3267075" y="1854200"/>
            <a:ext cx="14478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1400">
                <a:latin typeface="Calibri" pitchFamily="34" charset="0"/>
              </a:rPr>
              <a:t>Guest OS process</a:t>
            </a:r>
          </a:p>
        </p:txBody>
      </p:sp>
      <p:sp>
        <p:nvSpPr>
          <p:cNvPr id="16423" name="TextBox 51"/>
          <p:cNvSpPr txBox="1">
            <a:spLocks noChangeArrowheads="1"/>
          </p:cNvSpPr>
          <p:nvPr/>
        </p:nvSpPr>
        <p:spPr bwMode="auto">
          <a:xfrm>
            <a:off x="5543550" y="2532063"/>
            <a:ext cx="9604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sz="1400">
                <a:latin typeface="Calibri" pitchFamily="34" charset="0"/>
              </a:rPr>
              <a:t>Host OS process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827088" y="4293096"/>
            <a:ext cx="23764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Hyper V</a:t>
            </a:r>
          </a:p>
          <a:p>
            <a:r>
              <a:rPr lang="en-GB" dirty="0" smtClean="0"/>
              <a:t>ESX-</a:t>
            </a:r>
            <a:r>
              <a:rPr lang="en-GB" dirty="0" err="1" smtClean="0"/>
              <a:t>ESXi</a:t>
            </a:r>
            <a:endParaRPr lang="en-GB" dirty="0" smtClean="0"/>
          </a:p>
          <a:p>
            <a:r>
              <a:rPr lang="en-GB" dirty="0" err="1" smtClean="0"/>
              <a:t>XenServer</a:t>
            </a:r>
            <a:endParaRPr lang="en-GB" dirty="0"/>
          </a:p>
        </p:txBody>
      </p:sp>
      <p:sp>
        <p:nvSpPr>
          <p:cNvPr id="42" name="TextBox 41"/>
          <p:cNvSpPr txBox="1"/>
          <p:nvPr/>
        </p:nvSpPr>
        <p:spPr>
          <a:xfrm>
            <a:off x="3755351" y="4293096"/>
            <a:ext cx="23764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WorkStation</a:t>
            </a:r>
          </a:p>
          <a:p>
            <a:r>
              <a:rPr lang="en-GB" dirty="0" smtClean="0"/>
              <a:t>Virtual Server</a:t>
            </a:r>
          </a:p>
          <a:p>
            <a:r>
              <a:rPr lang="en-GB" dirty="0" smtClean="0"/>
              <a:t>Fusion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Hypervisors</a:t>
            </a:r>
          </a:p>
        </p:txBody>
      </p:sp>
      <p:sp>
        <p:nvSpPr>
          <p:cNvPr id="17410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Type 1 hypervisor </a:t>
            </a:r>
            <a:r>
              <a:rPr lang="en-GB" b="1" dirty="0" smtClean="0"/>
              <a:t>runs on the host processor</a:t>
            </a:r>
          </a:p>
          <a:p>
            <a:r>
              <a:rPr lang="en-GB" dirty="0" smtClean="0"/>
              <a:t>Type 2 hypervisor </a:t>
            </a:r>
            <a:r>
              <a:rPr lang="en-GB" b="1" dirty="0" smtClean="0"/>
              <a:t>runs on the host OS</a:t>
            </a:r>
          </a:p>
          <a:p>
            <a:pPr lvl="1"/>
            <a:r>
              <a:rPr lang="en-GB" dirty="0" smtClean="0"/>
              <a:t>Any guest OS is installed on a virtual disk (file in host OS’s file system)</a:t>
            </a:r>
          </a:p>
          <a:p>
            <a:pPr lvl="1"/>
            <a:r>
              <a:rPr lang="en-GB" dirty="0" smtClean="0"/>
              <a:t>Guest OS processes run on the type 2 hypervisor</a:t>
            </a:r>
          </a:p>
          <a:p>
            <a:pPr lvl="1"/>
            <a:r>
              <a:rPr lang="en-GB" dirty="0" smtClean="0"/>
              <a:t>Virtual server applications run through guest OS processes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Advantages</a:t>
            </a:r>
          </a:p>
        </p:txBody>
      </p:sp>
      <p:sp>
        <p:nvSpPr>
          <p:cNvPr id="1843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Implies you can </a:t>
            </a:r>
            <a:r>
              <a:rPr lang="en-GB" dirty="0" smtClean="0">
                <a:solidFill>
                  <a:srgbClr val="FF0000"/>
                </a:solidFill>
              </a:rPr>
              <a:t>run “anything” on “anything”</a:t>
            </a:r>
          </a:p>
          <a:p>
            <a:r>
              <a:rPr lang="en-GB" dirty="0" smtClean="0"/>
              <a:t>E.g. Java virtual machine (JVM)</a:t>
            </a:r>
          </a:p>
          <a:p>
            <a:pPr lvl="1"/>
            <a:r>
              <a:rPr lang="en-GB" dirty="0" smtClean="0"/>
              <a:t>Java compiler produces code for JVM</a:t>
            </a:r>
          </a:p>
          <a:p>
            <a:pPr lvl="1"/>
            <a:r>
              <a:rPr lang="en-GB" dirty="0" smtClean="0"/>
              <a:t>Executed by a software JVM interpreter</a:t>
            </a:r>
          </a:p>
          <a:p>
            <a:pPr lvl="1"/>
            <a:r>
              <a:rPr lang="en-GB" dirty="0" smtClean="0"/>
              <a:t>Can run on anything that has a JVM interpreter</a:t>
            </a:r>
          </a:p>
          <a:p>
            <a:r>
              <a:rPr lang="en-GB" dirty="0" smtClean="0"/>
              <a:t>Hypervisor gives security advantages</a:t>
            </a:r>
          </a:p>
          <a:p>
            <a:pPr lvl="1"/>
            <a:r>
              <a:rPr lang="en-GB" dirty="0" smtClean="0"/>
              <a:t>Isolation, protected environment execution</a:t>
            </a:r>
          </a:p>
          <a:p>
            <a:pPr lvl="1"/>
            <a:r>
              <a:rPr lang="en-GB" dirty="0" smtClean="0"/>
              <a:t>E.g. verify proper implementation of JVM code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Advantages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Software development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Not unusual to get buggy code in development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Can test on or compile for multiple OSs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Multiple servers on one machine means less </a:t>
            </a:r>
            <a:r>
              <a:rPr lang="en-GB" dirty="0" smtClean="0">
                <a:solidFill>
                  <a:srgbClr val="FF0000"/>
                </a:solidFill>
              </a:rPr>
              <a:t>hardware</a:t>
            </a:r>
            <a:r>
              <a:rPr lang="en-GB" dirty="0" smtClean="0"/>
              <a:t> spend and less </a:t>
            </a:r>
            <a:r>
              <a:rPr lang="en-GB" dirty="0" smtClean="0">
                <a:solidFill>
                  <a:srgbClr val="FF0000"/>
                </a:solidFill>
              </a:rPr>
              <a:t>energy</a:t>
            </a:r>
            <a:r>
              <a:rPr lang="en-GB" dirty="0" smtClean="0"/>
              <a:t> expense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>
                <a:solidFill>
                  <a:srgbClr val="FF0000"/>
                </a:solidFill>
              </a:rPr>
              <a:t>Migration</a:t>
            </a:r>
            <a:r>
              <a:rPr lang="en-GB" dirty="0" smtClean="0"/>
              <a:t> for load balancing is possible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All the status information about the processes is in memory</a:t>
            </a:r>
          </a:p>
          <a:p>
            <a:pPr lvl="1" fontAlgn="auto">
              <a:spcAft>
                <a:spcPts val="0"/>
              </a:spcAft>
              <a:buFont typeface="Arial" pitchFamily="34" charset="0"/>
              <a:buChar char="–"/>
              <a:defRPr/>
            </a:pPr>
            <a:r>
              <a:rPr lang="en-GB" dirty="0" smtClean="0"/>
              <a:t>Usually in operating system tables when not virtual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dirty="0" smtClean="0"/>
              <a:t>Hosting </a:t>
            </a:r>
            <a:r>
              <a:rPr lang="en-GB" dirty="0" smtClean="0">
                <a:solidFill>
                  <a:srgbClr val="FF0000"/>
                </a:solidFill>
              </a:rPr>
              <a:t>legacy</a:t>
            </a:r>
            <a:r>
              <a:rPr lang="en-GB" dirty="0" smtClean="0"/>
              <a:t> </a:t>
            </a:r>
            <a:r>
              <a:rPr lang="en-GB" dirty="0" smtClean="0">
                <a:solidFill>
                  <a:srgbClr val="FF0000"/>
                </a:solidFill>
              </a:rPr>
              <a:t>applications</a:t>
            </a:r>
            <a:endParaRPr lang="en-GB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Protection advantages</a:t>
            </a:r>
          </a:p>
          <a:p>
            <a:r>
              <a:rPr lang="en-GB" dirty="0" smtClean="0"/>
              <a:t>Security advantages</a:t>
            </a:r>
          </a:p>
          <a:p>
            <a:r>
              <a:rPr lang="en-GB" dirty="0" smtClean="0"/>
              <a:t>Management of server operations advantages</a:t>
            </a:r>
          </a:p>
          <a:p>
            <a:pPr lvl="1"/>
            <a:r>
              <a:rPr lang="en-GB" dirty="0" smtClean="0"/>
              <a:t>Reduced backup and recovery time</a:t>
            </a:r>
          </a:p>
          <a:p>
            <a:r>
              <a:rPr lang="en-GB" dirty="0" smtClean="0"/>
              <a:t>Reduced hardware costs</a:t>
            </a:r>
          </a:p>
          <a:p>
            <a:r>
              <a:rPr lang="en-GB" dirty="0" smtClean="0"/>
              <a:t>Reduced energy costs</a:t>
            </a:r>
          </a:p>
          <a:p>
            <a:r>
              <a:rPr lang="en-GB" dirty="0" smtClean="0"/>
              <a:t>Easier management of complexity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86528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What’s the </a:t>
            </a:r>
            <a:r>
              <a:rPr lang="en-GB" dirty="0" smtClean="0">
                <a:solidFill>
                  <a:srgbClr val="FF0000"/>
                </a:solidFill>
              </a:rPr>
              <a:t>Down Side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Learning curve</a:t>
            </a:r>
          </a:p>
          <a:p>
            <a:pPr lvl="1"/>
            <a:r>
              <a:rPr lang="en-GB" dirty="0" smtClean="0"/>
              <a:t>Conceptualising how virtual servers will form part of your organisation, network and IT infrastructure</a:t>
            </a:r>
          </a:p>
          <a:p>
            <a:pPr lvl="1"/>
            <a:r>
              <a:rPr lang="en-GB" dirty="0" smtClean="0"/>
              <a:t>Learning </a:t>
            </a:r>
            <a:r>
              <a:rPr lang="en-GB" dirty="0" smtClean="0">
                <a:solidFill>
                  <a:srgbClr val="FF0000"/>
                </a:solidFill>
              </a:rPr>
              <a:t>how to run them reliably</a:t>
            </a:r>
          </a:p>
          <a:p>
            <a:pPr lvl="1"/>
            <a:r>
              <a:rPr lang="en-GB" dirty="0" smtClean="0"/>
              <a:t>Learning </a:t>
            </a:r>
            <a:r>
              <a:rPr lang="en-GB" dirty="0" smtClean="0">
                <a:solidFill>
                  <a:srgbClr val="FF0000"/>
                </a:solidFill>
              </a:rPr>
              <a:t>how to make them efficient</a:t>
            </a:r>
          </a:p>
          <a:p>
            <a:r>
              <a:rPr lang="en-GB" dirty="0" smtClean="0"/>
              <a:t>Transparent to the user only if you get it right</a:t>
            </a:r>
          </a:p>
          <a:p>
            <a:r>
              <a:rPr lang="en-GB" dirty="0" smtClean="0"/>
              <a:t>What about “non-tech” staff if you can’t make it transparent?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910029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Does What?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VMware</a:t>
            </a:r>
          </a:p>
          <a:p>
            <a:r>
              <a:rPr lang="en-GB" dirty="0" smtClean="0"/>
              <a:t>Microsoft (Windows </a:t>
            </a:r>
            <a:r>
              <a:rPr lang="en-GB" dirty="0" smtClean="0"/>
              <a:t>focused)</a:t>
            </a:r>
            <a:endParaRPr lang="en-GB" dirty="0" smtClean="0"/>
          </a:p>
          <a:p>
            <a:r>
              <a:rPr lang="en-GB" dirty="0" smtClean="0"/>
              <a:t>Citrix</a:t>
            </a:r>
          </a:p>
          <a:p>
            <a:r>
              <a:rPr lang="en-GB" dirty="0" smtClean="0"/>
              <a:t>Parallels (Mac focused)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Oracle </a:t>
            </a:r>
            <a:r>
              <a:rPr lang="en-GB" dirty="0" err="1" smtClean="0">
                <a:solidFill>
                  <a:srgbClr val="FF0000"/>
                </a:solidFill>
              </a:rPr>
              <a:t>VirtualBox</a:t>
            </a:r>
            <a:r>
              <a:rPr lang="en-GB" dirty="0" smtClean="0">
                <a:solidFill>
                  <a:srgbClr val="FF0000"/>
                </a:solidFill>
              </a:rPr>
              <a:t> (open source)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82489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VMware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/>
          <a:lstStyle/>
          <a:p>
            <a:r>
              <a:rPr lang="en-GB" dirty="0" smtClean="0"/>
              <a:t>Most </a:t>
            </a:r>
            <a:r>
              <a:rPr lang="en-GB" dirty="0"/>
              <a:t>popular </a:t>
            </a:r>
            <a:r>
              <a:rPr lang="en-GB" dirty="0" smtClean="0"/>
              <a:t>virtualisation </a:t>
            </a:r>
            <a:r>
              <a:rPr lang="en-GB" dirty="0"/>
              <a:t>software </a:t>
            </a:r>
          </a:p>
          <a:p>
            <a:r>
              <a:rPr lang="en-GB" dirty="0" smtClean="0"/>
              <a:t>Offers everything</a:t>
            </a:r>
          </a:p>
          <a:p>
            <a:pPr lvl="1"/>
            <a:r>
              <a:rPr lang="en-GB" dirty="0" smtClean="0"/>
              <a:t> </a:t>
            </a:r>
            <a:r>
              <a:rPr lang="en-GB" dirty="0">
                <a:solidFill>
                  <a:srgbClr val="FF0000"/>
                </a:solidFill>
              </a:rPr>
              <a:t>E</a:t>
            </a:r>
            <a:r>
              <a:rPr lang="en-GB" dirty="0" smtClean="0">
                <a:solidFill>
                  <a:srgbClr val="FF0000"/>
                </a:solidFill>
              </a:rPr>
              <a:t>nterprise-level </a:t>
            </a:r>
            <a:r>
              <a:rPr lang="en-GB" dirty="0">
                <a:solidFill>
                  <a:srgbClr val="FF0000"/>
                </a:solidFill>
              </a:rPr>
              <a:t>product suites </a:t>
            </a:r>
            <a:endParaRPr lang="en-GB" dirty="0" smtClean="0">
              <a:solidFill>
                <a:srgbClr val="FF0000"/>
              </a:solidFill>
            </a:endParaRPr>
          </a:p>
          <a:p>
            <a:pPr lvl="2"/>
            <a:r>
              <a:rPr lang="en-GB" dirty="0" smtClean="0"/>
              <a:t>help </a:t>
            </a:r>
            <a:r>
              <a:rPr lang="en-GB" dirty="0"/>
              <a:t>manage and </a:t>
            </a:r>
            <a:r>
              <a:rPr lang="en-GB" dirty="0" smtClean="0"/>
              <a:t>virtualise </a:t>
            </a:r>
            <a:r>
              <a:rPr lang="en-GB" dirty="0"/>
              <a:t>data </a:t>
            </a:r>
            <a:r>
              <a:rPr lang="en-GB" dirty="0" err="1"/>
              <a:t>centers</a:t>
            </a:r>
            <a:r>
              <a:rPr lang="en-GB" dirty="0"/>
              <a:t> </a:t>
            </a:r>
            <a:endParaRPr lang="en-GB" dirty="0" smtClean="0"/>
          </a:p>
          <a:p>
            <a:pPr lvl="1"/>
            <a:r>
              <a:rPr lang="en-GB" dirty="0" smtClean="0">
                <a:solidFill>
                  <a:srgbClr val="FF0000"/>
                </a:solidFill>
              </a:rPr>
              <a:t>Free </a:t>
            </a:r>
            <a:r>
              <a:rPr lang="en-GB" dirty="0" err="1">
                <a:solidFill>
                  <a:srgbClr val="FF0000"/>
                </a:solidFill>
              </a:rPr>
              <a:t>VMWare</a:t>
            </a:r>
            <a:r>
              <a:rPr lang="en-GB" dirty="0">
                <a:solidFill>
                  <a:srgbClr val="FF0000"/>
                </a:solidFill>
              </a:rPr>
              <a:t> Player </a:t>
            </a:r>
            <a:r>
              <a:rPr lang="en-GB" dirty="0" smtClean="0"/>
              <a:t>to </a:t>
            </a:r>
            <a:r>
              <a:rPr lang="en-GB" dirty="0"/>
              <a:t>create and use virtual machines</a:t>
            </a:r>
          </a:p>
          <a:p>
            <a:r>
              <a:rPr lang="en-GB" dirty="0"/>
              <a:t>Downloadable virtual appliances, virtual </a:t>
            </a:r>
            <a:r>
              <a:rPr lang="en-GB" dirty="0" smtClean="0"/>
              <a:t>machines (often free)</a:t>
            </a:r>
            <a:endParaRPr lang="en-GB" dirty="0"/>
          </a:p>
          <a:p>
            <a:r>
              <a:rPr lang="en-GB" dirty="0" smtClean="0"/>
              <a:t>Windows, Unix/Linux </a:t>
            </a:r>
            <a:r>
              <a:rPr lang="en-GB" dirty="0"/>
              <a:t>variants, </a:t>
            </a:r>
            <a:r>
              <a:rPr lang="en-GB" dirty="0" smtClean="0"/>
              <a:t>Mac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52587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Oracle </a:t>
            </a:r>
            <a:r>
              <a:rPr lang="en-GB" dirty="0" err="1" smtClean="0"/>
              <a:t>VirtualBox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Free </a:t>
            </a:r>
            <a:r>
              <a:rPr lang="en-GB" dirty="0"/>
              <a:t>and </a:t>
            </a:r>
            <a:r>
              <a:rPr lang="en-GB" dirty="0">
                <a:solidFill>
                  <a:srgbClr val="FF0000"/>
                </a:solidFill>
              </a:rPr>
              <a:t>open-source </a:t>
            </a:r>
            <a:r>
              <a:rPr lang="en-GB" dirty="0" smtClean="0">
                <a:solidFill>
                  <a:srgbClr val="FF0000"/>
                </a:solidFill>
              </a:rPr>
              <a:t>alternative </a:t>
            </a:r>
            <a:r>
              <a:rPr lang="en-GB" dirty="0"/>
              <a:t>to commercial virtualisation </a:t>
            </a:r>
            <a:r>
              <a:rPr lang="en-GB" dirty="0" smtClean="0"/>
              <a:t>software</a:t>
            </a:r>
          </a:p>
          <a:p>
            <a:pPr lvl="1"/>
            <a:r>
              <a:rPr lang="en-GB" dirty="0" smtClean="0"/>
              <a:t>GNU public licence distribution</a:t>
            </a:r>
          </a:p>
          <a:p>
            <a:r>
              <a:rPr lang="en-GB" dirty="0" smtClean="0"/>
              <a:t>Sun</a:t>
            </a:r>
            <a:r>
              <a:rPr lang="en-GB" dirty="0"/>
              <a:t> </a:t>
            </a:r>
            <a:r>
              <a:rPr lang="en-GB" dirty="0" smtClean="0"/>
              <a:t>platform is </a:t>
            </a:r>
            <a:r>
              <a:rPr lang="en-GB" dirty="0"/>
              <a:t>the most popular </a:t>
            </a:r>
            <a:r>
              <a:rPr lang="en-GB" dirty="0" smtClean="0"/>
              <a:t>package</a:t>
            </a:r>
          </a:p>
          <a:p>
            <a:r>
              <a:rPr lang="en-GB" dirty="0" smtClean="0"/>
              <a:t>Variety </a:t>
            </a:r>
            <a:r>
              <a:rPr lang="en-GB" dirty="0"/>
              <a:t>of guest and host </a:t>
            </a:r>
            <a:r>
              <a:rPr lang="en-GB" dirty="0" smtClean="0"/>
              <a:t>systems including Windows, Linux, Unix and MAC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45784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388</TotalTime>
  <Words>518</Words>
  <Application>Microsoft Office PowerPoint</Application>
  <PresentationFormat>On-screen Show (4:3)</PresentationFormat>
  <Paragraphs>99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Virtual Machines</vt:lpstr>
      <vt:lpstr>Why VM?</vt:lpstr>
      <vt:lpstr>Architecture</vt:lpstr>
      <vt:lpstr>Layouts</vt:lpstr>
      <vt:lpstr>Basic layout</vt:lpstr>
      <vt:lpstr>Hypervisors</vt:lpstr>
      <vt:lpstr>Hypervisors</vt:lpstr>
      <vt:lpstr>Advantages</vt:lpstr>
      <vt:lpstr>Advantages</vt:lpstr>
      <vt:lpstr>So?</vt:lpstr>
      <vt:lpstr>What’s the Down Side?</vt:lpstr>
      <vt:lpstr>Who Does What?</vt:lpstr>
      <vt:lpstr>VMware</vt:lpstr>
      <vt:lpstr>Oracle VirtualBox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Virtual Machines</dc:title>
  <dc:creator>John Rees</dc:creator>
  <cp:lastModifiedBy>arya sedigh</cp:lastModifiedBy>
  <cp:revision>22</cp:revision>
  <cp:lastPrinted>2013-12-17T11:43:23Z</cp:lastPrinted>
  <dcterms:created xsi:type="dcterms:W3CDTF">2013-12-06T13:52:48Z</dcterms:created>
  <dcterms:modified xsi:type="dcterms:W3CDTF">2016-06-20T20:51:36Z</dcterms:modified>
</cp:coreProperties>
</file>