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10" r:id="rId1"/>
    <p:sldMasterId id="2147483818" r:id="rId2"/>
  </p:sldMasterIdLst>
  <p:notesMasterIdLst>
    <p:notesMasterId r:id="rId53"/>
  </p:notesMasterIdLst>
  <p:handoutMasterIdLst>
    <p:handoutMasterId r:id="rId54"/>
  </p:handoutMasterIdLst>
  <p:sldIdLst>
    <p:sldId id="256" r:id="rId3"/>
    <p:sldId id="327" r:id="rId4"/>
    <p:sldId id="257" r:id="rId5"/>
    <p:sldId id="258" r:id="rId6"/>
    <p:sldId id="302" r:id="rId7"/>
    <p:sldId id="303" r:id="rId8"/>
    <p:sldId id="325" r:id="rId9"/>
    <p:sldId id="261" r:id="rId10"/>
    <p:sldId id="262" r:id="rId11"/>
    <p:sldId id="263" r:id="rId12"/>
    <p:sldId id="264" r:id="rId13"/>
    <p:sldId id="272" r:id="rId14"/>
    <p:sldId id="269" r:id="rId15"/>
    <p:sldId id="305" r:id="rId16"/>
    <p:sldId id="265" r:id="rId17"/>
    <p:sldId id="266" r:id="rId18"/>
    <p:sldId id="268" r:id="rId19"/>
    <p:sldId id="273" r:id="rId20"/>
    <p:sldId id="275" r:id="rId21"/>
    <p:sldId id="276" r:id="rId22"/>
    <p:sldId id="277" r:id="rId23"/>
    <p:sldId id="278" r:id="rId24"/>
    <p:sldId id="279" r:id="rId25"/>
    <p:sldId id="281" r:id="rId26"/>
    <p:sldId id="280" r:id="rId27"/>
    <p:sldId id="283" r:id="rId28"/>
    <p:sldId id="285" r:id="rId29"/>
    <p:sldId id="286" r:id="rId30"/>
    <p:sldId id="284" r:id="rId31"/>
    <p:sldId id="287" r:id="rId32"/>
    <p:sldId id="290" r:id="rId33"/>
    <p:sldId id="288" r:id="rId34"/>
    <p:sldId id="289" r:id="rId35"/>
    <p:sldId id="291" r:id="rId36"/>
    <p:sldId id="292" r:id="rId37"/>
    <p:sldId id="294" r:id="rId38"/>
    <p:sldId id="304" r:id="rId39"/>
    <p:sldId id="331" r:id="rId40"/>
    <p:sldId id="297" r:id="rId41"/>
    <p:sldId id="298" r:id="rId42"/>
    <p:sldId id="299" r:id="rId43"/>
    <p:sldId id="301" r:id="rId44"/>
    <p:sldId id="330" r:id="rId45"/>
    <p:sldId id="318" r:id="rId46"/>
    <p:sldId id="307" r:id="rId47"/>
    <p:sldId id="309" r:id="rId48"/>
    <p:sldId id="313" r:id="rId49"/>
    <p:sldId id="314" r:id="rId50"/>
    <p:sldId id="321" r:id="rId51"/>
    <p:sldId id="316" r:id="rId52"/>
  </p:sldIdLst>
  <p:sldSz cx="9144000" cy="6858000" type="screen4x3"/>
  <p:notesSz cx="6889750" cy="967105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994" autoAdjust="0"/>
    <p:restoredTop sz="94660"/>
  </p:normalViewPr>
  <p:slideViewPr>
    <p:cSldViewPr>
      <p:cViewPr varScale="1">
        <p:scale>
          <a:sx n="90" d="100"/>
          <a:sy n="90" d="100"/>
        </p:scale>
        <p:origin x="768" y="48"/>
      </p:cViewPr>
      <p:guideLst>
        <p:guide orient="horz" pos="2160"/>
        <p:guide pos="2880"/>
      </p:guideLst>
    </p:cSldViewPr>
  </p:slideViewPr>
  <p:notesTextViewPr>
    <p:cViewPr>
      <p:scale>
        <a:sx n="100" d="100"/>
        <a:sy n="100" d="100"/>
      </p:scale>
      <p:origin x="0" y="0"/>
    </p:cViewPr>
  </p:notesTextViewPr>
  <p:sorterViewPr>
    <p:cViewPr>
      <p:scale>
        <a:sx n="100" d="100"/>
        <a:sy n="100" d="100"/>
      </p:scale>
      <p:origin x="0" y="22668"/>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slide" Target="slides/slide48.xml"/><Relationship Id="rId55" Type="http://schemas.openxmlformats.org/officeDocument/2006/relationships/presProps" Target="presProps.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notesMaster" Target="notesMasters/notesMaster1.xml"/><Relationship Id="rId58" Type="http://schemas.openxmlformats.org/officeDocument/2006/relationships/tableStyles" Target="tableStyles.xml"/><Relationship Id="rId5" Type="http://schemas.openxmlformats.org/officeDocument/2006/relationships/slide" Target="slides/slide3.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56" Type="http://schemas.openxmlformats.org/officeDocument/2006/relationships/viewProps" Target="viewProps.xml"/><Relationship Id="rId8" Type="http://schemas.openxmlformats.org/officeDocument/2006/relationships/slide" Target="slides/slide6.xml"/><Relationship Id="rId51" Type="http://schemas.openxmlformats.org/officeDocument/2006/relationships/slide" Target="slides/slide49.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20" Type="http://schemas.openxmlformats.org/officeDocument/2006/relationships/slide" Target="slides/slide18.xml"/><Relationship Id="rId41" Type="http://schemas.openxmlformats.org/officeDocument/2006/relationships/slide" Target="slides/slide39.xml"/><Relationship Id="rId54"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57" Type="http://schemas.openxmlformats.org/officeDocument/2006/relationships/theme" Target="theme/theme1.xml"/><Relationship Id="rId10" Type="http://schemas.openxmlformats.org/officeDocument/2006/relationships/slide" Target="slides/slide8.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slide" Target="slides/slide50.xml"/></Relationships>
</file>

<file path=ppt/diagrams/_rels/data4.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10" Type="http://schemas.openxmlformats.org/officeDocument/2006/relationships/image" Target="../media/image20.svg"/><Relationship Id="rId4" Type="http://schemas.openxmlformats.org/officeDocument/2006/relationships/image" Target="../media/image14.svg"/><Relationship Id="rId9" Type="http://schemas.openxmlformats.org/officeDocument/2006/relationships/image" Target="../media/image19.png"/></Relationships>
</file>

<file path=ppt/diagrams/_rels/drawing4.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10" Type="http://schemas.openxmlformats.org/officeDocument/2006/relationships/image" Target="../media/image20.svg"/><Relationship Id="rId4" Type="http://schemas.openxmlformats.org/officeDocument/2006/relationships/image" Target="../media/image14.svg"/><Relationship Id="rId9" Type="http://schemas.openxmlformats.org/officeDocument/2006/relationships/image" Target="../media/image19.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2C50363-02F8-42A0-97F4-4BD516254419}"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DEEF4D17-6855-493D-9467-4EFC34B27745}">
      <dgm:prSet/>
      <dgm:spPr/>
      <dgm:t>
        <a:bodyPr/>
        <a:lstStyle/>
        <a:p>
          <a:r>
            <a:rPr lang="en-US"/>
            <a:t>Viewed as less attractive</a:t>
          </a:r>
        </a:p>
      </dgm:t>
    </dgm:pt>
    <dgm:pt modelId="{F6957D8C-5F9C-45DD-82A8-8B0C60D783C8}" type="parTrans" cxnId="{D86C86B5-315C-4B5E-9719-AFFEDA6B5018}">
      <dgm:prSet/>
      <dgm:spPr/>
      <dgm:t>
        <a:bodyPr/>
        <a:lstStyle/>
        <a:p>
          <a:endParaRPr lang="en-US"/>
        </a:p>
      </dgm:t>
    </dgm:pt>
    <dgm:pt modelId="{C7A33F84-EBF3-442A-A516-64DA9419E792}" type="sibTrans" cxnId="{D86C86B5-315C-4B5E-9719-AFFEDA6B5018}">
      <dgm:prSet/>
      <dgm:spPr/>
      <dgm:t>
        <a:bodyPr/>
        <a:lstStyle/>
        <a:p>
          <a:endParaRPr lang="en-US"/>
        </a:p>
      </dgm:t>
    </dgm:pt>
    <dgm:pt modelId="{700B5DA2-E3EE-442B-A673-FCB7E9F67874}">
      <dgm:prSet/>
      <dgm:spPr/>
      <dgm:t>
        <a:bodyPr/>
        <a:lstStyle/>
        <a:p>
          <a:r>
            <a:rPr lang="en-US"/>
            <a:t>Disadvantaged in sports</a:t>
          </a:r>
        </a:p>
      </dgm:t>
    </dgm:pt>
    <dgm:pt modelId="{EE2B8151-C536-4EF6-A639-112691183D24}" type="parTrans" cxnId="{89A994FF-283B-4009-B4ED-C5BB5C7DC8AD}">
      <dgm:prSet/>
      <dgm:spPr/>
      <dgm:t>
        <a:bodyPr/>
        <a:lstStyle/>
        <a:p>
          <a:endParaRPr lang="en-US"/>
        </a:p>
      </dgm:t>
    </dgm:pt>
    <dgm:pt modelId="{26ECAD40-E47C-472B-8776-2AF68C5E8413}" type="sibTrans" cxnId="{89A994FF-283B-4009-B4ED-C5BB5C7DC8AD}">
      <dgm:prSet/>
      <dgm:spPr/>
      <dgm:t>
        <a:bodyPr/>
        <a:lstStyle/>
        <a:p>
          <a:endParaRPr lang="en-US"/>
        </a:p>
      </dgm:t>
    </dgm:pt>
    <dgm:pt modelId="{B26EFDDC-C318-409A-8EEB-C2E7B84240CB}">
      <dgm:prSet/>
      <dgm:spPr/>
      <dgm:t>
        <a:bodyPr/>
        <a:lstStyle/>
        <a:p>
          <a:r>
            <a:rPr lang="en-US" dirty="0"/>
            <a:t>Shorter than same age girls and thus problems with dating</a:t>
          </a:r>
        </a:p>
      </dgm:t>
    </dgm:pt>
    <dgm:pt modelId="{CA8C66F4-CE9B-4F78-80AB-5C00FD77D9CD}" type="parTrans" cxnId="{C4560BCA-43C6-4DE9-B420-D4A150219376}">
      <dgm:prSet/>
      <dgm:spPr/>
      <dgm:t>
        <a:bodyPr/>
        <a:lstStyle/>
        <a:p>
          <a:endParaRPr lang="en-US"/>
        </a:p>
      </dgm:t>
    </dgm:pt>
    <dgm:pt modelId="{B27F1093-304A-467D-BBC0-6741365F3D69}" type="sibTrans" cxnId="{C4560BCA-43C6-4DE9-B420-D4A150219376}">
      <dgm:prSet/>
      <dgm:spPr/>
      <dgm:t>
        <a:bodyPr/>
        <a:lstStyle/>
        <a:p>
          <a:endParaRPr lang="en-US"/>
        </a:p>
      </dgm:t>
    </dgm:pt>
    <dgm:pt modelId="{AD2C2A25-E1E3-469C-85FB-6AD4A7B01538}">
      <dgm:prSet/>
      <dgm:spPr/>
      <dgm:t>
        <a:bodyPr/>
        <a:lstStyle/>
        <a:p>
          <a:r>
            <a:rPr lang="en-US"/>
            <a:t>Tendency for a decline in self-concept</a:t>
          </a:r>
        </a:p>
      </dgm:t>
    </dgm:pt>
    <dgm:pt modelId="{6B844441-1505-4D6D-B311-F96FACE77A4D}" type="parTrans" cxnId="{54F5B01A-2794-4507-A95D-77E1D056A370}">
      <dgm:prSet/>
      <dgm:spPr/>
      <dgm:t>
        <a:bodyPr/>
        <a:lstStyle/>
        <a:p>
          <a:endParaRPr lang="en-US"/>
        </a:p>
      </dgm:t>
    </dgm:pt>
    <dgm:pt modelId="{A8DDAB98-E730-4FE0-829F-29A34C1AA4AF}" type="sibTrans" cxnId="{54F5B01A-2794-4507-A95D-77E1D056A370}">
      <dgm:prSet/>
      <dgm:spPr/>
      <dgm:t>
        <a:bodyPr/>
        <a:lstStyle/>
        <a:p>
          <a:endParaRPr lang="en-US"/>
        </a:p>
      </dgm:t>
    </dgm:pt>
    <dgm:pt modelId="{3F3CB55D-7B57-49D4-9B62-977159230438}">
      <dgm:prSet/>
      <dgm:spPr/>
      <dgm:t>
        <a:bodyPr/>
        <a:lstStyle/>
        <a:p>
          <a:r>
            <a:rPr lang="en-US"/>
            <a:t>Effects may extend into adulthood</a:t>
          </a:r>
        </a:p>
      </dgm:t>
    </dgm:pt>
    <dgm:pt modelId="{A898BDE5-40C5-4523-8FE4-83B594F6D25D}" type="parTrans" cxnId="{72952879-3D57-4F5F-BC99-4B127295BFBA}">
      <dgm:prSet/>
      <dgm:spPr/>
      <dgm:t>
        <a:bodyPr/>
        <a:lstStyle/>
        <a:p>
          <a:endParaRPr lang="en-US"/>
        </a:p>
      </dgm:t>
    </dgm:pt>
    <dgm:pt modelId="{70C54F27-5673-409B-B860-29A16D6CCAA8}" type="sibTrans" cxnId="{72952879-3D57-4F5F-BC99-4B127295BFBA}">
      <dgm:prSet/>
      <dgm:spPr/>
      <dgm:t>
        <a:bodyPr/>
        <a:lstStyle/>
        <a:p>
          <a:endParaRPr lang="en-US"/>
        </a:p>
      </dgm:t>
    </dgm:pt>
    <dgm:pt modelId="{27A8998D-BBC6-4ED9-8DAF-A9D5F69B3E9A}" type="pres">
      <dgm:prSet presAssocID="{52C50363-02F8-42A0-97F4-4BD516254419}" presName="diagram" presStyleCnt="0">
        <dgm:presLayoutVars>
          <dgm:dir/>
          <dgm:resizeHandles val="exact"/>
        </dgm:presLayoutVars>
      </dgm:prSet>
      <dgm:spPr/>
    </dgm:pt>
    <dgm:pt modelId="{634CA175-64DE-4FC3-9CD3-8FD94F817574}" type="pres">
      <dgm:prSet presAssocID="{DEEF4D17-6855-493D-9467-4EFC34B27745}" presName="node" presStyleLbl="node1" presStyleIdx="0" presStyleCnt="5" custLinFactNeighborX="283" custLinFactNeighborY="1041">
        <dgm:presLayoutVars>
          <dgm:bulletEnabled val="1"/>
        </dgm:presLayoutVars>
      </dgm:prSet>
      <dgm:spPr/>
    </dgm:pt>
    <dgm:pt modelId="{9B92AD78-96E6-4488-806C-EA7BD167A573}" type="pres">
      <dgm:prSet presAssocID="{C7A33F84-EBF3-442A-A516-64DA9419E792}" presName="sibTrans" presStyleCnt="0"/>
      <dgm:spPr/>
    </dgm:pt>
    <dgm:pt modelId="{30CC5295-BF22-4D0F-922E-81684CFE4030}" type="pres">
      <dgm:prSet presAssocID="{700B5DA2-E3EE-442B-A673-FCB7E9F67874}" presName="node" presStyleLbl="node1" presStyleIdx="1" presStyleCnt="5">
        <dgm:presLayoutVars>
          <dgm:bulletEnabled val="1"/>
        </dgm:presLayoutVars>
      </dgm:prSet>
      <dgm:spPr/>
    </dgm:pt>
    <dgm:pt modelId="{FCEB1293-1443-46FB-AC5E-B98245788F45}" type="pres">
      <dgm:prSet presAssocID="{26ECAD40-E47C-472B-8776-2AF68C5E8413}" presName="sibTrans" presStyleCnt="0"/>
      <dgm:spPr/>
    </dgm:pt>
    <dgm:pt modelId="{9A3DF150-A168-4E92-988F-1FA1D729EBF9}" type="pres">
      <dgm:prSet presAssocID="{B26EFDDC-C318-409A-8EEB-C2E7B84240CB}" presName="node" presStyleLbl="node1" presStyleIdx="2" presStyleCnt="5" custScaleX="121722" custScaleY="119909">
        <dgm:presLayoutVars>
          <dgm:bulletEnabled val="1"/>
        </dgm:presLayoutVars>
      </dgm:prSet>
      <dgm:spPr/>
    </dgm:pt>
    <dgm:pt modelId="{4EFB2B44-FB8B-4B48-9411-4E601910CB7E}" type="pres">
      <dgm:prSet presAssocID="{B27F1093-304A-467D-BBC0-6741365F3D69}" presName="sibTrans" presStyleCnt="0"/>
      <dgm:spPr/>
    </dgm:pt>
    <dgm:pt modelId="{A9A82B5F-CD2C-4BAC-91F7-28840F55F28F}" type="pres">
      <dgm:prSet presAssocID="{AD2C2A25-E1E3-469C-85FB-6AD4A7B01538}" presName="node" presStyleLbl="node1" presStyleIdx="3" presStyleCnt="5">
        <dgm:presLayoutVars>
          <dgm:bulletEnabled val="1"/>
        </dgm:presLayoutVars>
      </dgm:prSet>
      <dgm:spPr/>
    </dgm:pt>
    <dgm:pt modelId="{92F1AB47-576D-46A1-AAA5-74B781E0A866}" type="pres">
      <dgm:prSet presAssocID="{A8DDAB98-E730-4FE0-829F-29A34C1AA4AF}" presName="sibTrans" presStyleCnt="0"/>
      <dgm:spPr/>
    </dgm:pt>
    <dgm:pt modelId="{67F18103-3872-4ED1-8AB6-BBC556A61833}" type="pres">
      <dgm:prSet presAssocID="{3F3CB55D-7B57-49D4-9B62-977159230438}" presName="node" presStyleLbl="node1" presStyleIdx="4" presStyleCnt="5">
        <dgm:presLayoutVars>
          <dgm:bulletEnabled val="1"/>
        </dgm:presLayoutVars>
      </dgm:prSet>
      <dgm:spPr/>
    </dgm:pt>
  </dgm:ptLst>
  <dgm:cxnLst>
    <dgm:cxn modelId="{54F5B01A-2794-4507-A95D-77E1D056A370}" srcId="{52C50363-02F8-42A0-97F4-4BD516254419}" destId="{AD2C2A25-E1E3-469C-85FB-6AD4A7B01538}" srcOrd="3" destOrd="0" parTransId="{6B844441-1505-4D6D-B311-F96FACE77A4D}" sibTransId="{A8DDAB98-E730-4FE0-829F-29A34C1AA4AF}"/>
    <dgm:cxn modelId="{72952879-3D57-4F5F-BC99-4B127295BFBA}" srcId="{52C50363-02F8-42A0-97F4-4BD516254419}" destId="{3F3CB55D-7B57-49D4-9B62-977159230438}" srcOrd="4" destOrd="0" parTransId="{A898BDE5-40C5-4523-8FE4-83B594F6D25D}" sibTransId="{70C54F27-5673-409B-B860-29A16D6CCAA8}"/>
    <dgm:cxn modelId="{065CD693-9145-4869-A3BE-A17CD75349B4}" type="presOf" srcId="{700B5DA2-E3EE-442B-A673-FCB7E9F67874}" destId="{30CC5295-BF22-4D0F-922E-81684CFE4030}" srcOrd="0" destOrd="0" presId="urn:microsoft.com/office/officeart/2005/8/layout/default"/>
    <dgm:cxn modelId="{B34EC5B2-F12E-4A96-8B6F-AB3F83926198}" type="presOf" srcId="{AD2C2A25-E1E3-469C-85FB-6AD4A7B01538}" destId="{A9A82B5F-CD2C-4BAC-91F7-28840F55F28F}" srcOrd="0" destOrd="0" presId="urn:microsoft.com/office/officeart/2005/8/layout/default"/>
    <dgm:cxn modelId="{D86C86B5-315C-4B5E-9719-AFFEDA6B5018}" srcId="{52C50363-02F8-42A0-97F4-4BD516254419}" destId="{DEEF4D17-6855-493D-9467-4EFC34B27745}" srcOrd="0" destOrd="0" parTransId="{F6957D8C-5F9C-45DD-82A8-8B0C60D783C8}" sibTransId="{C7A33F84-EBF3-442A-A516-64DA9419E792}"/>
    <dgm:cxn modelId="{C4560BCA-43C6-4DE9-B420-D4A150219376}" srcId="{52C50363-02F8-42A0-97F4-4BD516254419}" destId="{B26EFDDC-C318-409A-8EEB-C2E7B84240CB}" srcOrd="2" destOrd="0" parTransId="{CA8C66F4-CE9B-4F78-80AB-5C00FD77D9CD}" sibTransId="{B27F1093-304A-467D-BBC0-6741365F3D69}"/>
    <dgm:cxn modelId="{B238ACCA-6EAD-4526-95FD-7B6B80587080}" type="presOf" srcId="{DEEF4D17-6855-493D-9467-4EFC34B27745}" destId="{634CA175-64DE-4FC3-9CD3-8FD94F817574}" srcOrd="0" destOrd="0" presId="urn:microsoft.com/office/officeart/2005/8/layout/default"/>
    <dgm:cxn modelId="{6AC577D0-995F-49A7-9079-AB80BCBE6925}" type="presOf" srcId="{B26EFDDC-C318-409A-8EEB-C2E7B84240CB}" destId="{9A3DF150-A168-4E92-988F-1FA1D729EBF9}" srcOrd="0" destOrd="0" presId="urn:microsoft.com/office/officeart/2005/8/layout/default"/>
    <dgm:cxn modelId="{F4B272DF-1A27-4EEF-A077-AF7AC875FFAE}" type="presOf" srcId="{3F3CB55D-7B57-49D4-9B62-977159230438}" destId="{67F18103-3872-4ED1-8AB6-BBC556A61833}" srcOrd="0" destOrd="0" presId="urn:microsoft.com/office/officeart/2005/8/layout/default"/>
    <dgm:cxn modelId="{A246E3EB-9A64-4D1A-ACDC-4EAC3C5C7A71}" type="presOf" srcId="{52C50363-02F8-42A0-97F4-4BD516254419}" destId="{27A8998D-BBC6-4ED9-8DAF-A9D5F69B3E9A}" srcOrd="0" destOrd="0" presId="urn:microsoft.com/office/officeart/2005/8/layout/default"/>
    <dgm:cxn modelId="{89A994FF-283B-4009-B4ED-C5BB5C7DC8AD}" srcId="{52C50363-02F8-42A0-97F4-4BD516254419}" destId="{700B5DA2-E3EE-442B-A673-FCB7E9F67874}" srcOrd="1" destOrd="0" parTransId="{EE2B8151-C536-4EF6-A639-112691183D24}" sibTransId="{26ECAD40-E47C-472B-8776-2AF68C5E8413}"/>
    <dgm:cxn modelId="{81C25E94-7579-4FA8-9715-74B41BB0D17F}" type="presParOf" srcId="{27A8998D-BBC6-4ED9-8DAF-A9D5F69B3E9A}" destId="{634CA175-64DE-4FC3-9CD3-8FD94F817574}" srcOrd="0" destOrd="0" presId="urn:microsoft.com/office/officeart/2005/8/layout/default"/>
    <dgm:cxn modelId="{B1F02923-596E-4B02-BB5D-88E586760077}" type="presParOf" srcId="{27A8998D-BBC6-4ED9-8DAF-A9D5F69B3E9A}" destId="{9B92AD78-96E6-4488-806C-EA7BD167A573}" srcOrd="1" destOrd="0" presId="urn:microsoft.com/office/officeart/2005/8/layout/default"/>
    <dgm:cxn modelId="{52615E71-EB61-451F-A907-A623E92DA7B1}" type="presParOf" srcId="{27A8998D-BBC6-4ED9-8DAF-A9D5F69B3E9A}" destId="{30CC5295-BF22-4D0F-922E-81684CFE4030}" srcOrd="2" destOrd="0" presId="urn:microsoft.com/office/officeart/2005/8/layout/default"/>
    <dgm:cxn modelId="{F7B42A25-2543-48D1-8962-74B6A70473DC}" type="presParOf" srcId="{27A8998D-BBC6-4ED9-8DAF-A9D5F69B3E9A}" destId="{FCEB1293-1443-46FB-AC5E-B98245788F45}" srcOrd="3" destOrd="0" presId="urn:microsoft.com/office/officeart/2005/8/layout/default"/>
    <dgm:cxn modelId="{36685B3B-288E-4C72-8BFD-EDB7CBD14031}" type="presParOf" srcId="{27A8998D-BBC6-4ED9-8DAF-A9D5F69B3E9A}" destId="{9A3DF150-A168-4E92-988F-1FA1D729EBF9}" srcOrd="4" destOrd="0" presId="urn:microsoft.com/office/officeart/2005/8/layout/default"/>
    <dgm:cxn modelId="{7F9F725E-0A1B-4CE5-AC84-1EFE656CD386}" type="presParOf" srcId="{27A8998D-BBC6-4ED9-8DAF-A9D5F69B3E9A}" destId="{4EFB2B44-FB8B-4B48-9411-4E601910CB7E}" srcOrd="5" destOrd="0" presId="urn:microsoft.com/office/officeart/2005/8/layout/default"/>
    <dgm:cxn modelId="{4D93BF2C-91D1-4B8C-BA99-A1EB33FC3C6C}" type="presParOf" srcId="{27A8998D-BBC6-4ED9-8DAF-A9D5F69B3E9A}" destId="{A9A82B5F-CD2C-4BAC-91F7-28840F55F28F}" srcOrd="6" destOrd="0" presId="urn:microsoft.com/office/officeart/2005/8/layout/default"/>
    <dgm:cxn modelId="{95E3C846-7466-4462-B443-546410858BF5}" type="presParOf" srcId="{27A8998D-BBC6-4ED9-8DAF-A9D5F69B3E9A}" destId="{92F1AB47-576D-46A1-AAA5-74B781E0A866}" srcOrd="7" destOrd="0" presId="urn:microsoft.com/office/officeart/2005/8/layout/default"/>
    <dgm:cxn modelId="{7FE24CB6-C8F1-40E2-A809-A2BDC8472A66}" type="presParOf" srcId="{27A8998D-BBC6-4ED9-8DAF-A9D5F69B3E9A}" destId="{67F18103-3872-4ED1-8AB6-BBC556A61833}"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06E268C-2B73-459A-886B-81B4A0B065BB}"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694E179F-3925-4C42-A67D-AA58DEF109AE}">
      <dgm:prSet/>
      <dgm:spPr/>
      <dgm:t>
        <a:bodyPr/>
        <a:lstStyle/>
        <a:p>
          <a:r>
            <a:rPr lang="en-US"/>
            <a:t>Overlooked in dating and mixed sex activities</a:t>
          </a:r>
        </a:p>
      </dgm:t>
    </dgm:pt>
    <dgm:pt modelId="{08F4C720-8E27-4E68-A14B-498532FF5C4D}" type="parTrans" cxnId="{986D7668-292C-44F9-8A73-64756A197494}">
      <dgm:prSet/>
      <dgm:spPr/>
      <dgm:t>
        <a:bodyPr/>
        <a:lstStyle/>
        <a:p>
          <a:endParaRPr lang="en-US"/>
        </a:p>
      </dgm:t>
    </dgm:pt>
    <dgm:pt modelId="{F1883FC3-0FAB-4390-93AF-3A4D36C1D8BD}" type="sibTrans" cxnId="{986D7668-292C-44F9-8A73-64756A197494}">
      <dgm:prSet/>
      <dgm:spPr/>
      <dgm:t>
        <a:bodyPr/>
        <a:lstStyle/>
        <a:p>
          <a:endParaRPr lang="en-US"/>
        </a:p>
      </dgm:t>
    </dgm:pt>
    <dgm:pt modelId="{E8B998EF-2A3D-4C01-B814-20DE0E662C72}">
      <dgm:prSet/>
      <dgm:spPr/>
      <dgm:t>
        <a:bodyPr/>
        <a:lstStyle/>
        <a:p>
          <a:r>
            <a:rPr lang="en-US" dirty="0"/>
            <a:t>Relatively low social status</a:t>
          </a:r>
        </a:p>
      </dgm:t>
    </dgm:pt>
    <dgm:pt modelId="{1B622E3B-477A-44F6-9E07-136929CACC23}" type="parTrans" cxnId="{FDFEB004-E5B6-4E2C-8C48-8965F02D2254}">
      <dgm:prSet/>
      <dgm:spPr/>
      <dgm:t>
        <a:bodyPr/>
        <a:lstStyle/>
        <a:p>
          <a:endParaRPr lang="en-US"/>
        </a:p>
      </dgm:t>
    </dgm:pt>
    <dgm:pt modelId="{82A4BF7B-AC5C-4466-B378-9842AD75AF64}" type="sibTrans" cxnId="{FDFEB004-E5B6-4E2C-8C48-8965F02D2254}">
      <dgm:prSet/>
      <dgm:spPr/>
      <dgm:t>
        <a:bodyPr/>
        <a:lstStyle/>
        <a:p>
          <a:endParaRPr lang="en-US"/>
        </a:p>
      </dgm:t>
    </dgm:pt>
    <dgm:pt modelId="{03E5C194-B5F2-41B1-BDCD-1B5D6982377F}">
      <dgm:prSet/>
      <dgm:spPr/>
      <dgm:t>
        <a:bodyPr/>
        <a:lstStyle/>
        <a:p>
          <a:r>
            <a:rPr lang="en-US"/>
            <a:t>When maturity catches up, may have better body satisfaction than early maturing girls</a:t>
          </a:r>
        </a:p>
      </dgm:t>
    </dgm:pt>
    <dgm:pt modelId="{5AE9D753-962C-4FD6-A3D7-C881618C152D}" type="parTrans" cxnId="{5465FE85-7C6D-4E1E-8DA7-E03EE52608CC}">
      <dgm:prSet/>
      <dgm:spPr/>
      <dgm:t>
        <a:bodyPr/>
        <a:lstStyle/>
        <a:p>
          <a:endParaRPr lang="en-US"/>
        </a:p>
      </dgm:t>
    </dgm:pt>
    <dgm:pt modelId="{BB84B76A-5F6B-4755-8939-3334773E2F87}" type="sibTrans" cxnId="{5465FE85-7C6D-4E1E-8DA7-E03EE52608CC}">
      <dgm:prSet/>
      <dgm:spPr/>
      <dgm:t>
        <a:bodyPr/>
        <a:lstStyle/>
        <a:p>
          <a:endParaRPr lang="en-US"/>
        </a:p>
      </dgm:t>
    </dgm:pt>
    <dgm:pt modelId="{77CAC824-9A26-4D18-8F13-6A6B5E0AE7E2}">
      <dgm:prSet/>
      <dgm:spPr/>
      <dgm:t>
        <a:bodyPr/>
        <a:lstStyle/>
        <a:p>
          <a:r>
            <a:rPr lang="en-US" dirty="0"/>
            <a:t>More likely to end up with culturally ideal body (slender, leggy)</a:t>
          </a:r>
        </a:p>
      </dgm:t>
    </dgm:pt>
    <dgm:pt modelId="{36D52EE8-509E-441A-94E1-55794CCE5917}" type="parTrans" cxnId="{2740E6C5-5590-4F9B-B545-674C063C03A7}">
      <dgm:prSet/>
      <dgm:spPr/>
      <dgm:t>
        <a:bodyPr/>
        <a:lstStyle/>
        <a:p>
          <a:endParaRPr lang="en-US"/>
        </a:p>
      </dgm:t>
    </dgm:pt>
    <dgm:pt modelId="{02785ABA-F2B8-42D9-8DD0-E0747946401A}" type="sibTrans" cxnId="{2740E6C5-5590-4F9B-B545-674C063C03A7}">
      <dgm:prSet/>
      <dgm:spPr/>
      <dgm:t>
        <a:bodyPr/>
        <a:lstStyle/>
        <a:p>
          <a:endParaRPr lang="en-US"/>
        </a:p>
      </dgm:t>
    </dgm:pt>
    <dgm:pt modelId="{E60FEA7E-F287-46EF-B573-9F71F20920A7}">
      <dgm:prSet/>
      <dgm:spPr/>
      <dgm:t>
        <a:bodyPr/>
        <a:lstStyle/>
        <a:p>
          <a:r>
            <a:rPr lang="en-US"/>
            <a:t>Tend to have fewer emotional problems</a:t>
          </a:r>
        </a:p>
      </dgm:t>
    </dgm:pt>
    <dgm:pt modelId="{8E6C9F80-39E6-44AF-93D5-145C5BEEBC6A}" type="parTrans" cxnId="{803B6002-30EF-4482-A747-E653D2EAA366}">
      <dgm:prSet/>
      <dgm:spPr/>
      <dgm:t>
        <a:bodyPr/>
        <a:lstStyle/>
        <a:p>
          <a:endParaRPr lang="en-US"/>
        </a:p>
      </dgm:t>
    </dgm:pt>
    <dgm:pt modelId="{D7B6FF28-B2A6-473A-9D9D-F6DCD43F2932}" type="sibTrans" cxnId="{803B6002-30EF-4482-A747-E653D2EAA366}">
      <dgm:prSet/>
      <dgm:spPr/>
      <dgm:t>
        <a:bodyPr/>
        <a:lstStyle/>
        <a:p>
          <a:endParaRPr lang="en-US"/>
        </a:p>
      </dgm:t>
    </dgm:pt>
    <dgm:pt modelId="{D79E314D-5D92-4F9A-A835-22283C177481}" type="pres">
      <dgm:prSet presAssocID="{A06E268C-2B73-459A-886B-81B4A0B065BB}" presName="vert0" presStyleCnt="0">
        <dgm:presLayoutVars>
          <dgm:dir/>
          <dgm:animOne val="branch"/>
          <dgm:animLvl val="lvl"/>
        </dgm:presLayoutVars>
      </dgm:prSet>
      <dgm:spPr/>
    </dgm:pt>
    <dgm:pt modelId="{257D995F-5B8B-44B3-A9D5-A5D00B128A96}" type="pres">
      <dgm:prSet presAssocID="{694E179F-3925-4C42-A67D-AA58DEF109AE}" presName="thickLine" presStyleLbl="alignNode1" presStyleIdx="0" presStyleCnt="5"/>
      <dgm:spPr/>
    </dgm:pt>
    <dgm:pt modelId="{CD397645-B7DA-4EAE-B6AF-13495C945D67}" type="pres">
      <dgm:prSet presAssocID="{694E179F-3925-4C42-A67D-AA58DEF109AE}" presName="horz1" presStyleCnt="0"/>
      <dgm:spPr/>
    </dgm:pt>
    <dgm:pt modelId="{8BCFE1FF-E6DD-4C2B-BB32-14043042FFDE}" type="pres">
      <dgm:prSet presAssocID="{694E179F-3925-4C42-A67D-AA58DEF109AE}" presName="tx1" presStyleLbl="revTx" presStyleIdx="0" presStyleCnt="5"/>
      <dgm:spPr/>
    </dgm:pt>
    <dgm:pt modelId="{4B8CE1C4-A9CD-4E7D-A8E5-3E4B6CC51E41}" type="pres">
      <dgm:prSet presAssocID="{694E179F-3925-4C42-A67D-AA58DEF109AE}" presName="vert1" presStyleCnt="0"/>
      <dgm:spPr/>
    </dgm:pt>
    <dgm:pt modelId="{539C3D3D-143B-456B-8BDC-4660AFC5240D}" type="pres">
      <dgm:prSet presAssocID="{E8B998EF-2A3D-4C01-B814-20DE0E662C72}" presName="thickLine" presStyleLbl="alignNode1" presStyleIdx="1" presStyleCnt="5"/>
      <dgm:spPr/>
    </dgm:pt>
    <dgm:pt modelId="{B49B40AB-D203-4F5E-B1B8-03CC10AA3205}" type="pres">
      <dgm:prSet presAssocID="{E8B998EF-2A3D-4C01-B814-20DE0E662C72}" presName="horz1" presStyleCnt="0"/>
      <dgm:spPr/>
    </dgm:pt>
    <dgm:pt modelId="{594B6650-62FE-4C63-9834-8376C20EDEA7}" type="pres">
      <dgm:prSet presAssocID="{E8B998EF-2A3D-4C01-B814-20DE0E662C72}" presName="tx1" presStyleLbl="revTx" presStyleIdx="1" presStyleCnt="5"/>
      <dgm:spPr/>
    </dgm:pt>
    <dgm:pt modelId="{E1D2A996-5710-41B4-A1C8-17560CA6200E}" type="pres">
      <dgm:prSet presAssocID="{E8B998EF-2A3D-4C01-B814-20DE0E662C72}" presName="vert1" presStyleCnt="0"/>
      <dgm:spPr/>
    </dgm:pt>
    <dgm:pt modelId="{D79B924E-7792-4AC1-9AA7-978EA5D5B0BB}" type="pres">
      <dgm:prSet presAssocID="{03E5C194-B5F2-41B1-BDCD-1B5D6982377F}" presName="thickLine" presStyleLbl="alignNode1" presStyleIdx="2" presStyleCnt="5"/>
      <dgm:spPr/>
    </dgm:pt>
    <dgm:pt modelId="{9B642067-0310-426F-B6E9-93E37A6937F7}" type="pres">
      <dgm:prSet presAssocID="{03E5C194-B5F2-41B1-BDCD-1B5D6982377F}" presName="horz1" presStyleCnt="0"/>
      <dgm:spPr/>
    </dgm:pt>
    <dgm:pt modelId="{7BDD1B3B-C06C-41C0-BB92-8D891CE46FCB}" type="pres">
      <dgm:prSet presAssocID="{03E5C194-B5F2-41B1-BDCD-1B5D6982377F}" presName="tx1" presStyleLbl="revTx" presStyleIdx="2" presStyleCnt="5"/>
      <dgm:spPr/>
    </dgm:pt>
    <dgm:pt modelId="{0C0395AA-3518-48AE-9DDE-1B45B105ACE9}" type="pres">
      <dgm:prSet presAssocID="{03E5C194-B5F2-41B1-BDCD-1B5D6982377F}" presName="vert1" presStyleCnt="0"/>
      <dgm:spPr/>
    </dgm:pt>
    <dgm:pt modelId="{8048FFA6-445F-4821-A649-6F02BCF6BA22}" type="pres">
      <dgm:prSet presAssocID="{77CAC824-9A26-4D18-8F13-6A6B5E0AE7E2}" presName="thickLine" presStyleLbl="alignNode1" presStyleIdx="3" presStyleCnt="5"/>
      <dgm:spPr/>
    </dgm:pt>
    <dgm:pt modelId="{B5EA6FC7-7AEC-44A8-8112-80B2883400AC}" type="pres">
      <dgm:prSet presAssocID="{77CAC824-9A26-4D18-8F13-6A6B5E0AE7E2}" presName="horz1" presStyleCnt="0"/>
      <dgm:spPr/>
    </dgm:pt>
    <dgm:pt modelId="{37D60617-F222-485E-9564-14E5D1A22CF2}" type="pres">
      <dgm:prSet presAssocID="{77CAC824-9A26-4D18-8F13-6A6B5E0AE7E2}" presName="tx1" presStyleLbl="revTx" presStyleIdx="3" presStyleCnt="5"/>
      <dgm:spPr/>
    </dgm:pt>
    <dgm:pt modelId="{FC3838DC-1C72-40DC-9FB6-7879E4D2F1BC}" type="pres">
      <dgm:prSet presAssocID="{77CAC824-9A26-4D18-8F13-6A6B5E0AE7E2}" presName="vert1" presStyleCnt="0"/>
      <dgm:spPr/>
    </dgm:pt>
    <dgm:pt modelId="{FAADD5E4-6189-4824-B89D-1C838D8118FA}" type="pres">
      <dgm:prSet presAssocID="{E60FEA7E-F287-46EF-B573-9F71F20920A7}" presName="thickLine" presStyleLbl="alignNode1" presStyleIdx="4" presStyleCnt="5"/>
      <dgm:spPr/>
    </dgm:pt>
    <dgm:pt modelId="{E8861000-F165-40A1-B8E7-1EAFC0AB9FF0}" type="pres">
      <dgm:prSet presAssocID="{E60FEA7E-F287-46EF-B573-9F71F20920A7}" presName="horz1" presStyleCnt="0"/>
      <dgm:spPr/>
    </dgm:pt>
    <dgm:pt modelId="{BE77CAD5-8852-4BC2-8D24-A3D392B17BC8}" type="pres">
      <dgm:prSet presAssocID="{E60FEA7E-F287-46EF-B573-9F71F20920A7}" presName="tx1" presStyleLbl="revTx" presStyleIdx="4" presStyleCnt="5"/>
      <dgm:spPr/>
    </dgm:pt>
    <dgm:pt modelId="{73952B88-AAC7-4DF8-B1C5-5847B914F1E3}" type="pres">
      <dgm:prSet presAssocID="{E60FEA7E-F287-46EF-B573-9F71F20920A7}" presName="vert1" presStyleCnt="0"/>
      <dgm:spPr/>
    </dgm:pt>
  </dgm:ptLst>
  <dgm:cxnLst>
    <dgm:cxn modelId="{803B6002-30EF-4482-A747-E653D2EAA366}" srcId="{A06E268C-2B73-459A-886B-81B4A0B065BB}" destId="{E60FEA7E-F287-46EF-B573-9F71F20920A7}" srcOrd="4" destOrd="0" parTransId="{8E6C9F80-39E6-44AF-93D5-145C5BEEBC6A}" sibTransId="{D7B6FF28-B2A6-473A-9D9D-F6DCD43F2932}"/>
    <dgm:cxn modelId="{FDFEB004-E5B6-4E2C-8C48-8965F02D2254}" srcId="{A06E268C-2B73-459A-886B-81B4A0B065BB}" destId="{E8B998EF-2A3D-4C01-B814-20DE0E662C72}" srcOrd="1" destOrd="0" parTransId="{1B622E3B-477A-44F6-9E07-136929CACC23}" sibTransId="{82A4BF7B-AC5C-4466-B378-9842AD75AF64}"/>
    <dgm:cxn modelId="{06273420-7DC2-459C-B7C4-9CC2F1C259B7}" type="presOf" srcId="{E60FEA7E-F287-46EF-B573-9F71F20920A7}" destId="{BE77CAD5-8852-4BC2-8D24-A3D392B17BC8}" srcOrd="0" destOrd="0" presId="urn:microsoft.com/office/officeart/2008/layout/LinedList"/>
    <dgm:cxn modelId="{CCF61C2F-F3AA-46D1-BAF0-860CDCB7D14A}" type="presOf" srcId="{E8B998EF-2A3D-4C01-B814-20DE0E662C72}" destId="{594B6650-62FE-4C63-9834-8376C20EDEA7}" srcOrd="0" destOrd="0" presId="urn:microsoft.com/office/officeart/2008/layout/LinedList"/>
    <dgm:cxn modelId="{986D7668-292C-44F9-8A73-64756A197494}" srcId="{A06E268C-2B73-459A-886B-81B4A0B065BB}" destId="{694E179F-3925-4C42-A67D-AA58DEF109AE}" srcOrd="0" destOrd="0" parTransId="{08F4C720-8E27-4E68-A14B-498532FF5C4D}" sibTransId="{F1883FC3-0FAB-4390-93AF-3A4D36C1D8BD}"/>
    <dgm:cxn modelId="{FCEF814A-D670-4805-AB54-5014A8817C13}" type="presOf" srcId="{77CAC824-9A26-4D18-8F13-6A6B5E0AE7E2}" destId="{37D60617-F222-485E-9564-14E5D1A22CF2}" srcOrd="0" destOrd="0" presId="urn:microsoft.com/office/officeart/2008/layout/LinedList"/>
    <dgm:cxn modelId="{851F017F-1209-4824-B0F0-AA3651B6F469}" type="presOf" srcId="{694E179F-3925-4C42-A67D-AA58DEF109AE}" destId="{8BCFE1FF-E6DD-4C2B-BB32-14043042FFDE}" srcOrd="0" destOrd="0" presId="urn:microsoft.com/office/officeart/2008/layout/LinedList"/>
    <dgm:cxn modelId="{5465FE85-7C6D-4E1E-8DA7-E03EE52608CC}" srcId="{A06E268C-2B73-459A-886B-81B4A0B065BB}" destId="{03E5C194-B5F2-41B1-BDCD-1B5D6982377F}" srcOrd="2" destOrd="0" parTransId="{5AE9D753-962C-4FD6-A3D7-C881618C152D}" sibTransId="{BB84B76A-5F6B-4755-8939-3334773E2F87}"/>
    <dgm:cxn modelId="{183FA496-3E37-4397-B144-612E3C09E91B}" type="presOf" srcId="{A06E268C-2B73-459A-886B-81B4A0B065BB}" destId="{D79E314D-5D92-4F9A-A835-22283C177481}" srcOrd="0" destOrd="0" presId="urn:microsoft.com/office/officeart/2008/layout/LinedList"/>
    <dgm:cxn modelId="{2740E6C5-5590-4F9B-B545-674C063C03A7}" srcId="{A06E268C-2B73-459A-886B-81B4A0B065BB}" destId="{77CAC824-9A26-4D18-8F13-6A6B5E0AE7E2}" srcOrd="3" destOrd="0" parTransId="{36D52EE8-509E-441A-94E1-55794CCE5917}" sibTransId="{02785ABA-F2B8-42D9-8DD0-E0747946401A}"/>
    <dgm:cxn modelId="{AE21A6DC-96C5-4032-898B-35DF5C68F726}" type="presOf" srcId="{03E5C194-B5F2-41B1-BDCD-1B5D6982377F}" destId="{7BDD1B3B-C06C-41C0-BB92-8D891CE46FCB}" srcOrd="0" destOrd="0" presId="urn:microsoft.com/office/officeart/2008/layout/LinedList"/>
    <dgm:cxn modelId="{61108482-28E8-48C3-A665-E091AB4F6701}" type="presParOf" srcId="{D79E314D-5D92-4F9A-A835-22283C177481}" destId="{257D995F-5B8B-44B3-A9D5-A5D00B128A96}" srcOrd="0" destOrd="0" presId="urn:microsoft.com/office/officeart/2008/layout/LinedList"/>
    <dgm:cxn modelId="{886B0ADB-0FAB-474D-A02E-4C8236925A4C}" type="presParOf" srcId="{D79E314D-5D92-4F9A-A835-22283C177481}" destId="{CD397645-B7DA-4EAE-B6AF-13495C945D67}" srcOrd="1" destOrd="0" presId="urn:microsoft.com/office/officeart/2008/layout/LinedList"/>
    <dgm:cxn modelId="{97E5BD87-8888-48D7-BF80-1B839AAF0782}" type="presParOf" srcId="{CD397645-B7DA-4EAE-B6AF-13495C945D67}" destId="{8BCFE1FF-E6DD-4C2B-BB32-14043042FFDE}" srcOrd="0" destOrd="0" presId="urn:microsoft.com/office/officeart/2008/layout/LinedList"/>
    <dgm:cxn modelId="{D59E2E05-D054-468D-9443-7236582B8CDA}" type="presParOf" srcId="{CD397645-B7DA-4EAE-B6AF-13495C945D67}" destId="{4B8CE1C4-A9CD-4E7D-A8E5-3E4B6CC51E41}" srcOrd="1" destOrd="0" presId="urn:microsoft.com/office/officeart/2008/layout/LinedList"/>
    <dgm:cxn modelId="{0FACEC32-7198-4FDE-8EF7-5D7A7BF5874E}" type="presParOf" srcId="{D79E314D-5D92-4F9A-A835-22283C177481}" destId="{539C3D3D-143B-456B-8BDC-4660AFC5240D}" srcOrd="2" destOrd="0" presId="urn:microsoft.com/office/officeart/2008/layout/LinedList"/>
    <dgm:cxn modelId="{E62B16D9-52B6-455E-87AD-A2ECD1BA88AA}" type="presParOf" srcId="{D79E314D-5D92-4F9A-A835-22283C177481}" destId="{B49B40AB-D203-4F5E-B1B8-03CC10AA3205}" srcOrd="3" destOrd="0" presId="urn:microsoft.com/office/officeart/2008/layout/LinedList"/>
    <dgm:cxn modelId="{0553AC42-1542-4D6D-9771-E632B208EAF0}" type="presParOf" srcId="{B49B40AB-D203-4F5E-B1B8-03CC10AA3205}" destId="{594B6650-62FE-4C63-9834-8376C20EDEA7}" srcOrd="0" destOrd="0" presId="urn:microsoft.com/office/officeart/2008/layout/LinedList"/>
    <dgm:cxn modelId="{F3DD2CEF-7FEA-4740-B477-A7296CBDC62D}" type="presParOf" srcId="{B49B40AB-D203-4F5E-B1B8-03CC10AA3205}" destId="{E1D2A996-5710-41B4-A1C8-17560CA6200E}" srcOrd="1" destOrd="0" presId="urn:microsoft.com/office/officeart/2008/layout/LinedList"/>
    <dgm:cxn modelId="{5134291A-8A80-4128-877E-AA89483A711A}" type="presParOf" srcId="{D79E314D-5D92-4F9A-A835-22283C177481}" destId="{D79B924E-7792-4AC1-9AA7-978EA5D5B0BB}" srcOrd="4" destOrd="0" presId="urn:microsoft.com/office/officeart/2008/layout/LinedList"/>
    <dgm:cxn modelId="{F17B49F0-BA8D-4037-B71F-7237B1B9D808}" type="presParOf" srcId="{D79E314D-5D92-4F9A-A835-22283C177481}" destId="{9B642067-0310-426F-B6E9-93E37A6937F7}" srcOrd="5" destOrd="0" presId="urn:microsoft.com/office/officeart/2008/layout/LinedList"/>
    <dgm:cxn modelId="{21F92BF7-A9F4-4B42-8573-7B796C04B858}" type="presParOf" srcId="{9B642067-0310-426F-B6E9-93E37A6937F7}" destId="{7BDD1B3B-C06C-41C0-BB92-8D891CE46FCB}" srcOrd="0" destOrd="0" presId="urn:microsoft.com/office/officeart/2008/layout/LinedList"/>
    <dgm:cxn modelId="{B798882C-1388-4FA3-AB8C-931373C64661}" type="presParOf" srcId="{9B642067-0310-426F-B6E9-93E37A6937F7}" destId="{0C0395AA-3518-48AE-9DDE-1B45B105ACE9}" srcOrd="1" destOrd="0" presId="urn:microsoft.com/office/officeart/2008/layout/LinedList"/>
    <dgm:cxn modelId="{592F79CE-2ABF-40A5-B17C-93F7B551F0DC}" type="presParOf" srcId="{D79E314D-5D92-4F9A-A835-22283C177481}" destId="{8048FFA6-445F-4821-A649-6F02BCF6BA22}" srcOrd="6" destOrd="0" presId="urn:microsoft.com/office/officeart/2008/layout/LinedList"/>
    <dgm:cxn modelId="{FF1CB7F6-9039-4669-BD05-E8415CF95917}" type="presParOf" srcId="{D79E314D-5D92-4F9A-A835-22283C177481}" destId="{B5EA6FC7-7AEC-44A8-8112-80B2883400AC}" srcOrd="7" destOrd="0" presId="urn:microsoft.com/office/officeart/2008/layout/LinedList"/>
    <dgm:cxn modelId="{2A55F3E9-16AB-4E1D-BCE2-EF3A051CBF02}" type="presParOf" srcId="{B5EA6FC7-7AEC-44A8-8112-80B2883400AC}" destId="{37D60617-F222-485E-9564-14E5D1A22CF2}" srcOrd="0" destOrd="0" presId="urn:microsoft.com/office/officeart/2008/layout/LinedList"/>
    <dgm:cxn modelId="{50473A29-9849-495D-8A91-6CE718B6F5B4}" type="presParOf" srcId="{B5EA6FC7-7AEC-44A8-8112-80B2883400AC}" destId="{FC3838DC-1C72-40DC-9FB6-7879E4D2F1BC}" srcOrd="1" destOrd="0" presId="urn:microsoft.com/office/officeart/2008/layout/LinedList"/>
    <dgm:cxn modelId="{E07C9500-1883-4826-BD84-E9EFD3098778}" type="presParOf" srcId="{D79E314D-5D92-4F9A-A835-22283C177481}" destId="{FAADD5E4-6189-4824-B89D-1C838D8118FA}" srcOrd="8" destOrd="0" presId="urn:microsoft.com/office/officeart/2008/layout/LinedList"/>
    <dgm:cxn modelId="{52394A26-CCA3-45B2-AAF4-1360BCAF4594}" type="presParOf" srcId="{D79E314D-5D92-4F9A-A835-22283C177481}" destId="{E8861000-F165-40A1-B8E7-1EAFC0AB9FF0}" srcOrd="9" destOrd="0" presId="urn:microsoft.com/office/officeart/2008/layout/LinedList"/>
    <dgm:cxn modelId="{FDB98892-2CF6-4CE1-9210-E51A8EBBDEB7}" type="presParOf" srcId="{E8861000-F165-40A1-B8E7-1EAFC0AB9FF0}" destId="{BE77CAD5-8852-4BC2-8D24-A3D392B17BC8}" srcOrd="0" destOrd="0" presId="urn:microsoft.com/office/officeart/2008/layout/LinedList"/>
    <dgm:cxn modelId="{6AEBD162-8BDA-468A-A3C4-B0BAF4B9D6DE}" type="presParOf" srcId="{E8861000-F165-40A1-B8E7-1EAFC0AB9FF0}" destId="{73952B88-AAC7-4DF8-B1C5-5847B914F1E3}"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6D323F5-171C-4012-ADAA-E4C67B50917C}"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DA92449B-F57F-4A57-B722-BC110182FFB8}">
      <dgm:prSet/>
      <dgm:spPr/>
      <dgm:t>
        <a:bodyPr/>
        <a:lstStyle/>
        <a:p>
          <a:r>
            <a:rPr lang="en-GB"/>
            <a:t>Several studies have highlighted how the timing of Puberty can have a massive impact on Self-Esteem. </a:t>
          </a:r>
          <a:endParaRPr lang="en-US"/>
        </a:p>
      </dgm:t>
    </dgm:pt>
    <dgm:pt modelId="{83B17F65-7340-4B23-8B77-AB3413CF7833}" type="parTrans" cxnId="{7532E0AC-B265-4046-930A-AFB718F29ACF}">
      <dgm:prSet/>
      <dgm:spPr/>
      <dgm:t>
        <a:bodyPr/>
        <a:lstStyle/>
        <a:p>
          <a:endParaRPr lang="en-US"/>
        </a:p>
      </dgm:t>
    </dgm:pt>
    <dgm:pt modelId="{623E8652-A515-407F-9E0D-66FA69FA307D}" type="sibTrans" cxnId="{7532E0AC-B265-4046-930A-AFB718F29ACF}">
      <dgm:prSet/>
      <dgm:spPr/>
      <dgm:t>
        <a:bodyPr/>
        <a:lstStyle/>
        <a:p>
          <a:endParaRPr lang="en-US"/>
        </a:p>
      </dgm:t>
    </dgm:pt>
    <dgm:pt modelId="{585295DC-7106-40CB-9B85-F89CF787BD67}">
      <dgm:prSet/>
      <dgm:spPr/>
      <dgm:t>
        <a:bodyPr/>
        <a:lstStyle/>
        <a:p>
          <a:r>
            <a:rPr lang="en-GB"/>
            <a:t>Are efforts to improve Self-Esteem misguided?  </a:t>
          </a:r>
          <a:endParaRPr lang="en-US"/>
        </a:p>
      </dgm:t>
    </dgm:pt>
    <dgm:pt modelId="{CA6C83A3-5016-4D19-9954-8C0AE5C636FC}" type="parTrans" cxnId="{EF861F8C-0FD1-4D35-A275-C0B3EFE09FE8}">
      <dgm:prSet/>
      <dgm:spPr/>
      <dgm:t>
        <a:bodyPr/>
        <a:lstStyle/>
        <a:p>
          <a:endParaRPr lang="en-US"/>
        </a:p>
      </dgm:t>
    </dgm:pt>
    <dgm:pt modelId="{1B538E5B-3678-40D6-B08C-046F4D533682}" type="sibTrans" cxnId="{EF861F8C-0FD1-4D35-A275-C0B3EFE09FE8}">
      <dgm:prSet/>
      <dgm:spPr/>
      <dgm:t>
        <a:bodyPr/>
        <a:lstStyle/>
        <a:p>
          <a:endParaRPr lang="en-US"/>
        </a:p>
      </dgm:t>
    </dgm:pt>
    <dgm:pt modelId="{4A5E9CA6-7C51-4CFA-8BD7-64C2AB33271B}" type="pres">
      <dgm:prSet presAssocID="{06D323F5-171C-4012-ADAA-E4C67B50917C}" presName="hierChild1" presStyleCnt="0">
        <dgm:presLayoutVars>
          <dgm:chPref val="1"/>
          <dgm:dir/>
          <dgm:animOne val="branch"/>
          <dgm:animLvl val="lvl"/>
          <dgm:resizeHandles/>
        </dgm:presLayoutVars>
      </dgm:prSet>
      <dgm:spPr/>
    </dgm:pt>
    <dgm:pt modelId="{EA64C353-88BC-4C6E-8602-6C6D8155B0EB}" type="pres">
      <dgm:prSet presAssocID="{DA92449B-F57F-4A57-B722-BC110182FFB8}" presName="hierRoot1" presStyleCnt="0"/>
      <dgm:spPr/>
    </dgm:pt>
    <dgm:pt modelId="{FBB7533F-3ACF-4023-971D-84C2F3411995}" type="pres">
      <dgm:prSet presAssocID="{DA92449B-F57F-4A57-B722-BC110182FFB8}" presName="composite" presStyleCnt="0"/>
      <dgm:spPr/>
    </dgm:pt>
    <dgm:pt modelId="{79272F5A-67D6-4E50-BFB8-66D9BDC5D49A}" type="pres">
      <dgm:prSet presAssocID="{DA92449B-F57F-4A57-B722-BC110182FFB8}" presName="background" presStyleLbl="node0" presStyleIdx="0" presStyleCnt="2"/>
      <dgm:spPr/>
    </dgm:pt>
    <dgm:pt modelId="{236DBA26-03CE-472C-A9EA-44D8BC2DA393}" type="pres">
      <dgm:prSet presAssocID="{DA92449B-F57F-4A57-B722-BC110182FFB8}" presName="text" presStyleLbl="fgAcc0" presStyleIdx="0" presStyleCnt="2">
        <dgm:presLayoutVars>
          <dgm:chPref val="3"/>
        </dgm:presLayoutVars>
      </dgm:prSet>
      <dgm:spPr/>
    </dgm:pt>
    <dgm:pt modelId="{C6B9C08E-4143-4328-829B-791ED5CCDE16}" type="pres">
      <dgm:prSet presAssocID="{DA92449B-F57F-4A57-B722-BC110182FFB8}" presName="hierChild2" presStyleCnt="0"/>
      <dgm:spPr/>
    </dgm:pt>
    <dgm:pt modelId="{D3C4872C-5A53-4DFB-9E5D-8FFF57A335C0}" type="pres">
      <dgm:prSet presAssocID="{585295DC-7106-40CB-9B85-F89CF787BD67}" presName="hierRoot1" presStyleCnt="0"/>
      <dgm:spPr/>
    </dgm:pt>
    <dgm:pt modelId="{EFA831C4-7A0F-4F1C-B0B5-66A70E512965}" type="pres">
      <dgm:prSet presAssocID="{585295DC-7106-40CB-9B85-F89CF787BD67}" presName="composite" presStyleCnt="0"/>
      <dgm:spPr/>
    </dgm:pt>
    <dgm:pt modelId="{15F463ED-77B1-4F32-8734-AB7CEA47C31D}" type="pres">
      <dgm:prSet presAssocID="{585295DC-7106-40CB-9B85-F89CF787BD67}" presName="background" presStyleLbl="node0" presStyleIdx="1" presStyleCnt="2"/>
      <dgm:spPr/>
    </dgm:pt>
    <dgm:pt modelId="{B3FBA9F8-39E4-4A19-92C6-92C440CE7EDC}" type="pres">
      <dgm:prSet presAssocID="{585295DC-7106-40CB-9B85-F89CF787BD67}" presName="text" presStyleLbl="fgAcc0" presStyleIdx="1" presStyleCnt="2">
        <dgm:presLayoutVars>
          <dgm:chPref val="3"/>
        </dgm:presLayoutVars>
      </dgm:prSet>
      <dgm:spPr/>
    </dgm:pt>
    <dgm:pt modelId="{4A0D002D-4D66-4D57-B4B3-FD550F6DD224}" type="pres">
      <dgm:prSet presAssocID="{585295DC-7106-40CB-9B85-F89CF787BD67}" presName="hierChild2" presStyleCnt="0"/>
      <dgm:spPr/>
    </dgm:pt>
  </dgm:ptLst>
  <dgm:cxnLst>
    <dgm:cxn modelId="{81E08B6A-EED2-48DC-94EF-1A2616C90F12}" type="presOf" srcId="{585295DC-7106-40CB-9B85-F89CF787BD67}" destId="{B3FBA9F8-39E4-4A19-92C6-92C440CE7EDC}" srcOrd="0" destOrd="0" presId="urn:microsoft.com/office/officeart/2005/8/layout/hierarchy1"/>
    <dgm:cxn modelId="{DD845578-01F7-4D39-9683-BE04309AE703}" type="presOf" srcId="{06D323F5-171C-4012-ADAA-E4C67B50917C}" destId="{4A5E9CA6-7C51-4CFA-8BD7-64C2AB33271B}" srcOrd="0" destOrd="0" presId="urn:microsoft.com/office/officeart/2005/8/layout/hierarchy1"/>
    <dgm:cxn modelId="{EF861F8C-0FD1-4D35-A275-C0B3EFE09FE8}" srcId="{06D323F5-171C-4012-ADAA-E4C67B50917C}" destId="{585295DC-7106-40CB-9B85-F89CF787BD67}" srcOrd="1" destOrd="0" parTransId="{CA6C83A3-5016-4D19-9954-8C0AE5C636FC}" sibTransId="{1B538E5B-3678-40D6-B08C-046F4D533682}"/>
    <dgm:cxn modelId="{7532E0AC-B265-4046-930A-AFB718F29ACF}" srcId="{06D323F5-171C-4012-ADAA-E4C67B50917C}" destId="{DA92449B-F57F-4A57-B722-BC110182FFB8}" srcOrd="0" destOrd="0" parTransId="{83B17F65-7340-4B23-8B77-AB3413CF7833}" sibTransId="{623E8652-A515-407F-9E0D-66FA69FA307D}"/>
    <dgm:cxn modelId="{DE742AF8-46D8-4358-B45D-0094C76C2CF5}" type="presOf" srcId="{DA92449B-F57F-4A57-B722-BC110182FFB8}" destId="{236DBA26-03CE-472C-A9EA-44D8BC2DA393}" srcOrd="0" destOrd="0" presId="urn:microsoft.com/office/officeart/2005/8/layout/hierarchy1"/>
    <dgm:cxn modelId="{1C8A99B6-09C6-4D00-BDAE-3230F4BB6E75}" type="presParOf" srcId="{4A5E9CA6-7C51-4CFA-8BD7-64C2AB33271B}" destId="{EA64C353-88BC-4C6E-8602-6C6D8155B0EB}" srcOrd="0" destOrd="0" presId="urn:microsoft.com/office/officeart/2005/8/layout/hierarchy1"/>
    <dgm:cxn modelId="{1BE5A953-F819-4B63-8031-8D3BF22A975A}" type="presParOf" srcId="{EA64C353-88BC-4C6E-8602-6C6D8155B0EB}" destId="{FBB7533F-3ACF-4023-971D-84C2F3411995}" srcOrd="0" destOrd="0" presId="urn:microsoft.com/office/officeart/2005/8/layout/hierarchy1"/>
    <dgm:cxn modelId="{301A8102-C02D-4FC6-8804-69903312BF93}" type="presParOf" srcId="{FBB7533F-3ACF-4023-971D-84C2F3411995}" destId="{79272F5A-67D6-4E50-BFB8-66D9BDC5D49A}" srcOrd="0" destOrd="0" presId="urn:microsoft.com/office/officeart/2005/8/layout/hierarchy1"/>
    <dgm:cxn modelId="{52F19EBE-D02E-4443-9E7B-4DB79A912EA5}" type="presParOf" srcId="{FBB7533F-3ACF-4023-971D-84C2F3411995}" destId="{236DBA26-03CE-472C-A9EA-44D8BC2DA393}" srcOrd="1" destOrd="0" presId="urn:microsoft.com/office/officeart/2005/8/layout/hierarchy1"/>
    <dgm:cxn modelId="{23C1C1C9-F820-4A54-ABF6-C8C0DE333A33}" type="presParOf" srcId="{EA64C353-88BC-4C6E-8602-6C6D8155B0EB}" destId="{C6B9C08E-4143-4328-829B-791ED5CCDE16}" srcOrd="1" destOrd="0" presId="urn:microsoft.com/office/officeart/2005/8/layout/hierarchy1"/>
    <dgm:cxn modelId="{9E013AED-1D52-4875-A6CB-49068F646AE5}" type="presParOf" srcId="{4A5E9CA6-7C51-4CFA-8BD7-64C2AB33271B}" destId="{D3C4872C-5A53-4DFB-9E5D-8FFF57A335C0}" srcOrd="1" destOrd="0" presId="urn:microsoft.com/office/officeart/2005/8/layout/hierarchy1"/>
    <dgm:cxn modelId="{FFCDF42C-0271-41F4-B7C0-FF64DB31A761}" type="presParOf" srcId="{D3C4872C-5A53-4DFB-9E5D-8FFF57A335C0}" destId="{EFA831C4-7A0F-4F1C-B0B5-66A70E512965}" srcOrd="0" destOrd="0" presId="urn:microsoft.com/office/officeart/2005/8/layout/hierarchy1"/>
    <dgm:cxn modelId="{0335ECD4-3C31-4D35-8BD8-B13D3EA1E56B}" type="presParOf" srcId="{EFA831C4-7A0F-4F1C-B0B5-66A70E512965}" destId="{15F463ED-77B1-4F32-8734-AB7CEA47C31D}" srcOrd="0" destOrd="0" presId="urn:microsoft.com/office/officeart/2005/8/layout/hierarchy1"/>
    <dgm:cxn modelId="{F4D05E95-77A1-4654-99C3-DC2F6454643E}" type="presParOf" srcId="{EFA831C4-7A0F-4F1C-B0B5-66A70E512965}" destId="{B3FBA9F8-39E4-4A19-92C6-92C440CE7EDC}" srcOrd="1" destOrd="0" presId="urn:microsoft.com/office/officeart/2005/8/layout/hierarchy1"/>
    <dgm:cxn modelId="{A23FB1FC-A672-4A19-B0CA-CF10D42B03EB}" type="presParOf" srcId="{D3C4872C-5A53-4DFB-9E5D-8FFF57A335C0}" destId="{4A0D002D-4D66-4D57-B4B3-FD550F6DD224}"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64A7AE1-37B7-407B-B2F5-89C712489E87}"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30CED591-9229-47C8-B163-7BC5F574A65D}">
      <dgm:prSet/>
      <dgm:spPr/>
      <dgm:t>
        <a:bodyPr/>
        <a:lstStyle/>
        <a:p>
          <a:r>
            <a:rPr lang="en-GB"/>
            <a:t>Jaw shape change (due to permanent teeth). </a:t>
          </a:r>
          <a:endParaRPr lang="en-US"/>
        </a:p>
      </dgm:t>
    </dgm:pt>
    <dgm:pt modelId="{AAC8058E-382A-44F4-BB5B-819315BF396F}" type="parTrans" cxnId="{B7CD54E6-7EBE-42B5-BA46-119D7B5DAC7A}">
      <dgm:prSet/>
      <dgm:spPr/>
      <dgm:t>
        <a:bodyPr/>
        <a:lstStyle/>
        <a:p>
          <a:endParaRPr lang="en-US"/>
        </a:p>
      </dgm:t>
    </dgm:pt>
    <dgm:pt modelId="{508FA5BE-0068-46BD-A307-1A2EA98719E5}" type="sibTrans" cxnId="{B7CD54E6-7EBE-42B5-BA46-119D7B5DAC7A}">
      <dgm:prSet/>
      <dgm:spPr/>
      <dgm:t>
        <a:bodyPr/>
        <a:lstStyle/>
        <a:p>
          <a:endParaRPr lang="en-US"/>
        </a:p>
      </dgm:t>
    </dgm:pt>
    <dgm:pt modelId="{E6E44629-5E63-41EE-829B-59EF4CBD40D7}">
      <dgm:prSet/>
      <dgm:spPr/>
      <dgm:t>
        <a:bodyPr/>
        <a:lstStyle/>
        <a:p>
          <a:r>
            <a:rPr lang="en-GB"/>
            <a:t>Forehead also becomes more prominent. </a:t>
          </a:r>
          <a:endParaRPr lang="en-US"/>
        </a:p>
      </dgm:t>
    </dgm:pt>
    <dgm:pt modelId="{CAE048CB-2A96-48F4-B07D-6DD3ACA129BE}" type="parTrans" cxnId="{B2122756-D88B-477C-9D96-297523416B86}">
      <dgm:prSet/>
      <dgm:spPr/>
      <dgm:t>
        <a:bodyPr/>
        <a:lstStyle/>
        <a:p>
          <a:endParaRPr lang="en-US"/>
        </a:p>
      </dgm:t>
    </dgm:pt>
    <dgm:pt modelId="{C638CEF6-2E58-4F7D-9B36-A50A1DC76CA2}" type="sibTrans" cxnId="{B2122756-D88B-477C-9D96-297523416B86}">
      <dgm:prSet/>
      <dgm:spPr/>
      <dgm:t>
        <a:bodyPr/>
        <a:lstStyle/>
        <a:p>
          <a:endParaRPr lang="en-US"/>
        </a:p>
      </dgm:t>
    </dgm:pt>
    <dgm:pt modelId="{6E99718F-1698-4157-80C6-A3850C6CACC2}">
      <dgm:prSet/>
      <dgm:spPr/>
      <dgm:t>
        <a:bodyPr/>
        <a:lstStyle/>
        <a:p>
          <a:r>
            <a:rPr lang="en-GB"/>
            <a:t>Joint development</a:t>
          </a:r>
          <a:endParaRPr lang="en-US"/>
        </a:p>
      </dgm:t>
    </dgm:pt>
    <dgm:pt modelId="{CD0CC4C3-B303-48CB-8B8D-5E98B60C4D84}" type="parTrans" cxnId="{DA5A2D17-D90F-4159-BC12-93AB93E9E980}">
      <dgm:prSet/>
      <dgm:spPr/>
      <dgm:t>
        <a:bodyPr/>
        <a:lstStyle/>
        <a:p>
          <a:endParaRPr lang="en-US"/>
        </a:p>
      </dgm:t>
    </dgm:pt>
    <dgm:pt modelId="{E9EB4E8E-D4A0-4AB4-B1CA-F8A714F624F2}" type="sibTrans" cxnId="{DA5A2D17-D90F-4159-BC12-93AB93E9E980}">
      <dgm:prSet/>
      <dgm:spPr/>
      <dgm:t>
        <a:bodyPr/>
        <a:lstStyle/>
        <a:p>
          <a:endParaRPr lang="en-US"/>
        </a:p>
      </dgm:t>
    </dgm:pt>
    <dgm:pt modelId="{90EA5126-D282-4C04-B01D-5E605B950BD8}">
      <dgm:prSet/>
      <dgm:spPr/>
      <dgm:t>
        <a:bodyPr/>
        <a:lstStyle/>
        <a:p>
          <a:r>
            <a:rPr lang="en-GB"/>
            <a:t>Fine Motor Skills </a:t>
          </a:r>
          <a:endParaRPr lang="en-US"/>
        </a:p>
      </dgm:t>
    </dgm:pt>
    <dgm:pt modelId="{FBE04D79-1FF3-4234-B716-2ACE77880FF8}" type="parTrans" cxnId="{04E73322-9B0E-4731-A494-38303325E11D}">
      <dgm:prSet/>
      <dgm:spPr/>
      <dgm:t>
        <a:bodyPr/>
        <a:lstStyle/>
        <a:p>
          <a:endParaRPr lang="en-US"/>
        </a:p>
      </dgm:t>
    </dgm:pt>
    <dgm:pt modelId="{BE5824B7-F877-4713-BE4B-47D3B85D86D5}" type="sibTrans" cxnId="{04E73322-9B0E-4731-A494-38303325E11D}">
      <dgm:prSet/>
      <dgm:spPr/>
      <dgm:t>
        <a:bodyPr/>
        <a:lstStyle/>
        <a:p>
          <a:endParaRPr lang="en-US"/>
        </a:p>
      </dgm:t>
    </dgm:pt>
    <dgm:pt modelId="{CAFBAFA7-8EFC-4027-8585-2BE3BF6E1EA3}">
      <dgm:prSet/>
      <dgm:spPr/>
      <dgm:t>
        <a:bodyPr/>
        <a:lstStyle/>
        <a:p>
          <a:r>
            <a:rPr lang="en-GB" dirty="0"/>
            <a:t>Girls superior and girls would extend their superior over boys (develop quicker). </a:t>
          </a:r>
          <a:endParaRPr lang="en-US" dirty="0"/>
        </a:p>
      </dgm:t>
    </dgm:pt>
    <dgm:pt modelId="{85B361BB-2956-49A7-8B8A-F0CC1B0C4514}" type="parTrans" cxnId="{4C24665E-9EFE-4493-A5F0-5B2F045A1F94}">
      <dgm:prSet/>
      <dgm:spPr/>
      <dgm:t>
        <a:bodyPr/>
        <a:lstStyle/>
        <a:p>
          <a:endParaRPr lang="en-US"/>
        </a:p>
      </dgm:t>
    </dgm:pt>
    <dgm:pt modelId="{37ECC909-3D66-45C5-815B-C9B927325454}" type="sibTrans" cxnId="{4C24665E-9EFE-4493-A5F0-5B2F045A1F94}">
      <dgm:prSet/>
      <dgm:spPr/>
      <dgm:t>
        <a:bodyPr/>
        <a:lstStyle/>
        <a:p>
          <a:endParaRPr lang="en-US"/>
        </a:p>
      </dgm:t>
    </dgm:pt>
    <dgm:pt modelId="{C1E45B7B-48A6-4E8F-881B-AC38069D602F}">
      <dgm:prSet/>
      <dgm:spPr/>
      <dgm:t>
        <a:bodyPr/>
        <a:lstStyle/>
        <a:p>
          <a:r>
            <a:rPr lang="en-GB"/>
            <a:t>Boys would catch up. </a:t>
          </a:r>
          <a:endParaRPr lang="en-US"/>
        </a:p>
      </dgm:t>
    </dgm:pt>
    <dgm:pt modelId="{0DB82BA7-0C3B-4BC7-897F-B3C17B92AED1}" type="parTrans" cxnId="{4E82A06F-18A0-43F2-988D-571E26B252C8}">
      <dgm:prSet/>
      <dgm:spPr/>
      <dgm:t>
        <a:bodyPr/>
        <a:lstStyle/>
        <a:p>
          <a:endParaRPr lang="en-US"/>
        </a:p>
      </dgm:t>
    </dgm:pt>
    <dgm:pt modelId="{19541DAA-A3E9-401B-AFBD-1FD7FA956904}" type="sibTrans" cxnId="{4E82A06F-18A0-43F2-988D-571E26B252C8}">
      <dgm:prSet/>
      <dgm:spPr/>
      <dgm:t>
        <a:bodyPr/>
        <a:lstStyle/>
        <a:p>
          <a:endParaRPr lang="en-US"/>
        </a:p>
      </dgm:t>
    </dgm:pt>
    <dgm:pt modelId="{C29A68F4-5E0D-4E1D-92FE-B63BA7A1FD63}" type="pres">
      <dgm:prSet presAssocID="{D64A7AE1-37B7-407B-B2F5-89C712489E87}" presName="root" presStyleCnt="0">
        <dgm:presLayoutVars>
          <dgm:dir/>
          <dgm:resizeHandles val="exact"/>
        </dgm:presLayoutVars>
      </dgm:prSet>
      <dgm:spPr/>
    </dgm:pt>
    <dgm:pt modelId="{77FDFD89-1C47-4CA9-98F2-3DB334B00C1A}" type="pres">
      <dgm:prSet presAssocID="{30CED591-9229-47C8-B163-7BC5F574A65D}" presName="compNode" presStyleCnt="0"/>
      <dgm:spPr/>
    </dgm:pt>
    <dgm:pt modelId="{A73D149F-4E83-43F8-983F-C2E7A6D91138}" type="pres">
      <dgm:prSet presAssocID="{30CED591-9229-47C8-B163-7BC5F574A65D}" presName="bgRect" presStyleLbl="bgShp" presStyleIdx="0" presStyleCnt="5" custLinFactNeighborX="1559" custLinFactNeighborY="-2498"/>
      <dgm:spPr/>
    </dgm:pt>
    <dgm:pt modelId="{614C7936-302A-4567-B01C-FDECE01FA700}" type="pres">
      <dgm:prSet presAssocID="{30CED591-9229-47C8-B163-7BC5F574A65D}"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oothbrush"/>
        </a:ext>
      </dgm:extLst>
    </dgm:pt>
    <dgm:pt modelId="{D984AF8A-9F2B-4975-87AD-0DD65F3F38F0}" type="pres">
      <dgm:prSet presAssocID="{30CED591-9229-47C8-B163-7BC5F574A65D}" presName="spaceRect" presStyleCnt="0"/>
      <dgm:spPr/>
    </dgm:pt>
    <dgm:pt modelId="{D73FF92C-5B91-451B-A984-73B43F5482C5}" type="pres">
      <dgm:prSet presAssocID="{30CED591-9229-47C8-B163-7BC5F574A65D}" presName="parTx" presStyleLbl="revTx" presStyleIdx="0" presStyleCnt="6">
        <dgm:presLayoutVars>
          <dgm:chMax val="0"/>
          <dgm:chPref val="0"/>
        </dgm:presLayoutVars>
      </dgm:prSet>
      <dgm:spPr/>
    </dgm:pt>
    <dgm:pt modelId="{FFEAEFCE-E2A6-4602-9E0B-174ABCF0DB54}" type="pres">
      <dgm:prSet presAssocID="{508FA5BE-0068-46BD-A307-1A2EA98719E5}" presName="sibTrans" presStyleCnt="0"/>
      <dgm:spPr/>
    </dgm:pt>
    <dgm:pt modelId="{630D7C39-9951-4D8A-8DB2-AC94D8A38228}" type="pres">
      <dgm:prSet presAssocID="{E6E44629-5E63-41EE-829B-59EF4CBD40D7}" presName="compNode" presStyleCnt="0"/>
      <dgm:spPr/>
    </dgm:pt>
    <dgm:pt modelId="{8333F1E2-1688-4ABC-9196-72CD72ACDC0B}" type="pres">
      <dgm:prSet presAssocID="{E6E44629-5E63-41EE-829B-59EF4CBD40D7}" presName="bgRect" presStyleLbl="bgShp" presStyleIdx="1" presStyleCnt="5"/>
      <dgm:spPr/>
    </dgm:pt>
    <dgm:pt modelId="{76604571-746C-4CDF-AE68-63513B33E90D}" type="pres">
      <dgm:prSet presAssocID="{E6E44629-5E63-41EE-829B-59EF4CBD40D7}"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ow Temperature"/>
        </a:ext>
      </dgm:extLst>
    </dgm:pt>
    <dgm:pt modelId="{40B288D4-CA32-4D1D-968D-3D7C53CA7BA9}" type="pres">
      <dgm:prSet presAssocID="{E6E44629-5E63-41EE-829B-59EF4CBD40D7}" presName="spaceRect" presStyleCnt="0"/>
      <dgm:spPr/>
    </dgm:pt>
    <dgm:pt modelId="{E83ABEF9-B2BE-43B7-903D-61A624F1B8E1}" type="pres">
      <dgm:prSet presAssocID="{E6E44629-5E63-41EE-829B-59EF4CBD40D7}" presName="parTx" presStyleLbl="revTx" presStyleIdx="1" presStyleCnt="6">
        <dgm:presLayoutVars>
          <dgm:chMax val="0"/>
          <dgm:chPref val="0"/>
        </dgm:presLayoutVars>
      </dgm:prSet>
      <dgm:spPr/>
    </dgm:pt>
    <dgm:pt modelId="{C5743D08-3E89-47EB-B6DC-423CC7E01437}" type="pres">
      <dgm:prSet presAssocID="{C638CEF6-2E58-4F7D-9B36-A50A1DC76CA2}" presName="sibTrans" presStyleCnt="0"/>
      <dgm:spPr/>
    </dgm:pt>
    <dgm:pt modelId="{5FC6219E-CD4F-453B-8561-EE2B477CBC91}" type="pres">
      <dgm:prSet presAssocID="{6E99718F-1698-4157-80C6-A3850C6CACC2}" presName="compNode" presStyleCnt="0"/>
      <dgm:spPr/>
    </dgm:pt>
    <dgm:pt modelId="{A0AE3320-E55B-443E-AA0B-387C76CB1B82}" type="pres">
      <dgm:prSet presAssocID="{6E99718F-1698-4157-80C6-A3850C6CACC2}" presName="bgRect" presStyleLbl="bgShp" presStyleIdx="2" presStyleCnt="5"/>
      <dgm:spPr/>
    </dgm:pt>
    <dgm:pt modelId="{BA18FC31-A469-425A-831D-ECEE202637DC}" type="pres">
      <dgm:prSet presAssocID="{6E99718F-1698-4157-80C6-A3850C6CACC2}"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andshake"/>
        </a:ext>
      </dgm:extLst>
    </dgm:pt>
    <dgm:pt modelId="{00FAEA34-F27C-4351-B191-EB0A81C4401D}" type="pres">
      <dgm:prSet presAssocID="{6E99718F-1698-4157-80C6-A3850C6CACC2}" presName="spaceRect" presStyleCnt="0"/>
      <dgm:spPr/>
    </dgm:pt>
    <dgm:pt modelId="{6538BCF8-C8F0-40F4-90D7-BC6F1A80F303}" type="pres">
      <dgm:prSet presAssocID="{6E99718F-1698-4157-80C6-A3850C6CACC2}" presName="parTx" presStyleLbl="revTx" presStyleIdx="2" presStyleCnt="6">
        <dgm:presLayoutVars>
          <dgm:chMax val="0"/>
          <dgm:chPref val="0"/>
        </dgm:presLayoutVars>
      </dgm:prSet>
      <dgm:spPr/>
    </dgm:pt>
    <dgm:pt modelId="{82AAC389-A07C-47C9-AB7D-5258560A2F37}" type="pres">
      <dgm:prSet presAssocID="{E9EB4E8E-D4A0-4AB4-B1CA-F8A714F624F2}" presName="sibTrans" presStyleCnt="0"/>
      <dgm:spPr/>
    </dgm:pt>
    <dgm:pt modelId="{E0D96221-D5D4-47BC-8AA3-FBBB6AB157EF}" type="pres">
      <dgm:prSet presAssocID="{90EA5126-D282-4C04-B01D-5E605B950BD8}" presName="compNode" presStyleCnt="0"/>
      <dgm:spPr/>
    </dgm:pt>
    <dgm:pt modelId="{91ED9167-22CB-4AFF-B18A-76856D7A2E3E}" type="pres">
      <dgm:prSet presAssocID="{90EA5126-D282-4C04-B01D-5E605B950BD8}" presName="bgRect" presStyleLbl="bgShp" presStyleIdx="3" presStyleCnt="5"/>
      <dgm:spPr/>
    </dgm:pt>
    <dgm:pt modelId="{0F9D552E-E411-4C84-8E8E-C5B4B4DD8D26}" type="pres">
      <dgm:prSet presAssocID="{90EA5126-D282-4C04-B01D-5E605B950BD8}"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Run"/>
        </a:ext>
      </dgm:extLst>
    </dgm:pt>
    <dgm:pt modelId="{03644E5A-948A-4ED7-893A-8ADAF4BD2C40}" type="pres">
      <dgm:prSet presAssocID="{90EA5126-D282-4C04-B01D-5E605B950BD8}" presName="spaceRect" presStyleCnt="0"/>
      <dgm:spPr/>
    </dgm:pt>
    <dgm:pt modelId="{1B371203-5A51-4001-899B-28F49ECA029A}" type="pres">
      <dgm:prSet presAssocID="{90EA5126-D282-4C04-B01D-5E605B950BD8}" presName="parTx" presStyleLbl="revTx" presStyleIdx="3" presStyleCnt="6">
        <dgm:presLayoutVars>
          <dgm:chMax val="0"/>
          <dgm:chPref val="0"/>
        </dgm:presLayoutVars>
      </dgm:prSet>
      <dgm:spPr/>
    </dgm:pt>
    <dgm:pt modelId="{19F1F530-2073-4DEC-9684-C830A400DCEA}" type="pres">
      <dgm:prSet presAssocID="{90EA5126-D282-4C04-B01D-5E605B950BD8}" presName="desTx" presStyleLbl="revTx" presStyleIdx="4" presStyleCnt="6">
        <dgm:presLayoutVars/>
      </dgm:prSet>
      <dgm:spPr/>
    </dgm:pt>
    <dgm:pt modelId="{FEB63230-B734-452C-9EA4-AE5E7F7F9CE0}" type="pres">
      <dgm:prSet presAssocID="{BE5824B7-F877-4713-BE4B-47D3B85D86D5}" presName="sibTrans" presStyleCnt="0"/>
      <dgm:spPr/>
    </dgm:pt>
    <dgm:pt modelId="{EAD82036-8DC6-484E-A8F0-38F31B7CD45B}" type="pres">
      <dgm:prSet presAssocID="{C1E45B7B-48A6-4E8F-881B-AC38069D602F}" presName="compNode" presStyleCnt="0"/>
      <dgm:spPr/>
    </dgm:pt>
    <dgm:pt modelId="{16EA2AEF-F2D7-4BEB-BCC8-498BE2D8CE02}" type="pres">
      <dgm:prSet presAssocID="{C1E45B7B-48A6-4E8F-881B-AC38069D602F}" presName="bgRect" presStyleLbl="bgShp" presStyleIdx="4" presStyleCnt="5"/>
      <dgm:spPr/>
    </dgm:pt>
    <dgm:pt modelId="{0D4C101D-784D-4891-9319-D15B636A4F63}" type="pres">
      <dgm:prSet presAssocID="{C1E45B7B-48A6-4E8F-881B-AC38069D602F}"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Business Growth"/>
        </a:ext>
      </dgm:extLst>
    </dgm:pt>
    <dgm:pt modelId="{32DEAEC6-60CA-4DEF-9C55-1B33C568DEB9}" type="pres">
      <dgm:prSet presAssocID="{C1E45B7B-48A6-4E8F-881B-AC38069D602F}" presName="spaceRect" presStyleCnt="0"/>
      <dgm:spPr/>
    </dgm:pt>
    <dgm:pt modelId="{FFB63AED-8350-4FB4-9645-7BB251C0466D}" type="pres">
      <dgm:prSet presAssocID="{C1E45B7B-48A6-4E8F-881B-AC38069D602F}" presName="parTx" presStyleLbl="revTx" presStyleIdx="5" presStyleCnt="6">
        <dgm:presLayoutVars>
          <dgm:chMax val="0"/>
          <dgm:chPref val="0"/>
        </dgm:presLayoutVars>
      </dgm:prSet>
      <dgm:spPr/>
    </dgm:pt>
  </dgm:ptLst>
  <dgm:cxnLst>
    <dgm:cxn modelId="{DA5A2D17-D90F-4159-BC12-93AB93E9E980}" srcId="{D64A7AE1-37B7-407B-B2F5-89C712489E87}" destId="{6E99718F-1698-4157-80C6-A3850C6CACC2}" srcOrd="2" destOrd="0" parTransId="{CD0CC4C3-B303-48CB-8B8D-5E98B60C4D84}" sibTransId="{E9EB4E8E-D4A0-4AB4-B1CA-F8A714F624F2}"/>
    <dgm:cxn modelId="{04E73322-9B0E-4731-A494-38303325E11D}" srcId="{D64A7AE1-37B7-407B-B2F5-89C712489E87}" destId="{90EA5126-D282-4C04-B01D-5E605B950BD8}" srcOrd="3" destOrd="0" parTransId="{FBE04D79-1FF3-4234-B716-2ACE77880FF8}" sibTransId="{BE5824B7-F877-4713-BE4B-47D3B85D86D5}"/>
    <dgm:cxn modelId="{4C24665E-9EFE-4493-A5F0-5B2F045A1F94}" srcId="{90EA5126-D282-4C04-B01D-5E605B950BD8}" destId="{CAFBAFA7-8EFC-4027-8585-2BE3BF6E1EA3}" srcOrd="0" destOrd="0" parTransId="{85B361BB-2956-49A7-8B8A-F0CC1B0C4514}" sibTransId="{37ECC909-3D66-45C5-815B-C9B927325454}"/>
    <dgm:cxn modelId="{5CB3D247-BB82-42CC-8BDB-82A3278C4D9F}" type="presOf" srcId="{6E99718F-1698-4157-80C6-A3850C6CACC2}" destId="{6538BCF8-C8F0-40F4-90D7-BC6F1A80F303}" srcOrd="0" destOrd="0" presId="urn:microsoft.com/office/officeart/2018/2/layout/IconVerticalSolidList"/>
    <dgm:cxn modelId="{B500BF6E-8DFA-452D-8FCB-C3D69BE5808E}" type="presOf" srcId="{E6E44629-5E63-41EE-829B-59EF4CBD40D7}" destId="{E83ABEF9-B2BE-43B7-903D-61A624F1B8E1}" srcOrd="0" destOrd="0" presId="urn:microsoft.com/office/officeart/2018/2/layout/IconVerticalSolidList"/>
    <dgm:cxn modelId="{4E82A06F-18A0-43F2-988D-571E26B252C8}" srcId="{D64A7AE1-37B7-407B-B2F5-89C712489E87}" destId="{C1E45B7B-48A6-4E8F-881B-AC38069D602F}" srcOrd="4" destOrd="0" parTransId="{0DB82BA7-0C3B-4BC7-897F-B3C17B92AED1}" sibTransId="{19541DAA-A3E9-401B-AFBD-1FD7FA956904}"/>
    <dgm:cxn modelId="{B2122756-D88B-477C-9D96-297523416B86}" srcId="{D64A7AE1-37B7-407B-B2F5-89C712489E87}" destId="{E6E44629-5E63-41EE-829B-59EF4CBD40D7}" srcOrd="1" destOrd="0" parTransId="{CAE048CB-2A96-48F4-B07D-6DD3ACA129BE}" sibTransId="{C638CEF6-2E58-4F7D-9B36-A50A1DC76CA2}"/>
    <dgm:cxn modelId="{C2582282-EFE3-4343-B278-D34886657514}" type="presOf" srcId="{CAFBAFA7-8EFC-4027-8585-2BE3BF6E1EA3}" destId="{19F1F530-2073-4DEC-9684-C830A400DCEA}" srcOrd="0" destOrd="0" presId="urn:microsoft.com/office/officeart/2018/2/layout/IconVerticalSolidList"/>
    <dgm:cxn modelId="{F479CC8E-718C-4DD6-9C47-D4FF8542920B}" type="presOf" srcId="{C1E45B7B-48A6-4E8F-881B-AC38069D602F}" destId="{FFB63AED-8350-4FB4-9645-7BB251C0466D}" srcOrd="0" destOrd="0" presId="urn:microsoft.com/office/officeart/2018/2/layout/IconVerticalSolidList"/>
    <dgm:cxn modelId="{95E0FB91-0253-4FF4-94A1-9EA06A8E7AFC}" type="presOf" srcId="{90EA5126-D282-4C04-B01D-5E605B950BD8}" destId="{1B371203-5A51-4001-899B-28F49ECA029A}" srcOrd="0" destOrd="0" presId="urn:microsoft.com/office/officeart/2018/2/layout/IconVerticalSolidList"/>
    <dgm:cxn modelId="{E09A45BC-FDDC-4D0B-993E-D9386C62A166}" type="presOf" srcId="{30CED591-9229-47C8-B163-7BC5F574A65D}" destId="{D73FF92C-5B91-451B-A984-73B43F5482C5}" srcOrd="0" destOrd="0" presId="urn:microsoft.com/office/officeart/2018/2/layout/IconVerticalSolidList"/>
    <dgm:cxn modelId="{BA760AD7-9FA0-49EE-A038-BECB9BEB264E}" type="presOf" srcId="{D64A7AE1-37B7-407B-B2F5-89C712489E87}" destId="{C29A68F4-5E0D-4E1D-92FE-B63BA7A1FD63}" srcOrd="0" destOrd="0" presId="urn:microsoft.com/office/officeart/2018/2/layout/IconVerticalSolidList"/>
    <dgm:cxn modelId="{B7CD54E6-7EBE-42B5-BA46-119D7B5DAC7A}" srcId="{D64A7AE1-37B7-407B-B2F5-89C712489E87}" destId="{30CED591-9229-47C8-B163-7BC5F574A65D}" srcOrd="0" destOrd="0" parTransId="{AAC8058E-382A-44F4-BB5B-819315BF396F}" sibTransId="{508FA5BE-0068-46BD-A307-1A2EA98719E5}"/>
    <dgm:cxn modelId="{C90BE3FB-9B2F-4604-B44F-513DB529445B}" type="presParOf" srcId="{C29A68F4-5E0D-4E1D-92FE-B63BA7A1FD63}" destId="{77FDFD89-1C47-4CA9-98F2-3DB334B00C1A}" srcOrd="0" destOrd="0" presId="urn:microsoft.com/office/officeart/2018/2/layout/IconVerticalSolidList"/>
    <dgm:cxn modelId="{B5B4FFB6-C285-43D0-B6E2-7FE1E4C68DEF}" type="presParOf" srcId="{77FDFD89-1C47-4CA9-98F2-3DB334B00C1A}" destId="{A73D149F-4E83-43F8-983F-C2E7A6D91138}" srcOrd="0" destOrd="0" presId="urn:microsoft.com/office/officeart/2018/2/layout/IconVerticalSolidList"/>
    <dgm:cxn modelId="{70EAE520-D8B6-4263-A43C-FF5894972461}" type="presParOf" srcId="{77FDFD89-1C47-4CA9-98F2-3DB334B00C1A}" destId="{614C7936-302A-4567-B01C-FDECE01FA700}" srcOrd="1" destOrd="0" presId="urn:microsoft.com/office/officeart/2018/2/layout/IconVerticalSolidList"/>
    <dgm:cxn modelId="{E7F7521D-C63B-4F86-B4DE-9C6BDE056175}" type="presParOf" srcId="{77FDFD89-1C47-4CA9-98F2-3DB334B00C1A}" destId="{D984AF8A-9F2B-4975-87AD-0DD65F3F38F0}" srcOrd="2" destOrd="0" presId="urn:microsoft.com/office/officeart/2018/2/layout/IconVerticalSolidList"/>
    <dgm:cxn modelId="{5FE4C9A0-131D-492B-858B-69CB93E7C8CA}" type="presParOf" srcId="{77FDFD89-1C47-4CA9-98F2-3DB334B00C1A}" destId="{D73FF92C-5B91-451B-A984-73B43F5482C5}" srcOrd="3" destOrd="0" presId="urn:microsoft.com/office/officeart/2018/2/layout/IconVerticalSolidList"/>
    <dgm:cxn modelId="{371B9EDE-20C1-4419-BBFD-C11AB323452B}" type="presParOf" srcId="{C29A68F4-5E0D-4E1D-92FE-B63BA7A1FD63}" destId="{FFEAEFCE-E2A6-4602-9E0B-174ABCF0DB54}" srcOrd="1" destOrd="0" presId="urn:microsoft.com/office/officeart/2018/2/layout/IconVerticalSolidList"/>
    <dgm:cxn modelId="{7CBEBB8A-18C0-4259-A8D1-2DB2CA8E9033}" type="presParOf" srcId="{C29A68F4-5E0D-4E1D-92FE-B63BA7A1FD63}" destId="{630D7C39-9951-4D8A-8DB2-AC94D8A38228}" srcOrd="2" destOrd="0" presId="urn:microsoft.com/office/officeart/2018/2/layout/IconVerticalSolidList"/>
    <dgm:cxn modelId="{7E61AD4B-E970-45EA-A790-CCC7E1D671C8}" type="presParOf" srcId="{630D7C39-9951-4D8A-8DB2-AC94D8A38228}" destId="{8333F1E2-1688-4ABC-9196-72CD72ACDC0B}" srcOrd="0" destOrd="0" presId="urn:microsoft.com/office/officeart/2018/2/layout/IconVerticalSolidList"/>
    <dgm:cxn modelId="{062A4206-6E5F-49EE-AE5F-6FBA6D0191B5}" type="presParOf" srcId="{630D7C39-9951-4D8A-8DB2-AC94D8A38228}" destId="{76604571-746C-4CDF-AE68-63513B33E90D}" srcOrd="1" destOrd="0" presId="urn:microsoft.com/office/officeart/2018/2/layout/IconVerticalSolidList"/>
    <dgm:cxn modelId="{86DA3FCF-60D1-4912-960E-4220DC8B4C18}" type="presParOf" srcId="{630D7C39-9951-4D8A-8DB2-AC94D8A38228}" destId="{40B288D4-CA32-4D1D-968D-3D7C53CA7BA9}" srcOrd="2" destOrd="0" presId="urn:microsoft.com/office/officeart/2018/2/layout/IconVerticalSolidList"/>
    <dgm:cxn modelId="{AA9DE116-F253-4275-ACCE-ACA6DF6BBA4C}" type="presParOf" srcId="{630D7C39-9951-4D8A-8DB2-AC94D8A38228}" destId="{E83ABEF9-B2BE-43B7-903D-61A624F1B8E1}" srcOrd="3" destOrd="0" presId="urn:microsoft.com/office/officeart/2018/2/layout/IconVerticalSolidList"/>
    <dgm:cxn modelId="{5A971E6B-BD7D-4BAC-A814-39ADCA9FC134}" type="presParOf" srcId="{C29A68F4-5E0D-4E1D-92FE-B63BA7A1FD63}" destId="{C5743D08-3E89-47EB-B6DC-423CC7E01437}" srcOrd="3" destOrd="0" presId="urn:microsoft.com/office/officeart/2018/2/layout/IconVerticalSolidList"/>
    <dgm:cxn modelId="{0E77DDB0-7902-4BFF-A847-BC8DFA2459D0}" type="presParOf" srcId="{C29A68F4-5E0D-4E1D-92FE-B63BA7A1FD63}" destId="{5FC6219E-CD4F-453B-8561-EE2B477CBC91}" srcOrd="4" destOrd="0" presId="urn:microsoft.com/office/officeart/2018/2/layout/IconVerticalSolidList"/>
    <dgm:cxn modelId="{27578AF2-4DAD-40AF-82CA-B320D2FB6C6C}" type="presParOf" srcId="{5FC6219E-CD4F-453B-8561-EE2B477CBC91}" destId="{A0AE3320-E55B-443E-AA0B-387C76CB1B82}" srcOrd="0" destOrd="0" presId="urn:microsoft.com/office/officeart/2018/2/layout/IconVerticalSolidList"/>
    <dgm:cxn modelId="{6926E73B-21CB-4B94-A137-ED60E08B0890}" type="presParOf" srcId="{5FC6219E-CD4F-453B-8561-EE2B477CBC91}" destId="{BA18FC31-A469-425A-831D-ECEE202637DC}" srcOrd="1" destOrd="0" presId="urn:microsoft.com/office/officeart/2018/2/layout/IconVerticalSolidList"/>
    <dgm:cxn modelId="{C661C504-95D7-4CDD-B28D-B94D2F2A0438}" type="presParOf" srcId="{5FC6219E-CD4F-453B-8561-EE2B477CBC91}" destId="{00FAEA34-F27C-4351-B191-EB0A81C4401D}" srcOrd="2" destOrd="0" presId="urn:microsoft.com/office/officeart/2018/2/layout/IconVerticalSolidList"/>
    <dgm:cxn modelId="{FB322EA6-AC6D-497C-A2D8-3C15256EBEE3}" type="presParOf" srcId="{5FC6219E-CD4F-453B-8561-EE2B477CBC91}" destId="{6538BCF8-C8F0-40F4-90D7-BC6F1A80F303}" srcOrd="3" destOrd="0" presId="urn:microsoft.com/office/officeart/2018/2/layout/IconVerticalSolidList"/>
    <dgm:cxn modelId="{0E627A7B-51FA-497E-BD4E-C0787763F878}" type="presParOf" srcId="{C29A68F4-5E0D-4E1D-92FE-B63BA7A1FD63}" destId="{82AAC389-A07C-47C9-AB7D-5258560A2F37}" srcOrd="5" destOrd="0" presId="urn:microsoft.com/office/officeart/2018/2/layout/IconVerticalSolidList"/>
    <dgm:cxn modelId="{D493CCBF-9417-4282-B837-926FBA55E440}" type="presParOf" srcId="{C29A68F4-5E0D-4E1D-92FE-B63BA7A1FD63}" destId="{E0D96221-D5D4-47BC-8AA3-FBBB6AB157EF}" srcOrd="6" destOrd="0" presId="urn:microsoft.com/office/officeart/2018/2/layout/IconVerticalSolidList"/>
    <dgm:cxn modelId="{EB8A7CE6-0165-47C5-B880-184B2FAE1248}" type="presParOf" srcId="{E0D96221-D5D4-47BC-8AA3-FBBB6AB157EF}" destId="{91ED9167-22CB-4AFF-B18A-76856D7A2E3E}" srcOrd="0" destOrd="0" presId="urn:microsoft.com/office/officeart/2018/2/layout/IconVerticalSolidList"/>
    <dgm:cxn modelId="{0D59FB53-3062-4E21-B32B-D3FA133D5675}" type="presParOf" srcId="{E0D96221-D5D4-47BC-8AA3-FBBB6AB157EF}" destId="{0F9D552E-E411-4C84-8E8E-C5B4B4DD8D26}" srcOrd="1" destOrd="0" presId="urn:microsoft.com/office/officeart/2018/2/layout/IconVerticalSolidList"/>
    <dgm:cxn modelId="{5BEB450F-9D36-4A61-8FEF-BD4FBB73AAF7}" type="presParOf" srcId="{E0D96221-D5D4-47BC-8AA3-FBBB6AB157EF}" destId="{03644E5A-948A-4ED7-893A-8ADAF4BD2C40}" srcOrd="2" destOrd="0" presId="urn:microsoft.com/office/officeart/2018/2/layout/IconVerticalSolidList"/>
    <dgm:cxn modelId="{FC914401-B56F-40F8-9FE9-A26FF6F73D1A}" type="presParOf" srcId="{E0D96221-D5D4-47BC-8AA3-FBBB6AB157EF}" destId="{1B371203-5A51-4001-899B-28F49ECA029A}" srcOrd="3" destOrd="0" presId="urn:microsoft.com/office/officeart/2018/2/layout/IconVerticalSolidList"/>
    <dgm:cxn modelId="{D4447770-C78B-4BCF-B74A-A1F722E1808F}" type="presParOf" srcId="{E0D96221-D5D4-47BC-8AA3-FBBB6AB157EF}" destId="{19F1F530-2073-4DEC-9684-C830A400DCEA}" srcOrd="4" destOrd="0" presId="urn:microsoft.com/office/officeart/2018/2/layout/IconVerticalSolidList"/>
    <dgm:cxn modelId="{F9B68E7E-073C-42D2-A93E-800EF207D3E9}" type="presParOf" srcId="{C29A68F4-5E0D-4E1D-92FE-B63BA7A1FD63}" destId="{FEB63230-B734-452C-9EA4-AE5E7F7F9CE0}" srcOrd="7" destOrd="0" presId="urn:microsoft.com/office/officeart/2018/2/layout/IconVerticalSolidList"/>
    <dgm:cxn modelId="{4E5B8F6D-1622-4CDC-B379-B2CB189EF366}" type="presParOf" srcId="{C29A68F4-5E0D-4E1D-92FE-B63BA7A1FD63}" destId="{EAD82036-8DC6-484E-A8F0-38F31B7CD45B}" srcOrd="8" destOrd="0" presId="urn:microsoft.com/office/officeart/2018/2/layout/IconVerticalSolidList"/>
    <dgm:cxn modelId="{B712CAC8-52DD-4961-B4CB-A06E2160978A}" type="presParOf" srcId="{EAD82036-8DC6-484E-A8F0-38F31B7CD45B}" destId="{16EA2AEF-F2D7-4BEB-BCC8-498BE2D8CE02}" srcOrd="0" destOrd="0" presId="urn:microsoft.com/office/officeart/2018/2/layout/IconVerticalSolidList"/>
    <dgm:cxn modelId="{6D03D976-97C4-4A16-9008-FE2DD8A18EB7}" type="presParOf" srcId="{EAD82036-8DC6-484E-A8F0-38F31B7CD45B}" destId="{0D4C101D-784D-4891-9319-D15B636A4F63}" srcOrd="1" destOrd="0" presId="urn:microsoft.com/office/officeart/2018/2/layout/IconVerticalSolidList"/>
    <dgm:cxn modelId="{32ECD578-9C1E-4E1B-821D-F80E5AD48C68}" type="presParOf" srcId="{EAD82036-8DC6-484E-A8F0-38F31B7CD45B}" destId="{32DEAEC6-60CA-4DEF-9C55-1B33C568DEB9}" srcOrd="2" destOrd="0" presId="urn:microsoft.com/office/officeart/2018/2/layout/IconVerticalSolidList"/>
    <dgm:cxn modelId="{271A4932-1000-4E0A-A513-2E364E3309BE}" type="presParOf" srcId="{EAD82036-8DC6-484E-A8F0-38F31B7CD45B}" destId="{FFB63AED-8350-4FB4-9645-7BB251C0466D}"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E125A8AE-A0B8-4421-BA5F-36EF833417E0}" type="doc">
      <dgm:prSet loTypeId="urn:microsoft.com/office/officeart/2005/8/layout/matrix3" loCatId="matrix" qsTypeId="urn:microsoft.com/office/officeart/2005/8/quickstyle/simple1" qsCatId="simple" csTypeId="urn:microsoft.com/office/officeart/2005/8/colors/colorful1" csCatId="colorful"/>
      <dgm:spPr/>
      <dgm:t>
        <a:bodyPr/>
        <a:lstStyle/>
        <a:p>
          <a:endParaRPr lang="en-US"/>
        </a:p>
      </dgm:t>
    </dgm:pt>
    <dgm:pt modelId="{FBCD2C7A-7196-4821-BF77-7E953EDA2C07}">
      <dgm:prSet/>
      <dgm:spPr/>
      <dgm:t>
        <a:bodyPr/>
        <a:lstStyle/>
        <a:p>
          <a:r>
            <a:rPr lang="en-GB"/>
            <a:t>Muscle fibres go through a growth spurt at adolescence. </a:t>
          </a:r>
          <a:endParaRPr lang="en-US"/>
        </a:p>
      </dgm:t>
    </dgm:pt>
    <dgm:pt modelId="{71F6C506-3797-4F2B-BE1A-5ACEAB566DD3}" type="parTrans" cxnId="{15EEAE20-4105-456A-A32A-613856035C0D}">
      <dgm:prSet/>
      <dgm:spPr/>
      <dgm:t>
        <a:bodyPr/>
        <a:lstStyle/>
        <a:p>
          <a:endParaRPr lang="en-US"/>
        </a:p>
      </dgm:t>
    </dgm:pt>
    <dgm:pt modelId="{3C46DB61-77D9-483E-ADE4-C41F52B79436}" type="sibTrans" cxnId="{15EEAE20-4105-456A-A32A-613856035C0D}">
      <dgm:prSet/>
      <dgm:spPr/>
      <dgm:t>
        <a:bodyPr/>
        <a:lstStyle/>
        <a:p>
          <a:endParaRPr lang="en-US"/>
        </a:p>
      </dgm:t>
    </dgm:pt>
    <dgm:pt modelId="{74BFCD67-F7EF-4751-935E-A3F473668D02}">
      <dgm:prSet/>
      <dgm:spPr/>
      <dgm:t>
        <a:bodyPr/>
        <a:lstStyle/>
        <a:p>
          <a:r>
            <a:rPr lang="en-GB"/>
            <a:t>Thicker and Denser – Increase in strength. </a:t>
          </a:r>
          <a:endParaRPr lang="en-US"/>
        </a:p>
      </dgm:t>
    </dgm:pt>
    <dgm:pt modelId="{8DE54265-0931-46BF-86ED-F33CE80952DF}" type="parTrans" cxnId="{7395CCA9-4EB5-4895-9F6E-9D29646C6865}">
      <dgm:prSet/>
      <dgm:spPr/>
      <dgm:t>
        <a:bodyPr/>
        <a:lstStyle/>
        <a:p>
          <a:endParaRPr lang="en-US"/>
        </a:p>
      </dgm:t>
    </dgm:pt>
    <dgm:pt modelId="{EC8A6992-4109-4913-8D3D-7BF121259314}" type="sibTrans" cxnId="{7395CCA9-4EB5-4895-9F6E-9D29646C6865}">
      <dgm:prSet/>
      <dgm:spPr/>
      <dgm:t>
        <a:bodyPr/>
        <a:lstStyle/>
        <a:p>
          <a:endParaRPr lang="en-US"/>
        </a:p>
      </dgm:t>
    </dgm:pt>
    <dgm:pt modelId="{3C25F190-6BDF-479A-9F45-0EC4687B112D}">
      <dgm:prSet/>
      <dgm:spPr/>
      <dgm:t>
        <a:bodyPr/>
        <a:lstStyle/>
        <a:p>
          <a:r>
            <a:rPr lang="en-GB"/>
            <a:t>Small and Schutz (1990) – Greater increase by most boys. </a:t>
          </a:r>
          <a:endParaRPr lang="en-US"/>
        </a:p>
      </dgm:t>
    </dgm:pt>
    <dgm:pt modelId="{77D81986-597A-462B-98A3-05F8E5F37A5A}" type="parTrans" cxnId="{4395FB96-2BC7-4B49-9B71-64A730320886}">
      <dgm:prSet/>
      <dgm:spPr/>
      <dgm:t>
        <a:bodyPr/>
        <a:lstStyle/>
        <a:p>
          <a:endParaRPr lang="en-US"/>
        </a:p>
      </dgm:t>
    </dgm:pt>
    <dgm:pt modelId="{FF3297C4-F336-4830-8384-2F232E22EE1A}" type="sibTrans" cxnId="{4395FB96-2BC7-4B49-9B71-64A730320886}">
      <dgm:prSet/>
      <dgm:spPr/>
      <dgm:t>
        <a:bodyPr/>
        <a:lstStyle/>
        <a:p>
          <a:endParaRPr lang="en-US"/>
        </a:p>
      </dgm:t>
    </dgm:pt>
    <dgm:pt modelId="{45EE66C6-9F2E-448C-B60A-3DF55B142A75}">
      <dgm:prSet/>
      <dgm:spPr/>
      <dgm:t>
        <a:bodyPr/>
        <a:lstStyle/>
        <a:p>
          <a:r>
            <a:rPr lang="en-GB"/>
            <a:t>Sex differences in muscle tissue – also secretion of testosterone. </a:t>
          </a:r>
          <a:endParaRPr lang="en-US"/>
        </a:p>
      </dgm:t>
    </dgm:pt>
    <dgm:pt modelId="{F6621753-D125-4AFB-9F43-20309080F2B6}" type="parTrans" cxnId="{9259E786-6385-437A-A453-504B0A7B043D}">
      <dgm:prSet/>
      <dgm:spPr/>
      <dgm:t>
        <a:bodyPr/>
        <a:lstStyle/>
        <a:p>
          <a:endParaRPr lang="en-US"/>
        </a:p>
      </dgm:t>
    </dgm:pt>
    <dgm:pt modelId="{BB97167E-693C-430E-96D4-A5CC80CA42B1}" type="sibTrans" cxnId="{9259E786-6385-437A-A453-504B0A7B043D}">
      <dgm:prSet/>
      <dgm:spPr/>
      <dgm:t>
        <a:bodyPr/>
        <a:lstStyle/>
        <a:p>
          <a:endParaRPr lang="en-US"/>
        </a:p>
      </dgm:t>
    </dgm:pt>
    <dgm:pt modelId="{AB2A27A0-21D4-4FB8-AC73-E1CB5A3EFF93}" type="pres">
      <dgm:prSet presAssocID="{E125A8AE-A0B8-4421-BA5F-36EF833417E0}" presName="matrix" presStyleCnt="0">
        <dgm:presLayoutVars>
          <dgm:chMax val="1"/>
          <dgm:dir/>
          <dgm:resizeHandles val="exact"/>
        </dgm:presLayoutVars>
      </dgm:prSet>
      <dgm:spPr/>
    </dgm:pt>
    <dgm:pt modelId="{BFD67247-5AAA-4157-ACCB-43FA332202AD}" type="pres">
      <dgm:prSet presAssocID="{E125A8AE-A0B8-4421-BA5F-36EF833417E0}" presName="diamond" presStyleLbl="bgShp" presStyleIdx="0" presStyleCnt="1"/>
      <dgm:spPr/>
    </dgm:pt>
    <dgm:pt modelId="{74A65CC6-D7BA-442B-AF9C-3674F10C9B18}" type="pres">
      <dgm:prSet presAssocID="{E125A8AE-A0B8-4421-BA5F-36EF833417E0}" presName="quad1" presStyleLbl="node1" presStyleIdx="0" presStyleCnt="4">
        <dgm:presLayoutVars>
          <dgm:chMax val="0"/>
          <dgm:chPref val="0"/>
          <dgm:bulletEnabled val="1"/>
        </dgm:presLayoutVars>
      </dgm:prSet>
      <dgm:spPr/>
    </dgm:pt>
    <dgm:pt modelId="{A80F96BB-92DC-4035-8192-4507E891686C}" type="pres">
      <dgm:prSet presAssocID="{E125A8AE-A0B8-4421-BA5F-36EF833417E0}" presName="quad2" presStyleLbl="node1" presStyleIdx="1" presStyleCnt="4">
        <dgm:presLayoutVars>
          <dgm:chMax val="0"/>
          <dgm:chPref val="0"/>
          <dgm:bulletEnabled val="1"/>
        </dgm:presLayoutVars>
      </dgm:prSet>
      <dgm:spPr/>
    </dgm:pt>
    <dgm:pt modelId="{6484DF60-33F2-4B7B-B764-18F5554373F3}" type="pres">
      <dgm:prSet presAssocID="{E125A8AE-A0B8-4421-BA5F-36EF833417E0}" presName="quad3" presStyleLbl="node1" presStyleIdx="2" presStyleCnt="4">
        <dgm:presLayoutVars>
          <dgm:chMax val="0"/>
          <dgm:chPref val="0"/>
          <dgm:bulletEnabled val="1"/>
        </dgm:presLayoutVars>
      </dgm:prSet>
      <dgm:spPr/>
    </dgm:pt>
    <dgm:pt modelId="{D2DE133C-F204-40B3-BC4E-D16BA8F3B9A7}" type="pres">
      <dgm:prSet presAssocID="{E125A8AE-A0B8-4421-BA5F-36EF833417E0}" presName="quad4" presStyleLbl="node1" presStyleIdx="3" presStyleCnt="4">
        <dgm:presLayoutVars>
          <dgm:chMax val="0"/>
          <dgm:chPref val="0"/>
          <dgm:bulletEnabled val="1"/>
        </dgm:presLayoutVars>
      </dgm:prSet>
      <dgm:spPr/>
    </dgm:pt>
  </dgm:ptLst>
  <dgm:cxnLst>
    <dgm:cxn modelId="{7599C117-F4F5-4FAF-B304-A11362A87065}" type="presOf" srcId="{74BFCD67-F7EF-4751-935E-A3F473668D02}" destId="{A80F96BB-92DC-4035-8192-4507E891686C}" srcOrd="0" destOrd="0" presId="urn:microsoft.com/office/officeart/2005/8/layout/matrix3"/>
    <dgm:cxn modelId="{15EEAE20-4105-456A-A32A-613856035C0D}" srcId="{E125A8AE-A0B8-4421-BA5F-36EF833417E0}" destId="{FBCD2C7A-7196-4821-BF77-7E953EDA2C07}" srcOrd="0" destOrd="0" parTransId="{71F6C506-3797-4F2B-BE1A-5ACEAB566DD3}" sibTransId="{3C46DB61-77D9-483E-ADE4-C41F52B79436}"/>
    <dgm:cxn modelId="{5FDE9773-2CC5-48E4-901A-6598684AFB80}" type="presOf" srcId="{E125A8AE-A0B8-4421-BA5F-36EF833417E0}" destId="{AB2A27A0-21D4-4FB8-AC73-E1CB5A3EFF93}" srcOrd="0" destOrd="0" presId="urn:microsoft.com/office/officeart/2005/8/layout/matrix3"/>
    <dgm:cxn modelId="{9259E786-6385-437A-A453-504B0A7B043D}" srcId="{E125A8AE-A0B8-4421-BA5F-36EF833417E0}" destId="{45EE66C6-9F2E-448C-B60A-3DF55B142A75}" srcOrd="3" destOrd="0" parTransId="{F6621753-D125-4AFB-9F43-20309080F2B6}" sibTransId="{BB97167E-693C-430E-96D4-A5CC80CA42B1}"/>
    <dgm:cxn modelId="{4395FB96-2BC7-4B49-9B71-64A730320886}" srcId="{E125A8AE-A0B8-4421-BA5F-36EF833417E0}" destId="{3C25F190-6BDF-479A-9F45-0EC4687B112D}" srcOrd="2" destOrd="0" parTransId="{77D81986-597A-462B-98A3-05F8E5F37A5A}" sibTransId="{FF3297C4-F336-4830-8384-2F232E22EE1A}"/>
    <dgm:cxn modelId="{7395CCA9-4EB5-4895-9F6E-9D29646C6865}" srcId="{E125A8AE-A0B8-4421-BA5F-36EF833417E0}" destId="{74BFCD67-F7EF-4751-935E-A3F473668D02}" srcOrd="1" destOrd="0" parTransId="{8DE54265-0931-46BF-86ED-F33CE80952DF}" sibTransId="{EC8A6992-4109-4913-8D3D-7BF121259314}"/>
    <dgm:cxn modelId="{040C2BB8-A3DB-4B1A-B7A2-59486AD19401}" type="presOf" srcId="{3C25F190-6BDF-479A-9F45-0EC4687B112D}" destId="{6484DF60-33F2-4B7B-B764-18F5554373F3}" srcOrd="0" destOrd="0" presId="urn:microsoft.com/office/officeart/2005/8/layout/matrix3"/>
    <dgm:cxn modelId="{F4B99CD5-8B4B-4F9D-90D0-AF0F8DCC58AB}" type="presOf" srcId="{FBCD2C7A-7196-4821-BF77-7E953EDA2C07}" destId="{74A65CC6-D7BA-442B-AF9C-3674F10C9B18}" srcOrd="0" destOrd="0" presId="urn:microsoft.com/office/officeart/2005/8/layout/matrix3"/>
    <dgm:cxn modelId="{415211FA-3444-4F39-B669-09B844AD8C0F}" type="presOf" srcId="{45EE66C6-9F2E-448C-B60A-3DF55B142A75}" destId="{D2DE133C-F204-40B3-BC4E-D16BA8F3B9A7}" srcOrd="0" destOrd="0" presId="urn:microsoft.com/office/officeart/2005/8/layout/matrix3"/>
    <dgm:cxn modelId="{6DE91C8C-D5FE-40F4-9A11-F5D3682D308C}" type="presParOf" srcId="{AB2A27A0-21D4-4FB8-AC73-E1CB5A3EFF93}" destId="{BFD67247-5AAA-4157-ACCB-43FA332202AD}" srcOrd="0" destOrd="0" presId="urn:microsoft.com/office/officeart/2005/8/layout/matrix3"/>
    <dgm:cxn modelId="{DB36DE41-9E94-47DF-8318-303E2C8FBF6A}" type="presParOf" srcId="{AB2A27A0-21D4-4FB8-AC73-E1CB5A3EFF93}" destId="{74A65CC6-D7BA-442B-AF9C-3674F10C9B18}" srcOrd="1" destOrd="0" presId="urn:microsoft.com/office/officeart/2005/8/layout/matrix3"/>
    <dgm:cxn modelId="{F52E803E-6396-419B-9742-85F1F419B0E3}" type="presParOf" srcId="{AB2A27A0-21D4-4FB8-AC73-E1CB5A3EFF93}" destId="{A80F96BB-92DC-4035-8192-4507E891686C}" srcOrd="2" destOrd="0" presId="urn:microsoft.com/office/officeart/2005/8/layout/matrix3"/>
    <dgm:cxn modelId="{94B04499-83A0-4445-AEF8-EFFB5701D6EE}" type="presParOf" srcId="{AB2A27A0-21D4-4FB8-AC73-E1CB5A3EFF93}" destId="{6484DF60-33F2-4B7B-B764-18F5554373F3}" srcOrd="3" destOrd="0" presId="urn:microsoft.com/office/officeart/2005/8/layout/matrix3"/>
    <dgm:cxn modelId="{A53DC764-A2C7-428C-8B71-645F5966DEBF}" type="presParOf" srcId="{AB2A27A0-21D4-4FB8-AC73-E1CB5A3EFF93}" destId="{D2DE133C-F204-40B3-BC4E-D16BA8F3B9A7}" srcOrd="4" destOrd="0" presId="urn:microsoft.com/office/officeart/2005/8/layout/matrix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34CA175-64DE-4FC3-9CD3-8FD94F817574}">
      <dsp:nvSpPr>
        <dsp:cNvPr id="0" name=""/>
        <dsp:cNvSpPr/>
      </dsp:nvSpPr>
      <dsp:spPr>
        <a:xfrm>
          <a:off x="934474" y="17933"/>
          <a:ext cx="2776103" cy="166566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US" sz="3100" kern="1200"/>
            <a:t>Viewed as less attractive</a:t>
          </a:r>
        </a:p>
      </dsp:txBody>
      <dsp:txXfrm>
        <a:off x="934474" y="17933"/>
        <a:ext cx="2776103" cy="1665661"/>
      </dsp:txXfrm>
    </dsp:sp>
    <dsp:sp modelId="{30CC5295-BF22-4D0F-922E-81684CFE4030}">
      <dsp:nvSpPr>
        <dsp:cNvPr id="0" name=""/>
        <dsp:cNvSpPr/>
      </dsp:nvSpPr>
      <dsp:spPr>
        <a:xfrm>
          <a:off x="3980331" y="594"/>
          <a:ext cx="2776103" cy="166566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US" sz="3100" kern="1200"/>
            <a:t>Disadvantaged in sports</a:t>
          </a:r>
        </a:p>
      </dsp:txBody>
      <dsp:txXfrm>
        <a:off x="3980331" y="594"/>
        <a:ext cx="2776103" cy="1665661"/>
      </dsp:txXfrm>
    </dsp:sp>
    <dsp:sp modelId="{9A3DF150-A168-4E92-988F-1FA1D729EBF9}">
      <dsp:nvSpPr>
        <dsp:cNvPr id="0" name=""/>
        <dsp:cNvSpPr/>
      </dsp:nvSpPr>
      <dsp:spPr>
        <a:xfrm>
          <a:off x="625105" y="1943866"/>
          <a:ext cx="3379128" cy="199727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US" sz="3100" kern="1200" dirty="0"/>
            <a:t>Shorter than same age girls and thus problems with dating</a:t>
          </a:r>
        </a:p>
      </dsp:txBody>
      <dsp:txXfrm>
        <a:off x="625105" y="1943866"/>
        <a:ext cx="3379128" cy="1997278"/>
      </dsp:txXfrm>
    </dsp:sp>
    <dsp:sp modelId="{A9A82B5F-CD2C-4BAC-91F7-28840F55F28F}">
      <dsp:nvSpPr>
        <dsp:cNvPr id="0" name=""/>
        <dsp:cNvSpPr/>
      </dsp:nvSpPr>
      <dsp:spPr>
        <a:xfrm>
          <a:off x="4281844" y="2109674"/>
          <a:ext cx="2776103" cy="166566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US" sz="3100" kern="1200"/>
            <a:t>Tendency for a decline in self-concept</a:t>
          </a:r>
        </a:p>
      </dsp:txBody>
      <dsp:txXfrm>
        <a:off x="4281844" y="2109674"/>
        <a:ext cx="2776103" cy="1665661"/>
      </dsp:txXfrm>
    </dsp:sp>
    <dsp:sp modelId="{67F18103-3872-4ED1-8AB6-BBC556A61833}">
      <dsp:nvSpPr>
        <dsp:cNvPr id="0" name=""/>
        <dsp:cNvSpPr/>
      </dsp:nvSpPr>
      <dsp:spPr>
        <a:xfrm>
          <a:off x="2453474" y="4218755"/>
          <a:ext cx="2776103" cy="166566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US" sz="3100" kern="1200"/>
            <a:t>Effects may extend into adulthood</a:t>
          </a:r>
        </a:p>
      </dsp:txBody>
      <dsp:txXfrm>
        <a:off x="2453474" y="4218755"/>
        <a:ext cx="2776103" cy="166566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57D995F-5B8B-44B3-A9D5-A5D00B128A96}">
      <dsp:nvSpPr>
        <dsp:cNvPr id="0" name=""/>
        <dsp:cNvSpPr/>
      </dsp:nvSpPr>
      <dsp:spPr>
        <a:xfrm>
          <a:off x="0" y="735"/>
          <a:ext cx="8187109"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BCFE1FF-E6DD-4C2B-BB32-14043042FFDE}">
      <dsp:nvSpPr>
        <dsp:cNvPr id="0" name=""/>
        <dsp:cNvSpPr/>
      </dsp:nvSpPr>
      <dsp:spPr>
        <a:xfrm>
          <a:off x="0" y="735"/>
          <a:ext cx="8187109" cy="12055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US" sz="3300" kern="1200"/>
            <a:t>Overlooked in dating and mixed sex activities</a:t>
          </a:r>
        </a:p>
      </dsp:txBody>
      <dsp:txXfrm>
        <a:off x="0" y="735"/>
        <a:ext cx="8187109" cy="1205511"/>
      </dsp:txXfrm>
    </dsp:sp>
    <dsp:sp modelId="{539C3D3D-143B-456B-8BDC-4660AFC5240D}">
      <dsp:nvSpPr>
        <dsp:cNvPr id="0" name=""/>
        <dsp:cNvSpPr/>
      </dsp:nvSpPr>
      <dsp:spPr>
        <a:xfrm>
          <a:off x="0" y="1206246"/>
          <a:ext cx="8187109" cy="0"/>
        </a:xfrm>
        <a:prstGeom prst="line">
          <a:avLst/>
        </a:prstGeom>
        <a:solidFill>
          <a:schemeClr val="accent2">
            <a:hueOff val="-363841"/>
            <a:satOff val="-20982"/>
            <a:lumOff val="2157"/>
            <a:alphaOff val="0"/>
          </a:schemeClr>
        </a:solidFill>
        <a:ln w="12700" cap="flat" cmpd="sng" algn="ctr">
          <a:solidFill>
            <a:schemeClr val="accent2">
              <a:hueOff val="-363841"/>
              <a:satOff val="-20982"/>
              <a:lumOff val="215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94B6650-62FE-4C63-9834-8376C20EDEA7}">
      <dsp:nvSpPr>
        <dsp:cNvPr id="0" name=""/>
        <dsp:cNvSpPr/>
      </dsp:nvSpPr>
      <dsp:spPr>
        <a:xfrm>
          <a:off x="0" y="1206246"/>
          <a:ext cx="8187109" cy="12055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US" sz="3300" kern="1200" dirty="0"/>
            <a:t>Relatively low social status</a:t>
          </a:r>
        </a:p>
      </dsp:txBody>
      <dsp:txXfrm>
        <a:off x="0" y="1206246"/>
        <a:ext cx="8187109" cy="1205511"/>
      </dsp:txXfrm>
    </dsp:sp>
    <dsp:sp modelId="{D79B924E-7792-4AC1-9AA7-978EA5D5B0BB}">
      <dsp:nvSpPr>
        <dsp:cNvPr id="0" name=""/>
        <dsp:cNvSpPr/>
      </dsp:nvSpPr>
      <dsp:spPr>
        <a:xfrm>
          <a:off x="0" y="2411757"/>
          <a:ext cx="8187109" cy="0"/>
        </a:xfrm>
        <a:prstGeom prst="line">
          <a:avLst/>
        </a:prstGeom>
        <a:solidFill>
          <a:schemeClr val="accent2">
            <a:hueOff val="-727682"/>
            <a:satOff val="-41964"/>
            <a:lumOff val="4314"/>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BDD1B3B-C06C-41C0-BB92-8D891CE46FCB}">
      <dsp:nvSpPr>
        <dsp:cNvPr id="0" name=""/>
        <dsp:cNvSpPr/>
      </dsp:nvSpPr>
      <dsp:spPr>
        <a:xfrm>
          <a:off x="0" y="2411757"/>
          <a:ext cx="8187109" cy="12055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US" sz="3300" kern="1200"/>
            <a:t>When maturity catches up, may have better body satisfaction than early maturing girls</a:t>
          </a:r>
        </a:p>
      </dsp:txBody>
      <dsp:txXfrm>
        <a:off x="0" y="2411757"/>
        <a:ext cx="8187109" cy="1205511"/>
      </dsp:txXfrm>
    </dsp:sp>
    <dsp:sp modelId="{8048FFA6-445F-4821-A649-6F02BCF6BA22}">
      <dsp:nvSpPr>
        <dsp:cNvPr id="0" name=""/>
        <dsp:cNvSpPr/>
      </dsp:nvSpPr>
      <dsp:spPr>
        <a:xfrm>
          <a:off x="0" y="3617269"/>
          <a:ext cx="8187109" cy="0"/>
        </a:xfrm>
        <a:prstGeom prst="line">
          <a:avLst/>
        </a:prstGeom>
        <a:solidFill>
          <a:schemeClr val="accent2">
            <a:hueOff val="-1091522"/>
            <a:satOff val="-62946"/>
            <a:lumOff val="6471"/>
            <a:alphaOff val="0"/>
          </a:schemeClr>
        </a:solidFill>
        <a:ln w="12700" cap="flat" cmpd="sng" algn="ctr">
          <a:solidFill>
            <a:schemeClr val="accent2">
              <a:hueOff val="-1091522"/>
              <a:satOff val="-62946"/>
              <a:lumOff val="647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7D60617-F222-485E-9564-14E5D1A22CF2}">
      <dsp:nvSpPr>
        <dsp:cNvPr id="0" name=""/>
        <dsp:cNvSpPr/>
      </dsp:nvSpPr>
      <dsp:spPr>
        <a:xfrm>
          <a:off x="0" y="3617269"/>
          <a:ext cx="8187109" cy="12055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US" sz="3300" kern="1200" dirty="0"/>
            <a:t>More likely to end up with culturally ideal body (slender, leggy)</a:t>
          </a:r>
        </a:p>
      </dsp:txBody>
      <dsp:txXfrm>
        <a:off x="0" y="3617269"/>
        <a:ext cx="8187109" cy="1205511"/>
      </dsp:txXfrm>
    </dsp:sp>
    <dsp:sp modelId="{FAADD5E4-6189-4824-B89D-1C838D8118FA}">
      <dsp:nvSpPr>
        <dsp:cNvPr id="0" name=""/>
        <dsp:cNvSpPr/>
      </dsp:nvSpPr>
      <dsp:spPr>
        <a:xfrm>
          <a:off x="0" y="4822780"/>
          <a:ext cx="8187109"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E77CAD5-8852-4BC2-8D24-A3D392B17BC8}">
      <dsp:nvSpPr>
        <dsp:cNvPr id="0" name=""/>
        <dsp:cNvSpPr/>
      </dsp:nvSpPr>
      <dsp:spPr>
        <a:xfrm>
          <a:off x="0" y="4822780"/>
          <a:ext cx="8187109" cy="12055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US" sz="3300" kern="1200"/>
            <a:t>Tend to have fewer emotional problems</a:t>
          </a:r>
        </a:p>
      </dsp:txBody>
      <dsp:txXfrm>
        <a:off x="0" y="4822780"/>
        <a:ext cx="8187109" cy="120551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9272F5A-67D6-4E50-BFB8-66D9BDC5D49A}">
      <dsp:nvSpPr>
        <dsp:cNvPr id="0" name=""/>
        <dsp:cNvSpPr/>
      </dsp:nvSpPr>
      <dsp:spPr>
        <a:xfrm>
          <a:off x="920" y="696203"/>
          <a:ext cx="3232267" cy="205249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36DBA26-03CE-472C-A9EA-44D8BC2DA393}">
      <dsp:nvSpPr>
        <dsp:cNvPr id="0" name=""/>
        <dsp:cNvSpPr/>
      </dsp:nvSpPr>
      <dsp:spPr>
        <a:xfrm>
          <a:off x="360061" y="1037386"/>
          <a:ext cx="3232267" cy="205249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Several studies have highlighted how the timing of Puberty can have a massive impact on Self-Esteem. </a:t>
          </a:r>
          <a:endParaRPr lang="en-US" sz="2400" kern="1200"/>
        </a:p>
      </dsp:txBody>
      <dsp:txXfrm>
        <a:off x="420176" y="1097501"/>
        <a:ext cx="3112037" cy="1932260"/>
      </dsp:txXfrm>
    </dsp:sp>
    <dsp:sp modelId="{15F463ED-77B1-4F32-8734-AB7CEA47C31D}">
      <dsp:nvSpPr>
        <dsp:cNvPr id="0" name=""/>
        <dsp:cNvSpPr/>
      </dsp:nvSpPr>
      <dsp:spPr>
        <a:xfrm>
          <a:off x="3951470" y="696203"/>
          <a:ext cx="3232267" cy="205249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3FBA9F8-39E4-4A19-92C6-92C440CE7EDC}">
      <dsp:nvSpPr>
        <dsp:cNvPr id="0" name=""/>
        <dsp:cNvSpPr/>
      </dsp:nvSpPr>
      <dsp:spPr>
        <a:xfrm>
          <a:off x="4310611" y="1037386"/>
          <a:ext cx="3232267" cy="205249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Are efforts to improve Self-Esteem misguided?  </a:t>
          </a:r>
          <a:endParaRPr lang="en-US" sz="2400" kern="1200"/>
        </a:p>
      </dsp:txBody>
      <dsp:txXfrm>
        <a:off x="4370726" y="1097501"/>
        <a:ext cx="3112037" cy="193226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73D149F-4E83-43F8-983F-C2E7A6D91138}">
      <dsp:nvSpPr>
        <dsp:cNvPr id="0" name=""/>
        <dsp:cNvSpPr/>
      </dsp:nvSpPr>
      <dsp:spPr>
        <a:xfrm>
          <a:off x="0" y="0"/>
          <a:ext cx="8115101" cy="94662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14C7936-302A-4567-B01C-FDECE01FA700}">
      <dsp:nvSpPr>
        <dsp:cNvPr id="0" name=""/>
        <dsp:cNvSpPr/>
      </dsp:nvSpPr>
      <dsp:spPr>
        <a:xfrm>
          <a:off x="286353" y="217434"/>
          <a:ext cx="520643" cy="52064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73FF92C-5B91-451B-A984-73B43F5482C5}">
      <dsp:nvSpPr>
        <dsp:cNvPr id="0" name=""/>
        <dsp:cNvSpPr/>
      </dsp:nvSpPr>
      <dsp:spPr>
        <a:xfrm>
          <a:off x="1093350" y="4444"/>
          <a:ext cx="7021750" cy="9466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0184" tIns="100184" rIns="100184" bIns="100184" numCol="1" spcCol="1270" anchor="ctr" anchorCtr="0">
          <a:noAutofit/>
        </a:bodyPr>
        <a:lstStyle/>
        <a:p>
          <a:pPr marL="0" lvl="0" indent="0" algn="l" defTabSz="844550">
            <a:lnSpc>
              <a:spcPct val="90000"/>
            </a:lnSpc>
            <a:spcBef>
              <a:spcPct val="0"/>
            </a:spcBef>
            <a:spcAft>
              <a:spcPct val="35000"/>
            </a:spcAft>
            <a:buNone/>
          </a:pPr>
          <a:r>
            <a:rPr lang="en-GB" sz="1900" kern="1200"/>
            <a:t>Jaw shape change (due to permanent teeth). </a:t>
          </a:r>
          <a:endParaRPr lang="en-US" sz="1900" kern="1200"/>
        </a:p>
      </dsp:txBody>
      <dsp:txXfrm>
        <a:off x="1093350" y="4444"/>
        <a:ext cx="7021750" cy="946623"/>
      </dsp:txXfrm>
    </dsp:sp>
    <dsp:sp modelId="{8333F1E2-1688-4ABC-9196-72CD72ACDC0B}">
      <dsp:nvSpPr>
        <dsp:cNvPr id="0" name=""/>
        <dsp:cNvSpPr/>
      </dsp:nvSpPr>
      <dsp:spPr>
        <a:xfrm>
          <a:off x="0" y="1187724"/>
          <a:ext cx="8115101" cy="94662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6604571-746C-4CDF-AE68-63513B33E90D}">
      <dsp:nvSpPr>
        <dsp:cNvPr id="0" name=""/>
        <dsp:cNvSpPr/>
      </dsp:nvSpPr>
      <dsp:spPr>
        <a:xfrm>
          <a:off x="286353" y="1400714"/>
          <a:ext cx="520643" cy="52064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83ABEF9-B2BE-43B7-903D-61A624F1B8E1}">
      <dsp:nvSpPr>
        <dsp:cNvPr id="0" name=""/>
        <dsp:cNvSpPr/>
      </dsp:nvSpPr>
      <dsp:spPr>
        <a:xfrm>
          <a:off x="1093350" y="1187724"/>
          <a:ext cx="7021750" cy="9466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0184" tIns="100184" rIns="100184" bIns="100184" numCol="1" spcCol="1270" anchor="ctr" anchorCtr="0">
          <a:noAutofit/>
        </a:bodyPr>
        <a:lstStyle/>
        <a:p>
          <a:pPr marL="0" lvl="0" indent="0" algn="l" defTabSz="844550">
            <a:lnSpc>
              <a:spcPct val="90000"/>
            </a:lnSpc>
            <a:spcBef>
              <a:spcPct val="0"/>
            </a:spcBef>
            <a:spcAft>
              <a:spcPct val="35000"/>
            </a:spcAft>
            <a:buNone/>
          </a:pPr>
          <a:r>
            <a:rPr lang="en-GB" sz="1900" kern="1200"/>
            <a:t>Forehead also becomes more prominent. </a:t>
          </a:r>
          <a:endParaRPr lang="en-US" sz="1900" kern="1200"/>
        </a:p>
      </dsp:txBody>
      <dsp:txXfrm>
        <a:off x="1093350" y="1187724"/>
        <a:ext cx="7021750" cy="946623"/>
      </dsp:txXfrm>
    </dsp:sp>
    <dsp:sp modelId="{A0AE3320-E55B-443E-AA0B-387C76CB1B82}">
      <dsp:nvSpPr>
        <dsp:cNvPr id="0" name=""/>
        <dsp:cNvSpPr/>
      </dsp:nvSpPr>
      <dsp:spPr>
        <a:xfrm>
          <a:off x="0" y="2371004"/>
          <a:ext cx="8115101" cy="94662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A18FC31-A469-425A-831D-ECEE202637DC}">
      <dsp:nvSpPr>
        <dsp:cNvPr id="0" name=""/>
        <dsp:cNvSpPr/>
      </dsp:nvSpPr>
      <dsp:spPr>
        <a:xfrm>
          <a:off x="286353" y="2583994"/>
          <a:ext cx="520643" cy="52064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538BCF8-C8F0-40F4-90D7-BC6F1A80F303}">
      <dsp:nvSpPr>
        <dsp:cNvPr id="0" name=""/>
        <dsp:cNvSpPr/>
      </dsp:nvSpPr>
      <dsp:spPr>
        <a:xfrm>
          <a:off x="1093350" y="2371004"/>
          <a:ext cx="7021750" cy="9466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0184" tIns="100184" rIns="100184" bIns="100184" numCol="1" spcCol="1270" anchor="ctr" anchorCtr="0">
          <a:noAutofit/>
        </a:bodyPr>
        <a:lstStyle/>
        <a:p>
          <a:pPr marL="0" lvl="0" indent="0" algn="l" defTabSz="844550">
            <a:lnSpc>
              <a:spcPct val="90000"/>
            </a:lnSpc>
            <a:spcBef>
              <a:spcPct val="0"/>
            </a:spcBef>
            <a:spcAft>
              <a:spcPct val="35000"/>
            </a:spcAft>
            <a:buNone/>
          </a:pPr>
          <a:r>
            <a:rPr lang="en-GB" sz="1900" kern="1200"/>
            <a:t>Joint development</a:t>
          </a:r>
          <a:endParaRPr lang="en-US" sz="1900" kern="1200"/>
        </a:p>
      </dsp:txBody>
      <dsp:txXfrm>
        <a:off x="1093350" y="2371004"/>
        <a:ext cx="7021750" cy="946623"/>
      </dsp:txXfrm>
    </dsp:sp>
    <dsp:sp modelId="{91ED9167-22CB-4AFF-B18A-76856D7A2E3E}">
      <dsp:nvSpPr>
        <dsp:cNvPr id="0" name=""/>
        <dsp:cNvSpPr/>
      </dsp:nvSpPr>
      <dsp:spPr>
        <a:xfrm>
          <a:off x="0" y="3554283"/>
          <a:ext cx="8115101" cy="94662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F9D552E-E411-4C84-8E8E-C5B4B4DD8D26}">
      <dsp:nvSpPr>
        <dsp:cNvPr id="0" name=""/>
        <dsp:cNvSpPr/>
      </dsp:nvSpPr>
      <dsp:spPr>
        <a:xfrm>
          <a:off x="286353" y="3767274"/>
          <a:ext cx="520643" cy="52064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B371203-5A51-4001-899B-28F49ECA029A}">
      <dsp:nvSpPr>
        <dsp:cNvPr id="0" name=""/>
        <dsp:cNvSpPr/>
      </dsp:nvSpPr>
      <dsp:spPr>
        <a:xfrm>
          <a:off x="1093350" y="3554283"/>
          <a:ext cx="3651795" cy="9466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0184" tIns="100184" rIns="100184" bIns="100184" numCol="1" spcCol="1270" anchor="ctr" anchorCtr="0">
          <a:noAutofit/>
        </a:bodyPr>
        <a:lstStyle/>
        <a:p>
          <a:pPr marL="0" lvl="0" indent="0" algn="l" defTabSz="844550">
            <a:lnSpc>
              <a:spcPct val="90000"/>
            </a:lnSpc>
            <a:spcBef>
              <a:spcPct val="0"/>
            </a:spcBef>
            <a:spcAft>
              <a:spcPct val="35000"/>
            </a:spcAft>
            <a:buNone/>
          </a:pPr>
          <a:r>
            <a:rPr lang="en-GB" sz="1900" kern="1200"/>
            <a:t>Fine Motor Skills </a:t>
          </a:r>
          <a:endParaRPr lang="en-US" sz="1900" kern="1200"/>
        </a:p>
      </dsp:txBody>
      <dsp:txXfrm>
        <a:off x="1093350" y="3554283"/>
        <a:ext cx="3651795" cy="946623"/>
      </dsp:txXfrm>
    </dsp:sp>
    <dsp:sp modelId="{19F1F530-2073-4DEC-9684-C830A400DCEA}">
      <dsp:nvSpPr>
        <dsp:cNvPr id="0" name=""/>
        <dsp:cNvSpPr/>
      </dsp:nvSpPr>
      <dsp:spPr>
        <a:xfrm>
          <a:off x="4745146" y="3554283"/>
          <a:ext cx="3369954" cy="9466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0184" tIns="100184" rIns="100184" bIns="100184" numCol="1" spcCol="1270" anchor="ctr" anchorCtr="0">
          <a:noAutofit/>
        </a:bodyPr>
        <a:lstStyle/>
        <a:p>
          <a:pPr marL="0" lvl="0" indent="0" algn="l" defTabSz="755650">
            <a:lnSpc>
              <a:spcPct val="90000"/>
            </a:lnSpc>
            <a:spcBef>
              <a:spcPct val="0"/>
            </a:spcBef>
            <a:spcAft>
              <a:spcPct val="35000"/>
            </a:spcAft>
            <a:buNone/>
          </a:pPr>
          <a:r>
            <a:rPr lang="en-GB" sz="1700" kern="1200" dirty="0"/>
            <a:t>Girls superior and girls would extend their superior over boys (develop quicker). </a:t>
          </a:r>
          <a:endParaRPr lang="en-US" sz="1700" kern="1200" dirty="0"/>
        </a:p>
      </dsp:txBody>
      <dsp:txXfrm>
        <a:off x="4745146" y="3554283"/>
        <a:ext cx="3369954" cy="946623"/>
      </dsp:txXfrm>
    </dsp:sp>
    <dsp:sp modelId="{16EA2AEF-F2D7-4BEB-BCC8-498BE2D8CE02}">
      <dsp:nvSpPr>
        <dsp:cNvPr id="0" name=""/>
        <dsp:cNvSpPr/>
      </dsp:nvSpPr>
      <dsp:spPr>
        <a:xfrm>
          <a:off x="0" y="4737563"/>
          <a:ext cx="8115101" cy="94662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D4C101D-784D-4891-9319-D15B636A4F63}">
      <dsp:nvSpPr>
        <dsp:cNvPr id="0" name=""/>
        <dsp:cNvSpPr/>
      </dsp:nvSpPr>
      <dsp:spPr>
        <a:xfrm>
          <a:off x="286353" y="4950554"/>
          <a:ext cx="520643" cy="520643"/>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FB63AED-8350-4FB4-9645-7BB251C0466D}">
      <dsp:nvSpPr>
        <dsp:cNvPr id="0" name=""/>
        <dsp:cNvSpPr/>
      </dsp:nvSpPr>
      <dsp:spPr>
        <a:xfrm>
          <a:off x="1093350" y="4737563"/>
          <a:ext cx="7021750" cy="9466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0184" tIns="100184" rIns="100184" bIns="100184" numCol="1" spcCol="1270" anchor="ctr" anchorCtr="0">
          <a:noAutofit/>
        </a:bodyPr>
        <a:lstStyle/>
        <a:p>
          <a:pPr marL="0" lvl="0" indent="0" algn="l" defTabSz="844550">
            <a:lnSpc>
              <a:spcPct val="90000"/>
            </a:lnSpc>
            <a:spcBef>
              <a:spcPct val="0"/>
            </a:spcBef>
            <a:spcAft>
              <a:spcPct val="35000"/>
            </a:spcAft>
            <a:buNone/>
          </a:pPr>
          <a:r>
            <a:rPr lang="en-GB" sz="1900" kern="1200"/>
            <a:t>Boys would catch up. </a:t>
          </a:r>
          <a:endParaRPr lang="en-US" sz="1900" kern="1200"/>
        </a:p>
      </dsp:txBody>
      <dsp:txXfrm>
        <a:off x="1093350" y="4737563"/>
        <a:ext cx="7021750" cy="94662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FD67247-5AAA-4157-ACCB-43FA332202AD}">
      <dsp:nvSpPr>
        <dsp:cNvPr id="0" name=""/>
        <dsp:cNvSpPr/>
      </dsp:nvSpPr>
      <dsp:spPr>
        <a:xfrm>
          <a:off x="827013" y="0"/>
          <a:ext cx="6029026" cy="6029026"/>
        </a:xfrm>
        <a:prstGeom prst="diamond">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4A65CC6-D7BA-442B-AF9C-3674F10C9B18}">
      <dsp:nvSpPr>
        <dsp:cNvPr id="0" name=""/>
        <dsp:cNvSpPr/>
      </dsp:nvSpPr>
      <dsp:spPr>
        <a:xfrm>
          <a:off x="1399770" y="572757"/>
          <a:ext cx="2351320" cy="235132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Muscle fibres go through a growth spurt at adolescence. </a:t>
          </a:r>
          <a:endParaRPr lang="en-US" sz="2400" kern="1200"/>
        </a:p>
      </dsp:txBody>
      <dsp:txXfrm>
        <a:off x="1514552" y="687539"/>
        <a:ext cx="2121756" cy="2121756"/>
      </dsp:txXfrm>
    </dsp:sp>
    <dsp:sp modelId="{A80F96BB-92DC-4035-8192-4507E891686C}">
      <dsp:nvSpPr>
        <dsp:cNvPr id="0" name=""/>
        <dsp:cNvSpPr/>
      </dsp:nvSpPr>
      <dsp:spPr>
        <a:xfrm>
          <a:off x="3931961" y="572757"/>
          <a:ext cx="2351320" cy="235132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Thicker and Denser – Increase in strength. </a:t>
          </a:r>
          <a:endParaRPr lang="en-US" sz="2400" kern="1200"/>
        </a:p>
      </dsp:txBody>
      <dsp:txXfrm>
        <a:off x="4046743" y="687539"/>
        <a:ext cx="2121756" cy="2121756"/>
      </dsp:txXfrm>
    </dsp:sp>
    <dsp:sp modelId="{6484DF60-33F2-4B7B-B764-18F5554373F3}">
      <dsp:nvSpPr>
        <dsp:cNvPr id="0" name=""/>
        <dsp:cNvSpPr/>
      </dsp:nvSpPr>
      <dsp:spPr>
        <a:xfrm>
          <a:off x="1399770" y="3104948"/>
          <a:ext cx="2351320" cy="2351320"/>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Small and Schutz (1990) – Greater increase by most boys. </a:t>
          </a:r>
          <a:endParaRPr lang="en-US" sz="2400" kern="1200"/>
        </a:p>
      </dsp:txBody>
      <dsp:txXfrm>
        <a:off x="1514552" y="3219730"/>
        <a:ext cx="2121756" cy="2121756"/>
      </dsp:txXfrm>
    </dsp:sp>
    <dsp:sp modelId="{D2DE133C-F204-40B3-BC4E-D16BA8F3B9A7}">
      <dsp:nvSpPr>
        <dsp:cNvPr id="0" name=""/>
        <dsp:cNvSpPr/>
      </dsp:nvSpPr>
      <dsp:spPr>
        <a:xfrm>
          <a:off x="3931961" y="3104948"/>
          <a:ext cx="2351320" cy="235132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Sex differences in muscle tissue – also secretion of testosterone. </a:t>
          </a:r>
          <a:endParaRPr lang="en-US" sz="2400" kern="1200"/>
        </a:p>
      </dsp:txBody>
      <dsp:txXfrm>
        <a:off x="4046743" y="3219730"/>
        <a:ext cx="2121756" cy="2121756"/>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4514" name="Rectangle 2"/>
          <p:cNvSpPr>
            <a:spLocks noGrp="1" noChangeArrowheads="1"/>
          </p:cNvSpPr>
          <p:nvPr>
            <p:ph type="hdr" sz="quarter"/>
          </p:nvPr>
        </p:nvSpPr>
        <p:spPr bwMode="auto">
          <a:xfrm>
            <a:off x="0" y="0"/>
            <a:ext cx="2985077" cy="483322"/>
          </a:xfrm>
          <a:prstGeom prst="rect">
            <a:avLst/>
          </a:prstGeom>
          <a:noFill/>
          <a:ln w="9525">
            <a:noFill/>
            <a:miter lim="800000"/>
            <a:headEnd/>
            <a:tailEnd/>
          </a:ln>
          <a:effectLst/>
        </p:spPr>
        <p:txBody>
          <a:bodyPr vert="horz" wrap="square" lIns="91257" tIns="45629" rIns="91257" bIns="45629" numCol="1" anchor="t" anchorCtr="0" compatLnSpc="1">
            <a:prstTxWarp prst="textNoShape">
              <a:avLst/>
            </a:prstTxWarp>
          </a:bodyPr>
          <a:lstStyle>
            <a:lvl1pPr>
              <a:defRPr sz="1200" smtClean="0">
                <a:latin typeface="Calibri" pitchFamily="34" charset="0"/>
              </a:defRPr>
            </a:lvl1pPr>
          </a:lstStyle>
          <a:p>
            <a:pPr>
              <a:defRPr/>
            </a:pPr>
            <a:endParaRPr lang="en-GB"/>
          </a:p>
        </p:txBody>
      </p:sp>
      <p:sp>
        <p:nvSpPr>
          <p:cNvPr id="64515" name="Rectangle 3"/>
          <p:cNvSpPr>
            <a:spLocks noGrp="1" noChangeArrowheads="1"/>
          </p:cNvSpPr>
          <p:nvPr>
            <p:ph type="dt" sz="quarter" idx="1"/>
          </p:nvPr>
        </p:nvSpPr>
        <p:spPr bwMode="auto">
          <a:xfrm>
            <a:off x="3903068" y="0"/>
            <a:ext cx="2985077" cy="483322"/>
          </a:xfrm>
          <a:prstGeom prst="rect">
            <a:avLst/>
          </a:prstGeom>
          <a:noFill/>
          <a:ln w="9525">
            <a:noFill/>
            <a:miter lim="800000"/>
            <a:headEnd/>
            <a:tailEnd/>
          </a:ln>
          <a:effectLst/>
        </p:spPr>
        <p:txBody>
          <a:bodyPr vert="horz" wrap="square" lIns="91257" tIns="45629" rIns="91257" bIns="45629" numCol="1" anchor="t" anchorCtr="0" compatLnSpc="1">
            <a:prstTxWarp prst="textNoShape">
              <a:avLst/>
            </a:prstTxWarp>
          </a:bodyPr>
          <a:lstStyle>
            <a:lvl1pPr algn="r">
              <a:defRPr sz="1200" smtClean="0">
                <a:latin typeface="Calibri" pitchFamily="34" charset="0"/>
              </a:defRPr>
            </a:lvl1pPr>
          </a:lstStyle>
          <a:p>
            <a:pPr>
              <a:defRPr/>
            </a:pPr>
            <a:fld id="{794832EB-6E52-49AA-8088-93E6FDE3D90C}" type="datetimeFigureOut">
              <a:rPr lang="en-GB"/>
              <a:pPr>
                <a:defRPr/>
              </a:pPr>
              <a:t>02/07/2025</a:t>
            </a:fld>
            <a:endParaRPr lang="en-GB"/>
          </a:p>
        </p:txBody>
      </p:sp>
      <p:sp>
        <p:nvSpPr>
          <p:cNvPr id="64516" name="Rectangle 4"/>
          <p:cNvSpPr>
            <a:spLocks noGrp="1" noChangeArrowheads="1"/>
          </p:cNvSpPr>
          <p:nvPr>
            <p:ph type="ftr" sz="quarter" idx="2"/>
          </p:nvPr>
        </p:nvSpPr>
        <p:spPr bwMode="auto">
          <a:xfrm>
            <a:off x="0" y="9186185"/>
            <a:ext cx="2985077" cy="483321"/>
          </a:xfrm>
          <a:prstGeom prst="rect">
            <a:avLst/>
          </a:prstGeom>
          <a:noFill/>
          <a:ln w="9525">
            <a:noFill/>
            <a:miter lim="800000"/>
            <a:headEnd/>
            <a:tailEnd/>
          </a:ln>
          <a:effectLst/>
        </p:spPr>
        <p:txBody>
          <a:bodyPr vert="horz" wrap="square" lIns="91257" tIns="45629" rIns="91257" bIns="45629" numCol="1" anchor="b" anchorCtr="0" compatLnSpc="1">
            <a:prstTxWarp prst="textNoShape">
              <a:avLst/>
            </a:prstTxWarp>
          </a:bodyPr>
          <a:lstStyle>
            <a:lvl1pPr>
              <a:defRPr sz="1200" smtClean="0">
                <a:latin typeface="Calibri" pitchFamily="34" charset="0"/>
              </a:defRPr>
            </a:lvl1pPr>
          </a:lstStyle>
          <a:p>
            <a:pPr>
              <a:defRPr/>
            </a:pPr>
            <a:endParaRPr lang="en-GB"/>
          </a:p>
        </p:txBody>
      </p:sp>
      <p:sp>
        <p:nvSpPr>
          <p:cNvPr id="64517" name="Rectangle 5"/>
          <p:cNvSpPr>
            <a:spLocks noGrp="1" noChangeArrowheads="1"/>
          </p:cNvSpPr>
          <p:nvPr>
            <p:ph type="sldNum" sz="quarter" idx="3"/>
          </p:nvPr>
        </p:nvSpPr>
        <p:spPr bwMode="auto">
          <a:xfrm>
            <a:off x="3903068" y="9186185"/>
            <a:ext cx="2985077" cy="483321"/>
          </a:xfrm>
          <a:prstGeom prst="rect">
            <a:avLst/>
          </a:prstGeom>
          <a:noFill/>
          <a:ln w="9525">
            <a:noFill/>
            <a:miter lim="800000"/>
            <a:headEnd/>
            <a:tailEnd/>
          </a:ln>
          <a:effectLst/>
        </p:spPr>
        <p:txBody>
          <a:bodyPr vert="horz" wrap="square" lIns="91257" tIns="45629" rIns="91257" bIns="45629" numCol="1" anchor="b" anchorCtr="0" compatLnSpc="1">
            <a:prstTxWarp prst="textNoShape">
              <a:avLst/>
            </a:prstTxWarp>
          </a:bodyPr>
          <a:lstStyle>
            <a:lvl1pPr algn="r">
              <a:defRPr sz="1200" smtClean="0">
                <a:latin typeface="Calibri" pitchFamily="34" charset="0"/>
              </a:defRPr>
            </a:lvl1pPr>
          </a:lstStyle>
          <a:p>
            <a:pPr>
              <a:defRPr/>
            </a:pPr>
            <a:fld id="{B265F7FC-4519-4579-99DB-7790A167A87A}" type="slidenum">
              <a:rPr lang="en-GB"/>
              <a:pPr>
                <a:defRPr/>
              </a:pPr>
              <a:t>‹#›</a:t>
            </a:fld>
            <a:endParaRPr lang="en-GB"/>
          </a:p>
        </p:txBody>
      </p:sp>
    </p:spTree>
    <p:extLst>
      <p:ext uri="{BB962C8B-B14F-4D97-AF65-F5344CB8AC3E}">
        <p14:creationId xmlns:p14="http://schemas.microsoft.com/office/powerpoint/2010/main" val="327150875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85077" cy="483322"/>
          </a:xfrm>
          <a:prstGeom prst="rect">
            <a:avLst/>
          </a:prstGeom>
        </p:spPr>
        <p:txBody>
          <a:bodyPr vert="horz" lIns="91257" tIns="45629" rIns="91257" bIns="45629" rtlCol="0"/>
          <a:lstStyle>
            <a:lvl1pPr algn="l" fontAlgn="auto">
              <a:spcBef>
                <a:spcPts val="0"/>
              </a:spcBef>
              <a:spcAft>
                <a:spcPts val="0"/>
              </a:spcAft>
              <a:defRPr sz="1200">
                <a:latin typeface="+mn-lt"/>
              </a:defRPr>
            </a:lvl1pPr>
          </a:lstStyle>
          <a:p>
            <a:pPr>
              <a:defRPr/>
            </a:pPr>
            <a:endParaRPr lang="en-US"/>
          </a:p>
        </p:txBody>
      </p:sp>
      <p:sp>
        <p:nvSpPr>
          <p:cNvPr id="3" name="Date Placeholder 2"/>
          <p:cNvSpPr>
            <a:spLocks noGrp="1"/>
          </p:cNvSpPr>
          <p:nvPr>
            <p:ph type="dt" idx="1"/>
          </p:nvPr>
        </p:nvSpPr>
        <p:spPr>
          <a:xfrm>
            <a:off x="3903068" y="0"/>
            <a:ext cx="2985077" cy="483322"/>
          </a:xfrm>
          <a:prstGeom prst="rect">
            <a:avLst/>
          </a:prstGeom>
        </p:spPr>
        <p:txBody>
          <a:bodyPr vert="horz" lIns="91257" tIns="45629" rIns="91257" bIns="45629" rtlCol="0"/>
          <a:lstStyle>
            <a:lvl1pPr algn="r" fontAlgn="auto">
              <a:spcBef>
                <a:spcPts val="0"/>
              </a:spcBef>
              <a:spcAft>
                <a:spcPts val="0"/>
              </a:spcAft>
              <a:defRPr sz="1200">
                <a:latin typeface="+mn-lt"/>
              </a:defRPr>
            </a:lvl1pPr>
          </a:lstStyle>
          <a:p>
            <a:pPr>
              <a:defRPr/>
            </a:pPr>
            <a:fld id="{54D47260-0D13-4ECB-AB0C-2F69F698C3DD}" type="datetimeFigureOut">
              <a:rPr lang="en-US"/>
              <a:pPr>
                <a:defRPr/>
              </a:pPr>
              <a:t>7/2/2025</a:t>
            </a:fld>
            <a:endParaRPr lang="en-US"/>
          </a:p>
        </p:txBody>
      </p:sp>
      <p:sp>
        <p:nvSpPr>
          <p:cNvPr id="4" name="Slide Image Placeholder 3"/>
          <p:cNvSpPr>
            <a:spLocks noGrp="1" noRot="1" noChangeAspect="1"/>
          </p:cNvSpPr>
          <p:nvPr>
            <p:ph type="sldImg" idx="2"/>
          </p:nvPr>
        </p:nvSpPr>
        <p:spPr>
          <a:xfrm>
            <a:off x="1028700" y="725488"/>
            <a:ext cx="4835525" cy="3627437"/>
          </a:xfrm>
          <a:prstGeom prst="rect">
            <a:avLst/>
          </a:prstGeom>
          <a:noFill/>
          <a:ln w="12700">
            <a:solidFill>
              <a:prstClr val="black"/>
            </a:solidFill>
          </a:ln>
        </p:spPr>
        <p:txBody>
          <a:bodyPr vert="horz" lIns="91257" tIns="45629" rIns="91257" bIns="45629" rtlCol="0" anchor="ctr"/>
          <a:lstStyle/>
          <a:p>
            <a:pPr lvl="0"/>
            <a:endParaRPr lang="en-US" noProof="0"/>
          </a:p>
        </p:txBody>
      </p:sp>
      <p:sp>
        <p:nvSpPr>
          <p:cNvPr id="5" name="Notes Placeholder 4"/>
          <p:cNvSpPr>
            <a:spLocks noGrp="1"/>
          </p:cNvSpPr>
          <p:nvPr>
            <p:ph type="body" sz="quarter" idx="3"/>
          </p:nvPr>
        </p:nvSpPr>
        <p:spPr>
          <a:xfrm>
            <a:off x="688495" y="4593865"/>
            <a:ext cx="5512762" cy="4351432"/>
          </a:xfrm>
          <a:prstGeom prst="rect">
            <a:avLst/>
          </a:prstGeom>
        </p:spPr>
        <p:txBody>
          <a:bodyPr vert="horz" lIns="91257" tIns="45629" rIns="91257" bIns="45629"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9186185"/>
            <a:ext cx="2985077" cy="483321"/>
          </a:xfrm>
          <a:prstGeom prst="rect">
            <a:avLst/>
          </a:prstGeom>
        </p:spPr>
        <p:txBody>
          <a:bodyPr vert="horz" lIns="91257" tIns="45629" rIns="91257" bIns="45629" rtlCol="0" anchor="b"/>
          <a:lstStyle>
            <a:lvl1pPr algn="l" fontAlgn="auto">
              <a:spcBef>
                <a:spcPts val="0"/>
              </a:spcBef>
              <a:spcAft>
                <a:spcPts val="0"/>
              </a:spcAft>
              <a:defRPr sz="1200">
                <a:latin typeface="+mn-lt"/>
              </a:defRPr>
            </a:lvl1pPr>
          </a:lstStyle>
          <a:p>
            <a:pPr>
              <a:defRPr/>
            </a:pPr>
            <a:endParaRPr lang="en-US"/>
          </a:p>
        </p:txBody>
      </p:sp>
      <p:sp>
        <p:nvSpPr>
          <p:cNvPr id="7" name="Slide Number Placeholder 6"/>
          <p:cNvSpPr>
            <a:spLocks noGrp="1"/>
          </p:cNvSpPr>
          <p:nvPr>
            <p:ph type="sldNum" sz="quarter" idx="5"/>
          </p:nvPr>
        </p:nvSpPr>
        <p:spPr>
          <a:xfrm>
            <a:off x="3903068" y="9186185"/>
            <a:ext cx="2985077" cy="483321"/>
          </a:xfrm>
          <a:prstGeom prst="rect">
            <a:avLst/>
          </a:prstGeom>
        </p:spPr>
        <p:txBody>
          <a:bodyPr vert="horz" lIns="91257" tIns="45629" rIns="91257" bIns="45629" rtlCol="0" anchor="b"/>
          <a:lstStyle>
            <a:lvl1pPr algn="r" fontAlgn="auto">
              <a:spcBef>
                <a:spcPts val="0"/>
              </a:spcBef>
              <a:spcAft>
                <a:spcPts val="0"/>
              </a:spcAft>
              <a:defRPr sz="1200">
                <a:latin typeface="+mn-lt"/>
              </a:defRPr>
            </a:lvl1pPr>
          </a:lstStyle>
          <a:p>
            <a:pPr>
              <a:defRPr/>
            </a:pPr>
            <a:fld id="{40545AC8-46F7-4D65-B396-91A061FBBE60}" type="slidenum">
              <a:rPr lang="en-US"/>
              <a:pPr>
                <a:defRPr/>
              </a:pPr>
              <a:t>‹#›</a:t>
            </a:fld>
            <a:endParaRPr lang="en-US"/>
          </a:p>
        </p:txBody>
      </p:sp>
    </p:spTree>
    <p:extLst>
      <p:ext uri="{BB962C8B-B14F-4D97-AF65-F5344CB8AC3E}">
        <p14:creationId xmlns:p14="http://schemas.microsoft.com/office/powerpoint/2010/main" val="2718205564"/>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7"/>
          <p:cNvSpPr>
            <a:spLocks noGrp="1" noChangeArrowheads="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15F9612D-61EF-4A6F-AFE3-381F91BF38C8}" type="slidenum">
              <a:rPr lang="en-GB" smtClean="0"/>
              <a:pPr fontAlgn="base">
                <a:spcBef>
                  <a:spcPct val="0"/>
                </a:spcBef>
                <a:spcAft>
                  <a:spcPct val="0"/>
                </a:spcAft>
                <a:defRPr/>
              </a:pPr>
              <a:t>21</a:t>
            </a:fld>
            <a:endParaRPr lang="en-GB"/>
          </a:p>
        </p:txBody>
      </p:sp>
      <p:sp>
        <p:nvSpPr>
          <p:cNvPr id="51203"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51204"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a:p>
        </p:txBody>
      </p:sp>
    </p:spTree>
    <p:extLst>
      <p:ext uri="{BB962C8B-B14F-4D97-AF65-F5344CB8AC3E}">
        <p14:creationId xmlns:p14="http://schemas.microsoft.com/office/powerpoint/2010/main" val="280345358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2843995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title">
  <p:cSld name="1_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822960" y="758952"/>
            <a:ext cx="75438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825038" y="4455621"/>
            <a:ext cx="75438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pPr>
              <a:defRPr/>
            </a:pPr>
            <a:fld id="{B9887529-B5B5-4154-8C87-6A0BAE1A71F7}" type="datetimeFigureOut">
              <a:rPr lang="en-US" smtClean="0"/>
              <a:pPr>
                <a:defRPr/>
              </a:pPr>
              <a:t>7/2/2025</a:t>
            </a:fld>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DAF773BD-D700-4510-A4A4-83390A1374F3}" type="slidenum">
              <a:rPr lang="en-US" smtClean="0"/>
              <a:pPr>
                <a:defRPr/>
              </a:pPr>
              <a:t>‹#›</a:t>
            </a:fld>
            <a:endParaRPr lang="en-US"/>
          </a:p>
        </p:txBody>
      </p:sp>
    </p:spTree>
    <p:extLst>
      <p:ext uri="{BB962C8B-B14F-4D97-AF65-F5344CB8AC3E}">
        <p14:creationId xmlns:p14="http://schemas.microsoft.com/office/powerpoint/2010/main" val="820328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fld id="{1164AF39-247D-4812-BDC2-42280AFB0285}" type="datetimeFigureOut">
              <a:rPr lang="en-US" smtClean="0"/>
              <a:pPr>
                <a:defRPr/>
              </a:pPr>
              <a:t>7/2/2025</a:t>
            </a:fld>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2656EB3D-3AE1-4A98-A77F-1A4A5FB353F2}" type="slidenum">
              <a:rPr lang="en-US" smtClean="0"/>
              <a:pPr>
                <a:defRPr/>
              </a:pPr>
              <a:t>‹#›</a:t>
            </a:fld>
            <a:endParaRPr lang="en-US"/>
          </a:p>
        </p:txBody>
      </p:sp>
    </p:spTree>
    <p:extLst>
      <p:ext uri="{BB962C8B-B14F-4D97-AF65-F5344CB8AC3E}">
        <p14:creationId xmlns:p14="http://schemas.microsoft.com/office/powerpoint/2010/main" val="12777339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pPr>
              <a:defRPr/>
            </a:pPr>
            <a:fld id="{EBB26785-206E-47BF-9B01-43BD2D879853}" type="datetimeFigureOut">
              <a:rPr lang="en-US" smtClean="0"/>
              <a:pPr>
                <a:defRPr/>
              </a:pPr>
              <a:t>7/2/2025</a:t>
            </a:fld>
            <a:endParaRPr lang="en-US"/>
          </a:p>
        </p:txBody>
      </p:sp>
      <p:sp>
        <p:nvSpPr>
          <p:cNvPr id="4" name="Footer Placeholder 3"/>
          <p:cNvSpPr>
            <a:spLocks noGrp="1"/>
          </p:cNvSpPr>
          <p:nvPr>
            <p:ph type="ftr" sz="quarter" idx="11"/>
          </p:nvPr>
        </p:nvSpPr>
        <p:spPr/>
        <p:txBody>
          <a:bodyPr/>
          <a:lstStyle/>
          <a:p>
            <a:pPr>
              <a:defRPr/>
            </a:pPr>
            <a:endParaRPr lang="en-US"/>
          </a:p>
        </p:txBody>
      </p:sp>
      <p:sp>
        <p:nvSpPr>
          <p:cNvPr id="5" name="Slide Number Placeholder 4"/>
          <p:cNvSpPr>
            <a:spLocks noGrp="1"/>
          </p:cNvSpPr>
          <p:nvPr>
            <p:ph type="sldNum" sz="quarter" idx="12"/>
          </p:nvPr>
        </p:nvSpPr>
        <p:spPr/>
        <p:txBody>
          <a:bodyPr/>
          <a:lstStyle/>
          <a:p>
            <a:pPr>
              <a:defRPr/>
            </a:pPr>
            <a:fld id="{701D9188-2C4C-4FFA-B1F0-36AC1D00FCD1}" type="slidenum">
              <a:rPr lang="en-US" smtClean="0"/>
              <a:pPr>
                <a:defRPr/>
              </a:pPr>
              <a:t>‹#›</a:t>
            </a:fld>
            <a:endParaRPr lang="en-US"/>
          </a:p>
        </p:txBody>
      </p:sp>
    </p:spTree>
    <p:extLst>
      <p:ext uri="{BB962C8B-B14F-4D97-AF65-F5344CB8AC3E}">
        <p14:creationId xmlns:p14="http://schemas.microsoft.com/office/powerpoint/2010/main" val="9446699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822960" y="286604"/>
            <a:ext cx="75438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822960" y="1845734"/>
            <a:ext cx="370332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63440" y="1845735"/>
            <a:ext cx="370332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a:defRPr/>
            </a:pPr>
            <a:fld id="{167A65A4-83C1-43E3-A229-FE6CDBF139AA}" type="datetimeFigureOut">
              <a:rPr lang="en-US" smtClean="0"/>
              <a:pPr>
                <a:defRPr/>
              </a:pPr>
              <a:t>7/2/2025</a:t>
            </a:fld>
            <a:endParaRPr lang="en-US"/>
          </a:p>
        </p:txBody>
      </p:sp>
      <p:sp>
        <p:nvSpPr>
          <p:cNvPr id="6" name="Footer Placeholder 5"/>
          <p:cNvSpPr>
            <a:spLocks noGrp="1"/>
          </p:cNvSpPr>
          <p:nvPr>
            <p:ph type="ftr" sz="quarter" idx="11"/>
          </p:nvPr>
        </p:nvSpPr>
        <p:spPr/>
        <p:txBody>
          <a:bodyPr/>
          <a:lstStyle/>
          <a:p>
            <a:pPr>
              <a:defRPr/>
            </a:pPr>
            <a:endParaRPr lang="en-US"/>
          </a:p>
        </p:txBody>
      </p:sp>
      <p:sp>
        <p:nvSpPr>
          <p:cNvPr id="7" name="Slide Number Placeholder 6"/>
          <p:cNvSpPr>
            <a:spLocks noGrp="1"/>
          </p:cNvSpPr>
          <p:nvPr>
            <p:ph type="sldNum" sz="quarter" idx="12"/>
          </p:nvPr>
        </p:nvSpPr>
        <p:spPr/>
        <p:txBody>
          <a:bodyPr/>
          <a:lstStyle/>
          <a:p>
            <a:pPr>
              <a:defRPr/>
            </a:pPr>
            <a:fld id="{9327AE77-733D-4626-83CB-92391E97A3ED}" type="slidenum">
              <a:rPr lang="en-US" smtClean="0"/>
              <a:pPr>
                <a:defRPr/>
              </a:pPr>
              <a:t>‹#›</a:t>
            </a:fld>
            <a:endParaRPr lang="en-US"/>
          </a:p>
        </p:txBody>
      </p:sp>
    </p:spTree>
    <p:extLst>
      <p:ext uri="{BB962C8B-B14F-4D97-AF65-F5344CB8AC3E}">
        <p14:creationId xmlns:p14="http://schemas.microsoft.com/office/powerpoint/2010/main" val="26694947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a:t>Click to edit Master title style</a:t>
            </a:r>
          </a:p>
        </p:txBody>
      </p:sp>
      <p:sp>
        <p:nvSpPr>
          <p:cNvPr id="3" name="Text Placeholder 2"/>
          <p:cNvSpPr>
            <a:spLocks noGrp="1"/>
          </p:cNvSpPr>
          <p:nvPr>
            <p:ph type="body" sz="half" idx="1"/>
          </p:nvPr>
        </p:nvSpPr>
        <p:spPr>
          <a:xfrm>
            <a:off x="457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a:xfrm>
            <a:off x="457200" y="6245225"/>
            <a:ext cx="2133600" cy="476250"/>
          </a:xfrm>
        </p:spPr>
        <p:txBody>
          <a:bodyPr/>
          <a:lstStyle>
            <a:lvl1pPr>
              <a:defRPr/>
            </a:lvl1pPr>
          </a:lstStyle>
          <a:p>
            <a:pPr>
              <a:defRPr/>
            </a:pPr>
            <a:endParaRPr lang="en-GB"/>
          </a:p>
        </p:txBody>
      </p:sp>
      <p:sp>
        <p:nvSpPr>
          <p:cNvPr id="6" name="Footer Placeholder 5"/>
          <p:cNvSpPr>
            <a:spLocks noGrp="1"/>
          </p:cNvSpPr>
          <p:nvPr>
            <p:ph type="ftr" sz="quarter" idx="11"/>
          </p:nvPr>
        </p:nvSpPr>
        <p:spPr>
          <a:xfrm>
            <a:off x="3124200" y="6245225"/>
            <a:ext cx="2895600" cy="476250"/>
          </a:xfrm>
        </p:spPr>
        <p:txBody>
          <a:bodyPr/>
          <a:lstStyle>
            <a:lvl1pPr>
              <a:defRPr/>
            </a:lvl1pPr>
          </a:lstStyle>
          <a:p>
            <a:pPr>
              <a:defRPr/>
            </a:pPr>
            <a:endParaRPr lang="en-US"/>
          </a:p>
        </p:txBody>
      </p:sp>
      <p:sp>
        <p:nvSpPr>
          <p:cNvPr id="7" name="Slide Number Placeholder 6"/>
          <p:cNvSpPr>
            <a:spLocks noGrp="1"/>
          </p:cNvSpPr>
          <p:nvPr>
            <p:ph type="sldNum" sz="quarter" idx="12"/>
          </p:nvPr>
        </p:nvSpPr>
        <p:spPr>
          <a:xfrm>
            <a:off x="6553200" y="6245225"/>
            <a:ext cx="2133600" cy="476250"/>
          </a:xfrm>
        </p:spPr>
        <p:txBody>
          <a:bodyPr/>
          <a:lstStyle>
            <a:lvl1pPr>
              <a:defRPr/>
            </a:lvl1pPr>
          </a:lstStyle>
          <a:p>
            <a:pPr>
              <a:defRPr/>
            </a:pPr>
            <a:fld id="{EAE9CF38-DF57-46C3-8656-F8BC976019FC}" type="slidenum">
              <a:rPr lang="en-GB"/>
              <a:pPr>
                <a:defRPr/>
              </a:pPr>
              <a:t>‹#›</a:t>
            </a:fld>
            <a:endParaRPr lang="en-GB"/>
          </a:p>
        </p:txBody>
      </p:sp>
    </p:spTree>
    <p:extLst>
      <p:ext uri="{BB962C8B-B14F-4D97-AF65-F5344CB8AC3E}">
        <p14:creationId xmlns:p14="http://schemas.microsoft.com/office/powerpoint/2010/main" val="19179750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cSld name="Blank">
    <p:spTree>
      <p:nvGrpSpPr>
        <p:cNvPr id="1" name=""/>
        <p:cNvGrpSpPr/>
        <p:nvPr/>
      </p:nvGrpSpPr>
      <p:grpSpPr>
        <a:xfrm>
          <a:off x="0" y="0"/>
          <a:ext cx="0" cy="0"/>
          <a:chOff x="0" y="0"/>
          <a:chExt cx="0" cy="0"/>
        </a:xfrm>
      </p:grpSpPr>
      <p:sp>
        <p:nvSpPr>
          <p:cNvPr id="7" name="Date Placeholder 6"/>
          <p:cNvSpPr>
            <a:spLocks noGrp="1"/>
          </p:cNvSpPr>
          <p:nvPr>
            <p:ph type="dt" sz="half" idx="10"/>
          </p:nvPr>
        </p:nvSpPr>
        <p:spPr/>
        <p:txBody>
          <a:bodyPr/>
          <a:lstStyle/>
          <a:p>
            <a:pPr>
              <a:defRPr/>
            </a:pPr>
            <a:fld id="{2F875143-83A9-4068-96F7-3A60521DB6EB}" type="datetimeFigureOut">
              <a:rPr lang="en-US" smtClean="0"/>
              <a:pPr>
                <a:defRPr/>
              </a:pPr>
              <a:t>7/2/2025</a:t>
            </a:fld>
            <a:endParaRPr lang="en-US"/>
          </a:p>
        </p:txBody>
      </p:sp>
      <p:sp>
        <p:nvSpPr>
          <p:cNvPr id="8" name="Footer Placeholder 7"/>
          <p:cNvSpPr>
            <a:spLocks noGrp="1"/>
          </p:cNvSpPr>
          <p:nvPr>
            <p:ph type="ftr" sz="quarter" idx="11"/>
          </p:nvPr>
        </p:nvSpPr>
        <p:spPr/>
        <p:txBody>
          <a:bodyPr/>
          <a:lstStyle>
            <a:lvl1pPr>
              <a:defRPr>
                <a:solidFill>
                  <a:srgbClr val="FFFFFF"/>
                </a:solidFill>
              </a:defRPr>
            </a:lvl1pPr>
          </a:lstStyle>
          <a:p>
            <a:pPr>
              <a:defRPr/>
            </a:pPr>
            <a:endParaRPr lang="en-US"/>
          </a:p>
        </p:txBody>
      </p:sp>
      <p:sp>
        <p:nvSpPr>
          <p:cNvPr id="9" name="Slide Number Placeholder 8"/>
          <p:cNvSpPr>
            <a:spLocks noGrp="1"/>
          </p:cNvSpPr>
          <p:nvPr>
            <p:ph type="sldNum" sz="quarter" idx="12"/>
          </p:nvPr>
        </p:nvSpPr>
        <p:spPr/>
        <p:txBody>
          <a:bodyPr/>
          <a:lstStyle/>
          <a:p>
            <a:pPr>
              <a:defRPr/>
            </a:pPr>
            <a:fld id="{C0AF1DE7-112B-4FAE-96CE-42D5C75F9F18}" type="slidenum">
              <a:rPr lang="en-US" smtClean="0"/>
              <a:pPr>
                <a:defRPr/>
              </a:pPr>
              <a:t>‹#›</a:t>
            </a:fld>
            <a:endParaRPr lang="en-US"/>
          </a:p>
        </p:txBody>
      </p:sp>
    </p:spTree>
    <p:extLst>
      <p:ext uri="{BB962C8B-B14F-4D97-AF65-F5344CB8AC3E}">
        <p14:creationId xmlns:p14="http://schemas.microsoft.com/office/powerpoint/2010/main" val="8971026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32126330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628650" y="1825625"/>
            <a:ext cx="7886700" cy="36408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3187948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628650" y="1825625"/>
            <a:ext cx="386715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4648200" y="1825625"/>
            <a:ext cx="386715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7357493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630238" y="365125"/>
            <a:ext cx="78867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630238" y="2505075"/>
            <a:ext cx="3868737"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4629150" y="2505075"/>
            <a:ext cx="3887788"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82637392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3887788" y="457201"/>
            <a:ext cx="462915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129045901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3887788" y="457199"/>
            <a:ext cx="462915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243680275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pPr>
              <a:defRPr/>
            </a:pPr>
            <a:fld id="{EBB26785-206E-47BF-9B01-43BD2D879853}" type="datetimeFigureOut">
              <a:rPr lang="en-US" smtClean="0"/>
              <a:pPr>
                <a:defRPr/>
              </a:pPr>
              <a:t>7/2/2025</a:t>
            </a:fld>
            <a:endParaRPr lang="en-US"/>
          </a:p>
        </p:txBody>
      </p:sp>
      <p:sp>
        <p:nvSpPr>
          <p:cNvPr id="4" name="Footer Placeholder 3"/>
          <p:cNvSpPr>
            <a:spLocks noGrp="1"/>
          </p:cNvSpPr>
          <p:nvPr>
            <p:ph type="ftr" sz="quarter" idx="11"/>
          </p:nvPr>
        </p:nvSpPr>
        <p:spPr/>
        <p:txBody>
          <a:bodyPr/>
          <a:lstStyle/>
          <a:p>
            <a:pPr>
              <a:defRPr/>
            </a:pPr>
            <a:endParaRPr lang="en-US"/>
          </a:p>
        </p:txBody>
      </p:sp>
      <p:sp>
        <p:nvSpPr>
          <p:cNvPr id="5" name="Slide Number Placeholder 4"/>
          <p:cNvSpPr>
            <a:spLocks noGrp="1"/>
          </p:cNvSpPr>
          <p:nvPr>
            <p:ph type="sldNum" sz="quarter" idx="12"/>
          </p:nvPr>
        </p:nvSpPr>
        <p:spPr/>
        <p:txBody>
          <a:bodyPr/>
          <a:lstStyle/>
          <a:p>
            <a:pPr>
              <a:defRPr/>
            </a:pPr>
            <a:fld id="{701D9188-2C4C-4FFA-B1F0-36AC1D00FCD1}" type="slidenum">
              <a:rPr lang="en-US" smtClean="0"/>
              <a:pPr>
                <a:defRPr/>
              </a:pPr>
              <a:t>‹#›</a:t>
            </a:fld>
            <a:endParaRPr lang="en-US"/>
          </a:p>
        </p:txBody>
      </p:sp>
    </p:spTree>
    <p:extLst>
      <p:ext uri="{BB962C8B-B14F-4D97-AF65-F5344CB8AC3E}">
        <p14:creationId xmlns:p14="http://schemas.microsoft.com/office/powerpoint/2010/main" val="287163471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a:t>Click to edit Master title style</a:t>
            </a:r>
          </a:p>
        </p:txBody>
      </p:sp>
      <p:sp>
        <p:nvSpPr>
          <p:cNvPr id="3" name="Text Placeholder 2"/>
          <p:cNvSpPr>
            <a:spLocks noGrp="1"/>
          </p:cNvSpPr>
          <p:nvPr>
            <p:ph type="body" sz="half" idx="1"/>
          </p:nvPr>
        </p:nvSpPr>
        <p:spPr>
          <a:xfrm>
            <a:off x="457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a:xfrm>
            <a:off x="457200" y="6245225"/>
            <a:ext cx="2133600" cy="476250"/>
          </a:xfrm>
        </p:spPr>
        <p:txBody>
          <a:bodyPr/>
          <a:lstStyle>
            <a:lvl1pPr>
              <a:defRPr/>
            </a:lvl1pPr>
          </a:lstStyle>
          <a:p>
            <a:pPr>
              <a:defRPr/>
            </a:pPr>
            <a:endParaRPr lang="en-GB"/>
          </a:p>
        </p:txBody>
      </p:sp>
      <p:sp>
        <p:nvSpPr>
          <p:cNvPr id="6" name="Footer Placeholder 5"/>
          <p:cNvSpPr>
            <a:spLocks noGrp="1"/>
          </p:cNvSpPr>
          <p:nvPr>
            <p:ph type="ftr" sz="quarter" idx="11"/>
          </p:nvPr>
        </p:nvSpPr>
        <p:spPr>
          <a:xfrm>
            <a:off x="3124200" y="6245225"/>
            <a:ext cx="2895600" cy="476250"/>
          </a:xfrm>
        </p:spPr>
        <p:txBody>
          <a:bodyPr/>
          <a:lstStyle>
            <a:lvl1pPr>
              <a:defRPr/>
            </a:lvl1pPr>
          </a:lstStyle>
          <a:p>
            <a:pPr>
              <a:defRPr/>
            </a:pPr>
            <a:endParaRPr lang="en-US"/>
          </a:p>
        </p:txBody>
      </p:sp>
      <p:sp>
        <p:nvSpPr>
          <p:cNvPr id="7" name="Slide Number Placeholder 6"/>
          <p:cNvSpPr>
            <a:spLocks noGrp="1"/>
          </p:cNvSpPr>
          <p:nvPr>
            <p:ph type="sldNum" sz="quarter" idx="12"/>
          </p:nvPr>
        </p:nvSpPr>
        <p:spPr>
          <a:xfrm>
            <a:off x="6553200" y="6245225"/>
            <a:ext cx="2133600" cy="476250"/>
          </a:xfrm>
        </p:spPr>
        <p:txBody>
          <a:bodyPr/>
          <a:lstStyle>
            <a:lvl1pPr>
              <a:defRPr/>
            </a:lvl1pPr>
          </a:lstStyle>
          <a:p>
            <a:pPr>
              <a:defRPr/>
            </a:pPr>
            <a:fld id="{EAE9CF38-DF57-46C3-8656-F8BC976019FC}" type="slidenum">
              <a:rPr lang="en-GB"/>
              <a:pPr>
                <a:defRPr/>
              </a:pPr>
              <a:t>‹#›</a:t>
            </a:fld>
            <a:endParaRPr lang="en-GB"/>
          </a:p>
        </p:txBody>
      </p:sp>
    </p:spTree>
    <p:extLst>
      <p:ext uri="{BB962C8B-B14F-4D97-AF65-F5344CB8AC3E}">
        <p14:creationId xmlns:p14="http://schemas.microsoft.com/office/powerpoint/2010/main" val="263442444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type="blank">
  <p:cSld name="Blank">
    <p:spTree>
      <p:nvGrpSpPr>
        <p:cNvPr id="1" name=""/>
        <p:cNvGrpSpPr/>
        <p:nvPr/>
      </p:nvGrpSpPr>
      <p:grpSpPr>
        <a:xfrm>
          <a:off x="0" y="0"/>
          <a:ext cx="0" cy="0"/>
          <a:chOff x="0" y="0"/>
          <a:chExt cx="0" cy="0"/>
        </a:xfrm>
      </p:grpSpPr>
      <p:sp>
        <p:nvSpPr>
          <p:cNvPr id="7" name="Date Placeholder 6"/>
          <p:cNvSpPr>
            <a:spLocks noGrp="1"/>
          </p:cNvSpPr>
          <p:nvPr>
            <p:ph type="dt" sz="half" idx="10"/>
          </p:nvPr>
        </p:nvSpPr>
        <p:spPr/>
        <p:txBody>
          <a:bodyPr/>
          <a:lstStyle/>
          <a:p>
            <a:pPr>
              <a:defRPr/>
            </a:pPr>
            <a:fld id="{2F875143-83A9-4068-96F7-3A60521DB6EB}" type="datetimeFigureOut">
              <a:rPr lang="en-US" smtClean="0"/>
              <a:pPr>
                <a:defRPr/>
              </a:pPr>
              <a:t>7/2/2025</a:t>
            </a:fld>
            <a:endParaRPr lang="en-US"/>
          </a:p>
        </p:txBody>
      </p:sp>
      <p:sp>
        <p:nvSpPr>
          <p:cNvPr id="8" name="Footer Placeholder 7"/>
          <p:cNvSpPr>
            <a:spLocks noGrp="1"/>
          </p:cNvSpPr>
          <p:nvPr>
            <p:ph type="ftr" sz="quarter" idx="11"/>
          </p:nvPr>
        </p:nvSpPr>
        <p:spPr/>
        <p:txBody>
          <a:bodyPr/>
          <a:lstStyle>
            <a:lvl1pPr>
              <a:defRPr>
                <a:solidFill>
                  <a:srgbClr val="FFFFFF"/>
                </a:solidFill>
              </a:defRPr>
            </a:lvl1pPr>
          </a:lstStyle>
          <a:p>
            <a:pPr>
              <a:defRPr/>
            </a:pPr>
            <a:endParaRPr lang="en-US"/>
          </a:p>
        </p:txBody>
      </p:sp>
      <p:sp>
        <p:nvSpPr>
          <p:cNvPr id="9" name="Slide Number Placeholder 8"/>
          <p:cNvSpPr>
            <a:spLocks noGrp="1"/>
          </p:cNvSpPr>
          <p:nvPr>
            <p:ph type="sldNum" sz="quarter" idx="12"/>
          </p:nvPr>
        </p:nvSpPr>
        <p:spPr/>
        <p:txBody>
          <a:bodyPr/>
          <a:lstStyle/>
          <a:p>
            <a:pPr>
              <a:defRPr/>
            </a:pPr>
            <a:fld id="{C0AF1DE7-112B-4FAE-96CE-42D5C75F9F18}" type="slidenum">
              <a:rPr lang="en-US" smtClean="0"/>
              <a:pPr>
                <a:defRPr/>
              </a:pPr>
              <a:t>‹#›</a:t>
            </a:fld>
            <a:endParaRPr lang="en-US"/>
          </a:p>
        </p:txBody>
      </p:sp>
    </p:spTree>
    <p:extLst>
      <p:ext uri="{BB962C8B-B14F-4D97-AF65-F5344CB8AC3E}">
        <p14:creationId xmlns:p14="http://schemas.microsoft.com/office/powerpoint/2010/main" val="335683609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9"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5.xml"/><Relationship Id="rId3" Type="http://schemas.openxmlformats.org/officeDocument/2006/relationships/slideLayout" Target="../slideLayouts/slideLayout10.xml"/><Relationship Id="rId7" Type="http://schemas.openxmlformats.org/officeDocument/2006/relationships/slideLayout" Target="../slideLayouts/slideLayout14.xml"/><Relationship Id="rId2" Type="http://schemas.openxmlformats.org/officeDocument/2006/relationships/slideLayout" Target="../slideLayouts/slideLayout9.xml"/><Relationship Id="rId1" Type="http://schemas.openxmlformats.org/officeDocument/2006/relationships/slideLayout" Target="../slideLayouts/slideLayout8.xml"/><Relationship Id="rId6" Type="http://schemas.openxmlformats.org/officeDocument/2006/relationships/slideLayout" Target="../slideLayouts/slideLayout13.xml"/><Relationship Id="rId11" Type="http://schemas.openxmlformats.org/officeDocument/2006/relationships/image" Target="../media/image2.png"/><Relationship Id="rId5" Type="http://schemas.openxmlformats.org/officeDocument/2006/relationships/slideLayout" Target="../slideLayouts/slideLayout12.xml"/><Relationship Id="rId10" Type="http://schemas.openxmlformats.org/officeDocument/2006/relationships/theme" Target="../theme/theme2.xml"/><Relationship Id="rId4" Type="http://schemas.openxmlformats.org/officeDocument/2006/relationships/slideLayout" Target="../slideLayouts/slideLayout11.xml"/><Relationship Id="rId9" Type="http://schemas.openxmlformats.org/officeDocument/2006/relationships/slideLayout" Target="../slideLayouts/slideLayout16.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low confidence">
            <a:extLst>
              <a:ext uri="{FF2B5EF4-FFF2-40B4-BE49-F238E27FC236}">
                <a16:creationId xmlns:a16="http://schemas.microsoft.com/office/drawing/2014/main" id="{54B31FAD-A0B3-FC30-DEA7-D7A295A647D4}"/>
              </a:ext>
            </a:extLst>
          </p:cNvPr>
          <p:cNvPicPr>
            <a:picLocks noChangeAspect="1"/>
          </p:cNvPicPr>
          <p:nvPr/>
        </p:nvPicPr>
        <p:blipFill>
          <a:blip r:embed="rId9"/>
          <a:stretch>
            <a:fillRect/>
          </a:stretch>
        </p:blipFill>
        <p:spPr>
          <a:xfrm>
            <a:off x="0" y="0"/>
            <a:ext cx="9144000" cy="6858000"/>
          </a:xfrm>
          <a:prstGeom prst="rect">
            <a:avLst/>
          </a:prstGeom>
        </p:spPr>
      </p:pic>
    </p:spTree>
    <p:extLst>
      <p:ext uri="{BB962C8B-B14F-4D97-AF65-F5344CB8AC3E}">
        <p14:creationId xmlns:p14="http://schemas.microsoft.com/office/powerpoint/2010/main" val="2779282028"/>
      </p:ext>
    </p:extLst>
  </p:cSld>
  <p:clrMap bg1="lt1" tx1="dk1" bg2="lt2" tx2="dk2" accent1="accent1" accent2="accent2" accent3="accent3" accent4="accent4" accent5="accent5" accent6="accent6" hlink="hlink" folHlink="folHlink"/>
  <p:sldLayoutIdLst>
    <p:sldLayoutId id="2147483811" r:id="rId1"/>
    <p:sldLayoutId id="2147483812" r:id="rId2"/>
    <p:sldLayoutId id="2147483813" r:id="rId3"/>
    <p:sldLayoutId id="2147483814" r:id="rId4"/>
    <p:sldLayoutId id="2147483815" r:id="rId5"/>
    <p:sldLayoutId id="2147483816" r:id="rId6"/>
    <p:sldLayoutId id="2147483817"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7/2/2025</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11"/>
          <a:stretch>
            <a:fillRect/>
          </a:stretch>
        </p:blipFill>
        <p:spPr>
          <a:xfrm>
            <a:off x="0" y="0"/>
            <a:ext cx="9144000" cy="6858000"/>
          </a:xfrm>
          <a:prstGeom prst="rect">
            <a:avLst/>
          </a:prstGeom>
        </p:spPr>
      </p:pic>
    </p:spTree>
    <p:extLst>
      <p:ext uri="{BB962C8B-B14F-4D97-AF65-F5344CB8AC3E}">
        <p14:creationId xmlns:p14="http://schemas.microsoft.com/office/powerpoint/2010/main" val="576010039"/>
      </p:ext>
    </p:extLst>
  </p:cSld>
  <p:clrMap bg1="lt1" tx1="dk1" bg2="lt2" tx2="dk2" accent1="accent1" accent2="accent2" accent3="accent3" accent4="accent4" accent5="accent5" accent6="accent6" hlink="hlink" folHlink="folHlink"/>
  <p:sldLayoutIdLst>
    <p:sldLayoutId id="2147483819" r:id="rId1"/>
    <p:sldLayoutId id="2147483820" r:id="rId2"/>
    <p:sldLayoutId id="2147483821" r:id="rId3"/>
    <p:sldLayoutId id="2147483822" r:id="rId4"/>
    <p:sldLayoutId id="2147483823" r:id="rId5"/>
    <p:sldLayoutId id="2147483824" r:id="rId6"/>
    <p:sldLayoutId id="2147483825" r:id="rId7"/>
    <p:sldLayoutId id="2147483826" r:id="rId8"/>
    <p:sldLayoutId id="2147483827" r:id="rId9"/>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8.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0.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5.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9.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9.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9.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3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9.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9.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35.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10.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3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9.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40.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10.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41.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9.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42.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10.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50.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8.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4" name="Title 1"/>
          <p:cNvSpPr>
            <a:spLocks noGrp="1"/>
          </p:cNvSpPr>
          <p:nvPr>
            <p:ph type="ctrTitle"/>
          </p:nvPr>
        </p:nvSpPr>
        <p:spPr>
          <a:xfrm>
            <a:off x="3967315" y="639097"/>
            <a:ext cx="4689988" cy="3686015"/>
          </a:xfrm>
        </p:spPr>
        <p:txBody>
          <a:bodyPr>
            <a:normAutofit/>
          </a:bodyPr>
          <a:lstStyle/>
          <a:p>
            <a:pPr eaLnBrk="1" hangingPunct="1"/>
            <a:r>
              <a:rPr lang="en-GB" sz="5600">
                <a:latin typeface="Arial" panose="020B0604020202020204" pitchFamily="34" charset="0"/>
                <a:cs typeface="Arial" panose="020B0604020202020204" pitchFamily="34" charset="0"/>
              </a:rPr>
              <a:t>Biological Transitions in Adolescence</a:t>
            </a:r>
            <a:br>
              <a:rPr lang="en-GB" sz="5600">
                <a:latin typeface="Arial" panose="020B0604020202020204" pitchFamily="34" charset="0"/>
                <a:cs typeface="Arial" panose="020B0604020202020204" pitchFamily="34" charset="0"/>
              </a:rPr>
            </a:br>
            <a:r>
              <a:rPr lang="en-GB" sz="5600">
                <a:latin typeface="Arial" panose="020B0604020202020204" pitchFamily="34" charset="0"/>
                <a:cs typeface="Arial" panose="020B0604020202020204" pitchFamily="34" charset="0"/>
              </a:rPr>
              <a:t> </a:t>
            </a:r>
            <a:endParaRPr lang="en-US" sz="5600">
              <a:latin typeface="Arial" panose="020B0604020202020204" pitchFamily="34" charset="0"/>
              <a:cs typeface="Arial" panose="020B0604020202020204" pitchFamily="34" charset="0"/>
            </a:endParaRPr>
          </a:p>
        </p:txBody>
      </p:sp>
      <p:sp>
        <p:nvSpPr>
          <p:cNvPr id="3" name="Subtitle 2"/>
          <p:cNvSpPr>
            <a:spLocks noGrp="1"/>
          </p:cNvSpPr>
          <p:nvPr>
            <p:ph type="subTitle" idx="1"/>
          </p:nvPr>
        </p:nvSpPr>
        <p:spPr>
          <a:xfrm>
            <a:off x="3967314" y="4455621"/>
            <a:ext cx="4702011" cy="1238616"/>
          </a:xfrm>
        </p:spPr>
        <p:txBody>
          <a:bodyPr rtlCol="0">
            <a:normAutofit/>
          </a:bodyPr>
          <a:lstStyle/>
          <a:p>
            <a:pPr eaLnBrk="1" fontAlgn="auto" hangingPunct="1">
              <a:spcAft>
                <a:spcPts val="0"/>
              </a:spcAft>
              <a:buFont typeface="Arial" pitchFamily="34" charset="0"/>
              <a:buNone/>
              <a:defRPr/>
            </a:pPr>
            <a:endParaRPr lang="en-US" i="1">
              <a:solidFill>
                <a:schemeClr val="tx1">
                  <a:lumMod val="85000"/>
                  <a:lumOff val="15000"/>
                </a:schemeClr>
              </a:solidFill>
            </a:endParaRPr>
          </a:p>
        </p:txBody>
      </p:sp>
      <p:pic>
        <p:nvPicPr>
          <p:cNvPr id="3076" name="Picture 3075">
            <a:extLst>
              <a:ext uri="{FF2B5EF4-FFF2-40B4-BE49-F238E27FC236}">
                <a16:creationId xmlns:a16="http://schemas.microsoft.com/office/drawing/2014/main" id="{4113600A-DB98-7EFA-2903-D1820F7683A3}"/>
              </a:ext>
            </a:extLst>
          </p:cNvPr>
          <p:cNvPicPr>
            <a:picLocks noChangeAspect="1"/>
          </p:cNvPicPr>
          <p:nvPr/>
        </p:nvPicPr>
        <p:blipFill rotWithShape="1">
          <a:blip r:embed="rId2"/>
          <a:srcRect l="32184" r="42470"/>
          <a:stretch/>
        </p:blipFill>
        <p:spPr>
          <a:xfrm>
            <a:off x="20" y="10"/>
            <a:ext cx="3476465" cy="6857989"/>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a:xfrm>
            <a:off x="457200" y="115888"/>
            <a:ext cx="8229600" cy="1143000"/>
          </a:xfrm>
        </p:spPr>
        <p:txBody>
          <a:bodyPr/>
          <a:lstStyle/>
          <a:p>
            <a:pPr eaLnBrk="1" hangingPunct="1"/>
            <a:r>
              <a:rPr lang="en-GB" altLang="en-US" sz="3400" dirty="0">
                <a:latin typeface="Arial" panose="020B0604020202020204" pitchFamily="34" charset="0"/>
                <a:cs typeface="Arial" panose="020B0604020202020204" pitchFamily="34" charset="0"/>
              </a:rPr>
              <a:t>A framework for theory and practice</a:t>
            </a:r>
          </a:p>
        </p:txBody>
      </p:sp>
      <p:sp>
        <p:nvSpPr>
          <p:cNvPr id="25603" name="Rectangle 3"/>
          <p:cNvSpPr>
            <a:spLocks noGrp="1" noChangeArrowheads="1"/>
          </p:cNvSpPr>
          <p:nvPr>
            <p:ph idx="1"/>
          </p:nvPr>
        </p:nvSpPr>
        <p:spPr>
          <a:xfrm>
            <a:off x="323527" y="1340768"/>
            <a:ext cx="8393387" cy="4464496"/>
          </a:xfrm>
        </p:spPr>
        <p:txBody>
          <a:bodyPr>
            <a:normAutofit fontScale="92500" lnSpcReduction="20000"/>
          </a:bodyPr>
          <a:lstStyle/>
          <a:p>
            <a:pPr eaLnBrk="1" hangingPunct="1">
              <a:lnSpc>
                <a:spcPct val="90000"/>
              </a:lnSpc>
            </a:pPr>
            <a:endParaRPr lang="en-GB" altLang="en-US" sz="2800" dirty="0">
              <a:latin typeface="Arial" panose="020B0604020202020204" pitchFamily="34" charset="0"/>
              <a:cs typeface="Arial" panose="020B0604020202020204" pitchFamily="34" charset="0"/>
            </a:endParaRPr>
          </a:p>
          <a:p>
            <a:pPr eaLnBrk="1" hangingPunct="1">
              <a:lnSpc>
                <a:spcPct val="90000"/>
              </a:lnSpc>
            </a:pPr>
            <a:r>
              <a:rPr lang="en-GB" altLang="en-US" sz="2800" dirty="0">
                <a:latin typeface="Arial" panose="020B0604020202020204" pitchFamily="34" charset="0"/>
                <a:cs typeface="Arial" panose="020B0604020202020204" pitchFamily="34" charset="0"/>
              </a:rPr>
              <a:t>Better understanding the transitions of young people can provide us with a framework within which to operate based upon:</a:t>
            </a:r>
          </a:p>
          <a:p>
            <a:pPr eaLnBrk="1" hangingPunct="1">
              <a:lnSpc>
                <a:spcPct val="90000"/>
              </a:lnSpc>
              <a:buFontTx/>
              <a:buNone/>
            </a:pPr>
            <a:endParaRPr lang="en-GB" altLang="en-US" sz="1400" dirty="0">
              <a:latin typeface="Arial" panose="020B0604020202020204" pitchFamily="34" charset="0"/>
              <a:cs typeface="Arial" panose="020B0604020202020204" pitchFamily="34" charset="0"/>
            </a:endParaRPr>
          </a:p>
          <a:p>
            <a:pPr lvl="1" eaLnBrk="1" hangingPunct="1">
              <a:lnSpc>
                <a:spcPct val="90000"/>
              </a:lnSpc>
            </a:pPr>
            <a:r>
              <a:rPr lang="en-GB" altLang="en-US" sz="2400" dirty="0">
                <a:latin typeface="Arial" panose="020B0604020202020204" pitchFamily="34" charset="0"/>
                <a:cs typeface="Arial" panose="020B0604020202020204" pitchFamily="34" charset="0"/>
              </a:rPr>
              <a:t>Personal self knowledge</a:t>
            </a:r>
          </a:p>
          <a:p>
            <a:pPr lvl="1" eaLnBrk="1" hangingPunct="1">
              <a:lnSpc>
                <a:spcPct val="90000"/>
              </a:lnSpc>
            </a:pPr>
            <a:r>
              <a:rPr lang="en-GB" altLang="en-US" sz="2400" dirty="0">
                <a:latin typeface="Arial" panose="020B0604020202020204" pitchFamily="34" charset="0"/>
                <a:cs typeface="Arial" panose="020B0604020202020204" pitchFamily="34" charset="0"/>
              </a:rPr>
              <a:t>Knowledge and an understanding of the majority social systems;</a:t>
            </a:r>
          </a:p>
          <a:p>
            <a:pPr lvl="1" eaLnBrk="1" hangingPunct="1">
              <a:lnSpc>
                <a:spcPct val="90000"/>
              </a:lnSpc>
            </a:pPr>
            <a:r>
              <a:rPr lang="en-GB" altLang="en-US" sz="2400" dirty="0">
                <a:latin typeface="Arial" panose="020B0604020202020204" pitchFamily="34" charset="0"/>
                <a:cs typeface="Arial" panose="020B0604020202020204" pitchFamily="34" charset="0"/>
              </a:rPr>
              <a:t>Knowledge and understanding of different groups and cultures;</a:t>
            </a:r>
          </a:p>
          <a:p>
            <a:pPr lvl="1" eaLnBrk="1" hangingPunct="1">
              <a:lnSpc>
                <a:spcPct val="90000"/>
              </a:lnSpc>
            </a:pPr>
            <a:r>
              <a:rPr lang="en-GB" altLang="en-US" sz="2400" dirty="0">
                <a:latin typeface="Arial" panose="020B0604020202020204" pitchFamily="34" charset="0"/>
                <a:cs typeface="Arial" panose="020B0604020202020204" pitchFamily="34" charset="0"/>
              </a:rPr>
              <a:t>Knowledge of how to challenge and confront issues on a personal and structural level;</a:t>
            </a:r>
          </a:p>
          <a:p>
            <a:pPr lvl="1" eaLnBrk="1" hangingPunct="1">
              <a:lnSpc>
                <a:spcPct val="90000"/>
              </a:lnSpc>
            </a:pPr>
            <a:r>
              <a:rPr lang="en-GB" altLang="en-US" sz="2400" dirty="0">
                <a:latin typeface="Arial" panose="020B0604020202020204" pitchFamily="34" charset="0"/>
                <a:cs typeface="Arial" panose="020B0604020202020204" pitchFamily="34" charset="0"/>
              </a:rPr>
              <a:t>Awareness of the need to be ‘research minded’</a:t>
            </a:r>
          </a:p>
          <a:p>
            <a:pPr lvl="1" eaLnBrk="1" hangingPunct="1">
              <a:lnSpc>
                <a:spcPct val="90000"/>
              </a:lnSpc>
            </a:pPr>
            <a:r>
              <a:rPr lang="en-GB" altLang="en-US" sz="2400" dirty="0">
                <a:latin typeface="Arial" panose="020B0604020202020204" pitchFamily="34" charset="0"/>
                <a:cs typeface="Arial" panose="020B0604020202020204" pitchFamily="34" charset="0"/>
              </a:rPr>
              <a:t>Commitment to action and change </a:t>
            </a:r>
          </a:p>
          <a:p>
            <a:pPr lvl="1" algn="r" eaLnBrk="1" hangingPunct="1">
              <a:lnSpc>
                <a:spcPct val="90000"/>
              </a:lnSpc>
              <a:buFontTx/>
              <a:buNone/>
            </a:pPr>
            <a:r>
              <a:rPr lang="en-GB" altLang="en-US" sz="2400" dirty="0">
                <a:latin typeface="Arial" panose="020B0604020202020204" pitchFamily="34" charset="0"/>
                <a:cs typeface="Arial" panose="020B0604020202020204" pitchFamily="34" charset="0"/>
              </a:rPr>
              <a:t>(</a:t>
            </a:r>
            <a:r>
              <a:rPr lang="en-GB" altLang="en-US" sz="2400" dirty="0" err="1">
                <a:latin typeface="Arial" panose="020B0604020202020204" pitchFamily="34" charset="0"/>
                <a:cs typeface="Arial" panose="020B0604020202020204" pitchFamily="34" charset="0"/>
              </a:rPr>
              <a:t>Dalrymple</a:t>
            </a:r>
            <a:r>
              <a:rPr lang="en-GB" altLang="en-US" sz="2400" dirty="0">
                <a:latin typeface="Arial" panose="020B0604020202020204" pitchFamily="34" charset="0"/>
                <a:cs typeface="Arial" panose="020B0604020202020204" pitchFamily="34" charset="0"/>
              </a:rPr>
              <a:t> and Burke, 2001: 18).</a:t>
            </a:r>
          </a:p>
        </p:txBody>
      </p:sp>
    </p:spTree>
    <p:extLst>
      <p:ext uri="{BB962C8B-B14F-4D97-AF65-F5344CB8AC3E}">
        <p14:creationId xmlns:p14="http://schemas.microsoft.com/office/powerpoint/2010/main" val="2835723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4098" name="Title 1"/>
          <p:cNvSpPr>
            <a:spLocks noGrp="1"/>
          </p:cNvSpPr>
          <p:nvPr>
            <p:ph type="title"/>
          </p:nvPr>
        </p:nvSpPr>
        <p:spPr>
          <a:xfrm>
            <a:off x="3886200" y="188641"/>
            <a:ext cx="4776107" cy="1088138"/>
          </a:xfrm>
        </p:spPr>
        <p:txBody>
          <a:bodyPr vert="horz" lIns="91440" tIns="45720" rIns="91440" bIns="45720" rtlCol="0" anchor="b">
            <a:normAutofit/>
          </a:bodyPr>
          <a:lstStyle/>
          <a:p>
            <a:r>
              <a:rPr lang="en-US" dirty="0"/>
              <a:t>Lecture Aims </a:t>
            </a:r>
          </a:p>
        </p:txBody>
      </p:sp>
      <p:sp>
        <p:nvSpPr>
          <p:cNvPr id="3" name="Content Placeholder 2"/>
          <p:cNvSpPr>
            <a:spLocks noGrp="1"/>
          </p:cNvSpPr>
          <p:nvPr>
            <p:ph sz="half" idx="4294967295"/>
          </p:nvPr>
        </p:nvSpPr>
        <p:spPr>
          <a:xfrm>
            <a:off x="3635897" y="1556792"/>
            <a:ext cx="5026410" cy="4320480"/>
          </a:xfrm>
          <a:prstGeom prst="rect">
            <a:avLst/>
          </a:prstGeom>
        </p:spPr>
        <p:txBody>
          <a:bodyPr vert="horz" lIns="0" tIns="45720" rIns="0" bIns="45720" rtlCol="0">
            <a:normAutofit fontScale="92500"/>
          </a:bodyPr>
          <a:lstStyle/>
          <a:p>
            <a:pPr algn="just">
              <a:buFont typeface="Arial" panose="020B0604020202020204" pitchFamily="34" charset="0"/>
              <a:buChar char="•"/>
            </a:pPr>
            <a:r>
              <a:rPr lang="en-US" sz="2400" dirty="0"/>
              <a:t> To discuss the biological transitions that occur during adolescence. </a:t>
            </a:r>
          </a:p>
          <a:p>
            <a:pPr algn="just">
              <a:buFont typeface="Arial" panose="020B0604020202020204" pitchFamily="34" charset="0"/>
              <a:buChar char="•"/>
            </a:pPr>
            <a:r>
              <a:rPr lang="en-US" sz="2400" dirty="0"/>
              <a:t> To discuss potential cultural differences in the way biological transitions are treated.</a:t>
            </a:r>
          </a:p>
          <a:p>
            <a:pPr algn="just">
              <a:buFont typeface="Arial" panose="020B0604020202020204" pitchFamily="34" charset="0"/>
              <a:buChar char="•"/>
            </a:pPr>
            <a:r>
              <a:rPr lang="en-US" sz="2400" dirty="0"/>
              <a:t> To recognize that adolescents vary in the age at which they biologically mature. </a:t>
            </a:r>
          </a:p>
          <a:p>
            <a:pPr algn="just">
              <a:buFont typeface="Arial" panose="020B0604020202020204" pitchFamily="34" charset="0"/>
              <a:buChar char="•"/>
            </a:pPr>
            <a:r>
              <a:rPr lang="en-US" sz="2400" dirty="0"/>
              <a:t> To explore the relationship between biological transitions and socio-emotional transitions.</a:t>
            </a:r>
          </a:p>
          <a:p>
            <a:pPr algn="just">
              <a:buFont typeface="Arial" panose="020B0604020202020204" pitchFamily="34" charset="0"/>
              <a:buChar char="•"/>
            </a:pPr>
            <a:r>
              <a:rPr lang="en-US" sz="2400" dirty="0"/>
              <a:t> To consider some of the health and physical problems that teenagers can meet</a:t>
            </a:r>
          </a:p>
        </p:txBody>
      </p:sp>
      <p:pic>
        <p:nvPicPr>
          <p:cNvPr id="4100" name="Picture 4099">
            <a:extLst>
              <a:ext uri="{FF2B5EF4-FFF2-40B4-BE49-F238E27FC236}">
                <a16:creationId xmlns:a16="http://schemas.microsoft.com/office/drawing/2014/main" id="{18FCDDEA-BC91-E859-D78E-A7B263A4A6D3}"/>
              </a:ext>
            </a:extLst>
          </p:cNvPr>
          <p:cNvPicPr>
            <a:picLocks noChangeAspect="1"/>
          </p:cNvPicPr>
          <p:nvPr/>
        </p:nvPicPr>
        <p:blipFill rotWithShape="1">
          <a:blip r:embed="rId2"/>
          <a:srcRect l="55070" r="6822" b="-2"/>
          <a:stretch/>
        </p:blipFill>
        <p:spPr>
          <a:xfrm>
            <a:off x="20" y="-12128"/>
            <a:ext cx="3490702" cy="6870127"/>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5122" name="Title 1"/>
          <p:cNvSpPr>
            <a:spLocks noGrp="1"/>
          </p:cNvSpPr>
          <p:nvPr>
            <p:ph type="title"/>
          </p:nvPr>
        </p:nvSpPr>
        <p:spPr>
          <a:xfrm>
            <a:off x="3886200" y="634946"/>
            <a:ext cx="4776107" cy="1450757"/>
          </a:xfrm>
        </p:spPr>
        <p:txBody>
          <a:bodyPr vert="horz" lIns="91440" tIns="45720" rIns="91440" bIns="45720" rtlCol="0" anchor="b">
            <a:normAutofit/>
          </a:bodyPr>
          <a:lstStyle/>
          <a:p>
            <a:r>
              <a:rPr lang="en-US" sz="4400"/>
              <a:t>What are Biological Transitions?</a:t>
            </a:r>
          </a:p>
        </p:txBody>
      </p:sp>
      <p:sp>
        <p:nvSpPr>
          <p:cNvPr id="3" name="Content Placeholder 2"/>
          <p:cNvSpPr>
            <a:spLocks noGrp="1"/>
          </p:cNvSpPr>
          <p:nvPr>
            <p:ph sz="half" idx="4294967295"/>
          </p:nvPr>
        </p:nvSpPr>
        <p:spPr>
          <a:xfrm>
            <a:off x="3707904" y="2198688"/>
            <a:ext cx="5112568" cy="3670300"/>
          </a:xfrm>
          <a:prstGeom prst="rect">
            <a:avLst/>
          </a:prstGeom>
        </p:spPr>
        <p:txBody>
          <a:bodyPr vert="horz" lIns="0" tIns="45720" rIns="0" bIns="45720" rtlCol="0">
            <a:normAutofit/>
          </a:bodyPr>
          <a:lstStyle/>
          <a:p>
            <a:pPr algn="just"/>
            <a:r>
              <a:rPr lang="en-US" sz="2400" dirty="0"/>
              <a:t>Biological transitions relate to the physical changes that take place in the journey from childhood to adulthood. </a:t>
            </a:r>
          </a:p>
          <a:p>
            <a:pPr algn="just"/>
            <a:endParaRPr lang="en-US" sz="2400" dirty="0"/>
          </a:p>
          <a:p>
            <a:pPr algn="just"/>
            <a:r>
              <a:rPr lang="en-US" sz="2400" dirty="0"/>
              <a:t>Biological transitions are primarily associated with maturation into adulthood and reproductive capability. </a:t>
            </a:r>
          </a:p>
        </p:txBody>
      </p:sp>
      <p:pic>
        <p:nvPicPr>
          <p:cNvPr id="5124" name="Picture 5123" descr="Close up of cells">
            <a:extLst>
              <a:ext uri="{FF2B5EF4-FFF2-40B4-BE49-F238E27FC236}">
                <a16:creationId xmlns:a16="http://schemas.microsoft.com/office/drawing/2014/main" id="{F8B45521-93FE-1C5F-7C88-F6DE467138A8}"/>
              </a:ext>
            </a:extLst>
          </p:cNvPr>
          <p:cNvPicPr>
            <a:picLocks noChangeAspect="1"/>
          </p:cNvPicPr>
          <p:nvPr/>
        </p:nvPicPr>
        <p:blipFill rotWithShape="1">
          <a:blip r:embed="rId2"/>
          <a:srcRect l="36906" r="34513"/>
          <a:stretch/>
        </p:blipFill>
        <p:spPr>
          <a:xfrm>
            <a:off x="20" y="-12128"/>
            <a:ext cx="3490702" cy="6870127"/>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p:cNvSpPr txBox="1">
            <a:spLocks noGrp="1"/>
          </p:cNvSpPr>
          <p:nvPr/>
        </p:nvSpPr>
        <p:spPr>
          <a:xfrm>
            <a:off x="6553200" y="6356350"/>
            <a:ext cx="2133600" cy="365125"/>
          </a:xfrm>
          <a:prstGeom prst="rect">
            <a:avLst/>
          </a:prstGeom>
          <a:noFill/>
        </p:spPr>
        <p:txBody>
          <a:bodyPr anchor="ctr"/>
          <a:lstStyle/>
          <a:p>
            <a:pPr algn="r" fontAlgn="auto">
              <a:spcBef>
                <a:spcPts val="0"/>
              </a:spcBef>
              <a:spcAft>
                <a:spcPts val="0"/>
              </a:spcAft>
              <a:defRPr/>
            </a:pPr>
            <a:fld id="{C0898F95-3988-4425-A508-E91CDCA44266}" type="slidenum">
              <a:rPr lang="en-GB" sz="1200">
                <a:solidFill>
                  <a:schemeClr val="tx1">
                    <a:tint val="75000"/>
                  </a:schemeClr>
                </a:solidFill>
                <a:latin typeface="+mn-lt"/>
              </a:rPr>
              <a:pPr algn="r" fontAlgn="auto">
                <a:spcBef>
                  <a:spcPts val="0"/>
                </a:spcBef>
                <a:spcAft>
                  <a:spcPts val="0"/>
                </a:spcAft>
                <a:defRPr/>
              </a:pPr>
              <a:t>5</a:t>
            </a:fld>
            <a:endParaRPr lang="en-GB" sz="1200" dirty="0">
              <a:solidFill>
                <a:schemeClr val="tx1">
                  <a:tint val="75000"/>
                </a:schemeClr>
              </a:solidFill>
              <a:latin typeface="+mn-lt"/>
            </a:endParaRPr>
          </a:p>
        </p:txBody>
      </p:sp>
      <p:sp>
        <p:nvSpPr>
          <p:cNvPr id="7171" name="Rectangle 2"/>
          <p:cNvSpPr>
            <a:spLocks noGrp="1" noChangeArrowheads="1"/>
          </p:cNvSpPr>
          <p:nvPr>
            <p:ph type="title"/>
          </p:nvPr>
        </p:nvSpPr>
        <p:spPr/>
        <p:txBody>
          <a:bodyPr/>
          <a:lstStyle/>
          <a:p>
            <a:pPr algn="l" eaLnBrk="1" hangingPunct="1"/>
            <a:r>
              <a:rPr lang="en-US" dirty="0">
                <a:latin typeface="Arial" panose="020B0604020202020204" pitchFamily="34" charset="0"/>
                <a:cs typeface="Arial" panose="020B0604020202020204" pitchFamily="34" charset="0"/>
              </a:rPr>
              <a:t>Physical Growth</a:t>
            </a:r>
          </a:p>
        </p:txBody>
      </p:sp>
      <p:sp>
        <p:nvSpPr>
          <p:cNvPr id="7172" name="Rectangle 3"/>
          <p:cNvSpPr>
            <a:spLocks noGrp="1" noChangeArrowheads="1"/>
          </p:cNvSpPr>
          <p:nvPr>
            <p:ph type="body" sz="half" idx="4294967295"/>
          </p:nvPr>
        </p:nvSpPr>
        <p:spPr>
          <a:xfrm>
            <a:off x="1060450" y="1916113"/>
            <a:ext cx="8083550" cy="4210050"/>
          </a:xfrm>
          <a:prstGeom prst="rect">
            <a:avLst/>
          </a:prstGeom>
        </p:spPr>
        <p:txBody>
          <a:bodyPr>
            <a:normAutofit/>
          </a:bodyPr>
          <a:lstStyle/>
          <a:p>
            <a:pPr marL="0" indent="0" algn="just" eaLnBrk="1" hangingPunct="1">
              <a:buNone/>
            </a:pPr>
            <a:r>
              <a:rPr lang="en-US" sz="2800" dirty="0">
                <a:latin typeface="Arial" panose="020B0604020202020204" pitchFamily="34" charset="0"/>
                <a:cs typeface="Arial" panose="020B0604020202020204" pitchFamily="34" charset="0"/>
              </a:rPr>
              <a:t>The adolescent ‘growth spurt’ - a time of rapid growth in height and weight</a:t>
            </a:r>
          </a:p>
          <a:p>
            <a:pPr marL="0" indent="0" algn="just" eaLnBrk="1" hangingPunct="1">
              <a:buNone/>
            </a:pPr>
            <a:endParaRPr lang="en-US" sz="2800" dirty="0">
              <a:latin typeface="Arial" panose="020B0604020202020204" pitchFamily="34" charset="0"/>
              <a:cs typeface="Arial" panose="020B0604020202020204" pitchFamily="34" charset="0"/>
            </a:endParaRPr>
          </a:p>
          <a:p>
            <a:pPr lvl="1" algn="just" eaLnBrk="1" hangingPunct="1"/>
            <a:r>
              <a:rPr lang="en-US" sz="2400" dirty="0">
                <a:latin typeface="Arial" panose="020B0604020202020204" pitchFamily="34" charset="0"/>
                <a:cs typeface="Arial" panose="020B0604020202020204" pitchFamily="34" charset="0"/>
              </a:rPr>
              <a:t>Some boys gain about 4” a year</a:t>
            </a:r>
          </a:p>
          <a:p>
            <a:pPr lvl="1" algn="just" eaLnBrk="1" hangingPunct="1"/>
            <a:r>
              <a:rPr lang="en-US" sz="2400" dirty="0">
                <a:latin typeface="Arial" panose="020B0604020202020204" pitchFamily="34" charset="0"/>
                <a:cs typeface="Arial" panose="020B0604020202020204" pitchFamily="34" charset="0"/>
              </a:rPr>
              <a:t>Some girls gain about 3.5” a year</a:t>
            </a:r>
          </a:p>
          <a:p>
            <a:pPr lvl="1" algn="just" eaLnBrk="1" hangingPunct="1"/>
            <a:r>
              <a:rPr lang="en-US" sz="2400" dirty="0">
                <a:latin typeface="Arial" panose="020B0604020202020204" pitchFamily="34" charset="0"/>
                <a:cs typeface="Arial" panose="020B0604020202020204" pitchFamily="34" charset="0"/>
              </a:rPr>
              <a:t>Some girls start sooner (about age 10)</a:t>
            </a:r>
          </a:p>
          <a:p>
            <a:pPr lvl="1" algn="just" eaLnBrk="1" hangingPunct="1"/>
            <a:r>
              <a:rPr lang="en-US" sz="2400" dirty="0">
                <a:latin typeface="Arial" panose="020B0604020202020204" pitchFamily="34" charset="0"/>
                <a:cs typeface="Arial" panose="020B0604020202020204" pitchFamily="34" charset="0"/>
              </a:rPr>
              <a:t>Commonly, boys start later (about  age 12)</a:t>
            </a:r>
          </a:p>
          <a:p>
            <a:pPr lvl="1" algn="just" eaLnBrk="1" hangingPunct="1"/>
            <a:r>
              <a:rPr lang="en-US" sz="2400" dirty="0">
                <a:latin typeface="Arial" panose="020B0604020202020204" pitchFamily="34" charset="0"/>
                <a:cs typeface="Arial" panose="020B0604020202020204" pitchFamily="34" charset="0"/>
              </a:rPr>
              <a:t>Some girls  stay ahead until about age 14, when boys catch up and pass</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p:cNvSpPr txBox="1">
            <a:spLocks noGrp="1"/>
          </p:cNvSpPr>
          <p:nvPr/>
        </p:nvSpPr>
        <p:spPr>
          <a:xfrm>
            <a:off x="6553200" y="6356350"/>
            <a:ext cx="2133600" cy="365125"/>
          </a:xfrm>
          <a:prstGeom prst="rect">
            <a:avLst/>
          </a:prstGeom>
          <a:noFill/>
        </p:spPr>
        <p:txBody>
          <a:bodyPr anchor="ctr"/>
          <a:lstStyle/>
          <a:p>
            <a:pPr algn="r" fontAlgn="auto">
              <a:spcBef>
                <a:spcPts val="0"/>
              </a:spcBef>
              <a:spcAft>
                <a:spcPts val="0"/>
              </a:spcAft>
              <a:defRPr/>
            </a:pPr>
            <a:fld id="{6DAE7288-A65A-4A0A-B96D-B17CD9839A70}" type="slidenum">
              <a:rPr lang="en-GB" sz="1200">
                <a:solidFill>
                  <a:schemeClr val="tx1">
                    <a:tint val="75000"/>
                  </a:schemeClr>
                </a:solidFill>
                <a:latin typeface="+mn-lt"/>
              </a:rPr>
              <a:pPr algn="r" fontAlgn="auto">
                <a:spcBef>
                  <a:spcPts val="0"/>
                </a:spcBef>
                <a:spcAft>
                  <a:spcPts val="0"/>
                </a:spcAft>
                <a:defRPr/>
              </a:pPr>
              <a:t>6</a:t>
            </a:fld>
            <a:endParaRPr lang="en-GB" sz="1200" dirty="0">
              <a:solidFill>
                <a:schemeClr val="tx1">
                  <a:tint val="75000"/>
                </a:schemeClr>
              </a:solidFill>
              <a:latin typeface="+mn-lt"/>
            </a:endParaRPr>
          </a:p>
        </p:txBody>
      </p:sp>
      <p:sp>
        <p:nvSpPr>
          <p:cNvPr id="72706" name="Rectangle 2"/>
          <p:cNvSpPr>
            <a:spLocks noGrp="1" noChangeArrowheads="1"/>
          </p:cNvSpPr>
          <p:nvPr>
            <p:ph type="title"/>
          </p:nvPr>
        </p:nvSpPr>
        <p:spPr/>
        <p:txBody>
          <a:bodyPr>
            <a:normAutofit/>
          </a:bodyPr>
          <a:lstStyle/>
          <a:p>
            <a:pPr eaLnBrk="1" hangingPunct="1"/>
            <a:r>
              <a:rPr lang="en-GB" sz="3200" dirty="0">
                <a:latin typeface="Arial" panose="020B0604020202020204" pitchFamily="34" charset="0"/>
                <a:cs typeface="Arial" panose="020B0604020202020204" pitchFamily="34" charset="0"/>
              </a:rPr>
              <a:t>5 main stages of pubertal development</a:t>
            </a:r>
            <a:br>
              <a:rPr lang="en-GB" sz="3200" dirty="0">
                <a:latin typeface="Arial" panose="020B0604020202020204" pitchFamily="34" charset="0"/>
                <a:cs typeface="Arial" panose="020B0604020202020204" pitchFamily="34" charset="0"/>
              </a:rPr>
            </a:br>
            <a:r>
              <a:rPr lang="en-GB" sz="3200" dirty="0">
                <a:latin typeface="Arial" panose="020B0604020202020204" pitchFamily="34" charset="0"/>
                <a:cs typeface="Arial" panose="020B0604020202020204" pitchFamily="34" charset="0"/>
              </a:rPr>
              <a:t> </a:t>
            </a:r>
            <a:r>
              <a:rPr lang="en-GB" sz="1800" dirty="0">
                <a:latin typeface="Arial" panose="020B0604020202020204" pitchFamily="34" charset="0"/>
                <a:cs typeface="Arial" panose="020B0604020202020204" pitchFamily="34" charset="0"/>
              </a:rPr>
              <a:t>(Archibald et al 2003</a:t>
            </a:r>
            <a:r>
              <a:rPr lang="en-GB" sz="3200" dirty="0">
                <a:latin typeface="Arial" panose="020B0604020202020204" pitchFamily="34" charset="0"/>
                <a:cs typeface="Arial" panose="020B0604020202020204" pitchFamily="34" charset="0"/>
              </a:rPr>
              <a:t>)</a:t>
            </a:r>
          </a:p>
        </p:txBody>
      </p:sp>
      <p:sp>
        <p:nvSpPr>
          <p:cNvPr id="8196" name="Rectangle 3"/>
          <p:cNvSpPr>
            <a:spLocks noGrp="1" noChangeArrowheads="1"/>
          </p:cNvSpPr>
          <p:nvPr>
            <p:ph idx="1"/>
          </p:nvPr>
        </p:nvSpPr>
        <p:spPr>
          <a:xfrm>
            <a:off x="467545" y="1988840"/>
            <a:ext cx="8219256" cy="4176464"/>
          </a:xfrm>
        </p:spPr>
        <p:txBody>
          <a:bodyPr>
            <a:normAutofit lnSpcReduction="10000"/>
          </a:bodyPr>
          <a:lstStyle/>
          <a:p>
            <a:pPr marL="609600" indent="-609600" algn="just" eaLnBrk="1" hangingPunct="1">
              <a:lnSpc>
                <a:spcPct val="80000"/>
              </a:lnSpc>
              <a:buFontTx/>
              <a:buAutoNum type="arabicPeriod"/>
            </a:pPr>
            <a:r>
              <a:rPr lang="en-GB" sz="2400" dirty="0">
                <a:latin typeface="Arial" panose="020B0604020202020204" pitchFamily="34" charset="0"/>
                <a:cs typeface="Arial" panose="020B0604020202020204" pitchFamily="34" charset="0"/>
              </a:rPr>
              <a:t>A </a:t>
            </a:r>
            <a:r>
              <a:rPr lang="en-GB" sz="2400" i="1" dirty="0">
                <a:latin typeface="Arial" panose="020B0604020202020204" pitchFamily="34" charset="0"/>
                <a:cs typeface="Arial" panose="020B0604020202020204" pitchFamily="34" charset="0"/>
              </a:rPr>
              <a:t>rapid acceleration in growth, </a:t>
            </a:r>
            <a:r>
              <a:rPr lang="en-GB" sz="2400" i="1" noProof="1">
                <a:latin typeface="Arial" panose="020B0604020202020204" pitchFamily="34" charset="0"/>
                <a:cs typeface="Arial" panose="020B0604020202020204" pitchFamily="34" charset="0"/>
              </a:rPr>
              <a:t>aka</a:t>
            </a:r>
            <a:r>
              <a:rPr lang="en-GB" sz="2400" i="1" dirty="0">
                <a:latin typeface="Arial" panose="020B0604020202020204" pitchFamily="34" charset="0"/>
                <a:cs typeface="Arial" panose="020B0604020202020204" pitchFamily="34" charset="0"/>
              </a:rPr>
              <a:t> ‘the growth spurt’ </a:t>
            </a:r>
            <a:r>
              <a:rPr lang="en-GB" sz="2400" dirty="0">
                <a:latin typeface="Arial" panose="020B0604020202020204" pitchFamily="34" charset="0"/>
                <a:cs typeface="Arial" panose="020B0604020202020204" pitchFamily="34" charset="0"/>
              </a:rPr>
              <a:t>resulting in dramatic increases in both height and weight.</a:t>
            </a:r>
          </a:p>
          <a:p>
            <a:pPr marL="609600" indent="-609600" algn="just" eaLnBrk="1" hangingPunct="1">
              <a:lnSpc>
                <a:spcPct val="80000"/>
              </a:lnSpc>
              <a:buFontTx/>
              <a:buAutoNum type="arabicPeriod"/>
            </a:pPr>
            <a:r>
              <a:rPr lang="en-GB" sz="2400" i="1" dirty="0">
                <a:latin typeface="Arial" panose="020B0604020202020204" pitchFamily="34" charset="0"/>
                <a:cs typeface="Arial" panose="020B0604020202020204" pitchFamily="34" charset="0"/>
              </a:rPr>
              <a:t>Changes in body composition</a:t>
            </a:r>
            <a:r>
              <a:rPr lang="en-GB" sz="2400" dirty="0">
                <a:latin typeface="Arial" panose="020B0604020202020204" pitchFamily="34" charset="0"/>
                <a:cs typeface="Arial" panose="020B0604020202020204" pitchFamily="34" charset="0"/>
              </a:rPr>
              <a:t> specifically in the quantity and distribution of fat and muscle. </a:t>
            </a:r>
          </a:p>
          <a:p>
            <a:pPr marL="609600" indent="-609600" algn="just" eaLnBrk="1" hangingPunct="1">
              <a:lnSpc>
                <a:spcPct val="80000"/>
              </a:lnSpc>
              <a:buFontTx/>
              <a:buAutoNum type="arabicPeriod"/>
            </a:pPr>
            <a:r>
              <a:rPr lang="en-GB" sz="2400" dirty="0">
                <a:latin typeface="Arial" panose="020B0604020202020204" pitchFamily="34" charset="0"/>
                <a:cs typeface="Arial" panose="020B0604020202020204" pitchFamily="34" charset="0"/>
              </a:rPr>
              <a:t>Changes in the circulatory and respiratory systems that increase strength and stamina.</a:t>
            </a:r>
          </a:p>
          <a:p>
            <a:pPr marL="609600" indent="-609600" algn="just" eaLnBrk="1" hangingPunct="1">
              <a:lnSpc>
                <a:spcPct val="80000"/>
              </a:lnSpc>
              <a:buFontTx/>
              <a:buAutoNum type="arabicPeriod"/>
            </a:pPr>
            <a:r>
              <a:rPr lang="en-GB" sz="2400" i="1" dirty="0">
                <a:latin typeface="Arial" panose="020B0604020202020204" pitchFamily="34" charset="0"/>
                <a:cs typeface="Arial" panose="020B0604020202020204" pitchFamily="34" charset="0"/>
              </a:rPr>
              <a:t>Maturation of secondary sexual characteristics</a:t>
            </a:r>
            <a:r>
              <a:rPr lang="en-GB" sz="2400" dirty="0">
                <a:latin typeface="Arial" panose="020B0604020202020204" pitchFamily="34" charset="0"/>
                <a:cs typeface="Arial" panose="020B0604020202020204" pitchFamily="34" charset="0"/>
              </a:rPr>
              <a:t> - genitals, breasts, and the growth of pubic, facial and body (auxiliary) hair as well as the further development of the sex organs</a:t>
            </a:r>
          </a:p>
          <a:p>
            <a:pPr marL="609600" indent="-609600" algn="just" eaLnBrk="1" hangingPunct="1">
              <a:lnSpc>
                <a:spcPct val="80000"/>
              </a:lnSpc>
              <a:buFontTx/>
              <a:buAutoNum type="arabicPeriod"/>
            </a:pPr>
            <a:r>
              <a:rPr lang="en-GB" sz="2400" i="1" dirty="0">
                <a:latin typeface="Arial" panose="020B0604020202020204" pitchFamily="34" charset="0"/>
                <a:cs typeface="Arial" panose="020B0604020202020204" pitchFamily="34" charset="0"/>
              </a:rPr>
              <a:t>Changes in hormonal and endocrine</a:t>
            </a:r>
            <a:r>
              <a:rPr lang="en-GB" sz="2400" dirty="0">
                <a:latin typeface="Arial" panose="020B0604020202020204" pitchFamily="34" charset="0"/>
                <a:cs typeface="Arial" panose="020B0604020202020204" pitchFamily="34" charset="0"/>
              </a:rPr>
              <a:t> activity which regulate the time of pubertal events</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latin typeface="Arial" panose="020B0604020202020204" pitchFamily="34" charset="0"/>
                <a:cs typeface="Arial" panose="020B0604020202020204" pitchFamily="34" charset="0"/>
              </a:rPr>
              <a:t>Endocrine Glands</a:t>
            </a:r>
            <a:br>
              <a:rPr lang="en-GB" dirty="0"/>
            </a:br>
            <a:endParaRPr lang="en-GB" dirty="0"/>
          </a:p>
        </p:txBody>
      </p:sp>
      <p:sp>
        <p:nvSpPr>
          <p:cNvPr id="3" name="Content Placeholder 2"/>
          <p:cNvSpPr>
            <a:spLocks noGrp="1"/>
          </p:cNvSpPr>
          <p:nvPr>
            <p:ph sz="half" idx="1"/>
          </p:nvPr>
        </p:nvSpPr>
        <p:spPr/>
        <p:txBody>
          <a:bodyPr>
            <a:normAutofit fontScale="92500" lnSpcReduction="10000"/>
          </a:bodyPr>
          <a:lstStyle/>
          <a:p>
            <a:endParaRPr lang="en-GB" dirty="0"/>
          </a:p>
        </p:txBody>
      </p:sp>
      <p:sp>
        <p:nvSpPr>
          <p:cNvPr id="6" name="Content Placeholder 2"/>
          <p:cNvSpPr>
            <a:spLocks noGrp="1"/>
          </p:cNvSpPr>
          <p:nvPr>
            <p:ph sz="half" idx="2"/>
          </p:nvPr>
        </p:nvSpPr>
        <p:spPr>
          <a:xfrm>
            <a:off x="5004048" y="1845736"/>
            <a:ext cx="3816424" cy="4023359"/>
          </a:xfrm>
        </p:spPr>
        <p:txBody>
          <a:bodyPr>
            <a:normAutofit fontScale="92500" lnSpcReduction="10000"/>
          </a:bodyPr>
          <a:lstStyle/>
          <a:p>
            <a:pPr eaLnBrk="1" hangingPunct="1">
              <a:lnSpc>
                <a:spcPct val="90000"/>
              </a:lnSpc>
            </a:pPr>
            <a:r>
              <a:rPr lang="en-GB" sz="2100" dirty="0">
                <a:latin typeface="Arial" panose="020B0604020202020204" pitchFamily="34" charset="0"/>
                <a:cs typeface="Arial" panose="020B0604020202020204" pitchFamily="34" charset="0"/>
              </a:rPr>
              <a:t>The endocrine glands secrete hormones that govern pubertal growth and physical changes in several ways. </a:t>
            </a:r>
          </a:p>
          <a:p>
            <a:pPr eaLnBrk="1" hangingPunct="1">
              <a:lnSpc>
                <a:spcPct val="90000"/>
              </a:lnSpc>
            </a:pPr>
            <a:endParaRPr lang="en-GB" sz="2100" dirty="0">
              <a:latin typeface="Arial" panose="020B0604020202020204" pitchFamily="34" charset="0"/>
              <a:cs typeface="Arial" panose="020B0604020202020204" pitchFamily="34" charset="0"/>
            </a:endParaRPr>
          </a:p>
          <a:p>
            <a:pPr eaLnBrk="1" hangingPunct="1">
              <a:lnSpc>
                <a:spcPct val="90000"/>
              </a:lnSpc>
            </a:pPr>
            <a:r>
              <a:rPr lang="en-GB" sz="2100" dirty="0">
                <a:latin typeface="Arial" panose="020B0604020202020204" pitchFamily="34" charset="0"/>
                <a:cs typeface="Arial" panose="020B0604020202020204" pitchFamily="34" charset="0"/>
              </a:rPr>
              <a:t>Pituitary gland – “master gland”. </a:t>
            </a:r>
          </a:p>
          <a:p>
            <a:pPr lvl="1" eaLnBrk="1" hangingPunct="1">
              <a:lnSpc>
                <a:spcPct val="90000"/>
              </a:lnSpc>
            </a:pPr>
            <a:r>
              <a:rPr lang="en-GB" sz="2100" dirty="0">
                <a:latin typeface="Arial" panose="020B0604020202020204" pitchFamily="34" charset="0"/>
                <a:cs typeface="Arial" panose="020B0604020202020204" pitchFamily="34" charset="0"/>
              </a:rPr>
              <a:t>Release of hormones from other glands. </a:t>
            </a:r>
          </a:p>
          <a:p>
            <a:pPr lvl="1" eaLnBrk="1" hangingPunct="1">
              <a:lnSpc>
                <a:spcPct val="90000"/>
              </a:lnSpc>
            </a:pPr>
            <a:r>
              <a:rPr lang="en-GB" sz="2100" dirty="0">
                <a:latin typeface="Arial" panose="020B0604020202020204" pitchFamily="34" charset="0"/>
                <a:cs typeface="Arial" panose="020B0604020202020204" pitchFamily="34" charset="0"/>
              </a:rPr>
              <a:t>e.g. Thyroid Gland – </a:t>
            </a:r>
            <a:r>
              <a:rPr lang="en-GB" sz="2100" noProof="1">
                <a:latin typeface="Arial" panose="020B0604020202020204" pitchFamily="34" charset="0"/>
                <a:cs typeface="Arial" panose="020B0604020202020204" pitchFamily="34" charset="0"/>
              </a:rPr>
              <a:t>thyroxine</a:t>
            </a:r>
            <a:r>
              <a:rPr lang="en-GB" sz="2100" dirty="0">
                <a:latin typeface="Arial" panose="020B0604020202020204" pitchFamily="34" charset="0"/>
                <a:cs typeface="Arial" panose="020B0604020202020204" pitchFamily="34" charset="0"/>
              </a:rPr>
              <a:t> when it receives a signal from a thyroid stimulating hormone secreted by the pituitary. </a:t>
            </a:r>
          </a:p>
          <a:p>
            <a:pPr eaLnBrk="1" hangingPunct="1">
              <a:lnSpc>
                <a:spcPct val="90000"/>
              </a:lnSpc>
            </a:pPr>
            <a:endParaRPr lang="en-GB" sz="2100" dirty="0"/>
          </a:p>
          <a:p>
            <a:pPr eaLnBrk="1" hangingPunct="1">
              <a:lnSpc>
                <a:spcPct val="90000"/>
              </a:lnSpc>
            </a:pPr>
            <a:endParaRPr lang="en-US" sz="2100" dirty="0"/>
          </a:p>
        </p:txBody>
      </p:sp>
      <p:pic>
        <p:nvPicPr>
          <p:cNvPr id="1026"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l="4167" t="11479" r="37054" b="6952"/>
          <a:stretch/>
        </p:blipFill>
        <p:spPr bwMode="auto">
          <a:xfrm>
            <a:off x="179512" y="1032644"/>
            <a:ext cx="4545428" cy="473085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48137769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5" name="Rectangle 5"/>
          <p:cNvSpPr>
            <a:spLocks noGrp="1"/>
          </p:cNvSpPr>
          <p:nvPr>
            <p:ph type="title"/>
          </p:nvPr>
        </p:nvSpPr>
        <p:spPr/>
        <p:txBody>
          <a:bodyPr>
            <a:normAutofit/>
          </a:bodyPr>
          <a:lstStyle/>
          <a:p>
            <a:r>
              <a:rPr lang="en-GB" dirty="0">
                <a:latin typeface="Arial" panose="020B0604020202020204" pitchFamily="34" charset="0"/>
                <a:cs typeface="Arial" panose="020B0604020202020204" pitchFamily="34" charset="0"/>
              </a:rPr>
              <a:t>Endocrine glands</a:t>
            </a:r>
            <a:br>
              <a:rPr lang="en-GB" dirty="0"/>
            </a:br>
            <a:endParaRPr lang="en-GB" dirty="0"/>
          </a:p>
        </p:txBody>
      </p:sp>
      <p:sp>
        <p:nvSpPr>
          <p:cNvPr id="10243" name="Content Placeholder 2"/>
          <p:cNvSpPr>
            <a:spLocks noGrp="1"/>
          </p:cNvSpPr>
          <p:nvPr>
            <p:ph idx="1"/>
          </p:nvPr>
        </p:nvSpPr>
        <p:spPr/>
        <p:txBody>
          <a:bodyPr/>
          <a:lstStyle/>
          <a:p>
            <a:pPr marL="0" indent="0" eaLnBrk="1" hangingPunct="1">
              <a:buNone/>
            </a:pPr>
            <a:r>
              <a:rPr lang="en-GB" sz="2400" dirty="0">
                <a:latin typeface="Arial" panose="020B0604020202020204" pitchFamily="34" charset="0"/>
                <a:cs typeface="Arial" panose="020B0604020202020204" pitchFamily="34" charset="0"/>
              </a:rPr>
              <a:t>Growth rate = largely governed by thyroid hormone (</a:t>
            </a:r>
            <a:r>
              <a:rPr lang="en-GB" sz="2400" noProof="1">
                <a:latin typeface="Arial" panose="020B0604020202020204" pitchFamily="34" charset="0"/>
                <a:cs typeface="Arial" panose="020B0604020202020204" pitchFamily="34" charset="0"/>
              </a:rPr>
              <a:t>Thyroxine</a:t>
            </a:r>
            <a:r>
              <a:rPr lang="en-GB" sz="2400" dirty="0">
                <a:latin typeface="Arial" panose="020B0604020202020204" pitchFamily="34" charset="0"/>
                <a:cs typeface="Arial" panose="020B0604020202020204" pitchFamily="34" charset="0"/>
              </a:rPr>
              <a:t>), Pituitary Growth Hormone and Adrenal Androgen</a:t>
            </a:r>
          </a:p>
          <a:p>
            <a:pPr eaLnBrk="1" hangingPunct="1"/>
            <a:endParaRPr lang="en-GB" sz="2400" dirty="0">
              <a:latin typeface="Arial" panose="020B0604020202020204" pitchFamily="34" charset="0"/>
              <a:cs typeface="Arial" panose="020B0604020202020204" pitchFamily="34" charset="0"/>
            </a:endParaRPr>
          </a:p>
          <a:p>
            <a:pPr lvl="1" eaLnBrk="1" hangingPunct="1"/>
            <a:r>
              <a:rPr lang="en-GB" sz="2000" noProof="1">
                <a:latin typeface="Arial" panose="020B0604020202020204" pitchFamily="34" charset="0"/>
                <a:cs typeface="Arial" panose="020B0604020202020204" pitchFamily="34" charset="0"/>
              </a:rPr>
              <a:t>Thyroxine</a:t>
            </a:r>
            <a:r>
              <a:rPr lang="en-GB" sz="2000" dirty="0">
                <a:latin typeface="Arial" panose="020B0604020202020204" pitchFamily="34" charset="0"/>
                <a:cs typeface="Arial" panose="020B0604020202020204" pitchFamily="34" charset="0"/>
              </a:rPr>
              <a:t> – high quantities for first 2 years of life. </a:t>
            </a:r>
          </a:p>
          <a:p>
            <a:pPr lvl="1" eaLnBrk="1" hangingPunct="1"/>
            <a:r>
              <a:rPr lang="en-GB" sz="2000" dirty="0">
                <a:latin typeface="Arial" panose="020B0604020202020204" pitchFamily="34" charset="0"/>
                <a:cs typeface="Arial" panose="020B0604020202020204" pitchFamily="34" charset="0"/>
              </a:rPr>
              <a:t>Levels fall and remain steady until adolescence?</a:t>
            </a:r>
          </a:p>
          <a:p>
            <a:pPr lvl="1" eaLnBrk="1" hangingPunct="1"/>
            <a:endParaRPr lang="en-GB" sz="20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p:cNvSpPr>
            <a:spLocks noGrp="1"/>
          </p:cNvSpPr>
          <p:nvPr>
            <p:ph type="title"/>
          </p:nvPr>
        </p:nvSpPr>
        <p:spPr/>
        <p:txBody>
          <a:bodyPr>
            <a:normAutofit/>
          </a:bodyPr>
          <a:lstStyle/>
          <a:p>
            <a:pPr eaLnBrk="1" hangingPunct="1"/>
            <a:r>
              <a:rPr lang="en-GB" sz="4000" dirty="0">
                <a:latin typeface="Arial" panose="020B0604020202020204" pitchFamily="34" charset="0"/>
                <a:cs typeface="Arial" panose="020B0604020202020204" pitchFamily="34" charset="0"/>
              </a:rPr>
              <a:t>Endocrine glands</a:t>
            </a:r>
            <a:br>
              <a:rPr lang="en-GB" sz="4000" dirty="0"/>
            </a:br>
            <a:endParaRPr lang="en-US" sz="4000" dirty="0"/>
          </a:p>
        </p:txBody>
      </p:sp>
      <p:sp>
        <p:nvSpPr>
          <p:cNvPr id="11267" name="Content Placeholder 2"/>
          <p:cNvSpPr>
            <a:spLocks noGrp="1"/>
          </p:cNvSpPr>
          <p:nvPr>
            <p:ph idx="1"/>
          </p:nvPr>
        </p:nvSpPr>
        <p:spPr>
          <a:xfrm>
            <a:off x="457200" y="1988840"/>
            <a:ext cx="8147248" cy="4137323"/>
          </a:xfrm>
        </p:spPr>
        <p:txBody>
          <a:bodyPr/>
          <a:lstStyle/>
          <a:p>
            <a:pPr eaLnBrk="1" hangingPunct="1">
              <a:lnSpc>
                <a:spcPct val="90000"/>
              </a:lnSpc>
            </a:pPr>
            <a:r>
              <a:rPr lang="en-GB" sz="2400" dirty="0">
                <a:latin typeface="Arial" panose="020B0604020202020204" pitchFamily="34" charset="0"/>
                <a:cs typeface="Arial" panose="020B0604020202020204" pitchFamily="34" charset="0"/>
              </a:rPr>
              <a:t>The Adrenal Gland secretes Adrenal Androgen. </a:t>
            </a:r>
          </a:p>
          <a:p>
            <a:pPr lvl="1" eaLnBrk="1" hangingPunct="1">
              <a:lnSpc>
                <a:spcPct val="90000"/>
              </a:lnSpc>
            </a:pPr>
            <a:r>
              <a:rPr lang="en-GB" sz="2000" dirty="0">
                <a:latin typeface="Arial" panose="020B0604020202020204" pitchFamily="34" charset="0"/>
                <a:cs typeface="Arial" panose="020B0604020202020204" pitchFamily="34" charset="0"/>
              </a:rPr>
              <a:t> Slow until 7 or 8… then becomes more rapid – first signal of the changes at Puberty. </a:t>
            </a:r>
          </a:p>
          <a:p>
            <a:pPr eaLnBrk="1" hangingPunct="1">
              <a:lnSpc>
                <a:spcPct val="90000"/>
              </a:lnSpc>
            </a:pPr>
            <a:endParaRPr lang="en-GB" sz="2400" dirty="0">
              <a:latin typeface="Arial" panose="020B0604020202020204" pitchFamily="34" charset="0"/>
              <a:cs typeface="Arial" panose="020B0604020202020204" pitchFamily="34" charset="0"/>
            </a:endParaRPr>
          </a:p>
          <a:p>
            <a:pPr eaLnBrk="1" hangingPunct="1">
              <a:lnSpc>
                <a:spcPct val="90000"/>
              </a:lnSpc>
            </a:pPr>
            <a:r>
              <a:rPr lang="en-GB" sz="2400" dirty="0">
                <a:latin typeface="Arial" panose="020B0604020202020204" pitchFamily="34" charset="0"/>
                <a:cs typeface="Arial" panose="020B0604020202020204" pitchFamily="34" charset="0"/>
              </a:rPr>
              <a:t>Testes – secrete Testosterone. </a:t>
            </a:r>
          </a:p>
          <a:p>
            <a:pPr eaLnBrk="1" hangingPunct="1">
              <a:lnSpc>
                <a:spcPct val="90000"/>
              </a:lnSpc>
            </a:pPr>
            <a:endParaRPr lang="en-GB" sz="2400" dirty="0">
              <a:latin typeface="Arial" panose="020B0604020202020204" pitchFamily="34" charset="0"/>
              <a:cs typeface="Arial" panose="020B0604020202020204" pitchFamily="34" charset="0"/>
            </a:endParaRPr>
          </a:p>
          <a:p>
            <a:pPr eaLnBrk="1" hangingPunct="1">
              <a:lnSpc>
                <a:spcPct val="90000"/>
              </a:lnSpc>
            </a:pPr>
            <a:r>
              <a:rPr lang="en-GB" sz="2400" dirty="0">
                <a:latin typeface="Arial" panose="020B0604020202020204" pitchFamily="34" charset="0"/>
                <a:cs typeface="Arial" panose="020B0604020202020204" pitchFamily="34" charset="0"/>
              </a:rPr>
              <a:t>Ovaries – secrete Oestrogen </a:t>
            </a:r>
            <a:endParaRPr lang="en-US" sz="2400" dirty="0">
              <a:latin typeface="Arial" panose="020B0604020202020204" pitchFamily="34" charset="0"/>
              <a:cs typeface="Arial" panose="020B0604020202020204" pitchFamily="34"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p:cNvSpPr>
            <a:spLocks noGrp="1"/>
          </p:cNvSpPr>
          <p:nvPr>
            <p:ph type="title"/>
          </p:nvPr>
        </p:nvSpPr>
        <p:spPr/>
        <p:txBody>
          <a:bodyPr>
            <a:normAutofit/>
          </a:bodyPr>
          <a:lstStyle/>
          <a:p>
            <a:pPr eaLnBrk="1" hangingPunct="1"/>
            <a:r>
              <a:rPr lang="en-GB" sz="4000" dirty="0">
                <a:latin typeface="Arial" panose="020B0604020202020204" pitchFamily="34" charset="0"/>
                <a:cs typeface="Arial" panose="020B0604020202020204" pitchFamily="34" charset="0"/>
              </a:rPr>
              <a:t>Endocrine glands</a:t>
            </a:r>
            <a:br>
              <a:rPr lang="en-GB" sz="4000" dirty="0">
                <a:latin typeface="Arial" panose="020B0604020202020204" pitchFamily="34" charset="0"/>
                <a:cs typeface="Arial" panose="020B0604020202020204" pitchFamily="34" charset="0"/>
              </a:rPr>
            </a:br>
            <a:endParaRPr lang="en-US" sz="4000" dirty="0">
              <a:latin typeface="Arial" panose="020B0604020202020204" pitchFamily="34" charset="0"/>
              <a:cs typeface="Arial" panose="020B0604020202020204" pitchFamily="34" charset="0"/>
            </a:endParaRPr>
          </a:p>
        </p:txBody>
      </p:sp>
      <p:sp>
        <p:nvSpPr>
          <p:cNvPr id="12291" name="Content Placeholder 2"/>
          <p:cNvSpPr>
            <a:spLocks noGrp="1"/>
          </p:cNvSpPr>
          <p:nvPr>
            <p:ph idx="1"/>
          </p:nvPr>
        </p:nvSpPr>
        <p:spPr>
          <a:xfrm>
            <a:off x="457200" y="1988840"/>
            <a:ext cx="8219256" cy="4137323"/>
          </a:xfrm>
        </p:spPr>
        <p:txBody>
          <a:bodyPr>
            <a:normAutofit/>
          </a:bodyPr>
          <a:lstStyle/>
          <a:p>
            <a:pPr eaLnBrk="1" hangingPunct="1">
              <a:lnSpc>
                <a:spcPct val="90000"/>
              </a:lnSpc>
            </a:pPr>
            <a:r>
              <a:rPr lang="en-GB" sz="2400" dirty="0">
                <a:latin typeface="Arial" panose="020B0604020202020204" pitchFamily="34" charset="0"/>
                <a:cs typeface="Arial" panose="020B0604020202020204" pitchFamily="34" charset="0"/>
              </a:rPr>
              <a:t>Androgen secretion leads to a sequence of hormone changes that last for several years. </a:t>
            </a:r>
          </a:p>
          <a:p>
            <a:pPr eaLnBrk="1" hangingPunct="1">
              <a:lnSpc>
                <a:spcPct val="90000"/>
              </a:lnSpc>
            </a:pPr>
            <a:endParaRPr lang="en-GB" sz="2400" dirty="0">
              <a:latin typeface="Arial" panose="020B0604020202020204" pitchFamily="34" charset="0"/>
              <a:cs typeface="Arial" panose="020B0604020202020204" pitchFamily="34" charset="0"/>
            </a:endParaRPr>
          </a:p>
          <a:p>
            <a:pPr eaLnBrk="1" hangingPunct="1">
              <a:lnSpc>
                <a:spcPct val="90000"/>
              </a:lnSpc>
            </a:pPr>
            <a:r>
              <a:rPr lang="en-GB" sz="2400" dirty="0">
                <a:latin typeface="Arial" panose="020B0604020202020204" pitchFamily="34" charset="0"/>
                <a:cs typeface="Arial" panose="020B0604020202020204" pitchFamily="34" charset="0"/>
              </a:rPr>
              <a:t>e.g. Pituitary Gland secreting </a:t>
            </a:r>
            <a:r>
              <a:rPr lang="en-GB" sz="2400" noProof="1">
                <a:latin typeface="Arial" panose="020B0604020202020204" pitchFamily="34" charset="0"/>
                <a:cs typeface="Arial" panose="020B0604020202020204" pitchFamily="34" charset="0"/>
              </a:rPr>
              <a:t>Gonadotrophic </a:t>
            </a:r>
            <a:r>
              <a:rPr lang="en-GB" sz="2400" dirty="0">
                <a:latin typeface="Arial" panose="020B0604020202020204" pitchFamily="34" charset="0"/>
                <a:cs typeface="Arial" panose="020B0604020202020204" pitchFamily="34" charset="0"/>
              </a:rPr>
              <a:t>Hormones. </a:t>
            </a:r>
          </a:p>
          <a:p>
            <a:pPr eaLnBrk="1" hangingPunct="1">
              <a:lnSpc>
                <a:spcPct val="90000"/>
              </a:lnSpc>
            </a:pPr>
            <a:endParaRPr lang="en-GB" sz="2400" dirty="0">
              <a:latin typeface="Arial" panose="020B0604020202020204" pitchFamily="34" charset="0"/>
              <a:cs typeface="Arial" panose="020B0604020202020204" pitchFamily="34" charset="0"/>
            </a:endParaRPr>
          </a:p>
          <a:p>
            <a:pPr eaLnBrk="1" hangingPunct="1">
              <a:lnSpc>
                <a:spcPct val="90000"/>
              </a:lnSpc>
            </a:pPr>
            <a:r>
              <a:rPr lang="en-GB" sz="2400" noProof="1">
                <a:latin typeface="Arial" panose="020B0604020202020204" pitchFamily="34" charset="0"/>
                <a:cs typeface="Arial" panose="020B0604020202020204" pitchFamily="34" charset="0"/>
              </a:rPr>
              <a:t>Gonadotrophic </a:t>
            </a:r>
            <a:r>
              <a:rPr lang="en-GB" sz="2400" dirty="0">
                <a:latin typeface="Arial" panose="020B0604020202020204" pitchFamily="34" charset="0"/>
                <a:cs typeface="Arial" panose="020B0604020202020204" pitchFamily="34" charset="0"/>
              </a:rPr>
              <a:t>Hormones – stimulate the testes and ovaries to secrete the “sex hormones”. </a:t>
            </a:r>
            <a:endParaRPr lang="en-US" sz="2400" dirty="0">
              <a:latin typeface="Arial" panose="020B0604020202020204" pitchFamily="34" charset="0"/>
              <a:cs typeface="Arial" panose="020B0604020202020204" pitchFamily="34" charset="0"/>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p:txBody>
          <a:bodyPr>
            <a:normAutofit/>
          </a:bodyPr>
          <a:lstStyle/>
          <a:p>
            <a:pPr eaLnBrk="1" hangingPunct="1"/>
            <a:r>
              <a:rPr lang="en-GB" sz="4000" dirty="0">
                <a:latin typeface="Arial" panose="020B0604020202020204" pitchFamily="34" charset="0"/>
                <a:cs typeface="Arial" panose="020B0604020202020204" pitchFamily="34" charset="0"/>
              </a:rPr>
              <a:t>Endocrine glands</a:t>
            </a:r>
            <a:endParaRPr lang="en-US" sz="4000" dirty="0">
              <a:latin typeface="Arial" panose="020B0604020202020204" pitchFamily="34" charset="0"/>
              <a:cs typeface="Arial" panose="020B0604020202020204" pitchFamily="34" charset="0"/>
            </a:endParaRPr>
          </a:p>
        </p:txBody>
      </p:sp>
      <p:sp>
        <p:nvSpPr>
          <p:cNvPr id="13315" name="Content Placeholder 2"/>
          <p:cNvSpPr>
            <a:spLocks noGrp="1"/>
          </p:cNvSpPr>
          <p:nvPr>
            <p:ph idx="1"/>
          </p:nvPr>
        </p:nvSpPr>
        <p:spPr>
          <a:xfrm>
            <a:off x="457200" y="1988840"/>
            <a:ext cx="7909560" cy="4137323"/>
          </a:xfrm>
        </p:spPr>
        <p:txBody>
          <a:bodyPr/>
          <a:lstStyle/>
          <a:p>
            <a:pPr eaLnBrk="1" hangingPunct="1"/>
            <a:endParaRPr lang="en-GB" sz="2800" dirty="0">
              <a:latin typeface="Arial" panose="020B0604020202020204" pitchFamily="34" charset="0"/>
              <a:cs typeface="Arial" panose="020B0604020202020204" pitchFamily="34" charset="0"/>
            </a:endParaRPr>
          </a:p>
          <a:p>
            <a:pPr eaLnBrk="1" hangingPunct="1"/>
            <a:r>
              <a:rPr lang="en-GB" sz="2800" dirty="0">
                <a:latin typeface="Arial" panose="020B0604020202020204" pitchFamily="34" charset="0"/>
                <a:cs typeface="Arial" panose="020B0604020202020204" pitchFamily="34" charset="0"/>
              </a:rPr>
              <a:t>Hormonal Changes commonly greater in males than females. </a:t>
            </a:r>
          </a:p>
          <a:p>
            <a:pPr eaLnBrk="1" hangingPunct="1"/>
            <a:endParaRPr lang="en-GB" sz="2800" dirty="0">
              <a:latin typeface="Arial" panose="020B0604020202020204" pitchFamily="34" charset="0"/>
              <a:cs typeface="Arial" panose="020B0604020202020204" pitchFamily="34" charset="0"/>
            </a:endParaRPr>
          </a:p>
          <a:p>
            <a:pPr lvl="1" eaLnBrk="1" hangingPunct="1"/>
            <a:r>
              <a:rPr lang="en-GB" sz="2400" dirty="0">
                <a:latin typeface="Arial" panose="020B0604020202020204" pitchFamily="34" charset="0"/>
                <a:cs typeface="Arial" panose="020B0604020202020204" pitchFamily="34" charset="0"/>
              </a:rPr>
              <a:t>Testosterone 18 x increase</a:t>
            </a:r>
          </a:p>
          <a:p>
            <a:pPr lvl="1" eaLnBrk="1" hangingPunct="1"/>
            <a:r>
              <a:rPr lang="en-GB" sz="2400" dirty="0">
                <a:latin typeface="Arial" panose="020B0604020202020204" pitchFamily="34" charset="0"/>
                <a:cs typeface="Arial" panose="020B0604020202020204" pitchFamily="34" charset="0"/>
              </a:rPr>
              <a:t>Oestrogen = 8 x increase (Biro et al, 1995). </a:t>
            </a:r>
          </a:p>
          <a:p>
            <a:pPr eaLnBrk="1" hangingPunct="1"/>
            <a:endParaRPr lang="en-GB" sz="28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Rectangle 2"/>
          <p:cNvSpPr>
            <a:spLocks noGrp="1" noChangeArrowheads="1"/>
          </p:cNvSpPr>
          <p:nvPr>
            <p:ph type="title"/>
          </p:nvPr>
        </p:nvSpPr>
        <p:spPr/>
        <p:txBody>
          <a:bodyPr>
            <a:normAutofit/>
          </a:bodyPr>
          <a:lstStyle/>
          <a:p>
            <a:pPr eaLnBrk="1" hangingPunct="1"/>
            <a:r>
              <a:rPr lang="en-GB" sz="2300" dirty="0">
                <a:latin typeface="Arial" panose="020B0604020202020204" pitchFamily="34" charset="0"/>
                <a:cs typeface="Arial" panose="020B0604020202020204" pitchFamily="34" charset="0"/>
              </a:rPr>
              <a:t>Changes as a result of developments in the endocrine and central nervous systems</a:t>
            </a:r>
            <a:br>
              <a:rPr lang="cy-GB" sz="2300" dirty="0"/>
            </a:br>
            <a:endParaRPr lang="cy-GB" sz="2300" dirty="0"/>
          </a:p>
        </p:txBody>
      </p:sp>
      <p:pic>
        <p:nvPicPr>
          <p:cNvPr id="14340" name="Picture 3" descr="0121"/>
          <p:cNvPicPr>
            <a:picLocks noGrp="1" noChangeAspect="1" noChangeArrowheads="1"/>
          </p:cNvPicPr>
          <p:nvPr>
            <p:ph sz="half" idx="2"/>
          </p:nvPr>
        </p:nvPicPr>
        <p:blipFill>
          <a:blip r:embed="rId2" cstate="print"/>
          <a:srcRect/>
          <a:stretch>
            <a:fillRect/>
          </a:stretch>
        </p:blipFill>
        <p:spPr>
          <a:xfrm>
            <a:off x="468312" y="1214438"/>
            <a:ext cx="8352159" cy="5030787"/>
          </a:xfrm>
          <a:noFill/>
          <a:ln w="38100">
            <a:solidFill>
              <a:srgbClr val="000000"/>
            </a:solidFill>
          </a:ln>
        </p:spPr>
      </p:pic>
      <p:sp>
        <p:nvSpPr>
          <p:cNvPr id="15" name="Slide Number Placeholder 6"/>
          <p:cNvSpPr>
            <a:spLocks noGrp="1"/>
          </p:cNvSpPr>
          <p:nvPr>
            <p:ph type="sldNum" sz="quarter" idx="12"/>
          </p:nvPr>
        </p:nvSpPr>
        <p:spPr/>
        <p:txBody>
          <a:bodyPr/>
          <a:lstStyle/>
          <a:p>
            <a:pPr>
              <a:defRPr/>
            </a:pPr>
            <a:fld id="{6F56FF31-2F16-41FF-BC13-8017A1480889}" type="slidenum">
              <a:rPr lang="en-GB"/>
              <a:pPr>
                <a:defRPr/>
              </a:pPr>
              <a:t>12</a:t>
            </a:fld>
            <a:endParaRPr lang="en-GB" dirty="0"/>
          </a:p>
        </p:txBody>
      </p:sp>
      <p:sp>
        <p:nvSpPr>
          <p:cNvPr id="14341" name="Line 4"/>
          <p:cNvSpPr>
            <a:spLocks noChangeShapeType="1"/>
          </p:cNvSpPr>
          <p:nvPr/>
        </p:nvSpPr>
        <p:spPr bwMode="auto">
          <a:xfrm flipV="1">
            <a:off x="2916238" y="2781300"/>
            <a:ext cx="935037" cy="71438"/>
          </a:xfrm>
          <a:prstGeom prst="line">
            <a:avLst/>
          </a:prstGeom>
          <a:noFill/>
          <a:ln w="28575">
            <a:solidFill>
              <a:srgbClr val="33CC33"/>
            </a:solidFill>
            <a:round/>
            <a:headEnd/>
            <a:tailEnd type="triangle" w="med" len="med"/>
          </a:ln>
        </p:spPr>
        <p:txBody>
          <a:bodyPr/>
          <a:lstStyle/>
          <a:p>
            <a:endParaRPr lang="en-GB" dirty="0"/>
          </a:p>
        </p:txBody>
      </p:sp>
      <p:sp>
        <p:nvSpPr>
          <p:cNvPr id="14342" name="Line 5"/>
          <p:cNvSpPr>
            <a:spLocks noChangeShapeType="1"/>
          </p:cNvSpPr>
          <p:nvPr/>
        </p:nvSpPr>
        <p:spPr bwMode="auto">
          <a:xfrm flipH="1">
            <a:off x="3995738" y="2349500"/>
            <a:ext cx="1512887" cy="358775"/>
          </a:xfrm>
          <a:prstGeom prst="line">
            <a:avLst/>
          </a:prstGeom>
          <a:noFill/>
          <a:ln w="28575">
            <a:solidFill>
              <a:srgbClr val="FF0000"/>
            </a:solidFill>
            <a:round/>
            <a:headEnd/>
            <a:tailEnd type="triangle" w="med" len="med"/>
          </a:ln>
        </p:spPr>
        <p:txBody>
          <a:bodyPr/>
          <a:lstStyle/>
          <a:p>
            <a:endParaRPr lang="en-GB" dirty="0"/>
          </a:p>
        </p:txBody>
      </p:sp>
      <p:sp>
        <p:nvSpPr>
          <p:cNvPr id="14343" name="Line 6"/>
          <p:cNvSpPr>
            <a:spLocks noChangeShapeType="1"/>
          </p:cNvSpPr>
          <p:nvPr/>
        </p:nvSpPr>
        <p:spPr bwMode="auto">
          <a:xfrm>
            <a:off x="3851275" y="2781300"/>
            <a:ext cx="0" cy="792163"/>
          </a:xfrm>
          <a:prstGeom prst="line">
            <a:avLst/>
          </a:prstGeom>
          <a:noFill/>
          <a:ln w="28575">
            <a:solidFill>
              <a:srgbClr val="33CC33"/>
            </a:solidFill>
            <a:round/>
            <a:headEnd/>
            <a:tailEnd type="triangle" w="med" len="med"/>
          </a:ln>
        </p:spPr>
        <p:txBody>
          <a:bodyPr/>
          <a:lstStyle/>
          <a:p>
            <a:endParaRPr lang="en-GB" dirty="0"/>
          </a:p>
        </p:txBody>
      </p:sp>
      <p:sp>
        <p:nvSpPr>
          <p:cNvPr id="14344" name="Line 7"/>
          <p:cNvSpPr>
            <a:spLocks noChangeShapeType="1"/>
          </p:cNvSpPr>
          <p:nvPr/>
        </p:nvSpPr>
        <p:spPr bwMode="auto">
          <a:xfrm flipH="1">
            <a:off x="3419475" y="3573463"/>
            <a:ext cx="431800" cy="1511300"/>
          </a:xfrm>
          <a:prstGeom prst="line">
            <a:avLst/>
          </a:prstGeom>
          <a:noFill/>
          <a:ln w="38100">
            <a:solidFill>
              <a:srgbClr val="33CC33"/>
            </a:solidFill>
            <a:round/>
            <a:headEnd/>
            <a:tailEnd type="triangle" w="med" len="med"/>
          </a:ln>
        </p:spPr>
        <p:txBody>
          <a:bodyPr/>
          <a:lstStyle/>
          <a:p>
            <a:endParaRPr lang="en-GB" dirty="0"/>
          </a:p>
        </p:txBody>
      </p:sp>
      <p:sp>
        <p:nvSpPr>
          <p:cNvPr id="14345" name="Line 8"/>
          <p:cNvSpPr>
            <a:spLocks noChangeShapeType="1"/>
          </p:cNvSpPr>
          <p:nvPr/>
        </p:nvSpPr>
        <p:spPr bwMode="auto">
          <a:xfrm>
            <a:off x="3851275" y="3573463"/>
            <a:ext cx="288925" cy="1368425"/>
          </a:xfrm>
          <a:prstGeom prst="line">
            <a:avLst/>
          </a:prstGeom>
          <a:noFill/>
          <a:ln w="38100">
            <a:solidFill>
              <a:srgbClr val="33CC33"/>
            </a:solidFill>
            <a:round/>
            <a:headEnd/>
            <a:tailEnd type="triangle" w="med" len="med"/>
          </a:ln>
        </p:spPr>
        <p:txBody>
          <a:bodyPr/>
          <a:lstStyle/>
          <a:p>
            <a:endParaRPr lang="en-GB" dirty="0"/>
          </a:p>
        </p:txBody>
      </p:sp>
      <p:sp>
        <p:nvSpPr>
          <p:cNvPr id="14346" name="Oval 9"/>
          <p:cNvSpPr>
            <a:spLocks noChangeArrowheads="1"/>
          </p:cNvSpPr>
          <p:nvPr/>
        </p:nvSpPr>
        <p:spPr bwMode="auto">
          <a:xfrm>
            <a:off x="3419475" y="5949950"/>
            <a:ext cx="144463" cy="142875"/>
          </a:xfrm>
          <a:prstGeom prst="ellipse">
            <a:avLst/>
          </a:prstGeom>
          <a:solidFill>
            <a:srgbClr val="FF3300"/>
          </a:solidFill>
          <a:ln w="9525">
            <a:solidFill>
              <a:srgbClr val="FF3300"/>
            </a:solidFill>
            <a:round/>
            <a:headEnd/>
            <a:tailEnd/>
          </a:ln>
        </p:spPr>
        <p:txBody>
          <a:bodyPr wrap="none" anchor="ctr"/>
          <a:lstStyle/>
          <a:p>
            <a:endParaRPr lang="en-GB" dirty="0">
              <a:latin typeface="Calibri" pitchFamily="34" charset="0"/>
            </a:endParaRPr>
          </a:p>
        </p:txBody>
      </p:sp>
      <p:sp>
        <p:nvSpPr>
          <p:cNvPr id="14347" name="Oval 10"/>
          <p:cNvSpPr>
            <a:spLocks noChangeArrowheads="1"/>
          </p:cNvSpPr>
          <p:nvPr/>
        </p:nvSpPr>
        <p:spPr bwMode="auto">
          <a:xfrm>
            <a:off x="4067175" y="5949950"/>
            <a:ext cx="144463" cy="142875"/>
          </a:xfrm>
          <a:prstGeom prst="ellipse">
            <a:avLst/>
          </a:prstGeom>
          <a:solidFill>
            <a:srgbClr val="FF3300"/>
          </a:solidFill>
          <a:ln w="9525">
            <a:solidFill>
              <a:srgbClr val="FF3300"/>
            </a:solidFill>
            <a:round/>
            <a:headEnd/>
            <a:tailEnd/>
          </a:ln>
        </p:spPr>
        <p:txBody>
          <a:bodyPr wrap="none" anchor="ctr"/>
          <a:lstStyle/>
          <a:p>
            <a:endParaRPr lang="en-GB" dirty="0">
              <a:latin typeface="Calibri" pitchFamily="34" charset="0"/>
            </a:endParaRPr>
          </a:p>
        </p:txBody>
      </p:sp>
      <p:sp>
        <p:nvSpPr>
          <p:cNvPr id="14348" name="Oval 11"/>
          <p:cNvSpPr>
            <a:spLocks noChangeArrowheads="1"/>
          </p:cNvSpPr>
          <p:nvPr/>
        </p:nvSpPr>
        <p:spPr bwMode="auto">
          <a:xfrm>
            <a:off x="3635375" y="6381750"/>
            <a:ext cx="144463" cy="142875"/>
          </a:xfrm>
          <a:prstGeom prst="ellipse">
            <a:avLst/>
          </a:prstGeom>
          <a:solidFill>
            <a:srgbClr val="FF3300"/>
          </a:solidFill>
          <a:ln w="9525">
            <a:solidFill>
              <a:srgbClr val="FF3300"/>
            </a:solidFill>
            <a:round/>
            <a:headEnd/>
            <a:tailEnd/>
          </a:ln>
        </p:spPr>
        <p:txBody>
          <a:bodyPr wrap="none" anchor="ctr"/>
          <a:lstStyle/>
          <a:p>
            <a:endParaRPr lang="en-GB" dirty="0">
              <a:latin typeface="Calibri" pitchFamily="34" charset="0"/>
            </a:endParaRPr>
          </a:p>
        </p:txBody>
      </p:sp>
      <p:sp>
        <p:nvSpPr>
          <p:cNvPr id="14349" name="Oval 12"/>
          <p:cNvSpPr>
            <a:spLocks noChangeArrowheads="1"/>
          </p:cNvSpPr>
          <p:nvPr/>
        </p:nvSpPr>
        <p:spPr bwMode="auto">
          <a:xfrm>
            <a:off x="3851275" y="6381750"/>
            <a:ext cx="144463" cy="142875"/>
          </a:xfrm>
          <a:prstGeom prst="ellipse">
            <a:avLst/>
          </a:prstGeom>
          <a:solidFill>
            <a:srgbClr val="FF3300"/>
          </a:solidFill>
          <a:ln w="9525">
            <a:solidFill>
              <a:srgbClr val="FF3300"/>
            </a:solidFill>
            <a:round/>
            <a:headEnd/>
            <a:tailEnd/>
          </a:ln>
        </p:spPr>
        <p:txBody>
          <a:bodyPr wrap="none" anchor="ctr"/>
          <a:lstStyle/>
          <a:p>
            <a:endParaRPr lang="en-GB" dirty="0">
              <a:latin typeface="Calibri" pitchFamily="34" charset="0"/>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1682" name="Rectangle 2"/>
          <p:cNvSpPr>
            <a:spLocks noGrp="1" noChangeArrowheads="1"/>
          </p:cNvSpPr>
          <p:nvPr>
            <p:ph type="title"/>
          </p:nvPr>
        </p:nvSpPr>
        <p:spPr>
          <a:xfrm>
            <a:off x="369277" y="605896"/>
            <a:ext cx="2313633" cy="5646208"/>
          </a:xfrm>
        </p:spPr>
        <p:txBody>
          <a:bodyPr anchor="ctr">
            <a:normAutofit/>
          </a:bodyPr>
          <a:lstStyle/>
          <a:p>
            <a:pPr eaLnBrk="1" hangingPunct="1"/>
            <a:r>
              <a:rPr lang="en-US" sz="3100">
                <a:solidFill>
                  <a:srgbClr val="FFFFFF"/>
                </a:solidFill>
                <a:latin typeface="Arial" panose="020B0604020202020204" pitchFamily="34" charset="0"/>
                <a:cs typeface="Arial" panose="020B0604020202020204" pitchFamily="34" charset="0"/>
              </a:rPr>
              <a:t>Puberty      </a:t>
            </a:r>
            <a:r>
              <a:rPr lang="en-US" sz="3100">
                <a:solidFill>
                  <a:srgbClr val="FFFFFF"/>
                </a:solidFill>
              </a:rPr>
              <a:t>                              </a:t>
            </a:r>
            <a:endParaRPr lang="cy-GB" sz="3100">
              <a:solidFill>
                <a:srgbClr val="FFFFFF"/>
              </a:solidFill>
            </a:endParaRPr>
          </a:p>
        </p:txBody>
      </p:sp>
      <p:sp>
        <p:nvSpPr>
          <p:cNvPr id="15364" name="Rectangle 3"/>
          <p:cNvSpPr>
            <a:spLocks noGrp="1" noChangeArrowheads="1"/>
          </p:cNvSpPr>
          <p:nvPr>
            <p:ph idx="1"/>
          </p:nvPr>
        </p:nvSpPr>
        <p:spPr>
          <a:xfrm>
            <a:off x="539552" y="605896"/>
            <a:ext cx="7992888" cy="5199368"/>
          </a:xfrm>
        </p:spPr>
        <p:txBody>
          <a:bodyPr anchor="ctr">
            <a:normAutofit/>
          </a:bodyPr>
          <a:lstStyle/>
          <a:p>
            <a:pPr eaLnBrk="1" hangingPunct="1"/>
            <a:r>
              <a:rPr lang="en-US" dirty="0">
                <a:latin typeface="Arial" panose="020B0604020202020204" pitchFamily="34" charset="0"/>
                <a:cs typeface="Arial" panose="020B0604020202020204" pitchFamily="34" charset="0"/>
              </a:rPr>
              <a:t>Puberty is a slow process that actually begins long before any visible signs of biological change.  In some girls this can begin as early as 7 years and for boys around 9 years.  </a:t>
            </a:r>
          </a:p>
          <a:p>
            <a:pPr eaLnBrk="1" hangingPunct="1"/>
            <a:r>
              <a:rPr lang="en-US" dirty="0">
                <a:latin typeface="Arial" panose="020B0604020202020204" pitchFamily="34" charset="0"/>
                <a:cs typeface="Arial" panose="020B0604020202020204" pitchFamily="34" charset="0"/>
              </a:rPr>
              <a:t>Changing level of sex hormones circulating within the body precipitate the pubertal process.  </a:t>
            </a:r>
          </a:p>
          <a:p>
            <a:pPr eaLnBrk="1" hangingPunct="1"/>
            <a:r>
              <a:rPr lang="en-US" dirty="0">
                <a:latin typeface="Arial" panose="020B0604020202020204" pitchFamily="34" charset="0"/>
                <a:cs typeface="Arial" panose="020B0604020202020204" pitchFamily="34" charset="0"/>
              </a:rPr>
              <a:t>The reasons for this rise are not fully understood, but there is evidence to suggest that increasing levels of a protein, called ‘</a:t>
            </a:r>
            <a:r>
              <a:rPr lang="en-US" noProof="1">
                <a:latin typeface="Arial" panose="020B0604020202020204" pitchFamily="34" charset="0"/>
                <a:cs typeface="Arial" panose="020B0604020202020204" pitchFamily="34" charset="0"/>
              </a:rPr>
              <a:t>leptin</a:t>
            </a:r>
            <a:r>
              <a:rPr lang="en-US" dirty="0">
                <a:latin typeface="Arial" panose="020B0604020202020204" pitchFamily="34" charset="0"/>
                <a:cs typeface="Arial" panose="020B0604020202020204" pitchFamily="34" charset="0"/>
              </a:rPr>
              <a:t>’ in the body fat cells as associated with pubertal events (</a:t>
            </a:r>
            <a:r>
              <a:rPr lang="en-US" noProof="1">
                <a:latin typeface="Arial" panose="020B0604020202020204" pitchFamily="34" charset="0"/>
                <a:cs typeface="Arial" panose="020B0604020202020204" pitchFamily="34" charset="0"/>
              </a:rPr>
              <a:t>Apter and Hermanson</a:t>
            </a:r>
            <a:r>
              <a:rPr lang="en-US" dirty="0">
                <a:latin typeface="Arial" panose="020B0604020202020204" pitchFamily="34" charset="0"/>
                <a:cs typeface="Arial" panose="020B0604020202020204" pitchFamily="34" charset="0"/>
              </a:rPr>
              <a:t> 2002).</a:t>
            </a:r>
          </a:p>
        </p:txBody>
      </p:sp>
      <p:sp>
        <p:nvSpPr>
          <p:cNvPr id="6" name="Slide Number Placeholder 5"/>
          <p:cNvSpPr>
            <a:spLocks noGrp="1"/>
          </p:cNvSpPr>
          <p:nvPr>
            <p:ph type="sldNum" sz="quarter" idx="4294967295"/>
          </p:nvPr>
        </p:nvSpPr>
        <p:spPr>
          <a:xfrm>
            <a:off x="8328025" y="6459538"/>
            <a:ext cx="815975" cy="365125"/>
          </a:xfrm>
        </p:spPr>
        <p:txBody>
          <a:bodyPr>
            <a:normAutofit/>
          </a:bodyPr>
          <a:lstStyle/>
          <a:p>
            <a:pPr>
              <a:spcAft>
                <a:spcPts val="600"/>
              </a:spcAft>
              <a:defRPr/>
            </a:pPr>
            <a:fld id="{185C4C77-806B-4ECA-A293-E7816040C63B}" type="slidenum">
              <a:rPr lang="en-GB">
                <a:solidFill>
                  <a:schemeClr val="tx2"/>
                </a:solidFill>
              </a:rPr>
              <a:pPr>
                <a:spcAft>
                  <a:spcPts val="600"/>
                </a:spcAft>
                <a:defRPr/>
              </a:pPr>
              <a:t>13</a:t>
            </a:fld>
            <a:endParaRPr lang="en-GB">
              <a:solidFill>
                <a:schemeClr val="tx2"/>
              </a:solidFill>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p:cNvSpPr txBox="1">
            <a:spLocks noGrp="1"/>
          </p:cNvSpPr>
          <p:nvPr/>
        </p:nvSpPr>
        <p:spPr>
          <a:xfrm>
            <a:off x="6553200" y="6356350"/>
            <a:ext cx="2133600" cy="365125"/>
          </a:xfrm>
          <a:prstGeom prst="rect">
            <a:avLst/>
          </a:prstGeom>
          <a:noFill/>
        </p:spPr>
        <p:txBody>
          <a:bodyPr anchor="ctr"/>
          <a:lstStyle/>
          <a:p>
            <a:pPr algn="r" fontAlgn="auto">
              <a:spcBef>
                <a:spcPts val="0"/>
              </a:spcBef>
              <a:spcAft>
                <a:spcPts val="0"/>
              </a:spcAft>
              <a:defRPr/>
            </a:pPr>
            <a:fld id="{878662FB-34FE-42CA-AC86-03FD09DA6D87}" type="slidenum">
              <a:rPr lang="en-GB" sz="1200">
                <a:solidFill>
                  <a:schemeClr val="tx1">
                    <a:tint val="75000"/>
                  </a:schemeClr>
                </a:solidFill>
                <a:latin typeface="+mn-lt"/>
              </a:rPr>
              <a:pPr algn="r" fontAlgn="auto">
                <a:spcBef>
                  <a:spcPts val="0"/>
                </a:spcBef>
                <a:spcAft>
                  <a:spcPts val="0"/>
                </a:spcAft>
                <a:defRPr/>
              </a:pPr>
              <a:t>14</a:t>
            </a:fld>
            <a:endParaRPr lang="en-GB" sz="1200" dirty="0">
              <a:solidFill>
                <a:schemeClr val="tx1">
                  <a:tint val="75000"/>
                </a:schemeClr>
              </a:solidFill>
              <a:latin typeface="+mn-lt"/>
            </a:endParaRPr>
          </a:p>
        </p:txBody>
      </p:sp>
      <p:sp>
        <p:nvSpPr>
          <p:cNvPr id="71682" name="Rectangle 2"/>
          <p:cNvSpPr>
            <a:spLocks noGrp="1" noChangeArrowheads="1"/>
          </p:cNvSpPr>
          <p:nvPr>
            <p:ph type="title"/>
          </p:nvPr>
        </p:nvSpPr>
        <p:spPr/>
        <p:txBody>
          <a:bodyPr>
            <a:normAutofit/>
          </a:bodyPr>
          <a:lstStyle/>
          <a:p>
            <a:pPr eaLnBrk="1" hangingPunct="1"/>
            <a:r>
              <a:rPr lang="en-US" sz="3600" dirty="0">
                <a:latin typeface="Arial" panose="020B0604020202020204" pitchFamily="34" charset="0"/>
                <a:cs typeface="Arial" panose="020B0604020202020204" pitchFamily="34" charset="0"/>
              </a:rPr>
              <a:t>Puberty           </a:t>
            </a:r>
            <a:r>
              <a:rPr lang="en-US" sz="3600" dirty="0"/>
              <a:t>                          </a:t>
            </a:r>
            <a:endParaRPr lang="cy-GB" sz="3600" dirty="0"/>
          </a:p>
        </p:txBody>
      </p:sp>
      <p:sp>
        <p:nvSpPr>
          <p:cNvPr id="75780" name="Rectangle 3"/>
          <p:cNvSpPr>
            <a:spLocks noGrp="1" noChangeArrowheads="1"/>
          </p:cNvSpPr>
          <p:nvPr>
            <p:ph sz="half" idx="1"/>
          </p:nvPr>
        </p:nvSpPr>
        <p:spPr>
          <a:xfrm>
            <a:off x="822960" y="1484784"/>
            <a:ext cx="7543800" cy="4536504"/>
          </a:xfrm>
        </p:spPr>
        <p:txBody>
          <a:bodyPr>
            <a:normAutofit/>
          </a:bodyPr>
          <a:lstStyle/>
          <a:p>
            <a:pPr eaLnBrk="1" hangingPunct="1">
              <a:lnSpc>
                <a:spcPct val="80000"/>
              </a:lnSpc>
            </a:pPr>
            <a:r>
              <a:rPr lang="en-US" sz="2400" dirty="0">
                <a:latin typeface="Arial" panose="020B0604020202020204" pitchFamily="34" charset="0"/>
                <a:cs typeface="Arial" panose="020B0604020202020204" pitchFamily="34" charset="0"/>
              </a:rPr>
              <a:t>There is evidence to suggest that there is a </a:t>
            </a:r>
            <a:r>
              <a:rPr lang="en-US" sz="2400" b="1" dirty="0">
                <a:solidFill>
                  <a:schemeClr val="accent2">
                    <a:lumMod val="75000"/>
                  </a:schemeClr>
                </a:solidFill>
                <a:latin typeface="Arial" panose="020B0604020202020204" pitchFamily="34" charset="0"/>
                <a:cs typeface="Arial" panose="020B0604020202020204" pitchFamily="34" charset="0"/>
              </a:rPr>
              <a:t>‘critical weight’ </a:t>
            </a:r>
            <a:r>
              <a:rPr lang="en-US" sz="2400" dirty="0">
                <a:latin typeface="Arial" panose="020B0604020202020204" pitchFamily="34" charset="0"/>
                <a:cs typeface="Arial" panose="020B0604020202020204" pitchFamily="34" charset="0"/>
              </a:rPr>
              <a:t>which triggers puberty – though no clear evidence to suggest that the increase in </a:t>
            </a:r>
            <a:r>
              <a:rPr lang="en-US" sz="2400" noProof="1">
                <a:latin typeface="Arial" panose="020B0604020202020204" pitchFamily="34" charset="0"/>
                <a:cs typeface="Arial" panose="020B0604020202020204" pitchFamily="34" charset="0"/>
              </a:rPr>
              <a:t>leptin</a:t>
            </a:r>
            <a:r>
              <a:rPr lang="en-US" sz="2400" dirty="0">
                <a:latin typeface="Arial" panose="020B0604020202020204" pitchFamily="34" charset="0"/>
                <a:cs typeface="Arial" panose="020B0604020202020204" pitchFamily="34" charset="0"/>
              </a:rPr>
              <a:t> is the causal factor (Archibald et al 2003).</a:t>
            </a:r>
          </a:p>
          <a:p>
            <a:pPr eaLnBrk="1" hangingPunct="1">
              <a:lnSpc>
                <a:spcPct val="80000"/>
              </a:lnSpc>
            </a:pPr>
            <a:r>
              <a:rPr lang="en-US" sz="2400" dirty="0">
                <a:latin typeface="Arial" panose="020B0604020202020204" pitchFamily="34" charset="0"/>
                <a:cs typeface="Arial" panose="020B0604020202020204" pitchFamily="34" charset="0"/>
              </a:rPr>
              <a:t>Other factors, such as </a:t>
            </a:r>
            <a:r>
              <a:rPr lang="en-US" sz="2400" b="1" dirty="0">
                <a:solidFill>
                  <a:schemeClr val="accent2">
                    <a:lumMod val="75000"/>
                  </a:schemeClr>
                </a:solidFill>
                <a:latin typeface="Arial" panose="020B0604020202020204" pitchFamily="34" charset="0"/>
                <a:cs typeface="Arial" panose="020B0604020202020204" pitchFamily="34" charset="0"/>
              </a:rPr>
              <a:t>stress</a:t>
            </a:r>
            <a:r>
              <a:rPr lang="en-US" sz="2400" dirty="0">
                <a:latin typeface="Arial" panose="020B0604020202020204" pitchFamily="34" charset="0"/>
                <a:cs typeface="Arial" panose="020B0604020202020204" pitchFamily="34" charset="0"/>
              </a:rPr>
              <a:t>, nutrition, excessive exercise and/or excessive thinness all influence pubertal timing.</a:t>
            </a:r>
          </a:p>
          <a:p>
            <a:pPr eaLnBrk="1" hangingPunct="1">
              <a:lnSpc>
                <a:spcPct val="80000"/>
              </a:lnSpc>
            </a:pPr>
            <a:r>
              <a:rPr lang="en-US" sz="2400" dirty="0">
                <a:latin typeface="Arial" panose="020B0604020202020204" pitchFamily="34" charset="0"/>
                <a:cs typeface="Arial" panose="020B0604020202020204" pitchFamily="34" charset="0"/>
              </a:rPr>
              <a:t>The outcome of puberty is the maturation of the sexual organs and the emergence of secondary sexual characteristics.</a:t>
            </a:r>
          </a:p>
          <a:p>
            <a:pPr eaLnBrk="1" hangingPunct="1">
              <a:lnSpc>
                <a:spcPct val="80000"/>
              </a:lnSpc>
            </a:pPr>
            <a:r>
              <a:rPr lang="en-US" sz="2400" dirty="0">
                <a:latin typeface="Arial" panose="020B0604020202020204" pitchFamily="34" charset="0"/>
                <a:cs typeface="Arial" panose="020B0604020202020204" pitchFamily="34" charset="0"/>
              </a:rPr>
              <a:t>For girls development starts at about 11 or 12 years, boys begin at 13 or 14 years</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6386" name="Title 1"/>
          <p:cNvSpPr>
            <a:spLocks noGrp="1"/>
          </p:cNvSpPr>
          <p:nvPr>
            <p:ph type="title"/>
          </p:nvPr>
        </p:nvSpPr>
        <p:spPr>
          <a:xfrm>
            <a:off x="369277" y="605896"/>
            <a:ext cx="2313633" cy="5646208"/>
          </a:xfrm>
        </p:spPr>
        <p:txBody>
          <a:bodyPr vert="horz" lIns="91440" tIns="45720" rIns="91440" bIns="45720" rtlCol="0" anchor="ctr">
            <a:normAutofit/>
          </a:bodyPr>
          <a:lstStyle/>
          <a:p>
            <a:r>
              <a:rPr lang="en-US" sz="2900">
                <a:solidFill>
                  <a:srgbClr val="FFFFFF"/>
                </a:solidFill>
              </a:rPr>
              <a:t>Sex Characteristics</a:t>
            </a:r>
            <a:br>
              <a:rPr lang="en-US" sz="2900">
                <a:solidFill>
                  <a:srgbClr val="FFFFFF"/>
                </a:solidFill>
              </a:rPr>
            </a:br>
            <a:endParaRPr lang="en-US" sz="2900">
              <a:solidFill>
                <a:srgbClr val="FFFFFF"/>
              </a:solidFill>
            </a:endParaRPr>
          </a:p>
        </p:txBody>
      </p:sp>
      <p:sp>
        <p:nvSpPr>
          <p:cNvPr id="3" name="Content Placeholder 2"/>
          <p:cNvSpPr>
            <a:spLocks noGrp="1"/>
          </p:cNvSpPr>
          <p:nvPr>
            <p:ph sz="half" idx="1"/>
          </p:nvPr>
        </p:nvSpPr>
        <p:spPr>
          <a:xfrm>
            <a:off x="611560" y="260648"/>
            <a:ext cx="7755199" cy="5646208"/>
          </a:xfrm>
        </p:spPr>
        <p:txBody>
          <a:bodyPr vert="horz" lIns="0" tIns="45720" rIns="0" bIns="45720" rtlCol="0" anchor="ctr">
            <a:normAutofit/>
          </a:bodyPr>
          <a:lstStyle/>
          <a:p>
            <a:pPr marL="0" indent="0" algn="just">
              <a:buFont typeface="Calibri" panose="020F0502020204030204" pitchFamily="34" charset="0"/>
              <a:buNone/>
            </a:pPr>
            <a:r>
              <a:rPr lang="en-US" sz="2800" dirty="0"/>
              <a:t>Most obvious changes of puberty are associated with sexual maturity. </a:t>
            </a:r>
          </a:p>
          <a:p>
            <a:pPr algn="just"/>
            <a:endParaRPr lang="en-US" sz="2800" dirty="0"/>
          </a:p>
          <a:p>
            <a:pPr algn="just"/>
            <a:r>
              <a:rPr lang="en-US" sz="2800" b="1" dirty="0"/>
              <a:t>Primary sex characteristics. </a:t>
            </a:r>
          </a:p>
          <a:p>
            <a:pPr lvl="1" algn="just"/>
            <a:r>
              <a:rPr lang="en-US" sz="2400" dirty="0"/>
              <a:t>growth in testes and penis. </a:t>
            </a:r>
          </a:p>
          <a:p>
            <a:pPr lvl="1" algn="just"/>
            <a:r>
              <a:rPr lang="en-US" sz="2400" dirty="0"/>
              <a:t>growth of ovaries, uterus and vagina. </a:t>
            </a:r>
          </a:p>
          <a:p>
            <a:pPr algn="just"/>
            <a:r>
              <a:rPr lang="en-US" sz="2800" b="1" dirty="0"/>
              <a:t>Secondary sex characteristics. </a:t>
            </a:r>
          </a:p>
          <a:p>
            <a:pPr lvl="1" algn="just"/>
            <a:r>
              <a:rPr lang="en-US" sz="2400" dirty="0"/>
              <a:t>voice change, facial hair development. </a:t>
            </a:r>
          </a:p>
          <a:p>
            <a:pPr lvl="1" algn="just"/>
            <a:r>
              <a:rPr lang="en-US" sz="2400" dirty="0"/>
              <a:t>breast development. </a:t>
            </a:r>
          </a:p>
          <a:p>
            <a:pPr lvl="1" algn="just"/>
            <a:r>
              <a:rPr lang="en-US" sz="2400" dirty="0"/>
              <a:t>Increases in body hair. </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eaLnBrk="1" hangingPunct="1"/>
            <a:r>
              <a:rPr lang="en-GB" sz="3600">
                <a:latin typeface="Arial" panose="020B0604020202020204" pitchFamily="34" charset="0"/>
                <a:cs typeface="Arial" panose="020B0604020202020204" pitchFamily="34" charset="0"/>
              </a:rPr>
              <a:t>Five stages of development</a:t>
            </a:r>
            <a:br>
              <a:rPr lang="en-GB" sz="3600">
                <a:latin typeface="Arial" panose="020B0604020202020204" pitchFamily="34" charset="0"/>
                <a:cs typeface="Arial" panose="020B0604020202020204" pitchFamily="34" charset="0"/>
              </a:rPr>
            </a:br>
            <a:r>
              <a:rPr lang="en-GB" sz="3600">
                <a:latin typeface="Arial" panose="020B0604020202020204" pitchFamily="34" charset="0"/>
                <a:cs typeface="Arial" panose="020B0604020202020204" pitchFamily="34" charset="0"/>
              </a:rPr>
              <a:t> - Tanner (1990)</a:t>
            </a:r>
            <a:endParaRPr lang="en-US" sz="36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noAutofit/>
          </a:bodyPr>
          <a:lstStyle/>
          <a:p>
            <a:pPr marL="457200" indent="-457200" eaLnBrk="1" hangingPunct="1">
              <a:lnSpc>
                <a:spcPct val="90000"/>
              </a:lnSpc>
              <a:buFont typeface="+mj-lt"/>
              <a:buAutoNum type="arabicPeriod"/>
            </a:pPr>
            <a:r>
              <a:rPr lang="en-GB" sz="1800">
                <a:latin typeface="Arial" panose="020B0604020202020204" pitchFamily="34" charset="0"/>
                <a:cs typeface="Arial" panose="020B0604020202020204" pitchFamily="34" charset="0"/>
              </a:rPr>
              <a:t>Pre-adolescent stage. </a:t>
            </a:r>
          </a:p>
          <a:p>
            <a:pPr marL="457200" indent="-457200" eaLnBrk="1" hangingPunct="1">
              <a:lnSpc>
                <a:spcPct val="90000"/>
              </a:lnSpc>
              <a:buFont typeface="+mj-lt"/>
              <a:buAutoNum type="arabicPeriod"/>
            </a:pPr>
            <a:endParaRPr lang="en-GB" sz="1800">
              <a:latin typeface="Arial" panose="020B0604020202020204" pitchFamily="34" charset="0"/>
              <a:cs typeface="Arial" panose="020B0604020202020204" pitchFamily="34" charset="0"/>
            </a:endParaRPr>
          </a:p>
          <a:p>
            <a:pPr marL="457200" indent="-457200" eaLnBrk="1" hangingPunct="1">
              <a:lnSpc>
                <a:spcPct val="90000"/>
              </a:lnSpc>
              <a:buFont typeface="+mj-lt"/>
              <a:buAutoNum type="arabicPeriod"/>
            </a:pPr>
            <a:r>
              <a:rPr lang="en-GB" sz="1800">
                <a:latin typeface="Arial" panose="020B0604020202020204" pitchFamily="34" charset="0"/>
                <a:cs typeface="Arial" panose="020B0604020202020204" pitchFamily="34" charset="0"/>
              </a:rPr>
              <a:t>First signs of Pubertal </a:t>
            </a:r>
          </a:p>
          <a:p>
            <a:pPr marL="0" indent="0" eaLnBrk="1" hangingPunct="1">
              <a:lnSpc>
                <a:spcPct val="90000"/>
              </a:lnSpc>
              <a:buNone/>
            </a:pPr>
            <a:r>
              <a:rPr lang="en-GB" sz="1800">
                <a:latin typeface="Arial" panose="020B0604020202020204" pitchFamily="34" charset="0"/>
                <a:cs typeface="Arial" panose="020B0604020202020204" pitchFamily="34" charset="0"/>
              </a:rPr>
              <a:t>       change </a:t>
            </a:r>
          </a:p>
          <a:p>
            <a:pPr marL="0" indent="0" eaLnBrk="1" hangingPunct="1">
              <a:lnSpc>
                <a:spcPct val="90000"/>
              </a:lnSpc>
              <a:buNone/>
            </a:pPr>
            <a:endParaRPr lang="en-GB" sz="1800">
              <a:latin typeface="Arial" panose="020B0604020202020204" pitchFamily="34" charset="0"/>
              <a:cs typeface="Arial" panose="020B0604020202020204" pitchFamily="34" charset="0"/>
            </a:endParaRPr>
          </a:p>
          <a:p>
            <a:pPr marL="457200" indent="-457200" eaLnBrk="1" hangingPunct="1">
              <a:lnSpc>
                <a:spcPct val="90000"/>
              </a:lnSpc>
              <a:buAutoNum type="arabicPeriod" startAt="3"/>
            </a:pPr>
            <a:r>
              <a:rPr lang="en-GB" sz="1800">
                <a:latin typeface="Arial" panose="020B0604020202020204" pitchFamily="34" charset="0"/>
                <a:cs typeface="Arial" panose="020B0604020202020204" pitchFamily="34" charset="0"/>
              </a:rPr>
              <a:t>Intermediate Step. </a:t>
            </a:r>
          </a:p>
          <a:p>
            <a:pPr marL="457200" indent="-457200" eaLnBrk="1" hangingPunct="1">
              <a:lnSpc>
                <a:spcPct val="90000"/>
              </a:lnSpc>
              <a:buAutoNum type="arabicPeriod" startAt="3"/>
            </a:pPr>
            <a:endParaRPr lang="en-GB" sz="1800">
              <a:latin typeface="Arial" panose="020B0604020202020204" pitchFamily="34" charset="0"/>
              <a:cs typeface="Arial" panose="020B0604020202020204" pitchFamily="34" charset="0"/>
            </a:endParaRPr>
          </a:p>
          <a:p>
            <a:pPr marL="457200" indent="-457200" eaLnBrk="1" hangingPunct="1">
              <a:lnSpc>
                <a:spcPct val="90000"/>
              </a:lnSpc>
              <a:buAutoNum type="arabicPeriod" startAt="3"/>
            </a:pPr>
            <a:r>
              <a:rPr lang="en-GB" sz="1800">
                <a:latin typeface="Arial" panose="020B0604020202020204" pitchFamily="34" charset="0"/>
                <a:cs typeface="Arial" panose="020B0604020202020204" pitchFamily="34" charset="0"/>
              </a:rPr>
              <a:t>More advanced Step. </a:t>
            </a:r>
          </a:p>
          <a:p>
            <a:pPr marL="457200" indent="-457200" eaLnBrk="1" hangingPunct="1">
              <a:lnSpc>
                <a:spcPct val="90000"/>
              </a:lnSpc>
              <a:buAutoNum type="arabicPeriod" startAt="3"/>
            </a:pPr>
            <a:endParaRPr lang="en-GB" sz="1800">
              <a:latin typeface="Arial" panose="020B0604020202020204" pitchFamily="34" charset="0"/>
              <a:cs typeface="Arial" panose="020B0604020202020204" pitchFamily="34" charset="0"/>
            </a:endParaRPr>
          </a:p>
          <a:p>
            <a:pPr marL="457200" indent="-457200" eaLnBrk="1" hangingPunct="1">
              <a:lnSpc>
                <a:spcPct val="90000"/>
              </a:lnSpc>
              <a:buAutoNum type="arabicPeriod" startAt="3"/>
            </a:pPr>
            <a:r>
              <a:rPr lang="en-GB" sz="1800">
                <a:latin typeface="Arial" panose="020B0604020202020204" pitchFamily="34" charset="0"/>
                <a:cs typeface="Arial" panose="020B0604020202020204" pitchFamily="34" charset="0"/>
              </a:rPr>
              <a:t>Final development. </a:t>
            </a:r>
            <a:endParaRPr lang="en-US" sz="1800" dirty="0">
              <a:latin typeface="Arial" panose="020B0604020202020204" pitchFamily="34" charset="0"/>
              <a:cs typeface="Arial" panose="020B0604020202020204" pitchFamily="34" charset="0"/>
            </a:endParaRPr>
          </a:p>
        </p:txBody>
      </p:sp>
      <p:pic>
        <p:nvPicPr>
          <p:cNvPr id="1026" name="Picture 2" descr="See the source image"/>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779912" y="1690688"/>
            <a:ext cx="5153844" cy="4286779"/>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9458" name="Title 1"/>
          <p:cNvSpPr>
            <a:spLocks noGrp="1"/>
          </p:cNvSpPr>
          <p:nvPr>
            <p:ph type="title"/>
          </p:nvPr>
        </p:nvSpPr>
        <p:spPr>
          <a:xfrm>
            <a:off x="369277" y="605896"/>
            <a:ext cx="2313633" cy="5646208"/>
          </a:xfrm>
        </p:spPr>
        <p:txBody>
          <a:bodyPr anchor="ctr">
            <a:normAutofit/>
          </a:bodyPr>
          <a:lstStyle/>
          <a:p>
            <a:pPr eaLnBrk="1" hangingPunct="1"/>
            <a:r>
              <a:rPr lang="en-GB" sz="2900">
                <a:solidFill>
                  <a:srgbClr val="FFFFFF"/>
                </a:solidFill>
                <a:latin typeface="Arial" panose="020B0604020202020204" pitchFamily="34" charset="0"/>
                <a:cs typeface="Arial" panose="020B0604020202020204" pitchFamily="34" charset="0"/>
              </a:rPr>
              <a:t>Development in most Boys</a:t>
            </a:r>
            <a:br>
              <a:rPr lang="en-GB" sz="2900">
                <a:solidFill>
                  <a:srgbClr val="FFFFFF"/>
                </a:solidFill>
              </a:rPr>
            </a:br>
            <a:endParaRPr lang="en-US" sz="2900">
              <a:solidFill>
                <a:srgbClr val="FFFFFF"/>
              </a:solidFill>
            </a:endParaRPr>
          </a:p>
        </p:txBody>
      </p:sp>
      <p:sp>
        <p:nvSpPr>
          <p:cNvPr id="19459" name="Content Placeholder 2"/>
          <p:cNvSpPr>
            <a:spLocks noGrp="1"/>
          </p:cNvSpPr>
          <p:nvPr>
            <p:ph idx="1"/>
          </p:nvPr>
        </p:nvSpPr>
        <p:spPr>
          <a:xfrm>
            <a:off x="369278" y="605896"/>
            <a:ext cx="7997482" cy="5199368"/>
          </a:xfrm>
        </p:spPr>
        <p:txBody>
          <a:bodyPr anchor="ctr">
            <a:normAutofit/>
          </a:bodyPr>
          <a:lstStyle/>
          <a:p>
            <a:pPr eaLnBrk="1" hangingPunct="1"/>
            <a:r>
              <a:rPr lang="en-GB" sz="2400" dirty="0">
                <a:latin typeface="Arial" panose="020B0604020202020204" pitchFamily="34" charset="0"/>
                <a:cs typeface="Arial" panose="020B0604020202020204" pitchFamily="34" charset="0"/>
              </a:rPr>
              <a:t>The peak of the growth spurt comes late in the sequence of physical development. </a:t>
            </a:r>
          </a:p>
          <a:p>
            <a:pPr eaLnBrk="1" hangingPunct="1"/>
            <a:endParaRPr lang="en-GB" sz="2400" dirty="0">
              <a:latin typeface="Arial" panose="020B0604020202020204" pitchFamily="34" charset="0"/>
              <a:cs typeface="Arial" panose="020B0604020202020204" pitchFamily="34" charset="0"/>
            </a:endParaRPr>
          </a:p>
          <a:p>
            <a:pPr eaLnBrk="1" hangingPunct="1"/>
            <a:r>
              <a:rPr lang="en-GB" sz="2400" dirty="0">
                <a:latin typeface="Arial" panose="020B0604020202020204" pitchFamily="34" charset="0"/>
                <a:cs typeface="Arial" panose="020B0604020202020204" pitchFamily="34" charset="0"/>
              </a:rPr>
              <a:t>Biro et al (1995) – Peak growth rate approximately 10</a:t>
            </a:r>
            <a:r>
              <a:rPr lang="en-GB" sz="2400" noProof="1">
                <a:latin typeface="Arial" panose="020B0604020202020204" pitchFamily="34" charset="0"/>
                <a:cs typeface="Arial" panose="020B0604020202020204" pitchFamily="34" charset="0"/>
              </a:rPr>
              <a:t> cms </a:t>
            </a:r>
            <a:r>
              <a:rPr lang="en-GB" sz="2400" dirty="0">
                <a:latin typeface="Arial" panose="020B0604020202020204" pitchFamily="34" charset="0"/>
                <a:cs typeface="Arial" panose="020B0604020202020204" pitchFamily="34" charset="0"/>
              </a:rPr>
              <a:t>in a year (usually around 14 years of age). </a:t>
            </a:r>
          </a:p>
          <a:p>
            <a:pPr eaLnBrk="1" hangingPunct="1"/>
            <a:endParaRPr lang="en-GB" sz="2400" dirty="0">
              <a:latin typeface="Arial" panose="020B0604020202020204" pitchFamily="34" charset="0"/>
              <a:cs typeface="Arial" panose="020B0604020202020204" pitchFamily="34" charset="0"/>
            </a:endParaRPr>
          </a:p>
          <a:p>
            <a:pPr eaLnBrk="1" hangingPunct="1"/>
            <a:r>
              <a:rPr lang="en-GB" sz="2400" dirty="0">
                <a:latin typeface="Arial" panose="020B0604020202020204" pitchFamily="34" charset="0"/>
                <a:cs typeface="Arial" panose="020B0604020202020204" pitchFamily="34" charset="0"/>
              </a:rPr>
              <a:t>Stage 4 Genital Stage (</a:t>
            </a:r>
            <a:r>
              <a:rPr lang="en-GB" sz="2400" noProof="1">
                <a:latin typeface="Arial" panose="020B0604020202020204" pitchFamily="34" charset="0"/>
                <a:cs typeface="Arial" panose="020B0604020202020204" pitchFamily="34" charset="0"/>
              </a:rPr>
              <a:t>Malina</a:t>
            </a:r>
            <a:r>
              <a:rPr lang="en-GB" sz="2400" dirty="0">
                <a:latin typeface="Arial" panose="020B0604020202020204" pitchFamily="34" charset="0"/>
                <a:cs typeface="Arial" panose="020B0604020202020204" pitchFamily="34" charset="0"/>
              </a:rPr>
              <a:t>, 1990). </a:t>
            </a:r>
            <a:endParaRPr lang="en-US" sz="2400" dirty="0">
              <a:latin typeface="Arial" panose="020B0604020202020204" pitchFamily="34" charset="0"/>
              <a:cs typeface="Arial" panose="020B0604020202020204" pitchFamily="34" charset="0"/>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0482" name="Title 1"/>
          <p:cNvSpPr>
            <a:spLocks noGrp="1"/>
          </p:cNvSpPr>
          <p:nvPr>
            <p:ph type="title"/>
          </p:nvPr>
        </p:nvSpPr>
        <p:spPr>
          <a:xfrm>
            <a:off x="369277" y="605896"/>
            <a:ext cx="2313633" cy="5646208"/>
          </a:xfrm>
        </p:spPr>
        <p:txBody>
          <a:bodyPr anchor="ctr">
            <a:normAutofit/>
          </a:bodyPr>
          <a:lstStyle/>
          <a:p>
            <a:pPr eaLnBrk="1" hangingPunct="1"/>
            <a:r>
              <a:rPr lang="en-GB" sz="2900">
                <a:solidFill>
                  <a:srgbClr val="FFFFFF"/>
                </a:solidFill>
                <a:latin typeface="Arial" panose="020B0604020202020204" pitchFamily="34" charset="0"/>
                <a:cs typeface="Arial" panose="020B0604020202020204" pitchFamily="34" charset="0"/>
              </a:rPr>
              <a:t>Development in most Boys</a:t>
            </a:r>
            <a:br>
              <a:rPr lang="en-GB" sz="2900">
                <a:solidFill>
                  <a:srgbClr val="FFFFFF"/>
                </a:solidFill>
              </a:rPr>
            </a:br>
            <a:r>
              <a:rPr lang="en-GB" sz="2900">
                <a:solidFill>
                  <a:srgbClr val="FFFFFF"/>
                </a:solidFill>
              </a:rPr>
              <a:t> </a:t>
            </a:r>
            <a:endParaRPr lang="en-US" sz="2900">
              <a:solidFill>
                <a:srgbClr val="FFFFFF"/>
              </a:solidFill>
            </a:endParaRPr>
          </a:p>
        </p:txBody>
      </p:sp>
      <p:sp>
        <p:nvSpPr>
          <p:cNvPr id="20483" name="Content Placeholder 2"/>
          <p:cNvSpPr>
            <a:spLocks noGrp="1"/>
          </p:cNvSpPr>
          <p:nvPr>
            <p:ph idx="1"/>
          </p:nvPr>
        </p:nvSpPr>
        <p:spPr>
          <a:xfrm>
            <a:off x="323528" y="605896"/>
            <a:ext cx="8043231" cy="5646208"/>
          </a:xfrm>
        </p:spPr>
        <p:txBody>
          <a:bodyPr anchor="ctr">
            <a:normAutofit/>
          </a:bodyPr>
          <a:lstStyle/>
          <a:p>
            <a:pPr algn="just" eaLnBrk="1" hangingPunct="1"/>
            <a:r>
              <a:rPr lang="en-GB" sz="2400" dirty="0">
                <a:latin typeface="Arial" panose="020B0604020202020204" pitchFamily="34" charset="0"/>
                <a:cs typeface="Arial" panose="020B0604020202020204" pitchFamily="34" charset="0"/>
              </a:rPr>
              <a:t>Sexual Development – Beard/Voice development near end of sequence. </a:t>
            </a:r>
          </a:p>
          <a:p>
            <a:pPr algn="just" eaLnBrk="1" hangingPunct="1"/>
            <a:endParaRPr lang="en-GB" sz="2400" dirty="0">
              <a:latin typeface="Arial" panose="020B0604020202020204" pitchFamily="34" charset="0"/>
              <a:cs typeface="Arial" panose="020B0604020202020204" pitchFamily="34" charset="0"/>
            </a:endParaRPr>
          </a:p>
          <a:p>
            <a:pPr algn="just" eaLnBrk="1" hangingPunct="1"/>
            <a:r>
              <a:rPr lang="en-GB" sz="2400" dirty="0">
                <a:latin typeface="Arial" panose="020B0604020202020204" pitchFamily="34" charset="0"/>
                <a:cs typeface="Arial" panose="020B0604020202020204" pitchFamily="34" charset="0"/>
              </a:rPr>
              <a:t>Viable Sperm – 12 to 14 (Brooks-Gunn and Reiter, 1990). </a:t>
            </a:r>
          </a:p>
          <a:p>
            <a:pPr eaLnBrk="1" hangingPunct="1"/>
            <a:endParaRPr lang="en-GB" dirty="0"/>
          </a:p>
          <a:p>
            <a:pPr eaLnBrk="1" hangingPunct="1"/>
            <a:endParaRPr lang="en-US"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2530" name="Title 1"/>
          <p:cNvSpPr>
            <a:spLocks noGrp="1"/>
          </p:cNvSpPr>
          <p:nvPr>
            <p:ph type="title"/>
          </p:nvPr>
        </p:nvSpPr>
        <p:spPr>
          <a:xfrm>
            <a:off x="369277" y="605896"/>
            <a:ext cx="2313633" cy="5646208"/>
          </a:xfrm>
        </p:spPr>
        <p:txBody>
          <a:bodyPr vert="horz" lIns="91440" tIns="45720" rIns="91440" bIns="45720" rtlCol="0" anchor="ctr">
            <a:normAutofit/>
          </a:bodyPr>
          <a:lstStyle/>
          <a:p>
            <a:r>
              <a:rPr lang="en-US" sz="3100">
                <a:solidFill>
                  <a:srgbClr val="FFFFFF"/>
                </a:solidFill>
              </a:rPr>
              <a:t>Development in most Girls</a:t>
            </a:r>
            <a:br>
              <a:rPr lang="en-US" sz="3100">
                <a:solidFill>
                  <a:srgbClr val="FFFFFF"/>
                </a:solidFill>
              </a:rPr>
            </a:br>
            <a:endParaRPr lang="en-US" sz="3100">
              <a:solidFill>
                <a:srgbClr val="FFFFFF"/>
              </a:solidFill>
            </a:endParaRPr>
          </a:p>
        </p:txBody>
      </p:sp>
      <p:sp>
        <p:nvSpPr>
          <p:cNvPr id="3" name="Content Placeholder 2"/>
          <p:cNvSpPr>
            <a:spLocks noGrp="1"/>
          </p:cNvSpPr>
          <p:nvPr>
            <p:ph sz="half" idx="1"/>
          </p:nvPr>
        </p:nvSpPr>
        <p:spPr>
          <a:xfrm>
            <a:off x="611560" y="605896"/>
            <a:ext cx="7755199" cy="5646208"/>
          </a:xfrm>
        </p:spPr>
        <p:txBody>
          <a:bodyPr vert="horz" lIns="0" tIns="45720" rIns="0" bIns="45720" rtlCol="0" anchor="ctr">
            <a:normAutofit/>
          </a:bodyPr>
          <a:lstStyle/>
          <a:p>
            <a:pPr algn="just"/>
            <a:r>
              <a:rPr lang="en-US" sz="2400" dirty="0"/>
              <a:t>First signs of development are changes in breasts and pubic hair. </a:t>
            </a:r>
          </a:p>
          <a:p>
            <a:pPr algn="just"/>
            <a:endParaRPr lang="en-US" sz="2400" dirty="0"/>
          </a:p>
          <a:p>
            <a:pPr algn="just"/>
            <a:r>
              <a:rPr lang="en-US" sz="2400" dirty="0"/>
              <a:t>Peak of Growth Spurt. </a:t>
            </a:r>
          </a:p>
          <a:p>
            <a:pPr algn="just"/>
            <a:endParaRPr lang="en-US" sz="2400" dirty="0"/>
          </a:p>
          <a:p>
            <a:pPr algn="just"/>
            <a:r>
              <a:rPr lang="en-US" sz="2400" dirty="0"/>
              <a:t>Menarche – 2 years after beginning of other visible changes. </a:t>
            </a:r>
          </a:p>
          <a:p>
            <a:pPr algn="just"/>
            <a:endParaRPr lang="en-US" sz="2400" dirty="0"/>
          </a:p>
          <a:p>
            <a:pPr algn="just"/>
            <a:r>
              <a:rPr lang="en-US" sz="2400" dirty="0"/>
              <a:t>Final stages of breast and sex organ development. </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3555" name="Rectangle 2"/>
          <p:cNvSpPr>
            <a:spLocks noGrp="1" noChangeArrowheads="1"/>
          </p:cNvSpPr>
          <p:nvPr>
            <p:ph type="title"/>
          </p:nvPr>
        </p:nvSpPr>
        <p:spPr>
          <a:xfrm>
            <a:off x="369277" y="605896"/>
            <a:ext cx="2313633" cy="5646208"/>
          </a:xfrm>
        </p:spPr>
        <p:txBody>
          <a:bodyPr vert="horz" lIns="91440" tIns="45720" rIns="91440" bIns="45720" rtlCol="0" anchor="ctr">
            <a:normAutofit/>
          </a:bodyPr>
          <a:lstStyle/>
          <a:p>
            <a:r>
              <a:rPr lang="en-US" sz="3100">
                <a:solidFill>
                  <a:srgbClr val="FFFFFF"/>
                </a:solidFill>
              </a:rPr>
              <a:t>Menarche</a:t>
            </a:r>
          </a:p>
        </p:txBody>
      </p:sp>
      <p:sp>
        <p:nvSpPr>
          <p:cNvPr id="84995" name="Rectangle 3"/>
          <p:cNvSpPr>
            <a:spLocks noGrp="1" noChangeArrowheads="1"/>
          </p:cNvSpPr>
          <p:nvPr>
            <p:ph sz="half" idx="1"/>
          </p:nvPr>
        </p:nvSpPr>
        <p:spPr>
          <a:xfrm>
            <a:off x="179512" y="605896"/>
            <a:ext cx="8187247" cy="5055352"/>
          </a:xfrm>
        </p:spPr>
        <p:txBody>
          <a:bodyPr vert="horz" lIns="0" tIns="45720" rIns="0" bIns="45720" rtlCol="0" anchor="ctr">
            <a:normAutofit/>
          </a:bodyPr>
          <a:lstStyle/>
          <a:p>
            <a:pPr algn="just"/>
            <a:r>
              <a:rPr lang="en-US" sz="2800" dirty="0"/>
              <a:t>The onset of menstruation</a:t>
            </a:r>
          </a:p>
          <a:p>
            <a:pPr algn="just"/>
            <a:r>
              <a:rPr lang="en-US" sz="2800" dirty="0"/>
              <a:t>95% of girls experience it between 11-15</a:t>
            </a:r>
          </a:p>
          <a:p>
            <a:pPr lvl="1" algn="just"/>
            <a:r>
              <a:rPr lang="en-US" sz="2400" dirty="0"/>
              <a:t>12 ½ - 13 ½ is the norm (</a:t>
            </a:r>
            <a:r>
              <a:rPr lang="en-US" sz="2400" noProof="1"/>
              <a:t>Malina</a:t>
            </a:r>
            <a:r>
              <a:rPr lang="en-US" sz="2400" dirty="0"/>
              <a:t>, 1990). </a:t>
            </a:r>
          </a:p>
          <a:p>
            <a:pPr algn="just"/>
            <a:r>
              <a:rPr lang="en-US" sz="2800" dirty="0"/>
              <a:t>Linked to nutrition</a:t>
            </a:r>
          </a:p>
          <a:p>
            <a:pPr algn="just"/>
            <a:r>
              <a:rPr lang="en-US" sz="2800" dirty="0"/>
              <a:t>Also related to social class (more affluent sooner)</a:t>
            </a:r>
          </a:p>
          <a:p>
            <a:pPr algn="just"/>
            <a:r>
              <a:rPr lang="en-US" sz="2800" dirty="0"/>
              <a:t>Influenced by environmental stress</a:t>
            </a:r>
          </a:p>
          <a:p>
            <a:pPr lvl="1" algn="just"/>
            <a:r>
              <a:rPr lang="en-US" sz="2400" dirty="0"/>
              <a:t>Divorce in families or high conflict families start sooner</a:t>
            </a:r>
          </a:p>
        </p:txBody>
      </p:sp>
      <p:sp>
        <p:nvSpPr>
          <p:cNvPr id="6" name="Slide Number Placeholder 5"/>
          <p:cNvSpPr>
            <a:spLocks noGrp="1"/>
          </p:cNvSpPr>
          <p:nvPr>
            <p:ph type="sldNum" sz="quarter" idx="4294967295"/>
          </p:nvPr>
        </p:nvSpPr>
        <p:spPr>
          <a:xfrm>
            <a:off x="8328025" y="6459538"/>
            <a:ext cx="815975" cy="365125"/>
          </a:xfrm>
        </p:spPr>
        <p:txBody>
          <a:bodyPr vert="horz" lIns="91440" tIns="45720" rIns="91440" bIns="45720" rtlCol="0" anchor="ctr">
            <a:normAutofit/>
          </a:bodyPr>
          <a:lstStyle/>
          <a:p>
            <a:pPr>
              <a:spcAft>
                <a:spcPts val="600"/>
              </a:spcAft>
              <a:defRPr/>
            </a:pPr>
            <a:fld id="{3152BE44-814F-40E7-AEF1-006C7E45013D}" type="slidenum">
              <a:rPr lang="en-US">
                <a:solidFill>
                  <a:schemeClr val="tx2"/>
                </a:solidFill>
              </a:rPr>
              <a:pPr>
                <a:spcAft>
                  <a:spcPts val="600"/>
                </a:spcAft>
                <a:defRPr/>
              </a:pPr>
              <a:t>20</a:t>
            </a:fld>
            <a:endParaRPr lang="en-US">
              <a:solidFill>
                <a:schemeClr val="tx2"/>
              </a:solidFill>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4579" name="Rectangle 2"/>
          <p:cNvSpPr>
            <a:spLocks noGrp="1" noChangeArrowheads="1"/>
          </p:cNvSpPr>
          <p:nvPr>
            <p:ph type="title"/>
          </p:nvPr>
        </p:nvSpPr>
        <p:spPr>
          <a:xfrm>
            <a:off x="369277" y="605896"/>
            <a:ext cx="2313633" cy="5646208"/>
          </a:xfrm>
        </p:spPr>
        <p:txBody>
          <a:bodyPr anchor="ctr">
            <a:normAutofit/>
          </a:bodyPr>
          <a:lstStyle/>
          <a:p>
            <a:pPr eaLnBrk="1" hangingPunct="1"/>
            <a:r>
              <a:rPr lang="en-US" sz="3100">
                <a:solidFill>
                  <a:srgbClr val="FFFFFF"/>
                </a:solidFill>
                <a:latin typeface="Arial" panose="020B0604020202020204" pitchFamily="34" charset="0"/>
                <a:cs typeface="Arial" panose="020B0604020202020204" pitchFamily="34" charset="0"/>
              </a:rPr>
              <a:t>The Secular Trend </a:t>
            </a:r>
            <a:br>
              <a:rPr lang="en-US" sz="3100">
                <a:solidFill>
                  <a:srgbClr val="FFFFFF"/>
                </a:solidFill>
                <a:latin typeface="Arial" panose="020B0604020202020204" pitchFamily="34" charset="0"/>
                <a:cs typeface="Arial" panose="020B0604020202020204" pitchFamily="34" charset="0"/>
              </a:rPr>
            </a:br>
            <a:r>
              <a:rPr lang="en-US" sz="3100">
                <a:solidFill>
                  <a:srgbClr val="FFFFFF"/>
                </a:solidFill>
                <a:latin typeface="Arial" panose="020B0604020202020204" pitchFamily="34" charset="0"/>
                <a:cs typeface="Arial" panose="020B0604020202020204" pitchFamily="34" charset="0"/>
              </a:rPr>
              <a:t>(Roche, 1979).</a:t>
            </a:r>
          </a:p>
        </p:txBody>
      </p:sp>
      <p:sp>
        <p:nvSpPr>
          <p:cNvPr id="24580" name="Rectangle 3"/>
          <p:cNvSpPr>
            <a:spLocks noGrp="1" noChangeArrowheads="1"/>
          </p:cNvSpPr>
          <p:nvPr>
            <p:ph idx="1"/>
          </p:nvPr>
        </p:nvSpPr>
        <p:spPr>
          <a:xfrm>
            <a:off x="251520" y="605896"/>
            <a:ext cx="8424936" cy="5127360"/>
          </a:xfrm>
        </p:spPr>
        <p:txBody>
          <a:bodyPr anchor="ctr">
            <a:normAutofit/>
          </a:bodyPr>
          <a:lstStyle/>
          <a:p>
            <a:pPr algn="just" eaLnBrk="1" hangingPunct="1"/>
            <a:r>
              <a:rPr lang="en-US" sz="2800" dirty="0">
                <a:latin typeface="Arial" panose="020B0604020202020204" pitchFamily="34" charset="0"/>
                <a:cs typeface="Arial" panose="020B0604020202020204" pitchFamily="34" charset="0"/>
              </a:rPr>
              <a:t>The fact that puberty is starting sooner</a:t>
            </a:r>
          </a:p>
          <a:p>
            <a:pPr lvl="1" algn="just" eaLnBrk="1" hangingPunct="1"/>
            <a:r>
              <a:rPr lang="en-US" sz="2400" dirty="0">
                <a:latin typeface="Arial" panose="020B0604020202020204" pitchFamily="34" charset="0"/>
                <a:cs typeface="Arial" panose="020B0604020202020204" pitchFamily="34" charset="0"/>
              </a:rPr>
              <a:t>In 1900 average age of menarche was 15</a:t>
            </a:r>
          </a:p>
          <a:p>
            <a:pPr lvl="1" algn="just" eaLnBrk="1" hangingPunct="1"/>
            <a:r>
              <a:rPr lang="en-US" sz="2400" dirty="0">
                <a:latin typeface="Arial" panose="020B0604020202020204" pitchFamily="34" charset="0"/>
                <a:cs typeface="Arial" panose="020B0604020202020204" pitchFamily="34" charset="0"/>
              </a:rPr>
              <a:t>In 2000 average age of menarche is 12</a:t>
            </a:r>
          </a:p>
          <a:p>
            <a:pPr lvl="1" algn="just" eaLnBrk="1" hangingPunct="1"/>
            <a:r>
              <a:rPr lang="en-US" sz="2400" dirty="0">
                <a:latin typeface="Arial" panose="020B0604020202020204" pitchFamily="34" charset="0"/>
                <a:cs typeface="Arial" panose="020B0604020202020204" pitchFamily="34" charset="0"/>
              </a:rPr>
              <a:t>This was still the average age in 2019 although some can start as young as 8.</a:t>
            </a:r>
          </a:p>
          <a:p>
            <a:pPr lvl="1" algn="just" eaLnBrk="1" hangingPunct="1"/>
            <a:r>
              <a:rPr lang="en-US" sz="2400" dirty="0">
                <a:latin typeface="Arial" panose="020B0604020202020204" pitchFamily="34" charset="0"/>
                <a:cs typeface="Arial" panose="020B0604020202020204" pitchFamily="34" charset="0"/>
              </a:rPr>
              <a:t>Likely to be due to higher standards of living, though the age of onset can vary widely suggesting perhaps a genetic element.</a:t>
            </a:r>
          </a:p>
          <a:p>
            <a:pPr algn="just" eaLnBrk="1" hangingPunct="1"/>
            <a:r>
              <a:rPr lang="en-US" sz="2800" dirty="0">
                <a:latin typeface="Arial" panose="020B0604020202020204" pitchFamily="34" charset="0"/>
                <a:cs typeface="Arial" panose="020B0604020202020204" pitchFamily="34" charset="0"/>
              </a:rPr>
              <a:t>Recent research showing same trends in most boys, but not as well documented</a:t>
            </a:r>
          </a:p>
          <a:p>
            <a:pPr lvl="1" algn="just" eaLnBrk="1" hangingPunct="1"/>
            <a:r>
              <a:rPr lang="en-US" sz="2400" dirty="0">
                <a:latin typeface="Arial" panose="020B0604020202020204" pitchFamily="34" charset="0"/>
                <a:cs typeface="Arial" panose="020B0604020202020204" pitchFamily="34" charset="0"/>
              </a:rPr>
              <a:t>Harder to establish due to lack of clear cut marker like first menstruation</a:t>
            </a:r>
          </a:p>
          <a:p>
            <a:pPr lvl="1" algn="just" eaLnBrk="1" hangingPunct="1"/>
            <a:r>
              <a:rPr lang="en-US" sz="2400" dirty="0">
                <a:latin typeface="Arial" panose="020B0604020202020204" pitchFamily="34" charset="0"/>
                <a:cs typeface="Arial" panose="020B0604020202020204" pitchFamily="34" charset="0"/>
              </a:rPr>
              <a:t>More of a medical or parental judgment call</a:t>
            </a:r>
          </a:p>
        </p:txBody>
      </p:sp>
      <p:sp>
        <p:nvSpPr>
          <p:cNvPr id="6" name="Slide Number Placeholder 5"/>
          <p:cNvSpPr>
            <a:spLocks noGrp="1"/>
          </p:cNvSpPr>
          <p:nvPr>
            <p:ph type="sldNum" sz="quarter" idx="4294967295"/>
          </p:nvPr>
        </p:nvSpPr>
        <p:spPr>
          <a:xfrm>
            <a:off x="8328025" y="6459538"/>
            <a:ext cx="815975" cy="365125"/>
          </a:xfrm>
        </p:spPr>
        <p:txBody>
          <a:bodyPr>
            <a:normAutofit/>
          </a:bodyPr>
          <a:lstStyle/>
          <a:p>
            <a:pPr>
              <a:spcAft>
                <a:spcPts val="600"/>
              </a:spcAft>
              <a:defRPr/>
            </a:pPr>
            <a:fld id="{05A55FFD-1D7E-4539-8011-4D1532255F1A}" type="slidenum">
              <a:rPr lang="en-GB">
                <a:solidFill>
                  <a:schemeClr val="tx2"/>
                </a:solidFill>
              </a:rPr>
              <a:pPr>
                <a:spcAft>
                  <a:spcPts val="600"/>
                </a:spcAft>
                <a:defRPr/>
              </a:pPr>
              <a:t>21</a:t>
            </a:fld>
            <a:endParaRPr lang="en-GB">
              <a:solidFill>
                <a:schemeClr val="tx2"/>
              </a:solidFill>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5602" name="Title 1"/>
          <p:cNvSpPr>
            <a:spLocks noGrp="1"/>
          </p:cNvSpPr>
          <p:nvPr>
            <p:ph type="title"/>
          </p:nvPr>
        </p:nvSpPr>
        <p:spPr>
          <a:xfrm>
            <a:off x="369277" y="605896"/>
            <a:ext cx="2313633" cy="5646208"/>
          </a:xfrm>
        </p:spPr>
        <p:txBody>
          <a:bodyPr vert="horz" lIns="91440" tIns="45720" rIns="91440" bIns="45720" rtlCol="0" anchor="ctr">
            <a:normAutofit/>
          </a:bodyPr>
          <a:lstStyle/>
          <a:p>
            <a:r>
              <a:rPr lang="en-US" sz="3100">
                <a:solidFill>
                  <a:srgbClr val="FFFFFF"/>
                </a:solidFill>
              </a:rPr>
              <a:t>Menarche Studies</a:t>
            </a:r>
            <a:br>
              <a:rPr lang="en-US" sz="3100">
                <a:solidFill>
                  <a:srgbClr val="FFFFFF"/>
                </a:solidFill>
              </a:rPr>
            </a:br>
            <a:endParaRPr lang="en-US" sz="3100">
              <a:solidFill>
                <a:srgbClr val="FFFFFF"/>
              </a:solidFill>
            </a:endParaRPr>
          </a:p>
        </p:txBody>
      </p:sp>
      <p:sp>
        <p:nvSpPr>
          <p:cNvPr id="3" name="Content Placeholder 2"/>
          <p:cNvSpPr>
            <a:spLocks noGrp="1"/>
          </p:cNvSpPr>
          <p:nvPr>
            <p:ph sz="half" idx="1"/>
          </p:nvPr>
        </p:nvSpPr>
        <p:spPr>
          <a:xfrm>
            <a:off x="369278" y="605896"/>
            <a:ext cx="7997482" cy="5646208"/>
          </a:xfrm>
        </p:spPr>
        <p:txBody>
          <a:bodyPr vert="horz" lIns="0" tIns="45720" rIns="0" bIns="45720" rtlCol="0" anchor="ctr">
            <a:normAutofit/>
          </a:bodyPr>
          <a:lstStyle/>
          <a:p>
            <a:pPr algn="just"/>
            <a:r>
              <a:rPr lang="en-US" sz="2800" dirty="0"/>
              <a:t>Linked with body fat. </a:t>
            </a:r>
          </a:p>
          <a:p>
            <a:pPr algn="just"/>
            <a:r>
              <a:rPr lang="en-US" sz="2800" dirty="0"/>
              <a:t>Hence the Secular Trend – increases in fat and protein intake linked with early trend. </a:t>
            </a:r>
          </a:p>
          <a:p>
            <a:pPr algn="just"/>
            <a:endParaRPr lang="en-US" sz="2800" dirty="0"/>
          </a:p>
          <a:p>
            <a:pPr algn="just"/>
            <a:r>
              <a:rPr lang="en-US" sz="2800" dirty="0"/>
              <a:t>Countries where diets are leaner and children engage in physical </a:t>
            </a:r>
            <a:r>
              <a:rPr lang="en-US" sz="2800" dirty="0" err="1"/>
              <a:t>labour</a:t>
            </a:r>
            <a:r>
              <a:rPr lang="en-US" sz="2800" dirty="0"/>
              <a:t> – Menarche still occurs later. </a:t>
            </a:r>
          </a:p>
          <a:p>
            <a:pPr algn="just"/>
            <a:endParaRPr lang="en-US" sz="2800" dirty="0"/>
          </a:p>
          <a:p>
            <a:pPr algn="just"/>
            <a:r>
              <a:rPr lang="en-US" sz="2800" dirty="0"/>
              <a:t>Child Athletes (e.g. Gymnasts). </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6626" name="Title 1"/>
          <p:cNvSpPr>
            <a:spLocks noGrp="1"/>
          </p:cNvSpPr>
          <p:nvPr>
            <p:ph type="title"/>
          </p:nvPr>
        </p:nvSpPr>
        <p:spPr>
          <a:xfrm>
            <a:off x="369277" y="605896"/>
            <a:ext cx="2313633" cy="5646208"/>
          </a:xfrm>
        </p:spPr>
        <p:txBody>
          <a:bodyPr anchor="ctr">
            <a:normAutofit/>
          </a:bodyPr>
          <a:lstStyle/>
          <a:p>
            <a:pPr eaLnBrk="1" hangingPunct="1"/>
            <a:r>
              <a:rPr lang="en-GB" sz="3100">
                <a:solidFill>
                  <a:srgbClr val="FFFFFF"/>
                </a:solidFill>
                <a:latin typeface="Arial" panose="020B0604020202020204" pitchFamily="34" charset="0"/>
                <a:cs typeface="Arial" panose="020B0604020202020204" pitchFamily="34" charset="0"/>
              </a:rPr>
              <a:t>Menarche </a:t>
            </a:r>
            <a:endParaRPr lang="en-US" sz="3100">
              <a:solidFill>
                <a:srgbClr val="FFFFFF"/>
              </a:solidFill>
              <a:latin typeface="Arial" panose="020B0604020202020204" pitchFamily="34" charset="0"/>
              <a:cs typeface="Arial" panose="020B0604020202020204" pitchFamily="34" charset="0"/>
            </a:endParaRPr>
          </a:p>
        </p:txBody>
      </p:sp>
      <p:sp>
        <p:nvSpPr>
          <p:cNvPr id="26627" name="Content Placeholder 2"/>
          <p:cNvSpPr>
            <a:spLocks noGrp="1"/>
          </p:cNvSpPr>
          <p:nvPr>
            <p:ph idx="1"/>
          </p:nvPr>
        </p:nvSpPr>
        <p:spPr>
          <a:xfrm>
            <a:off x="251520" y="605896"/>
            <a:ext cx="8115239" cy="5646208"/>
          </a:xfrm>
        </p:spPr>
        <p:txBody>
          <a:bodyPr anchor="ctr">
            <a:normAutofit/>
          </a:bodyPr>
          <a:lstStyle/>
          <a:p>
            <a:pPr algn="just" eaLnBrk="1" hangingPunct="1"/>
            <a:r>
              <a:rPr lang="en-GB" sz="2800" dirty="0">
                <a:latin typeface="Arial" panose="020B0604020202020204" pitchFamily="34" charset="0"/>
                <a:cs typeface="Arial" panose="020B0604020202020204" pitchFamily="34" charset="0"/>
              </a:rPr>
              <a:t>Full adult fertility develops over a period of years. </a:t>
            </a:r>
          </a:p>
          <a:p>
            <a:pPr algn="just" eaLnBrk="1" hangingPunct="1"/>
            <a:endParaRPr lang="en-GB" sz="2800" dirty="0">
              <a:latin typeface="Arial" panose="020B0604020202020204" pitchFamily="34" charset="0"/>
              <a:cs typeface="Arial" panose="020B0604020202020204" pitchFamily="34" charset="0"/>
            </a:endParaRPr>
          </a:p>
          <a:p>
            <a:pPr algn="just" eaLnBrk="1" hangingPunct="1"/>
            <a:r>
              <a:rPr lang="en-GB" sz="2800" dirty="0">
                <a:latin typeface="Arial" panose="020B0604020202020204" pitchFamily="34" charset="0"/>
                <a:cs typeface="Arial" panose="020B0604020202020204" pitchFamily="34" charset="0"/>
              </a:rPr>
              <a:t>Irregular cycles are the norm for sometime after Menarche. </a:t>
            </a:r>
          </a:p>
          <a:p>
            <a:pPr algn="just" eaLnBrk="1" hangingPunct="1"/>
            <a:endParaRPr lang="en-GB" sz="2800" dirty="0">
              <a:latin typeface="Arial" panose="020B0604020202020204" pitchFamily="34" charset="0"/>
              <a:cs typeface="Arial" panose="020B0604020202020204" pitchFamily="34" charset="0"/>
            </a:endParaRPr>
          </a:p>
          <a:p>
            <a:pPr algn="just" eaLnBrk="1" hangingPunct="1"/>
            <a:r>
              <a:rPr lang="en-GB" sz="2800" dirty="0">
                <a:latin typeface="Arial" panose="020B0604020202020204" pitchFamily="34" charset="0"/>
                <a:cs typeface="Arial" panose="020B0604020202020204" pitchFamily="34" charset="0"/>
              </a:rPr>
              <a:t>But is it still possible to become pregnant shortly after Menarche. </a:t>
            </a:r>
            <a:endParaRPr lang="en-US" sz="2800" dirty="0">
              <a:latin typeface="Arial" panose="020B0604020202020204" pitchFamily="34" charset="0"/>
              <a:cs typeface="Arial" panose="020B0604020202020204" pitchFamily="34" charset="0"/>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7651" name="Rectangle 2"/>
          <p:cNvSpPr>
            <a:spLocks noGrp="1" noChangeArrowheads="1"/>
          </p:cNvSpPr>
          <p:nvPr>
            <p:ph type="title"/>
          </p:nvPr>
        </p:nvSpPr>
        <p:spPr>
          <a:xfrm>
            <a:off x="6105832" y="639097"/>
            <a:ext cx="2551471" cy="3686015"/>
          </a:xfrm>
        </p:spPr>
        <p:txBody>
          <a:bodyPr vert="horz" lIns="91440" tIns="45720" rIns="91440" bIns="45720" rtlCol="0" anchor="b">
            <a:normAutofit/>
          </a:bodyPr>
          <a:lstStyle/>
          <a:p>
            <a:r>
              <a:rPr lang="en-US" sz="5700">
                <a:solidFill>
                  <a:schemeClr val="tx1">
                    <a:lumMod val="85000"/>
                    <a:lumOff val="15000"/>
                  </a:schemeClr>
                </a:solidFill>
              </a:rPr>
              <a:t>Timing of Puberty</a:t>
            </a:r>
            <a:br>
              <a:rPr lang="en-US" sz="5700">
                <a:solidFill>
                  <a:schemeClr val="tx1">
                    <a:lumMod val="85000"/>
                    <a:lumOff val="15000"/>
                  </a:schemeClr>
                </a:solidFill>
              </a:rPr>
            </a:br>
            <a:endParaRPr lang="en-US" sz="5700">
              <a:solidFill>
                <a:schemeClr val="tx1">
                  <a:lumMod val="85000"/>
                  <a:lumOff val="15000"/>
                </a:schemeClr>
              </a:solidFill>
            </a:endParaRPr>
          </a:p>
        </p:txBody>
      </p:sp>
      <p:pic>
        <p:nvPicPr>
          <p:cNvPr id="27652" name="Picture 3" descr="puberty"/>
          <p:cNvPicPr>
            <a:picLocks noGrp="1" noChangeAspect="1" noChangeArrowheads="1"/>
          </p:cNvPicPr>
          <p:nvPr>
            <p:ph idx="1"/>
          </p:nvPr>
        </p:nvPicPr>
        <p:blipFill>
          <a:blip r:embed="rId2" cstate="print"/>
          <a:stretch>
            <a:fillRect/>
          </a:stretch>
        </p:blipFill>
        <p:spPr>
          <a:xfrm>
            <a:off x="179512" y="1916832"/>
            <a:ext cx="5600212" cy="3640138"/>
          </a:xfrm>
          <a:prstGeom prst="rect">
            <a:avLst/>
          </a:prstGeom>
          <a:noFill/>
        </p:spPr>
      </p:pic>
      <p:sp>
        <p:nvSpPr>
          <p:cNvPr id="6" name="Slide Number Placeholder 5"/>
          <p:cNvSpPr>
            <a:spLocks noGrp="1"/>
          </p:cNvSpPr>
          <p:nvPr>
            <p:ph type="sldNum" sz="quarter" idx="4294967295"/>
          </p:nvPr>
        </p:nvSpPr>
        <p:spPr>
          <a:xfrm>
            <a:off x="0" y="0"/>
            <a:ext cx="0" cy="0"/>
          </a:xfrm>
        </p:spPr>
        <p:txBody>
          <a:bodyPr vert="horz" lIns="91440" tIns="45720" rIns="91440" bIns="45720" rtlCol="0" anchor="ctr">
            <a:normAutofit fontScale="25000" lnSpcReduction="20000"/>
          </a:bodyPr>
          <a:lstStyle/>
          <a:p>
            <a:pPr defTabSz="914400">
              <a:spcAft>
                <a:spcPts val="600"/>
              </a:spcAft>
              <a:defRPr/>
            </a:pPr>
            <a:fld id="{B16D3CBA-8DC8-4FC4-93B2-8E9A529CE7B3}" type="slidenum">
              <a:rPr lang="en-US"/>
              <a:pPr defTabSz="914400">
                <a:spcAft>
                  <a:spcPts val="600"/>
                </a:spcAft>
                <a:defRPr/>
              </a:pPr>
              <a:t>24</a:t>
            </a:fld>
            <a:endParaRPr lang="en-US"/>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show="0">
  <p:cSld>
    <p:bg>
      <p:bgPr>
        <a:solidFill>
          <a:schemeClr val="bg2"/>
        </a:solidFill>
        <a:effectLst/>
      </p:bgPr>
    </p:bg>
    <p:spTree>
      <p:nvGrpSpPr>
        <p:cNvPr id="1" name=""/>
        <p:cNvGrpSpPr/>
        <p:nvPr/>
      </p:nvGrpSpPr>
      <p:grpSpPr>
        <a:xfrm>
          <a:off x="0" y="0"/>
          <a:ext cx="0" cy="0"/>
          <a:chOff x="0" y="0"/>
          <a:chExt cx="0" cy="0"/>
        </a:xfrm>
      </p:grpSpPr>
      <p:sp>
        <p:nvSpPr>
          <p:cNvPr id="28674" name="Title 1"/>
          <p:cNvSpPr>
            <a:spLocks noGrp="1"/>
          </p:cNvSpPr>
          <p:nvPr>
            <p:ph type="title"/>
          </p:nvPr>
        </p:nvSpPr>
        <p:spPr>
          <a:xfrm>
            <a:off x="369277" y="605896"/>
            <a:ext cx="2313633" cy="5646208"/>
          </a:xfrm>
        </p:spPr>
        <p:txBody>
          <a:bodyPr anchor="ctr">
            <a:normAutofit/>
          </a:bodyPr>
          <a:lstStyle/>
          <a:p>
            <a:pPr eaLnBrk="1" hangingPunct="1"/>
            <a:r>
              <a:rPr lang="en-GB" sz="3100">
                <a:solidFill>
                  <a:srgbClr val="FFFFFF"/>
                </a:solidFill>
                <a:latin typeface="Arial" panose="020B0604020202020204" pitchFamily="34" charset="0"/>
                <a:cs typeface="Arial" panose="020B0604020202020204" pitchFamily="34" charset="0"/>
              </a:rPr>
              <a:t>Timing of Puberty </a:t>
            </a:r>
            <a:endParaRPr lang="en-US" sz="3100">
              <a:solidFill>
                <a:srgbClr val="FFFFFF"/>
              </a:solidFill>
              <a:latin typeface="Arial" panose="020B0604020202020204" pitchFamily="34" charset="0"/>
              <a:cs typeface="Arial" panose="020B0604020202020204" pitchFamily="34" charset="0"/>
            </a:endParaRPr>
          </a:p>
        </p:txBody>
      </p:sp>
      <p:sp>
        <p:nvSpPr>
          <p:cNvPr id="28675" name="Content Placeholder 2"/>
          <p:cNvSpPr>
            <a:spLocks noGrp="1"/>
          </p:cNvSpPr>
          <p:nvPr>
            <p:ph idx="1"/>
          </p:nvPr>
        </p:nvSpPr>
        <p:spPr>
          <a:xfrm>
            <a:off x="827584" y="605896"/>
            <a:ext cx="7539175" cy="5646208"/>
          </a:xfrm>
        </p:spPr>
        <p:txBody>
          <a:bodyPr anchor="ctr">
            <a:normAutofit/>
          </a:bodyPr>
          <a:lstStyle/>
          <a:p>
            <a:pPr algn="just" eaLnBrk="1" hangingPunct="1"/>
            <a:r>
              <a:rPr lang="en-GB" sz="2400" dirty="0">
                <a:latin typeface="Arial" panose="020B0604020202020204" pitchFamily="34" charset="0"/>
                <a:cs typeface="Arial" panose="020B0604020202020204" pitchFamily="34" charset="0"/>
              </a:rPr>
              <a:t>Each teenager has an internal model (mental image) of “normal” or “right” timing for puberty. </a:t>
            </a:r>
          </a:p>
          <a:p>
            <a:pPr algn="just" eaLnBrk="1" hangingPunct="1"/>
            <a:endParaRPr lang="en-GB" sz="2400" dirty="0">
              <a:latin typeface="Arial" panose="020B0604020202020204" pitchFamily="34" charset="0"/>
              <a:cs typeface="Arial" panose="020B0604020202020204" pitchFamily="34" charset="0"/>
            </a:endParaRPr>
          </a:p>
          <a:p>
            <a:pPr algn="just" eaLnBrk="1" hangingPunct="1"/>
            <a:r>
              <a:rPr lang="en-GB" sz="2400" dirty="0">
                <a:latin typeface="Arial" panose="020B0604020202020204" pitchFamily="34" charset="0"/>
                <a:cs typeface="Arial" panose="020B0604020202020204" pitchFamily="34" charset="0"/>
              </a:rPr>
              <a:t>Discrepancies between an adolescents’ expectation and what happens has a major bearing on the psychological effect of puberty. </a:t>
            </a:r>
            <a:endParaRPr lang="en-US" sz="2400" dirty="0">
              <a:latin typeface="Arial" panose="020B0604020202020204" pitchFamily="34" charset="0"/>
              <a:cs typeface="Arial" panose="020B0604020202020204" pitchFamily="34" charset="0"/>
            </a:endParaRP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show="0">
  <p:cSld>
    <p:bg>
      <p:bgPr>
        <a:solidFill>
          <a:schemeClr val="bg2"/>
        </a:solidFill>
        <a:effectLst/>
      </p:bgPr>
    </p:bg>
    <p:spTree>
      <p:nvGrpSpPr>
        <p:cNvPr id="1" name=""/>
        <p:cNvGrpSpPr/>
        <p:nvPr/>
      </p:nvGrpSpPr>
      <p:grpSpPr>
        <a:xfrm>
          <a:off x="0" y="0"/>
          <a:ext cx="0" cy="0"/>
          <a:chOff x="0" y="0"/>
          <a:chExt cx="0" cy="0"/>
        </a:xfrm>
      </p:grpSpPr>
      <p:sp>
        <p:nvSpPr>
          <p:cNvPr id="30722" name="Title 1"/>
          <p:cNvSpPr>
            <a:spLocks noGrp="1"/>
          </p:cNvSpPr>
          <p:nvPr>
            <p:ph type="title"/>
          </p:nvPr>
        </p:nvSpPr>
        <p:spPr>
          <a:xfrm>
            <a:off x="369277" y="605896"/>
            <a:ext cx="2313633" cy="5646208"/>
          </a:xfrm>
        </p:spPr>
        <p:txBody>
          <a:bodyPr anchor="ctr">
            <a:normAutofit/>
          </a:bodyPr>
          <a:lstStyle/>
          <a:p>
            <a:pPr eaLnBrk="1" hangingPunct="1"/>
            <a:br>
              <a:rPr lang="en-GB" sz="2900">
                <a:solidFill>
                  <a:srgbClr val="FFFFFF"/>
                </a:solidFill>
              </a:rPr>
            </a:br>
            <a:br>
              <a:rPr lang="en-GB" sz="2900">
                <a:solidFill>
                  <a:srgbClr val="FFFFFF"/>
                </a:solidFill>
              </a:rPr>
            </a:br>
            <a:br>
              <a:rPr lang="en-GB" sz="2900">
                <a:solidFill>
                  <a:srgbClr val="FFFFFF"/>
                </a:solidFill>
                <a:latin typeface="Arial" panose="020B0604020202020204" pitchFamily="34" charset="0"/>
                <a:cs typeface="Arial" panose="020B0604020202020204" pitchFamily="34" charset="0"/>
              </a:rPr>
            </a:br>
            <a:r>
              <a:rPr lang="en-GB" sz="2900">
                <a:solidFill>
                  <a:srgbClr val="FFFFFF"/>
                </a:solidFill>
                <a:latin typeface="Arial" panose="020B0604020202020204" pitchFamily="34" charset="0"/>
                <a:cs typeface="Arial" panose="020B0604020202020204" pitchFamily="34" charset="0"/>
              </a:rPr>
              <a:t>Why different expectations</a:t>
            </a:r>
            <a:br>
              <a:rPr lang="en-GB" sz="2900">
                <a:solidFill>
                  <a:srgbClr val="FFFFFF"/>
                </a:solidFill>
                <a:latin typeface="Arial" panose="020B0604020202020204" pitchFamily="34" charset="0"/>
                <a:cs typeface="Arial" panose="020B0604020202020204" pitchFamily="34" charset="0"/>
              </a:rPr>
            </a:br>
            <a:endParaRPr lang="en-US" sz="2900">
              <a:solidFill>
                <a:srgbClr val="FFFFFF"/>
              </a:solidFill>
              <a:latin typeface="Arial" panose="020B0604020202020204" pitchFamily="34" charset="0"/>
              <a:cs typeface="Arial" panose="020B0604020202020204" pitchFamily="34" charset="0"/>
            </a:endParaRPr>
          </a:p>
        </p:txBody>
      </p:sp>
      <p:sp>
        <p:nvSpPr>
          <p:cNvPr id="30723" name="Content Placeholder 2"/>
          <p:cNvSpPr>
            <a:spLocks noGrp="1"/>
          </p:cNvSpPr>
          <p:nvPr>
            <p:ph idx="1"/>
          </p:nvPr>
        </p:nvSpPr>
        <p:spPr>
          <a:xfrm>
            <a:off x="251520" y="677904"/>
            <a:ext cx="8115239" cy="3399168"/>
          </a:xfrm>
        </p:spPr>
        <p:txBody>
          <a:bodyPr anchor="ctr">
            <a:normAutofit/>
          </a:bodyPr>
          <a:lstStyle/>
          <a:p>
            <a:pPr eaLnBrk="1" hangingPunct="1"/>
            <a:endParaRPr lang="en-GB" dirty="0">
              <a:latin typeface="Arial" panose="020B0604020202020204" pitchFamily="34" charset="0"/>
              <a:cs typeface="Arial" panose="020B0604020202020204" pitchFamily="34" charset="0"/>
            </a:endParaRPr>
          </a:p>
          <a:p>
            <a:pPr algn="just" eaLnBrk="1" hangingPunct="1"/>
            <a:r>
              <a:rPr lang="en-GB" sz="2800" dirty="0">
                <a:latin typeface="Arial" panose="020B0604020202020204" pitchFamily="34" charset="0"/>
                <a:cs typeface="Arial" panose="020B0604020202020204" pitchFamily="34" charset="0"/>
              </a:rPr>
              <a:t>Do young people consider later or earlier development to be more of an “ideal”?</a:t>
            </a:r>
            <a:endParaRPr lang="en-US" sz="2800" dirty="0">
              <a:latin typeface="Arial" panose="020B0604020202020204" pitchFamily="34" charset="0"/>
              <a:cs typeface="Arial" panose="020B0604020202020204" pitchFamily="34" charset="0"/>
            </a:endParaRP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show="0">
  <p:cSld>
    <p:bg>
      <p:bgPr>
        <a:solidFill>
          <a:schemeClr val="bg2"/>
        </a:solidFill>
        <a:effectLst/>
      </p:bgPr>
    </p:bg>
    <p:spTree>
      <p:nvGrpSpPr>
        <p:cNvPr id="1" name=""/>
        <p:cNvGrpSpPr/>
        <p:nvPr/>
      </p:nvGrpSpPr>
      <p:grpSpPr>
        <a:xfrm>
          <a:off x="0" y="0"/>
          <a:ext cx="0" cy="0"/>
          <a:chOff x="0" y="0"/>
          <a:chExt cx="0" cy="0"/>
        </a:xfrm>
      </p:grpSpPr>
      <p:sp>
        <p:nvSpPr>
          <p:cNvPr id="31747" name="Rectangle 2"/>
          <p:cNvSpPr>
            <a:spLocks noGrp="1" noChangeArrowheads="1"/>
          </p:cNvSpPr>
          <p:nvPr>
            <p:ph type="title"/>
          </p:nvPr>
        </p:nvSpPr>
        <p:spPr>
          <a:xfrm>
            <a:off x="369277" y="605896"/>
            <a:ext cx="2313633" cy="5646208"/>
          </a:xfrm>
        </p:spPr>
        <p:txBody>
          <a:bodyPr anchor="ctr">
            <a:normAutofit/>
          </a:bodyPr>
          <a:lstStyle/>
          <a:p>
            <a:pPr eaLnBrk="1" hangingPunct="1"/>
            <a:r>
              <a:rPr lang="en-US" sz="2600">
                <a:solidFill>
                  <a:srgbClr val="FFFFFF"/>
                </a:solidFill>
                <a:latin typeface="Arial" panose="020B0604020202020204" pitchFamily="34" charset="0"/>
                <a:cs typeface="Arial" panose="020B0604020202020204" pitchFamily="34" charset="0"/>
              </a:rPr>
              <a:t>Psychological Effects of Puberty</a:t>
            </a:r>
            <a:br>
              <a:rPr lang="en-US" sz="2600">
                <a:solidFill>
                  <a:srgbClr val="FFFFFF"/>
                </a:solidFill>
              </a:rPr>
            </a:br>
            <a:endParaRPr lang="en-US" sz="2600">
              <a:solidFill>
                <a:srgbClr val="FFFFFF"/>
              </a:solidFill>
            </a:endParaRPr>
          </a:p>
        </p:txBody>
      </p:sp>
      <p:sp>
        <p:nvSpPr>
          <p:cNvPr id="31748" name="Rectangle 3"/>
          <p:cNvSpPr>
            <a:spLocks noGrp="1" noChangeArrowheads="1"/>
          </p:cNvSpPr>
          <p:nvPr>
            <p:ph idx="1"/>
          </p:nvPr>
        </p:nvSpPr>
        <p:spPr>
          <a:xfrm>
            <a:off x="369278" y="605896"/>
            <a:ext cx="7997482" cy="5199368"/>
          </a:xfrm>
        </p:spPr>
        <p:txBody>
          <a:bodyPr anchor="ctr">
            <a:normAutofit/>
          </a:bodyPr>
          <a:lstStyle/>
          <a:p>
            <a:pPr algn="just" eaLnBrk="1" hangingPunct="1"/>
            <a:r>
              <a:rPr lang="en-US" sz="2800" dirty="0">
                <a:latin typeface="Arial" panose="020B0604020202020204" pitchFamily="34" charset="0"/>
                <a:cs typeface="Arial" panose="020B0604020202020204" pitchFamily="34" charset="0"/>
              </a:rPr>
              <a:t>In the past, association with pain, mess and anxiety</a:t>
            </a:r>
          </a:p>
          <a:p>
            <a:pPr algn="just" eaLnBrk="1" hangingPunct="1"/>
            <a:r>
              <a:rPr lang="en-US" sz="2800" dirty="0">
                <a:latin typeface="Arial" panose="020B0604020202020204" pitchFamily="34" charset="0"/>
                <a:cs typeface="Arial" panose="020B0604020202020204" pitchFamily="34" charset="0"/>
              </a:rPr>
              <a:t>Now seen as more positive</a:t>
            </a:r>
          </a:p>
          <a:p>
            <a:pPr lvl="1" algn="just" eaLnBrk="1" hangingPunct="1"/>
            <a:r>
              <a:rPr lang="en-US" sz="2400" dirty="0">
                <a:latin typeface="Arial" panose="020B0604020202020204" pitchFamily="34" charset="0"/>
                <a:cs typeface="Arial" panose="020B0604020202020204" pitchFamily="34" charset="0"/>
              </a:rPr>
              <a:t>Menarche associated with increase in self-esteem, status and self-awareness</a:t>
            </a:r>
          </a:p>
          <a:p>
            <a:pPr lvl="1" algn="just" eaLnBrk="1" hangingPunct="1"/>
            <a:r>
              <a:rPr lang="en-US" sz="2400" dirty="0">
                <a:latin typeface="Arial" panose="020B0604020202020204" pitchFamily="34" charset="0"/>
                <a:cs typeface="Arial" panose="020B0604020202020204" pitchFamily="34" charset="0"/>
              </a:rPr>
              <a:t>Menarche usually quickly shared with significant others</a:t>
            </a:r>
          </a:p>
          <a:p>
            <a:pPr algn="just" eaLnBrk="1" hangingPunct="1"/>
            <a:r>
              <a:rPr lang="en-US" sz="2800" dirty="0">
                <a:latin typeface="Arial" panose="020B0604020202020204" pitchFamily="34" charset="0"/>
                <a:cs typeface="Arial" panose="020B0604020202020204" pitchFamily="34" charset="0"/>
              </a:rPr>
              <a:t>First ejaculation roughly equivalent to menarche</a:t>
            </a:r>
          </a:p>
          <a:p>
            <a:pPr lvl="1" algn="just" eaLnBrk="1" hangingPunct="1"/>
            <a:r>
              <a:rPr lang="en-US" sz="2400" dirty="0">
                <a:latin typeface="Arial" panose="020B0604020202020204" pitchFamily="34" charset="0"/>
                <a:cs typeface="Arial" panose="020B0604020202020204" pitchFamily="34" charset="0"/>
              </a:rPr>
              <a:t>A more private event, rarely shared with parents or friends</a:t>
            </a:r>
          </a:p>
          <a:p>
            <a:pPr lvl="1" algn="just" eaLnBrk="1" hangingPunct="1"/>
            <a:r>
              <a:rPr lang="en-US" sz="2400" dirty="0">
                <a:latin typeface="Arial" panose="020B0604020202020204" pitchFamily="34" charset="0"/>
                <a:cs typeface="Arial" panose="020B0604020202020204" pitchFamily="34" charset="0"/>
              </a:rPr>
              <a:t>Likely due to uncertainty about their emerging sexuality</a:t>
            </a:r>
          </a:p>
        </p:txBody>
      </p:sp>
      <p:sp>
        <p:nvSpPr>
          <p:cNvPr id="6" name="Slide Number Placeholder 5"/>
          <p:cNvSpPr>
            <a:spLocks noGrp="1"/>
          </p:cNvSpPr>
          <p:nvPr>
            <p:ph type="sldNum" sz="quarter" idx="4294967295"/>
          </p:nvPr>
        </p:nvSpPr>
        <p:spPr>
          <a:xfrm>
            <a:off x="8328025" y="6459538"/>
            <a:ext cx="815975" cy="365125"/>
          </a:xfrm>
        </p:spPr>
        <p:txBody>
          <a:bodyPr>
            <a:normAutofit/>
          </a:bodyPr>
          <a:lstStyle/>
          <a:p>
            <a:pPr>
              <a:spcAft>
                <a:spcPts val="600"/>
              </a:spcAft>
              <a:defRPr/>
            </a:pPr>
            <a:fld id="{AB5D3544-01FD-4CF3-B62F-21FF32085880}" type="slidenum">
              <a:rPr lang="en-GB">
                <a:solidFill>
                  <a:schemeClr val="tx2"/>
                </a:solidFill>
              </a:rPr>
              <a:pPr>
                <a:spcAft>
                  <a:spcPts val="600"/>
                </a:spcAft>
                <a:defRPr/>
              </a:pPr>
              <a:t>27</a:t>
            </a:fld>
            <a:endParaRPr lang="en-GB">
              <a:solidFill>
                <a:schemeClr val="tx2"/>
              </a:solidFill>
            </a:endParaRP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2771" name="Rectangle 2"/>
          <p:cNvSpPr>
            <a:spLocks noGrp="1" noChangeArrowheads="1"/>
          </p:cNvSpPr>
          <p:nvPr>
            <p:ph type="title"/>
          </p:nvPr>
        </p:nvSpPr>
        <p:spPr>
          <a:xfrm>
            <a:off x="369277" y="605896"/>
            <a:ext cx="2313633" cy="5646208"/>
          </a:xfrm>
        </p:spPr>
        <p:txBody>
          <a:bodyPr anchor="ctr">
            <a:normAutofit/>
          </a:bodyPr>
          <a:lstStyle/>
          <a:p>
            <a:pPr eaLnBrk="1" hangingPunct="1"/>
            <a:r>
              <a:rPr lang="en-US" sz="3100">
                <a:solidFill>
                  <a:srgbClr val="FFFFFF"/>
                </a:solidFill>
                <a:latin typeface="Arial" panose="020B0604020202020204" pitchFamily="34" charset="0"/>
                <a:cs typeface="Arial" panose="020B0604020202020204" pitchFamily="34" charset="0"/>
              </a:rPr>
              <a:t>Early Maturing Girls </a:t>
            </a:r>
          </a:p>
        </p:txBody>
      </p:sp>
      <p:sp>
        <p:nvSpPr>
          <p:cNvPr id="32772" name="Rectangle 3"/>
          <p:cNvSpPr>
            <a:spLocks noGrp="1" noChangeArrowheads="1"/>
          </p:cNvSpPr>
          <p:nvPr>
            <p:ph idx="1"/>
          </p:nvPr>
        </p:nvSpPr>
        <p:spPr>
          <a:xfrm>
            <a:off x="539552" y="605896"/>
            <a:ext cx="7827207" cy="5646208"/>
          </a:xfrm>
        </p:spPr>
        <p:txBody>
          <a:bodyPr anchor="ctr">
            <a:normAutofit/>
          </a:bodyPr>
          <a:lstStyle/>
          <a:p>
            <a:pPr algn="just" eaLnBrk="1" hangingPunct="1"/>
            <a:r>
              <a:rPr lang="en-US" sz="2400" dirty="0">
                <a:latin typeface="Arial" panose="020B0604020202020204" pitchFamily="34" charset="0"/>
                <a:cs typeface="Arial" panose="020B0604020202020204" pitchFamily="34" charset="0"/>
              </a:rPr>
              <a:t>Because girls mature earlier anyway, may come at a very early age</a:t>
            </a:r>
          </a:p>
          <a:p>
            <a:pPr algn="just" eaLnBrk="1" hangingPunct="1"/>
            <a:endParaRPr lang="en-US" sz="2400" dirty="0">
              <a:latin typeface="Arial" panose="020B0604020202020204" pitchFamily="34" charset="0"/>
              <a:cs typeface="Arial" panose="020B0604020202020204" pitchFamily="34" charset="0"/>
            </a:endParaRPr>
          </a:p>
          <a:p>
            <a:pPr algn="just" eaLnBrk="1" hangingPunct="1"/>
            <a:r>
              <a:rPr lang="en-US" sz="2400" dirty="0">
                <a:latin typeface="Arial" panose="020B0604020202020204" pitchFamily="34" charset="0"/>
                <a:cs typeface="Arial" panose="020B0604020202020204" pitchFamily="34" charset="0"/>
              </a:rPr>
              <a:t>Effects more negative:</a:t>
            </a:r>
          </a:p>
          <a:p>
            <a:pPr lvl="1" algn="just" eaLnBrk="1" hangingPunct="1"/>
            <a:r>
              <a:rPr lang="en-US" sz="2000" dirty="0">
                <a:latin typeface="Arial" panose="020B0604020202020204" pitchFamily="34" charset="0"/>
                <a:cs typeface="Arial" panose="020B0604020202020204" pitchFamily="34" charset="0"/>
              </a:rPr>
              <a:t>Peer ridicule</a:t>
            </a:r>
          </a:p>
          <a:p>
            <a:pPr lvl="1" algn="just" eaLnBrk="1" hangingPunct="1"/>
            <a:r>
              <a:rPr lang="en-US" sz="2000" dirty="0">
                <a:latin typeface="Arial" panose="020B0604020202020204" pitchFamily="34" charset="0"/>
                <a:cs typeface="Arial" panose="020B0604020202020204" pitchFamily="34" charset="0"/>
              </a:rPr>
              <a:t>Feeling of being “different”</a:t>
            </a:r>
          </a:p>
          <a:p>
            <a:pPr lvl="1" algn="just" eaLnBrk="1" hangingPunct="1"/>
            <a:r>
              <a:rPr lang="en-US" sz="2000" dirty="0">
                <a:latin typeface="Arial" panose="020B0604020202020204" pitchFamily="34" charset="0"/>
                <a:cs typeface="Arial" panose="020B0604020202020204" pitchFamily="34" charset="0"/>
              </a:rPr>
              <a:t>Greater potential to gain negative labels</a:t>
            </a:r>
          </a:p>
          <a:p>
            <a:pPr marL="201168" lvl="1" indent="0" algn="just" eaLnBrk="1" hangingPunct="1">
              <a:buNone/>
            </a:pPr>
            <a:endParaRPr lang="en-US" sz="2000" dirty="0">
              <a:latin typeface="Arial" panose="020B0604020202020204" pitchFamily="34" charset="0"/>
              <a:cs typeface="Arial" panose="020B0604020202020204" pitchFamily="34" charset="0"/>
            </a:endParaRPr>
          </a:p>
          <a:p>
            <a:pPr algn="just" eaLnBrk="1" hangingPunct="1"/>
            <a:r>
              <a:rPr lang="en-US" sz="2400" dirty="0">
                <a:latin typeface="Arial" panose="020B0604020202020204" pitchFamily="34" charset="0"/>
                <a:cs typeface="Arial" panose="020B0604020202020204" pitchFamily="34" charset="0"/>
              </a:rPr>
              <a:t>Some positives:</a:t>
            </a:r>
          </a:p>
          <a:p>
            <a:pPr lvl="1" algn="just" eaLnBrk="1" hangingPunct="1"/>
            <a:r>
              <a:rPr lang="en-US" sz="2000" dirty="0">
                <a:latin typeface="Arial" panose="020B0604020202020204" pitchFamily="34" charset="0"/>
                <a:cs typeface="Arial" panose="020B0604020202020204" pitchFamily="34" charset="0"/>
              </a:rPr>
              <a:t>Likely to date sooner</a:t>
            </a:r>
          </a:p>
          <a:p>
            <a:pPr lvl="1" algn="just" eaLnBrk="1" hangingPunct="1"/>
            <a:r>
              <a:rPr lang="en-US" sz="2000" dirty="0">
                <a:latin typeface="Arial" panose="020B0604020202020204" pitchFamily="34" charset="0"/>
                <a:cs typeface="Arial" panose="020B0604020202020204" pitchFamily="34" charset="0"/>
              </a:rPr>
              <a:t>Greater popularity enhances self-esteem</a:t>
            </a:r>
          </a:p>
          <a:p>
            <a:pPr lvl="1" algn="just" eaLnBrk="1" hangingPunct="1"/>
            <a:r>
              <a:rPr lang="en-US" sz="2000" dirty="0">
                <a:latin typeface="Arial" panose="020B0604020202020204" pitchFamily="34" charset="0"/>
                <a:cs typeface="Arial" panose="020B0604020202020204" pitchFamily="34" charset="0"/>
              </a:rPr>
              <a:t>Increasingly, athletic skills are valued</a:t>
            </a:r>
          </a:p>
        </p:txBody>
      </p:sp>
      <p:sp>
        <p:nvSpPr>
          <p:cNvPr id="6" name="Slide Number Placeholder 5"/>
          <p:cNvSpPr>
            <a:spLocks noGrp="1"/>
          </p:cNvSpPr>
          <p:nvPr>
            <p:ph type="sldNum" sz="quarter" idx="4294967295"/>
          </p:nvPr>
        </p:nvSpPr>
        <p:spPr>
          <a:xfrm>
            <a:off x="8328025" y="6459538"/>
            <a:ext cx="815975" cy="365125"/>
          </a:xfrm>
        </p:spPr>
        <p:txBody>
          <a:bodyPr>
            <a:normAutofit/>
          </a:bodyPr>
          <a:lstStyle/>
          <a:p>
            <a:pPr>
              <a:spcAft>
                <a:spcPts val="600"/>
              </a:spcAft>
              <a:defRPr/>
            </a:pPr>
            <a:fld id="{3B5C885D-1D9C-4906-B60D-1649B2D96FE4}" type="slidenum">
              <a:rPr lang="en-GB">
                <a:solidFill>
                  <a:schemeClr val="tx2"/>
                </a:solidFill>
              </a:rPr>
              <a:pPr>
                <a:spcAft>
                  <a:spcPts val="600"/>
                </a:spcAft>
                <a:defRPr/>
              </a:pPr>
              <a:t>28</a:t>
            </a:fld>
            <a:endParaRPr lang="en-GB">
              <a:solidFill>
                <a:schemeClr val="tx2"/>
              </a:solidFill>
            </a:endParaRP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3794" name="Title 1"/>
          <p:cNvSpPr>
            <a:spLocks noGrp="1"/>
          </p:cNvSpPr>
          <p:nvPr>
            <p:ph type="title"/>
          </p:nvPr>
        </p:nvSpPr>
        <p:spPr>
          <a:xfrm>
            <a:off x="369277" y="605896"/>
            <a:ext cx="2313633" cy="5646208"/>
          </a:xfrm>
        </p:spPr>
        <p:txBody>
          <a:bodyPr anchor="ctr">
            <a:normAutofit/>
          </a:bodyPr>
          <a:lstStyle/>
          <a:p>
            <a:pPr eaLnBrk="1" hangingPunct="1"/>
            <a:r>
              <a:rPr lang="en-US" sz="3100">
                <a:solidFill>
                  <a:srgbClr val="FFFFFF"/>
                </a:solidFill>
                <a:latin typeface="Arial" panose="020B0604020202020204" pitchFamily="34" charset="0"/>
                <a:cs typeface="Arial" panose="020B0604020202020204" pitchFamily="34" charset="0"/>
              </a:rPr>
              <a:t>Early Maturing Girls </a:t>
            </a:r>
            <a:br>
              <a:rPr lang="en-US" sz="3100">
                <a:solidFill>
                  <a:srgbClr val="FFFFFF"/>
                </a:solidFill>
              </a:rPr>
            </a:br>
            <a:endParaRPr lang="en-US" sz="3100">
              <a:solidFill>
                <a:srgbClr val="FFFFFF"/>
              </a:solidFill>
            </a:endParaRPr>
          </a:p>
        </p:txBody>
      </p:sp>
      <p:sp>
        <p:nvSpPr>
          <p:cNvPr id="33795" name="Content Placeholder 2"/>
          <p:cNvSpPr>
            <a:spLocks noGrp="1"/>
          </p:cNvSpPr>
          <p:nvPr>
            <p:ph idx="1"/>
          </p:nvPr>
        </p:nvSpPr>
        <p:spPr>
          <a:xfrm>
            <a:off x="323528" y="605896"/>
            <a:ext cx="8043231" cy="5646208"/>
          </a:xfrm>
        </p:spPr>
        <p:txBody>
          <a:bodyPr anchor="ctr">
            <a:normAutofit/>
          </a:bodyPr>
          <a:lstStyle/>
          <a:p>
            <a:pPr eaLnBrk="1" hangingPunct="1"/>
            <a:r>
              <a:rPr lang="en-GB" sz="2800" dirty="0">
                <a:latin typeface="Arial" panose="020B0604020202020204" pitchFamily="34" charset="0"/>
                <a:cs typeface="Arial" panose="020B0604020202020204" pitchFamily="34" charset="0"/>
              </a:rPr>
              <a:t>Think of themselves as fat. </a:t>
            </a:r>
          </a:p>
          <a:p>
            <a:pPr eaLnBrk="1" hangingPunct="1"/>
            <a:r>
              <a:rPr lang="en-GB" sz="2800" dirty="0">
                <a:latin typeface="Arial" panose="020B0604020202020204" pitchFamily="34" charset="0"/>
                <a:cs typeface="Arial" panose="020B0604020202020204" pitchFamily="34" charset="0"/>
              </a:rPr>
              <a:t>More likely to get into trouble at school and at home. </a:t>
            </a:r>
          </a:p>
          <a:p>
            <a:pPr eaLnBrk="1" hangingPunct="1"/>
            <a:r>
              <a:rPr lang="en-GB" sz="2800" dirty="0">
                <a:latin typeface="Arial" panose="020B0604020202020204" pitchFamily="34" charset="0"/>
                <a:cs typeface="Arial" panose="020B0604020202020204" pitchFamily="34" charset="0"/>
              </a:rPr>
              <a:t>Involved in misbehaving peer groups. </a:t>
            </a:r>
          </a:p>
          <a:p>
            <a:pPr eaLnBrk="1" hangingPunct="1"/>
            <a:r>
              <a:rPr lang="en-GB" sz="2800" dirty="0">
                <a:latin typeface="Arial" panose="020B0604020202020204" pitchFamily="34" charset="0"/>
                <a:cs typeface="Arial" panose="020B0604020202020204" pitchFamily="34" charset="0"/>
              </a:rPr>
              <a:t>Delinquent behaviour. </a:t>
            </a:r>
          </a:p>
          <a:p>
            <a:pPr eaLnBrk="1" hangingPunct="1"/>
            <a:r>
              <a:rPr lang="en-GB" sz="2800" dirty="0">
                <a:latin typeface="Arial" panose="020B0604020202020204" pitchFamily="34" charset="0"/>
                <a:cs typeface="Arial" panose="020B0604020202020204" pitchFamily="34" charset="0"/>
              </a:rPr>
              <a:t>Smoking. </a:t>
            </a:r>
          </a:p>
          <a:p>
            <a:pPr eaLnBrk="1" hangingPunct="1"/>
            <a:r>
              <a:rPr lang="en-GB" sz="2800" dirty="0">
                <a:latin typeface="Arial" panose="020B0604020202020204" pitchFamily="34" charset="0"/>
                <a:cs typeface="Arial" panose="020B0604020202020204" pitchFamily="34" charset="0"/>
              </a:rPr>
              <a:t>Depression.</a:t>
            </a:r>
            <a:endParaRPr lang="en-US" sz="2800" dirty="0">
              <a:latin typeface="Arial" panose="020B0604020202020204" pitchFamily="34" charset="0"/>
              <a:cs typeface="Arial" panose="020B0604020202020204" pitchFamily="34" charset="0"/>
            </a:endParaRP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4819" name="Rectangle 2"/>
          <p:cNvSpPr>
            <a:spLocks noGrp="1" noChangeArrowheads="1"/>
          </p:cNvSpPr>
          <p:nvPr>
            <p:ph type="title"/>
          </p:nvPr>
        </p:nvSpPr>
        <p:spPr>
          <a:xfrm>
            <a:off x="369277" y="605896"/>
            <a:ext cx="2313633" cy="5646208"/>
          </a:xfrm>
        </p:spPr>
        <p:txBody>
          <a:bodyPr anchor="ctr">
            <a:normAutofit/>
          </a:bodyPr>
          <a:lstStyle/>
          <a:p>
            <a:pPr eaLnBrk="1" hangingPunct="1"/>
            <a:r>
              <a:rPr lang="en-US" sz="3100">
                <a:solidFill>
                  <a:srgbClr val="FFFFFF"/>
                </a:solidFill>
                <a:latin typeface="Arial" panose="020B0604020202020204" pitchFamily="34" charset="0"/>
                <a:cs typeface="Arial" panose="020B0604020202020204" pitchFamily="34" charset="0"/>
              </a:rPr>
              <a:t>Effects of Early or Late Maturation</a:t>
            </a:r>
            <a:br>
              <a:rPr lang="en-US" sz="3100">
                <a:solidFill>
                  <a:srgbClr val="FFFFFF"/>
                </a:solidFill>
              </a:rPr>
            </a:br>
            <a:endParaRPr lang="en-US" sz="3100">
              <a:solidFill>
                <a:srgbClr val="FFFFFF"/>
              </a:solidFill>
            </a:endParaRPr>
          </a:p>
        </p:txBody>
      </p:sp>
      <p:sp>
        <p:nvSpPr>
          <p:cNvPr id="34820" name="Rectangle 3"/>
          <p:cNvSpPr>
            <a:spLocks noGrp="1" noChangeArrowheads="1"/>
          </p:cNvSpPr>
          <p:nvPr>
            <p:ph idx="1"/>
          </p:nvPr>
        </p:nvSpPr>
        <p:spPr>
          <a:xfrm>
            <a:off x="539552" y="605896"/>
            <a:ext cx="7827207" cy="5646208"/>
          </a:xfrm>
        </p:spPr>
        <p:txBody>
          <a:bodyPr anchor="ctr">
            <a:normAutofit/>
          </a:bodyPr>
          <a:lstStyle/>
          <a:p>
            <a:pPr algn="just" eaLnBrk="1" hangingPunct="1"/>
            <a:r>
              <a:rPr lang="en-US" sz="2800" dirty="0">
                <a:latin typeface="Arial" panose="020B0604020202020204" pitchFamily="34" charset="0"/>
                <a:cs typeface="Arial" panose="020B0604020202020204" pitchFamily="34" charset="0"/>
              </a:rPr>
              <a:t>Boys:  Early maturation is largely a bonus</a:t>
            </a:r>
          </a:p>
          <a:p>
            <a:pPr algn="just" eaLnBrk="1" hangingPunct="1"/>
            <a:endParaRPr lang="en-US" sz="2800" dirty="0">
              <a:latin typeface="Arial" panose="020B0604020202020204" pitchFamily="34" charset="0"/>
              <a:cs typeface="Arial" panose="020B0604020202020204" pitchFamily="34" charset="0"/>
            </a:endParaRPr>
          </a:p>
          <a:p>
            <a:pPr algn="just" eaLnBrk="1" hangingPunct="1"/>
            <a:r>
              <a:rPr lang="en-US" sz="2800" dirty="0">
                <a:latin typeface="Arial" panose="020B0604020202020204" pitchFamily="34" charset="0"/>
                <a:cs typeface="Arial" panose="020B0604020202020204" pitchFamily="34" charset="0"/>
              </a:rPr>
              <a:t>Early maturing boys show:</a:t>
            </a:r>
          </a:p>
          <a:p>
            <a:pPr lvl="1" algn="just" eaLnBrk="1" hangingPunct="1"/>
            <a:r>
              <a:rPr lang="en-US" sz="2400" dirty="0">
                <a:latin typeface="Arial" panose="020B0604020202020204" pitchFamily="34" charset="0"/>
                <a:cs typeface="Arial" panose="020B0604020202020204" pitchFamily="34" charset="0"/>
              </a:rPr>
              <a:t>Higher popularity</a:t>
            </a:r>
          </a:p>
          <a:p>
            <a:pPr lvl="1" algn="just" eaLnBrk="1" hangingPunct="1"/>
            <a:r>
              <a:rPr lang="en-US" sz="2400" dirty="0">
                <a:latin typeface="Arial" panose="020B0604020202020204" pitchFamily="34" charset="0"/>
                <a:cs typeface="Arial" panose="020B0604020202020204" pitchFamily="34" charset="0"/>
              </a:rPr>
              <a:t>More success in athletics</a:t>
            </a:r>
          </a:p>
          <a:p>
            <a:pPr lvl="1" algn="just" eaLnBrk="1" hangingPunct="1"/>
            <a:r>
              <a:rPr lang="en-US" sz="2400" dirty="0">
                <a:latin typeface="Arial" panose="020B0604020202020204" pitchFamily="34" charset="0"/>
                <a:cs typeface="Arial" panose="020B0604020202020204" pitchFamily="34" charset="0"/>
              </a:rPr>
              <a:t>More positive self concept</a:t>
            </a:r>
          </a:p>
          <a:p>
            <a:pPr marL="201168" lvl="1" indent="0" algn="just" eaLnBrk="1" hangingPunct="1">
              <a:buNone/>
            </a:pPr>
            <a:endParaRPr lang="en-US" sz="2400" dirty="0">
              <a:latin typeface="Arial" panose="020B0604020202020204" pitchFamily="34" charset="0"/>
              <a:cs typeface="Arial" panose="020B0604020202020204" pitchFamily="34" charset="0"/>
            </a:endParaRPr>
          </a:p>
          <a:p>
            <a:pPr algn="just" eaLnBrk="1" hangingPunct="1"/>
            <a:r>
              <a:rPr lang="en-US" sz="2800" dirty="0">
                <a:latin typeface="Arial" panose="020B0604020202020204" pitchFamily="34" charset="0"/>
                <a:cs typeface="Arial" panose="020B0604020202020204" pitchFamily="34" charset="0"/>
              </a:rPr>
              <a:t>Negative effects of early maturation:</a:t>
            </a:r>
          </a:p>
          <a:p>
            <a:pPr lvl="1" algn="just" eaLnBrk="1" hangingPunct="1"/>
            <a:r>
              <a:rPr lang="en-US" sz="2400" dirty="0">
                <a:latin typeface="Arial" panose="020B0604020202020204" pitchFamily="34" charset="0"/>
                <a:cs typeface="Arial" panose="020B0604020202020204" pitchFamily="34" charset="0"/>
              </a:rPr>
              <a:t>More school difficulties</a:t>
            </a:r>
          </a:p>
          <a:p>
            <a:pPr lvl="1" algn="just" eaLnBrk="1" hangingPunct="1"/>
            <a:r>
              <a:rPr lang="en-US" sz="2400" dirty="0">
                <a:latin typeface="Arial" panose="020B0604020202020204" pitchFamily="34" charset="0"/>
                <a:cs typeface="Arial" panose="020B0604020202020204" pitchFamily="34" charset="0"/>
              </a:rPr>
              <a:t>Greater risks of delinquency and substance abuse</a:t>
            </a:r>
          </a:p>
        </p:txBody>
      </p:sp>
      <p:sp>
        <p:nvSpPr>
          <p:cNvPr id="7" name="Slide Number Placeholder 5"/>
          <p:cNvSpPr>
            <a:spLocks noGrp="1"/>
          </p:cNvSpPr>
          <p:nvPr>
            <p:ph type="sldNum" sz="quarter" idx="4294967295"/>
          </p:nvPr>
        </p:nvSpPr>
        <p:spPr>
          <a:xfrm>
            <a:off x="8328025" y="6459538"/>
            <a:ext cx="815975" cy="365125"/>
          </a:xfrm>
        </p:spPr>
        <p:txBody>
          <a:bodyPr>
            <a:normAutofit/>
          </a:bodyPr>
          <a:lstStyle/>
          <a:p>
            <a:pPr>
              <a:spcAft>
                <a:spcPts val="600"/>
              </a:spcAft>
              <a:defRPr/>
            </a:pPr>
            <a:fld id="{E91ED236-7C8D-4233-9377-9C48764A9078}" type="slidenum">
              <a:rPr lang="en-GB">
                <a:solidFill>
                  <a:schemeClr val="tx2"/>
                </a:solidFill>
              </a:rPr>
              <a:pPr>
                <a:spcAft>
                  <a:spcPts val="600"/>
                </a:spcAft>
                <a:defRPr/>
              </a:pPr>
              <a:t>30</a:t>
            </a:fld>
            <a:endParaRPr lang="en-GB">
              <a:solidFill>
                <a:schemeClr val="tx2"/>
              </a:solidFill>
            </a:endParaRP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5842" name="Title 1"/>
          <p:cNvSpPr>
            <a:spLocks noGrp="1"/>
          </p:cNvSpPr>
          <p:nvPr>
            <p:ph type="title"/>
          </p:nvPr>
        </p:nvSpPr>
        <p:spPr>
          <a:xfrm>
            <a:off x="369277" y="605896"/>
            <a:ext cx="2313633" cy="5646208"/>
          </a:xfrm>
        </p:spPr>
        <p:txBody>
          <a:bodyPr anchor="ctr">
            <a:normAutofit/>
          </a:bodyPr>
          <a:lstStyle/>
          <a:p>
            <a:pPr eaLnBrk="1" hangingPunct="1"/>
            <a:r>
              <a:rPr lang="en-GB" sz="3100">
                <a:solidFill>
                  <a:srgbClr val="FFFFFF"/>
                </a:solidFill>
                <a:latin typeface="Arial" panose="020B0604020202020204" pitchFamily="34" charset="0"/>
                <a:cs typeface="Arial" panose="020B0604020202020204" pitchFamily="34" charset="0"/>
              </a:rPr>
              <a:t>Early Maturing Boys</a:t>
            </a:r>
            <a:br>
              <a:rPr lang="en-GB" sz="3100">
                <a:solidFill>
                  <a:srgbClr val="FFFFFF"/>
                </a:solidFill>
                <a:latin typeface="Arial" panose="020B0604020202020204" pitchFamily="34" charset="0"/>
                <a:cs typeface="Arial" panose="020B0604020202020204" pitchFamily="34" charset="0"/>
              </a:rPr>
            </a:br>
            <a:r>
              <a:rPr lang="en-GB" sz="3100">
                <a:solidFill>
                  <a:srgbClr val="FFFFFF"/>
                </a:solidFill>
                <a:latin typeface="Arial" panose="020B0604020202020204" pitchFamily="34" charset="0"/>
                <a:cs typeface="Arial" panose="020B0604020202020204" pitchFamily="34" charset="0"/>
              </a:rPr>
              <a:t> </a:t>
            </a:r>
            <a:endParaRPr lang="en-US" sz="3100">
              <a:solidFill>
                <a:srgbClr val="FFFFFF"/>
              </a:solidFill>
              <a:latin typeface="Arial" panose="020B0604020202020204" pitchFamily="34" charset="0"/>
              <a:cs typeface="Arial" panose="020B0604020202020204" pitchFamily="34" charset="0"/>
            </a:endParaRPr>
          </a:p>
        </p:txBody>
      </p:sp>
      <p:sp>
        <p:nvSpPr>
          <p:cNvPr id="35843" name="Content Placeholder 2"/>
          <p:cNvSpPr>
            <a:spLocks noGrp="1"/>
          </p:cNvSpPr>
          <p:nvPr>
            <p:ph idx="1"/>
          </p:nvPr>
        </p:nvSpPr>
        <p:spPr>
          <a:xfrm>
            <a:off x="539552" y="605896"/>
            <a:ext cx="7827207" cy="5646208"/>
          </a:xfrm>
        </p:spPr>
        <p:txBody>
          <a:bodyPr anchor="ctr">
            <a:normAutofit/>
          </a:bodyPr>
          <a:lstStyle/>
          <a:p>
            <a:pPr algn="just" eaLnBrk="1" hangingPunct="1"/>
            <a:r>
              <a:rPr lang="en-GB" sz="2800" dirty="0">
                <a:latin typeface="Arial" panose="020B0604020202020204" pitchFamily="34" charset="0"/>
                <a:cs typeface="Arial" panose="020B0604020202020204" pitchFamily="34" charset="0"/>
              </a:rPr>
              <a:t>More positive perceptions on their body image</a:t>
            </a:r>
          </a:p>
          <a:p>
            <a:pPr algn="just" eaLnBrk="1" hangingPunct="1"/>
            <a:r>
              <a:rPr lang="en-GB" sz="2800" dirty="0">
                <a:latin typeface="Arial" panose="020B0604020202020204" pitchFamily="34" charset="0"/>
                <a:cs typeface="Arial" panose="020B0604020202020204" pitchFamily="34" charset="0"/>
              </a:rPr>
              <a:t>Tend to do better in School. </a:t>
            </a:r>
          </a:p>
          <a:p>
            <a:pPr algn="just" eaLnBrk="1" hangingPunct="1"/>
            <a:r>
              <a:rPr lang="en-GB" sz="2800" dirty="0">
                <a:latin typeface="Arial" panose="020B0604020202020204" pitchFamily="34" charset="0"/>
                <a:cs typeface="Arial" panose="020B0604020202020204" pitchFamily="34" charset="0"/>
              </a:rPr>
              <a:t>Tend to get into less trouble. </a:t>
            </a:r>
          </a:p>
          <a:p>
            <a:pPr algn="just" eaLnBrk="1" hangingPunct="1"/>
            <a:r>
              <a:rPr lang="en-GB" sz="2800" dirty="0">
                <a:latin typeface="Arial" panose="020B0604020202020204" pitchFamily="34" charset="0"/>
                <a:cs typeface="Arial" panose="020B0604020202020204" pitchFamily="34" charset="0"/>
              </a:rPr>
              <a:t>More popular (Duke et al, 1982). </a:t>
            </a:r>
            <a:endParaRPr lang="en-US" sz="2800" dirty="0">
              <a:latin typeface="Arial" panose="020B0604020202020204" pitchFamily="34" charset="0"/>
              <a:cs typeface="Arial" panose="020B0604020202020204" pitchFamily="34" charset="0"/>
            </a:endParaRP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6867" name="Rectangle 2"/>
          <p:cNvSpPr>
            <a:spLocks noGrp="1" noChangeArrowheads="1"/>
          </p:cNvSpPr>
          <p:nvPr>
            <p:ph type="title"/>
          </p:nvPr>
        </p:nvSpPr>
        <p:spPr>
          <a:xfrm>
            <a:off x="369277" y="516835"/>
            <a:ext cx="2313633" cy="5772840"/>
          </a:xfrm>
        </p:spPr>
        <p:txBody>
          <a:bodyPr anchor="ctr">
            <a:normAutofit/>
          </a:bodyPr>
          <a:lstStyle/>
          <a:p>
            <a:pPr eaLnBrk="1" hangingPunct="1"/>
            <a:r>
              <a:rPr lang="en-US" sz="3100" dirty="0">
                <a:solidFill>
                  <a:srgbClr val="FFFFFF"/>
                </a:solidFill>
                <a:latin typeface="Arial" panose="020B0604020202020204" pitchFamily="34" charset="0"/>
                <a:cs typeface="Arial" panose="020B0604020202020204" pitchFamily="34" charset="0"/>
              </a:rPr>
              <a:t>Late Maturing Boys</a:t>
            </a:r>
            <a:br>
              <a:rPr lang="en-US" sz="3100" dirty="0">
                <a:solidFill>
                  <a:srgbClr val="FFFFFF"/>
                </a:solidFill>
              </a:rPr>
            </a:br>
            <a:r>
              <a:rPr lang="en-US" sz="3100" dirty="0">
                <a:solidFill>
                  <a:srgbClr val="FFFFFF"/>
                </a:solidFill>
              </a:rPr>
              <a:t> </a:t>
            </a:r>
          </a:p>
        </p:txBody>
      </p:sp>
      <p:graphicFrame>
        <p:nvGraphicFramePr>
          <p:cNvPr id="36870" name="Rectangle 3">
            <a:extLst>
              <a:ext uri="{FF2B5EF4-FFF2-40B4-BE49-F238E27FC236}">
                <a16:creationId xmlns:a16="http://schemas.microsoft.com/office/drawing/2014/main" id="{36C8CA77-968F-E945-433D-7F060EF9A893}"/>
              </a:ext>
            </a:extLst>
          </p:cNvPr>
          <p:cNvGraphicFramePr>
            <a:graphicFrameLocks noGrp="1"/>
          </p:cNvGraphicFramePr>
          <p:nvPr>
            <p:ph idx="1"/>
            <p:extLst>
              <p:ext uri="{D42A27DB-BD31-4B8C-83A1-F6EECF244321}">
                <p14:modId xmlns:p14="http://schemas.microsoft.com/office/powerpoint/2010/main" val="2479833105"/>
              </p:ext>
            </p:extLst>
          </p:nvPr>
        </p:nvGraphicFramePr>
        <p:xfrm>
          <a:off x="971600" y="404664"/>
          <a:ext cx="7683053" cy="588501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Slide Number Placeholder 5"/>
          <p:cNvSpPr>
            <a:spLocks noGrp="1"/>
          </p:cNvSpPr>
          <p:nvPr>
            <p:ph type="sldNum" sz="quarter" idx="4294967295"/>
          </p:nvPr>
        </p:nvSpPr>
        <p:spPr>
          <a:xfrm>
            <a:off x="8328025" y="6459538"/>
            <a:ext cx="815975" cy="365125"/>
          </a:xfrm>
        </p:spPr>
        <p:txBody>
          <a:bodyPr>
            <a:normAutofit/>
          </a:bodyPr>
          <a:lstStyle/>
          <a:p>
            <a:pPr>
              <a:spcAft>
                <a:spcPts val="600"/>
              </a:spcAft>
              <a:defRPr/>
            </a:pPr>
            <a:fld id="{AFA44A23-0EC2-4BD2-BD2C-0DC3ADF9A6F8}" type="slidenum">
              <a:rPr lang="en-GB">
                <a:solidFill>
                  <a:schemeClr val="tx2"/>
                </a:solidFill>
              </a:rPr>
              <a:pPr>
                <a:spcAft>
                  <a:spcPts val="600"/>
                </a:spcAft>
                <a:defRPr/>
              </a:pPr>
              <a:t>32</a:t>
            </a:fld>
            <a:endParaRPr lang="en-GB">
              <a:solidFill>
                <a:schemeClr val="tx2"/>
              </a:solidFill>
            </a:endParaRP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7891" name="Rectangle 2"/>
          <p:cNvSpPr>
            <a:spLocks noGrp="1" noChangeArrowheads="1"/>
          </p:cNvSpPr>
          <p:nvPr>
            <p:ph type="title"/>
          </p:nvPr>
        </p:nvSpPr>
        <p:spPr>
          <a:xfrm>
            <a:off x="369277" y="516835"/>
            <a:ext cx="2313633" cy="5772840"/>
          </a:xfrm>
        </p:spPr>
        <p:txBody>
          <a:bodyPr anchor="ctr">
            <a:normAutofit/>
          </a:bodyPr>
          <a:lstStyle/>
          <a:p>
            <a:pPr eaLnBrk="1" hangingPunct="1"/>
            <a:r>
              <a:rPr lang="en-US" sz="3100">
                <a:solidFill>
                  <a:srgbClr val="FFFFFF"/>
                </a:solidFill>
                <a:latin typeface="Arial" panose="020B0604020202020204" pitchFamily="34" charset="0"/>
                <a:cs typeface="Arial" panose="020B0604020202020204" pitchFamily="34" charset="0"/>
              </a:rPr>
              <a:t>Late Maturing Girls</a:t>
            </a:r>
            <a:br>
              <a:rPr lang="en-US" sz="3100">
                <a:solidFill>
                  <a:srgbClr val="FFFFFF"/>
                </a:solidFill>
              </a:rPr>
            </a:br>
            <a:r>
              <a:rPr lang="en-US" sz="3100">
                <a:solidFill>
                  <a:srgbClr val="FFFFFF"/>
                </a:solidFill>
              </a:rPr>
              <a:t> </a:t>
            </a:r>
          </a:p>
        </p:txBody>
      </p:sp>
      <p:graphicFrame>
        <p:nvGraphicFramePr>
          <p:cNvPr id="37894" name="Rectangle 3">
            <a:extLst>
              <a:ext uri="{FF2B5EF4-FFF2-40B4-BE49-F238E27FC236}">
                <a16:creationId xmlns:a16="http://schemas.microsoft.com/office/drawing/2014/main" id="{DCA7922E-5C75-1C11-B470-6A9C8EC949F9}"/>
              </a:ext>
            </a:extLst>
          </p:cNvPr>
          <p:cNvGraphicFramePr>
            <a:graphicFrameLocks noGrp="1"/>
          </p:cNvGraphicFramePr>
          <p:nvPr>
            <p:ph idx="1"/>
            <p:extLst>
              <p:ext uri="{D42A27DB-BD31-4B8C-83A1-F6EECF244321}">
                <p14:modId xmlns:p14="http://schemas.microsoft.com/office/powerpoint/2010/main" val="410970264"/>
              </p:ext>
            </p:extLst>
          </p:nvPr>
        </p:nvGraphicFramePr>
        <p:xfrm>
          <a:off x="467544" y="260648"/>
          <a:ext cx="8187109" cy="602902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Slide Number Placeholder 5"/>
          <p:cNvSpPr>
            <a:spLocks noGrp="1"/>
          </p:cNvSpPr>
          <p:nvPr>
            <p:ph type="sldNum" sz="quarter" idx="4294967295"/>
          </p:nvPr>
        </p:nvSpPr>
        <p:spPr>
          <a:xfrm>
            <a:off x="8328025" y="6459538"/>
            <a:ext cx="815975" cy="365125"/>
          </a:xfrm>
        </p:spPr>
        <p:txBody>
          <a:bodyPr>
            <a:normAutofit/>
          </a:bodyPr>
          <a:lstStyle/>
          <a:p>
            <a:pPr>
              <a:spcAft>
                <a:spcPts val="600"/>
              </a:spcAft>
              <a:defRPr/>
            </a:pPr>
            <a:fld id="{CABB3F99-4FFB-4603-928D-521C3D539933}" type="slidenum">
              <a:rPr lang="en-GB">
                <a:solidFill>
                  <a:schemeClr val="tx2"/>
                </a:solidFill>
              </a:rPr>
              <a:pPr>
                <a:spcAft>
                  <a:spcPts val="600"/>
                </a:spcAft>
                <a:defRPr/>
              </a:pPr>
              <a:t>33</a:t>
            </a:fld>
            <a:endParaRPr lang="en-GB">
              <a:solidFill>
                <a:schemeClr val="tx2"/>
              </a:solidFill>
            </a:endParaRP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69277" y="605896"/>
            <a:ext cx="2313633" cy="5646208"/>
          </a:xfrm>
        </p:spPr>
        <p:txBody>
          <a:bodyPr anchor="ctr">
            <a:normAutofit/>
          </a:bodyPr>
          <a:lstStyle/>
          <a:p>
            <a:pPr eaLnBrk="1" hangingPunct="1"/>
            <a:r>
              <a:rPr lang="en-GB" sz="3100">
                <a:solidFill>
                  <a:srgbClr val="FFFFFF"/>
                </a:solidFill>
                <a:latin typeface="Arial" panose="020B0604020202020204" pitchFamily="34" charset="0"/>
                <a:cs typeface="Arial" panose="020B0604020202020204" pitchFamily="34" charset="0"/>
              </a:rPr>
              <a:t>Relationship with the internal viewpoint</a:t>
            </a:r>
            <a:br>
              <a:rPr lang="en-GB" sz="3100">
                <a:solidFill>
                  <a:srgbClr val="FFFFFF"/>
                </a:solidFill>
              </a:rPr>
            </a:br>
            <a:endParaRPr lang="en-US" sz="3100">
              <a:solidFill>
                <a:srgbClr val="FFFFFF"/>
              </a:solidFill>
            </a:endParaRPr>
          </a:p>
        </p:txBody>
      </p:sp>
      <p:sp>
        <p:nvSpPr>
          <p:cNvPr id="38915" name="Content Placeholder 2"/>
          <p:cNvSpPr>
            <a:spLocks noGrp="1"/>
          </p:cNvSpPr>
          <p:nvPr>
            <p:ph idx="1"/>
          </p:nvPr>
        </p:nvSpPr>
        <p:spPr>
          <a:xfrm>
            <a:off x="683568" y="605896"/>
            <a:ext cx="7683191" cy="5646208"/>
          </a:xfrm>
        </p:spPr>
        <p:txBody>
          <a:bodyPr anchor="ctr">
            <a:normAutofit/>
          </a:bodyPr>
          <a:lstStyle/>
          <a:p>
            <a:pPr algn="just" eaLnBrk="1" hangingPunct="1"/>
            <a:r>
              <a:rPr lang="en-GB" sz="2400" dirty="0">
                <a:latin typeface="Arial" panose="020B0604020202020204" pitchFamily="34" charset="0"/>
                <a:cs typeface="Arial" panose="020B0604020202020204" pitchFamily="34" charset="0"/>
              </a:rPr>
              <a:t>Studies by Brooks-Gunn on ballet dancers. </a:t>
            </a:r>
          </a:p>
          <a:p>
            <a:pPr algn="just" eaLnBrk="1" hangingPunct="1"/>
            <a:r>
              <a:rPr lang="en-GB" sz="2400" dirty="0">
                <a:latin typeface="Arial" panose="020B0604020202020204" pitchFamily="34" charset="0"/>
                <a:cs typeface="Arial" panose="020B0604020202020204" pitchFamily="34" charset="0"/>
              </a:rPr>
              <a:t>Serious ballet dancers (14-18 year old). </a:t>
            </a:r>
          </a:p>
          <a:p>
            <a:pPr algn="just" eaLnBrk="1" hangingPunct="1"/>
            <a:r>
              <a:rPr lang="en-GB" sz="2400" dirty="0">
                <a:latin typeface="Arial" panose="020B0604020202020204" pitchFamily="34" charset="0"/>
                <a:cs typeface="Arial" panose="020B0604020202020204" pitchFamily="34" charset="0"/>
              </a:rPr>
              <a:t>Very lean body desirable. </a:t>
            </a:r>
          </a:p>
          <a:p>
            <a:pPr algn="just" eaLnBrk="1" hangingPunct="1"/>
            <a:r>
              <a:rPr lang="en-GB" sz="2400" dirty="0">
                <a:latin typeface="Arial" panose="020B0604020202020204" pitchFamily="34" charset="0"/>
                <a:cs typeface="Arial" panose="020B0604020202020204" pitchFamily="34" charset="0"/>
              </a:rPr>
              <a:t>Hypothesised that those who were late developers would have a better image of themselves than those on time. </a:t>
            </a:r>
          </a:p>
          <a:p>
            <a:pPr algn="just" eaLnBrk="1" hangingPunct="1"/>
            <a:endParaRPr lang="en-GB" sz="2400" dirty="0">
              <a:latin typeface="Arial" panose="020B0604020202020204" pitchFamily="34" charset="0"/>
              <a:cs typeface="Arial" panose="020B0604020202020204" pitchFamily="34" charset="0"/>
            </a:endParaRPr>
          </a:p>
          <a:p>
            <a:pPr marL="0" indent="0" algn="just" eaLnBrk="1" hangingPunct="1">
              <a:buNone/>
            </a:pPr>
            <a:r>
              <a:rPr lang="en-GB" sz="2400" i="1" dirty="0">
                <a:latin typeface="Arial" panose="020B0604020202020204" pitchFamily="34" charset="0"/>
                <a:cs typeface="Arial" panose="020B0604020202020204" pitchFamily="34" charset="0"/>
              </a:rPr>
              <a:t>Findings supported hypothesis. </a:t>
            </a:r>
            <a:endParaRPr lang="en-US" sz="2400" i="1" dirty="0">
              <a:latin typeface="Arial" panose="020B0604020202020204" pitchFamily="34" charset="0"/>
              <a:cs typeface="Arial" panose="020B0604020202020204" pitchFamily="34" charset="0"/>
            </a:endParaRP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9938" name="Title 1"/>
          <p:cNvSpPr>
            <a:spLocks noGrp="1"/>
          </p:cNvSpPr>
          <p:nvPr>
            <p:ph type="title"/>
          </p:nvPr>
        </p:nvSpPr>
        <p:spPr>
          <a:xfrm>
            <a:off x="3886200" y="260648"/>
            <a:ext cx="4776107" cy="1080121"/>
          </a:xfrm>
        </p:spPr>
        <p:txBody>
          <a:bodyPr vert="horz" lIns="91440" tIns="45720" rIns="91440" bIns="45720" rtlCol="0" anchor="b">
            <a:normAutofit/>
          </a:bodyPr>
          <a:lstStyle/>
          <a:p>
            <a:r>
              <a:rPr lang="en-US" dirty="0"/>
              <a:t>Discussion Point        </a:t>
            </a:r>
          </a:p>
        </p:txBody>
      </p:sp>
      <p:sp>
        <p:nvSpPr>
          <p:cNvPr id="3" name="Content Placeholder 2"/>
          <p:cNvSpPr>
            <a:spLocks noGrp="1"/>
          </p:cNvSpPr>
          <p:nvPr>
            <p:ph sz="half" idx="1"/>
          </p:nvPr>
        </p:nvSpPr>
        <p:spPr>
          <a:xfrm>
            <a:off x="3886200" y="2198913"/>
            <a:ext cx="4776107" cy="4068915"/>
          </a:xfrm>
        </p:spPr>
        <p:txBody>
          <a:bodyPr vert="horz" lIns="0" tIns="45720" rIns="0" bIns="45720" rtlCol="0">
            <a:normAutofit fontScale="92500" lnSpcReduction="10000"/>
          </a:bodyPr>
          <a:lstStyle/>
          <a:p>
            <a:pPr algn="just"/>
            <a:r>
              <a:rPr lang="en-US" sz="2600" dirty="0"/>
              <a:t>Do you think that perceptions of being “early” “on time” or “late” in relation to physical development during adolescence have any effect on the overall experience of adolescence? </a:t>
            </a:r>
          </a:p>
          <a:p>
            <a:pPr algn="just"/>
            <a:endParaRPr lang="en-US" sz="2600" dirty="0"/>
          </a:p>
          <a:p>
            <a:pPr algn="just"/>
            <a:r>
              <a:rPr lang="en-US" sz="2600" dirty="0"/>
              <a:t>Think back to your peers at school. Was this a major talking point, was physical development “everything” – how could “late developers” earn respect? </a:t>
            </a:r>
          </a:p>
          <a:p>
            <a:endParaRPr lang="en-US" dirty="0"/>
          </a:p>
          <a:p>
            <a:endParaRPr lang="en-US" dirty="0"/>
          </a:p>
        </p:txBody>
      </p:sp>
      <p:pic>
        <p:nvPicPr>
          <p:cNvPr id="39940" name="Picture 39939" descr="Large skydiving group mid-air">
            <a:extLst>
              <a:ext uri="{FF2B5EF4-FFF2-40B4-BE49-F238E27FC236}">
                <a16:creationId xmlns:a16="http://schemas.microsoft.com/office/drawing/2014/main" id="{8BA4F024-435E-2C22-0ED9-5788F7D6DE59}"/>
              </a:ext>
            </a:extLst>
          </p:cNvPr>
          <p:cNvPicPr>
            <a:picLocks noChangeAspect="1"/>
          </p:cNvPicPr>
          <p:nvPr/>
        </p:nvPicPr>
        <p:blipFill rotWithShape="1">
          <a:blip r:embed="rId2"/>
          <a:srcRect l="33689" r="32523" b="2"/>
          <a:stretch/>
        </p:blipFill>
        <p:spPr>
          <a:xfrm>
            <a:off x="20" y="-12128"/>
            <a:ext cx="3490702" cy="6870127"/>
          </a:xfrm>
          <a:prstGeom prst="rect">
            <a:avLst/>
          </a:prstGeom>
        </p:spPr>
      </p:pic>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show="0">
  <p:cSld>
    <p:bg>
      <p:bgPr>
        <a:solidFill>
          <a:schemeClr val="bg2"/>
        </a:solidFill>
        <a:effectLst/>
      </p:bgPr>
    </p:bg>
    <p:spTree>
      <p:nvGrpSpPr>
        <p:cNvPr id="1" name=""/>
        <p:cNvGrpSpPr/>
        <p:nvPr/>
      </p:nvGrpSpPr>
      <p:grpSpPr>
        <a:xfrm>
          <a:off x="0" y="0"/>
          <a:ext cx="0" cy="0"/>
          <a:chOff x="0" y="0"/>
          <a:chExt cx="0" cy="0"/>
        </a:xfrm>
      </p:grpSpPr>
      <p:sp>
        <p:nvSpPr>
          <p:cNvPr id="91138" name="Rectangle 2"/>
          <p:cNvSpPr>
            <a:spLocks noGrp="1" noChangeArrowheads="1"/>
          </p:cNvSpPr>
          <p:nvPr>
            <p:ph type="title"/>
          </p:nvPr>
        </p:nvSpPr>
        <p:spPr>
          <a:xfrm>
            <a:off x="369277" y="605896"/>
            <a:ext cx="2313633" cy="5646208"/>
          </a:xfrm>
        </p:spPr>
        <p:txBody>
          <a:bodyPr anchor="ctr">
            <a:normAutofit/>
          </a:bodyPr>
          <a:lstStyle/>
          <a:p>
            <a:pPr eaLnBrk="1" hangingPunct="1"/>
            <a:r>
              <a:rPr lang="en-US" sz="2600">
                <a:solidFill>
                  <a:srgbClr val="FFFFFF"/>
                </a:solidFill>
                <a:latin typeface="Arial" panose="020B0604020202020204" pitchFamily="34" charset="0"/>
                <a:cs typeface="Arial" panose="020B0604020202020204" pitchFamily="34" charset="0"/>
              </a:rPr>
              <a:t>Adult consequences of timing of maturation</a:t>
            </a:r>
            <a:br>
              <a:rPr lang="en-US" sz="2600">
                <a:solidFill>
                  <a:srgbClr val="FFFFFF"/>
                </a:solidFill>
              </a:rPr>
            </a:br>
            <a:endParaRPr lang="en-US" sz="2600">
              <a:solidFill>
                <a:srgbClr val="FFFFFF"/>
              </a:solidFill>
            </a:endParaRPr>
          </a:p>
        </p:txBody>
      </p:sp>
      <p:sp>
        <p:nvSpPr>
          <p:cNvPr id="40964" name="Rectangle 3"/>
          <p:cNvSpPr>
            <a:spLocks noGrp="1" noChangeArrowheads="1"/>
          </p:cNvSpPr>
          <p:nvPr>
            <p:ph idx="1"/>
          </p:nvPr>
        </p:nvSpPr>
        <p:spPr>
          <a:xfrm>
            <a:off x="683568" y="605896"/>
            <a:ext cx="7683191" cy="5646208"/>
          </a:xfrm>
        </p:spPr>
        <p:txBody>
          <a:bodyPr anchor="ctr">
            <a:normAutofit/>
          </a:bodyPr>
          <a:lstStyle/>
          <a:p>
            <a:pPr algn="just" eaLnBrk="1" hangingPunct="1"/>
            <a:r>
              <a:rPr lang="en-US" sz="2400" dirty="0">
                <a:latin typeface="Arial" panose="020B0604020202020204" pitchFamily="34" charset="0"/>
                <a:cs typeface="Arial" panose="020B0604020202020204" pitchFamily="34" charset="0"/>
              </a:rPr>
              <a:t>Early maturing boys tend to be more staid, conventional, nostalgic</a:t>
            </a:r>
          </a:p>
          <a:p>
            <a:pPr algn="just" eaLnBrk="1" hangingPunct="1"/>
            <a:r>
              <a:rPr lang="en-US" sz="2400" dirty="0">
                <a:latin typeface="Arial" panose="020B0604020202020204" pitchFamily="34" charset="0"/>
                <a:cs typeface="Arial" panose="020B0604020202020204" pitchFamily="34" charset="0"/>
              </a:rPr>
              <a:t>Late maturing boys tend to do better academically, be less orthodox, more playful</a:t>
            </a:r>
          </a:p>
          <a:p>
            <a:pPr algn="just" eaLnBrk="1" hangingPunct="1"/>
            <a:r>
              <a:rPr lang="en-US" sz="2400" dirty="0">
                <a:latin typeface="Arial" panose="020B0604020202020204" pitchFamily="34" charset="0"/>
                <a:cs typeface="Arial" panose="020B0604020202020204" pitchFamily="34" charset="0"/>
              </a:rPr>
              <a:t>Early maturing girls tend to have greater conflict, dysfunction in adult relationships</a:t>
            </a:r>
          </a:p>
          <a:p>
            <a:pPr algn="just" eaLnBrk="1" hangingPunct="1"/>
            <a:r>
              <a:rPr lang="en-US" sz="2400" dirty="0">
                <a:latin typeface="Arial" panose="020B0604020202020204" pitchFamily="34" charset="0"/>
                <a:cs typeface="Arial" panose="020B0604020202020204" pitchFamily="34" charset="0"/>
              </a:rPr>
              <a:t>Late maturing girls tend to show greater adaptability</a:t>
            </a:r>
          </a:p>
        </p:txBody>
      </p:sp>
      <p:sp>
        <p:nvSpPr>
          <p:cNvPr id="6" name="Slide Number Placeholder 5"/>
          <p:cNvSpPr>
            <a:spLocks noGrp="1"/>
          </p:cNvSpPr>
          <p:nvPr>
            <p:ph type="sldNum" sz="quarter" idx="4294967295"/>
          </p:nvPr>
        </p:nvSpPr>
        <p:spPr>
          <a:xfrm>
            <a:off x="8328025" y="6459538"/>
            <a:ext cx="815975" cy="365125"/>
          </a:xfrm>
        </p:spPr>
        <p:txBody>
          <a:bodyPr>
            <a:normAutofit/>
          </a:bodyPr>
          <a:lstStyle/>
          <a:p>
            <a:pPr>
              <a:spcAft>
                <a:spcPts val="600"/>
              </a:spcAft>
              <a:defRPr/>
            </a:pPr>
            <a:fld id="{28ED56D6-886D-4179-A674-F32F9CE403D6}" type="slidenum">
              <a:rPr lang="en-GB">
                <a:solidFill>
                  <a:schemeClr val="tx2"/>
                </a:solidFill>
              </a:rPr>
              <a:pPr>
                <a:spcAft>
                  <a:spcPts val="600"/>
                </a:spcAft>
                <a:defRPr/>
              </a:pPr>
              <a:t>36</a:t>
            </a:fld>
            <a:endParaRPr lang="en-GB">
              <a:solidFill>
                <a:schemeClr val="tx2"/>
              </a:solidFill>
            </a:endParaRP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p:nvSpPr>
          <p:cNvPr id="43010" name="Rectangle 2"/>
          <p:cNvSpPr>
            <a:spLocks noGrp="1"/>
          </p:cNvSpPr>
          <p:nvPr>
            <p:ph type="title"/>
          </p:nvPr>
        </p:nvSpPr>
        <p:spPr/>
        <p:txBody>
          <a:bodyPr>
            <a:normAutofit/>
          </a:bodyPr>
          <a:lstStyle/>
          <a:p>
            <a:pPr eaLnBrk="1" hangingPunct="1"/>
            <a:r>
              <a:rPr lang="en-GB">
                <a:latin typeface="Arial" panose="020B0604020202020204" pitchFamily="34" charset="0"/>
                <a:cs typeface="Arial" panose="020B0604020202020204" pitchFamily="34" charset="0"/>
              </a:rPr>
              <a:t>Self Esteem and Puberty</a:t>
            </a:r>
            <a:endParaRPr lang="cy-GB">
              <a:latin typeface="Arial" panose="020B0604020202020204" pitchFamily="34" charset="0"/>
              <a:cs typeface="Arial" panose="020B0604020202020204" pitchFamily="34" charset="0"/>
            </a:endParaRPr>
          </a:p>
        </p:txBody>
      </p:sp>
      <p:graphicFrame>
        <p:nvGraphicFramePr>
          <p:cNvPr id="43013" name="Rectangle 3">
            <a:extLst>
              <a:ext uri="{FF2B5EF4-FFF2-40B4-BE49-F238E27FC236}">
                <a16:creationId xmlns:a16="http://schemas.microsoft.com/office/drawing/2014/main" id="{B7709132-E50B-6E77-2FF0-49DCB7715AE7}"/>
              </a:ext>
            </a:extLst>
          </p:cNvPr>
          <p:cNvGraphicFramePr>
            <a:graphicFrameLocks noGrp="1"/>
          </p:cNvGraphicFramePr>
          <p:nvPr>
            <p:ph idx="1"/>
            <p:extLst>
              <p:ext uri="{D42A27DB-BD31-4B8C-83A1-F6EECF244321}">
                <p14:modId xmlns:p14="http://schemas.microsoft.com/office/powerpoint/2010/main" val="4014014209"/>
              </p:ext>
            </p:extLst>
          </p:nvPr>
        </p:nvGraphicFramePr>
        <p:xfrm>
          <a:off x="822722" y="2098515"/>
          <a:ext cx="7543800" cy="37860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B40A71-2EA7-4DFD-8547-08E12C066321}"/>
              </a:ext>
            </a:extLst>
          </p:cNvPr>
          <p:cNvSpPr>
            <a:spLocks noGrp="1"/>
          </p:cNvSpPr>
          <p:nvPr>
            <p:ph type="title"/>
          </p:nvPr>
        </p:nvSpPr>
        <p:spPr>
          <a:xfrm>
            <a:off x="323527" y="643467"/>
            <a:ext cx="2917227" cy="5054008"/>
          </a:xfrm>
        </p:spPr>
        <p:txBody>
          <a:bodyPr vert="horz" lIns="91440" tIns="45720" rIns="91440" bIns="45720" rtlCol="0" anchor="ctr">
            <a:normAutofit/>
          </a:bodyPr>
          <a:lstStyle/>
          <a:p>
            <a:pPr algn="r"/>
            <a:r>
              <a:rPr lang="en-US" sz="8000" dirty="0">
                <a:solidFill>
                  <a:schemeClr val="tx1">
                    <a:lumMod val="85000"/>
                    <a:lumOff val="15000"/>
                  </a:schemeClr>
                </a:solidFill>
              </a:rPr>
              <a:t>Task</a:t>
            </a:r>
          </a:p>
        </p:txBody>
      </p:sp>
      <p:sp>
        <p:nvSpPr>
          <p:cNvPr id="3" name="Content Placeholder 2">
            <a:extLst>
              <a:ext uri="{FF2B5EF4-FFF2-40B4-BE49-F238E27FC236}">
                <a16:creationId xmlns:a16="http://schemas.microsoft.com/office/drawing/2014/main" id="{F41DE0BF-7A1B-4146-94D4-04D01997A6AD}"/>
              </a:ext>
            </a:extLst>
          </p:cNvPr>
          <p:cNvSpPr>
            <a:spLocks noGrp="1"/>
          </p:cNvSpPr>
          <p:nvPr>
            <p:ph idx="1"/>
          </p:nvPr>
        </p:nvSpPr>
        <p:spPr>
          <a:xfrm>
            <a:off x="4283968" y="643467"/>
            <a:ext cx="4125394" cy="5054008"/>
          </a:xfrm>
        </p:spPr>
        <p:txBody>
          <a:bodyPr vert="horz" lIns="91440" tIns="45720" rIns="91440" bIns="45720" rtlCol="0" anchor="ctr">
            <a:normAutofit/>
          </a:bodyPr>
          <a:lstStyle/>
          <a:p>
            <a:pPr marL="0" indent="0">
              <a:buNone/>
            </a:pPr>
            <a:r>
              <a:rPr lang="en-US" sz="2400" cap="all" spc="200" dirty="0">
                <a:solidFill>
                  <a:schemeClr val="tx2"/>
                </a:solidFill>
                <a:latin typeface="+mj-lt"/>
              </a:rPr>
              <a:t>How can we as youth workers support young people with their self esteem?</a:t>
            </a:r>
          </a:p>
        </p:txBody>
      </p:sp>
    </p:spTree>
    <p:extLst>
      <p:ext uri="{BB962C8B-B14F-4D97-AF65-F5344CB8AC3E}">
        <p14:creationId xmlns:p14="http://schemas.microsoft.com/office/powerpoint/2010/main" val="428952715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show="0">
  <p:cSld>
    <p:bg>
      <p:bgPr>
        <a:solidFill>
          <a:schemeClr val="bg2"/>
        </a:solidFill>
        <a:effectLst/>
      </p:bgPr>
    </p:bg>
    <p:spTree>
      <p:nvGrpSpPr>
        <p:cNvPr id="1" name=""/>
        <p:cNvGrpSpPr/>
        <p:nvPr/>
      </p:nvGrpSpPr>
      <p:grpSpPr>
        <a:xfrm>
          <a:off x="0" y="0"/>
          <a:ext cx="0" cy="0"/>
          <a:chOff x="0" y="0"/>
          <a:chExt cx="0" cy="0"/>
        </a:xfrm>
      </p:grpSpPr>
      <p:sp>
        <p:nvSpPr>
          <p:cNvPr id="45058" name="Title 1"/>
          <p:cNvSpPr>
            <a:spLocks noGrp="1"/>
          </p:cNvSpPr>
          <p:nvPr>
            <p:ph type="title"/>
          </p:nvPr>
        </p:nvSpPr>
        <p:spPr>
          <a:xfrm>
            <a:off x="369277" y="605896"/>
            <a:ext cx="2313633" cy="5646208"/>
          </a:xfrm>
        </p:spPr>
        <p:txBody>
          <a:bodyPr vert="horz" lIns="91440" tIns="45720" rIns="91440" bIns="45720" rtlCol="0" anchor="ctr">
            <a:normAutofit/>
          </a:bodyPr>
          <a:lstStyle/>
          <a:p>
            <a:r>
              <a:rPr lang="en-US" sz="3100">
                <a:solidFill>
                  <a:srgbClr val="FFFFFF"/>
                </a:solidFill>
              </a:rPr>
              <a:t>Skeletal System</a:t>
            </a:r>
            <a:r>
              <a:rPr lang="en-US" sz="3100" noProof="1">
                <a:solidFill>
                  <a:srgbClr val="FFFFFF"/>
                </a:solidFill>
              </a:rPr>
              <a:t> </a:t>
            </a:r>
          </a:p>
        </p:txBody>
      </p:sp>
      <p:sp>
        <p:nvSpPr>
          <p:cNvPr id="3" name="Content Placeholder 2"/>
          <p:cNvSpPr>
            <a:spLocks noGrp="1"/>
          </p:cNvSpPr>
          <p:nvPr>
            <p:ph sz="half" idx="1"/>
          </p:nvPr>
        </p:nvSpPr>
        <p:spPr>
          <a:xfrm>
            <a:off x="611560" y="605896"/>
            <a:ext cx="7755199" cy="5646208"/>
          </a:xfrm>
        </p:spPr>
        <p:txBody>
          <a:bodyPr vert="horz" lIns="0" tIns="45720" rIns="0" bIns="45720" rtlCol="0" anchor="ctr">
            <a:normAutofit/>
          </a:bodyPr>
          <a:lstStyle/>
          <a:p>
            <a:pPr algn="just"/>
            <a:r>
              <a:rPr lang="en-US" sz="2800" dirty="0"/>
              <a:t>Tanner (1990) – most Girls attain most of their height by 16, most Boys grow until 18-20. </a:t>
            </a:r>
          </a:p>
          <a:p>
            <a:pPr algn="just"/>
            <a:endParaRPr lang="en-US" sz="2800" dirty="0"/>
          </a:p>
          <a:p>
            <a:pPr algn="just"/>
            <a:r>
              <a:rPr lang="en-US" sz="2800" dirty="0"/>
              <a:t>Teenagers’ hands and feet are the first body parts to grow to full adult size. </a:t>
            </a:r>
          </a:p>
          <a:p>
            <a:pPr lvl="1" algn="just"/>
            <a:r>
              <a:rPr lang="en-US" sz="2400" dirty="0"/>
              <a:t>Trunk is the slowest. </a:t>
            </a:r>
          </a:p>
          <a:p>
            <a:pPr lvl="1" algn="just"/>
            <a:r>
              <a:rPr lang="en-US" sz="2400" dirty="0"/>
              <a:t>Growth spurt in shoes size – warning to parents that puberty is on the way! </a:t>
            </a:r>
          </a:p>
          <a:p>
            <a:endParaRPr lang="en-US" dirty="0"/>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show="0">
  <p:cSld>
    <p:bg>
      <p:bgPr>
        <a:solidFill>
          <a:schemeClr val="bg2"/>
        </a:solidFill>
        <a:effectLst/>
      </p:bgPr>
    </p:bg>
    <p:spTree>
      <p:nvGrpSpPr>
        <p:cNvPr id="1" name=""/>
        <p:cNvGrpSpPr/>
        <p:nvPr/>
      </p:nvGrpSpPr>
      <p:grpSpPr>
        <a:xfrm>
          <a:off x="0" y="0"/>
          <a:ext cx="0" cy="0"/>
          <a:chOff x="0" y="0"/>
          <a:chExt cx="0" cy="0"/>
        </a:xfrm>
      </p:grpSpPr>
      <p:sp>
        <p:nvSpPr>
          <p:cNvPr id="46082" name="Title 1"/>
          <p:cNvSpPr>
            <a:spLocks noGrp="1"/>
          </p:cNvSpPr>
          <p:nvPr>
            <p:ph type="title"/>
          </p:nvPr>
        </p:nvSpPr>
        <p:spPr>
          <a:xfrm>
            <a:off x="369277" y="516835"/>
            <a:ext cx="2313633" cy="5772840"/>
          </a:xfrm>
        </p:spPr>
        <p:txBody>
          <a:bodyPr vert="horz" lIns="91440" tIns="45720" rIns="91440" bIns="45720" rtlCol="0" anchor="ctr">
            <a:normAutofit/>
          </a:bodyPr>
          <a:lstStyle/>
          <a:p>
            <a:r>
              <a:rPr lang="en-US" sz="3100">
                <a:solidFill>
                  <a:srgbClr val="FFFFFF"/>
                </a:solidFill>
              </a:rPr>
              <a:t>Skeletal System</a:t>
            </a:r>
            <a:br>
              <a:rPr lang="en-US" sz="3100">
                <a:solidFill>
                  <a:srgbClr val="FFFFFF"/>
                </a:solidFill>
              </a:rPr>
            </a:br>
            <a:endParaRPr lang="en-US" sz="3100">
              <a:solidFill>
                <a:srgbClr val="FFFFFF"/>
              </a:solidFill>
            </a:endParaRPr>
          </a:p>
        </p:txBody>
      </p:sp>
      <p:graphicFrame>
        <p:nvGraphicFramePr>
          <p:cNvPr id="46084" name="Content Placeholder 2">
            <a:extLst>
              <a:ext uri="{FF2B5EF4-FFF2-40B4-BE49-F238E27FC236}">
                <a16:creationId xmlns:a16="http://schemas.microsoft.com/office/drawing/2014/main" id="{9E701E8E-81C1-8B47-75FD-A075901B42B4}"/>
              </a:ext>
            </a:extLst>
          </p:cNvPr>
          <p:cNvGraphicFramePr>
            <a:graphicFrameLocks noGrp="1"/>
          </p:cNvGraphicFramePr>
          <p:nvPr>
            <p:ph sz="half" idx="1"/>
            <p:extLst>
              <p:ext uri="{D42A27DB-BD31-4B8C-83A1-F6EECF244321}">
                <p14:modId xmlns:p14="http://schemas.microsoft.com/office/powerpoint/2010/main" val="3013141800"/>
              </p:ext>
            </p:extLst>
          </p:nvPr>
        </p:nvGraphicFramePr>
        <p:xfrm>
          <a:off x="539552" y="260649"/>
          <a:ext cx="8115101" cy="56886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show="0">
  <p:cSld>
    <p:bg>
      <p:bgPr>
        <a:solidFill>
          <a:schemeClr val="bg2"/>
        </a:solidFill>
        <a:effectLst/>
      </p:bgPr>
    </p:bg>
    <p:spTree>
      <p:nvGrpSpPr>
        <p:cNvPr id="1" name=""/>
        <p:cNvGrpSpPr/>
        <p:nvPr/>
      </p:nvGrpSpPr>
      <p:grpSpPr>
        <a:xfrm>
          <a:off x="0" y="0"/>
          <a:ext cx="0" cy="0"/>
          <a:chOff x="0" y="0"/>
          <a:chExt cx="0" cy="0"/>
        </a:xfrm>
      </p:grpSpPr>
      <p:sp>
        <p:nvSpPr>
          <p:cNvPr id="47106" name="Title 1"/>
          <p:cNvSpPr>
            <a:spLocks noGrp="1"/>
          </p:cNvSpPr>
          <p:nvPr>
            <p:ph type="title"/>
          </p:nvPr>
        </p:nvSpPr>
        <p:spPr>
          <a:xfrm>
            <a:off x="369277" y="516835"/>
            <a:ext cx="2313633" cy="5772840"/>
          </a:xfrm>
        </p:spPr>
        <p:txBody>
          <a:bodyPr anchor="ctr">
            <a:normAutofit/>
          </a:bodyPr>
          <a:lstStyle/>
          <a:p>
            <a:pPr eaLnBrk="1" hangingPunct="1"/>
            <a:r>
              <a:rPr lang="en-GB" sz="3100">
                <a:solidFill>
                  <a:srgbClr val="FFFFFF"/>
                </a:solidFill>
                <a:latin typeface="Arial" panose="020B0604020202020204" pitchFamily="34" charset="0"/>
                <a:cs typeface="Arial" panose="020B0604020202020204" pitchFamily="34" charset="0"/>
              </a:rPr>
              <a:t>The Muscular System</a:t>
            </a:r>
            <a:endParaRPr lang="en-US" sz="3100">
              <a:solidFill>
                <a:srgbClr val="FFFFFF"/>
              </a:solidFill>
              <a:latin typeface="Arial" panose="020B0604020202020204" pitchFamily="34" charset="0"/>
              <a:cs typeface="Arial" panose="020B0604020202020204" pitchFamily="34" charset="0"/>
            </a:endParaRPr>
          </a:p>
        </p:txBody>
      </p:sp>
      <p:graphicFrame>
        <p:nvGraphicFramePr>
          <p:cNvPr id="47109" name="Content Placeholder 2">
            <a:extLst>
              <a:ext uri="{FF2B5EF4-FFF2-40B4-BE49-F238E27FC236}">
                <a16:creationId xmlns:a16="http://schemas.microsoft.com/office/drawing/2014/main" id="{BE09A7D5-6A8E-8641-7052-BA7E9E53A97A}"/>
              </a:ext>
            </a:extLst>
          </p:cNvPr>
          <p:cNvGraphicFramePr>
            <a:graphicFrameLocks noGrp="1"/>
          </p:cNvGraphicFramePr>
          <p:nvPr>
            <p:ph idx="1"/>
            <p:extLst>
              <p:ext uri="{D42A27DB-BD31-4B8C-83A1-F6EECF244321}">
                <p14:modId xmlns:p14="http://schemas.microsoft.com/office/powerpoint/2010/main" val="3044497278"/>
              </p:ext>
            </p:extLst>
          </p:nvPr>
        </p:nvGraphicFramePr>
        <p:xfrm>
          <a:off x="971600" y="260648"/>
          <a:ext cx="7683053" cy="602902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show="0">
  <p:cSld>
    <p:bg>
      <p:bgPr>
        <a:solidFill>
          <a:schemeClr val="bg2"/>
        </a:solidFill>
        <a:effectLst/>
      </p:bgPr>
    </p:bg>
    <p:spTree>
      <p:nvGrpSpPr>
        <p:cNvPr id="1" name=""/>
        <p:cNvGrpSpPr/>
        <p:nvPr/>
      </p:nvGrpSpPr>
      <p:grpSpPr>
        <a:xfrm>
          <a:off x="0" y="0"/>
          <a:ext cx="0" cy="0"/>
          <a:chOff x="0" y="0"/>
          <a:chExt cx="0" cy="0"/>
        </a:xfrm>
      </p:grpSpPr>
      <p:sp>
        <p:nvSpPr>
          <p:cNvPr id="49154" name="Title 1"/>
          <p:cNvSpPr>
            <a:spLocks noGrp="1"/>
          </p:cNvSpPr>
          <p:nvPr>
            <p:ph type="title"/>
          </p:nvPr>
        </p:nvSpPr>
        <p:spPr>
          <a:xfrm>
            <a:off x="3886200" y="634946"/>
            <a:ext cx="4776107" cy="1450757"/>
          </a:xfrm>
        </p:spPr>
        <p:txBody>
          <a:bodyPr vert="horz" lIns="91440" tIns="45720" rIns="91440" bIns="45720" rtlCol="0" anchor="b">
            <a:normAutofit/>
          </a:bodyPr>
          <a:lstStyle/>
          <a:p>
            <a:r>
              <a:rPr lang="en-US"/>
              <a:t>Heart and Lungs </a:t>
            </a:r>
          </a:p>
        </p:txBody>
      </p:sp>
      <p:sp>
        <p:nvSpPr>
          <p:cNvPr id="3" name="Content Placeholder 2"/>
          <p:cNvSpPr>
            <a:spLocks noGrp="1"/>
          </p:cNvSpPr>
          <p:nvPr>
            <p:ph sz="half" idx="1"/>
          </p:nvPr>
        </p:nvSpPr>
        <p:spPr>
          <a:xfrm>
            <a:off x="3886200" y="2198914"/>
            <a:ext cx="4776107" cy="3670180"/>
          </a:xfrm>
        </p:spPr>
        <p:txBody>
          <a:bodyPr vert="horz" lIns="0" tIns="45720" rIns="0" bIns="45720" rtlCol="0">
            <a:normAutofit fontScale="92500" lnSpcReduction="20000"/>
          </a:bodyPr>
          <a:lstStyle/>
          <a:p>
            <a:pPr algn="just"/>
            <a:r>
              <a:rPr lang="en-US" sz="2800" dirty="0"/>
              <a:t>Heart and Lungs increase considerably in size during teenage years. </a:t>
            </a:r>
          </a:p>
          <a:p>
            <a:pPr algn="just"/>
            <a:r>
              <a:rPr lang="en-US" sz="2800" dirty="0"/>
              <a:t>Heart rate drops </a:t>
            </a:r>
          </a:p>
          <a:p>
            <a:pPr algn="just"/>
            <a:r>
              <a:rPr lang="en-US" sz="2800" dirty="0"/>
              <a:t>More significant for Boys than girls. </a:t>
            </a:r>
          </a:p>
          <a:p>
            <a:pPr lvl="1" algn="just"/>
            <a:r>
              <a:rPr lang="en-US" sz="2400" dirty="0"/>
              <a:t>Why?</a:t>
            </a:r>
          </a:p>
          <a:p>
            <a:pPr lvl="1" algn="just"/>
            <a:r>
              <a:rPr lang="en-US" sz="2400" dirty="0"/>
              <a:t>Makes boys have a greater capacity for exercise, or is it boys greater capacity for exercise that makes these changes. </a:t>
            </a:r>
          </a:p>
        </p:txBody>
      </p:sp>
      <p:pic>
        <p:nvPicPr>
          <p:cNvPr id="49156" name="Picture 49155" descr="Stethoscope">
            <a:extLst>
              <a:ext uri="{FF2B5EF4-FFF2-40B4-BE49-F238E27FC236}">
                <a16:creationId xmlns:a16="http://schemas.microsoft.com/office/drawing/2014/main" id="{9D92FFBA-403A-D4DB-605F-C58B46FD9432}"/>
              </a:ext>
            </a:extLst>
          </p:cNvPr>
          <p:cNvPicPr>
            <a:picLocks noChangeAspect="1"/>
          </p:cNvPicPr>
          <p:nvPr/>
        </p:nvPicPr>
        <p:blipFill rotWithShape="1">
          <a:blip r:embed="rId2"/>
          <a:srcRect l="35805" r="30279" b="1"/>
          <a:stretch/>
        </p:blipFill>
        <p:spPr>
          <a:xfrm>
            <a:off x="20" y="-12128"/>
            <a:ext cx="3490702" cy="6870127"/>
          </a:xfrm>
          <a:prstGeom prst="rect">
            <a:avLst/>
          </a:prstGeom>
        </p:spPr>
      </p:pic>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3D3A321-9ECD-44F3-A0FE-68F68C1B4BF7}"/>
              </a:ext>
            </a:extLst>
          </p:cNvPr>
          <p:cNvSpPr txBox="1"/>
          <p:nvPr/>
        </p:nvSpPr>
        <p:spPr>
          <a:xfrm>
            <a:off x="1187624" y="605896"/>
            <a:ext cx="7179135" cy="5646208"/>
          </a:xfrm>
          <a:prstGeom prst="rect">
            <a:avLst/>
          </a:prstGeom>
        </p:spPr>
        <p:txBody>
          <a:bodyPr vert="horz" lIns="0" tIns="45720" rIns="0" bIns="45720" rtlCol="0" anchor="ctr">
            <a:normAutofit/>
          </a:bodyPr>
          <a:lstStyle/>
          <a:p>
            <a:pPr algn="just" defTabSz="914400">
              <a:lnSpc>
                <a:spcPct val="90000"/>
              </a:lnSpc>
              <a:spcAft>
                <a:spcPts val="600"/>
              </a:spcAft>
              <a:buClr>
                <a:schemeClr val="accent1"/>
              </a:buClr>
              <a:buFont typeface="Calibri" panose="020F0502020204030204" pitchFamily="34" charset="0"/>
            </a:pPr>
            <a:r>
              <a:rPr lang="en-US" sz="3200" dirty="0">
                <a:solidFill>
                  <a:schemeClr val="tx1">
                    <a:lumMod val="75000"/>
                    <a:lumOff val="25000"/>
                  </a:schemeClr>
                </a:solidFill>
              </a:rPr>
              <a:t>Can you think of some of the health challenges young people may face in relation to biological transitions? </a:t>
            </a:r>
          </a:p>
        </p:txBody>
      </p:sp>
    </p:spTree>
    <p:extLst>
      <p:ext uri="{BB962C8B-B14F-4D97-AF65-F5344CB8AC3E}">
        <p14:creationId xmlns:p14="http://schemas.microsoft.com/office/powerpoint/2010/main" val="197701837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723900" y="643467"/>
            <a:ext cx="7160468" cy="5054008"/>
          </a:xfrm>
        </p:spPr>
        <p:txBody>
          <a:bodyPr anchor="ctr">
            <a:normAutofit/>
          </a:bodyPr>
          <a:lstStyle/>
          <a:p>
            <a:pPr algn="r"/>
            <a:r>
              <a:rPr lang="en-GB" sz="5000" dirty="0">
                <a:latin typeface="Arial" panose="020B0604020202020204" pitchFamily="34" charset="0"/>
                <a:cs typeface="Arial" panose="020B0604020202020204" pitchFamily="34" charset="0"/>
              </a:rPr>
              <a:t>Some examples of health challenges in relation to biological transitions</a:t>
            </a:r>
            <a:endParaRPr lang="en-US" sz="5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08483477"/>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69277" y="605896"/>
            <a:ext cx="2313633" cy="5646208"/>
          </a:xfrm>
        </p:spPr>
        <p:txBody>
          <a:bodyPr anchor="ctr">
            <a:normAutofit/>
          </a:bodyPr>
          <a:lstStyle/>
          <a:p>
            <a:r>
              <a:rPr lang="en-GB" sz="2900" b="1">
                <a:solidFill>
                  <a:srgbClr val="FFFFFF"/>
                </a:solidFill>
                <a:latin typeface="Arial" panose="020B0604020202020204" pitchFamily="34" charset="0"/>
                <a:cs typeface="Arial" panose="020B0604020202020204" pitchFamily="34" charset="0"/>
              </a:rPr>
              <a:t>Perceptions of body image</a:t>
            </a:r>
            <a:br>
              <a:rPr lang="en-GB" sz="2900" b="1">
                <a:solidFill>
                  <a:srgbClr val="FFFFFF"/>
                </a:solidFill>
              </a:rPr>
            </a:br>
            <a:endParaRPr lang="en-GB" sz="2900" b="1">
              <a:solidFill>
                <a:srgbClr val="FFFFFF"/>
              </a:solidFill>
            </a:endParaRPr>
          </a:p>
        </p:txBody>
      </p:sp>
      <p:sp>
        <p:nvSpPr>
          <p:cNvPr id="3" name="Content Placeholder 2"/>
          <p:cNvSpPr>
            <a:spLocks noGrp="1"/>
          </p:cNvSpPr>
          <p:nvPr>
            <p:ph idx="1"/>
          </p:nvPr>
        </p:nvSpPr>
        <p:spPr>
          <a:xfrm>
            <a:off x="683568" y="605896"/>
            <a:ext cx="7683191" cy="5646208"/>
          </a:xfrm>
        </p:spPr>
        <p:txBody>
          <a:bodyPr anchor="ctr">
            <a:normAutofit lnSpcReduction="10000"/>
          </a:bodyPr>
          <a:lstStyle/>
          <a:p>
            <a:pPr marL="0" indent="0">
              <a:buNone/>
            </a:pPr>
            <a:r>
              <a:rPr lang="en-GB">
                <a:latin typeface="Arial" panose="020B0604020202020204" pitchFamily="34" charset="0"/>
                <a:cs typeface="Arial" panose="020B0604020202020204" pitchFamily="34" charset="0"/>
              </a:rPr>
              <a:t>Social media, TV, films and advertising have had a huge effect on perceptions of body image.</a:t>
            </a:r>
          </a:p>
          <a:p>
            <a:pPr marL="0" indent="0">
              <a:buNone/>
            </a:pPr>
            <a:endParaRPr lang="en-GB">
              <a:latin typeface="Arial" panose="020B0604020202020204" pitchFamily="34" charset="0"/>
              <a:cs typeface="Arial" panose="020B0604020202020204" pitchFamily="34" charset="0"/>
            </a:endParaRPr>
          </a:p>
          <a:p>
            <a:pPr marL="0" indent="0">
              <a:buNone/>
            </a:pPr>
            <a:r>
              <a:rPr lang="en-GB">
                <a:latin typeface="Arial" panose="020B0604020202020204" pitchFamily="34" charset="0"/>
                <a:cs typeface="Arial" panose="020B0604020202020204" pitchFamily="34" charset="0"/>
              </a:rPr>
              <a:t>Health messages and school fitness programmes, together with peer bullying against any signs of obesity can make people who struggle with weight feel humiliated and unconfident, and rejected.</a:t>
            </a:r>
          </a:p>
          <a:p>
            <a:pPr marL="0" indent="0">
              <a:buNone/>
            </a:pPr>
            <a:endParaRPr lang="en-GB">
              <a:latin typeface="Arial" panose="020B0604020202020204" pitchFamily="34" charset="0"/>
              <a:cs typeface="Arial" panose="020B0604020202020204" pitchFamily="34" charset="0"/>
            </a:endParaRPr>
          </a:p>
          <a:p>
            <a:pPr marL="0" indent="0">
              <a:buNone/>
            </a:pPr>
            <a:r>
              <a:rPr lang="en-GB">
                <a:latin typeface="Arial" panose="020B0604020202020204" pitchFamily="34" charset="0"/>
                <a:cs typeface="Arial" panose="020B0604020202020204" pitchFamily="34" charset="0"/>
              </a:rPr>
              <a:t>Pressures on young women to meet wider cultural ‘norms’ of beauty particularly  strong and can contribute to fixation on losing weight, with risk of anorexia nervosa and bulimia.</a:t>
            </a:r>
          </a:p>
          <a:p>
            <a:pPr marL="0" indent="0">
              <a:buNone/>
            </a:pPr>
            <a:endParaRPr lang="en-GB"/>
          </a:p>
          <a:p>
            <a:pPr marL="0" indent="0">
              <a:buNone/>
            </a:pPr>
            <a:endParaRPr lang="en-GB"/>
          </a:p>
        </p:txBody>
      </p:sp>
    </p:spTree>
    <p:extLst>
      <p:ext uri="{BB962C8B-B14F-4D97-AF65-F5344CB8AC3E}">
        <p14:creationId xmlns:p14="http://schemas.microsoft.com/office/powerpoint/2010/main" val="211974659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69277" y="605896"/>
            <a:ext cx="2313633" cy="5646208"/>
          </a:xfrm>
        </p:spPr>
        <p:txBody>
          <a:bodyPr anchor="ctr">
            <a:normAutofit/>
          </a:bodyPr>
          <a:lstStyle/>
          <a:p>
            <a:r>
              <a:rPr lang="en-GB" sz="2900" b="1">
                <a:solidFill>
                  <a:srgbClr val="FFFFFF"/>
                </a:solidFill>
                <a:latin typeface="Arial" panose="020B0604020202020204" pitchFamily="34" charset="0"/>
                <a:cs typeface="Arial" panose="020B0604020202020204" pitchFamily="34" charset="0"/>
              </a:rPr>
              <a:t>Body dysmorphic disorder</a:t>
            </a:r>
          </a:p>
        </p:txBody>
      </p:sp>
      <p:sp>
        <p:nvSpPr>
          <p:cNvPr id="3" name="Content Placeholder 2"/>
          <p:cNvSpPr>
            <a:spLocks noGrp="1"/>
          </p:cNvSpPr>
          <p:nvPr>
            <p:ph idx="1"/>
          </p:nvPr>
        </p:nvSpPr>
        <p:spPr>
          <a:xfrm>
            <a:off x="369278" y="548680"/>
            <a:ext cx="8405446" cy="5328592"/>
          </a:xfrm>
        </p:spPr>
        <p:txBody>
          <a:bodyPr anchor="ctr">
            <a:normAutofit fontScale="85000" lnSpcReduction="20000"/>
          </a:bodyPr>
          <a:lstStyle/>
          <a:p>
            <a:pPr marL="0" indent="0" algn="just">
              <a:buNone/>
            </a:pPr>
            <a:r>
              <a:rPr lang="en-GB" dirty="0">
                <a:latin typeface="Arial" panose="020B0604020202020204" pitchFamily="34" charset="0"/>
                <a:cs typeface="Arial" panose="020B0604020202020204" pitchFamily="34" charset="0"/>
              </a:rPr>
              <a:t>Body dysmorphic disorder can include depression, OCD symptoms, repetitive behaviours, social phobia and suicidal ideation.</a:t>
            </a:r>
          </a:p>
          <a:p>
            <a:pPr marL="0" indent="0" algn="just">
              <a:buNone/>
            </a:pPr>
            <a:r>
              <a:rPr lang="en-GB" dirty="0">
                <a:latin typeface="Arial" panose="020B0604020202020204" pitchFamily="34" charset="0"/>
                <a:cs typeface="Arial" panose="020B0604020202020204" pitchFamily="34" charset="0"/>
              </a:rPr>
              <a:t>Preoccupation with an imagined or trivial defect that leads to severe distress. Person seeks to avoid others because of fear of humiliation, embarrassment or of being thought vain.</a:t>
            </a:r>
          </a:p>
          <a:p>
            <a:pPr marL="0" indent="0" algn="just">
              <a:buNone/>
            </a:pPr>
            <a:r>
              <a:rPr lang="en-GB" dirty="0">
                <a:latin typeface="Arial" panose="020B0604020202020204" pitchFamily="34" charset="0"/>
                <a:cs typeface="Arial" panose="020B0604020202020204" pitchFamily="34" charset="0"/>
              </a:rPr>
              <a:t>Often misdiagnosed or missed.  Secretive, hidden disorder. </a:t>
            </a:r>
          </a:p>
          <a:p>
            <a:pPr marL="0" indent="0" algn="just">
              <a:buNone/>
            </a:pPr>
            <a:r>
              <a:rPr lang="en-GB" dirty="0">
                <a:latin typeface="Arial" panose="020B0604020202020204" pitchFamily="34" charset="0"/>
                <a:cs typeface="Arial" panose="020B0604020202020204" pitchFamily="34" charset="0"/>
              </a:rPr>
              <a:t>Sufferer may seek cosmetic surgery, dermatology etc. before admitting ‘defeat’.</a:t>
            </a:r>
          </a:p>
          <a:p>
            <a:pPr marL="0" indent="0" algn="just">
              <a:buNone/>
            </a:pPr>
            <a:endParaRPr lang="en-GB" dirty="0">
              <a:latin typeface="Arial" panose="020B0604020202020204" pitchFamily="34" charset="0"/>
              <a:cs typeface="Arial" panose="020B0604020202020204" pitchFamily="34" charset="0"/>
            </a:endParaRPr>
          </a:p>
          <a:p>
            <a:pPr marL="0" indent="0" algn="just">
              <a:buNone/>
            </a:pPr>
            <a:r>
              <a:rPr lang="en-GB" dirty="0">
                <a:latin typeface="Arial" panose="020B0604020202020204" pitchFamily="34" charset="0"/>
                <a:cs typeface="Arial" panose="020B0604020202020204" pitchFamily="34" charset="0"/>
              </a:rPr>
              <a:t>In milder forms, many teenagers ‘obsess’ about a physical feature eg. a spot on their face or the state of their hair that day – body dysmorphic disorder would be prolonged and is usually only temporarily alleviated by physical changes.  There is often symptom displacement, and a new idea emerges.  The person finds it hard to value themselves without this physical change being made.</a:t>
            </a:r>
          </a:p>
        </p:txBody>
      </p:sp>
    </p:spTree>
    <p:extLst>
      <p:ext uri="{BB962C8B-B14F-4D97-AF65-F5344CB8AC3E}">
        <p14:creationId xmlns:p14="http://schemas.microsoft.com/office/powerpoint/2010/main" val="991176714"/>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323528" y="-243408"/>
            <a:ext cx="8640960" cy="6624736"/>
          </a:xfrm>
        </p:spPr>
        <p:txBody>
          <a:bodyPr anchor="ctr">
            <a:normAutofit/>
          </a:bodyPr>
          <a:lstStyle/>
          <a:p>
            <a:pPr algn="just"/>
            <a:r>
              <a:rPr lang="en-GB" sz="2000" dirty="0" err="1">
                <a:solidFill>
                  <a:schemeClr val="tx2"/>
                </a:solidFill>
                <a:latin typeface="Arial" panose="020B0604020202020204" pitchFamily="34" charset="0"/>
                <a:cs typeface="Arial" panose="020B0604020202020204" pitchFamily="34" charset="0"/>
              </a:rPr>
              <a:t>Bhate</a:t>
            </a:r>
            <a:r>
              <a:rPr lang="en-GB" sz="2000" dirty="0">
                <a:solidFill>
                  <a:schemeClr val="tx2"/>
                </a:solidFill>
                <a:latin typeface="Arial" panose="020B0604020202020204" pitchFamily="34" charset="0"/>
                <a:cs typeface="Arial" panose="020B0604020202020204" pitchFamily="34" charset="0"/>
              </a:rPr>
              <a:t> and Williams (2013) suggest that 20% of teenagers have moderate to severe acne, and there is a correlation with suicidal ideas in severe cases. It’s mostly an inherited tendency and antibiotics can often help. No solid evidence for diet making a difference, though some dairy foods might be implicated.</a:t>
            </a:r>
            <a:br>
              <a:rPr lang="en-GB" sz="2000" dirty="0">
                <a:solidFill>
                  <a:schemeClr val="tx2"/>
                </a:solidFill>
                <a:latin typeface="Arial" panose="020B0604020202020204" pitchFamily="34" charset="0"/>
                <a:cs typeface="Arial" panose="020B0604020202020204" pitchFamily="34" charset="0"/>
              </a:rPr>
            </a:br>
            <a:br>
              <a:rPr lang="en-GB" sz="2000" dirty="0">
                <a:solidFill>
                  <a:schemeClr val="tx2"/>
                </a:solidFill>
                <a:latin typeface="Arial" panose="020B0604020202020204" pitchFamily="34" charset="0"/>
                <a:cs typeface="Arial" panose="020B0604020202020204" pitchFamily="34" charset="0"/>
              </a:rPr>
            </a:br>
            <a:br>
              <a:rPr lang="en-GB" sz="2000" dirty="0">
                <a:solidFill>
                  <a:schemeClr val="tx2"/>
                </a:solidFill>
                <a:latin typeface="Arial" panose="020B0604020202020204" pitchFamily="34" charset="0"/>
                <a:cs typeface="Arial" panose="020B0604020202020204" pitchFamily="34" charset="0"/>
              </a:rPr>
            </a:br>
            <a:r>
              <a:rPr lang="en-GB" sz="2000" dirty="0">
                <a:solidFill>
                  <a:schemeClr val="tx2"/>
                </a:solidFill>
                <a:latin typeface="Arial" panose="020B0604020202020204" pitchFamily="34" charset="0"/>
                <a:cs typeface="Arial" panose="020B0604020202020204" pitchFamily="34" charset="0"/>
              </a:rPr>
              <a:t>Purvis, Robinson, Merry and Watson (2006) (New Zealand study) also found a correlation between acne and depression and suicide amongst teenagers.</a:t>
            </a:r>
            <a:br>
              <a:rPr lang="en-GB" sz="2000" dirty="0">
                <a:solidFill>
                  <a:schemeClr val="tx2"/>
                </a:solidFill>
                <a:latin typeface="Arial" panose="020B0604020202020204" pitchFamily="34" charset="0"/>
                <a:cs typeface="Arial" panose="020B0604020202020204" pitchFamily="34" charset="0"/>
              </a:rPr>
            </a:br>
            <a:br>
              <a:rPr lang="en-GB" sz="2000" dirty="0">
                <a:solidFill>
                  <a:schemeClr val="tx2"/>
                </a:solidFill>
                <a:latin typeface="Arial" panose="020B0604020202020204" pitchFamily="34" charset="0"/>
                <a:cs typeface="Arial" panose="020B0604020202020204" pitchFamily="34" charset="0"/>
              </a:rPr>
            </a:br>
            <a:br>
              <a:rPr lang="en-GB" sz="2000" dirty="0">
                <a:solidFill>
                  <a:schemeClr val="tx2"/>
                </a:solidFill>
                <a:latin typeface="Arial" panose="020B0604020202020204" pitchFamily="34" charset="0"/>
                <a:cs typeface="Arial" panose="020B0604020202020204" pitchFamily="34" charset="0"/>
              </a:rPr>
            </a:br>
            <a:r>
              <a:rPr lang="en-GB" sz="2000" dirty="0">
                <a:solidFill>
                  <a:schemeClr val="tx2"/>
                </a:solidFill>
                <a:latin typeface="Arial" panose="020B0604020202020204" pitchFamily="34" charset="0"/>
                <a:cs typeface="Arial" panose="020B0604020202020204" pitchFamily="34" charset="0"/>
              </a:rPr>
              <a:t>Dunn, O’Neill and Feldman (2011) in a US review of studies found enough basis to recommend looking for co-morbid symptoms of depression among teenagers with acne.</a:t>
            </a:r>
            <a:endParaRPr lang="en-US" sz="2000" dirty="0">
              <a:solidFill>
                <a:schemeClr val="tx2"/>
              </a:solidFill>
              <a:latin typeface="Arial" panose="020B0604020202020204" pitchFamily="34" charset="0"/>
              <a:cs typeface="Arial" panose="020B0604020202020204" pitchFamily="34" charset="0"/>
            </a:endParaRPr>
          </a:p>
        </p:txBody>
      </p:sp>
      <p:sp>
        <p:nvSpPr>
          <p:cNvPr id="3" name="Subtitle 2"/>
          <p:cNvSpPr>
            <a:spLocks noGrp="1"/>
          </p:cNvSpPr>
          <p:nvPr>
            <p:ph type="subTitle" idx="1"/>
          </p:nvPr>
        </p:nvSpPr>
        <p:spPr>
          <a:xfrm>
            <a:off x="617517" y="1159565"/>
            <a:ext cx="2203516" cy="4439055"/>
          </a:xfrm>
        </p:spPr>
        <p:txBody>
          <a:bodyPr anchor="ctr">
            <a:normAutofit/>
          </a:bodyPr>
          <a:lstStyle/>
          <a:p>
            <a:r>
              <a:rPr lang="en-GB" b="1">
                <a:solidFill>
                  <a:srgbClr val="FFFFFF"/>
                </a:solidFill>
                <a:latin typeface="Arial" panose="020B0604020202020204" pitchFamily="34" charset="0"/>
                <a:cs typeface="Arial" panose="020B0604020202020204" pitchFamily="34" charset="0"/>
              </a:rPr>
              <a:t>Skin conditions  - the example of acne</a:t>
            </a:r>
            <a:endParaRPr lang="en-US" b="1">
              <a:solidFill>
                <a:srgbClr val="FFFFFF"/>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51265532"/>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69277" y="605896"/>
            <a:ext cx="2313633" cy="5646208"/>
          </a:xfrm>
        </p:spPr>
        <p:txBody>
          <a:bodyPr anchor="ctr">
            <a:normAutofit/>
          </a:bodyPr>
          <a:lstStyle/>
          <a:p>
            <a:r>
              <a:rPr lang="en-GB" sz="3100">
                <a:solidFill>
                  <a:srgbClr val="FFFFFF"/>
                </a:solidFill>
                <a:latin typeface="Arial" panose="020B0604020202020204" pitchFamily="34" charset="0"/>
                <a:cs typeface="Arial" panose="020B0604020202020204" pitchFamily="34" charset="0"/>
              </a:rPr>
              <a:t>Cigarette smoking and anxiety</a:t>
            </a:r>
            <a:endParaRPr lang="en-US" sz="3100">
              <a:solidFill>
                <a:srgbClr val="FFFFFF"/>
              </a:solidFill>
              <a:latin typeface="Arial" panose="020B0604020202020204" pitchFamily="34" charset="0"/>
              <a:cs typeface="Arial" panose="020B0604020202020204" pitchFamily="34" charset="0"/>
            </a:endParaRPr>
          </a:p>
        </p:txBody>
      </p:sp>
      <p:sp>
        <p:nvSpPr>
          <p:cNvPr id="3" name="Subtitle 2"/>
          <p:cNvSpPr>
            <a:spLocks noGrp="1"/>
          </p:cNvSpPr>
          <p:nvPr>
            <p:ph idx="1"/>
          </p:nvPr>
        </p:nvSpPr>
        <p:spPr>
          <a:xfrm>
            <a:off x="467544" y="605896"/>
            <a:ext cx="7899215" cy="5646208"/>
          </a:xfrm>
        </p:spPr>
        <p:txBody>
          <a:bodyPr anchor="ctr">
            <a:normAutofit lnSpcReduction="10000"/>
          </a:bodyPr>
          <a:lstStyle/>
          <a:p>
            <a:r>
              <a:rPr lang="en-GB" dirty="0">
                <a:latin typeface="Arial" panose="020B0604020202020204" pitchFamily="34" charset="0"/>
                <a:cs typeface="Arial" panose="020B0604020202020204" pitchFamily="34" charset="0"/>
              </a:rPr>
              <a:t>Johnson et al (2000) found that there is some correlation between anxiety and cigarette smoking in adolescence. </a:t>
            </a:r>
          </a:p>
          <a:p>
            <a:r>
              <a:rPr lang="en-GB" dirty="0">
                <a:latin typeface="Arial" panose="020B0604020202020204" pitchFamily="34" charset="0"/>
                <a:cs typeface="Arial" panose="020B0604020202020204" pitchFamily="34" charset="0"/>
              </a:rPr>
              <a:t>Although they recognise that teenagers who are anxious and want the calming effect of smoking or who are more subject to peer pressure are the ones who choose to smoke, they propose that nicotine increases anxiety – particularly general anxiety, agoraphobia and panic disorder - in late teenage years and into adulthood. </a:t>
            </a:r>
          </a:p>
          <a:p>
            <a:pPr marL="0" indent="0">
              <a:buNone/>
            </a:pPr>
            <a:r>
              <a:rPr lang="en-GB" dirty="0">
                <a:latin typeface="Arial" panose="020B0604020202020204" pitchFamily="34" charset="0"/>
                <a:cs typeface="Arial" panose="020B0604020202020204" pitchFamily="34" charset="0"/>
              </a:rPr>
              <a:t>Thus they advise that teenagers could be made aware of the risk of exacerbation of anxiety symptoms.</a:t>
            </a: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31387199"/>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69277" y="605896"/>
            <a:ext cx="2313633" cy="5646208"/>
          </a:xfrm>
        </p:spPr>
        <p:txBody>
          <a:bodyPr anchor="ctr">
            <a:normAutofit/>
          </a:bodyPr>
          <a:lstStyle/>
          <a:p>
            <a:r>
              <a:rPr lang="en-GB" sz="3100">
                <a:solidFill>
                  <a:srgbClr val="FFFFFF"/>
                </a:solidFill>
                <a:latin typeface="Arial" panose="020B0604020202020204" pitchFamily="34" charset="0"/>
                <a:cs typeface="Arial" panose="020B0604020202020204" pitchFamily="34" charset="0"/>
              </a:rPr>
              <a:t>In summary</a:t>
            </a:r>
            <a:endParaRPr lang="en-US" sz="3100">
              <a:solidFill>
                <a:srgbClr val="FFFFFF"/>
              </a:solidFill>
              <a:latin typeface="Arial" panose="020B0604020202020204" pitchFamily="34" charset="0"/>
              <a:cs typeface="Arial" panose="020B0604020202020204" pitchFamily="34" charset="0"/>
            </a:endParaRPr>
          </a:p>
        </p:txBody>
      </p:sp>
      <p:sp>
        <p:nvSpPr>
          <p:cNvPr id="3" name="Subtitle 2"/>
          <p:cNvSpPr>
            <a:spLocks noGrp="1"/>
          </p:cNvSpPr>
          <p:nvPr>
            <p:ph idx="1"/>
          </p:nvPr>
        </p:nvSpPr>
        <p:spPr>
          <a:xfrm>
            <a:off x="467544" y="605896"/>
            <a:ext cx="7899215" cy="5646208"/>
          </a:xfrm>
        </p:spPr>
        <p:txBody>
          <a:bodyPr anchor="ctr">
            <a:normAutofit/>
          </a:bodyPr>
          <a:lstStyle/>
          <a:p>
            <a:r>
              <a:rPr lang="en-GB" sz="1600" b="1" dirty="0">
                <a:latin typeface="Arial" panose="020B0604020202020204" pitchFamily="34" charset="0"/>
                <a:cs typeface="Arial" panose="020B0604020202020204" pitchFamily="34" charset="0"/>
              </a:rPr>
              <a:t>Young people need support to go through the physical changes of adolescence.  Around the world, there are different experiences of puberty and adolescent development, and some of these are marked by ritual events, some of which have been seen as objectionable by Westerners but which are nevertheless embedded within religious and cultural value systems. </a:t>
            </a:r>
          </a:p>
          <a:p>
            <a:r>
              <a:rPr lang="en-GB" sz="1600" b="1" dirty="0">
                <a:latin typeface="Arial" panose="020B0604020202020204" pitchFamily="34" charset="0"/>
                <a:cs typeface="Arial" panose="020B0604020202020204" pitchFamily="34" charset="0"/>
              </a:rPr>
              <a:t>Body awareness and feelings of shame, guilt, or confidence are strongly highlighted in Western teenage culture where competitiveness often means that depression, low self-esteem and suicidal ideation can follow from failure to match the idealised looks and physical activities of those portrayed in advertising, pornography, films, sport and music culture. </a:t>
            </a:r>
          </a:p>
          <a:p>
            <a:pPr marL="0" indent="0">
              <a:buNone/>
            </a:pPr>
            <a:endParaRPr lang="en-GB" sz="1600" b="1" dirty="0">
              <a:latin typeface="Arial" panose="020B0604020202020204" pitchFamily="34" charset="0"/>
              <a:cs typeface="Arial" panose="020B0604020202020204" pitchFamily="34" charset="0"/>
            </a:endParaRPr>
          </a:p>
          <a:p>
            <a:r>
              <a:rPr lang="en-GB" sz="1600" b="1" dirty="0">
                <a:latin typeface="Arial" panose="020B0604020202020204" pitchFamily="34" charset="0"/>
                <a:cs typeface="Arial" panose="020B0604020202020204" pitchFamily="34" charset="0"/>
              </a:rPr>
              <a:t>Youth workers can make an enormous difference by being informed about biological transitions, challenging normative pressures, and providing a model of acceptance of diversity.  </a:t>
            </a:r>
            <a:endParaRPr lang="en-US" sz="16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77918675"/>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3886200" y="634946"/>
            <a:ext cx="4776107" cy="1450757"/>
          </a:xfrm>
        </p:spPr>
        <p:txBody>
          <a:bodyPr vert="horz" lIns="91440" tIns="45720" rIns="91440" bIns="45720" rtlCol="0" anchor="b">
            <a:normAutofit/>
          </a:bodyPr>
          <a:lstStyle/>
          <a:p>
            <a:r>
              <a:rPr lang="en-US" sz="4800">
                <a:solidFill>
                  <a:schemeClr val="tx1">
                    <a:lumMod val="75000"/>
                    <a:lumOff val="25000"/>
                  </a:schemeClr>
                </a:solidFill>
              </a:rPr>
              <a:t>References</a:t>
            </a:r>
          </a:p>
        </p:txBody>
      </p:sp>
      <p:sp>
        <p:nvSpPr>
          <p:cNvPr id="3" name="Subtitle 2"/>
          <p:cNvSpPr>
            <a:spLocks noGrp="1"/>
          </p:cNvSpPr>
          <p:nvPr>
            <p:ph type="subTitle" idx="1"/>
          </p:nvPr>
        </p:nvSpPr>
        <p:spPr>
          <a:xfrm>
            <a:off x="3886200" y="2198914"/>
            <a:ext cx="4776107" cy="3670180"/>
          </a:xfrm>
        </p:spPr>
        <p:txBody>
          <a:bodyPr vert="horz" lIns="0" tIns="45720" rIns="0" bIns="45720" rtlCol="0">
            <a:normAutofit/>
          </a:bodyPr>
          <a:lstStyle/>
          <a:p>
            <a:r>
              <a:rPr lang="en-US" sz="1100">
                <a:solidFill>
                  <a:schemeClr val="tx1">
                    <a:lumMod val="75000"/>
                    <a:lumOff val="25000"/>
                  </a:schemeClr>
                </a:solidFill>
                <a:latin typeface="+mn-lt"/>
              </a:rPr>
              <a:t>Coleman, J.C. (2011) </a:t>
            </a:r>
            <a:r>
              <a:rPr lang="en-US" sz="1100" i="1">
                <a:solidFill>
                  <a:schemeClr val="tx1">
                    <a:lumMod val="75000"/>
                    <a:lumOff val="25000"/>
                  </a:schemeClr>
                </a:solidFill>
                <a:latin typeface="+mn-lt"/>
              </a:rPr>
              <a:t>The Nature of Adolescence</a:t>
            </a:r>
            <a:r>
              <a:rPr lang="en-US" sz="1100">
                <a:solidFill>
                  <a:schemeClr val="tx1">
                    <a:lumMod val="75000"/>
                    <a:lumOff val="25000"/>
                  </a:schemeClr>
                </a:solidFill>
                <a:latin typeface="+mn-lt"/>
              </a:rPr>
              <a:t> 4</a:t>
            </a:r>
            <a:r>
              <a:rPr lang="en-US" sz="1100" baseline="30000">
                <a:solidFill>
                  <a:schemeClr val="tx1">
                    <a:lumMod val="75000"/>
                    <a:lumOff val="25000"/>
                  </a:schemeClr>
                </a:solidFill>
                <a:latin typeface="+mn-lt"/>
              </a:rPr>
              <a:t>th</a:t>
            </a:r>
            <a:r>
              <a:rPr lang="en-US" sz="1100">
                <a:solidFill>
                  <a:schemeClr val="tx1">
                    <a:lumMod val="75000"/>
                    <a:lumOff val="25000"/>
                  </a:schemeClr>
                </a:solidFill>
                <a:latin typeface="+mn-lt"/>
              </a:rPr>
              <a:t> edn.  Routledge</a:t>
            </a:r>
          </a:p>
          <a:p>
            <a:r>
              <a:rPr lang="en-US" sz="1100">
                <a:solidFill>
                  <a:schemeClr val="tx1">
                    <a:lumMod val="75000"/>
                    <a:lumOff val="25000"/>
                  </a:schemeClr>
                </a:solidFill>
                <a:latin typeface="+mn-lt"/>
              </a:rPr>
              <a:t>Coleman, J., Hendry L.B. and Kloep M. (2007)  </a:t>
            </a:r>
            <a:r>
              <a:rPr lang="en-US" sz="1100" i="1">
                <a:solidFill>
                  <a:schemeClr val="tx1">
                    <a:lumMod val="75000"/>
                    <a:lumOff val="25000"/>
                  </a:schemeClr>
                </a:solidFill>
                <a:latin typeface="+mn-lt"/>
              </a:rPr>
              <a:t>Adolescence and health </a:t>
            </a:r>
            <a:r>
              <a:rPr lang="en-US" sz="1100">
                <a:solidFill>
                  <a:schemeClr val="tx1">
                    <a:lumMod val="75000"/>
                    <a:lumOff val="25000"/>
                  </a:schemeClr>
                </a:solidFill>
                <a:latin typeface="+mn-lt"/>
              </a:rPr>
              <a:t>John Wiley and Sons</a:t>
            </a:r>
          </a:p>
          <a:p>
            <a:r>
              <a:rPr lang="en-US" sz="1100">
                <a:solidFill>
                  <a:schemeClr val="tx1">
                    <a:lumMod val="75000"/>
                    <a:lumOff val="25000"/>
                  </a:schemeClr>
                </a:solidFill>
                <a:latin typeface="+mn-lt"/>
              </a:rPr>
              <a:t>DALRYMPLE, J. and BURKE, B. (2001). </a:t>
            </a:r>
            <a:r>
              <a:rPr lang="en-US" sz="1100" i="1">
                <a:solidFill>
                  <a:schemeClr val="tx1">
                    <a:lumMod val="75000"/>
                    <a:lumOff val="25000"/>
                  </a:schemeClr>
                </a:solidFill>
                <a:latin typeface="+mn-lt"/>
              </a:rPr>
              <a:t>ANTI OPPRESSIVE PRACTICE SOCIAL CARE AND THE LAW (9</a:t>
            </a:r>
            <a:r>
              <a:rPr lang="en-US" sz="1100" i="1" baseline="30000">
                <a:solidFill>
                  <a:schemeClr val="tx1">
                    <a:lumMod val="75000"/>
                    <a:lumOff val="25000"/>
                  </a:schemeClr>
                </a:solidFill>
                <a:latin typeface="+mn-lt"/>
              </a:rPr>
              <a:t>th </a:t>
            </a:r>
            <a:r>
              <a:rPr lang="en-US" sz="1100" i="1">
                <a:solidFill>
                  <a:schemeClr val="tx1">
                    <a:lumMod val="75000"/>
                    <a:lumOff val="25000"/>
                  </a:schemeClr>
                </a:solidFill>
                <a:latin typeface="+mn-lt"/>
              </a:rPr>
              <a:t>Ed.). </a:t>
            </a:r>
            <a:r>
              <a:rPr lang="en-US" sz="1100">
                <a:solidFill>
                  <a:schemeClr val="tx1">
                    <a:lumMod val="75000"/>
                    <a:lumOff val="25000"/>
                  </a:schemeClr>
                </a:solidFill>
                <a:latin typeface="+mn-lt"/>
              </a:rPr>
              <a:t>Buckingham: Open University Press. </a:t>
            </a:r>
          </a:p>
          <a:p>
            <a:r>
              <a:rPr lang="en-US" sz="1100">
                <a:solidFill>
                  <a:schemeClr val="tx1">
                    <a:lumMod val="75000"/>
                    <a:lumOff val="25000"/>
                  </a:schemeClr>
                </a:solidFill>
                <a:latin typeface="+mn-lt"/>
              </a:rPr>
              <a:t>Hendry L.B. and Kloep M. (2012) </a:t>
            </a:r>
            <a:r>
              <a:rPr lang="en-US" sz="1100" i="1">
                <a:solidFill>
                  <a:schemeClr val="tx1">
                    <a:lumMod val="75000"/>
                    <a:lumOff val="25000"/>
                  </a:schemeClr>
                </a:solidFill>
                <a:latin typeface="+mn-lt"/>
              </a:rPr>
              <a:t>Adolescence and Adulthood</a:t>
            </a:r>
            <a:r>
              <a:rPr lang="en-US" sz="1100">
                <a:solidFill>
                  <a:schemeClr val="tx1">
                    <a:lumMod val="75000"/>
                    <a:lumOff val="25000"/>
                  </a:schemeClr>
                </a:solidFill>
                <a:latin typeface="+mn-lt"/>
              </a:rPr>
              <a:t>  Palgrave and Macmillan</a:t>
            </a:r>
          </a:p>
          <a:p>
            <a:r>
              <a:rPr lang="en-US" sz="1100">
                <a:solidFill>
                  <a:schemeClr val="tx1">
                    <a:lumMod val="75000"/>
                    <a:lumOff val="25000"/>
                  </a:schemeClr>
                </a:solidFill>
                <a:latin typeface="+mn-lt"/>
              </a:rPr>
              <a:t>McBride, R.S. (2013) </a:t>
            </a:r>
            <a:r>
              <a:rPr lang="en-US" sz="1100" i="1">
                <a:solidFill>
                  <a:schemeClr val="tx1">
                    <a:lumMod val="75000"/>
                    <a:lumOff val="25000"/>
                  </a:schemeClr>
                </a:solidFill>
                <a:latin typeface="+mn-lt"/>
              </a:rPr>
              <a:t>Grasping the Nettle: The Experiences of Gender Variant Children and Transgender Youth Living in Northern Ireland. Belfast: </a:t>
            </a:r>
            <a:r>
              <a:rPr lang="en-US" sz="1100">
                <a:solidFill>
                  <a:schemeClr val="tx1">
                    <a:lumMod val="75000"/>
                    <a:lumOff val="25000"/>
                  </a:schemeClr>
                </a:solidFill>
                <a:latin typeface="+mn-lt"/>
              </a:rPr>
              <a:t>Institute for Conflict Research.</a:t>
            </a:r>
          </a:p>
          <a:p>
            <a:r>
              <a:rPr lang="en-US" sz="1100">
                <a:solidFill>
                  <a:schemeClr val="tx1">
                    <a:lumMod val="75000"/>
                    <a:lumOff val="25000"/>
                  </a:schemeClr>
                </a:solidFill>
                <a:latin typeface="+mn-lt"/>
              </a:rPr>
              <a:t>Sugarman, L. (2001)  </a:t>
            </a:r>
            <a:r>
              <a:rPr lang="en-US" sz="1100" i="1">
                <a:solidFill>
                  <a:schemeClr val="tx1">
                    <a:lumMod val="75000"/>
                    <a:lumOff val="25000"/>
                  </a:schemeClr>
                </a:solidFill>
                <a:latin typeface="+mn-lt"/>
              </a:rPr>
              <a:t>Life-Span Development  </a:t>
            </a:r>
            <a:r>
              <a:rPr lang="en-US" sz="1100">
                <a:solidFill>
                  <a:schemeClr val="tx1">
                    <a:lumMod val="75000"/>
                    <a:lumOff val="25000"/>
                  </a:schemeClr>
                </a:solidFill>
                <a:latin typeface="+mn-lt"/>
              </a:rPr>
              <a:t>2</a:t>
            </a:r>
            <a:r>
              <a:rPr lang="en-US" sz="1100" baseline="30000">
                <a:solidFill>
                  <a:schemeClr val="tx1">
                    <a:lumMod val="75000"/>
                    <a:lumOff val="25000"/>
                  </a:schemeClr>
                </a:solidFill>
                <a:latin typeface="+mn-lt"/>
              </a:rPr>
              <a:t>nd</a:t>
            </a:r>
            <a:r>
              <a:rPr lang="en-US" sz="1100">
                <a:solidFill>
                  <a:schemeClr val="tx1">
                    <a:lumMod val="75000"/>
                    <a:lumOff val="25000"/>
                  </a:schemeClr>
                </a:solidFill>
                <a:latin typeface="+mn-lt"/>
              </a:rPr>
              <a:t> edn</a:t>
            </a:r>
            <a:r>
              <a:rPr lang="en-US" sz="1100" i="1">
                <a:solidFill>
                  <a:schemeClr val="tx1">
                    <a:lumMod val="75000"/>
                    <a:lumOff val="25000"/>
                  </a:schemeClr>
                </a:solidFill>
                <a:latin typeface="+mn-lt"/>
              </a:rPr>
              <a:t> </a:t>
            </a:r>
            <a:r>
              <a:rPr lang="en-US" sz="1100">
                <a:solidFill>
                  <a:schemeClr val="tx1">
                    <a:lumMod val="75000"/>
                    <a:lumOff val="25000"/>
                  </a:schemeClr>
                </a:solidFill>
                <a:latin typeface="+mn-lt"/>
              </a:rPr>
              <a:t>Psychology Press</a:t>
            </a:r>
          </a:p>
          <a:p>
            <a:endParaRPr lang="en-US" sz="1100">
              <a:solidFill>
                <a:schemeClr val="tx1">
                  <a:lumMod val="75000"/>
                  <a:lumOff val="25000"/>
                </a:schemeClr>
              </a:solidFill>
              <a:latin typeface="+mn-lt"/>
            </a:endParaRPr>
          </a:p>
        </p:txBody>
      </p:sp>
      <p:pic>
        <p:nvPicPr>
          <p:cNvPr id="5" name="Picture 4" descr="Files in folders">
            <a:extLst>
              <a:ext uri="{FF2B5EF4-FFF2-40B4-BE49-F238E27FC236}">
                <a16:creationId xmlns:a16="http://schemas.microsoft.com/office/drawing/2014/main" id="{DC3D74FF-A85B-CB80-E1EF-E2A940618D7B}"/>
              </a:ext>
            </a:extLst>
          </p:cNvPr>
          <p:cNvPicPr>
            <a:picLocks noChangeAspect="1"/>
          </p:cNvPicPr>
          <p:nvPr/>
        </p:nvPicPr>
        <p:blipFill rotWithShape="1">
          <a:blip r:embed="rId2"/>
          <a:srcRect l="33862" r="32223" b="1"/>
          <a:stretch/>
        </p:blipFill>
        <p:spPr>
          <a:xfrm>
            <a:off x="20" y="-12128"/>
            <a:ext cx="3490702" cy="6870127"/>
          </a:xfrm>
          <a:prstGeom prst="rect">
            <a:avLst/>
          </a:prstGeom>
        </p:spPr>
      </p:pic>
    </p:spTree>
    <p:extLst>
      <p:ext uri="{BB962C8B-B14F-4D97-AF65-F5344CB8AC3E}">
        <p14:creationId xmlns:p14="http://schemas.microsoft.com/office/powerpoint/2010/main" val="681049494"/>
      </p:ext>
    </p:extLst>
  </p:cSld>
  <p:clrMapOvr>
    <a:masterClrMapping/>
  </p:clrMapOvr>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C542EBDA-A4F5-41A3-A105-12E1AEC83494}"/>
    </a:ext>
  </a:extLst>
</a:theme>
</file>

<file path=ppt/theme/theme2.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86883F0F-287E-4407-A9BD-FB3F2413EBF2}"/>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Template for PP</Template>
  <TotalTime>0</TotalTime>
  <Words>2816</Words>
  <Application>Microsoft Office PowerPoint</Application>
  <PresentationFormat>On-screen Show (4:3)</PresentationFormat>
  <Paragraphs>301</Paragraphs>
  <Slides>50</Slides>
  <Notes>1</Notes>
  <HiddenSlides>10</HiddenSlides>
  <MMClips>0</MMClips>
  <ScaleCrop>false</ScaleCrop>
  <HeadingPairs>
    <vt:vector size="6" baseType="variant">
      <vt:variant>
        <vt:lpstr>Fonts Used</vt:lpstr>
      </vt:variant>
      <vt:variant>
        <vt:i4>3</vt:i4>
      </vt:variant>
      <vt:variant>
        <vt:lpstr>Theme</vt:lpstr>
      </vt:variant>
      <vt:variant>
        <vt:i4>2</vt:i4>
      </vt:variant>
      <vt:variant>
        <vt:lpstr>Slide Titles</vt:lpstr>
      </vt:variant>
      <vt:variant>
        <vt:i4>50</vt:i4>
      </vt:variant>
    </vt:vector>
  </HeadingPairs>
  <TitlesOfParts>
    <vt:vector size="55" baseType="lpstr">
      <vt:lpstr>Arial</vt:lpstr>
      <vt:lpstr>Calibri</vt:lpstr>
      <vt:lpstr>Calibri Light</vt:lpstr>
      <vt:lpstr>Holding PAge</vt:lpstr>
      <vt:lpstr>Accessible 2</vt:lpstr>
      <vt:lpstr>Biological Transitions in Adolescence  </vt:lpstr>
      <vt:lpstr>A framework for theory and practice</vt:lpstr>
      <vt:lpstr>Lecture Aims </vt:lpstr>
      <vt:lpstr>What are Biological Transitions?</vt:lpstr>
      <vt:lpstr>Physical Growth</vt:lpstr>
      <vt:lpstr>5 main stages of pubertal development  (Archibald et al 2003)</vt:lpstr>
      <vt:lpstr>Endocrine Glands </vt:lpstr>
      <vt:lpstr>Endocrine glands </vt:lpstr>
      <vt:lpstr>Endocrine glands </vt:lpstr>
      <vt:lpstr>Endocrine glands </vt:lpstr>
      <vt:lpstr>Endocrine glands</vt:lpstr>
      <vt:lpstr>Changes as a result of developments in the endocrine and central nervous systems </vt:lpstr>
      <vt:lpstr>Puberty                                    </vt:lpstr>
      <vt:lpstr>Puberty                                     </vt:lpstr>
      <vt:lpstr>Sex Characteristics </vt:lpstr>
      <vt:lpstr>Five stages of development  - Tanner (1990)</vt:lpstr>
      <vt:lpstr>Development in most Boys </vt:lpstr>
      <vt:lpstr>Development in most Boys  </vt:lpstr>
      <vt:lpstr>Development in most Girls </vt:lpstr>
      <vt:lpstr>Menarche</vt:lpstr>
      <vt:lpstr>The Secular Trend  (Roche, 1979).</vt:lpstr>
      <vt:lpstr>Menarche Studies </vt:lpstr>
      <vt:lpstr>Menarche </vt:lpstr>
      <vt:lpstr>Timing of Puberty </vt:lpstr>
      <vt:lpstr>Timing of Puberty </vt:lpstr>
      <vt:lpstr>   Why different expectations </vt:lpstr>
      <vt:lpstr>Psychological Effects of Puberty </vt:lpstr>
      <vt:lpstr>Early Maturing Girls </vt:lpstr>
      <vt:lpstr>Early Maturing Girls  </vt:lpstr>
      <vt:lpstr>Effects of Early or Late Maturation </vt:lpstr>
      <vt:lpstr>Early Maturing Boys  </vt:lpstr>
      <vt:lpstr>Late Maturing Boys  </vt:lpstr>
      <vt:lpstr>Late Maturing Girls  </vt:lpstr>
      <vt:lpstr>Relationship with the internal viewpoint </vt:lpstr>
      <vt:lpstr>Discussion Point        </vt:lpstr>
      <vt:lpstr>Adult consequences of timing of maturation </vt:lpstr>
      <vt:lpstr>Self Esteem and Puberty</vt:lpstr>
      <vt:lpstr>Task</vt:lpstr>
      <vt:lpstr>Skeletal System </vt:lpstr>
      <vt:lpstr>Skeletal System </vt:lpstr>
      <vt:lpstr>The Muscular System</vt:lpstr>
      <vt:lpstr>Heart and Lungs </vt:lpstr>
      <vt:lpstr>PowerPoint Presentation</vt:lpstr>
      <vt:lpstr>Some examples of health challenges in relation to biological transitions</vt:lpstr>
      <vt:lpstr>Perceptions of body image </vt:lpstr>
      <vt:lpstr>Body dysmorphic disorder</vt:lpstr>
      <vt:lpstr>Bhate and Williams (2013) suggest that 20% of teenagers have moderate to severe acne, and there is a correlation with suicidal ideas in severe cases. It’s mostly an inherited tendency and antibiotics can often help. No solid evidence for diet making a difference, though some dairy foods might be implicated.   Purvis, Robinson, Merry and Watson (2006) (New Zealand study) also found a correlation between acne and depression and suicide amongst teenagers.   Dunn, O’Neill and Feldman (2011) in a US review of studies found enough basis to recommend looking for co-morbid symptoms of depression among teenagers with acne.</vt:lpstr>
      <vt:lpstr>Cigarette smoking and anxiety</vt:lpstr>
      <vt:lpstr>In summary</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Biological Transitions in Adolescence.</dc:title>
  <dc:creator>stuart</dc:creator>
  <cp:lastModifiedBy>Alana Enoch</cp:lastModifiedBy>
  <cp:revision>127</cp:revision>
  <cp:lastPrinted>2022-02-17T08:20:53Z</cp:lastPrinted>
  <dcterms:created xsi:type="dcterms:W3CDTF">2010-10-20T18:49:14Z</dcterms:created>
  <dcterms:modified xsi:type="dcterms:W3CDTF">2025-07-02T09:43:57Z</dcterms:modified>
</cp:coreProperties>
</file>