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44"/>
  </p:notesMasterIdLst>
  <p:handoutMasterIdLst>
    <p:handoutMasterId r:id="rId45"/>
  </p:handoutMasterIdLst>
  <p:sldIdLst>
    <p:sldId id="314" r:id="rId2"/>
    <p:sldId id="421" r:id="rId3"/>
    <p:sldId id="434" r:id="rId4"/>
    <p:sldId id="422" r:id="rId5"/>
    <p:sldId id="433" r:id="rId6"/>
    <p:sldId id="423" r:id="rId7"/>
    <p:sldId id="435" r:id="rId8"/>
    <p:sldId id="437" r:id="rId9"/>
    <p:sldId id="549" r:id="rId10"/>
    <p:sldId id="440" r:id="rId11"/>
    <p:sldId id="620" r:id="rId12"/>
    <p:sldId id="457" r:id="rId13"/>
    <p:sldId id="458" r:id="rId14"/>
    <p:sldId id="439" r:id="rId15"/>
    <p:sldId id="438" r:id="rId16"/>
    <p:sldId id="495" r:id="rId17"/>
    <p:sldId id="447" r:id="rId18"/>
    <p:sldId id="451" r:id="rId19"/>
    <p:sldId id="452" r:id="rId20"/>
    <p:sldId id="449" r:id="rId21"/>
    <p:sldId id="436" r:id="rId22"/>
    <p:sldId id="441" r:id="rId23"/>
    <p:sldId id="444" r:id="rId24"/>
    <p:sldId id="446" r:id="rId25"/>
    <p:sldId id="442" r:id="rId26"/>
    <p:sldId id="443" r:id="rId27"/>
    <p:sldId id="605" r:id="rId28"/>
    <p:sldId id="838" r:id="rId29"/>
    <p:sldId id="839" r:id="rId30"/>
    <p:sldId id="841" r:id="rId31"/>
    <p:sldId id="840" r:id="rId32"/>
    <p:sldId id="597" r:id="rId33"/>
    <p:sldId id="842" r:id="rId34"/>
    <p:sldId id="598" r:id="rId35"/>
    <p:sldId id="843" r:id="rId36"/>
    <p:sldId id="601" r:id="rId37"/>
    <p:sldId id="550" r:id="rId38"/>
    <p:sldId id="456" r:id="rId39"/>
    <p:sldId id="453" r:id="rId40"/>
    <p:sldId id="454" r:id="rId41"/>
    <p:sldId id="779" r:id="rId42"/>
    <p:sldId id="524" r:id="rId4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21"/>
            <p14:sldId id="434"/>
            <p14:sldId id="422"/>
            <p14:sldId id="433"/>
            <p14:sldId id="423"/>
            <p14:sldId id="435"/>
            <p14:sldId id="437"/>
            <p14:sldId id="549"/>
            <p14:sldId id="440"/>
            <p14:sldId id="620"/>
            <p14:sldId id="457"/>
            <p14:sldId id="458"/>
            <p14:sldId id="439"/>
            <p14:sldId id="438"/>
            <p14:sldId id="495"/>
            <p14:sldId id="447"/>
            <p14:sldId id="451"/>
            <p14:sldId id="452"/>
            <p14:sldId id="449"/>
            <p14:sldId id="436"/>
            <p14:sldId id="441"/>
            <p14:sldId id="444"/>
            <p14:sldId id="446"/>
            <p14:sldId id="442"/>
            <p14:sldId id="443"/>
            <p14:sldId id="605"/>
            <p14:sldId id="838"/>
            <p14:sldId id="839"/>
            <p14:sldId id="841"/>
            <p14:sldId id="840"/>
            <p14:sldId id="597"/>
            <p14:sldId id="842"/>
            <p14:sldId id="598"/>
            <p14:sldId id="843"/>
            <p14:sldId id="601"/>
            <p14:sldId id="550"/>
            <p14:sldId id="456"/>
            <p14:sldId id="453"/>
            <p14:sldId id="454"/>
            <p14:sldId id="779"/>
            <p14:sldId id="524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0000"/>
    <a:srgbClr val="008080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8" autoAdjust="0"/>
    <p:restoredTop sz="96433" autoAdjust="0"/>
  </p:normalViewPr>
  <p:slideViewPr>
    <p:cSldViewPr snapToGrid="0">
      <p:cViewPr varScale="1">
        <p:scale>
          <a:sx n="163" d="100"/>
          <a:sy n="163" d="100"/>
        </p:scale>
        <p:origin x="1665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DOCKER COMPOSE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8262" y="4532894"/>
            <a:ext cx="1365129" cy="168534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59965" y="5848906"/>
            <a:ext cx="5044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https://github.com/wsargent/docker-cheat-sheet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 bwMode="auto">
          <a:xfrm>
            <a:off x="819150" y="4449762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Rounded Rectangle 6"/>
          <p:cNvSpPr/>
          <p:nvPr/>
        </p:nvSpPr>
        <p:spPr bwMode="auto">
          <a:xfrm>
            <a:off x="800100" y="3048000"/>
            <a:ext cx="2004060" cy="10820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21068"/>
            <a:ext cx="7029450" cy="1751965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Orchestrate</a:t>
            </a:r>
            <a:r>
              <a:rPr lang="en-GB" dirty="0" smtClean="0"/>
              <a:t> running multiple containers when you need multiple services for you application to execute</a:t>
            </a:r>
          </a:p>
          <a:p>
            <a:r>
              <a:rPr lang="en-GB" dirty="0" smtClean="0"/>
              <a:t>For example, to run different environments e.g. Development, Testing and Production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249680" y="3311525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1249680" y="4695190"/>
            <a:ext cx="1143000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DockerFile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Plaque 8"/>
          <p:cNvSpPr/>
          <p:nvPr/>
        </p:nvSpPr>
        <p:spPr bwMode="auto">
          <a:xfrm>
            <a:off x="3855720" y="3048000"/>
            <a:ext cx="2103120" cy="2483802"/>
          </a:xfrm>
          <a:prstGeom prst="plaqu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21222" y="377031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Docker </a:t>
            </a:r>
          </a:p>
          <a:p>
            <a:r>
              <a:rPr lang="en-GB" dirty="0" smtClean="0"/>
              <a:t>Compose</a:t>
            </a:r>
          </a:p>
          <a:p>
            <a:r>
              <a:rPr lang="en-GB" dirty="0" smtClean="0"/>
              <a:t>Tool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3935730" y="5904865"/>
            <a:ext cx="2315116" cy="591185"/>
          </a:xfrm>
          <a:prstGeom prst="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docker-compose.yml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Straight Arrow Connector 12"/>
          <p:cNvCxnSpPr>
            <a:stCxn id="7" idx="3"/>
          </p:cNvCxnSpPr>
          <p:nvPr/>
        </p:nvCxnSpPr>
        <p:spPr bwMode="auto">
          <a:xfrm>
            <a:off x="2804160" y="3589020"/>
            <a:ext cx="998220" cy="411480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Straight Arrow Connector 14"/>
          <p:cNvCxnSpPr>
            <a:stCxn id="8" idx="3"/>
          </p:cNvCxnSpPr>
          <p:nvPr/>
        </p:nvCxnSpPr>
        <p:spPr bwMode="auto">
          <a:xfrm flipV="1">
            <a:off x="2823210" y="4526280"/>
            <a:ext cx="1013460" cy="464502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Straight Arrow Connector 16"/>
          <p:cNvCxnSpPr>
            <a:stCxn id="11" idx="0"/>
            <a:endCxn id="9" idx="2"/>
          </p:cNvCxnSpPr>
          <p:nvPr/>
        </p:nvCxnSpPr>
        <p:spPr bwMode="auto">
          <a:xfrm flipH="1" flipV="1">
            <a:off x="4907280" y="5531802"/>
            <a:ext cx="186008" cy="373063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" name="Can 17"/>
          <p:cNvSpPr/>
          <p:nvPr/>
        </p:nvSpPr>
        <p:spPr bwMode="auto">
          <a:xfrm>
            <a:off x="7048500" y="2918460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ContainerA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9" name="Can 18"/>
          <p:cNvSpPr/>
          <p:nvPr/>
        </p:nvSpPr>
        <p:spPr bwMode="auto">
          <a:xfrm>
            <a:off x="7071360" y="4356785"/>
            <a:ext cx="1478280" cy="1175017"/>
          </a:xfrm>
          <a:prstGeom prst="can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ContainerB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20" name="Straight Arrow Connector 19"/>
          <p:cNvCxnSpPr>
            <a:endCxn id="18" idx="2"/>
          </p:cNvCxnSpPr>
          <p:nvPr/>
        </p:nvCxnSpPr>
        <p:spPr bwMode="auto">
          <a:xfrm flipV="1">
            <a:off x="5886109" y="3505969"/>
            <a:ext cx="1162391" cy="441191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" name="Straight Arrow Connector 21"/>
          <p:cNvCxnSpPr>
            <a:endCxn id="19" idx="2"/>
          </p:cNvCxnSpPr>
          <p:nvPr/>
        </p:nvCxnSpPr>
        <p:spPr bwMode="auto">
          <a:xfrm>
            <a:off x="5922475" y="4663475"/>
            <a:ext cx="1148885" cy="280819"/>
          </a:xfrm>
          <a:prstGeom prst="straightConnector1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" name="TextBox 23"/>
          <p:cNvSpPr txBox="1"/>
          <p:nvPr/>
        </p:nvSpPr>
        <p:spPr>
          <a:xfrm>
            <a:off x="2340290" y="5904865"/>
            <a:ext cx="1595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5593080" y="2337356"/>
            <a:ext cx="2236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 compose up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1260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Restriction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Docker Compose can only be executed on a single machine</a:t>
            </a:r>
          </a:p>
          <a:p>
            <a:r>
              <a:rPr lang="en-GB" dirty="0" smtClean="0"/>
              <a:t>Use Docker Swarm or Kubernetes for clustering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11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844550"/>
            <a:ext cx="7288531" cy="1151889"/>
          </a:xfrm>
        </p:spPr>
        <p:txBody>
          <a:bodyPr/>
          <a:lstStyle/>
          <a:p>
            <a:r>
              <a:rPr lang="en-GB" dirty="0" smtClean="0"/>
              <a:t>Determines which services to run</a:t>
            </a:r>
          </a:p>
          <a:p>
            <a:r>
              <a:rPr lang="en-GB" dirty="0" smtClean="0"/>
              <a:t>YAML file format</a:t>
            </a:r>
          </a:p>
          <a:p>
            <a:r>
              <a:rPr lang="en-GB" dirty="0" smtClean="0"/>
              <a:t>Can be named anything you like</a:t>
            </a:r>
          </a:p>
          <a:p>
            <a:pPr lvl="1"/>
            <a:r>
              <a:rPr lang="en-GB" b="1" dirty="0" err="1" smtClean="0">
                <a:solidFill>
                  <a:srgbClr val="FF0000"/>
                </a:solidFill>
              </a:rPr>
              <a:t>docker-compose.yml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is the default, </a:t>
            </a:r>
            <a:br>
              <a:rPr lang="en-GB" dirty="0" smtClean="0"/>
            </a:br>
            <a:r>
              <a:rPr lang="en-GB" dirty="0" smtClean="0"/>
              <a:t>otherwise the file name must be specified when executing the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</a:t>
            </a:r>
            <a:r>
              <a:rPr lang="en-GB" dirty="0" smtClean="0"/>
              <a:t> command e.g.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compose up </a:t>
            </a:r>
            <a:r>
              <a:rPr lang="en-GB" i="1" dirty="0" smtClean="0">
                <a:solidFill>
                  <a:srgbClr val="FF0000"/>
                </a:solidFill>
              </a:rPr>
              <a:t>--file </a:t>
            </a:r>
            <a:r>
              <a:rPr lang="en-GB" i="1" dirty="0" err="1" smtClean="0"/>
              <a:t>my_compose.yml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67815" y="3212031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smtClean="0"/>
              <a:t>my_server1: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br>
              <a:rPr lang="en-GB" dirty="0" smtClean="0"/>
            </a:br>
            <a:r>
              <a:rPr lang="en-GB" dirty="0"/>
              <a:t>	</a:t>
            </a:r>
            <a:r>
              <a:rPr lang="en-GB" dirty="0" smtClean="0"/>
              <a:t>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		- image: ……</a:t>
            </a:r>
            <a:br>
              <a:rPr lang="en-GB" dirty="0"/>
            </a:br>
            <a:r>
              <a:rPr lang="en-GB" dirty="0"/>
              <a:t>		-environment: ……</a:t>
            </a:r>
          </a:p>
          <a:p>
            <a:r>
              <a:rPr lang="en-GB" dirty="0"/>
              <a:t>		-ports: ……</a:t>
            </a:r>
          </a:p>
          <a:p>
            <a:r>
              <a:rPr lang="en-GB" dirty="0"/>
              <a:t>		-command: ……</a:t>
            </a:r>
          </a:p>
          <a:p>
            <a:endParaRPr lang="en-GB" dirty="0"/>
          </a:p>
        </p:txBody>
      </p:sp>
      <p:sp>
        <p:nvSpPr>
          <p:cNvPr id="6" name="Right Brace 5"/>
          <p:cNvSpPr/>
          <p:nvPr/>
        </p:nvSpPr>
        <p:spPr bwMode="auto">
          <a:xfrm>
            <a:off x="5821680" y="3802380"/>
            <a:ext cx="373380" cy="2712720"/>
          </a:xfrm>
          <a:prstGeom prst="rightBrace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477001" y="4816891"/>
            <a:ext cx="185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Define multiple services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169382" y="3009043"/>
            <a:ext cx="27745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Version of file format to which this file adheres. Currently the latest is 3.7 </a:t>
            </a:r>
            <a:endParaRPr lang="en-GB" dirty="0"/>
          </a:p>
        </p:txBody>
      </p:sp>
      <p:cxnSp>
        <p:nvCxnSpPr>
          <p:cNvPr id="10" name="Straight Arrow Connector 9"/>
          <p:cNvCxnSpPr>
            <a:stCxn id="8" idx="1"/>
          </p:cNvCxnSpPr>
          <p:nvPr/>
        </p:nvCxnSpPr>
        <p:spPr bwMode="auto">
          <a:xfrm flipH="1" flipV="1">
            <a:off x="2895600" y="3386960"/>
            <a:ext cx="3273782" cy="8374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6453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Service Layout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4370" y="678418"/>
            <a:ext cx="504497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servicenameA</a:t>
            </a:r>
            <a:r>
              <a:rPr lang="en-GB" dirty="0" smtClean="0"/>
              <a:t>:</a:t>
            </a:r>
          </a:p>
          <a:p>
            <a:r>
              <a:rPr lang="en-GB" dirty="0" smtClean="0"/>
              <a:t>		image: image-name</a:t>
            </a:r>
          </a:p>
          <a:p>
            <a:r>
              <a:rPr lang="en-GB" dirty="0" smtClean="0"/>
              <a:t>	</a:t>
            </a:r>
          </a:p>
          <a:p>
            <a:r>
              <a:rPr lang="en-GB" dirty="0"/>
              <a:t>	</a:t>
            </a:r>
            <a:r>
              <a:rPr lang="en-GB" dirty="0" smtClean="0"/>
              <a:t>	environment:</a:t>
            </a:r>
            <a:br>
              <a:rPr lang="en-GB" dirty="0" smtClean="0"/>
            </a:br>
            <a:r>
              <a:rPr lang="en-GB" dirty="0" smtClean="0"/>
              <a:t>			-AAAA=b</a:t>
            </a:r>
            <a:br>
              <a:rPr lang="en-GB" dirty="0" smtClean="0"/>
            </a:br>
            <a:r>
              <a:rPr lang="en-GB" dirty="0" smtClean="0"/>
              <a:t>		</a:t>
            </a:r>
          </a:p>
          <a:p>
            <a:r>
              <a:rPr lang="en-GB" dirty="0" smtClean="0"/>
              <a:t>		ports:</a:t>
            </a:r>
          </a:p>
          <a:p>
            <a:r>
              <a:rPr lang="en-GB" dirty="0"/>
              <a:t>	</a:t>
            </a:r>
            <a:r>
              <a:rPr lang="en-GB" dirty="0" smtClean="0"/>
              <a:t>		-”8080:80”</a:t>
            </a:r>
          </a:p>
          <a:p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networks: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my_network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volumes:</a:t>
            </a:r>
          </a:p>
          <a:p>
            <a:r>
              <a:rPr lang="en-GB" dirty="0"/>
              <a:t>	</a:t>
            </a:r>
            <a:r>
              <a:rPr lang="en-GB" dirty="0" smtClean="0"/>
              <a:t>		-</a:t>
            </a:r>
            <a:r>
              <a:rPr lang="en-GB" dirty="0" err="1" smtClean="0"/>
              <a:t>my_volume</a:t>
            </a:r>
            <a:r>
              <a:rPr lang="en-GB" dirty="0" smtClean="0"/>
              <a:t>:/</a:t>
            </a:r>
            <a:r>
              <a:rPr lang="en-GB" dirty="0" err="1" smtClean="0"/>
              <a:t>dirpath</a:t>
            </a:r>
            <a:endParaRPr lang="en-GB" dirty="0" smtClean="0"/>
          </a:p>
          <a:p>
            <a:r>
              <a:rPr lang="en-GB" dirty="0" smtClean="0"/>
              <a:t>networks:</a:t>
            </a:r>
          </a:p>
          <a:p>
            <a:r>
              <a:rPr lang="en-GB" dirty="0"/>
              <a:t>	</a:t>
            </a:r>
            <a:r>
              <a:rPr lang="en-GB" dirty="0" err="1" smtClean="0"/>
              <a:t>my_network</a:t>
            </a:r>
            <a:r>
              <a:rPr lang="en-GB" dirty="0" smtClean="0"/>
              <a:t>:</a:t>
            </a:r>
          </a:p>
          <a:p>
            <a:r>
              <a:rPr lang="en-GB" dirty="0"/>
              <a:t>	</a:t>
            </a:r>
            <a:r>
              <a:rPr lang="en-GB" dirty="0" smtClean="0"/>
              <a:t>	driver: bridge</a:t>
            </a:r>
            <a:endParaRPr lang="en-GB" dirty="0"/>
          </a:p>
          <a:p>
            <a:r>
              <a:rPr lang="en-GB" dirty="0" smtClean="0"/>
              <a:t>volumes:</a:t>
            </a:r>
          </a:p>
          <a:p>
            <a:r>
              <a:rPr lang="en-GB" dirty="0"/>
              <a:t>	</a:t>
            </a:r>
            <a:r>
              <a:rPr lang="en-GB" dirty="0" err="1" smtClean="0"/>
              <a:t>my_volume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678905" y="678418"/>
            <a:ext cx="33303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Service name (hostname)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Docker image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Environment variables passed to the container (Not best practice)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Port mapping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Networks used by container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endParaRPr lang="en-GB" i="1" dirty="0" smtClean="0"/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i="1" dirty="0" smtClean="0"/>
              <a:t>Volumes used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72458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YAML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6321"/>
            <a:ext cx="7029450" cy="906780"/>
          </a:xfrm>
        </p:spPr>
        <p:txBody>
          <a:bodyPr/>
          <a:lstStyle/>
          <a:p>
            <a:r>
              <a:rPr lang="en-GB" dirty="0" smtClean="0"/>
              <a:t>You can subdivide the services into separate YAML files and the main YAML file can read them in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5149" y="2522221"/>
            <a:ext cx="3997326" cy="286232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 smtClean="0"/>
              <a:t>     my_server1:</a:t>
            </a:r>
            <a:br>
              <a:rPr lang="en-GB" dirty="0" smtClean="0"/>
            </a:br>
            <a:r>
              <a:rPr lang="en-GB" dirty="0"/>
              <a:t>   </a:t>
            </a:r>
            <a:r>
              <a:rPr lang="en-GB" dirty="0" smtClean="0"/>
              <a:t>        extends:</a:t>
            </a:r>
            <a:br>
              <a:rPr lang="en-GB" dirty="0" smtClean="0"/>
            </a:br>
            <a:r>
              <a:rPr lang="en-GB" dirty="0" smtClean="0"/>
              <a:t>                </a:t>
            </a:r>
            <a:r>
              <a:rPr lang="en-GB" b="1" dirty="0" smtClean="0"/>
              <a:t>file: service1.yml</a:t>
            </a:r>
          </a:p>
          <a:p>
            <a:r>
              <a:rPr lang="en-GB" b="1" dirty="0" smtClean="0"/>
              <a:t>                service: my_service1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my_server2: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       extends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 smtClean="0"/>
              <a:t>                </a:t>
            </a:r>
            <a:r>
              <a:rPr lang="en-GB" b="1" dirty="0" smtClean="0"/>
              <a:t>file</a:t>
            </a:r>
            <a:r>
              <a:rPr lang="en-GB" b="1" dirty="0"/>
              <a:t>: </a:t>
            </a:r>
            <a:r>
              <a:rPr lang="en-GB" b="1" dirty="0" smtClean="0"/>
              <a:t>service2.yml</a:t>
            </a:r>
            <a:endParaRPr lang="en-GB" b="1" dirty="0"/>
          </a:p>
          <a:p>
            <a:r>
              <a:rPr lang="en-GB" b="1" dirty="0" smtClean="0"/>
              <a:t>                service</a:t>
            </a:r>
            <a:r>
              <a:rPr lang="en-GB" b="1" dirty="0"/>
              <a:t>: </a:t>
            </a:r>
            <a:r>
              <a:rPr lang="en-GB" b="1" dirty="0" smtClean="0"/>
              <a:t>my_service2</a:t>
            </a:r>
            <a:endParaRPr lang="en-GB" b="1" dirty="0"/>
          </a:p>
        </p:txBody>
      </p:sp>
      <p:sp>
        <p:nvSpPr>
          <p:cNvPr id="6" name="TextBox 5"/>
          <p:cNvSpPr txBox="1"/>
          <p:nvPr/>
        </p:nvSpPr>
        <p:spPr>
          <a:xfrm>
            <a:off x="4876799" y="4332983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service2.yml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apple_service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876798" y="1943101"/>
            <a:ext cx="4000501" cy="230832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service1.yml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version: ‘2’</a:t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	</a:t>
            </a:r>
            <a:r>
              <a:rPr lang="en-GB" dirty="0" err="1" smtClean="0"/>
              <a:t>some_service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		- image:</a:t>
            </a:r>
            <a:r>
              <a:rPr lang="en-GB" dirty="0"/>
              <a:t> ……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	-environment: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-ports:</a:t>
            </a:r>
            <a:r>
              <a:rPr lang="en-GB" dirty="0"/>
              <a:t> ……</a:t>
            </a:r>
            <a:endParaRPr lang="en-GB" dirty="0" smtClean="0"/>
          </a:p>
          <a:p>
            <a:r>
              <a:rPr lang="en-GB" dirty="0"/>
              <a:t>	</a:t>
            </a:r>
            <a:r>
              <a:rPr lang="en-GB" dirty="0" smtClean="0"/>
              <a:t>	-command: ……</a:t>
            </a:r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 bwMode="auto">
          <a:xfrm flipV="1">
            <a:off x="480060" y="594360"/>
            <a:ext cx="7597140" cy="569214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708660" y="502920"/>
            <a:ext cx="7703820" cy="5715000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1573531" y="5520511"/>
            <a:ext cx="29870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 LONGER SUPPORTED IN V3 AND ABOVE but you may see it around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08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File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dirty="0" err="1" smtClean="0"/>
              <a:t>docker-compose.yml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4754" y="1013460"/>
            <a:ext cx="7942446" cy="4825365"/>
          </a:xfrm>
        </p:spPr>
        <p:txBody>
          <a:bodyPr/>
          <a:lstStyle/>
          <a:p>
            <a:r>
              <a:rPr lang="en-GB" b="1" u="sng" dirty="0" smtClean="0"/>
              <a:t>build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Build</a:t>
            </a:r>
            <a:r>
              <a:rPr lang="en-GB" dirty="0" smtClean="0"/>
              <a:t> the image for the container</a:t>
            </a:r>
            <a:br>
              <a:rPr lang="en-GB" dirty="0" smtClean="0"/>
            </a:br>
            <a:r>
              <a:rPr lang="en-GB" dirty="0" smtClean="0"/>
              <a:t>Either a string containing a path to the build context</a:t>
            </a:r>
            <a:br>
              <a:rPr lang="en-GB" dirty="0" smtClean="0"/>
            </a:br>
            <a:r>
              <a:rPr lang="en-GB" b="1" i="1" dirty="0" smtClean="0"/>
              <a:t>build: ./</a:t>
            </a:r>
            <a:r>
              <a:rPr lang="en-GB" b="1" i="1" dirty="0" err="1" smtClean="0"/>
              <a:t>dir</a:t>
            </a:r>
            <a:r>
              <a:rPr lang="en-GB" b="1" i="1" dirty="0" smtClean="0"/>
              <a:t/>
            </a:r>
            <a:br>
              <a:rPr lang="en-GB" b="1" i="1" dirty="0" smtClean="0"/>
            </a:br>
            <a:r>
              <a:rPr lang="en-GB" dirty="0" smtClean="0"/>
              <a:t>OR as an object with the path specified in “</a:t>
            </a:r>
            <a:r>
              <a:rPr lang="en-GB" i="1" dirty="0" smtClean="0"/>
              <a:t>context</a:t>
            </a:r>
            <a:r>
              <a:rPr lang="en-GB" dirty="0" smtClean="0"/>
              <a:t>” and optionally the “</a:t>
            </a:r>
            <a:r>
              <a:rPr lang="en-GB" i="1" dirty="0" err="1" smtClean="0"/>
              <a:t>dockerfile</a:t>
            </a:r>
            <a:r>
              <a:rPr lang="en-GB" dirty="0" smtClean="0"/>
              <a:t>” name and the ”</a:t>
            </a:r>
            <a:r>
              <a:rPr lang="en-GB" i="1" dirty="0" err="1" smtClean="0"/>
              <a:t>args</a:t>
            </a:r>
            <a:r>
              <a:rPr lang="en-GB" dirty="0" smtClean="0"/>
              <a:t>”</a:t>
            </a:r>
            <a:br>
              <a:rPr lang="en-GB" dirty="0" smtClean="0"/>
            </a:br>
            <a:r>
              <a:rPr lang="en-GB" b="1" i="1" dirty="0" smtClean="0"/>
              <a:t>build: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    </a:t>
            </a:r>
            <a:r>
              <a:rPr lang="en-GB" b="1" i="1" dirty="0" smtClean="0"/>
              <a:t>context</a:t>
            </a:r>
            <a:r>
              <a:rPr lang="en-GB" i="1" dirty="0" smtClean="0"/>
              <a:t>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br>
              <a:rPr lang="en-GB" i="1" dirty="0" smtClean="0"/>
            </a:b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     </a:t>
            </a:r>
            <a:r>
              <a:rPr lang="en-GB" b="1" i="1" dirty="0" err="1" smtClean="0"/>
              <a:t>dockerfile</a:t>
            </a:r>
            <a:r>
              <a:rPr lang="en-GB" i="1" dirty="0" smtClean="0"/>
              <a:t>: filename</a:t>
            </a:r>
            <a:br>
              <a:rPr lang="en-GB" i="1" dirty="0" smtClean="0"/>
            </a:br>
            <a:r>
              <a:rPr lang="en-GB" i="1" dirty="0" smtClean="0"/>
              <a:t>     </a:t>
            </a:r>
            <a:r>
              <a:rPr lang="en-GB" b="1" i="1" dirty="0" err="1" smtClean="0"/>
              <a:t>args</a:t>
            </a:r>
            <a:r>
              <a:rPr lang="en-GB" i="1" dirty="0" smtClean="0"/>
              <a:t>:</a:t>
            </a:r>
            <a:br>
              <a:rPr lang="en-GB" i="1" dirty="0" smtClean="0"/>
            </a:br>
            <a:r>
              <a:rPr lang="en-GB" i="1" dirty="0" smtClean="0"/>
              <a:t>         </a:t>
            </a:r>
            <a:r>
              <a:rPr lang="en-GB" i="1" dirty="0" err="1" smtClean="0"/>
              <a:t>argname</a:t>
            </a:r>
            <a:r>
              <a:rPr lang="en-GB" i="1" dirty="0" smtClean="0"/>
              <a:t> = </a:t>
            </a:r>
            <a:r>
              <a:rPr lang="en-GB" i="1" dirty="0" err="1" smtClean="0"/>
              <a:t>argvalue</a:t>
            </a:r>
            <a:endParaRPr lang="en-GB" i="1" dirty="0" smtClean="0"/>
          </a:p>
          <a:p>
            <a:endParaRPr lang="en-GB" i="1" dirty="0" smtClean="0"/>
          </a:p>
          <a:p>
            <a:r>
              <a:rPr lang="en-GB" dirty="0" smtClean="0"/>
              <a:t>Give your built image a name and tag using the keyword “image”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smtClean="0"/>
              <a:t>build: ./</a:t>
            </a:r>
            <a:r>
              <a:rPr lang="en-GB" i="1" dirty="0" err="1" smtClean="0"/>
              <a:t>dir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b="1" i="1" dirty="0" smtClean="0"/>
              <a:t>image</a:t>
            </a:r>
            <a:r>
              <a:rPr lang="en-GB" i="1" dirty="0" smtClean="0"/>
              <a:t>: </a:t>
            </a:r>
            <a:r>
              <a:rPr lang="en-GB" i="1" dirty="0" err="1" smtClean="0">
                <a:solidFill>
                  <a:srgbClr val="0070C0"/>
                </a:solidFill>
              </a:rPr>
              <a:t>my-image:my-tag</a:t>
            </a:r>
            <a:endParaRPr lang="en-GB" i="1" dirty="0" smtClean="0">
              <a:solidFill>
                <a:srgbClr val="0070C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816417" y="3222487"/>
            <a:ext cx="47404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smtClean="0"/>
              <a:t>context: </a:t>
            </a:r>
            <a:br>
              <a:rPr lang="en-GB" b="1" dirty="0" smtClean="0"/>
            </a:br>
            <a:r>
              <a:rPr lang="en-GB" dirty="0" smtClean="0"/>
              <a:t>Either </a:t>
            </a:r>
            <a:r>
              <a:rPr lang="en-GB" dirty="0"/>
              <a:t>a path to a directory containing a </a:t>
            </a:r>
            <a:r>
              <a:rPr lang="en-GB" dirty="0" err="1"/>
              <a:t>Dockerfile</a:t>
            </a:r>
            <a:r>
              <a:rPr lang="en-GB" dirty="0"/>
              <a:t>, or a </a:t>
            </a:r>
            <a:r>
              <a:rPr lang="en-GB" dirty="0" err="1"/>
              <a:t>url</a:t>
            </a:r>
            <a:r>
              <a:rPr lang="en-GB" dirty="0"/>
              <a:t> to a git </a:t>
            </a:r>
            <a:r>
              <a:rPr lang="en-GB" dirty="0" smtClean="0"/>
              <a:t>repository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 smtClean="0"/>
              <a:t>dockerfile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dirty="0" smtClean="0"/>
              <a:t>name of file at this path</a:t>
            </a:r>
          </a:p>
          <a:p>
            <a:pPr marL="285750" indent="-285750">
              <a:buFont typeface="Helvetica" panose="020B0604020202020204" pitchFamily="34" charset="0"/>
              <a:buChar char="←"/>
            </a:pPr>
            <a:r>
              <a:rPr lang="en-GB" b="1" dirty="0" err="1" smtClean="0"/>
              <a:t>args</a:t>
            </a:r>
            <a:r>
              <a:rPr lang="en-GB" dirty="0" smtClean="0"/>
              <a:t>: </a:t>
            </a:r>
            <a:br>
              <a:rPr lang="en-GB" dirty="0" smtClean="0"/>
            </a:br>
            <a:r>
              <a:rPr lang="en-GB" dirty="0" smtClean="0"/>
              <a:t>values </a:t>
            </a:r>
            <a:r>
              <a:rPr lang="en-GB" dirty="0"/>
              <a:t>passed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1009134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64982" y="5940359"/>
            <a:ext cx="2687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https://docs.docker.com/compose/compose-file/</a:t>
            </a:r>
          </a:p>
        </p:txBody>
      </p:sp>
    </p:spTree>
    <p:extLst>
      <p:ext uri="{BB962C8B-B14F-4D97-AF65-F5344CB8AC3E}">
        <p14:creationId xmlns:p14="http://schemas.microsoft.com/office/powerpoint/2010/main" val="2380904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82" y="929639"/>
            <a:ext cx="4259178" cy="5567413"/>
          </a:xfrm>
          <a:ln w="19050">
            <a:solidFill>
              <a:schemeClr val="tx1"/>
            </a:solidFill>
          </a:ln>
        </p:spPr>
        <p:txBody>
          <a:bodyPr/>
          <a:lstStyle/>
          <a:p>
            <a:r>
              <a:rPr lang="en-GB" b="1" dirty="0" smtClean="0"/>
              <a:t>build</a:t>
            </a:r>
            <a:r>
              <a:rPr lang="en-GB" dirty="0" smtClean="0"/>
              <a:t>: Build a custom image described in the </a:t>
            </a:r>
            <a:r>
              <a:rPr lang="en-GB" dirty="0" err="1" smtClean="0"/>
              <a:t>DockerFile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. = look for </a:t>
            </a:r>
            <a:r>
              <a:rPr lang="en-GB" dirty="0" err="1" smtClean="0"/>
              <a:t>DockerFile</a:t>
            </a:r>
            <a:r>
              <a:rPr lang="en-GB" dirty="0" smtClean="0"/>
              <a:t> in the current directory</a:t>
            </a:r>
          </a:p>
          <a:p>
            <a:r>
              <a:rPr lang="en-GB" b="1" dirty="0" smtClean="0"/>
              <a:t>image</a:t>
            </a:r>
            <a:r>
              <a:rPr lang="en-GB" dirty="0" smtClean="0"/>
              <a:t>: used in conjunction with </a:t>
            </a:r>
            <a:r>
              <a:rPr lang="en-GB" b="1" dirty="0" smtClean="0"/>
              <a:t>build</a:t>
            </a:r>
            <a:r>
              <a:rPr lang="en-GB" dirty="0" smtClean="0"/>
              <a:t>, it names the image we built e.g. the </a:t>
            </a:r>
            <a:r>
              <a:rPr lang="en-GB" dirty="0" err="1" smtClean="0"/>
              <a:t>docker</a:t>
            </a:r>
            <a:r>
              <a:rPr lang="en-GB" dirty="0" smtClean="0"/>
              <a:t> </a:t>
            </a:r>
            <a:r>
              <a:rPr lang="en-GB" dirty="0" err="1" smtClean="0"/>
              <a:t>userID</a:t>
            </a:r>
            <a:r>
              <a:rPr lang="en-GB" dirty="0" smtClean="0"/>
              <a:t>/registry name and image name we require</a:t>
            </a:r>
          </a:p>
          <a:p>
            <a:r>
              <a:rPr lang="en-GB" b="1" dirty="0" smtClean="0"/>
              <a:t>environment</a:t>
            </a:r>
            <a:r>
              <a:rPr lang="en-GB" dirty="0" smtClean="0"/>
              <a:t>: specify an environment value for our application e.g.</a:t>
            </a:r>
            <a:br>
              <a:rPr lang="en-GB" dirty="0" smtClean="0"/>
            </a:br>
            <a:r>
              <a:rPr lang="en-GB" dirty="0" smtClean="0"/>
              <a:t>BUILD_TYPE = development</a:t>
            </a:r>
          </a:p>
          <a:p>
            <a:r>
              <a:rPr lang="en-GB" b="1" dirty="0" smtClean="0"/>
              <a:t>ports</a:t>
            </a:r>
            <a:r>
              <a:rPr lang="en-GB" dirty="0" smtClean="0"/>
              <a:t>: mapping the host port to the port number used by our application running in the </a:t>
            </a:r>
            <a:r>
              <a:rPr lang="en-GB" dirty="0"/>
              <a:t>container </a:t>
            </a:r>
            <a:r>
              <a:rPr lang="en-GB" sz="1600" dirty="0"/>
              <a:t>(</a:t>
            </a:r>
            <a:r>
              <a:rPr lang="en-GB" sz="1600" dirty="0" err="1" smtClean="0"/>
              <a:t>HostPort</a:t>
            </a:r>
            <a:r>
              <a:rPr lang="en-GB" sz="1600" dirty="0" smtClean="0"/>
              <a:t> : </a:t>
            </a:r>
            <a:r>
              <a:rPr lang="en-GB" sz="1600" dirty="0" err="1" smtClean="0"/>
              <a:t>ContainerPort</a:t>
            </a:r>
            <a:r>
              <a:rPr lang="en-GB" sz="1600" dirty="0" smtClean="0"/>
              <a:t>)</a:t>
            </a:r>
            <a:endParaRPr lang="en-GB" sz="16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5" y="1196340"/>
            <a:ext cx="4621778" cy="369331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smtClean="0"/>
              <a:t>version: ‘3’</a:t>
            </a:r>
          </a:p>
          <a:p>
            <a:endParaRPr lang="en-GB" dirty="0"/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err="1" smtClean="0"/>
              <a:t>my_app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build</a:t>
            </a:r>
            <a:r>
              <a:rPr lang="en-GB" dirty="0" smtClean="0"/>
              <a:t>:   .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registryname</a:t>
            </a:r>
            <a:r>
              <a:rPr lang="en-GB" dirty="0" smtClean="0"/>
              <a:t>/</a:t>
            </a:r>
            <a:r>
              <a:rPr lang="en-GB" dirty="0" err="1" smtClean="0"/>
              <a:t>my_imagename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environment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- </a:t>
            </a:r>
            <a:r>
              <a:rPr lang="en-GB" dirty="0" err="1" smtClean="0"/>
              <a:t>env_optname</a:t>
            </a:r>
            <a:r>
              <a:rPr lang="en-GB" dirty="0" smtClean="0"/>
              <a:t>=value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b="1" dirty="0" smtClean="0"/>
              <a:t>ports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               - “80:80”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   </a:t>
            </a:r>
            <a:r>
              <a:rPr lang="en-GB" dirty="0" err="1" smtClean="0"/>
              <a:t>existing_service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image</a:t>
            </a:r>
            <a:r>
              <a:rPr lang="en-GB" dirty="0" smtClean="0"/>
              <a:t>: </a:t>
            </a:r>
            <a:r>
              <a:rPr lang="en-GB" dirty="0" err="1" smtClean="0"/>
              <a:t>base_image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390264" y="1316474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Note the dot here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725295" y="1685806"/>
            <a:ext cx="1104900" cy="72973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457200" y="5379125"/>
            <a:ext cx="34811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 existing already built baseline OS image, pulled from </a:t>
            </a:r>
            <a:r>
              <a:rPr lang="en-GB" dirty="0" err="1" smtClean="0"/>
              <a:t>DockerHub</a:t>
            </a:r>
            <a:endParaRPr lang="en-GB" dirty="0"/>
          </a:p>
        </p:txBody>
      </p:sp>
      <p:cxnSp>
        <p:nvCxnSpPr>
          <p:cNvPr id="12" name="Straight Arrow Connector 11"/>
          <p:cNvCxnSpPr>
            <a:stCxn id="10" idx="0"/>
          </p:cNvCxnSpPr>
          <p:nvPr/>
        </p:nvCxnSpPr>
        <p:spPr bwMode="auto">
          <a:xfrm flipH="1" flipV="1">
            <a:off x="1783080" y="4945380"/>
            <a:ext cx="414705" cy="43374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3265736" y="4394300"/>
            <a:ext cx="143541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Two services in this example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2402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the </a:t>
            </a:r>
            <a:r>
              <a:rPr lang="en-GB" dirty="0" err="1" smtClean="0"/>
              <a:t>Config</a:t>
            </a:r>
            <a:r>
              <a:rPr lang="en-GB" dirty="0" smtClean="0"/>
              <a:t>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good way of sanity checking your </a:t>
            </a:r>
            <a:r>
              <a:rPr lang="en-GB" dirty="0" err="1" smtClean="0"/>
              <a:t>docker-compose.yml</a:t>
            </a:r>
            <a:r>
              <a:rPr lang="en-GB" dirty="0" smtClean="0"/>
              <a:t> file is to use the command</a:t>
            </a:r>
            <a:br>
              <a:rPr lang="en-GB" dirty="0" smtClean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 </a:t>
            </a:r>
            <a:r>
              <a:rPr lang="en-GB" i="1" dirty="0" err="1" smtClean="0"/>
              <a:t>config</a:t>
            </a:r>
            <a:endParaRPr lang="en-GB" i="1" dirty="0" smtClean="0"/>
          </a:p>
          <a:p>
            <a:endParaRPr lang="en-GB" i="1" dirty="0"/>
          </a:p>
          <a:p>
            <a:r>
              <a:rPr lang="en-GB" dirty="0" smtClean="0"/>
              <a:t>Essentially, this dumps out the file contents but you can check if </a:t>
            </a:r>
            <a:r>
              <a:rPr lang="en-GB" dirty="0" err="1" smtClean="0"/>
              <a:t>docker</a:t>
            </a:r>
            <a:r>
              <a:rPr lang="en-GB" dirty="0" smtClean="0"/>
              <a:t>-compose will be reading the correct information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1743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Passing </a:t>
            </a:r>
            <a:r>
              <a:rPr lang="en-GB" dirty="0" err="1" smtClean="0"/>
              <a:t>Args</a:t>
            </a:r>
            <a:r>
              <a:rPr lang="en-GB" dirty="0" smtClean="0"/>
              <a:t> to </a:t>
            </a:r>
            <a:r>
              <a:rPr lang="en-GB" dirty="0" err="1" smtClean="0"/>
              <a:t>DockerFile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139"/>
            <a:ext cx="7029450" cy="957762"/>
          </a:xfrm>
        </p:spPr>
        <p:txBody>
          <a:bodyPr/>
          <a:lstStyle/>
          <a:p>
            <a:r>
              <a:rPr lang="en-GB" dirty="0" smtClean="0"/>
              <a:t>Makes </a:t>
            </a:r>
            <a:r>
              <a:rPr lang="en-GB" dirty="0" err="1" smtClean="0"/>
              <a:t>DockerFile</a:t>
            </a:r>
            <a:r>
              <a:rPr lang="en-GB" dirty="0" smtClean="0"/>
              <a:t> more flexible</a:t>
            </a:r>
          </a:p>
          <a:p>
            <a:r>
              <a:rPr lang="en-GB" dirty="0" smtClean="0"/>
              <a:t>Example: Change version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pSp>
        <p:nvGrpSpPr>
          <p:cNvPr id="15" name="Group 14"/>
          <p:cNvGrpSpPr/>
          <p:nvPr/>
        </p:nvGrpSpPr>
        <p:grpSpPr>
          <a:xfrm>
            <a:off x="2825115" y="4171769"/>
            <a:ext cx="6118860" cy="2585323"/>
            <a:chOff x="1592580" y="2491740"/>
            <a:chExt cx="6118860" cy="2585323"/>
          </a:xfrm>
        </p:grpSpPr>
        <p:sp>
          <p:nvSpPr>
            <p:cNvPr id="5" name="TextBox 4"/>
            <p:cNvSpPr txBox="1"/>
            <p:nvPr/>
          </p:nvSpPr>
          <p:spPr>
            <a:xfrm>
              <a:off x="1592580" y="2491740"/>
              <a:ext cx="3365024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>
                  <a:solidFill>
                    <a:srgbClr val="FF0000"/>
                  </a:solidFill>
                </a:rPr>
                <a:t>ARG  </a:t>
              </a:r>
              <a:r>
                <a:rPr lang="en-GB" b="1" dirty="0" smtClean="0">
                  <a:solidFill>
                    <a:srgbClr val="FF0000"/>
                  </a:solidFill>
                </a:rPr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</a:t>
              </a:r>
              <a:r>
                <a:rPr lang="en-GB" b="1" dirty="0" smtClean="0">
                  <a:solidFill>
                    <a:srgbClr val="FF0000"/>
                  </a:solidFill>
                </a:rPr>
                <a:t>$</a:t>
              </a:r>
              <a:r>
                <a:rPr lang="en-GB" b="1" dirty="0" smtClean="0"/>
                <a:t>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cxnSp>
          <p:nvCxnSpPr>
            <p:cNvPr id="7" name="Curved Connector 6"/>
            <p:cNvCxnSpPr>
              <a:endCxn id="5" idx="3"/>
            </p:cNvCxnSpPr>
            <p:nvPr/>
          </p:nvCxnSpPr>
          <p:spPr bwMode="auto">
            <a:xfrm>
              <a:off x="4114800" y="3169920"/>
              <a:ext cx="842804" cy="614482"/>
            </a:xfrm>
            <a:prstGeom prst="curvedConnector3">
              <a:avLst>
                <a:gd name="adj1" fmla="val 191317"/>
              </a:avLst>
            </a:prstGeom>
            <a:solidFill>
              <a:schemeClr val="accent1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triangle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14" name="TextBox 13"/>
            <p:cNvSpPr txBox="1"/>
            <p:nvPr/>
          </p:nvSpPr>
          <p:spPr>
            <a:xfrm>
              <a:off x="5882640" y="3169920"/>
              <a:ext cx="182880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Substitute value here</a:t>
              </a:r>
              <a:endParaRPr lang="en-GB" dirty="0"/>
            </a:p>
          </p:txBody>
        </p:sp>
      </p:grpSp>
      <p:sp>
        <p:nvSpPr>
          <p:cNvPr id="16" name="TextBox 15"/>
          <p:cNvSpPr txBox="1"/>
          <p:nvPr/>
        </p:nvSpPr>
        <p:spPr>
          <a:xfrm>
            <a:off x="347164" y="2050732"/>
            <a:ext cx="5782352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b="1" i="1" dirty="0" smtClean="0"/>
              <a:t>APP_VERSION</a:t>
            </a:r>
            <a:r>
              <a:rPr lang="en-GB" i="1" dirty="0" smtClean="0"/>
              <a:t> </a:t>
            </a:r>
            <a:r>
              <a:rPr lang="en-GB" i="1" dirty="0"/>
              <a:t>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sp>
        <p:nvSpPr>
          <p:cNvPr id="17" name="Rounded Rectangle 16"/>
          <p:cNvSpPr/>
          <p:nvPr/>
        </p:nvSpPr>
        <p:spPr bwMode="auto">
          <a:xfrm>
            <a:off x="2537460" y="4107180"/>
            <a:ext cx="6466974" cy="2649912"/>
          </a:xfrm>
          <a:prstGeom prst="roundRect">
            <a:avLst/>
          </a:pr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846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 Specific Docker Stage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706" y="1120736"/>
            <a:ext cx="3980093" cy="5221070"/>
          </a:xfrm>
        </p:spPr>
        <p:txBody>
          <a:bodyPr tIns="0" bIns="0"/>
          <a:lstStyle/>
          <a:p>
            <a:pPr marL="0" indent="0">
              <a:buNone/>
            </a:pPr>
            <a:r>
              <a:rPr lang="en-GB" b="1" u="sng" dirty="0" smtClean="0"/>
              <a:t>Example: </a:t>
            </a:r>
            <a:r>
              <a:rPr lang="en-GB" b="1" u="sng" dirty="0" err="1"/>
              <a:t>docker-compose.yml</a:t>
            </a:r>
            <a:endParaRPr lang="en-GB" b="1" u="sng" dirty="0"/>
          </a:p>
          <a:p>
            <a:pPr marL="0" indent="0">
              <a:buNone/>
            </a:pPr>
            <a:r>
              <a:rPr lang="en-GB" dirty="0" smtClean="0"/>
              <a:t>version</a:t>
            </a:r>
            <a:r>
              <a:rPr lang="en-GB" dirty="0"/>
              <a:t>: "</a:t>
            </a:r>
            <a:r>
              <a:rPr lang="en-GB" dirty="0" smtClean="0"/>
              <a:t>3.6“</a:t>
            </a:r>
          </a:p>
          <a:p>
            <a:pPr marL="0" indent="0">
              <a:buNone/>
            </a:pPr>
            <a:r>
              <a:rPr lang="en-GB" dirty="0" smtClean="0"/>
              <a:t>services</a:t>
            </a:r>
            <a:r>
              <a:rPr lang="en-GB" dirty="0"/>
              <a:t>: 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webserver</a:t>
            </a:r>
            <a:r>
              <a:rPr lang="en-GB" dirty="0"/>
              <a:t>:   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build</a:t>
            </a:r>
            <a:r>
              <a:rPr lang="en-GB" dirty="0"/>
              <a:t>:     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</a:t>
            </a:r>
            <a:r>
              <a:rPr lang="en-GB" b="1" dirty="0" smtClean="0"/>
              <a:t>context</a:t>
            </a:r>
            <a:r>
              <a:rPr lang="en-GB" b="1" dirty="0"/>
              <a:t>: .      </a:t>
            </a:r>
            <a:r>
              <a:rPr lang="en-GB" b="1" dirty="0" smtClean="0"/>
              <a:t>  </a:t>
            </a:r>
          </a:p>
          <a:p>
            <a:pPr marL="0" indent="0">
              <a:buNone/>
            </a:pPr>
            <a:r>
              <a:rPr lang="en-GB" b="1" dirty="0"/>
              <a:t> </a:t>
            </a:r>
            <a:r>
              <a:rPr lang="en-GB" b="1" dirty="0" smtClean="0"/>
              <a:t>         </a:t>
            </a:r>
            <a:r>
              <a:rPr lang="en-GB" b="1" dirty="0" err="1" smtClean="0"/>
              <a:t>dockerfile</a:t>
            </a:r>
            <a:r>
              <a:rPr lang="en-GB" b="1" dirty="0"/>
              <a:t>: </a:t>
            </a:r>
            <a:r>
              <a:rPr lang="en-GB" b="1" dirty="0" err="1" smtClean="0"/>
              <a:t>Dockerfile</a:t>
            </a: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          target</a:t>
            </a:r>
            <a:r>
              <a:rPr lang="en-GB" b="1" dirty="0"/>
              <a:t>: </a:t>
            </a:r>
            <a:r>
              <a:rPr lang="en-GB" b="1" dirty="0">
                <a:solidFill>
                  <a:srgbClr val="FF0000"/>
                </a:solidFill>
              </a:rPr>
              <a:t>webserver</a:t>
            </a:r>
            <a:r>
              <a:rPr lang="en-GB" b="1" dirty="0"/>
              <a:t>    </a:t>
            </a:r>
            <a:endParaRPr lang="en-GB" b="1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image</a:t>
            </a:r>
            <a:r>
              <a:rPr lang="en-GB" dirty="0"/>
              <a:t>: node-</a:t>
            </a:r>
            <a:r>
              <a:rPr lang="en-GB" dirty="0" err="1"/>
              <a:t>obs</a:t>
            </a:r>
            <a:r>
              <a:rPr lang="en-GB" dirty="0"/>
              <a:t>-webserver    </a:t>
            </a:r>
            <a:r>
              <a:rPr lang="en-GB" dirty="0" smtClean="0"/>
              <a:t>  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restart</a:t>
            </a:r>
            <a:r>
              <a:rPr lang="en-GB" dirty="0"/>
              <a:t>: always   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ports:</a:t>
            </a:r>
          </a:p>
          <a:p>
            <a:pPr marL="0" indent="0">
              <a:buNone/>
            </a:pPr>
            <a:r>
              <a:rPr lang="en-GB" dirty="0" smtClean="0"/>
              <a:t>       </a:t>
            </a:r>
            <a:r>
              <a:rPr lang="en-GB" dirty="0"/>
              <a:t>- "81:</a:t>
            </a:r>
            <a:r>
              <a:rPr lang="en-GB" b="1" dirty="0"/>
              <a:t>80</a:t>
            </a:r>
            <a:r>
              <a:rPr lang="en-GB" dirty="0"/>
              <a:t>"    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networks:</a:t>
            </a:r>
          </a:p>
          <a:p>
            <a:pPr marL="0" indent="0">
              <a:buNone/>
            </a:pPr>
            <a:r>
              <a:rPr lang="en-GB" dirty="0" smtClean="0"/>
              <a:t>       </a:t>
            </a:r>
            <a:r>
              <a:rPr lang="en-GB" dirty="0"/>
              <a:t>- </a:t>
            </a:r>
            <a:r>
              <a:rPr lang="en-GB" dirty="0" err="1"/>
              <a:t>dbnetwork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05389" y="1233807"/>
            <a:ext cx="2492990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 smtClean="0"/>
              <a:t>     </a:t>
            </a:r>
            <a:r>
              <a:rPr lang="en-GB" b="1" i="1" dirty="0" smtClean="0"/>
              <a:t>context</a:t>
            </a:r>
            <a:r>
              <a:rPr lang="en-GB" i="1" dirty="0"/>
              <a:t>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     </a:t>
            </a:r>
            <a:r>
              <a:rPr lang="en-GB" i="1" dirty="0" err="1" smtClean="0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 smtClean="0"/>
              <a:t>     target: </a:t>
            </a:r>
            <a:r>
              <a:rPr lang="en-GB" i="1" dirty="0" err="1" smtClean="0"/>
              <a:t>targetname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01800" y="4316460"/>
            <a:ext cx="3962161" cy="1200329"/>
          </a:xfrm>
          <a:prstGeom prst="rect">
            <a:avLst/>
          </a:prstGeom>
          <a:noFill/>
          <a:ln w="9525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FROM </a:t>
            </a:r>
            <a:r>
              <a:rPr lang="en-GB" dirty="0" err="1" smtClean="0"/>
              <a:t>nodeenv</a:t>
            </a:r>
            <a:r>
              <a:rPr lang="en-GB" dirty="0" smtClean="0"/>
              <a:t> </a:t>
            </a:r>
            <a:r>
              <a:rPr lang="en-GB" dirty="0"/>
              <a:t>as </a:t>
            </a:r>
            <a:r>
              <a:rPr lang="en-GB" dirty="0">
                <a:solidFill>
                  <a:srgbClr val="FF0000"/>
                </a:solidFill>
              </a:rPr>
              <a:t>webserver</a:t>
            </a:r>
          </a:p>
          <a:p>
            <a:r>
              <a:rPr lang="en-GB" dirty="0" smtClean="0"/>
              <a:t>EXPOSE </a:t>
            </a:r>
            <a:r>
              <a:rPr lang="en-GB" b="1" dirty="0"/>
              <a:t>80</a:t>
            </a:r>
          </a:p>
          <a:p>
            <a:r>
              <a:rPr lang="en-GB" dirty="0" smtClean="0"/>
              <a:t>WORKDIR </a:t>
            </a:r>
            <a:r>
              <a:rPr lang="en-GB" dirty="0"/>
              <a:t>/</a:t>
            </a:r>
            <a:r>
              <a:rPr lang="en-GB" dirty="0" err="1"/>
              <a:t>var</a:t>
            </a:r>
            <a:r>
              <a:rPr lang="en-GB" dirty="0"/>
              <a:t>/www/node</a:t>
            </a:r>
          </a:p>
          <a:p>
            <a:r>
              <a:rPr lang="en-GB" dirty="0" smtClean="0"/>
              <a:t>etc., etc.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52400" y="3898525"/>
            <a:ext cx="1300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Dockerfile</a:t>
            </a:r>
            <a:endParaRPr lang="en-GB" b="1" u="sng" dirty="0"/>
          </a:p>
        </p:txBody>
      </p:sp>
      <p:cxnSp>
        <p:nvCxnSpPr>
          <p:cNvPr id="9" name="Elbow Connector 8"/>
          <p:cNvCxnSpPr>
            <a:stCxn id="10" idx="1"/>
            <a:endCxn id="6" idx="0"/>
          </p:cNvCxnSpPr>
          <p:nvPr/>
        </p:nvCxnSpPr>
        <p:spPr bwMode="auto">
          <a:xfrm rot="10800000" flipV="1">
            <a:off x="2182881" y="3490452"/>
            <a:ext cx="2718500" cy="826008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Left Brace 9"/>
          <p:cNvSpPr/>
          <p:nvPr/>
        </p:nvSpPr>
        <p:spPr bwMode="auto">
          <a:xfrm>
            <a:off x="4901381" y="3013587"/>
            <a:ext cx="260554" cy="95372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79746" y="2249470"/>
            <a:ext cx="156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Directory containing the </a:t>
            </a:r>
            <a:r>
              <a:rPr lang="en-GB" sz="1200" dirty="0" err="1" smtClean="0"/>
              <a:t>dockerfile</a:t>
            </a:r>
            <a:endParaRPr lang="en-GB" sz="1200" dirty="0" smtClean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H="1">
            <a:off x="6583680" y="2673275"/>
            <a:ext cx="763793" cy="38727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2300636" y="3537143"/>
            <a:ext cx="2196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The Docker build stage name (target) is “webserver”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9255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4087"/>
            <a:ext cx="7029450" cy="4787265"/>
          </a:xfrm>
        </p:spPr>
        <p:txBody>
          <a:bodyPr/>
          <a:lstStyle/>
          <a:p>
            <a:r>
              <a:rPr lang="en-GB" dirty="0" smtClean="0"/>
              <a:t>Environment variables can be placed in a separate text files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Use instead of “environment” option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5120" y="1478280"/>
            <a:ext cx="20826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env_file</a:t>
            </a:r>
            <a:r>
              <a:rPr lang="en-GB" dirty="0"/>
              <a:t>:</a:t>
            </a:r>
          </a:p>
          <a:p>
            <a:r>
              <a:rPr lang="en-GB" dirty="0"/>
              <a:t>  - ./</a:t>
            </a:r>
            <a:r>
              <a:rPr lang="en-GB" dirty="0" err="1"/>
              <a:t>common.env</a:t>
            </a:r>
            <a:endParaRPr lang="en-GB" dirty="0"/>
          </a:p>
          <a:p>
            <a:r>
              <a:rPr lang="en-GB" dirty="0"/>
              <a:t>  - ./apps/</a:t>
            </a:r>
            <a:r>
              <a:rPr lang="en-GB" dirty="0" err="1"/>
              <a:t>web.env</a:t>
            </a:r>
            <a:endParaRPr lang="en-GB" dirty="0"/>
          </a:p>
          <a:p>
            <a:r>
              <a:rPr lang="en-GB" dirty="0"/>
              <a:t>  - /opt/</a:t>
            </a:r>
            <a:r>
              <a:rPr lang="en-GB" dirty="0" err="1"/>
              <a:t>secrets.env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82906" y="4511219"/>
            <a:ext cx="3223959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  <a:r>
              <a:rPr lang="en-GB" dirty="0" err="1" smtClean="0">
                <a:solidFill>
                  <a:srgbClr val="FF0000"/>
                </a:solidFill>
              </a:rPr>
              <a:t>somefile.env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58140" y="3377109"/>
            <a:ext cx="3435556" cy="1754326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strike="sngStrike" dirty="0">
                <a:solidFill>
                  <a:srgbClr val="FF0000"/>
                </a:solidFill>
              </a:rPr>
              <a:t>          environment: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     - </a:t>
            </a:r>
            <a:r>
              <a:rPr lang="en-GB" strike="sngStrike" dirty="0" err="1">
                <a:solidFill>
                  <a:srgbClr val="FF0000"/>
                </a:solidFill>
              </a:rPr>
              <a:t>env_optname</a:t>
            </a:r>
            <a:r>
              <a:rPr lang="en-GB" strike="sngStrike" dirty="0">
                <a:solidFill>
                  <a:srgbClr val="FF0000"/>
                </a:solidFill>
              </a:rPr>
              <a:t>=value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94176" y="2938134"/>
            <a:ext cx="2076209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u="sng" dirty="0" err="1" smtClean="0"/>
              <a:t>somefile.env</a:t>
            </a:r>
            <a:endParaRPr lang="en-GB" u="sng" dirty="0" smtClean="0"/>
          </a:p>
          <a:p>
            <a:endParaRPr lang="en-GB" dirty="0"/>
          </a:p>
          <a:p>
            <a:r>
              <a:rPr lang="en-GB" dirty="0" err="1" smtClean="0"/>
              <a:t>optname</a:t>
            </a:r>
            <a:r>
              <a:rPr lang="en-GB" dirty="0" smtClean="0"/>
              <a:t>=value</a:t>
            </a:r>
          </a:p>
          <a:p>
            <a:r>
              <a:rPr lang="en-GB" dirty="0" smtClean="0"/>
              <a:t>optname2=value2</a:t>
            </a:r>
            <a:endParaRPr lang="en-GB" dirty="0"/>
          </a:p>
        </p:txBody>
      </p:sp>
      <p:cxnSp>
        <p:nvCxnSpPr>
          <p:cNvPr id="11" name="Elbow Connector 10"/>
          <p:cNvCxnSpPr/>
          <p:nvPr/>
        </p:nvCxnSpPr>
        <p:spPr bwMode="auto">
          <a:xfrm>
            <a:off x="2865120" y="5211168"/>
            <a:ext cx="1409700" cy="435252"/>
          </a:xfrm>
          <a:prstGeom prst="bentConnector3">
            <a:avLst>
              <a:gd name="adj1" fmla="val -27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5920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Centralise Build Decisions </a:t>
            </a:r>
            <a:br>
              <a:rPr lang="en-GB" dirty="0" smtClean="0"/>
            </a:br>
            <a:r>
              <a:rPr lang="en-GB" dirty="0" smtClean="0"/>
              <a:t>Using </a:t>
            </a:r>
            <a:r>
              <a:rPr lang="en-GB" dirty="0" err="1" smtClean="0"/>
              <a:t>env_file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592" y="1011351"/>
            <a:ext cx="2801383" cy="527050"/>
          </a:xfrm>
        </p:spPr>
        <p:txBody>
          <a:bodyPr/>
          <a:lstStyle/>
          <a:p>
            <a:r>
              <a:rPr lang="en-GB" dirty="0" smtClean="0"/>
              <a:t>Example</a:t>
            </a:r>
            <a:br>
              <a:rPr lang="en-GB" dirty="0" smtClean="0"/>
            </a:br>
            <a:r>
              <a:rPr lang="en-GB" dirty="0" smtClean="0"/>
              <a:t>Choose build versions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3228298" y="989598"/>
            <a:ext cx="5282215" cy="2031325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b="1" u="sng" dirty="0" err="1" smtClean="0"/>
              <a:t>docker-compose.yml</a:t>
            </a:r>
            <a:endParaRPr lang="en-GB" b="1" u="sng" dirty="0" smtClean="0"/>
          </a:p>
          <a:p>
            <a:r>
              <a:rPr lang="en-GB" i="1" dirty="0" smtClean="0"/>
              <a:t>       </a:t>
            </a:r>
            <a:r>
              <a:rPr lang="en-GB" i="1" dirty="0" err="1" smtClean="0"/>
              <a:t>image:myrepo</a:t>
            </a:r>
            <a:r>
              <a:rPr lang="en-GB" i="1" dirty="0" smtClean="0"/>
              <a:t>/</a:t>
            </a:r>
            <a:r>
              <a:rPr lang="en-GB" b="1" i="1" dirty="0" smtClean="0">
                <a:solidFill>
                  <a:srgbClr val="FF0000"/>
                </a:solidFill>
              </a:rPr>
              <a:t>${</a:t>
            </a:r>
            <a:r>
              <a:rPr lang="en-GB" b="1" dirty="0" smtClean="0">
                <a:solidFill>
                  <a:srgbClr val="FF0000"/>
                </a:solidFill>
              </a:rPr>
              <a:t>NGINX_VERS}</a:t>
            </a:r>
            <a:endParaRPr lang="en-GB" b="1" i="1" dirty="0" smtClean="0">
              <a:solidFill>
                <a:srgbClr val="FF0000"/>
              </a:solidFill>
            </a:endParaRPr>
          </a:p>
          <a:p>
            <a:r>
              <a:rPr lang="en-GB" i="1" dirty="0" smtClean="0"/>
              <a:t>build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context: ./</a:t>
            </a:r>
            <a:r>
              <a:rPr lang="en-GB" i="1" dirty="0" err="1"/>
              <a:t>dir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i="1" dirty="0" err="1"/>
              <a:t>dockerfile</a:t>
            </a:r>
            <a:r>
              <a:rPr lang="en-GB" i="1" dirty="0"/>
              <a:t>: filename</a:t>
            </a:r>
            <a:br>
              <a:rPr lang="en-GB" i="1" dirty="0"/>
            </a:br>
            <a:r>
              <a:rPr lang="en-GB" i="1" dirty="0"/>
              <a:t>	</a:t>
            </a:r>
            <a:r>
              <a:rPr lang="en-GB" b="1" i="1" dirty="0" err="1"/>
              <a:t>args</a:t>
            </a:r>
            <a:r>
              <a:rPr lang="en-GB" i="1" dirty="0"/>
              <a:t>:</a:t>
            </a:r>
            <a:br>
              <a:rPr lang="en-GB" i="1" dirty="0"/>
            </a:br>
            <a:r>
              <a:rPr lang="en-GB" i="1" dirty="0"/>
              <a:t>		</a:t>
            </a:r>
            <a:r>
              <a:rPr lang="en-GB" i="1" dirty="0" smtClean="0"/>
              <a:t>APP_VERSION </a:t>
            </a:r>
            <a:r>
              <a:rPr lang="en-GB" i="1" dirty="0"/>
              <a:t>= </a:t>
            </a:r>
            <a:r>
              <a:rPr lang="en-GB" b="1" dirty="0" smtClean="0">
                <a:solidFill>
                  <a:srgbClr val="FF0000"/>
                </a:solidFill>
              </a:rPr>
              <a:t>${APP_VER}</a:t>
            </a:r>
            <a:endParaRPr lang="en-GB" b="1" dirty="0">
              <a:solidFill>
                <a:srgbClr val="FF0000"/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5201528" y="3693966"/>
            <a:ext cx="3742447" cy="2649912"/>
            <a:chOff x="2537460" y="4107180"/>
            <a:chExt cx="3742447" cy="2649912"/>
          </a:xfrm>
        </p:grpSpPr>
        <p:sp>
          <p:nvSpPr>
            <p:cNvPr id="12" name="TextBox 11"/>
            <p:cNvSpPr txBox="1"/>
            <p:nvPr/>
          </p:nvSpPr>
          <p:spPr>
            <a:xfrm>
              <a:off x="2825115" y="4171769"/>
              <a:ext cx="3454792" cy="258532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u="sng" dirty="0" err="1" smtClean="0"/>
                <a:t>DockerFile</a:t>
              </a:r>
              <a:endParaRPr lang="en-GB" b="1" u="sng" dirty="0" smtClean="0"/>
            </a:p>
            <a:p>
              <a:endParaRPr lang="en-GB" dirty="0"/>
            </a:p>
            <a:p>
              <a:r>
                <a:rPr lang="en-GB" dirty="0" smtClean="0"/>
                <a:t>ARG  APP_VERSION</a:t>
              </a:r>
            </a:p>
            <a:p>
              <a:endParaRPr lang="en-GB" dirty="0"/>
            </a:p>
            <a:p>
              <a:r>
                <a:rPr lang="en-GB" dirty="0" smtClean="0"/>
                <a:t>FROM  </a:t>
              </a:r>
              <a:r>
                <a:rPr lang="en-GB" dirty="0" err="1" smtClean="0"/>
                <a:t>nginx</a:t>
              </a:r>
              <a:r>
                <a:rPr lang="en-GB" dirty="0" smtClean="0"/>
                <a:t>:$APP_VERSION</a:t>
              </a:r>
            </a:p>
            <a:p>
              <a:endParaRPr lang="en-GB" dirty="0"/>
            </a:p>
            <a:p>
              <a:r>
                <a:rPr lang="en-GB" dirty="0" smtClean="0"/>
                <a:t>WORKDIR /</a:t>
              </a:r>
              <a:r>
                <a:rPr lang="en-GB" dirty="0" err="1" smtClean="0"/>
                <a:t>usr</a:t>
              </a:r>
              <a:r>
                <a:rPr lang="en-GB" dirty="0" smtClean="0"/>
                <a:t>/</a:t>
              </a:r>
              <a:r>
                <a:rPr lang="en-GB" dirty="0" err="1" smtClean="0"/>
                <a:t>src</a:t>
              </a:r>
              <a:r>
                <a:rPr lang="en-GB" dirty="0" smtClean="0"/>
                <a:t>/app</a:t>
              </a:r>
            </a:p>
            <a:p>
              <a:endParaRPr lang="en-GB" dirty="0"/>
            </a:p>
            <a:p>
              <a:r>
                <a:rPr lang="en-GB" dirty="0" smtClean="0"/>
                <a:t>etc., etc.</a:t>
              </a:r>
              <a:endParaRPr lang="en-GB" dirty="0"/>
            </a:p>
          </p:txBody>
        </p:sp>
        <p:sp>
          <p:nvSpPr>
            <p:cNvPr id="16" name="Rounded Rectangle 15"/>
            <p:cNvSpPr/>
            <p:nvPr/>
          </p:nvSpPr>
          <p:spPr bwMode="auto">
            <a:xfrm>
              <a:off x="2537460" y="4107180"/>
              <a:ext cx="3710940" cy="2649912"/>
            </a:xfrm>
            <a:prstGeom prst="roundRect">
              <a:avLst/>
            </a:prstGeom>
            <a:noFill/>
            <a:ln w="2857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/>
          </p:spPr>
          <p:txBody>
            <a:bodyPr vert="horz" wrap="none" lIns="91440" tIns="45720" rIns="91440" bIns="45720" numCol="1" rtlCol="0" anchor="ctr" anchorCtr="0" compatLnSpc="1">
              <a:prstTxWarp prst="textNoShape">
                <a:avLst/>
              </a:prstTxWarp>
            </a:bodyPr>
            <a:lstStyle/>
            <a:p>
              <a:pPr marL="0" marR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GB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endParaRP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372316" y="4589552"/>
            <a:ext cx="32239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  </a:t>
            </a:r>
            <a:r>
              <a:rPr lang="en-GB" dirty="0" err="1"/>
              <a:t>my_app</a:t>
            </a:r>
            <a:r>
              <a:rPr lang="en-GB" dirty="0"/>
              <a:t>:</a:t>
            </a:r>
          </a:p>
          <a:p>
            <a:r>
              <a:rPr lang="en-GB" dirty="0"/>
              <a:t>          build:   .</a:t>
            </a:r>
          </a:p>
          <a:p>
            <a:r>
              <a:rPr lang="en-GB" dirty="0"/>
              <a:t>          image: </a:t>
            </a:r>
            <a:r>
              <a:rPr lang="en-GB" dirty="0" err="1" smtClean="0"/>
              <a:t>my_imagename</a:t>
            </a:r>
            <a:endParaRPr lang="en-GB" dirty="0"/>
          </a:p>
          <a:p>
            <a:r>
              <a:rPr lang="en-GB" dirty="0"/>
              <a:t>          </a:t>
            </a:r>
            <a:r>
              <a:rPr lang="en-GB" dirty="0" err="1" smtClean="0">
                <a:solidFill>
                  <a:srgbClr val="FF0000"/>
                </a:solidFill>
              </a:rPr>
              <a:t>env_file</a:t>
            </a:r>
            <a:r>
              <a:rPr lang="en-GB" dirty="0" smtClean="0">
                <a:solidFill>
                  <a:srgbClr val="FF0000"/>
                </a:solidFill>
              </a:rPr>
              <a:t>: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                - </a:t>
            </a:r>
            <a:r>
              <a:rPr lang="en-GB" dirty="0" smtClean="0">
                <a:solidFill>
                  <a:srgbClr val="FF0000"/>
                </a:solidFill>
              </a:rPr>
              <a:t>.env.txt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73592" y="3258413"/>
            <a:ext cx="3621405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smtClean="0"/>
              <a:t>env.txt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FF0000"/>
                </a:solidFill>
              </a:rPr>
              <a:t>NGINX_VERS</a:t>
            </a:r>
            <a:r>
              <a:rPr lang="en-GB" dirty="0" smtClean="0"/>
              <a:t> = niginx2.4</a:t>
            </a:r>
            <a:br>
              <a:rPr lang="en-GB" dirty="0" smtClean="0"/>
            </a:br>
            <a:r>
              <a:rPr lang="en-GB" dirty="0" smtClean="0">
                <a:solidFill>
                  <a:srgbClr val="FF0000"/>
                </a:solidFill>
              </a:rPr>
              <a:t>APP_VER</a:t>
            </a:r>
            <a:r>
              <a:rPr lang="en-GB" dirty="0" smtClean="0"/>
              <a:t> = </a:t>
            </a:r>
            <a:r>
              <a:rPr lang="en-GB" i="1" dirty="0" smtClean="0"/>
              <a:t>2.4.0-someapp4.6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 bwMode="auto">
          <a:xfrm rot="5400000" flipH="1" flipV="1">
            <a:off x="2050301" y="4900181"/>
            <a:ext cx="1675358" cy="792480"/>
          </a:xfrm>
          <a:prstGeom prst="bentConnector3">
            <a:avLst>
              <a:gd name="adj1" fmla="val -503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4" name="Elbow Connector 23"/>
          <p:cNvCxnSpPr>
            <a:stCxn id="19" idx="0"/>
            <a:endCxn id="15" idx="1"/>
          </p:cNvCxnSpPr>
          <p:nvPr/>
        </p:nvCxnSpPr>
        <p:spPr bwMode="auto">
          <a:xfrm rot="5400000" flipH="1" flipV="1">
            <a:off x="1979720" y="2009836"/>
            <a:ext cx="1253152" cy="1244003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6" name="Elbow Connector 25"/>
          <p:cNvCxnSpPr>
            <a:endCxn id="16" idx="0"/>
          </p:cNvCxnSpPr>
          <p:nvPr/>
        </p:nvCxnSpPr>
        <p:spPr bwMode="auto">
          <a:xfrm>
            <a:off x="5039000" y="2567940"/>
            <a:ext cx="2017998" cy="112602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79549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Container Naming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385" y="1150219"/>
            <a:ext cx="8568590" cy="4313219"/>
          </a:xfrm>
        </p:spPr>
        <p:txBody>
          <a:bodyPr/>
          <a:lstStyle/>
          <a:p>
            <a:r>
              <a:rPr lang="en-GB" dirty="0" smtClean="0"/>
              <a:t>By default </a:t>
            </a:r>
            <a:r>
              <a:rPr lang="en-GB" b="1" dirty="0" smtClean="0"/>
              <a:t>containers are named after the service name </a:t>
            </a:r>
            <a:r>
              <a:rPr lang="en-GB" dirty="0" smtClean="0"/>
              <a:t>provided in the Docker Compose file (</a:t>
            </a:r>
            <a:r>
              <a:rPr lang="en-GB" i="1" u="sng" dirty="0" smtClean="0"/>
              <a:t>which is often the same as the image name if you are pulling a public image</a:t>
            </a:r>
            <a:r>
              <a:rPr lang="en-GB" dirty="0" smtClean="0"/>
              <a:t>)</a:t>
            </a:r>
          </a:p>
          <a:p>
            <a:r>
              <a:rPr lang="en-GB" dirty="0" smtClean="0"/>
              <a:t>These names </a:t>
            </a:r>
            <a:r>
              <a:rPr lang="en-GB" b="1" dirty="0" smtClean="0"/>
              <a:t>must be unique</a:t>
            </a:r>
          </a:p>
          <a:p>
            <a:r>
              <a:rPr lang="en-GB" dirty="0" smtClean="0"/>
              <a:t>You can provide a custom name using the option in the Docker Compose file</a:t>
            </a:r>
            <a:br>
              <a:rPr lang="en-GB" dirty="0" smtClean="0"/>
            </a:br>
            <a:r>
              <a:rPr lang="en-GB" b="1" dirty="0" err="1" smtClean="0"/>
              <a:t>container_name</a:t>
            </a:r>
            <a:r>
              <a:rPr lang="en-GB" dirty="0" smtClean="0"/>
              <a:t> :  </a:t>
            </a:r>
            <a:r>
              <a:rPr lang="en-GB" dirty="0" err="1" smtClean="0"/>
              <a:t>my_containername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51902" y="3542499"/>
            <a:ext cx="5036956" cy="2308324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version: "3"</a:t>
            </a:r>
          </a:p>
          <a:p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my_servicename</a:t>
            </a:r>
            <a:r>
              <a:rPr lang="en-GB" dirty="0" smtClean="0"/>
              <a:t>:</a:t>
            </a:r>
          </a:p>
          <a:p>
            <a:r>
              <a:rPr lang="en-GB" b="1" dirty="0" smtClean="0"/>
              <a:t>              </a:t>
            </a:r>
            <a:r>
              <a:rPr lang="en-GB" b="1" dirty="0" err="1" smtClean="0">
                <a:solidFill>
                  <a:srgbClr val="FF0000"/>
                </a:solidFill>
              </a:rPr>
              <a:t>container_name</a:t>
            </a:r>
            <a:r>
              <a:rPr lang="en-GB" dirty="0">
                <a:solidFill>
                  <a:srgbClr val="FF0000"/>
                </a:solidFill>
              </a:rPr>
              <a:t>: ‘</a:t>
            </a:r>
            <a:r>
              <a:rPr lang="en-GB" dirty="0" err="1">
                <a:solidFill>
                  <a:srgbClr val="FF0000"/>
                </a:solidFill>
              </a:rPr>
              <a:t>my_containername</a:t>
            </a:r>
            <a:r>
              <a:rPr lang="en-GB" dirty="0" smtClean="0">
                <a:solidFill>
                  <a:srgbClr val="FF0000"/>
                </a:solidFill>
              </a:rPr>
              <a:t>'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  </a:t>
            </a:r>
            <a:r>
              <a:rPr lang="en-GB" dirty="0" smtClean="0"/>
              <a:t>          build</a:t>
            </a:r>
            <a:r>
              <a:rPr lang="en-GB" dirty="0"/>
              <a:t>: </a:t>
            </a:r>
          </a:p>
          <a:p>
            <a:r>
              <a:rPr lang="en-GB" dirty="0"/>
              <a:t>     </a:t>
            </a:r>
            <a:r>
              <a:rPr lang="en-GB" dirty="0" smtClean="0"/>
              <a:t>                  context</a:t>
            </a:r>
            <a:r>
              <a:rPr lang="en-GB" dirty="0"/>
              <a:t>: ./bin/webserver</a:t>
            </a:r>
          </a:p>
          <a:p>
            <a:r>
              <a:rPr lang="en-GB" dirty="0"/>
              <a:t>    </a:t>
            </a:r>
            <a:r>
              <a:rPr lang="en-GB" dirty="0" smtClean="0"/>
              <a:t>      etc., etc.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202180" y="633747"/>
            <a:ext cx="49808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>
                <a:solidFill>
                  <a:srgbClr val="FF0000"/>
                </a:solidFill>
              </a:rPr>
              <a:t>This is not compatible with Docker Swarm</a:t>
            </a:r>
            <a:endParaRPr lang="en-GB" b="1" u="sng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14400" y="5928880"/>
            <a:ext cx="7406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Note: we can also specify a specific container name using the option </a:t>
            </a:r>
            <a:r>
              <a:rPr lang="en-GB" b="1" dirty="0" smtClean="0">
                <a:solidFill>
                  <a:srgbClr val="00B0F0"/>
                </a:solidFill>
              </a:rPr>
              <a:t>--name </a:t>
            </a:r>
            <a:r>
              <a:rPr lang="en-GB" b="1" dirty="0" smtClean="0">
                <a:solidFill>
                  <a:srgbClr val="FF0000"/>
                </a:solidFill>
              </a:rPr>
              <a:t>e.g. when running a public image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77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Default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1218"/>
            <a:ext cx="7174230" cy="5047608"/>
          </a:xfrm>
        </p:spPr>
        <p:txBody>
          <a:bodyPr/>
          <a:lstStyle/>
          <a:p>
            <a:r>
              <a:rPr lang="en-GB" dirty="0" smtClean="0"/>
              <a:t>If we do not specify a network, a default network is created</a:t>
            </a:r>
          </a:p>
          <a:p>
            <a:r>
              <a:rPr lang="en-GB" dirty="0"/>
              <a:t>Containers connected to the default bridge network can communicate with each other by IP address. </a:t>
            </a:r>
            <a:endParaRPr lang="en-GB" dirty="0" smtClean="0"/>
          </a:p>
          <a:p>
            <a:r>
              <a:rPr lang="en-GB" dirty="0" smtClean="0"/>
              <a:t>Docker </a:t>
            </a:r>
            <a:r>
              <a:rPr lang="en-GB" dirty="0"/>
              <a:t>does not support automatic service discovery on the default bridge network. </a:t>
            </a:r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you want containers to be able to resolve IP addresses by </a:t>
            </a:r>
            <a:r>
              <a:rPr lang="en-GB" dirty="0" smtClean="0"/>
              <a:t>the container name (by default this is the service name), </a:t>
            </a:r>
            <a:r>
              <a:rPr lang="en-GB" dirty="0"/>
              <a:t>you should use user-defined networks instead</a:t>
            </a:r>
            <a:r>
              <a:rPr lang="en-GB" dirty="0" smtClean="0"/>
              <a:t>. </a:t>
            </a:r>
            <a:r>
              <a:rPr lang="en-GB" dirty="0" smtClean="0">
                <a:sym typeface="Wingdings" panose="05000000000000000000" pitchFamily="2" charset="2"/>
              </a:rPr>
              <a:t>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uses a build in DNS server so this name can be used in your code running the container if it needs to connect to another container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C:/&gt; </a:t>
            </a:r>
            <a:r>
              <a:rPr lang="en-GB" i="1" dirty="0" err="1" smtClean="0"/>
              <a:t>docker</a:t>
            </a:r>
            <a:r>
              <a:rPr lang="en-GB" i="1" dirty="0" smtClean="0"/>
              <a:t> network ls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NETWORK ID		NAME			DRIVER</a:t>
            </a:r>
            <a:br>
              <a:rPr lang="en-GB" dirty="0" smtClean="0"/>
            </a:br>
            <a:r>
              <a:rPr lang="en-GB" dirty="0" smtClean="0"/>
              <a:t>d83839999		</a:t>
            </a:r>
            <a:r>
              <a:rPr lang="en-GB" dirty="0" err="1" smtClean="0"/>
              <a:t>my_imagename</a:t>
            </a:r>
            <a:r>
              <a:rPr lang="en-GB" dirty="0" smtClean="0"/>
              <a:t>		bridge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C:/&gt; </a:t>
            </a:r>
            <a:r>
              <a:rPr lang="en-GB" i="1" dirty="0" err="1"/>
              <a:t>docker</a:t>
            </a:r>
            <a:r>
              <a:rPr lang="en-GB" i="1" dirty="0"/>
              <a:t> network </a:t>
            </a:r>
            <a:r>
              <a:rPr lang="en-GB" i="1" dirty="0" smtClean="0"/>
              <a:t>inspect </a:t>
            </a:r>
            <a:r>
              <a:rPr lang="en-GB" i="1" dirty="0" err="1" smtClean="0"/>
              <a:t>my_imagename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 containers are connected to the “default” network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8330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User-defined 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Containers connected to </a:t>
            </a:r>
            <a:r>
              <a:rPr lang="en-GB" dirty="0" smtClean="0"/>
              <a:t>a user-defined </a:t>
            </a:r>
            <a:r>
              <a:rPr lang="en-GB" dirty="0"/>
              <a:t>network can refer to each other by their names</a:t>
            </a:r>
          </a:p>
          <a:p>
            <a:pPr lvl="1"/>
            <a:r>
              <a:rPr lang="en-GB" dirty="0"/>
              <a:t>This name may be “service name” specified in the Docker Compose file i.e. to talk to each other the containers can just refer to these </a:t>
            </a:r>
            <a:r>
              <a:rPr lang="en-GB" dirty="0" smtClean="0"/>
              <a:t>names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Write your code using the “service name” when code in one container needs to connect to the other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Specify networks in Docker compose file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43827" y="4610502"/>
            <a:ext cx="8212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https://docs.docker.com/v17.09/engine/userguide/networking/#bridge-networks</a:t>
            </a:r>
          </a:p>
        </p:txBody>
      </p:sp>
    </p:spTree>
    <p:extLst>
      <p:ext uri="{BB962C8B-B14F-4D97-AF65-F5344CB8AC3E}">
        <p14:creationId xmlns:p14="http://schemas.microsoft.com/office/powerpoint/2010/main" val="162193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0860" y="1036320"/>
            <a:ext cx="5692140" cy="3345180"/>
          </a:xfrm>
        </p:spPr>
        <p:txBody>
          <a:bodyPr/>
          <a:lstStyle/>
          <a:p>
            <a:r>
              <a:rPr lang="en-GB" dirty="0" smtClean="0"/>
              <a:t>Create networks to connect services</a:t>
            </a:r>
          </a:p>
          <a:p>
            <a:r>
              <a:rPr lang="en-GB" dirty="0" smtClean="0"/>
              <a:t>You can specify IPV4 and IPV6 addresses if you wish</a:t>
            </a:r>
          </a:p>
          <a:p>
            <a:r>
              <a:rPr lang="en-GB" dirty="0" smtClean="0"/>
              <a:t>Containers on each network are identified by their service names. However, you can </a:t>
            </a:r>
            <a:r>
              <a:rPr lang="en-GB" u="sng" dirty="0" smtClean="0"/>
              <a:t>optionally</a:t>
            </a:r>
            <a:r>
              <a:rPr lang="en-GB" dirty="0" smtClean="0"/>
              <a:t> use aliases (alternative hostnames) for a service </a:t>
            </a:r>
            <a:r>
              <a:rPr lang="en-GB" u="sng" dirty="0" smtClean="0"/>
              <a:t>per</a:t>
            </a:r>
            <a:r>
              <a:rPr lang="en-GB" dirty="0" smtClean="0"/>
              <a:t> network the service is on </a:t>
            </a:r>
          </a:p>
          <a:p>
            <a:r>
              <a:rPr lang="en-GB" dirty="0" smtClean="0"/>
              <a:t>You can optionally specify the </a:t>
            </a:r>
            <a:r>
              <a:rPr lang="en-GB" u="sng" dirty="0" smtClean="0"/>
              <a:t>driver</a:t>
            </a:r>
            <a:r>
              <a:rPr lang="en-GB" dirty="0" smtClean="0"/>
              <a:t> as </a:t>
            </a:r>
            <a:r>
              <a:rPr lang="en-GB" i="1" dirty="0" smtClean="0"/>
              <a:t>bridge</a:t>
            </a:r>
            <a:r>
              <a:rPr lang="en-GB" dirty="0" smtClean="0"/>
              <a:t> for a network on a single host or as </a:t>
            </a:r>
            <a:r>
              <a:rPr lang="en-GB" i="1" dirty="0" smtClean="0"/>
              <a:t>overlay</a:t>
            </a:r>
            <a:r>
              <a:rPr lang="en-GB" dirty="0" smtClean="0"/>
              <a:t> for a named network across multiple hosts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43785"/>
            <a:ext cx="2872740" cy="6186309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version: '2</a:t>
            </a:r>
            <a:r>
              <a:rPr lang="en-GB" dirty="0" smtClean="0"/>
              <a:t>'</a:t>
            </a:r>
            <a:endParaRPr lang="en-GB" dirty="0"/>
          </a:p>
          <a:p>
            <a:r>
              <a:rPr lang="en-GB" dirty="0"/>
              <a:t>services: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web</a:t>
            </a:r>
            <a:r>
              <a:rPr lang="en-GB" dirty="0"/>
              <a:t>:</a:t>
            </a:r>
          </a:p>
          <a:p>
            <a:r>
              <a:rPr lang="en-GB" dirty="0"/>
              <a:t>    build: ./web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>
                <a:solidFill>
                  <a:srgbClr val="0070C0"/>
                </a:solidFill>
              </a:rPr>
              <a:t>worker</a:t>
            </a:r>
            <a:r>
              <a:rPr lang="en-GB" dirty="0"/>
              <a:t>:</a:t>
            </a:r>
          </a:p>
          <a:p>
            <a:r>
              <a:rPr lang="en-GB" dirty="0"/>
              <a:t>    build: ./worker</a:t>
            </a:r>
          </a:p>
          <a:p>
            <a:r>
              <a:rPr lang="en-GB" dirty="0"/>
              <a:t>    networks:</a:t>
            </a:r>
          </a:p>
          <a:p>
            <a:r>
              <a:rPr lang="en-GB" dirty="0"/>
              <a:t>      - 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 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:</a:t>
            </a:r>
          </a:p>
          <a:p>
            <a:r>
              <a:rPr lang="en-GB" dirty="0"/>
              <a:t>    image: </a:t>
            </a:r>
            <a:r>
              <a:rPr lang="en-GB" dirty="0" err="1"/>
              <a:t>mysql</a:t>
            </a:r>
            <a:endParaRPr lang="en-GB" dirty="0"/>
          </a:p>
          <a:p>
            <a:r>
              <a:rPr lang="en-GB" dirty="0"/>
              <a:t>    networks: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</a:p>
          <a:p>
            <a:r>
              <a:rPr lang="en-GB" dirty="0"/>
              <a:t>     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:</a:t>
            </a:r>
          </a:p>
          <a:p>
            <a:r>
              <a:rPr lang="en-GB" dirty="0"/>
              <a:t>        aliases:</a:t>
            </a:r>
          </a:p>
          <a:p>
            <a:r>
              <a:rPr lang="en-GB" dirty="0"/>
              <a:t>          - </a:t>
            </a:r>
            <a:r>
              <a:rPr lang="en-GB" dirty="0" err="1" smtClean="0">
                <a:solidFill>
                  <a:schemeClr val="accent1">
                    <a:lumMod val="25000"/>
                  </a:schemeClr>
                </a:solidFill>
              </a:rPr>
              <a:t>mysql</a:t>
            </a:r>
            <a:endParaRPr lang="en-GB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networks:</a:t>
            </a:r>
          </a:p>
          <a:p>
            <a:r>
              <a:rPr lang="en-GB" dirty="0">
                <a:solidFill>
                  <a:srgbClr val="FF0000"/>
                </a:solidFill>
              </a:rPr>
              <a:t>  new:</a:t>
            </a:r>
          </a:p>
          <a:p>
            <a:r>
              <a:rPr lang="en-GB" dirty="0">
                <a:solidFill>
                  <a:srgbClr val="FF0000"/>
                </a:solidFill>
              </a:rPr>
              <a:t>  legacy: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598545" y="4640580"/>
            <a:ext cx="4876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Three services “</a:t>
            </a:r>
            <a:r>
              <a:rPr lang="en-GB" dirty="0" smtClean="0">
                <a:solidFill>
                  <a:srgbClr val="0070C0"/>
                </a:solidFill>
              </a:rPr>
              <a:t>web</a:t>
            </a:r>
            <a:r>
              <a:rPr lang="en-GB" dirty="0" smtClean="0"/>
              <a:t>”, “</a:t>
            </a:r>
            <a:r>
              <a:rPr lang="en-GB" dirty="0" smtClean="0">
                <a:solidFill>
                  <a:srgbClr val="0070C0"/>
                </a:solidFill>
              </a:rPr>
              <a:t>worker</a:t>
            </a:r>
            <a:r>
              <a:rPr lang="en-GB" dirty="0" smtClean="0"/>
              <a:t>”, “</a:t>
            </a:r>
            <a:r>
              <a:rPr lang="en-GB" dirty="0" err="1" smtClean="0">
                <a:solidFill>
                  <a:srgbClr val="0070C0"/>
                </a:solidFill>
              </a:rPr>
              <a:t>db</a:t>
            </a:r>
            <a:r>
              <a:rPr lang="en-GB" dirty="0" smtClean="0"/>
              <a:t>” connected by two networks “</a:t>
            </a:r>
            <a:r>
              <a:rPr lang="en-GB" dirty="0" smtClean="0">
                <a:solidFill>
                  <a:srgbClr val="FF0000"/>
                </a:solidFill>
              </a:rPr>
              <a:t>new</a:t>
            </a:r>
            <a:r>
              <a:rPr lang="en-GB" dirty="0" smtClean="0"/>
              <a:t>” and “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r>
              <a:rPr lang="en-GB" dirty="0" smtClean="0"/>
              <a:t>”.</a:t>
            </a:r>
          </a:p>
          <a:p>
            <a:r>
              <a:rPr lang="en-GB" dirty="0"/>
              <a:t>The </a:t>
            </a:r>
            <a:r>
              <a:rPr lang="en-GB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service is reachable at the hostname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>
                <a:solidFill>
                  <a:schemeClr val="accent1">
                    <a:lumMod val="25000"/>
                  </a:schemeClr>
                </a:solidFill>
              </a:rPr>
              <a:t>database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new</a:t>
            </a:r>
            <a:r>
              <a:rPr lang="en-GB" dirty="0"/>
              <a:t> network, and at </a:t>
            </a:r>
            <a:r>
              <a:rPr lang="en-GB" b="1" dirty="0" err="1">
                <a:solidFill>
                  <a:srgbClr val="0070C0"/>
                </a:solidFill>
              </a:rPr>
              <a:t>db</a:t>
            </a:r>
            <a:r>
              <a:rPr lang="en-GB" dirty="0"/>
              <a:t> or </a:t>
            </a:r>
            <a:r>
              <a:rPr lang="en-GB" b="1" dirty="0" err="1">
                <a:solidFill>
                  <a:schemeClr val="accent1">
                    <a:lumMod val="25000"/>
                  </a:schemeClr>
                </a:solidFill>
              </a:rPr>
              <a:t>mysql</a:t>
            </a:r>
            <a:r>
              <a:rPr lang="en-GB" dirty="0"/>
              <a:t> on the </a:t>
            </a:r>
            <a:r>
              <a:rPr lang="en-GB" dirty="0">
                <a:solidFill>
                  <a:srgbClr val="FF0000"/>
                </a:solidFill>
              </a:rPr>
              <a:t>legacy</a:t>
            </a:r>
            <a:r>
              <a:rPr lang="en-GB" dirty="0"/>
              <a:t> </a:t>
            </a:r>
            <a:r>
              <a:rPr lang="en-GB" dirty="0" smtClean="0"/>
              <a:t>network.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>
            <a:off x="1668780" y="3048000"/>
            <a:ext cx="1706880" cy="960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/>
          <p:nvPr/>
        </p:nvCxnSpPr>
        <p:spPr bwMode="auto">
          <a:xfrm flipH="1">
            <a:off x="1607820" y="3048000"/>
            <a:ext cx="1760220" cy="172212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27768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Networks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168441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958088" y="1543678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db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H="1">
            <a:off x="336989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934595" y="2939341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new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6247296" y="1537327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worker</a:t>
            </a:r>
          </a:p>
        </p:txBody>
      </p:sp>
      <p:cxnSp>
        <p:nvCxnSpPr>
          <p:cNvPr id="10" name="Elbow Connector 9"/>
          <p:cNvCxnSpPr/>
          <p:nvPr/>
        </p:nvCxnSpPr>
        <p:spPr bwMode="auto">
          <a:xfrm rot="16200000" flipH="1">
            <a:off x="5851610" y="1227398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5233430" y="2939341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legacy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3613413" y="2246564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mysql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810160" y="2246564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database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3198074" y="3879540"/>
            <a:ext cx="280499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List all networks</a:t>
            </a:r>
            <a:br>
              <a:rPr lang="en-GB" dirty="0" smtClean="0"/>
            </a:br>
            <a:r>
              <a:rPr lang="en-GB" i="1" dirty="0" err="1" smtClean="0"/>
              <a:t>docker</a:t>
            </a:r>
            <a:r>
              <a:rPr lang="en-GB" i="1" dirty="0" smtClean="0"/>
              <a:t> network ls</a:t>
            </a:r>
          </a:p>
          <a:p>
            <a:endParaRPr lang="en-GB" dirty="0"/>
          </a:p>
          <a:p>
            <a:r>
              <a:rPr lang="en-GB" dirty="0" smtClean="0"/>
              <a:t>Tidy up unused networks:</a:t>
            </a:r>
            <a:endParaRPr lang="en-GB" dirty="0"/>
          </a:p>
          <a:p>
            <a:r>
              <a:rPr lang="en-GB" i="1" dirty="0" err="1" smtClean="0"/>
              <a:t>docker</a:t>
            </a:r>
            <a:r>
              <a:rPr lang="en-GB" i="1" dirty="0" smtClean="0"/>
              <a:t> network prune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7762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3010" y="844550"/>
            <a:ext cx="7029450" cy="4114800"/>
          </a:xfrm>
        </p:spPr>
        <p:txBody>
          <a:bodyPr/>
          <a:lstStyle/>
          <a:p>
            <a:r>
              <a:rPr lang="en-GB" dirty="0" smtClean="0"/>
              <a:t>You may come across </a:t>
            </a:r>
            <a:r>
              <a:rPr lang="en-GB" dirty="0" err="1" smtClean="0"/>
              <a:t>docker-compose.yml</a:t>
            </a:r>
            <a:r>
              <a:rPr lang="en-GB" dirty="0" smtClean="0"/>
              <a:t> files using the keyword “links“</a:t>
            </a:r>
            <a:endParaRPr lang="en-GB" dirty="0"/>
          </a:p>
          <a:p>
            <a:r>
              <a:rPr lang="en-GB" dirty="0" smtClean="0"/>
              <a:t>However, this is now obsoleted and we should use networks instead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520" y="2846705"/>
            <a:ext cx="3436620" cy="27838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 smtClean="0"/>
              <a:t>OBSOLETE APPROACH</a:t>
            </a:r>
          </a:p>
          <a:p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links: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      - database</a:t>
            </a: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/>
              <a:t>someimage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00575" y="2374265"/>
            <a:ext cx="3436620" cy="416879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1"/>
            </a:solidFill>
            <a:prstDash val="dash"/>
          </a:ln>
        </p:spPr>
        <p:txBody>
          <a:bodyPr wrap="square" lIns="180000" tIns="144000" rIns="180000" bIns="144000" rtlCol="0">
            <a:spAutoFit/>
          </a:bodyPr>
          <a:lstStyle/>
          <a:p>
            <a:r>
              <a:rPr lang="en-GB" b="1" u="sng" dirty="0" smtClean="0"/>
              <a:t>NEW APPROACH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services:</a:t>
            </a:r>
          </a:p>
          <a:p>
            <a:r>
              <a:rPr lang="en-GB" dirty="0"/>
              <a:t> </a:t>
            </a:r>
            <a:r>
              <a:rPr lang="en-GB" dirty="0" smtClean="0"/>
              <a:t>    web:</a:t>
            </a:r>
            <a:br>
              <a:rPr lang="en-GB" dirty="0" smtClean="0"/>
            </a:br>
            <a:r>
              <a:rPr lang="en-GB" dirty="0" smtClean="0"/>
              <a:t>             image: </a:t>
            </a:r>
            <a:r>
              <a:rPr lang="en-GB" dirty="0" err="1" smtClean="0"/>
              <a:t>someimage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       networks: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     database:</a:t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image</a:t>
            </a:r>
            <a:r>
              <a:rPr lang="en-GB" dirty="0"/>
              <a:t>: </a:t>
            </a:r>
            <a:r>
              <a:rPr lang="en-GB" dirty="0" err="1" smtClean="0"/>
              <a:t>someimage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> </a:t>
            </a:r>
            <a:r>
              <a:rPr lang="en-GB" dirty="0" smtClean="0"/>
              <a:t>             networks</a:t>
            </a:r>
            <a:r>
              <a:rPr lang="en-GB" dirty="0"/>
              <a:t>:</a:t>
            </a:r>
          </a:p>
          <a:p>
            <a:r>
              <a:rPr lang="en-GB" dirty="0"/>
              <a:t>                   - </a:t>
            </a:r>
            <a:r>
              <a:rPr lang="en-GB" dirty="0" err="1">
                <a:solidFill>
                  <a:srgbClr val="FF0000"/>
                </a:solidFill>
              </a:rPr>
              <a:t>my_network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networks:</a:t>
            </a:r>
            <a:br>
              <a:rPr lang="en-GB" dirty="0" smtClean="0"/>
            </a:br>
            <a:r>
              <a:rPr lang="en-GB" dirty="0" smtClean="0"/>
              <a:t>           </a:t>
            </a:r>
            <a:r>
              <a:rPr lang="en-GB" dirty="0" err="1" smtClean="0">
                <a:solidFill>
                  <a:srgbClr val="FF0000"/>
                </a:solidFill>
              </a:rPr>
              <a:t>my_network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809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216" y="855343"/>
            <a:ext cx="3120390" cy="4114800"/>
          </a:xfrm>
        </p:spPr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LONG FORMAT</a:t>
            </a:r>
          </a:p>
          <a:p>
            <a:pPr marL="0" indent="0">
              <a:buNone/>
            </a:pPr>
            <a:r>
              <a:rPr lang="en-GB" dirty="0"/>
              <a:t>ports:</a:t>
            </a:r>
          </a:p>
          <a:p>
            <a:pPr marL="0" indent="0">
              <a:buNone/>
            </a:pPr>
            <a:r>
              <a:rPr lang="en-GB" dirty="0"/>
              <a:t>  - target: 80</a:t>
            </a:r>
          </a:p>
          <a:p>
            <a:pPr marL="0" indent="0">
              <a:buNone/>
            </a:pPr>
            <a:r>
              <a:rPr lang="en-GB" dirty="0"/>
              <a:t>    published: 8080</a:t>
            </a:r>
          </a:p>
          <a:p>
            <a:pPr marL="0" indent="0">
              <a:buNone/>
            </a:pPr>
            <a:r>
              <a:rPr lang="en-GB" dirty="0"/>
              <a:t>    protocol: </a:t>
            </a:r>
            <a:r>
              <a:rPr lang="en-GB" dirty="0" err="1"/>
              <a:t>tcp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mode: host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4543124" y="855343"/>
            <a:ext cx="4400851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 smtClean="0"/>
              <a:t>EQUIVALENT SHORT FORMAT</a:t>
            </a:r>
          </a:p>
          <a:p>
            <a:r>
              <a:rPr lang="en-GB" dirty="0" err="1" smtClean="0"/>
              <a:t>ContainerPort</a:t>
            </a:r>
            <a:r>
              <a:rPr lang="en-GB" dirty="0" smtClean="0"/>
              <a:t> e.g. “3000”</a:t>
            </a:r>
          </a:p>
          <a:p>
            <a:r>
              <a:rPr lang="en-GB" i="1" dirty="0" smtClean="0"/>
              <a:t>“</a:t>
            </a:r>
            <a:r>
              <a:rPr lang="en-GB" i="1" dirty="0" err="1" smtClean="0"/>
              <a:t>HostPort</a:t>
            </a:r>
            <a:r>
              <a:rPr lang="en-GB" b="1" i="1" dirty="0" err="1" smtClean="0">
                <a:solidFill>
                  <a:srgbClr val="FF0000"/>
                </a:solidFill>
              </a:rPr>
              <a:t>:</a:t>
            </a:r>
            <a:r>
              <a:rPr lang="en-GB" i="1" dirty="0" err="1" smtClean="0"/>
              <a:t>ContainerPort</a:t>
            </a:r>
            <a:r>
              <a:rPr lang="en-GB" i="1" dirty="0" smtClean="0"/>
              <a:t>”</a:t>
            </a:r>
            <a:r>
              <a:rPr lang="en-GB" dirty="0" smtClean="0"/>
              <a:t> e.g.</a:t>
            </a:r>
            <a:br>
              <a:rPr lang="en-GB" dirty="0" smtClean="0"/>
            </a:br>
            <a:r>
              <a:rPr lang="en-GB" dirty="0" smtClean="0"/>
              <a:t>“8080:80” web server port 80 is exposed to host as 8080 i.e. use 8080 in your browser (Default protocol is TCP)</a:t>
            </a:r>
          </a:p>
          <a:p>
            <a:pPr marL="0" indent="0">
              <a:buNone/>
            </a:pPr>
            <a:r>
              <a:rPr lang="da-DK" dirty="0"/>
              <a:t>ports:</a:t>
            </a:r>
          </a:p>
          <a:p>
            <a:pPr marL="0" indent="0">
              <a:buNone/>
            </a:pPr>
            <a:r>
              <a:rPr lang="da-DK" dirty="0"/>
              <a:t> - "3000"</a:t>
            </a:r>
          </a:p>
          <a:p>
            <a:pPr marL="0" indent="0">
              <a:buNone/>
            </a:pPr>
            <a:r>
              <a:rPr lang="da-DK" dirty="0"/>
              <a:t> - "3000-3005"</a:t>
            </a:r>
          </a:p>
          <a:p>
            <a:pPr marL="0" indent="0">
              <a:buNone/>
            </a:pPr>
            <a:r>
              <a:rPr lang="da-DK" dirty="0"/>
              <a:t> - "8000:8000"</a:t>
            </a:r>
          </a:p>
          <a:p>
            <a:pPr marL="0" indent="0">
              <a:buNone/>
            </a:pPr>
            <a:r>
              <a:rPr lang="da-DK" dirty="0"/>
              <a:t> - "9090-9091:8080-8081"</a:t>
            </a:r>
          </a:p>
          <a:p>
            <a:pPr marL="0" indent="0">
              <a:buNone/>
            </a:pPr>
            <a:r>
              <a:rPr lang="da-DK" dirty="0"/>
              <a:t> - "49100:22"</a:t>
            </a:r>
          </a:p>
          <a:p>
            <a:pPr marL="0" indent="0">
              <a:buNone/>
            </a:pPr>
            <a:r>
              <a:rPr lang="da-DK" dirty="0"/>
              <a:t> - "127.0.0.1:8001:8001"</a:t>
            </a:r>
          </a:p>
          <a:p>
            <a:pPr marL="0" indent="0">
              <a:buNone/>
            </a:pPr>
            <a:r>
              <a:rPr lang="da-DK" dirty="0"/>
              <a:t> - "127.0.0.1:5000-5010:5000-5010"</a:t>
            </a:r>
          </a:p>
          <a:p>
            <a:pPr marL="0" indent="0">
              <a:buNone/>
            </a:pPr>
            <a:r>
              <a:rPr lang="da-DK" dirty="0"/>
              <a:t> - "6060:6060/</a:t>
            </a:r>
            <a:r>
              <a:rPr lang="da-DK" b="1" dirty="0"/>
              <a:t>udp</a:t>
            </a:r>
            <a:r>
              <a:rPr lang="da-DK" dirty="0"/>
              <a:t>"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57200" y="4138863"/>
            <a:ext cx="367685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</a:t>
            </a:r>
            <a:r>
              <a:rPr lang="en-GB" dirty="0" smtClean="0"/>
              <a:t>: In a </a:t>
            </a:r>
            <a:r>
              <a:rPr lang="en-GB" dirty="0" err="1" smtClean="0"/>
              <a:t>docker</a:t>
            </a:r>
            <a:r>
              <a:rPr lang="en-GB" dirty="0" smtClean="0"/>
              <a:t> compose file, </a:t>
            </a:r>
            <a:r>
              <a:rPr lang="en-GB" dirty="0"/>
              <a:t>when </a:t>
            </a:r>
            <a:r>
              <a:rPr lang="en-GB" dirty="0" smtClean="0"/>
              <a:t>using the </a:t>
            </a:r>
            <a:r>
              <a:rPr lang="en-GB" u="sng" dirty="0"/>
              <a:t>short format </a:t>
            </a:r>
            <a:r>
              <a:rPr lang="en-GB" dirty="0" smtClean="0"/>
              <a:t>always </a:t>
            </a:r>
            <a:r>
              <a:rPr lang="en-GB" dirty="0"/>
              <a:t>explicitly </a:t>
            </a:r>
            <a:r>
              <a:rPr lang="en-GB" dirty="0" smtClean="0"/>
              <a:t>specify </a:t>
            </a:r>
            <a:r>
              <a:rPr lang="en-GB" dirty="0"/>
              <a:t>your </a:t>
            </a:r>
            <a:r>
              <a:rPr lang="en-GB" b="1" dirty="0"/>
              <a:t>port mappings as </a:t>
            </a:r>
            <a:r>
              <a:rPr lang="en-GB" b="1" dirty="0" smtClean="0"/>
              <a:t>strings</a:t>
            </a:r>
            <a:r>
              <a:rPr lang="en-GB" dirty="0" smtClean="0"/>
              <a:t>.</a:t>
            </a:r>
          </a:p>
          <a:p>
            <a:r>
              <a:rPr lang="en-GB" dirty="0"/>
              <a:t>YAML </a:t>
            </a:r>
            <a:r>
              <a:rPr lang="en-GB" dirty="0" smtClean="0"/>
              <a:t>parsing of numbers produces erroneous results for port numbers less than 60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86400" y="6398825"/>
            <a:ext cx="15960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i="1" dirty="0" smtClean="0"/>
              <a:t>Needs UDP not TCP</a:t>
            </a:r>
          </a:p>
        </p:txBody>
      </p:sp>
    </p:spTree>
    <p:extLst>
      <p:ext uri="{BB962C8B-B14F-4D97-AF65-F5344CB8AC3E}">
        <p14:creationId xmlns:p14="http://schemas.microsoft.com/office/powerpoint/2010/main" val="258512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the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5643613"/>
          </a:xfrm>
        </p:spPr>
        <p:txBody>
          <a:bodyPr/>
          <a:lstStyle/>
          <a:p>
            <a:r>
              <a:rPr lang="en-GB" dirty="0" smtClean="0"/>
              <a:t>Build the Docker containers, volumes and networks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</a:t>
            </a:r>
            <a:endParaRPr lang="en-GB" i="1" dirty="0"/>
          </a:p>
          <a:p>
            <a:pPr lvl="1"/>
            <a:r>
              <a:rPr lang="en-GB" dirty="0" smtClean="0"/>
              <a:t>By default it looks for the file </a:t>
            </a:r>
            <a:r>
              <a:rPr lang="en-GB" b="1" dirty="0" err="1" smtClean="0"/>
              <a:t>docker-compose.yml</a:t>
            </a:r>
            <a:endParaRPr lang="en-GB" b="1" dirty="0" smtClean="0"/>
          </a:p>
          <a:p>
            <a:r>
              <a:rPr lang="en-GB" dirty="0" smtClean="0"/>
              <a:t>Built images are cached so they do not rebuild if they have not been changed</a:t>
            </a:r>
          </a:p>
          <a:p>
            <a:pPr lvl="1"/>
            <a:r>
              <a:rPr lang="en-GB" dirty="0" smtClean="0"/>
              <a:t>To turn off the caching use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build –no-cache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u="sng" dirty="0" smtClean="0"/>
              <a:t>Build and Run</a:t>
            </a:r>
          </a:p>
          <a:p>
            <a:r>
              <a:rPr lang="en-GB" i="1" dirty="0" err="1" smtClean="0"/>
              <a:t>docker</a:t>
            </a:r>
            <a:r>
              <a:rPr lang="en-GB" i="1" dirty="0" smtClean="0"/>
              <a:t>-compose up </a:t>
            </a:r>
            <a:r>
              <a:rPr lang="en-GB" dirty="0" smtClean="0">
                <a:solidFill>
                  <a:schemeClr val="accent1">
                    <a:lumMod val="25000"/>
                  </a:schemeClr>
                </a:solidFill>
              </a:rPr>
              <a:t>will build the images </a:t>
            </a:r>
            <a:r>
              <a:rPr lang="en-GB" dirty="0" smtClean="0"/>
              <a:t>if they do not already exist. </a:t>
            </a:r>
          </a:p>
          <a:p>
            <a:pPr lvl="1"/>
            <a:r>
              <a:rPr lang="en-GB" dirty="0" smtClean="0"/>
              <a:t>However, if you make changes to a </a:t>
            </a:r>
            <a:r>
              <a:rPr lang="en-GB" dirty="0" err="1" smtClean="0"/>
              <a:t>Dockerfile</a:t>
            </a:r>
            <a:r>
              <a:rPr lang="en-GB" dirty="0" smtClean="0"/>
              <a:t> an image is based on, then this command will not rebuild that image.</a:t>
            </a:r>
            <a:br>
              <a:rPr lang="en-GB" dirty="0" smtClean="0"/>
            </a:br>
            <a:r>
              <a:rPr lang="en-GB" dirty="0" smtClean="0"/>
              <a:t>Therefore, it might be safer to explicitly force a rebuild by specifying the --build option e.g.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up  </a:t>
            </a:r>
            <a:r>
              <a:rPr lang="en-GB" i="1" dirty="0" smtClean="0">
                <a:solidFill>
                  <a:srgbClr val="FF0000"/>
                </a:solidFill>
              </a:rPr>
              <a:t>--build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03613" y="3321605"/>
            <a:ext cx="5269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https://www.youtube.com/watch?v=4EqysCR3mjo</a:t>
            </a:r>
          </a:p>
        </p:txBody>
      </p:sp>
    </p:spTree>
    <p:extLst>
      <p:ext uri="{BB962C8B-B14F-4D97-AF65-F5344CB8AC3E}">
        <p14:creationId xmlns:p14="http://schemas.microsoft.com/office/powerpoint/2010/main" val="12218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Commands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65860"/>
            <a:ext cx="7692390" cy="52578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 smtClean="0"/>
              <a:t>Similar to Docker container commands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help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ps</a:t>
            </a:r>
            <a:r>
              <a:rPr lang="en-GB" dirty="0" smtClean="0"/>
              <a:t>: look at running services (i.e. containers)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logs  </a:t>
            </a:r>
            <a:r>
              <a:rPr lang="en-GB" dirty="0" err="1" smtClean="0"/>
              <a:t>my_service</a:t>
            </a:r>
            <a:r>
              <a:rPr lang="en-GB" dirty="0" smtClean="0"/>
              <a:t>  --follow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start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stop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restart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build</a:t>
            </a:r>
          </a:p>
          <a:p>
            <a:r>
              <a:rPr lang="en-GB" dirty="0" err="1" smtClean="0"/>
              <a:t>docker</a:t>
            </a:r>
            <a:r>
              <a:rPr lang="en-GB" dirty="0"/>
              <a:t>-compose </a:t>
            </a:r>
            <a:r>
              <a:rPr lang="en-GB" dirty="0" smtClean="0"/>
              <a:t>up   [--build [--no-cache]]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down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kill</a:t>
            </a:r>
          </a:p>
          <a:p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rm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43953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5850" y="754688"/>
            <a:ext cx="7029450" cy="5061585"/>
          </a:xfrm>
        </p:spPr>
        <p:txBody>
          <a:bodyPr/>
          <a:lstStyle/>
          <a:p>
            <a:r>
              <a:rPr lang="en-GB" dirty="0"/>
              <a:t>Builds, (re)creates, starts, and attaches to containers for a </a:t>
            </a:r>
            <a:r>
              <a:rPr lang="en-GB" dirty="0" smtClean="0"/>
              <a:t>service….only builds services that need rebuilding</a:t>
            </a:r>
          </a:p>
          <a:p>
            <a:pPr lvl="1"/>
            <a:r>
              <a:rPr lang="en-GB" dirty="0"/>
              <a:t>Unless they are already running, this command also starts any linked </a:t>
            </a:r>
            <a:r>
              <a:rPr lang="en-GB" dirty="0" smtClean="0"/>
              <a:t>services</a:t>
            </a:r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Applies port mapping specified in compose file</a:t>
            </a:r>
          </a:p>
          <a:p>
            <a:r>
              <a:rPr lang="en-GB" dirty="0" smtClean="0"/>
              <a:t>Aggregates </a:t>
            </a:r>
            <a:r>
              <a:rPr lang="en-GB" dirty="0"/>
              <a:t>the output of each container (essentially running </a:t>
            </a:r>
            <a:r>
              <a:rPr lang="en-GB" dirty="0" err="1"/>
              <a:t>docker</a:t>
            </a:r>
            <a:r>
              <a:rPr lang="en-GB" dirty="0"/>
              <a:t>-compose logs -f). </a:t>
            </a:r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the command exits, all containers are </a:t>
            </a:r>
            <a:r>
              <a:rPr lang="en-GB" dirty="0" smtClean="0"/>
              <a:t>stopped OR -d or --detach starts the containers in the background and leaves them running</a:t>
            </a:r>
          </a:p>
          <a:p>
            <a:r>
              <a:rPr lang="en-GB" dirty="0" smtClean="0"/>
              <a:t>Example: MySQL </a:t>
            </a:r>
            <a:r>
              <a:rPr lang="en-GB" dirty="0"/>
              <a:t>S</a:t>
            </a:r>
            <a:r>
              <a:rPr lang="en-GB" dirty="0" smtClean="0"/>
              <a:t>erver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18360" y="4843244"/>
            <a:ext cx="40790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–f  </a:t>
            </a:r>
            <a:r>
              <a:rPr lang="en-GB" i="1" dirty="0" err="1" smtClean="0"/>
              <a:t>mysql.yml</a:t>
            </a:r>
            <a:r>
              <a:rPr lang="en-GB" i="1" dirty="0" smtClean="0"/>
              <a:t>  up   -d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4562475" y="5726410"/>
            <a:ext cx="400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Specify name of </a:t>
            </a:r>
            <a:r>
              <a:rPr lang="en-GB" dirty="0" err="1" smtClean="0"/>
              <a:t>docker</a:t>
            </a:r>
            <a:r>
              <a:rPr lang="en-GB" dirty="0" smtClean="0"/>
              <a:t> compose file, the default is </a:t>
            </a:r>
            <a:r>
              <a:rPr lang="en-GB" dirty="0" err="1" smtClean="0"/>
              <a:t>docker-compose.yml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 flipV="1">
            <a:off x="4853940" y="5212576"/>
            <a:ext cx="281940" cy="479564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350520" y="5428456"/>
            <a:ext cx="29418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--file</a:t>
            </a:r>
            <a:br>
              <a:rPr lang="en-GB" dirty="0" smtClean="0"/>
            </a:br>
            <a:r>
              <a:rPr lang="en-GB" dirty="0" smtClean="0"/>
              <a:t>-f</a:t>
            </a:r>
            <a:br>
              <a:rPr lang="en-GB" dirty="0" smtClean="0"/>
            </a:br>
            <a:r>
              <a:rPr lang="en-GB" dirty="0" smtClean="0"/>
              <a:t>Specify compose file name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355969" y="4142735"/>
            <a:ext cx="1364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(Optionally)</a:t>
            </a:r>
            <a:br>
              <a:rPr lang="en-GB" dirty="0" smtClean="0"/>
            </a:br>
            <a:r>
              <a:rPr lang="en-GB" dirty="0" smtClean="0"/>
              <a:t>Force build</a:t>
            </a:r>
            <a:endParaRPr lang="en-GB" dirty="0"/>
          </a:p>
        </p:txBody>
      </p:sp>
      <p:cxnSp>
        <p:nvCxnSpPr>
          <p:cNvPr id="11" name="Elbow Connector 10"/>
          <p:cNvCxnSpPr>
            <a:stCxn id="6" idx="1"/>
            <a:endCxn id="23" idx="0"/>
          </p:cNvCxnSpPr>
          <p:nvPr/>
        </p:nvCxnSpPr>
        <p:spPr bwMode="auto">
          <a:xfrm rot="10800000" flipV="1">
            <a:off x="6697469" y="4465901"/>
            <a:ext cx="658500" cy="375150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" name="TextBox 22"/>
          <p:cNvSpPr txBox="1"/>
          <p:nvPr/>
        </p:nvSpPr>
        <p:spPr>
          <a:xfrm>
            <a:off x="6284535" y="4841051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--build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04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Down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Stops containers and removes containers, networks, volumes, and </a:t>
            </a:r>
            <a:r>
              <a:rPr lang="en-GB" dirty="0" smtClean="0"/>
              <a:t>images (as defined in the Compose file) </a:t>
            </a:r>
            <a:r>
              <a:rPr lang="en-GB" dirty="0"/>
              <a:t>created </a:t>
            </a:r>
            <a:r>
              <a:rPr lang="en-GB" dirty="0" smtClean="0"/>
              <a:t>by a call to the “up” command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Remove the images when we finish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26369" y="2663122"/>
            <a:ext cx="2501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down</a:t>
            </a:r>
            <a:endParaRPr lang="en-GB" i="1" dirty="0"/>
          </a:p>
        </p:txBody>
      </p:sp>
      <p:sp>
        <p:nvSpPr>
          <p:cNvPr id="6" name="TextBox 5"/>
          <p:cNvSpPr txBox="1"/>
          <p:nvPr/>
        </p:nvSpPr>
        <p:spPr>
          <a:xfrm>
            <a:off x="2506580" y="3881641"/>
            <a:ext cx="3104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err="1" smtClean="0"/>
              <a:t>docker</a:t>
            </a:r>
            <a:r>
              <a:rPr lang="en-GB" i="1" dirty="0" smtClean="0"/>
              <a:t>-compose down  --</a:t>
            </a:r>
            <a:r>
              <a:rPr lang="en-GB" i="1" dirty="0" err="1" smtClean="0"/>
              <a:t>rmi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33649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Execute Command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565" y="1633537"/>
            <a:ext cx="7566660" cy="3281363"/>
          </a:xfrm>
        </p:spPr>
        <p:txBody>
          <a:bodyPr/>
          <a:lstStyle/>
          <a:p>
            <a:r>
              <a:rPr lang="en-GB" dirty="0" smtClean="0"/>
              <a:t>Execute commands on </a:t>
            </a:r>
            <a:r>
              <a:rPr lang="en-GB" b="1" dirty="0" smtClean="0"/>
              <a:t>already running </a:t>
            </a:r>
            <a:r>
              <a:rPr lang="en-GB" dirty="0" smtClean="0"/>
              <a:t>container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exec   </a:t>
            </a:r>
            <a:r>
              <a:rPr lang="en-GB" i="1" dirty="0" err="1"/>
              <a:t>my_service</a:t>
            </a:r>
            <a:r>
              <a:rPr lang="en-GB" i="1" dirty="0"/>
              <a:t>   </a:t>
            </a:r>
            <a:r>
              <a:rPr lang="en-GB" i="1" dirty="0" err="1"/>
              <a:t>somecommand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Example 1: running a single command line on a container</a:t>
            </a:r>
          </a:p>
          <a:p>
            <a:pPr marL="0" indent="0">
              <a:buNone/>
            </a:pPr>
            <a:r>
              <a:rPr lang="en-GB" i="1" dirty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 exec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ls /</a:t>
            </a:r>
            <a:r>
              <a:rPr lang="en-GB" i="1" dirty="0" err="1" smtClean="0"/>
              <a:t>usr</a:t>
            </a:r>
            <a:r>
              <a:rPr lang="en-GB" i="1" dirty="0" smtClean="0"/>
              <a:t>/dev</a:t>
            </a:r>
          </a:p>
          <a:p>
            <a:endParaRPr lang="en-GB" dirty="0" smtClean="0"/>
          </a:p>
          <a:p>
            <a:r>
              <a:rPr lang="en-GB" dirty="0" smtClean="0"/>
              <a:t>Example 2: enter a bash shell on a container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exec   </a:t>
            </a:r>
            <a:r>
              <a:rPr lang="en-GB" i="1" dirty="0" err="1" smtClean="0"/>
              <a:t>unix_service</a:t>
            </a:r>
            <a:r>
              <a:rPr lang="en-GB" i="1" dirty="0" smtClean="0"/>
              <a:t>   /bin/bash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3379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Docker Compose Run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2752"/>
            <a:ext cx="7029450" cy="4936073"/>
          </a:xfrm>
        </p:spPr>
        <p:txBody>
          <a:bodyPr/>
          <a:lstStyle/>
          <a:p>
            <a:r>
              <a:rPr lang="en-GB" b="1" dirty="0" smtClean="0"/>
              <a:t>Starts</a:t>
            </a:r>
            <a:r>
              <a:rPr lang="en-GB" dirty="0" smtClean="0"/>
              <a:t> container and </a:t>
            </a:r>
            <a:r>
              <a:rPr lang="en-GB" dirty="0"/>
              <a:t>r</a:t>
            </a:r>
            <a:r>
              <a:rPr lang="en-GB" dirty="0" smtClean="0"/>
              <a:t>uns one command against the service</a:t>
            </a:r>
          </a:p>
          <a:p>
            <a:r>
              <a:rPr lang="en-GB" dirty="0" smtClean="0"/>
              <a:t>Example1: Run the command “bash” against the service named “web”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</a:t>
            </a:r>
            <a:r>
              <a:rPr lang="en-GB" i="1" dirty="0" smtClean="0"/>
              <a:t>bash</a:t>
            </a:r>
          </a:p>
          <a:p>
            <a:r>
              <a:rPr lang="en-GB" dirty="0" smtClean="0"/>
              <a:t>Example2: Run the “python” command on file “app.py” against the service named “web”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web python </a:t>
            </a:r>
            <a:r>
              <a:rPr lang="en-GB" i="1" dirty="0" smtClean="0"/>
              <a:t>app.py</a:t>
            </a:r>
            <a:r>
              <a:rPr lang="en-GB" i="1" dirty="0"/>
              <a:t/>
            </a:r>
            <a:br>
              <a:rPr lang="en-GB" i="1" dirty="0"/>
            </a:br>
            <a:r>
              <a:rPr lang="en-GB" i="1" dirty="0" smtClean="0"/>
              <a:t>Note: in “running” a container port mapping is not applied from the compose file, if required you have </a:t>
            </a:r>
            <a:r>
              <a:rPr lang="en-GB" i="1" dirty="0" err="1" smtClean="0"/>
              <a:t>specifiy</a:t>
            </a:r>
            <a:r>
              <a:rPr lang="en-GB" i="1" dirty="0" smtClean="0"/>
              <a:t> ports on the command line</a:t>
            </a:r>
          </a:p>
          <a:p>
            <a:pPr marL="0" indent="0">
              <a:buNone/>
            </a:pPr>
            <a:r>
              <a:rPr lang="en-GB" i="1" dirty="0" smtClean="0"/>
              <a:t>	</a:t>
            </a:r>
            <a:r>
              <a:rPr lang="en-GB" i="1" dirty="0" err="1" smtClean="0"/>
              <a:t>docker</a:t>
            </a:r>
            <a:r>
              <a:rPr lang="en-GB" i="1" dirty="0" smtClean="0"/>
              <a:t>-compose </a:t>
            </a:r>
            <a:r>
              <a:rPr lang="en-GB" i="1" dirty="0"/>
              <a:t>run </a:t>
            </a:r>
            <a:r>
              <a:rPr lang="en-GB" i="1" dirty="0" smtClean="0"/>
              <a:t>-p </a:t>
            </a:r>
            <a:r>
              <a:rPr lang="en-GB" i="1" dirty="0"/>
              <a:t>8080:80 -p 2022:22 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i="1" dirty="0" smtClean="0"/>
              <a:t>	-</a:t>
            </a:r>
            <a:r>
              <a:rPr lang="en-GB" i="1" dirty="0"/>
              <a:t>p </a:t>
            </a:r>
            <a:r>
              <a:rPr lang="en-GB" i="1" dirty="0" smtClean="0"/>
              <a:t>127.0.0.1:2021:21 </a:t>
            </a:r>
            <a:r>
              <a:rPr lang="en-GB" i="1" dirty="0"/>
              <a:t>web python manage.py </a:t>
            </a:r>
            <a:r>
              <a:rPr lang="en-GB" i="1" dirty="0" smtClean="0"/>
              <a:t>shell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 smtClean="0"/>
              <a:t>Run and remove containers when command completes by adding --</a:t>
            </a:r>
            <a:r>
              <a:rPr lang="en-GB" dirty="0" err="1" smtClean="0"/>
              <a:t>rm</a:t>
            </a:r>
            <a:r>
              <a:rPr lang="en-GB" dirty="0" smtClean="0"/>
              <a:t> option (ignored if --detach specified)</a:t>
            </a:r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run --</a:t>
            </a:r>
            <a:r>
              <a:rPr lang="en-GB" i="1" dirty="0" err="1" smtClean="0"/>
              <a:t>rm</a:t>
            </a:r>
            <a:r>
              <a:rPr lang="en-GB" i="1" dirty="0" smtClean="0"/>
              <a:t>    web     bash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148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Clean 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can clean up and force </a:t>
            </a:r>
            <a:r>
              <a:rPr lang="en-GB" dirty="0" err="1" smtClean="0"/>
              <a:t>docker</a:t>
            </a:r>
            <a:r>
              <a:rPr lang="en-GB" dirty="0" smtClean="0"/>
              <a:t> compose to rebuild containers as follows: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dirty="0" smtClean="0"/>
              <a:t>-compose </a:t>
            </a:r>
            <a:r>
              <a:rPr lang="en-GB" dirty="0" err="1" smtClean="0"/>
              <a:t>rm</a:t>
            </a:r>
            <a:r>
              <a:rPr lang="en-GB" dirty="0" smtClean="0"/>
              <a:t>   -f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 </a:t>
            </a:r>
            <a:r>
              <a:rPr lang="en-GB" dirty="0" err="1" smtClean="0"/>
              <a:t>docker</a:t>
            </a:r>
            <a:r>
              <a:rPr lang="en-GB" smtClean="0"/>
              <a:t>-compose build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0976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74282"/>
            <a:ext cx="7029450" cy="4664543"/>
          </a:xfrm>
        </p:spPr>
        <p:txBody>
          <a:bodyPr/>
          <a:lstStyle/>
          <a:p>
            <a:r>
              <a:rPr lang="en-GB" dirty="0" smtClean="0"/>
              <a:t>From </a:t>
            </a:r>
            <a:r>
              <a:rPr lang="en-GB" dirty="0" err="1" smtClean="0"/>
              <a:t>moodle</a:t>
            </a:r>
            <a:r>
              <a:rPr lang="en-GB" dirty="0" smtClean="0"/>
              <a:t>, download the “docker-compose-lamp-master.zip” file and unzip it in a new directory</a:t>
            </a:r>
          </a:p>
          <a:p>
            <a:r>
              <a:rPr lang="en-GB" dirty="0" smtClean="0"/>
              <a:t>This file describes a small network of 3 services:</a:t>
            </a:r>
          </a:p>
          <a:p>
            <a:pPr lvl="1"/>
            <a:r>
              <a:rPr lang="en-GB" dirty="0" smtClean="0"/>
              <a:t>An Apache webserver</a:t>
            </a:r>
            <a:br>
              <a:rPr lang="en-GB" dirty="0" smtClean="0"/>
            </a:br>
            <a:r>
              <a:rPr lang="en-GB" dirty="0" smtClean="0"/>
              <a:t>http://localhost</a:t>
            </a:r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mysql</a:t>
            </a:r>
            <a:r>
              <a:rPr lang="en-GB" dirty="0" smtClean="0"/>
              <a:t> database</a:t>
            </a:r>
            <a:br>
              <a:rPr lang="en-GB" dirty="0" smtClean="0"/>
            </a:br>
            <a:r>
              <a:rPr lang="en-GB" dirty="0" smtClean="0"/>
              <a:t>	username: root   password: </a:t>
            </a:r>
            <a:r>
              <a:rPr lang="en-GB" dirty="0" err="1" smtClean="0"/>
              <a:t>docker</a:t>
            </a:r>
            <a:endParaRPr lang="en-GB" dirty="0" smtClean="0"/>
          </a:p>
          <a:p>
            <a:pPr lvl="1"/>
            <a:r>
              <a:rPr lang="en-GB" dirty="0" smtClean="0"/>
              <a:t>A </a:t>
            </a:r>
            <a:r>
              <a:rPr lang="en-GB" dirty="0" err="1" smtClean="0"/>
              <a:t>phpmyadmin</a:t>
            </a:r>
            <a:r>
              <a:rPr lang="en-GB" dirty="0" smtClean="0"/>
              <a:t> site </a:t>
            </a:r>
            <a:br>
              <a:rPr lang="en-GB" dirty="0" smtClean="0"/>
            </a:br>
            <a:r>
              <a:rPr lang="en-GB" dirty="0" smtClean="0"/>
              <a:t>http://localhost:8080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2332488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6" name="Rounded Rectangle 5"/>
          <p:cNvSpPr/>
          <p:nvPr/>
        </p:nvSpPr>
        <p:spPr bwMode="auto">
          <a:xfrm>
            <a:off x="3728585" y="5000271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7" name="Elbow Connector 6"/>
          <p:cNvCxnSpPr>
            <a:stCxn id="5" idx="2"/>
            <a:endCxn id="6" idx="2"/>
          </p:cNvCxnSpPr>
          <p:nvPr/>
        </p:nvCxnSpPr>
        <p:spPr bwMode="auto">
          <a:xfrm rot="16200000" flipH="1">
            <a:off x="3673023" y="5033742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2372627" y="5982992"/>
            <a:ext cx="4235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Virtual network </a:t>
            </a:r>
            <a:r>
              <a:rPr lang="en-GB" dirty="0" smtClean="0">
                <a:sym typeface="Wingdings" panose="05000000000000000000" pitchFamily="2" charset="2"/>
              </a:rPr>
              <a:t>“</a:t>
            </a:r>
            <a:r>
              <a:rPr lang="en-GB" dirty="0" err="1" smtClean="0"/>
              <a:t>dbnetwork</a:t>
            </a:r>
            <a:r>
              <a:rPr lang="en-GB" dirty="0" smtClean="0"/>
              <a:t>”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5182523" y="4993920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Elbow Connector 9"/>
          <p:cNvCxnSpPr>
            <a:stCxn id="6" idx="2"/>
          </p:cNvCxnSpPr>
          <p:nvPr/>
        </p:nvCxnSpPr>
        <p:spPr bwMode="auto">
          <a:xfrm rot="5400000" flipH="1" flipV="1">
            <a:off x="5190737" y="4908951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10"/>
          <p:cNvSpPr txBox="1"/>
          <p:nvPr/>
        </p:nvSpPr>
        <p:spPr>
          <a:xfrm>
            <a:off x="673768" y="5197642"/>
            <a:ext cx="1590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Containers </a:t>
            </a:r>
            <a:r>
              <a:rPr lang="en-GB" dirty="0" smtClean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13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Host Folders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4459"/>
            <a:ext cx="7029450" cy="5054366"/>
          </a:xfrm>
        </p:spPr>
        <p:txBody>
          <a:bodyPr/>
          <a:lstStyle/>
          <a:p>
            <a:r>
              <a:rPr lang="en-GB" dirty="0" smtClean="0"/>
              <a:t>You should get a host file structure that looks like this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4356" y="1207175"/>
            <a:ext cx="7416961" cy="26003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83441" y="3807500"/>
            <a:ext cx="772089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volumes:</a:t>
            </a:r>
          </a:p>
          <a:p>
            <a:r>
              <a:rPr lang="en-GB" dirty="0"/>
              <a:t>      - </a:t>
            </a:r>
            <a:r>
              <a:rPr lang="en-GB" b="1" dirty="0"/>
              <a:t>./node</a:t>
            </a:r>
            <a:r>
              <a:rPr lang="en-GB" dirty="0"/>
              <a:t>:/opt/node</a:t>
            </a:r>
          </a:p>
          <a:p>
            <a:r>
              <a:rPr lang="en-GB" dirty="0"/>
              <a:t>      - </a:t>
            </a:r>
            <a:r>
              <a:rPr lang="en-GB" b="1" dirty="0"/>
              <a:t>./www</a:t>
            </a:r>
            <a:r>
              <a:rPr lang="en-GB" dirty="0"/>
              <a:t>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/apache2/</a:t>
            </a:r>
            <a:r>
              <a:rPr lang="en-GB" b="1" dirty="0" err="1"/>
              <a:t>custom.conf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/apache2/mods-enabled/</a:t>
            </a:r>
            <a:r>
              <a:rPr lang="en-GB" dirty="0" err="1"/>
              <a:t>my.conf</a:t>
            </a:r>
            <a:endParaRPr lang="en-GB" dirty="0"/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php</a:t>
            </a:r>
            <a:r>
              <a:rPr lang="en-GB" b="1" dirty="0"/>
              <a:t>/php.ini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php</a:t>
            </a:r>
            <a:r>
              <a:rPr lang="en-GB" dirty="0"/>
              <a:t>/7.2/apache2/</a:t>
            </a:r>
            <a:r>
              <a:rPr lang="en-GB" dirty="0" err="1"/>
              <a:t>conf.d</a:t>
            </a:r>
            <a:r>
              <a:rPr lang="en-GB" dirty="0"/>
              <a:t>/custom.ini 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config</a:t>
            </a:r>
            <a:r>
              <a:rPr lang="en-GB" b="1" dirty="0"/>
              <a:t>/</a:t>
            </a:r>
            <a:r>
              <a:rPr lang="en-GB" b="1" dirty="0" err="1"/>
              <a:t>vhosts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/apache2/sites-enabled</a:t>
            </a:r>
          </a:p>
          <a:p>
            <a:r>
              <a:rPr lang="en-GB" dirty="0"/>
              <a:t>      - </a:t>
            </a:r>
            <a:r>
              <a:rPr lang="en-GB" b="1" dirty="0"/>
              <a:t>./</a:t>
            </a:r>
            <a:r>
              <a:rPr lang="en-GB" b="1" dirty="0" err="1"/>
              <a:t>ssl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letsencrypt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379495" y="5601285"/>
            <a:ext cx="476450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/>
              <a:t>NOTE: </a:t>
            </a:r>
          </a:p>
          <a:p>
            <a:r>
              <a:rPr lang="en-GB" dirty="0" smtClean="0"/>
              <a:t>To show PHP errors, in ./</a:t>
            </a:r>
            <a:r>
              <a:rPr lang="en-GB" dirty="0" err="1" smtClean="0"/>
              <a:t>config</a:t>
            </a:r>
            <a:r>
              <a:rPr lang="en-GB" dirty="0" smtClean="0"/>
              <a:t>/</a:t>
            </a:r>
            <a:r>
              <a:rPr lang="en-GB" dirty="0" err="1" smtClean="0"/>
              <a:t>php</a:t>
            </a:r>
            <a:r>
              <a:rPr lang="en-GB" dirty="0" smtClean="0"/>
              <a:t>/php.ini file you need to add the line </a:t>
            </a:r>
            <a:br>
              <a:rPr lang="en-GB" dirty="0" smtClean="0"/>
            </a:br>
            <a:r>
              <a:rPr lang="en-GB" b="1" dirty="0" err="1" smtClean="0"/>
              <a:t>display_errors</a:t>
            </a:r>
            <a:r>
              <a:rPr lang="en-GB" b="1" dirty="0" smtClean="0"/>
              <a:t>=1</a:t>
            </a:r>
            <a:endParaRPr lang="en-GB" b="1" dirty="0"/>
          </a:p>
        </p:txBody>
      </p:sp>
      <p:sp>
        <p:nvSpPr>
          <p:cNvPr id="8" name="TextBox 7"/>
          <p:cNvSpPr txBox="1"/>
          <p:nvPr/>
        </p:nvSpPr>
        <p:spPr>
          <a:xfrm>
            <a:off x="7098632" y="1372110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 dirty="0" smtClean="0"/>
              <a:t>$ ls</a:t>
            </a:r>
            <a:endParaRPr lang="en-GB" b="1" i="1" dirty="0"/>
          </a:p>
        </p:txBody>
      </p:sp>
      <p:sp>
        <p:nvSpPr>
          <p:cNvPr id="9" name="TextBox 8"/>
          <p:cNvSpPr txBox="1"/>
          <p:nvPr/>
        </p:nvSpPr>
        <p:spPr>
          <a:xfrm>
            <a:off x="427474" y="6008891"/>
            <a:ext cx="2945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These directories are created for you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0" name="Down Arrow 9"/>
          <p:cNvSpPr/>
          <p:nvPr/>
        </p:nvSpPr>
        <p:spPr bwMode="auto">
          <a:xfrm rot="10800000">
            <a:off x="1441525" y="5786925"/>
            <a:ext cx="290456" cy="311972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914400" y="1253266"/>
            <a:ext cx="946673" cy="1430767"/>
          </a:xfrm>
          <a:prstGeom prst="rect">
            <a:avLst/>
          </a:prstGeom>
          <a:noFill/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3" name="Elbow Connector 12"/>
          <p:cNvCxnSpPr>
            <a:stCxn id="9" idx="1"/>
            <a:endCxn id="11" idx="1"/>
          </p:cNvCxnSpPr>
          <p:nvPr/>
        </p:nvCxnSpPr>
        <p:spPr bwMode="auto">
          <a:xfrm rot="10800000" flipH="1">
            <a:off x="427474" y="1968651"/>
            <a:ext cx="486926" cy="4363407"/>
          </a:xfrm>
          <a:prstGeom prst="bentConnector3">
            <a:avLst>
              <a:gd name="adj1" fmla="val -4694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5998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8683" y="1724025"/>
            <a:ext cx="4420571" cy="4114800"/>
          </a:xfrm>
        </p:spPr>
        <p:txBody>
          <a:bodyPr/>
          <a:lstStyle/>
          <a:p>
            <a:r>
              <a:rPr lang="en-GB" dirty="0" smtClean="0"/>
              <a:t>Open the </a:t>
            </a:r>
            <a:r>
              <a:rPr lang="en-GB" dirty="0" err="1" smtClean="0"/>
              <a:t>index.php</a:t>
            </a:r>
            <a:r>
              <a:rPr lang="en-GB" dirty="0" smtClean="0"/>
              <a:t> to the ./www directory</a:t>
            </a:r>
          </a:p>
          <a:p>
            <a:r>
              <a:rPr lang="en-GB" dirty="0" smtClean="0"/>
              <a:t>Notice it dumps out a PHP info screen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352445" y="1781763"/>
            <a:ext cx="3098476" cy="1477328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 smtClean="0"/>
              <a:t>index.php</a:t>
            </a:r>
            <a:endParaRPr lang="en-GB" dirty="0" smtClean="0"/>
          </a:p>
          <a:p>
            <a:endParaRPr lang="en-GB" b="1" u="sng" dirty="0" smtClean="0"/>
          </a:p>
          <a:p>
            <a:r>
              <a:rPr lang="en-GB" dirty="0" smtClean="0"/>
              <a:t>&lt;?</a:t>
            </a:r>
            <a:r>
              <a:rPr lang="en-GB" dirty="0" err="1"/>
              <a:t>php</a:t>
            </a:r>
            <a:r>
              <a:rPr lang="en-GB" dirty="0"/>
              <a:t> </a:t>
            </a:r>
          </a:p>
          <a:p>
            <a:r>
              <a:rPr lang="en-GB" dirty="0"/>
              <a:t> </a:t>
            </a:r>
            <a:r>
              <a:rPr lang="en-GB" dirty="0" smtClean="0"/>
              <a:t>    </a:t>
            </a:r>
            <a:r>
              <a:rPr lang="en-GB" dirty="0" err="1" smtClean="0">
                <a:solidFill>
                  <a:srgbClr val="FF0000"/>
                </a:solidFill>
              </a:rPr>
              <a:t>phpinfo</a:t>
            </a:r>
            <a:r>
              <a:rPr lang="en-GB" dirty="0">
                <a:solidFill>
                  <a:srgbClr val="FF0000"/>
                </a:solidFill>
              </a:rPr>
              <a:t>();</a:t>
            </a:r>
          </a:p>
          <a:p>
            <a:r>
              <a:rPr lang="en-GB" dirty="0" smtClean="0"/>
              <a:t>?&gt;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62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Starting Services </a:t>
            </a:r>
            <a:br>
              <a:rPr lang="en-GB" dirty="0" smtClean="0"/>
            </a:br>
            <a:r>
              <a:rPr lang="en-GB" dirty="0" smtClean="0"/>
              <a:t>and Viewing Webpages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using your Virtual Machine (VM) then login using Remote Desktop Connection</a:t>
            </a:r>
          </a:p>
          <a:p>
            <a:r>
              <a:rPr lang="en-GB" dirty="0" smtClean="0"/>
              <a:t>Bring up the services. Make sure you are in the directory containing the </a:t>
            </a:r>
            <a:r>
              <a:rPr lang="en-GB" b="1" dirty="0" err="1" smtClean="0"/>
              <a:t>docker-compose.ym</a:t>
            </a:r>
            <a:r>
              <a:rPr lang="en-GB" dirty="0" err="1" smtClean="0"/>
              <a:t>l</a:t>
            </a:r>
            <a:r>
              <a:rPr lang="en-GB" dirty="0" smtClean="0"/>
              <a:t> file</a:t>
            </a:r>
          </a:p>
          <a:p>
            <a:endParaRPr lang="en-GB" dirty="0" smtClean="0"/>
          </a:p>
          <a:p>
            <a:r>
              <a:rPr lang="en-GB" dirty="0" smtClean="0"/>
              <a:t>Run up browser in the VM</a:t>
            </a:r>
          </a:p>
          <a:p>
            <a:pPr lvl="1"/>
            <a:r>
              <a:rPr lang="en-GB" dirty="0" smtClean="0"/>
              <a:t>To view the webpages type </a:t>
            </a:r>
            <a:r>
              <a:rPr lang="en-GB" i="1" dirty="0" smtClean="0">
                <a:solidFill>
                  <a:srgbClr val="0070C0"/>
                </a:solidFill>
              </a:rPr>
              <a:t>http://localhost</a:t>
            </a:r>
          </a:p>
          <a:p>
            <a:pPr lvl="1"/>
            <a:r>
              <a:rPr lang="en-GB" dirty="0" smtClean="0"/>
              <a:t>To use </a:t>
            </a:r>
            <a:r>
              <a:rPr lang="en-GB" dirty="0" err="1" smtClean="0"/>
              <a:t>phpmyadmin</a:t>
            </a:r>
            <a:r>
              <a:rPr lang="en-GB" dirty="0" smtClean="0"/>
              <a:t> type </a:t>
            </a:r>
            <a:r>
              <a:rPr lang="en-GB" i="1" dirty="0" smtClean="0">
                <a:solidFill>
                  <a:srgbClr val="0070C0"/>
                </a:solidFill>
              </a:rPr>
              <a:t>http://localhost:8080</a:t>
            </a:r>
          </a:p>
          <a:p>
            <a:r>
              <a:rPr lang="en-GB" dirty="0" smtClean="0"/>
              <a:t>Shutdown the services using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57562" y="5239482"/>
            <a:ext cx="66399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limitation of machines running our lab is that we have to use the browser on the Linux machine to see the results. You </a:t>
            </a:r>
            <a:r>
              <a:rPr lang="en-GB" b="1" dirty="0" smtClean="0"/>
              <a:t>do not </a:t>
            </a:r>
            <a:r>
              <a:rPr lang="en-GB" dirty="0" smtClean="0"/>
              <a:t>have public access to port 80 or 8080.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72292" y="3066701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</a:t>
            </a:r>
            <a:r>
              <a:rPr lang="en-GB" i="1" dirty="0" smtClean="0"/>
              <a:t>up</a:t>
            </a:r>
            <a:endParaRPr lang="en-GB" i="1" dirty="0"/>
          </a:p>
        </p:txBody>
      </p:sp>
      <p:sp>
        <p:nvSpPr>
          <p:cNvPr id="7" name="TextBox 6"/>
          <p:cNvSpPr txBox="1"/>
          <p:nvPr/>
        </p:nvSpPr>
        <p:spPr>
          <a:xfrm>
            <a:off x="2872292" y="4864969"/>
            <a:ext cx="2694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</a:t>
            </a:r>
            <a:r>
              <a:rPr lang="en-GB" i="1" dirty="0" smtClean="0"/>
              <a:t>down</a:t>
            </a:r>
            <a:endParaRPr lang="en-GB" i="1" dirty="0"/>
          </a:p>
        </p:txBody>
      </p:sp>
      <p:sp>
        <p:nvSpPr>
          <p:cNvPr id="8" name="TextBox 7"/>
          <p:cNvSpPr txBox="1"/>
          <p:nvPr/>
        </p:nvSpPr>
        <p:spPr>
          <a:xfrm>
            <a:off x="7035501" y="3781425"/>
            <a:ext cx="1908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Unix guys, don’t forget </a:t>
            </a:r>
            <a:r>
              <a:rPr lang="en-GB" i="1" dirty="0" err="1" smtClean="0"/>
              <a:t>sudo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644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260644" cy="844550"/>
          </a:xfrm>
        </p:spPr>
        <p:txBody>
          <a:bodyPr/>
          <a:lstStyle/>
          <a:p>
            <a:r>
              <a:rPr lang="en-GB" dirty="0" smtClean="0"/>
              <a:t>Exercise</a:t>
            </a:r>
            <a:br>
              <a:rPr lang="en-GB" dirty="0" smtClean="0"/>
            </a:br>
            <a:r>
              <a:rPr lang="en-GB" dirty="0" smtClean="0"/>
              <a:t>Part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452" y="937697"/>
            <a:ext cx="3051883" cy="1864670"/>
          </a:xfrm>
        </p:spPr>
        <p:txBody>
          <a:bodyPr/>
          <a:lstStyle/>
          <a:p>
            <a:r>
              <a:rPr lang="en-GB" dirty="0" smtClean="0"/>
              <a:t>Open the </a:t>
            </a:r>
            <a:r>
              <a:rPr lang="en-GB" dirty="0" err="1" smtClean="0"/>
              <a:t>docker-compose.yml</a:t>
            </a:r>
            <a:r>
              <a:rPr lang="en-GB" dirty="0" smtClean="0"/>
              <a:t> file</a:t>
            </a:r>
          </a:p>
          <a:p>
            <a:endParaRPr lang="en-GB" dirty="0"/>
          </a:p>
          <a:p>
            <a:r>
              <a:rPr lang="en-GB" dirty="0" smtClean="0"/>
              <a:t>Explain the highlighted fields.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782412" y="310287"/>
            <a:ext cx="5211683" cy="618630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version</a:t>
            </a:r>
            <a:r>
              <a:rPr lang="en-GB" dirty="0"/>
              <a:t>: "3.6"</a:t>
            </a:r>
          </a:p>
          <a:p>
            <a:r>
              <a:rPr lang="en-GB" dirty="0"/>
              <a:t>services:</a:t>
            </a:r>
          </a:p>
          <a:p>
            <a:r>
              <a:rPr lang="en-GB" dirty="0"/>
              <a:t>  webserver:</a:t>
            </a:r>
          </a:p>
          <a:p>
            <a:r>
              <a:rPr lang="en-GB" dirty="0"/>
              <a:t>    </a:t>
            </a:r>
            <a:r>
              <a:rPr lang="en-GB" b="1" dirty="0"/>
              <a:t>image</a:t>
            </a:r>
            <a:r>
              <a:rPr lang="en-GB" dirty="0"/>
              <a:t>: </a:t>
            </a:r>
            <a:r>
              <a:rPr lang="en-GB" dirty="0" err="1"/>
              <a:t>davidecesarano</a:t>
            </a:r>
            <a:r>
              <a:rPr lang="en-GB" dirty="0"/>
              <a:t>/</a:t>
            </a:r>
            <a:r>
              <a:rPr lang="en-GB" dirty="0" err="1"/>
              <a:t>docker</a:t>
            </a:r>
            <a:r>
              <a:rPr lang="en-GB" dirty="0"/>
              <a:t>-compose-lamp</a:t>
            </a:r>
          </a:p>
          <a:p>
            <a:r>
              <a:rPr lang="en-GB" dirty="0"/>
              <a:t>    </a:t>
            </a:r>
            <a:r>
              <a:rPr lang="en-GB" b="1" dirty="0"/>
              <a:t>restart</a:t>
            </a:r>
            <a:r>
              <a:rPr lang="en-GB" dirty="0"/>
              <a:t>: always</a:t>
            </a:r>
          </a:p>
          <a:p>
            <a:r>
              <a:rPr lang="en-GB" dirty="0"/>
              <a:t>    </a:t>
            </a:r>
            <a:r>
              <a:rPr lang="en-GB" b="1" dirty="0"/>
              <a:t>ports</a:t>
            </a:r>
            <a:r>
              <a:rPr lang="en-GB" dirty="0"/>
              <a:t>: </a:t>
            </a:r>
          </a:p>
          <a:p>
            <a:r>
              <a:rPr lang="en-GB" dirty="0"/>
              <a:t>      - target: 80</a:t>
            </a:r>
          </a:p>
          <a:p>
            <a:r>
              <a:rPr lang="en-GB" dirty="0"/>
              <a:t>        published: 80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/>
              <a:t>      - target: 443</a:t>
            </a:r>
          </a:p>
          <a:p>
            <a:r>
              <a:rPr lang="en-GB" dirty="0"/>
              <a:t>        published: 443</a:t>
            </a:r>
          </a:p>
          <a:p>
            <a:r>
              <a:rPr lang="en-GB" dirty="0"/>
              <a:t>        protocol: </a:t>
            </a:r>
            <a:r>
              <a:rPr lang="en-GB" dirty="0" err="1"/>
              <a:t>tcp</a:t>
            </a:r>
            <a:endParaRPr lang="en-GB" dirty="0"/>
          </a:p>
          <a:p>
            <a:r>
              <a:rPr lang="en-GB" dirty="0"/>
              <a:t>        mode: host</a:t>
            </a:r>
          </a:p>
          <a:p>
            <a:r>
              <a:rPr lang="en-GB" dirty="0" smtClean="0"/>
              <a:t>    </a:t>
            </a:r>
            <a:r>
              <a:rPr lang="en-GB" b="1" dirty="0" smtClean="0"/>
              <a:t>networks</a:t>
            </a:r>
            <a:r>
              <a:rPr lang="en-GB" dirty="0" smtClean="0"/>
              <a:t>: </a:t>
            </a:r>
          </a:p>
          <a:p>
            <a:r>
              <a:rPr lang="en-GB" dirty="0" smtClean="0"/>
              <a:t>      - </a:t>
            </a:r>
            <a:r>
              <a:rPr lang="en-GB" dirty="0" err="1" smtClean="0"/>
              <a:t>dbnetwork</a:t>
            </a:r>
            <a:endParaRPr lang="en-GB" dirty="0" smtClean="0"/>
          </a:p>
          <a:p>
            <a:r>
              <a:rPr lang="en-GB" dirty="0" smtClean="0"/>
              <a:t>    </a:t>
            </a:r>
            <a:r>
              <a:rPr lang="en-GB" b="1" dirty="0"/>
              <a:t>volumes</a:t>
            </a:r>
            <a:r>
              <a:rPr lang="en-GB" dirty="0"/>
              <a:t>:</a:t>
            </a:r>
          </a:p>
          <a:p>
            <a:r>
              <a:rPr lang="en-GB" dirty="0"/>
              <a:t>      - ./node:/opt/node</a:t>
            </a:r>
          </a:p>
          <a:p>
            <a:r>
              <a:rPr lang="en-GB" dirty="0"/>
              <a:t>      - ./www:/</a:t>
            </a:r>
            <a:r>
              <a:rPr lang="en-GB" dirty="0" err="1"/>
              <a:t>var</a:t>
            </a:r>
            <a:r>
              <a:rPr lang="en-GB" dirty="0"/>
              <a:t>/www/html</a:t>
            </a:r>
          </a:p>
          <a:p>
            <a:r>
              <a:rPr lang="en-GB" dirty="0"/>
              <a:t>      - </a:t>
            </a:r>
            <a:r>
              <a:rPr lang="en-GB" dirty="0" err="1" smtClean="0"/>
              <a:t>etc</a:t>
            </a:r>
            <a:r>
              <a:rPr lang="en-GB" dirty="0" smtClean="0"/>
              <a:t>, </a:t>
            </a:r>
            <a:r>
              <a:rPr lang="en-GB" dirty="0" err="1" smtClean="0"/>
              <a:t>etc</a:t>
            </a:r>
            <a:r>
              <a:rPr lang="en-GB" dirty="0" smtClean="0"/>
              <a:t>,</a:t>
            </a:r>
          </a:p>
          <a:p>
            <a:r>
              <a:rPr lang="en-GB" b="1" dirty="0"/>
              <a:t>networks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/>
              <a:t>    </a:t>
            </a:r>
            <a:r>
              <a:rPr lang="en-GB" dirty="0" err="1"/>
              <a:t>dbnetwork</a:t>
            </a:r>
            <a:r>
              <a:rPr lang="en-GB" dirty="0"/>
              <a:t>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457279" y="5806731"/>
            <a:ext cx="3273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ym typeface="Wingdings" panose="05000000000000000000" pitchFamily="2" charset="2"/>
              </a:rPr>
              <a:t>   </a:t>
            </a:r>
            <a:r>
              <a:rPr lang="en-GB" i="1" dirty="0" smtClean="0">
                <a:sym typeface="Wingdings" panose="05000000000000000000" pitchFamily="2" charset="2"/>
              </a:rPr>
              <a:t>All networks available for</a:t>
            </a:r>
            <a:br>
              <a:rPr lang="en-GB" i="1" dirty="0" smtClean="0">
                <a:sym typeface="Wingdings" panose="05000000000000000000" pitchFamily="2" charset="2"/>
              </a:rPr>
            </a:br>
            <a:r>
              <a:rPr lang="en-GB" i="1" dirty="0" smtClean="0">
                <a:sym typeface="Wingdings" panose="05000000000000000000" pitchFamily="2" charset="2"/>
              </a:rPr>
              <a:t>      services to use</a:t>
            </a:r>
            <a:endParaRPr lang="en-GB" i="1" dirty="0"/>
          </a:p>
        </p:txBody>
      </p:sp>
      <p:sp>
        <p:nvSpPr>
          <p:cNvPr id="5" name="TextBox 4"/>
          <p:cNvSpPr txBox="1"/>
          <p:nvPr/>
        </p:nvSpPr>
        <p:spPr>
          <a:xfrm>
            <a:off x="6970955" y="2690261"/>
            <a:ext cx="1955083" cy="923330"/>
          </a:xfrm>
          <a:prstGeom prst="rect">
            <a:avLst/>
          </a:prstGeom>
          <a:solidFill>
            <a:schemeClr val="bg1"/>
          </a:solidFill>
          <a:ln w="127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i="1" dirty="0" smtClean="0">
                <a:solidFill>
                  <a:srgbClr val="FF0000"/>
                </a:solidFill>
              </a:rPr>
              <a:t>Use spaces not tabs when typing a .</a:t>
            </a:r>
            <a:r>
              <a:rPr lang="en-GB" i="1" dirty="0" err="1" smtClean="0">
                <a:solidFill>
                  <a:srgbClr val="FF0000"/>
                </a:solidFill>
              </a:rPr>
              <a:t>yml</a:t>
            </a:r>
            <a:r>
              <a:rPr lang="en-GB" i="1" dirty="0" smtClean="0">
                <a:solidFill>
                  <a:srgbClr val="FF0000"/>
                </a:solidFill>
              </a:rPr>
              <a:t> file</a:t>
            </a: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21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Database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Replace the content “</a:t>
            </a:r>
            <a:r>
              <a:rPr lang="en-GB" dirty="0" err="1" smtClean="0"/>
              <a:t>docker-compose.yml</a:t>
            </a:r>
            <a:r>
              <a:rPr lang="en-GB" dirty="0" smtClean="0"/>
              <a:t>” with the content of the “</a:t>
            </a:r>
            <a:r>
              <a:rPr lang="en-GB" dirty="0" err="1" smtClean="0"/>
              <a:t>docker</a:t>
            </a:r>
            <a:r>
              <a:rPr lang="en-GB" dirty="0" smtClean="0"/>
              <a:t>-compose</a:t>
            </a:r>
            <a:r>
              <a:rPr lang="en-GB" dirty="0"/>
              <a:t>-</a:t>
            </a:r>
            <a:r>
              <a:rPr lang="en-GB" dirty="0" err="1"/>
              <a:t>db</a:t>
            </a:r>
            <a:r>
              <a:rPr lang="en-GB" dirty="0" err="1" smtClean="0"/>
              <a:t>.yml</a:t>
            </a:r>
            <a:r>
              <a:rPr lang="en-GB" dirty="0" smtClean="0"/>
              <a:t>” file</a:t>
            </a:r>
          </a:p>
          <a:p>
            <a:r>
              <a:rPr lang="en-GB" dirty="0" smtClean="0"/>
              <a:t>In the ./www directory, replace the content of the “</a:t>
            </a:r>
            <a:r>
              <a:rPr lang="en-GB" dirty="0" err="1" smtClean="0"/>
              <a:t>index.php</a:t>
            </a:r>
            <a:r>
              <a:rPr lang="en-GB" dirty="0" smtClean="0"/>
              <a:t>” file with the content of the “</a:t>
            </a:r>
            <a:r>
              <a:rPr lang="en-GB" dirty="0" err="1" smtClean="0"/>
              <a:t>index_db.php</a:t>
            </a:r>
            <a:r>
              <a:rPr lang="en-GB" dirty="0" smtClean="0"/>
              <a:t>”</a:t>
            </a:r>
          </a:p>
          <a:p>
            <a:r>
              <a:rPr lang="en-GB" dirty="0"/>
              <a:t>Bring 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</a:t>
            </a:r>
            <a:r>
              <a:rPr lang="en-GB" dirty="0" smtClean="0"/>
              <a:t>file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Run up browser in the VM</a:t>
            </a:r>
          </a:p>
          <a:p>
            <a:pPr lvl="1"/>
            <a:r>
              <a:rPr lang="en-GB" dirty="0"/>
              <a:t>To view the webpages type </a:t>
            </a:r>
            <a:r>
              <a:rPr lang="en-GB" i="1" dirty="0">
                <a:solidFill>
                  <a:srgbClr val="0070C0"/>
                </a:solidFill>
              </a:rPr>
              <a:t>http://localhost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345167" y="3816458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</a:t>
            </a:r>
            <a:r>
              <a:rPr lang="en-GB" i="1" dirty="0" smtClean="0"/>
              <a:t>up</a:t>
            </a:r>
            <a:endParaRPr lang="en-GB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9378" y="5293588"/>
            <a:ext cx="7792007" cy="78986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678193" y="6023392"/>
            <a:ext cx="224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Success message 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52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Part 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496" y="797916"/>
            <a:ext cx="5514634" cy="4082767"/>
          </a:xfrm>
        </p:spPr>
        <p:txBody>
          <a:bodyPr/>
          <a:lstStyle/>
          <a:p>
            <a:r>
              <a:rPr lang="en-GB" dirty="0" smtClean="0"/>
              <a:t>Look in the </a:t>
            </a:r>
            <a:r>
              <a:rPr lang="en-GB" dirty="0" err="1" smtClean="0"/>
              <a:t>docker-compose.yml</a:t>
            </a:r>
            <a:r>
              <a:rPr lang="en-GB" dirty="0" smtClean="0"/>
              <a:t> file</a:t>
            </a:r>
          </a:p>
          <a:p>
            <a:r>
              <a:rPr lang="en-GB" dirty="0" smtClean="0"/>
              <a:t>Explain the highlighted fields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3562" y="1769672"/>
            <a:ext cx="7815737" cy="48013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22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mysql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</a:t>
            </a:r>
            <a:r>
              <a:rPr lang="en-GB" dirty="0"/>
              <a:t>image: </a:t>
            </a:r>
            <a:r>
              <a:rPr lang="en-GB" b="1" dirty="0" err="1" smtClean="0"/>
              <a:t>mysql:latest</a:t>
            </a:r>
            <a:endParaRPr lang="en-GB" b="1" dirty="0" smtClean="0"/>
          </a:p>
          <a:p>
            <a:r>
              <a:rPr lang="en-GB" dirty="0" smtClean="0"/>
              <a:t>    </a:t>
            </a:r>
            <a:r>
              <a:rPr lang="en-GB" dirty="0"/>
              <a:t>ports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</a:t>
            </a:r>
            <a:r>
              <a:rPr lang="en-GB" dirty="0"/>
              <a:t>- </a:t>
            </a:r>
            <a:r>
              <a:rPr lang="en-GB" b="1" dirty="0"/>
              <a:t>"</a:t>
            </a:r>
            <a:r>
              <a:rPr lang="en-GB" b="1" dirty="0" smtClean="0"/>
              <a:t>3306:3306“</a:t>
            </a:r>
          </a:p>
          <a:p>
            <a:r>
              <a:rPr lang="en-GB" dirty="0" smtClean="0"/>
              <a:t>    </a:t>
            </a:r>
            <a:r>
              <a:rPr lang="en-GB" dirty="0"/>
              <a:t>command</a:t>
            </a:r>
            <a:r>
              <a:rPr lang="en-GB" dirty="0" smtClean="0"/>
              <a:t>: </a:t>
            </a:r>
            <a:r>
              <a:rPr lang="en-GB" dirty="0"/>
              <a:t>--</a:t>
            </a:r>
            <a:r>
              <a:rPr lang="en-GB" dirty="0" smtClean="0"/>
              <a:t>default-authentication-plugin=</a:t>
            </a:r>
            <a:r>
              <a:rPr lang="en-GB" dirty="0" err="1" smtClean="0"/>
              <a:t>mysql_native_password</a:t>
            </a:r>
            <a:endParaRPr lang="en-GB" dirty="0" smtClean="0"/>
          </a:p>
          <a:p>
            <a:r>
              <a:rPr lang="en-GB" dirty="0" smtClean="0"/>
              <a:t>    </a:t>
            </a:r>
            <a:r>
              <a:rPr lang="en-GB" dirty="0"/>
              <a:t>restart: </a:t>
            </a:r>
            <a:r>
              <a:rPr lang="en-GB" dirty="0" smtClean="0"/>
              <a:t>always</a:t>
            </a:r>
          </a:p>
          <a:p>
            <a:r>
              <a:rPr lang="en-GB" dirty="0" smtClean="0"/>
              <a:t>    </a:t>
            </a:r>
            <a:r>
              <a:rPr lang="en-GB" dirty="0"/>
              <a:t>environment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</a:t>
            </a:r>
            <a:r>
              <a:rPr lang="en-GB" dirty="0"/>
              <a:t>- </a:t>
            </a:r>
            <a:r>
              <a:rPr lang="en-GB" dirty="0" smtClean="0"/>
              <a:t>MYSQL_ROOT_PASSWORD=</a:t>
            </a:r>
            <a:r>
              <a:rPr lang="en-GB" dirty="0" err="1" smtClean="0"/>
              <a:t>docker</a:t>
            </a:r>
            <a:endParaRPr lang="en-GB" dirty="0" smtClean="0"/>
          </a:p>
          <a:p>
            <a:r>
              <a:rPr lang="en-GB" dirty="0" smtClean="0"/>
              <a:t>      </a:t>
            </a:r>
            <a:r>
              <a:rPr lang="en-GB" dirty="0"/>
              <a:t>- </a:t>
            </a:r>
            <a:r>
              <a:rPr lang="en-GB" dirty="0" smtClean="0"/>
              <a:t>MYSQL_ROOT_HOST=webserver</a:t>
            </a:r>
          </a:p>
          <a:p>
            <a:r>
              <a:rPr lang="en-GB" dirty="0" smtClean="0"/>
              <a:t>      </a:t>
            </a:r>
            <a:r>
              <a:rPr lang="en-GB" dirty="0"/>
              <a:t>- </a:t>
            </a:r>
            <a:r>
              <a:rPr lang="en-GB" dirty="0" smtClean="0"/>
              <a:t>MYSQL_DATABASE=</a:t>
            </a:r>
            <a:r>
              <a:rPr lang="en-GB" dirty="0" err="1" smtClean="0"/>
              <a:t>adv</a:t>
            </a:r>
            <a:r>
              <a:rPr lang="en-GB" dirty="0" smtClean="0"/>
              <a:t>-web</a:t>
            </a:r>
          </a:p>
          <a:p>
            <a:r>
              <a:rPr lang="en-GB" b="1" dirty="0" smtClean="0"/>
              <a:t>      </a:t>
            </a:r>
            <a:r>
              <a:rPr lang="en-GB" b="1" dirty="0"/>
              <a:t>- </a:t>
            </a:r>
            <a:r>
              <a:rPr lang="en-GB" b="1" dirty="0" smtClean="0"/>
              <a:t>MYSQL_USER=root</a:t>
            </a:r>
          </a:p>
          <a:p>
            <a:r>
              <a:rPr lang="en-GB" b="1" dirty="0" smtClean="0"/>
              <a:t>      </a:t>
            </a:r>
            <a:r>
              <a:rPr lang="en-GB" b="1" dirty="0"/>
              <a:t>- </a:t>
            </a:r>
            <a:r>
              <a:rPr lang="en-GB" b="1" dirty="0" smtClean="0"/>
              <a:t>MYSQL_PASSWORD=</a:t>
            </a:r>
            <a:r>
              <a:rPr lang="en-GB" b="1" dirty="0" err="1" smtClean="0"/>
              <a:t>docker</a:t>
            </a:r>
            <a:endParaRPr lang="en-GB" b="1" dirty="0" smtClean="0"/>
          </a:p>
          <a:p>
            <a:r>
              <a:rPr lang="en-GB" dirty="0" smtClean="0"/>
              <a:t>    </a:t>
            </a:r>
            <a:r>
              <a:rPr lang="en-GB" dirty="0"/>
              <a:t>networks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 </a:t>
            </a:r>
            <a:r>
              <a:rPr lang="en-GB" dirty="0"/>
              <a:t>- </a:t>
            </a:r>
            <a:r>
              <a:rPr lang="en-GB" b="1" dirty="0" err="1" smtClean="0"/>
              <a:t>dbnetwork</a:t>
            </a:r>
            <a:endParaRPr lang="en-GB" b="1" dirty="0" smtClean="0"/>
          </a:p>
          <a:p>
            <a:r>
              <a:rPr lang="en-GB" dirty="0" smtClean="0"/>
              <a:t>    </a:t>
            </a:r>
            <a:r>
              <a:rPr lang="en-GB" dirty="0"/>
              <a:t>volumes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</a:t>
            </a:r>
            <a:r>
              <a:rPr lang="en-GB" dirty="0"/>
              <a:t>- ./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 smtClean="0"/>
              <a:t>var</a:t>
            </a:r>
            <a:r>
              <a:rPr lang="en-GB" dirty="0" smtClean="0"/>
              <a:t>/lib/</a:t>
            </a:r>
            <a:r>
              <a:rPr lang="en-GB" dirty="0" err="1" smtClean="0"/>
              <a:t>mysql</a:t>
            </a:r>
            <a:r>
              <a:rPr lang="en-GB" dirty="0" smtClean="0"/>
              <a:t>-files</a:t>
            </a:r>
          </a:p>
          <a:p>
            <a:r>
              <a:rPr lang="en-GB" dirty="0" smtClean="0"/>
              <a:t>      </a:t>
            </a:r>
            <a:r>
              <a:rPr lang="en-GB" dirty="0"/>
              <a:t>- ./</a:t>
            </a:r>
            <a:r>
              <a:rPr lang="en-GB" dirty="0" err="1"/>
              <a:t>config</a:t>
            </a:r>
            <a:r>
              <a:rPr lang="en-GB" dirty="0"/>
              <a:t>/</a:t>
            </a:r>
            <a:r>
              <a:rPr lang="en-GB" dirty="0" err="1"/>
              <a:t>mysql</a:t>
            </a:r>
            <a:r>
              <a:rPr lang="en-GB" dirty="0"/>
              <a:t>:/</a:t>
            </a:r>
            <a:r>
              <a:rPr lang="en-GB" dirty="0" err="1"/>
              <a:t>etc</a:t>
            </a:r>
            <a:r>
              <a:rPr lang="en-GB" dirty="0"/>
              <a:t>/</a:t>
            </a:r>
            <a:r>
              <a:rPr lang="en-GB" dirty="0" err="1"/>
              <a:t>mysql</a:t>
            </a:r>
            <a:endParaRPr lang="en-GB" dirty="0"/>
          </a:p>
        </p:txBody>
      </p:sp>
      <p:sp>
        <p:nvSpPr>
          <p:cNvPr id="6" name="Rounded Rectangle 5"/>
          <p:cNvSpPr/>
          <p:nvPr/>
        </p:nvSpPr>
        <p:spPr bwMode="auto">
          <a:xfrm>
            <a:off x="4844947" y="459022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7" name="Rounded Rectangle 6"/>
          <p:cNvSpPr/>
          <p:nvPr/>
        </p:nvSpPr>
        <p:spPr bwMode="auto">
          <a:xfrm>
            <a:off x="6940546" y="4590226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8" name="Elbow Connector 7"/>
          <p:cNvCxnSpPr>
            <a:stCxn id="6" idx="2"/>
            <a:endCxn id="7" idx="2"/>
          </p:cNvCxnSpPr>
          <p:nvPr/>
        </p:nvCxnSpPr>
        <p:spPr bwMode="auto">
          <a:xfrm rot="16200000" flipH="1">
            <a:off x="6535233" y="4273946"/>
            <a:ext cx="12700" cy="2095599"/>
          </a:xfrm>
          <a:prstGeom prst="bentConnector3">
            <a:avLst>
              <a:gd name="adj1" fmla="val 4680000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5917053" y="5985889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dbnetwork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121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Run </a:t>
            </a:r>
            <a:r>
              <a:rPr lang="en-GB" dirty="0" err="1" smtClean="0"/>
              <a:t>PhpMyAdmin</a:t>
            </a:r>
            <a:r>
              <a:rPr lang="en-GB" dirty="0" smtClean="0"/>
              <a:t>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Replace the content “</a:t>
            </a:r>
            <a:r>
              <a:rPr lang="en-GB" dirty="0" err="1" smtClean="0"/>
              <a:t>docker-compose.yml</a:t>
            </a:r>
            <a:r>
              <a:rPr lang="en-GB" dirty="0" smtClean="0"/>
              <a:t>” with the content of the “</a:t>
            </a:r>
            <a:r>
              <a:rPr lang="en-GB" dirty="0" err="1" smtClean="0"/>
              <a:t>docker</a:t>
            </a:r>
            <a:r>
              <a:rPr lang="en-GB" dirty="0" smtClean="0"/>
              <a:t>-compose-</a:t>
            </a:r>
            <a:r>
              <a:rPr lang="en-GB" dirty="0" err="1" smtClean="0"/>
              <a:t>full.yml</a:t>
            </a:r>
            <a:r>
              <a:rPr lang="en-GB" dirty="0" smtClean="0"/>
              <a:t>” file</a:t>
            </a:r>
          </a:p>
          <a:p>
            <a:r>
              <a:rPr lang="en-GB" dirty="0" smtClean="0"/>
              <a:t>Bring </a:t>
            </a:r>
            <a:r>
              <a:rPr lang="en-GB" dirty="0"/>
              <a:t>up the services. Make sure you are in the directory containing the </a:t>
            </a:r>
            <a:r>
              <a:rPr lang="en-GB" b="1" dirty="0" err="1"/>
              <a:t>docker-compose.ym</a:t>
            </a:r>
            <a:r>
              <a:rPr lang="en-GB" dirty="0" err="1"/>
              <a:t>l</a:t>
            </a:r>
            <a:r>
              <a:rPr lang="en-GB" dirty="0"/>
              <a:t> </a:t>
            </a:r>
            <a:r>
              <a:rPr lang="en-GB" dirty="0" smtClean="0"/>
              <a:t>file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Run </a:t>
            </a:r>
            <a:r>
              <a:rPr lang="en-GB" dirty="0"/>
              <a:t>up browser in the VM</a:t>
            </a:r>
          </a:p>
          <a:p>
            <a:pPr lvl="1"/>
            <a:r>
              <a:rPr lang="en-GB" dirty="0"/>
              <a:t>To use </a:t>
            </a:r>
            <a:r>
              <a:rPr lang="en-GB" dirty="0" err="1"/>
              <a:t>phpmyadmin</a:t>
            </a:r>
            <a:r>
              <a:rPr lang="en-GB" dirty="0"/>
              <a:t> type </a:t>
            </a:r>
            <a:r>
              <a:rPr lang="en-GB" i="1" dirty="0">
                <a:solidFill>
                  <a:srgbClr val="0070C0"/>
                </a:solidFill>
              </a:rPr>
              <a:t>http://localhost:8080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35624" y="3136939"/>
            <a:ext cx="2399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 </a:t>
            </a:r>
            <a:r>
              <a:rPr lang="en-GB" i="1" dirty="0" err="1"/>
              <a:t>docker</a:t>
            </a:r>
            <a:r>
              <a:rPr lang="en-GB" i="1" dirty="0"/>
              <a:t>-compose   </a:t>
            </a:r>
            <a:r>
              <a:rPr lang="en-GB" i="1" dirty="0" smtClean="0"/>
              <a:t>up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52407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 Part C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217657" y="1071654"/>
            <a:ext cx="4085401" cy="1784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Open the </a:t>
            </a:r>
            <a:r>
              <a:rPr lang="en-GB" dirty="0" err="1"/>
              <a:t>docker-compose.yml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Explain the highlighted </a:t>
            </a:r>
            <a:r>
              <a:rPr lang="en-GB" dirty="0" smtClean="0"/>
              <a:t>fields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475472" y="944997"/>
            <a:ext cx="4134465" cy="2585323"/>
          </a:xfrm>
          <a:prstGeom prst="rect">
            <a:avLst/>
          </a:prstGeom>
          <a:solidFill>
            <a:schemeClr val="accent4">
              <a:lumMod val="10000"/>
              <a:lumOff val="9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phpmyadmin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</a:t>
            </a:r>
            <a:r>
              <a:rPr lang="en-GB" dirty="0"/>
              <a:t>image: </a:t>
            </a:r>
            <a:r>
              <a:rPr lang="en-GB" b="1" dirty="0" err="1" smtClean="0"/>
              <a:t>phpmyadmin</a:t>
            </a:r>
            <a:r>
              <a:rPr lang="en-GB" b="1" dirty="0" smtClean="0"/>
              <a:t>/</a:t>
            </a:r>
            <a:r>
              <a:rPr lang="en-GB" b="1" dirty="0" err="1" smtClean="0"/>
              <a:t>phpmyadmin</a:t>
            </a:r>
            <a:endParaRPr lang="en-GB" b="1" dirty="0" smtClean="0"/>
          </a:p>
          <a:p>
            <a:r>
              <a:rPr lang="en-GB" dirty="0" smtClean="0"/>
              <a:t>    </a:t>
            </a:r>
            <a:r>
              <a:rPr lang="en-GB" dirty="0"/>
              <a:t>ports</a:t>
            </a:r>
            <a:r>
              <a:rPr lang="en-GB" dirty="0" smtClean="0"/>
              <a:t>:</a:t>
            </a:r>
          </a:p>
          <a:p>
            <a:r>
              <a:rPr lang="en-GB" dirty="0"/>
              <a:t> </a:t>
            </a:r>
            <a:r>
              <a:rPr lang="en-GB" dirty="0" smtClean="0"/>
              <a:t>     - </a:t>
            </a:r>
            <a:r>
              <a:rPr lang="en-GB" dirty="0"/>
              <a:t>"</a:t>
            </a:r>
            <a:r>
              <a:rPr lang="en-GB" b="1" dirty="0" smtClean="0"/>
              <a:t>8080:80</a:t>
            </a:r>
            <a:r>
              <a:rPr lang="en-GB" dirty="0" smtClean="0"/>
              <a:t>“</a:t>
            </a:r>
          </a:p>
          <a:p>
            <a:r>
              <a:rPr lang="en-GB" dirty="0" smtClean="0"/>
              <a:t>    </a:t>
            </a:r>
            <a:r>
              <a:rPr lang="en-GB" dirty="0"/>
              <a:t>environment</a:t>
            </a:r>
            <a:r>
              <a:rPr lang="en-GB" dirty="0" smtClean="0"/>
              <a:t>:</a:t>
            </a:r>
          </a:p>
          <a:p>
            <a:r>
              <a:rPr lang="en-GB" b="1" dirty="0" smtClean="0"/>
              <a:t>      </a:t>
            </a:r>
            <a:r>
              <a:rPr lang="en-GB" b="1" dirty="0"/>
              <a:t>- </a:t>
            </a:r>
            <a:r>
              <a:rPr lang="en-GB" b="1" dirty="0" smtClean="0"/>
              <a:t>PMA_HOST=</a:t>
            </a:r>
            <a:r>
              <a:rPr lang="en-GB" b="1" dirty="0" err="1" smtClean="0"/>
              <a:t>mysql</a:t>
            </a:r>
            <a:endParaRPr lang="en-GB" b="1" dirty="0" smtClean="0"/>
          </a:p>
          <a:p>
            <a:r>
              <a:rPr lang="en-GB" b="1" dirty="0" smtClean="0"/>
              <a:t>      </a:t>
            </a:r>
            <a:r>
              <a:rPr lang="en-GB" b="1" dirty="0"/>
              <a:t>- </a:t>
            </a:r>
            <a:r>
              <a:rPr lang="en-GB" b="1" dirty="0" smtClean="0"/>
              <a:t>PMA_PORT=3306</a:t>
            </a:r>
          </a:p>
          <a:p>
            <a:r>
              <a:rPr lang="en-GB" dirty="0" smtClean="0"/>
              <a:t>    </a:t>
            </a:r>
            <a:r>
              <a:rPr lang="en-GB" dirty="0"/>
              <a:t>networks</a:t>
            </a:r>
            <a:r>
              <a:rPr lang="en-GB" dirty="0" smtClean="0"/>
              <a:t>:</a:t>
            </a:r>
          </a:p>
          <a:p>
            <a:r>
              <a:rPr lang="en-GB" dirty="0" smtClean="0"/>
              <a:t>       </a:t>
            </a:r>
            <a:r>
              <a:rPr lang="en-GB" dirty="0"/>
              <a:t>- </a:t>
            </a:r>
            <a:r>
              <a:rPr lang="en-GB" b="1" dirty="0" err="1"/>
              <a:t>dbnetwork</a:t>
            </a:r>
            <a:endParaRPr lang="en-GB" b="1" dirty="0"/>
          </a:p>
        </p:txBody>
      </p:sp>
      <p:sp>
        <p:nvSpPr>
          <p:cNvPr id="7" name="Rounded Rectangle 6"/>
          <p:cNvSpPr/>
          <p:nvPr/>
        </p:nvSpPr>
        <p:spPr bwMode="auto">
          <a:xfrm>
            <a:off x="3918762" y="4110929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webserver</a:t>
            </a:r>
          </a:p>
        </p:txBody>
      </p:sp>
      <p:sp>
        <p:nvSpPr>
          <p:cNvPr id="8" name="Rounded Rectangle 7"/>
          <p:cNvSpPr/>
          <p:nvPr/>
        </p:nvSpPr>
        <p:spPr bwMode="auto">
          <a:xfrm>
            <a:off x="5314859" y="4110929"/>
            <a:ext cx="128497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mysql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9" name="Elbow Connector 8"/>
          <p:cNvCxnSpPr>
            <a:stCxn id="7" idx="2"/>
            <a:endCxn id="8" idx="2"/>
          </p:cNvCxnSpPr>
          <p:nvPr/>
        </p:nvCxnSpPr>
        <p:spPr bwMode="auto">
          <a:xfrm rot="16200000" flipH="1">
            <a:off x="5259297" y="4144400"/>
            <a:ext cx="12700" cy="1396097"/>
          </a:xfrm>
          <a:prstGeom prst="bentConnector3">
            <a:avLst>
              <a:gd name="adj1" fmla="val 1839134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5419457" y="509365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dbnetwork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 bwMode="auto">
          <a:xfrm>
            <a:off x="6768797" y="4104578"/>
            <a:ext cx="1459463" cy="73152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phpmyadmin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2" name="Elbow Connector 11"/>
          <p:cNvCxnSpPr>
            <a:stCxn id="8" idx="2"/>
          </p:cNvCxnSpPr>
          <p:nvPr/>
        </p:nvCxnSpPr>
        <p:spPr bwMode="auto">
          <a:xfrm rot="5400000" flipH="1" flipV="1">
            <a:off x="6777011" y="4019609"/>
            <a:ext cx="3174" cy="1642505"/>
          </a:xfrm>
          <a:prstGeom prst="bentConnector4">
            <a:avLst>
              <a:gd name="adj1" fmla="val -7045684"/>
              <a:gd name="adj2" fmla="val 99511"/>
            </a:avLst>
          </a:prstGeom>
          <a:solidFill>
            <a:schemeClr val="accent1"/>
          </a:solidFill>
          <a:ln w="571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6053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FYI: For PDO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1047750" y="1724025"/>
            <a:ext cx="753648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connection string of PHP Data Objects is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 smtClean="0"/>
              <a:t>dsn</a:t>
            </a:r>
            <a:r>
              <a:rPr lang="en-GB" dirty="0" smtClean="0"/>
              <a:t> </a:t>
            </a:r>
            <a:r>
              <a:rPr lang="en-GB" dirty="0"/>
              <a:t>= '</a:t>
            </a:r>
            <a:r>
              <a:rPr lang="en-GB" dirty="0" err="1"/>
              <a:t>mysql:host</a:t>
            </a:r>
            <a:r>
              <a:rPr lang="en-GB" dirty="0"/>
              <a:t>=</a:t>
            </a:r>
            <a:r>
              <a:rPr lang="en-GB" dirty="0" err="1">
                <a:solidFill>
                  <a:srgbClr val="FF0000"/>
                </a:solidFill>
              </a:rPr>
              <a:t>mysql</a:t>
            </a:r>
            <a:r>
              <a:rPr lang="en-GB" dirty="0" err="1"/>
              <a:t>;port</a:t>
            </a:r>
            <a:r>
              <a:rPr lang="en-GB" dirty="0"/>
              <a:t>=3306;dbname=</a:t>
            </a:r>
            <a:r>
              <a:rPr lang="en-GB" dirty="0" err="1"/>
              <a:t>TestDatabase</a:t>
            </a:r>
            <a:r>
              <a:rPr lang="en-GB" dirty="0" smtClean="0"/>
              <a:t>';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/>
              <a:t>dbUName</a:t>
            </a:r>
            <a:r>
              <a:rPr lang="en-GB" dirty="0"/>
              <a:t> = "root</a:t>
            </a:r>
            <a:r>
              <a:rPr lang="en-GB" dirty="0" smtClean="0"/>
              <a:t>";</a:t>
            </a:r>
            <a:br>
              <a:rPr lang="en-GB" dirty="0" smtClean="0"/>
            </a:br>
            <a:r>
              <a:rPr lang="en-GB" dirty="0" smtClean="0"/>
              <a:t>$</a:t>
            </a:r>
            <a:r>
              <a:rPr lang="en-GB" dirty="0" err="1"/>
              <a:t>dbPassword</a:t>
            </a:r>
            <a:r>
              <a:rPr lang="en-GB" dirty="0"/>
              <a:t> = "</a:t>
            </a:r>
            <a:r>
              <a:rPr lang="en-GB" dirty="0" err="1"/>
              <a:t>docker</a:t>
            </a:r>
            <a:r>
              <a:rPr lang="en-GB" dirty="0"/>
              <a:t>";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05062" y="3773051"/>
            <a:ext cx="2772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Assuming “</a:t>
            </a:r>
            <a:r>
              <a:rPr lang="en-GB" dirty="0" err="1" smtClean="0"/>
              <a:t>TestDatabase</a:t>
            </a:r>
            <a:r>
              <a:rPr lang="en-GB" dirty="0" smtClean="0"/>
              <a:t>” is the database name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V="1">
            <a:off x="6882848" y="2703443"/>
            <a:ext cx="357809" cy="904461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" name="TextBox 2"/>
          <p:cNvSpPr txBox="1"/>
          <p:nvPr/>
        </p:nvSpPr>
        <p:spPr>
          <a:xfrm>
            <a:off x="542068" y="3867287"/>
            <a:ext cx="42599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On our machine, we can access a service using the container name. In this case, the MySQL database service is running in a container named “</a:t>
            </a:r>
            <a:r>
              <a:rPr lang="en-GB" dirty="0" err="1" smtClean="0"/>
              <a:t>mysql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That is, name resolution is performed for us.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V="1">
            <a:off x="3641174" y="2703443"/>
            <a:ext cx="438036" cy="114579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86419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Push/Pull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Push the services(i.e. containers) to a Docker registry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push</a:t>
            </a:r>
            <a:endParaRPr lang="en-GB" i="1" dirty="0"/>
          </a:p>
          <a:p>
            <a:endParaRPr lang="en-GB" dirty="0" smtClean="0"/>
          </a:p>
          <a:p>
            <a:r>
              <a:rPr lang="en-GB" dirty="0" smtClean="0"/>
              <a:t>Note: You have to manage the </a:t>
            </a:r>
            <a:r>
              <a:rPr lang="en-GB" dirty="0" err="1" smtClean="0"/>
              <a:t>docker-compose.yml</a:t>
            </a:r>
            <a:r>
              <a:rPr lang="en-GB" dirty="0" smtClean="0"/>
              <a:t> file separately i.e. you will need to keep a copy of it where ever you need to pull the services</a:t>
            </a:r>
          </a:p>
          <a:p>
            <a:r>
              <a:rPr lang="en-GB" dirty="0" smtClean="0"/>
              <a:t>This means you will need to transfer the file into the cloud after a “push”…hopefully you are using Git anyway!!</a:t>
            </a:r>
          </a:p>
          <a:p>
            <a:endParaRPr lang="en-GB" dirty="0" smtClean="0"/>
          </a:p>
          <a:p>
            <a:r>
              <a:rPr lang="en-GB" dirty="0" smtClean="0"/>
              <a:t>Pull all the images required to run services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 err="1" smtClean="0"/>
              <a:t>docker</a:t>
            </a:r>
            <a:r>
              <a:rPr lang="en-GB" i="1" dirty="0" smtClean="0"/>
              <a:t>-compose pull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7307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use Google you will probably find the </a:t>
            </a:r>
            <a:r>
              <a:rPr lang="en-GB" dirty="0" err="1" smtClean="0"/>
              <a:t>docker</a:t>
            </a:r>
            <a:r>
              <a:rPr lang="en-GB" dirty="0" smtClean="0"/>
              <a:t> compose file you need and the initial setup</a:t>
            </a:r>
          </a:p>
          <a:p>
            <a:r>
              <a:rPr lang="en-GB" dirty="0" smtClean="0"/>
              <a:t>It is probably easier to use an existing solution and modify it to meet your needs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1025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Start Multiple Services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Composer can scale by starting multiple instances of a service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docker</a:t>
            </a:r>
            <a:r>
              <a:rPr lang="en-GB" dirty="0" smtClean="0"/>
              <a:t>-compose up  </a:t>
            </a:r>
            <a:r>
              <a:rPr lang="en-GB" b="1" dirty="0" smtClean="0"/>
              <a:t>--scale  </a:t>
            </a:r>
            <a:r>
              <a:rPr lang="en-GB" b="1" dirty="0" err="1" smtClean="0"/>
              <a:t>my_app</a:t>
            </a:r>
            <a:r>
              <a:rPr lang="en-GB" b="1" dirty="0" smtClean="0"/>
              <a:t>=3</a:t>
            </a:r>
            <a:endParaRPr lang="en-GB" b="1" dirty="0"/>
          </a:p>
          <a:p>
            <a:endParaRPr lang="en-GB" dirty="0" smtClean="0"/>
          </a:p>
          <a:p>
            <a:r>
              <a:rPr lang="en-GB" dirty="0" smtClean="0"/>
              <a:t>This only works if the services are not using fixed port numbers i.e. if you specify ports for the service then it will not scale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3517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Investigating a Broken 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Replace </a:t>
            </a:r>
            <a:r>
              <a:rPr lang="en-GB" dirty="0"/>
              <a:t>the current </a:t>
            </a:r>
            <a:r>
              <a:rPr lang="en-GB" dirty="0" err="1"/>
              <a:t>entrypoint</a:t>
            </a:r>
            <a:r>
              <a:rPr lang="en-GB" dirty="0"/>
              <a:t> </a:t>
            </a:r>
            <a:r>
              <a:rPr lang="en-GB" dirty="0" smtClean="0"/>
              <a:t>for </a:t>
            </a:r>
            <a:r>
              <a:rPr lang="en-GB" dirty="0"/>
              <a:t>the containers service as shown </a:t>
            </a:r>
            <a:r>
              <a:rPr lang="en-GB" dirty="0" smtClean="0"/>
              <a:t>below, </a:t>
            </a:r>
            <a:r>
              <a:rPr lang="en-GB" dirty="0"/>
              <a:t>then </a:t>
            </a:r>
            <a:r>
              <a:rPr lang="en-GB" dirty="0" smtClean="0"/>
              <a:t>connect </a:t>
            </a:r>
            <a:r>
              <a:rPr lang="en-GB" dirty="0"/>
              <a:t>to the container and have a look around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941788" y="3242595"/>
            <a:ext cx="44069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services:</a:t>
            </a:r>
          </a:p>
          <a:p>
            <a:r>
              <a:rPr lang="en-GB" dirty="0"/>
              <a:t>  SERVICE_NAME:</a:t>
            </a:r>
          </a:p>
          <a:p>
            <a:r>
              <a:rPr lang="en-GB" dirty="0"/>
              <a:t>    # for debugging</a:t>
            </a:r>
          </a:p>
          <a:p>
            <a:r>
              <a:rPr lang="en-GB" dirty="0"/>
              <a:t>    #</a:t>
            </a:r>
            <a:r>
              <a:rPr lang="en-GB" dirty="0" err="1"/>
              <a:t>entrypoint</a:t>
            </a:r>
            <a:r>
              <a:rPr lang="en-GB" dirty="0"/>
              <a:t>: ["</a:t>
            </a:r>
            <a:r>
              <a:rPr lang="en-GB" dirty="0" err="1"/>
              <a:t>sh</a:t>
            </a:r>
            <a:r>
              <a:rPr lang="en-GB" dirty="0"/>
              <a:t>", "-c", "sleep infinity"]</a:t>
            </a:r>
          </a:p>
          <a:p>
            <a:r>
              <a:rPr lang="en-GB" dirty="0"/>
              <a:t>    </a:t>
            </a:r>
            <a:r>
              <a:rPr lang="en-GB" dirty="0" err="1"/>
              <a:t>entrypoint</a:t>
            </a:r>
            <a:r>
              <a:rPr lang="en-GB" dirty="0"/>
              <a:t>: ["</a:t>
            </a:r>
            <a:r>
              <a:rPr lang="en-GB" dirty="0" err="1"/>
              <a:t>sh</a:t>
            </a:r>
            <a:r>
              <a:rPr lang="en-GB" dirty="0"/>
              <a:t>", "-c", "sleep 2073600"]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0419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Containers Running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339567"/>
            <a:ext cx="7029450" cy="4499258"/>
          </a:xfrm>
        </p:spPr>
        <p:txBody>
          <a:bodyPr/>
          <a:lstStyle/>
          <a:p>
            <a:r>
              <a:rPr lang="en-GB" dirty="0" smtClean="0"/>
              <a:t>What happens if a service/application running in a container crashes?</a:t>
            </a:r>
          </a:p>
          <a:p>
            <a:r>
              <a:rPr lang="en-GB" dirty="0" smtClean="0"/>
              <a:t>What happens if a machine goes down?</a:t>
            </a:r>
          </a:p>
          <a:p>
            <a:r>
              <a:rPr lang="en-GB" dirty="0" smtClean="0"/>
              <a:t>What if we want multiple containers running 24/7?</a:t>
            </a:r>
          </a:p>
          <a:p>
            <a:endParaRPr lang="en-GB" dirty="0" smtClean="0"/>
          </a:p>
          <a:p>
            <a:r>
              <a:rPr lang="en-GB" dirty="0" smtClean="0"/>
              <a:t>Currently we are manually starting up and shutting down containers</a:t>
            </a:r>
          </a:p>
          <a:p>
            <a:r>
              <a:rPr lang="en-GB" dirty="0" smtClean="0"/>
              <a:t>What we need is software that monitors the containers and restarts them</a:t>
            </a:r>
          </a:p>
          <a:p>
            <a:r>
              <a:rPr lang="en-GB" dirty="0" smtClean="0"/>
              <a:t>We need </a:t>
            </a:r>
            <a:r>
              <a:rPr lang="en-GB" b="1" u="sng" dirty="0" smtClean="0"/>
              <a:t>Container Orchestration Software</a:t>
            </a:r>
            <a:r>
              <a:rPr lang="en-GB" dirty="0"/>
              <a:t> </a:t>
            </a:r>
            <a:r>
              <a:rPr lang="en-GB" dirty="0" smtClean="0"/>
              <a:t>for managing a swarm/cluster e.g.</a:t>
            </a:r>
          </a:p>
          <a:p>
            <a:pPr lvl="1"/>
            <a:r>
              <a:rPr lang="en-GB" dirty="0" smtClean="0"/>
              <a:t>Docker Swarm</a:t>
            </a:r>
          </a:p>
          <a:p>
            <a:pPr lvl="1"/>
            <a:r>
              <a:rPr lang="en-GB" dirty="0" smtClean="0"/>
              <a:t>Kubernetes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4993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55638</TotalTime>
  <Words>3498</Words>
  <Application>Microsoft Office PowerPoint</Application>
  <PresentationFormat>On-screen Show (4:3)</PresentationFormat>
  <Paragraphs>594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DOCKER COMPOSE</vt:lpstr>
      <vt:lpstr>Why?</vt:lpstr>
      <vt:lpstr>Restriction</vt:lpstr>
      <vt:lpstr>Docker Compose File</vt:lpstr>
      <vt:lpstr>General Service Layout</vt:lpstr>
      <vt:lpstr>Link YAML Files</vt:lpstr>
      <vt:lpstr>Docker Compose File (docker-compose.yml)</vt:lpstr>
      <vt:lpstr>Example</vt:lpstr>
      <vt:lpstr>Checking the Config File</vt:lpstr>
      <vt:lpstr>Passing Args to DockerFile</vt:lpstr>
      <vt:lpstr>Build Specific Docker Stage</vt:lpstr>
      <vt:lpstr>env_file</vt:lpstr>
      <vt:lpstr>Centralise Build Decisions  Using env_file</vt:lpstr>
      <vt:lpstr>Container Naming</vt:lpstr>
      <vt:lpstr>Default Network</vt:lpstr>
      <vt:lpstr>User-defined Network</vt:lpstr>
      <vt:lpstr>Networks</vt:lpstr>
      <vt:lpstr>The Networks</vt:lpstr>
      <vt:lpstr>links</vt:lpstr>
      <vt:lpstr>Ports</vt:lpstr>
      <vt:lpstr>Building the Services</vt:lpstr>
      <vt:lpstr>Docker Compose Commands</vt:lpstr>
      <vt:lpstr>Up</vt:lpstr>
      <vt:lpstr>Down</vt:lpstr>
      <vt:lpstr>Execute Command</vt:lpstr>
      <vt:lpstr>Docker Compose Run</vt:lpstr>
      <vt:lpstr>Clean Up</vt:lpstr>
      <vt:lpstr>Exercise</vt:lpstr>
      <vt:lpstr>Exercise: Host Folders</vt:lpstr>
      <vt:lpstr>Exercise</vt:lpstr>
      <vt:lpstr>Exercise: Starting Services  and Viewing Webpages</vt:lpstr>
      <vt:lpstr>Exercise Part A</vt:lpstr>
      <vt:lpstr>Exercise: Run Database Service</vt:lpstr>
      <vt:lpstr>Exercise Part B</vt:lpstr>
      <vt:lpstr>Exercise: Run PhpMyAdmin Service</vt:lpstr>
      <vt:lpstr>Exercise Part C</vt:lpstr>
      <vt:lpstr>FYI: For PDO</vt:lpstr>
      <vt:lpstr>Push/Pull</vt:lpstr>
      <vt:lpstr>NOTE</vt:lpstr>
      <vt:lpstr>Start Multiple Services</vt:lpstr>
      <vt:lpstr>Investigating a Broken Container</vt:lpstr>
      <vt:lpstr>Keeping Containers Running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1337</cp:revision>
  <cp:lastPrinted>2001-06-14T13:58:17Z</cp:lastPrinted>
  <dcterms:created xsi:type="dcterms:W3CDTF">1999-06-25T18:38:26Z</dcterms:created>
  <dcterms:modified xsi:type="dcterms:W3CDTF">2021-02-03T09:30:21Z</dcterms:modified>
</cp:coreProperties>
</file>