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1" autoAdjust="0"/>
    <p:restoredTop sz="94660"/>
  </p:normalViewPr>
  <p:slideViewPr>
    <p:cSldViewPr snapToGrid="0">
      <p:cViewPr varScale="1">
        <p:scale>
          <a:sx n="103" d="100"/>
          <a:sy n="103" d="100"/>
        </p:scale>
        <p:origin x="150"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9C0B3F-2961-42EA-B0C5-F9BC061C02A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C481F910-60A5-48D0-89C7-EAE03310F6E1}">
      <dgm:prSet phldrT="[Text]" custT="1"/>
      <dgm:spPr/>
      <dgm:t>
        <a:bodyPr/>
        <a:lstStyle/>
        <a:p>
          <a:r>
            <a:rPr lang="en-GB" sz="900" dirty="0"/>
            <a:t>Best location selection criteria for warehouse location</a:t>
          </a:r>
        </a:p>
      </dgm:t>
    </dgm:pt>
    <dgm:pt modelId="{80121780-8748-4FD0-98D9-B9F1DB70839F}" type="parTrans" cxnId="{7E74B509-8879-49FD-82A8-E23CB5882A99}">
      <dgm:prSet/>
      <dgm:spPr/>
      <dgm:t>
        <a:bodyPr/>
        <a:lstStyle/>
        <a:p>
          <a:endParaRPr lang="en-GB" sz="900"/>
        </a:p>
      </dgm:t>
    </dgm:pt>
    <dgm:pt modelId="{625EDE93-7BF2-4387-B504-3558332A2EF5}" type="sibTrans" cxnId="{7E74B509-8879-49FD-82A8-E23CB5882A99}">
      <dgm:prSet/>
      <dgm:spPr/>
      <dgm:t>
        <a:bodyPr/>
        <a:lstStyle/>
        <a:p>
          <a:endParaRPr lang="en-GB" sz="900"/>
        </a:p>
      </dgm:t>
    </dgm:pt>
    <dgm:pt modelId="{B10DDD6D-A7CD-461D-B8A4-E7ED3469E136}">
      <dgm:prSet phldrT="[Text]" custT="1"/>
      <dgm:spPr/>
      <dgm:t>
        <a:bodyPr/>
        <a:lstStyle/>
        <a:p>
          <a:r>
            <a:rPr lang="en-GB" sz="900" dirty="0"/>
            <a:t>Cost</a:t>
          </a:r>
        </a:p>
      </dgm:t>
    </dgm:pt>
    <dgm:pt modelId="{030C8C6E-3E30-47D9-A3B4-A1D6AC2177D1}" type="parTrans" cxnId="{A69F3C82-C07C-4981-B97F-1017C0412917}">
      <dgm:prSet/>
      <dgm:spPr/>
      <dgm:t>
        <a:bodyPr/>
        <a:lstStyle/>
        <a:p>
          <a:endParaRPr lang="en-GB" sz="900"/>
        </a:p>
      </dgm:t>
    </dgm:pt>
    <dgm:pt modelId="{C870B0FA-58D5-4BE8-9C7C-1812DF9CF73E}" type="sibTrans" cxnId="{A69F3C82-C07C-4981-B97F-1017C0412917}">
      <dgm:prSet/>
      <dgm:spPr/>
      <dgm:t>
        <a:bodyPr/>
        <a:lstStyle/>
        <a:p>
          <a:endParaRPr lang="en-GB" sz="900"/>
        </a:p>
      </dgm:t>
    </dgm:pt>
    <dgm:pt modelId="{4C18AE6C-2DA5-49D9-AC36-0B1EB0D12750}">
      <dgm:prSet phldrT="[Text]" custT="1"/>
      <dgm:spPr/>
      <dgm:t>
        <a:bodyPr/>
        <a:lstStyle/>
        <a:p>
          <a:r>
            <a:rPr lang="en-GB" sz="900" dirty="0"/>
            <a:t>Land cost</a:t>
          </a:r>
        </a:p>
        <a:p>
          <a:r>
            <a:rPr lang="en-GB" sz="900" dirty="0"/>
            <a:t>Labour costs</a:t>
          </a:r>
        </a:p>
        <a:p>
          <a:r>
            <a:rPr lang="en-GB" sz="900" dirty="0"/>
            <a:t>Transportation cost</a:t>
          </a:r>
        </a:p>
        <a:p>
          <a:r>
            <a:rPr lang="en-GB" sz="900" dirty="0"/>
            <a:t>Tax incentives</a:t>
          </a:r>
        </a:p>
        <a:p>
          <a:r>
            <a:rPr lang="en-GB" sz="900" dirty="0"/>
            <a:t>Tax structures</a:t>
          </a:r>
        </a:p>
        <a:p>
          <a:r>
            <a:rPr lang="en-GB" sz="900" dirty="0"/>
            <a:t>Financial incentives</a:t>
          </a:r>
        </a:p>
        <a:p>
          <a:r>
            <a:rPr lang="en-GB" sz="900" dirty="0"/>
            <a:t>Handling costs</a:t>
          </a:r>
        </a:p>
      </dgm:t>
    </dgm:pt>
    <dgm:pt modelId="{5FF93B98-FB7B-4DBA-81F7-FFE3C9603E41}" type="parTrans" cxnId="{D43A3D59-0E03-479E-9B43-7AB4DBB3E791}">
      <dgm:prSet/>
      <dgm:spPr/>
      <dgm:t>
        <a:bodyPr/>
        <a:lstStyle/>
        <a:p>
          <a:endParaRPr lang="en-GB" sz="900"/>
        </a:p>
      </dgm:t>
    </dgm:pt>
    <dgm:pt modelId="{D152D05D-AE77-4C4D-B584-7E2A99EAA921}" type="sibTrans" cxnId="{D43A3D59-0E03-479E-9B43-7AB4DBB3E791}">
      <dgm:prSet/>
      <dgm:spPr/>
      <dgm:t>
        <a:bodyPr/>
        <a:lstStyle/>
        <a:p>
          <a:endParaRPr lang="en-GB" sz="900"/>
        </a:p>
      </dgm:t>
    </dgm:pt>
    <dgm:pt modelId="{7C368953-5830-4F06-900B-BF2EE072A1FE}">
      <dgm:prSet phldrT="[Text]" custT="1"/>
      <dgm:spPr/>
      <dgm:t>
        <a:bodyPr/>
        <a:lstStyle/>
        <a:p>
          <a:r>
            <a:rPr lang="en-GB" sz="900" dirty="0"/>
            <a:t>Labour characteristics</a:t>
          </a:r>
        </a:p>
      </dgm:t>
    </dgm:pt>
    <dgm:pt modelId="{90561D5D-CE79-4C17-B91F-1CF55E48AB95}" type="parTrans" cxnId="{1C953412-FF42-419B-9E34-C19926F334A6}">
      <dgm:prSet/>
      <dgm:spPr/>
      <dgm:t>
        <a:bodyPr/>
        <a:lstStyle/>
        <a:p>
          <a:endParaRPr lang="en-GB" sz="900"/>
        </a:p>
      </dgm:t>
    </dgm:pt>
    <dgm:pt modelId="{4B8DB554-5493-4F56-8F29-7F68B0243C85}" type="sibTrans" cxnId="{1C953412-FF42-419B-9E34-C19926F334A6}">
      <dgm:prSet/>
      <dgm:spPr/>
      <dgm:t>
        <a:bodyPr/>
        <a:lstStyle/>
        <a:p>
          <a:endParaRPr lang="en-GB" sz="900"/>
        </a:p>
      </dgm:t>
    </dgm:pt>
    <dgm:pt modelId="{FD76C40D-8698-4643-B130-10C544F474B8}">
      <dgm:prSet custT="1"/>
      <dgm:spPr/>
      <dgm:t>
        <a:bodyPr/>
        <a:lstStyle/>
        <a:p>
          <a:r>
            <a:rPr lang="en-GB" sz="900" dirty="0"/>
            <a:t>Labour availability</a:t>
          </a:r>
        </a:p>
        <a:p>
          <a:r>
            <a:rPr lang="en-GB" sz="900" dirty="0"/>
            <a:t>Skilled labour</a:t>
          </a:r>
        </a:p>
        <a:p>
          <a:r>
            <a:rPr lang="en-GB" sz="900" dirty="0"/>
            <a:t>Transport links for staff</a:t>
          </a:r>
        </a:p>
        <a:p>
          <a:endParaRPr lang="en-GB" sz="900" dirty="0"/>
        </a:p>
      </dgm:t>
    </dgm:pt>
    <dgm:pt modelId="{92DAE872-D052-41C4-8115-60F18FADAF5C}" type="parTrans" cxnId="{A7338EEB-4EA6-42EA-BE29-FED4836876D2}">
      <dgm:prSet/>
      <dgm:spPr/>
      <dgm:t>
        <a:bodyPr/>
        <a:lstStyle/>
        <a:p>
          <a:endParaRPr lang="en-GB" sz="900"/>
        </a:p>
      </dgm:t>
    </dgm:pt>
    <dgm:pt modelId="{8B1DB0B7-B7EF-408B-A8E4-D4B69F8A7A0C}" type="sibTrans" cxnId="{A7338EEB-4EA6-42EA-BE29-FED4836876D2}">
      <dgm:prSet/>
      <dgm:spPr/>
      <dgm:t>
        <a:bodyPr/>
        <a:lstStyle/>
        <a:p>
          <a:endParaRPr lang="en-GB" sz="900"/>
        </a:p>
      </dgm:t>
    </dgm:pt>
    <dgm:pt modelId="{2B600285-D7A9-4823-B9CC-E9BA829C291F}">
      <dgm:prSet custT="1"/>
      <dgm:spPr/>
      <dgm:t>
        <a:bodyPr/>
        <a:lstStyle/>
        <a:p>
          <a:r>
            <a:rPr lang="en-GB" sz="900" dirty="0"/>
            <a:t>Infrastructure</a:t>
          </a:r>
        </a:p>
      </dgm:t>
    </dgm:pt>
    <dgm:pt modelId="{72E368A6-9CD4-4A81-B0F4-EFC07A7D25C6}" type="parTrans" cxnId="{67D586AF-BD9F-4BE9-83ED-F814CE746164}">
      <dgm:prSet/>
      <dgm:spPr/>
      <dgm:t>
        <a:bodyPr/>
        <a:lstStyle/>
        <a:p>
          <a:endParaRPr lang="en-GB" sz="900"/>
        </a:p>
      </dgm:t>
    </dgm:pt>
    <dgm:pt modelId="{74E9D16C-144A-431A-ACD8-F087293A3BB2}" type="sibTrans" cxnId="{67D586AF-BD9F-4BE9-83ED-F814CE746164}">
      <dgm:prSet/>
      <dgm:spPr/>
      <dgm:t>
        <a:bodyPr/>
        <a:lstStyle/>
        <a:p>
          <a:endParaRPr lang="en-GB" sz="900"/>
        </a:p>
      </dgm:t>
    </dgm:pt>
    <dgm:pt modelId="{04F93ACB-462B-4E36-815D-C08DACCAF56B}">
      <dgm:prSet custT="1"/>
      <dgm:spPr/>
      <dgm:t>
        <a:bodyPr/>
        <a:lstStyle/>
        <a:p>
          <a:r>
            <a:rPr lang="en-GB" sz="900" dirty="0"/>
            <a:t>Markets</a:t>
          </a:r>
        </a:p>
      </dgm:t>
    </dgm:pt>
    <dgm:pt modelId="{EB9EE41E-6E7A-4668-B4A1-37ED2FB160B0}" type="parTrans" cxnId="{D17B9A77-FDF5-4208-9EA6-AEEF0E238F13}">
      <dgm:prSet/>
      <dgm:spPr/>
      <dgm:t>
        <a:bodyPr/>
        <a:lstStyle/>
        <a:p>
          <a:endParaRPr lang="en-GB" sz="900"/>
        </a:p>
      </dgm:t>
    </dgm:pt>
    <dgm:pt modelId="{AF8C9960-DA68-4537-82B8-E9493400EF67}" type="sibTrans" cxnId="{D17B9A77-FDF5-4208-9EA6-AEEF0E238F13}">
      <dgm:prSet/>
      <dgm:spPr/>
      <dgm:t>
        <a:bodyPr/>
        <a:lstStyle/>
        <a:p>
          <a:endParaRPr lang="en-GB" sz="900"/>
        </a:p>
      </dgm:t>
    </dgm:pt>
    <dgm:pt modelId="{975B4EC1-D4BF-43BE-A68D-467D18551A8A}">
      <dgm:prSet custT="1"/>
      <dgm:spPr/>
      <dgm:t>
        <a:bodyPr/>
        <a:lstStyle/>
        <a:p>
          <a:r>
            <a:rPr lang="en-GB" sz="900" dirty="0"/>
            <a:t>Macro environment</a:t>
          </a:r>
        </a:p>
      </dgm:t>
    </dgm:pt>
    <dgm:pt modelId="{8EB51CD4-7F21-44C6-9648-6A6DC986B99C}" type="parTrans" cxnId="{EEF8D312-1E96-4580-8AD9-9A21CAFB22AB}">
      <dgm:prSet/>
      <dgm:spPr/>
      <dgm:t>
        <a:bodyPr/>
        <a:lstStyle/>
        <a:p>
          <a:endParaRPr lang="en-GB" sz="900"/>
        </a:p>
      </dgm:t>
    </dgm:pt>
    <dgm:pt modelId="{292F0EC9-B46B-47EC-8C8B-8AF1F0104D2E}" type="sibTrans" cxnId="{EEF8D312-1E96-4580-8AD9-9A21CAFB22AB}">
      <dgm:prSet/>
      <dgm:spPr/>
      <dgm:t>
        <a:bodyPr/>
        <a:lstStyle/>
        <a:p>
          <a:endParaRPr lang="en-GB" sz="900"/>
        </a:p>
      </dgm:t>
    </dgm:pt>
    <dgm:pt modelId="{FB4AC618-B4D4-451E-A821-AE69EAB03A27}">
      <dgm:prSet custT="1"/>
      <dgm:spPr/>
      <dgm:t>
        <a:bodyPr/>
        <a:lstStyle/>
        <a:p>
          <a:r>
            <a:rPr lang="en-GB" sz="900" dirty="0"/>
            <a:t>Government policies</a:t>
          </a:r>
        </a:p>
        <a:p>
          <a:r>
            <a:rPr lang="en-GB" sz="900" dirty="0"/>
            <a:t>Industry regulations</a:t>
          </a:r>
        </a:p>
        <a:p>
          <a:r>
            <a:rPr lang="en-GB" sz="900" dirty="0"/>
            <a:t>Enterprise Zones and construction plans</a:t>
          </a:r>
        </a:p>
      </dgm:t>
    </dgm:pt>
    <dgm:pt modelId="{257104EE-ABDB-4E79-86E0-10AB1F97DEF1}" type="parTrans" cxnId="{8B0989B9-666E-4667-8660-D7F996063C23}">
      <dgm:prSet/>
      <dgm:spPr/>
      <dgm:t>
        <a:bodyPr/>
        <a:lstStyle/>
        <a:p>
          <a:endParaRPr lang="en-GB" sz="900"/>
        </a:p>
      </dgm:t>
    </dgm:pt>
    <dgm:pt modelId="{DC419FBE-C9E6-4F96-BBE0-63FB2F9455B8}" type="sibTrans" cxnId="{8B0989B9-666E-4667-8660-D7F996063C23}">
      <dgm:prSet/>
      <dgm:spPr/>
      <dgm:t>
        <a:bodyPr/>
        <a:lstStyle/>
        <a:p>
          <a:endParaRPr lang="en-GB" sz="900"/>
        </a:p>
      </dgm:t>
    </dgm:pt>
    <dgm:pt modelId="{7EB1B652-E05F-42E5-AA25-4C9D5D8756E6}">
      <dgm:prSet custT="1"/>
      <dgm:spPr/>
      <dgm:t>
        <a:bodyPr/>
        <a:lstStyle/>
        <a:p>
          <a:r>
            <a:rPr lang="en-GB" sz="900" dirty="0"/>
            <a:t>Existence of modes of transport</a:t>
          </a:r>
        </a:p>
        <a:p>
          <a:r>
            <a:rPr lang="en-GB" sz="900" dirty="0"/>
            <a:t>Telecommunication systems</a:t>
          </a:r>
        </a:p>
        <a:p>
          <a:r>
            <a:rPr lang="en-GB" sz="900" dirty="0"/>
            <a:t>Energy and water utilities</a:t>
          </a:r>
        </a:p>
        <a:p>
          <a:r>
            <a:rPr lang="en-GB" sz="900" dirty="0"/>
            <a:t>Quality and reliability of modes of transport</a:t>
          </a:r>
        </a:p>
        <a:p>
          <a:r>
            <a:rPr lang="en-GB" sz="900" dirty="0"/>
            <a:t>Proximity to ports and airports</a:t>
          </a:r>
        </a:p>
        <a:p>
          <a:r>
            <a:rPr lang="en-GB" sz="900" dirty="0"/>
            <a:t>Existing sites</a:t>
          </a:r>
        </a:p>
      </dgm:t>
    </dgm:pt>
    <dgm:pt modelId="{C88C7907-F061-40EA-9526-1FEE39F751AE}" type="parTrans" cxnId="{412B3301-36B3-4583-BA8E-09BE9C876141}">
      <dgm:prSet/>
      <dgm:spPr/>
      <dgm:t>
        <a:bodyPr/>
        <a:lstStyle/>
        <a:p>
          <a:endParaRPr lang="en-GB" sz="900"/>
        </a:p>
      </dgm:t>
    </dgm:pt>
    <dgm:pt modelId="{E19CC8D0-D5C6-45F6-B808-0DC6EBB8E031}" type="sibTrans" cxnId="{412B3301-36B3-4583-BA8E-09BE9C876141}">
      <dgm:prSet/>
      <dgm:spPr/>
      <dgm:t>
        <a:bodyPr/>
        <a:lstStyle/>
        <a:p>
          <a:endParaRPr lang="en-GB" sz="900"/>
        </a:p>
      </dgm:t>
    </dgm:pt>
    <dgm:pt modelId="{8D2DD228-DA51-4792-81E7-74190B1B7C11}">
      <dgm:prSet custT="1"/>
      <dgm:spPr/>
      <dgm:t>
        <a:bodyPr/>
        <a:lstStyle/>
        <a:p>
          <a:r>
            <a:rPr lang="en-GB" sz="900" dirty="0"/>
            <a:t>Proximity to customers</a:t>
          </a:r>
        </a:p>
        <a:p>
          <a:r>
            <a:rPr lang="en-GB" sz="900" dirty="0"/>
            <a:t>Proximity to supplier/producer</a:t>
          </a:r>
        </a:p>
        <a:p>
          <a:r>
            <a:rPr lang="en-GB" sz="900" dirty="0"/>
            <a:t>Lead times and responsiveness</a:t>
          </a:r>
        </a:p>
      </dgm:t>
    </dgm:pt>
    <dgm:pt modelId="{2D157D85-CC55-450E-9B39-04374DF3E2E1}" type="parTrans" cxnId="{ABF694BF-63EF-47FF-8D4A-C3E2AF9B0829}">
      <dgm:prSet/>
      <dgm:spPr/>
      <dgm:t>
        <a:bodyPr/>
        <a:lstStyle/>
        <a:p>
          <a:endParaRPr lang="en-GB" sz="900"/>
        </a:p>
      </dgm:t>
    </dgm:pt>
    <dgm:pt modelId="{07773094-F629-4B36-AA0F-028CA4CCC3C8}" type="sibTrans" cxnId="{ABF694BF-63EF-47FF-8D4A-C3E2AF9B0829}">
      <dgm:prSet/>
      <dgm:spPr/>
      <dgm:t>
        <a:bodyPr/>
        <a:lstStyle/>
        <a:p>
          <a:endParaRPr lang="en-GB" sz="900"/>
        </a:p>
      </dgm:t>
    </dgm:pt>
    <dgm:pt modelId="{738B5A03-B6A2-4177-8118-FD49DB3FD7EC}">
      <dgm:prSet custT="1"/>
      <dgm:spPr/>
      <dgm:t>
        <a:bodyPr/>
        <a:lstStyle/>
        <a:p>
          <a:r>
            <a:rPr lang="en-GB" sz="900" dirty="0"/>
            <a:t>Environment</a:t>
          </a:r>
        </a:p>
      </dgm:t>
    </dgm:pt>
    <dgm:pt modelId="{6EBB6E99-8EB3-4D8A-8F57-52FC85348AA4}" type="parTrans" cxnId="{439E0DD0-0578-4ED5-89D4-67DC4ACE37AA}">
      <dgm:prSet/>
      <dgm:spPr/>
      <dgm:t>
        <a:bodyPr/>
        <a:lstStyle/>
        <a:p>
          <a:endParaRPr lang="en-GB" sz="900"/>
        </a:p>
      </dgm:t>
    </dgm:pt>
    <dgm:pt modelId="{44961F34-D896-4A09-A93D-2ED4FE15F60B}" type="sibTrans" cxnId="{439E0DD0-0578-4ED5-89D4-67DC4ACE37AA}">
      <dgm:prSet/>
      <dgm:spPr/>
      <dgm:t>
        <a:bodyPr/>
        <a:lstStyle/>
        <a:p>
          <a:endParaRPr lang="en-GB" sz="900"/>
        </a:p>
      </dgm:t>
    </dgm:pt>
    <dgm:pt modelId="{A272DDAA-A985-4B89-B91D-5AA538CF13F2}">
      <dgm:prSet custT="1"/>
      <dgm:spPr/>
      <dgm:t>
        <a:bodyPr/>
        <a:lstStyle/>
        <a:p>
          <a:r>
            <a:rPr lang="en-GB" sz="900" dirty="0"/>
            <a:t>Geography</a:t>
          </a:r>
        </a:p>
        <a:p>
          <a:r>
            <a:rPr lang="en-GB" sz="900" dirty="0"/>
            <a:t>Weather</a:t>
          </a:r>
        </a:p>
      </dgm:t>
    </dgm:pt>
    <dgm:pt modelId="{2C86433C-4465-4AE3-B0EF-022A72C5F42D}" type="parTrans" cxnId="{77C2AEFD-FD46-4B1E-A7B9-0EBFFA01C5BA}">
      <dgm:prSet/>
      <dgm:spPr/>
      <dgm:t>
        <a:bodyPr/>
        <a:lstStyle/>
        <a:p>
          <a:endParaRPr lang="en-GB" sz="900"/>
        </a:p>
      </dgm:t>
    </dgm:pt>
    <dgm:pt modelId="{C05AF1B2-6B1C-4391-B46C-31529AC0692B}" type="sibTrans" cxnId="{77C2AEFD-FD46-4B1E-A7B9-0EBFFA01C5BA}">
      <dgm:prSet/>
      <dgm:spPr/>
      <dgm:t>
        <a:bodyPr/>
        <a:lstStyle/>
        <a:p>
          <a:endParaRPr lang="en-GB" sz="900"/>
        </a:p>
      </dgm:t>
    </dgm:pt>
    <dgm:pt modelId="{263BEE4E-B203-4D9E-B44E-E1E463B6F222}" type="pres">
      <dgm:prSet presAssocID="{D79C0B3F-2961-42EA-B0C5-F9BC061C02A1}" presName="hierChild1" presStyleCnt="0">
        <dgm:presLayoutVars>
          <dgm:chPref val="1"/>
          <dgm:dir/>
          <dgm:animOne val="branch"/>
          <dgm:animLvl val="lvl"/>
          <dgm:resizeHandles/>
        </dgm:presLayoutVars>
      </dgm:prSet>
      <dgm:spPr/>
      <dgm:t>
        <a:bodyPr/>
        <a:lstStyle/>
        <a:p>
          <a:endParaRPr lang="en-GB"/>
        </a:p>
      </dgm:t>
    </dgm:pt>
    <dgm:pt modelId="{2C32FFF1-AF69-4221-B777-79F18A4F6F60}" type="pres">
      <dgm:prSet presAssocID="{C481F910-60A5-48D0-89C7-EAE03310F6E1}" presName="hierRoot1" presStyleCnt="0"/>
      <dgm:spPr/>
    </dgm:pt>
    <dgm:pt modelId="{107BF687-BF77-41E5-9AFA-A71FEE14CF7A}" type="pres">
      <dgm:prSet presAssocID="{C481F910-60A5-48D0-89C7-EAE03310F6E1}" presName="composite" presStyleCnt="0"/>
      <dgm:spPr/>
    </dgm:pt>
    <dgm:pt modelId="{843F486D-DAAC-4539-A276-73F67BD56436}" type="pres">
      <dgm:prSet presAssocID="{C481F910-60A5-48D0-89C7-EAE03310F6E1}" presName="background" presStyleLbl="node0" presStyleIdx="0" presStyleCnt="1"/>
      <dgm:spPr/>
    </dgm:pt>
    <dgm:pt modelId="{AD8911D7-F192-46CB-9A6A-B88AFF0EE0DF}" type="pres">
      <dgm:prSet presAssocID="{C481F910-60A5-48D0-89C7-EAE03310F6E1}" presName="text" presStyleLbl="fgAcc0" presStyleIdx="0" presStyleCnt="1" custScaleX="388984">
        <dgm:presLayoutVars>
          <dgm:chPref val="3"/>
        </dgm:presLayoutVars>
      </dgm:prSet>
      <dgm:spPr/>
      <dgm:t>
        <a:bodyPr/>
        <a:lstStyle/>
        <a:p>
          <a:endParaRPr lang="en-GB"/>
        </a:p>
      </dgm:t>
    </dgm:pt>
    <dgm:pt modelId="{D8AFEE34-EAC0-48F0-9A9A-033E1C4F4309}" type="pres">
      <dgm:prSet presAssocID="{C481F910-60A5-48D0-89C7-EAE03310F6E1}" presName="hierChild2" presStyleCnt="0"/>
      <dgm:spPr/>
    </dgm:pt>
    <dgm:pt modelId="{2941DD9F-45D4-420F-A90D-AD1E3E1C8DEB}" type="pres">
      <dgm:prSet presAssocID="{030C8C6E-3E30-47D9-A3B4-A1D6AC2177D1}" presName="Name10" presStyleLbl="parChTrans1D2" presStyleIdx="0" presStyleCnt="6"/>
      <dgm:spPr/>
      <dgm:t>
        <a:bodyPr/>
        <a:lstStyle/>
        <a:p>
          <a:endParaRPr lang="en-GB"/>
        </a:p>
      </dgm:t>
    </dgm:pt>
    <dgm:pt modelId="{28F81C07-4FAB-44AA-A2C7-F090A2D68815}" type="pres">
      <dgm:prSet presAssocID="{B10DDD6D-A7CD-461D-B8A4-E7ED3469E136}" presName="hierRoot2" presStyleCnt="0"/>
      <dgm:spPr/>
    </dgm:pt>
    <dgm:pt modelId="{81E08103-BAC6-4942-AC65-B059EB3594B9}" type="pres">
      <dgm:prSet presAssocID="{B10DDD6D-A7CD-461D-B8A4-E7ED3469E136}" presName="composite2" presStyleCnt="0"/>
      <dgm:spPr/>
    </dgm:pt>
    <dgm:pt modelId="{58005B63-8133-429D-902D-C42C55A06B97}" type="pres">
      <dgm:prSet presAssocID="{B10DDD6D-A7CD-461D-B8A4-E7ED3469E136}" presName="background2" presStyleLbl="node2" presStyleIdx="0" presStyleCnt="6"/>
      <dgm:spPr/>
    </dgm:pt>
    <dgm:pt modelId="{B49D06D7-61F6-443D-9ED6-9D853F43AD7E}" type="pres">
      <dgm:prSet presAssocID="{B10DDD6D-A7CD-461D-B8A4-E7ED3469E136}" presName="text2" presStyleLbl="fgAcc2" presStyleIdx="0" presStyleCnt="6">
        <dgm:presLayoutVars>
          <dgm:chPref val="3"/>
        </dgm:presLayoutVars>
      </dgm:prSet>
      <dgm:spPr/>
      <dgm:t>
        <a:bodyPr/>
        <a:lstStyle/>
        <a:p>
          <a:endParaRPr lang="en-GB"/>
        </a:p>
      </dgm:t>
    </dgm:pt>
    <dgm:pt modelId="{FF58E3D8-0C24-48F9-B7B6-17AA659B6E90}" type="pres">
      <dgm:prSet presAssocID="{B10DDD6D-A7CD-461D-B8A4-E7ED3469E136}" presName="hierChild3" presStyleCnt="0"/>
      <dgm:spPr/>
    </dgm:pt>
    <dgm:pt modelId="{EF7C64F7-8589-4AD2-8D4D-434BFEDC2842}" type="pres">
      <dgm:prSet presAssocID="{5FF93B98-FB7B-4DBA-81F7-FFE3C9603E41}" presName="Name17" presStyleLbl="parChTrans1D3" presStyleIdx="0" presStyleCnt="6"/>
      <dgm:spPr/>
      <dgm:t>
        <a:bodyPr/>
        <a:lstStyle/>
        <a:p>
          <a:endParaRPr lang="en-GB"/>
        </a:p>
      </dgm:t>
    </dgm:pt>
    <dgm:pt modelId="{EAE94148-DB3A-40ED-93CB-ED37F50B23E6}" type="pres">
      <dgm:prSet presAssocID="{4C18AE6C-2DA5-49D9-AC36-0B1EB0D12750}" presName="hierRoot3" presStyleCnt="0"/>
      <dgm:spPr/>
    </dgm:pt>
    <dgm:pt modelId="{5727F4F6-989A-45C2-B452-2AB65BDE24E0}" type="pres">
      <dgm:prSet presAssocID="{4C18AE6C-2DA5-49D9-AC36-0B1EB0D12750}" presName="composite3" presStyleCnt="0"/>
      <dgm:spPr/>
    </dgm:pt>
    <dgm:pt modelId="{DDBD2198-5A07-492B-B37D-58991D679371}" type="pres">
      <dgm:prSet presAssocID="{4C18AE6C-2DA5-49D9-AC36-0B1EB0D12750}" presName="background3" presStyleLbl="node3" presStyleIdx="0" presStyleCnt="6"/>
      <dgm:spPr/>
    </dgm:pt>
    <dgm:pt modelId="{71A76556-A0EC-4F34-B271-89F043E0C2CC}" type="pres">
      <dgm:prSet presAssocID="{4C18AE6C-2DA5-49D9-AC36-0B1EB0D12750}" presName="text3" presStyleLbl="fgAcc3" presStyleIdx="0" presStyleCnt="6" custScaleY="224851">
        <dgm:presLayoutVars>
          <dgm:chPref val="3"/>
        </dgm:presLayoutVars>
      </dgm:prSet>
      <dgm:spPr/>
      <dgm:t>
        <a:bodyPr/>
        <a:lstStyle/>
        <a:p>
          <a:endParaRPr lang="en-GB"/>
        </a:p>
      </dgm:t>
    </dgm:pt>
    <dgm:pt modelId="{E7B886EC-0802-402E-8592-C69616D62137}" type="pres">
      <dgm:prSet presAssocID="{4C18AE6C-2DA5-49D9-AC36-0B1EB0D12750}" presName="hierChild4" presStyleCnt="0"/>
      <dgm:spPr/>
    </dgm:pt>
    <dgm:pt modelId="{37239192-ECD4-4DFE-8D00-43B653EA4D3F}" type="pres">
      <dgm:prSet presAssocID="{8EB51CD4-7F21-44C6-9648-6A6DC986B99C}" presName="Name10" presStyleLbl="parChTrans1D2" presStyleIdx="1" presStyleCnt="6"/>
      <dgm:spPr/>
      <dgm:t>
        <a:bodyPr/>
        <a:lstStyle/>
        <a:p>
          <a:endParaRPr lang="en-GB"/>
        </a:p>
      </dgm:t>
    </dgm:pt>
    <dgm:pt modelId="{CB272DD0-77A0-41B3-A235-3666A2F67302}" type="pres">
      <dgm:prSet presAssocID="{975B4EC1-D4BF-43BE-A68D-467D18551A8A}" presName="hierRoot2" presStyleCnt="0"/>
      <dgm:spPr/>
    </dgm:pt>
    <dgm:pt modelId="{C9A8AEB2-2CAF-462E-8D6B-02C561D33367}" type="pres">
      <dgm:prSet presAssocID="{975B4EC1-D4BF-43BE-A68D-467D18551A8A}" presName="composite2" presStyleCnt="0"/>
      <dgm:spPr/>
    </dgm:pt>
    <dgm:pt modelId="{574971A7-429A-44BF-B57A-10B825B96EFA}" type="pres">
      <dgm:prSet presAssocID="{975B4EC1-D4BF-43BE-A68D-467D18551A8A}" presName="background2" presStyleLbl="node2" presStyleIdx="1" presStyleCnt="6"/>
      <dgm:spPr/>
    </dgm:pt>
    <dgm:pt modelId="{DC55AAD6-E89D-4DBD-AB57-185735448EBB}" type="pres">
      <dgm:prSet presAssocID="{975B4EC1-D4BF-43BE-A68D-467D18551A8A}" presName="text2" presStyleLbl="fgAcc2" presStyleIdx="1" presStyleCnt="6">
        <dgm:presLayoutVars>
          <dgm:chPref val="3"/>
        </dgm:presLayoutVars>
      </dgm:prSet>
      <dgm:spPr/>
      <dgm:t>
        <a:bodyPr/>
        <a:lstStyle/>
        <a:p>
          <a:endParaRPr lang="en-GB"/>
        </a:p>
      </dgm:t>
    </dgm:pt>
    <dgm:pt modelId="{F6D1B569-99E3-41E1-A3A9-DEBDD90C342B}" type="pres">
      <dgm:prSet presAssocID="{975B4EC1-D4BF-43BE-A68D-467D18551A8A}" presName="hierChild3" presStyleCnt="0"/>
      <dgm:spPr/>
    </dgm:pt>
    <dgm:pt modelId="{480B795F-31D6-423F-B1DD-91B81027E8BB}" type="pres">
      <dgm:prSet presAssocID="{257104EE-ABDB-4E79-86E0-10AB1F97DEF1}" presName="Name17" presStyleLbl="parChTrans1D3" presStyleIdx="1" presStyleCnt="6"/>
      <dgm:spPr/>
      <dgm:t>
        <a:bodyPr/>
        <a:lstStyle/>
        <a:p>
          <a:endParaRPr lang="en-GB"/>
        </a:p>
      </dgm:t>
    </dgm:pt>
    <dgm:pt modelId="{706B3D7D-3AE3-4F6C-870E-EB29FCF484D4}" type="pres">
      <dgm:prSet presAssocID="{FB4AC618-B4D4-451E-A821-AE69EAB03A27}" presName="hierRoot3" presStyleCnt="0"/>
      <dgm:spPr/>
    </dgm:pt>
    <dgm:pt modelId="{0238C720-0918-4EA2-97D3-ADAC9989F930}" type="pres">
      <dgm:prSet presAssocID="{FB4AC618-B4D4-451E-A821-AE69EAB03A27}" presName="composite3" presStyleCnt="0"/>
      <dgm:spPr/>
    </dgm:pt>
    <dgm:pt modelId="{B23241E8-2649-41DE-8DC6-C1A9CB43F527}" type="pres">
      <dgm:prSet presAssocID="{FB4AC618-B4D4-451E-A821-AE69EAB03A27}" presName="background3" presStyleLbl="node3" presStyleIdx="1" presStyleCnt="6"/>
      <dgm:spPr/>
    </dgm:pt>
    <dgm:pt modelId="{C46999EE-8FDC-4E92-A1E9-E82D13526FED}" type="pres">
      <dgm:prSet presAssocID="{FB4AC618-B4D4-451E-A821-AE69EAB03A27}" presName="text3" presStyleLbl="fgAcc3" presStyleIdx="1" presStyleCnt="6" custScaleY="223777">
        <dgm:presLayoutVars>
          <dgm:chPref val="3"/>
        </dgm:presLayoutVars>
      </dgm:prSet>
      <dgm:spPr/>
      <dgm:t>
        <a:bodyPr/>
        <a:lstStyle/>
        <a:p>
          <a:endParaRPr lang="en-GB"/>
        </a:p>
      </dgm:t>
    </dgm:pt>
    <dgm:pt modelId="{1605E1A9-166F-4FF7-9F68-669B03877BBD}" type="pres">
      <dgm:prSet presAssocID="{FB4AC618-B4D4-451E-A821-AE69EAB03A27}" presName="hierChild4" presStyleCnt="0"/>
      <dgm:spPr/>
    </dgm:pt>
    <dgm:pt modelId="{6A2BC1D4-FACF-4B47-8915-FDDB99689840}" type="pres">
      <dgm:prSet presAssocID="{90561D5D-CE79-4C17-B91F-1CF55E48AB95}" presName="Name10" presStyleLbl="parChTrans1D2" presStyleIdx="2" presStyleCnt="6"/>
      <dgm:spPr/>
      <dgm:t>
        <a:bodyPr/>
        <a:lstStyle/>
        <a:p>
          <a:endParaRPr lang="en-GB"/>
        </a:p>
      </dgm:t>
    </dgm:pt>
    <dgm:pt modelId="{D3ACAA26-AA88-4AB5-8027-42D45EB90359}" type="pres">
      <dgm:prSet presAssocID="{7C368953-5830-4F06-900B-BF2EE072A1FE}" presName="hierRoot2" presStyleCnt="0"/>
      <dgm:spPr/>
    </dgm:pt>
    <dgm:pt modelId="{69F5B1D9-033A-4102-BB4B-4066C6630A61}" type="pres">
      <dgm:prSet presAssocID="{7C368953-5830-4F06-900B-BF2EE072A1FE}" presName="composite2" presStyleCnt="0"/>
      <dgm:spPr/>
    </dgm:pt>
    <dgm:pt modelId="{23BF4CAB-54E3-4C04-8A0F-AFBBF365EF31}" type="pres">
      <dgm:prSet presAssocID="{7C368953-5830-4F06-900B-BF2EE072A1FE}" presName="background2" presStyleLbl="node2" presStyleIdx="2" presStyleCnt="6"/>
      <dgm:spPr/>
    </dgm:pt>
    <dgm:pt modelId="{46706E9E-F9E7-4C17-94C8-3EE86B36014E}" type="pres">
      <dgm:prSet presAssocID="{7C368953-5830-4F06-900B-BF2EE072A1FE}" presName="text2" presStyleLbl="fgAcc2" presStyleIdx="2" presStyleCnt="6">
        <dgm:presLayoutVars>
          <dgm:chPref val="3"/>
        </dgm:presLayoutVars>
      </dgm:prSet>
      <dgm:spPr/>
      <dgm:t>
        <a:bodyPr/>
        <a:lstStyle/>
        <a:p>
          <a:endParaRPr lang="en-GB"/>
        </a:p>
      </dgm:t>
    </dgm:pt>
    <dgm:pt modelId="{B7172348-9532-4DF5-A76B-65D787722618}" type="pres">
      <dgm:prSet presAssocID="{7C368953-5830-4F06-900B-BF2EE072A1FE}" presName="hierChild3" presStyleCnt="0"/>
      <dgm:spPr/>
    </dgm:pt>
    <dgm:pt modelId="{69BEFA6D-B288-4514-9F10-48AE6739DC5E}" type="pres">
      <dgm:prSet presAssocID="{92DAE872-D052-41C4-8115-60F18FADAF5C}" presName="Name17" presStyleLbl="parChTrans1D3" presStyleIdx="2" presStyleCnt="6"/>
      <dgm:spPr/>
      <dgm:t>
        <a:bodyPr/>
        <a:lstStyle/>
        <a:p>
          <a:endParaRPr lang="en-GB"/>
        </a:p>
      </dgm:t>
    </dgm:pt>
    <dgm:pt modelId="{4500E50D-F71A-4502-A834-DAEA96D9991E}" type="pres">
      <dgm:prSet presAssocID="{FD76C40D-8698-4643-B130-10C544F474B8}" presName="hierRoot3" presStyleCnt="0"/>
      <dgm:spPr/>
    </dgm:pt>
    <dgm:pt modelId="{45E90A9E-741C-4BAA-A58C-D48A80C77BE6}" type="pres">
      <dgm:prSet presAssocID="{FD76C40D-8698-4643-B130-10C544F474B8}" presName="composite3" presStyleCnt="0"/>
      <dgm:spPr/>
    </dgm:pt>
    <dgm:pt modelId="{7071C381-7297-4B26-8A39-69E77466D9B9}" type="pres">
      <dgm:prSet presAssocID="{FD76C40D-8698-4643-B130-10C544F474B8}" presName="background3" presStyleLbl="node3" presStyleIdx="2" presStyleCnt="6"/>
      <dgm:spPr/>
    </dgm:pt>
    <dgm:pt modelId="{9362F432-4BD2-455F-A54B-AAA31A649E7B}" type="pres">
      <dgm:prSet presAssocID="{FD76C40D-8698-4643-B130-10C544F474B8}" presName="text3" presStyleLbl="fgAcc3" presStyleIdx="2" presStyleCnt="6" custScaleY="221658">
        <dgm:presLayoutVars>
          <dgm:chPref val="3"/>
        </dgm:presLayoutVars>
      </dgm:prSet>
      <dgm:spPr/>
      <dgm:t>
        <a:bodyPr/>
        <a:lstStyle/>
        <a:p>
          <a:endParaRPr lang="en-GB"/>
        </a:p>
      </dgm:t>
    </dgm:pt>
    <dgm:pt modelId="{41B93EF5-2F2E-46EF-B52C-A92196747CF1}" type="pres">
      <dgm:prSet presAssocID="{FD76C40D-8698-4643-B130-10C544F474B8}" presName="hierChild4" presStyleCnt="0"/>
      <dgm:spPr/>
    </dgm:pt>
    <dgm:pt modelId="{4B287673-F98B-4E30-BC80-D90F399CE3D4}" type="pres">
      <dgm:prSet presAssocID="{72E368A6-9CD4-4A81-B0F4-EFC07A7D25C6}" presName="Name10" presStyleLbl="parChTrans1D2" presStyleIdx="3" presStyleCnt="6"/>
      <dgm:spPr/>
      <dgm:t>
        <a:bodyPr/>
        <a:lstStyle/>
        <a:p>
          <a:endParaRPr lang="en-GB"/>
        </a:p>
      </dgm:t>
    </dgm:pt>
    <dgm:pt modelId="{30D7BE14-7741-42FA-BBE2-8205E696B629}" type="pres">
      <dgm:prSet presAssocID="{2B600285-D7A9-4823-B9CC-E9BA829C291F}" presName="hierRoot2" presStyleCnt="0"/>
      <dgm:spPr/>
    </dgm:pt>
    <dgm:pt modelId="{8D8EDFD5-BD64-4DC0-954B-5F8CE61A26C5}" type="pres">
      <dgm:prSet presAssocID="{2B600285-D7A9-4823-B9CC-E9BA829C291F}" presName="composite2" presStyleCnt="0"/>
      <dgm:spPr/>
    </dgm:pt>
    <dgm:pt modelId="{BD774600-1CE4-4D4D-B628-769BDE26EB07}" type="pres">
      <dgm:prSet presAssocID="{2B600285-D7A9-4823-B9CC-E9BA829C291F}" presName="background2" presStyleLbl="node2" presStyleIdx="3" presStyleCnt="6"/>
      <dgm:spPr/>
    </dgm:pt>
    <dgm:pt modelId="{3FF8CD8C-7086-4384-8959-C62E79EE2688}" type="pres">
      <dgm:prSet presAssocID="{2B600285-D7A9-4823-B9CC-E9BA829C291F}" presName="text2" presStyleLbl="fgAcc2" presStyleIdx="3" presStyleCnt="6">
        <dgm:presLayoutVars>
          <dgm:chPref val="3"/>
        </dgm:presLayoutVars>
      </dgm:prSet>
      <dgm:spPr/>
      <dgm:t>
        <a:bodyPr/>
        <a:lstStyle/>
        <a:p>
          <a:endParaRPr lang="en-GB"/>
        </a:p>
      </dgm:t>
    </dgm:pt>
    <dgm:pt modelId="{647BFBCD-CEA3-442E-908C-B0DD3F7E2878}" type="pres">
      <dgm:prSet presAssocID="{2B600285-D7A9-4823-B9CC-E9BA829C291F}" presName="hierChild3" presStyleCnt="0"/>
      <dgm:spPr/>
    </dgm:pt>
    <dgm:pt modelId="{8BDC56DE-C78A-4DF1-A982-A0A2D8A09F34}" type="pres">
      <dgm:prSet presAssocID="{C88C7907-F061-40EA-9526-1FEE39F751AE}" presName="Name17" presStyleLbl="parChTrans1D3" presStyleIdx="3" presStyleCnt="6"/>
      <dgm:spPr/>
      <dgm:t>
        <a:bodyPr/>
        <a:lstStyle/>
        <a:p>
          <a:endParaRPr lang="en-GB"/>
        </a:p>
      </dgm:t>
    </dgm:pt>
    <dgm:pt modelId="{87DFA037-1BA9-405C-842F-2BDAB505E83F}" type="pres">
      <dgm:prSet presAssocID="{7EB1B652-E05F-42E5-AA25-4C9D5D8756E6}" presName="hierRoot3" presStyleCnt="0"/>
      <dgm:spPr/>
    </dgm:pt>
    <dgm:pt modelId="{6BAC1186-5766-4F36-97D6-635F69D2AAE8}" type="pres">
      <dgm:prSet presAssocID="{7EB1B652-E05F-42E5-AA25-4C9D5D8756E6}" presName="composite3" presStyleCnt="0"/>
      <dgm:spPr/>
    </dgm:pt>
    <dgm:pt modelId="{F668294B-CE6F-478B-B3B7-019D676CD57B}" type="pres">
      <dgm:prSet presAssocID="{7EB1B652-E05F-42E5-AA25-4C9D5D8756E6}" presName="background3" presStyleLbl="node3" presStyleIdx="3" presStyleCnt="6"/>
      <dgm:spPr/>
    </dgm:pt>
    <dgm:pt modelId="{41E0CD49-5B83-4A0A-B82E-FEBB794D6375}" type="pres">
      <dgm:prSet presAssocID="{7EB1B652-E05F-42E5-AA25-4C9D5D8756E6}" presName="text3" presStyleLbl="fgAcc3" presStyleIdx="3" presStyleCnt="6" custScaleY="230193">
        <dgm:presLayoutVars>
          <dgm:chPref val="3"/>
        </dgm:presLayoutVars>
      </dgm:prSet>
      <dgm:spPr/>
      <dgm:t>
        <a:bodyPr/>
        <a:lstStyle/>
        <a:p>
          <a:endParaRPr lang="en-GB"/>
        </a:p>
      </dgm:t>
    </dgm:pt>
    <dgm:pt modelId="{80ADC736-B24B-4DB2-A7AE-34D630B3AB04}" type="pres">
      <dgm:prSet presAssocID="{7EB1B652-E05F-42E5-AA25-4C9D5D8756E6}" presName="hierChild4" presStyleCnt="0"/>
      <dgm:spPr/>
    </dgm:pt>
    <dgm:pt modelId="{2310676F-1B8F-4638-B7CA-3B24EAECD5EB}" type="pres">
      <dgm:prSet presAssocID="{6EBB6E99-8EB3-4D8A-8F57-52FC85348AA4}" presName="Name10" presStyleLbl="parChTrans1D2" presStyleIdx="4" presStyleCnt="6"/>
      <dgm:spPr/>
      <dgm:t>
        <a:bodyPr/>
        <a:lstStyle/>
        <a:p>
          <a:endParaRPr lang="en-GB"/>
        </a:p>
      </dgm:t>
    </dgm:pt>
    <dgm:pt modelId="{38EDEAC0-ACF5-4889-878B-834FBF21108C}" type="pres">
      <dgm:prSet presAssocID="{738B5A03-B6A2-4177-8118-FD49DB3FD7EC}" presName="hierRoot2" presStyleCnt="0"/>
      <dgm:spPr/>
    </dgm:pt>
    <dgm:pt modelId="{C5C30A67-85EF-4BEC-A6D3-D077121C93E4}" type="pres">
      <dgm:prSet presAssocID="{738B5A03-B6A2-4177-8118-FD49DB3FD7EC}" presName="composite2" presStyleCnt="0"/>
      <dgm:spPr/>
    </dgm:pt>
    <dgm:pt modelId="{F4FC84BC-F4C9-4BF3-B8CA-CDF027ACBE07}" type="pres">
      <dgm:prSet presAssocID="{738B5A03-B6A2-4177-8118-FD49DB3FD7EC}" presName="background2" presStyleLbl="node2" presStyleIdx="4" presStyleCnt="6"/>
      <dgm:spPr/>
    </dgm:pt>
    <dgm:pt modelId="{53F91D8A-06E2-4C6A-A4F0-42761C583516}" type="pres">
      <dgm:prSet presAssocID="{738B5A03-B6A2-4177-8118-FD49DB3FD7EC}" presName="text2" presStyleLbl="fgAcc2" presStyleIdx="4" presStyleCnt="6">
        <dgm:presLayoutVars>
          <dgm:chPref val="3"/>
        </dgm:presLayoutVars>
      </dgm:prSet>
      <dgm:spPr/>
      <dgm:t>
        <a:bodyPr/>
        <a:lstStyle/>
        <a:p>
          <a:endParaRPr lang="en-GB"/>
        </a:p>
      </dgm:t>
    </dgm:pt>
    <dgm:pt modelId="{CE36E5C8-C121-4CCA-819F-DFE0C3C010EB}" type="pres">
      <dgm:prSet presAssocID="{738B5A03-B6A2-4177-8118-FD49DB3FD7EC}" presName="hierChild3" presStyleCnt="0"/>
      <dgm:spPr/>
    </dgm:pt>
    <dgm:pt modelId="{9BA8D016-F42C-4C3B-BC4B-F4B6603DB609}" type="pres">
      <dgm:prSet presAssocID="{2C86433C-4465-4AE3-B0EF-022A72C5F42D}" presName="Name17" presStyleLbl="parChTrans1D3" presStyleIdx="4" presStyleCnt="6"/>
      <dgm:spPr/>
      <dgm:t>
        <a:bodyPr/>
        <a:lstStyle/>
        <a:p>
          <a:endParaRPr lang="en-GB"/>
        </a:p>
      </dgm:t>
    </dgm:pt>
    <dgm:pt modelId="{6615E907-FDE6-4F59-AB2E-165AF0F71894}" type="pres">
      <dgm:prSet presAssocID="{A272DDAA-A985-4B89-B91D-5AA538CF13F2}" presName="hierRoot3" presStyleCnt="0"/>
      <dgm:spPr/>
    </dgm:pt>
    <dgm:pt modelId="{FF79932D-0A00-421D-8419-C38B1A967352}" type="pres">
      <dgm:prSet presAssocID="{A272DDAA-A985-4B89-B91D-5AA538CF13F2}" presName="composite3" presStyleCnt="0"/>
      <dgm:spPr/>
    </dgm:pt>
    <dgm:pt modelId="{BD4DBD53-EAE6-4173-A277-09D2690B39EA}" type="pres">
      <dgm:prSet presAssocID="{A272DDAA-A985-4B89-B91D-5AA538CF13F2}" presName="background3" presStyleLbl="node3" presStyleIdx="4" presStyleCnt="6"/>
      <dgm:spPr/>
    </dgm:pt>
    <dgm:pt modelId="{CB21F6E7-D8EE-47C2-B79F-FF7689179D8F}" type="pres">
      <dgm:prSet presAssocID="{A272DDAA-A985-4B89-B91D-5AA538CF13F2}" presName="text3" presStyleLbl="fgAcc3" presStyleIdx="4" presStyleCnt="6" custScaleY="216680">
        <dgm:presLayoutVars>
          <dgm:chPref val="3"/>
        </dgm:presLayoutVars>
      </dgm:prSet>
      <dgm:spPr/>
      <dgm:t>
        <a:bodyPr/>
        <a:lstStyle/>
        <a:p>
          <a:endParaRPr lang="en-GB"/>
        </a:p>
      </dgm:t>
    </dgm:pt>
    <dgm:pt modelId="{3D35C610-B5CC-423E-B579-19DD1E38813D}" type="pres">
      <dgm:prSet presAssocID="{A272DDAA-A985-4B89-B91D-5AA538CF13F2}" presName="hierChild4" presStyleCnt="0"/>
      <dgm:spPr/>
    </dgm:pt>
    <dgm:pt modelId="{017B29BD-BBA8-435D-A5B5-72F1F5B96495}" type="pres">
      <dgm:prSet presAssocID="{EB9EE41E-6E7A-4668-B4A1-37ED2FB160B0}" presName="Name10" presStyleLbl="parChTrans1D2" presStyleIdx="5" presStyleCnt="6"/>
      <dgm:spPr/>
      <dgm:t>
        <a:bodyPr/>
        <a:lstStyle/>
        <a:p>
          <a:endParaRPr lang="en-GB"/>
        </a:p>
      </dgm:t>
    </dgm:pt>
    <dgm:pt modelId="{E3C7A864-9AA0-436D-BDA4-59CA2BCCAA0A}" type="pres">
      <dgm:prSet presAssocID="{04F93ACB-462B-4E36-815D-C08DACCAF56B}" presName="hierRoot2" presStyleCnt="0"/>
      <dgm:spPr/>
    </dgm:pt>
    <dgm:pt modelId="{59F13ED3-6508-4709-B183-DCBD1813A602}" type="pres">
      <dgm:prSet presAssocID="{04F93ACB-462B-4E36-815D-C08DACCAF56B}" presName="composite2" presStyleCnt="0"/>
      <dgm:spPr/>
    </dgm:pt>
    <dgm:pt modelId="{E163F748-4EC5-45B9-9E2F-C226344FA68F}" type="pres">
      <dgm:prSet presAssocID="{04F93ACB-462B-4E36-815D-C08DACCAF56B}" presName="background2" presStyleLbl="node2" presStyleIdx="5" presStyleCnt="6"/>
      <dgm:spPr/>
    </dgm:pt>
    <dgm:pt modelId="{BE311843-9B52-47CD-9867-C712C9B01B62}" type="pres">
      <dgm:prSet presAssocID="{04F93ACB-462B-4E36-815D-C08DACCAF56B}" presName="text2" presStyleLbl="fgAcc2" presStyleIdx="5" presStyleCnt="6">
        <dgm:presLayoutVars>
          <dgm:chPref val="3"/>
        </dgm:presLayoutVars>
      </dgm:prSet>
      <dgm:spPr/>
      <dgm:t>
        <a:bodyPr/>
        <a:lstStyle/>
        <a:p>
          <a:endParaRPr lang="en-GB"/>
        </a:p>
      </dgm:t>
    </dgm:pt>
    <dgm:pt modelId="{9FD6C2DE-BDDD-42FF-884C-A62196E1641F}" type="pres">
      <dgm:prSet presAssocID="{04F93ACB-462B-4E36-815D-C08DACCAF56B}" presName="hierChild3" presStyleCnt="0"/>
      <dgm:spPr/>
    </dgm:pt>
    <dgm:pt modelId="{2A4FFA9E-6F0F-461F-9DEB-4A27877A682F}" type="pres">
      <dgm:prSet presAssocID="{2D157D85-CC55-450E-9B39-04374DF3E2E1}" presName="Name17" presStyleLbl="parChTrans1D3" presStyleIdx="5" presStyleCnt="6"/>
      <dgm:spPr/>
      <dgm:t>
        <a:bodyPr/>
        <a:lstStyle/>
        <a:p>
          <a:endParaRPr lang="en-GB"/>
        </a:p>
      </dgm:t>
    </dgm:pt>
    <dgm:pt modelId="{EBEFA7CF-12FC-4347-923E-FDC4E7FC9EA4}" type="pres">
      <dgm:prSet presAssocID="{8D2DD228-DA51-4792-81E7-74190B1B7C11}" presName="hierRoot3" presStyleCnt="0"/>
      <dgm:spPr/>
    </dgm:pt>
    <dgm:pt modelId="{14C73E53-21F3-49BE-B474-5ABC5F529554}" type="pres">
      <dgm:prSet presAssocID="{8D2DD228-DA51-4792-81E7-74190B1B7C11}" presName="composite3" presStyleCnt="0"/>
      <dgm:spPr/>
    </dgm:pt>
    <dgm:pt modelId="{EC6D0C4C-9BBA-497E-9F2E-F1B331F37154}" type="pres">
      <dgm:prSet presAssocID="{8D2DD228-DA51-4792-81E7-74190B1B7C11}" presName="background3" presStyleLbl="node3" presStyleIdx="5" presStyleCnt="6"/>
      <dgm:spPr/>
    </dgm:pt>
    <dgm:pt modelId="{3F10809B-FDF3-497C-90EA-7FDF9B8A42BA}" type="pres">
      <dgm:prSet presAssocID="{8D2DD228-DA51-4792-81E7-74190B1B7C11}" presName="text3" presStyleLbl="fgAcc3" presStyleIdx="5" presStyleCnt="6" custScaleY="214709">
        <dgm:presLayoutVars>
          <dgm:chPref val="3"/>
        </dgm:presLayoutVars>
      </dgm:prSet>
      <dgm:spPr/>
      <dgm:t>
        <a:bodyPr/>
        <a:lstStyle/>
        <a:p>
          <a:endParaRPr lang="en-GB"/>
        </a:p>
      </dgm:t>
    </dgm:pt>
    <dgm:pt modelId="{485EA6F3-A3DA-4748-ACAA-2EA459575D5F}" type="pres">
      <dgm:prSet presAssocID="{8D2DD228-DA51-4792-81E7-74190B1B7C11}" presName="hierChild4" presStyleCnt="0"/>
      <dgm:spPr/>
    </dgm:pt>
  </dgm:ptLst>
  <dgm:cxnLst>
    <dgm:cxn modelId="{D3D6DE45-2675-4F9E-B743-BCEC8A54C921}" type="presOf" srcId="{738B5A03-B6A2-4177-8118-FD49DB3FD7EC}" destId="{53F91D8A-06E2-4C6A-A4F0-42761C583516}" srcOrd="0" destOrd="0" presId="urn:microsoft.com/office/officeart/2005/8/layout/hierarchy1"/>
    <dgm:cxn modelId="{EEF8D312-1E96-4580-8AD9-9A21CAFB22AB}" srcId="{C481F910-60A5-48D0-89C7-EAE03310F6E1}" destId="{975B4EC1-D4BF-43BE-A68D-467D18551A8A}" srcOrd="1" destOrd="0" parTransId="{8EB51CD4-7F21-44C6-9648-6A6DC986B99C}" sibTransId="{292F0EC9-B46B-47EC-8C8B-8AF1F0104D2E}"/>
    <dgm:cxn modelId="{D17B9A77-FDF5-4208-9EA6-AEEF0E238F13}" srcId="{C481F910-60A5-48D0-89C7-EAE03310F6E1}" destId="{04F93ACB-462B-4E36-815D-C08DACCAF56B}" srcOrd="5" destOrd="0" parTransId="{EB9EE41E-6E7A-4668-B4A1-37ED2FB160B0}" sibTransId="{AF8C9960-DA68-4537-82B8-E9493400EF67}"/>
    <dgm:cxn modelId="{FE985ACB-266D-48B7-97B0-8193B82B77AF}" type="presOf" srcId="{D79C0B3F-2961-42EA-B0C5-F9BC061C02A1}" destId="{263BEE4E-B203-4D9E-B44E-E1E463B6F222}" srcOrd="0" destOrd="0" presId="urn:microsoft.com/office/officeart/2005/8/layout/hierarchy1"/>
    <dgm:cxn modelId="{1C953412-FF42-419B-9E34-C19926F334A6}" srcId="{C481F910-60A5-48D0-89C7-EAE03310F6E1}" destId="{7C368953-5830-4F06-900B-BF2EE072A1FE}" srcOrd="2" destOrd="0" parTransId="{90561D5D-CE79-4C17-B91F-1CF55E48AB95}" sibTransId="{4B8DB554-5493-4F56-8F29-7F68B0243C85}"/>
    <dgm:cxn modelId="{A7338EEB-4EA6-42EA-BE29-FED4836876D2}" srcId="{7C368953-5830-4F06-900B-BF2EE072A1FE}" destId="{FD76C40D-8698-4643-B130-10C544F474B8}" srcOrd="0" destOrd="0" parTransId="{92DAE872-D052-41C4-8115-60F18FADAF5C}" sibTransId="{8B1DB0B7-B7EF-408B-A8E4-D4B69F8A7A0C}"/>
    <dgm:cxn modelId="{5EFDDDDE-0A3F-4D98-8227-166B6B22A4E5}" type="presOf" srcId="{FD76C40D-8698-4643-B130-10C544F474B8}" destId="{9362F432-4BD2-455F-A54B-AAA31A649E7B}" srcOrd="0" destOrd="0" presId="urn:microsoft.com/office/officeart/2005/8/layout/hierarchy1"/>
    <dgm:cxn modelId="{CF92AA1F-1CC0-4449-AB46-EA179C9AC935}" type="presOf" srcId="{C481F910-60A5-48D0-89C7-EAE03310F6E1}" destId="{AD8911D7-F192-46CB-9A6A-B88AFF0EE0DF}" srcOrd="0" destOrd="0" presId="urn:microsoft.com/office/officeart/2005/8/layout/hierarchy1"/>
    <dgm:cxn modelId="{B5777395-70CD-4512-865E-28194659D8F9}" type="presOf" srcId="{5FF93B98-FB7B-4DBA-81F7-FFE3C9603E41}" destId="{EF7C64F7-8589-4AD2-8D4D-434BFEDC2842}" srcOrd="0" destOrd="0" presId="urn:microsoft.com/office/officeart/2005/8/layout/hierarchy1"/>
    <dgm:cxn modelId="{ABF694BF-63EF-47FF-8D4A-C3E2AF9B0829}" srcId="{04F93ACB-462B-4E36-815D-C08DACCAF56B}" destId="{8D2DD228-DA51-4792-81E7-74190B1B7C11}" srcOrd="0" destOrd="0" parTransId="{2D157D85-CC55-450E-9B39-04374DF3E2E1}" sibTransId="{07773094-F629-4B36-AA0F-028CA4CCC3C8}"/>
    <dgm:cxn modelId="{6CBC7CCC-7BE0-417A-95F4-3EDB823E629C}" type="presOf" srcId="{B10DDD6D-A7CD-461D-B8A4-E7ED3469E136}" destId="{B49D06D7-61F6-443D-9ED6-9D853F43AD7E}" srcOrd="0" destOrd="0" presId="urn:microsoft.com/office/officeart/2005/8/layout/hierarchy1"/>
    <dgm:cxn modelId="{AC8C5E86-7436-4100-8716-47ACE72BE865}" type="presOf" srcId="{8EB51CD4-7F21-44C6-9648-6A6DC986B99C}" destId="{37239192-ECD4-4DFE-8D00-43B653EA4D3F}" srcOrd="0" destOrd="0" presId="urn:microsoft.com/office/officeart/2005/8/layout/hierarchy1"/>
    <dgm:cxn modelId="{357A4923-096C-47FD-8197-F7B77CD13E04}" type="presOf" srcId="{04F93ACB-462B-4E36-815D-C08DACCAF56B}" destId="{BE311843-9B52-47CD-9867-C712C9B01B62}" srcOrd="0" destOrd="0" presId="urn:microsoft.com/office/officeart/2005/8/layout/hierarchy1"/>
    <dgm:cxn modelId="{B838822D-3DC5-49A7-B342-195E2A028E3B}" type="presOf" srcId="{C88C7907-F061-40EA-9526-1FEE39F751AE}" destId="{8BDC56DE-C78A-4DF1-A982-A0A2D8A09F34}" srcOrd="0" destOrd="0" presId="urn:microsoft.com/office/officeart/2005/8/layout/hierarchy1"/>
    <dgm:cxn modelId="{F54C75BD-BE51-49B3-8257-F7139D456761}" type="presOf" srcId="{A272DDAA-A985-4B89-B91D-5AA538CF13F2}" destId="{CB21F6E7-D8EE-47C2-B79F-FF7689179D8F}" srcOrd="0" destOrd="0" presId="urn:microsoft.com/office/officeart/2005/8/layout/hierarchy1"/>
    <dgm:cxn modelId="{F402AFCB-78CF-49D1-9981-FAC97133D667}" type="presOf" srcId="{EB9EE41E-6E7A-4668-B4A1-37ED2FB160B0}" destId="{017B29BD-BBA8-435D-A5B5-72F1F5B96495}" srcOrd="0" destOrd="0" presId="urn:microsoft.com/office/officeart/2005/8/layout/hierarchy1"/>
    <dgm:cxn modelId="{67D586AF-BD9F-4BE9-83ED-F814CE746164}" srcId="{C481F910-60A5-48D0-89C7-EAE03310F6E1}" destId="{2B600285-D7A9-4823-B9CC-E9BA829C291F}" srcOrd="3" destOrd="0" parTransId="{72E368A6-9CD4-4A81-B0F4-EFC07A7D25C6}" sibTransId="{74E9D16C-144A-431A-ACD8-F087293A3BB2}"/>
    <dgm:cxn modelId="{66D15699-8247-4FBA-8C86-22AB152E33B9}" type="presOf" srcId="{257104EE-ABDB-4E79-86E0-10AB1F97DEF1}" destId="{480B795F-31D6-423F-B1DD-91B81027E8BB}" srcOrd="0" destOrd="0" presId="urn:microsoft.com/office/officeart/2005/8/layout/hierarchy1"/>
    <dgm:cxn modelId="{412B3301-36B3-4583-BA8E-09BE9C876141}" srcId="{2B600285-D7A9-4823-B9CC-E9BA829C291F}" destId="{7EB1B652-E05F-42E5-AA25-4C9D5D8756E6}" srcOrd="0" destOrd="0" parTransId="{C88C7907-F061-40EA-9526-1FEE39F751AE}" sibTransId="{E19CC8D0-D5C6-45F6-B808-0DC6EBB8E031}"/>
    <dgm:cxn modelId="{A6DBCF73-14FA-4058-B5A5-235AA741A85B}" type="presOf" srcId="{FB4AC618-B4D4-451E-A821-AE69EAB03A27}" destId="{C46999EE-8FDC-4E92-A1E9-E82D13526FED}" srcOrd="0" destOrd="0" presId="urn:microsoft.com/office/officeart/2005/8/layout/hierarchy1"/>
    <dgm:cxn modelId="{54577770-04A7-40A5-AEDD-BAE99A298F4F}" type="presOf" srcId="{7C368953-5830-4F06-900B-BF2EE072A1FE}" destId="{46706E9E-F9E7-4C17-94C8-3EE86B36014E}" srcOrd="0" destOrd="0" presId="urn:microsoft.com/office/officeart/2005/8/layout/hierarchy1"/>
    <dgm:cxn modelId="{4315BF1E-2990-4461-880D-75D39AF4E860}" type="presOf" srcId="{2D157D85-CC55-450E-9B39-04374DF3E2E1}" destId="{2A4FFA9E-6F0F-461F-9DEB-4A27877A682F}" srcOrd="0" destOrd="0" presId="urn:microsoft.com/office/officeart/2005/8/layout/hierarchy1"/>
    <dgm:cxn modelId="{068772AB-C9F5-450A-A4F7-F81CFF2E5D77}" type="presOf" srcId="{8D2DD228-DA51-4792-81E7-74190B1B7C11}" destId="{3F10809B-FDF3-497C-90EA-7FDF9B8A42BA}" srcOrd="0" destOrd="0" presId="urn:microsoft.com/office/officeart/2005/8/layout/hierarchy1"/>
    <dgm:cxn modelId="{A69F3C82-C07C-4981-B97F-1017C0412917}" srcId="{C481F910-60A5-48D0-89C7-EAE03310F6E1}" destId="{B10DDD6D-A7CD-461D-B8A4-E7ED3469E136}" srcOrd="0" destOrd="0" parTransId="{030C8C6E-3E30-47D9-A3B4-A1D6AC2177D1}" sibTransId="{C870B0FA-58D5-4BE8-9C7C-1812DF9CF73E}"/>
    <dgm:cxn modelId="{D43A3D59-0E03-479E-9B43-7AB4DBB3E791}" srcId="{B10DDD6D-A7CD-461D-B8A4-E7ED3469E136}" destId="{4C18AE6C-2DA5-49D9-AC36-0B1EB0D12750}" srcOrd="0" destOrd="0" parTransId="{5FF93B98-FB7B-4DBA-81F7-FFE3C9603E41}" sibTransId="{D152D05D-AE77-4C4D-B584-7E2A99EAA921}"/>
    <dgm:cxn modelId="{85733238-8AF7-43FC-9698-6B5166B11C7C}" type="presOf" srcId="{72E368A6-9CD4-4A81-B0F4-EFC07A7D25C6}" destId="{4B287673-F98B-4E30-BC80-D90F399CE3D4}" srcOrd="0" destOrd="0" presId="urn:microsoft.com/office/officeart/2005/8/layout/hierarchy1"/>
    <dgm:cxn modelId="{7DB544AF-CA6B-45FD-A9F1-6DDFE230522B}" type="presOf" srcId="{6EBB6E99-8EB3-4D8A-8F57-52FC85348AA4}" destId="{2310676F-1B8F-4638-B7CA-3B24EAECD5EB}" srcOrd="0" destOrd="0" presId="urn:microsoft.com/office/officeart/2005/8/layout/hierarchy1"/>
    <dgm:cxn modelId="{7E74B509-8879-49FD-82A8-E23CB5882A99}" srcId="{D79C0B3F-2961-42EA-B0C5-F9BC061C02A1}" destId="{C481F910-60A5-48D0-89C7-EAE03310F6E1}" srcOrd="0" destOrd="0" parTransId="{80121780-8748-4FD0-98D9-B9F1DB70839F}" sibTransId="{625EDE93-7BF2-4387-B504-3558332A2EF5}"/>
    <dgm:cxn modelId="{439E0DD0-0578-4ED5-89D4-67DC4ACE37AA}" srcId="{C481F910-60A5-48D0-89C7-EAE03310F6E1}" destId="{738B5A03-B6A2-4177-8118-FD49DB3FD7EC}" srcOrd="4" destOrd="0" parTransId="{6EBB6E99-8EB3-4D8A-8F57-52FC85348AA4}" sibTransId="{44961F34-D896-4A09-A93D-2ED4FE15F60B}"/>
    <dgm:cxn modelId="{77C2AEFD-FD46-4B1E-A7B9-0EBFFA01C5BA}" srcId="{738B5A03-B6A2-4177-8118-FD49DB3FD7EC}" destId="{A272DDAA-A985-4B89-B91D-5AA538CF13F2}" srcOrd="0" destOrd="0" parTransId="{2C86433C-4465-4AE3-B0EF-022A72C5F42D}" sibTransId="{C05AF1B2-6B1C-4391-B46C-31529AC0692B}"/>
    <dgm:cxn modelId="{1D6E713B-76C9-4617-B4DA-30E158D3ED90}" type="presOf" srcId="{030C8C6E-3E30-47D9-A3B4-A1D6AC2177D1}" destId="{2941DD9F-45D4-420F-A90D-AD1E3E1C8DEB}" srcOrd="0" destOrd="0" presId="urn:microsoft.com/office/officeart/2005/8/layout/hierarchy1"/>
    <dgm:cxn modelId="{652A22A9-14B7-4FDC-9BF7-041661E5ADA1}" type="presOf" srcId="{92DAE872-D052-41C4-8115-60F18FADAF5C}" destId="{69BEFA6D-B288-4514-9F10-48AE6739DC5E}" srcOrd="0" destOrd="0" presId="urn:microsoft.com/office/officeart/2005/8/layout/hierarchy1"/>
    <dgm:cxn modelId="{02DFBF25-0C99-4878-AAD4-236A30A243A7}" type="presOf" srcId="{975B4EC1-D4BF-43BE-A68D-467D18551A8A}" destId="{DC55AAD6-E89D-4DBD-AB57-185735448EBB}" srcOrd="0" destOrd="0" presId="urn:microsoft.com/office/officeart/2005/8/layout/hierarchy1"/>
    <dgm:cxn modelId="{F6BE197A-BF83-4887-AC92-6B6FAA6EEB90}" type="presOf" srcId="{2B600285-D7A9-4823-B9CC-E9BA829C291F}" destId="{3FF8CD8C-7086-4384-8959-C62E79EE2688}" srcOrd="0" destOrd="0" presId="urn:microsoft.com/office/officeart/2005/8/layout/hierarchy1"/>
    <dgm:cxn modelId="{BF27FF38-F40F-44D1-A74F-25973F1AAA54}" type="presOf" srcId="{4C18AE6C-2DA5-49D9-AC36-0B1EB0D12750}" destId="{71A76556-A0EC-4F34-B271-89F043E0C2CC}" srcOrd="0" destOrd="0" presId="urn:microsoft.com/office/officeart/2005/8/layout/hierarchy1"/>
    <dgm:cxn modelId="{72F048A1-07E5-4211-AB22-EBB1692394A6}" type="presOf" srcId="{90561D5D-CE79-4C17-B91F-1CF55E48AB95}" destId="{6A2BC1D4-FACF-4B47-8915-FDDB99689840}" srcOrd="0" destOrd="0" presId="urn:microsoft.com/office/officeart/2005/8/layout/hierarchy1"/>
    <dgm:cxn modelId="{7AC6BC85-152C-4424-8357-916AC3EC9777}" type="presOf" srcId="{2C86433C-4465-4AE3-B0EF-022A72C5F42D}" destId="{9BA8D016-F42C-4C3B-BC4B-F4B6603DB609}" srcOrd="0" destOrd="0" presId="urn:microsoft.com/office/officeart/2005/8/layout/hierarchy1"/>
    <dgm:cxn modelId="{8B0989B9-666E-4667-8660-D7F996063C23}" srcId="{975B4EC1-D4BF-43BE-A68D-467D18551A8A}" destId="{FB4AC618-B4D4-451E-A821-AE69EAB03A27}" srcOrd="0" destOrd="0" parTransId="{257104EE-ABDB-4E79-86E0-10AB1F97DEF1}" sibTransId="{DC419FBE-C9E6-4F96-BBE0-63FB2F9455B8}"/>
    <dgm:cxn modelId="{43D90540-2329-48EC-B671-4F1A6AC1C35F}" type="presOf" srcId="{7EB1B652-E05F-42E5-AA25-4C9D5D8756E6}" destId="{41E0CD49-5B83-4A0A-B82E-FEBB794D6375}" srcOrd="0" destOrd="0" presId="urn:microsoft.com/office/officeart/2005/8/layout/hierarchy1"/>
    <dgm:cxn modelId="{CB552C01-0156-4DBA-B6A1-979A7B90DBEF}" type="presParOf" srcId="{263BEE4E-B203-4D9E-B44E-E1E463B6F222}" destId="{2C32FFF1-AF69-4221-B777-79F18A4F6F60}" srcOrd="0" destOrd="0" presId="urn:microsoft.com/office/officeart/2005/8/layout/hierarchy1"/>
    <dgm:cxn modelId="{9A3E7A38-DA39-41C7-A6EF-798F393E7FD9}" type="presParOf" srcId="{2C32FFF1-AF69-4221-B777-79F18A4F6F60}" destId="{107BF687-BF77-41E5-9AFA-A71FEE14CF7A}" srcOrd="0" destOrd="0" presId="urn:microsoft.com/office/officeart/2005/8/layout/hierarchy1"/>
    <dgm:cxn modelId="{1925EA47-FAED-4BBC-B40B-1A52D15B62C9}" type="presParOf" srcId="{107BF687-BF77-41E5-9AFA-A71FEE14CF7A}" destId="{843F486D-DAAC-4539-A276-73F67BD56436}" srcOrd="0" destOrd="0" presId="urn:microsoft.com/office/officeart/2005/8/layout/hierarchy1"/>
    <dgm:cxn modelId="{BB9D49C9-9668-4664-8588-D79465C57F4F}" type="presParOf" srcId="{107BF687-BF77-41E5-9AFA-A71FEE14CF7A}" destId="{AD8911D7-F192-46CB-9A6A-B88AFF0EE0DF}" srcOrd="1" destOrd="0" presId="urn:microsoft.com/office/officeart/2005/8/layout/hierarchy1"/>
    <dgm:cxn modelId="{233C027A-3A52-4032-90DB-CC4E462D02D6}" type="presParOf" srcId="{2C32FFF1-AF69-4221-B777-79F18A4F6F60}" destId="{D8AFEE34-EAC0-48F0-9A9A-033E1C4F4309}" srcOrd="1" destOrd="0" presId="urn:microsoft.com/office/officeart/2005/8/layout/hierarchy1"/>
    <dgm:cxn modelId="{ABEE90E6-6D4D-4D2D-9B4D-ADF109D29E9C}" type="presParOf" srcId="{D8AFEE34-EAC0-48F0-9A9A-033E1C4F4309}" destId="{2941DD9F-45D4-420F-A90D-AD1E3E1C8DEB}" srcOrd="0" destOrd="0" presId="urn:microsoft.com/office/officeart/2005/8/layout/hierarchy1"/>
    <dgm:cxn modelId="{43902816-D0C4-4A68-9B4E-482E8A8B4725}" type="presParOf" srcId="{D8AFEE34-EAC0-48F0-9A9A-033E1C4F4309}" destId="{28F81C07-4FAB-44AA-A2C7-F090A2D68815}" srcOrd="1" destOrd="0" presId="urn:microsoft.com/office/officeart/2005/8/layout/hierarchy1"/>
    <dgm:cxn modelId="{97465E0F-3511-448F-B934-A4D4A2F6F4E4}" type="presParOf" srcId="{28F81C07-4FAB-44AA-A2C7-F090A2D68815}" destId="{81E08103-BAC6-4942-AC65-B059EB3594B9}" srcOrd="0" destOrd="0" presId="urn:microsoft.com/office/officeart/2005/8/layout/hierarchy1"/>
    <dgm:cxn modelId="{43470273-BAB3-41B4-AB73-28D5F41F3DB7}" type="presParOf" srcId="{81E08103-BAC6-4942-AC65-B059EB3594B9}" destId="{58005B63-8133-429D-902D-C42C55A06B97}" srcOrd="0" destOrd="0" presId="urn:microsoft.com/office/officeart/2005/8/layout/hierarchy1"/>
    <dgm:cxn modelId="{DFEE4483-4328-48D4-AC2C-50C168781A08}" type="presParOf" srcId="{81E08103-BAC6-4942-AC65-B059EB3594B9}" destId="{B49D06D7-61F6-443D-9ED6-9D853F43AD7E}" srcOrd="1" destOrd="0" presId="urn:microsoft.com/office/officeart/2005/8/layout/hierarchy1"/>
    <dgm:cxn modelId="{B25ED5A3-AEDA-4B6C-87B2-CD7BADBEBBF6}" type="presParOf" srcId="{28F81C07-4FAB-44AA-A2C7-F090A2D68815}" destId="{FF58E3D8-0C24-48F9-B7B6-17AA659B6E90}" srcOrd="1" destOrd="0" presId="urn:microsoft.com/office/officeart/2005/8/layout/hierarchy1"/>
    <dgm:cxn modelId="{E5CAE31F-0BF7-4B65-9AB5-56BDE08220F1}" type="presParOf" srcId="{FF58E3D8-0C24-48F9-B7B6-17AA659B6E90}" destId="{EF7C64F7-8589-4AD2-8D4D-434BFEDC2842}" srcOrd="0" destOrd="0" presId="urn:microsoft.com/office/officeart/2005/8/layout/hierarchy1"/>
    <dgm:cxn modelId="{B3978E70-A546-4388-BB8F-20FE1AC14D95}" type="presParOf" srcId="{FF58E3D8-0C24-48F9-B7B6-17AA659B6E90}" destId="{EAE94148-DB3A-40ED-93CB-ED37F50B23E6}" srcOrd="1" destOrd="0" presId="urn:microsoft.com/office/officeart/2005/8/layout/hierarchy1"/>
    <dgm:cxn modelId="{12B5CC2F-DC0A-4DED-A057-43680F069858}" type="presParOf" srcId="{EAE94148-DB3A-40ED-93CB-ED37F50B23E6}" destId="{5727F4F6-989A-45C2-B452-2AB65BDE24E0}" srcOrd="0" destOrd="0" presId="urn:microsoft.com/office/officeart/2005/8/layout/hierarchy1"/>
    <dgm:cxn modelId="{394123C4-1093-4971-BBA4-3F48563F71E6}" type="presParOf" srcId="{5727F4F6-989A-45C2-B452-2AB65BDE24E0}" destId="{DDBD2198-5A07-492B-B37D-58991D679371}" srcOrd="0" destOrd="0" presId="urn:microsoft.com/office/officeart/2005/8/layout/hierarchy1"/>
    <dgm:cxn modelId="{48262F69-3826-414E-920F-FF85B5AB4FE2}" type="presParOf" srcId="{5727F4F6-989A-45C2-B452-2AB65BDE24E0}" destId="{71A76556-A0EC-4F34-B271-89F043E0C2CC}" srcOrd="1" destOrd="0" presId="urn:microsoft.com/office/officeart/2005/8/layout/hierarchy1"/>
    <dgm:cxn modelId="{A619598B-21F5-41EB-98F9-B7E2AD69C766}" type="presParOf" srcId="{EAE94148-DB3A-40ED-93CB-ED37F50B23E6}" destId="{E7B886EC-0802-402E-8592-C69616D62137}" srcOrd="1" destOrd="0" presId="urn:microsoft.com/office/officeart/2005/8/layout/hierarchy1"/>
    <dgm:cxn modelId="{C16BE4E4-400F-41C0-B4EF-08DF6F42C537}" type="presParOf" srcId="{D8AFEE34-EAC0-48F0-9A9A-033E1C4F4309}" destId="{37239192-ECD4-4DFE-8D00-43B653EA4D3F}" srcOrd="2" destOrd="0" presId="urn:microsoft.com/office/officeart/2005/8/layout/hierarchy1"/>
    <dgm:cxn modelId="{3B71C12C-5D1A-4910-8AEF-C01ED3A313BD}" type="presParOf" srcId="{D8AFEE34-EAC0-48F0-9A9A-033E1C4F4309}" destId="{CB272DD0-77A0-41B3-A235-3666A2F67302}" srcOrd="3" destOrd="0" presId="urn:microsoft.com/office/officeart/2005/8/layout/hierarchy1"/>
    <dgm:cxn modelId="{A85273CF-FBFA-442F-8E73-F4E0344B1E20}" type="presParOf" srcId="{CB272DD0-77A0-41B3-A235-3666A2F67302}" destId="{C9A8AEB2-2CAF-462E-8D6B-02C561D33367}" srcOrd="0" destOrd="0" presId="urn:microsoft.com/office/officeart/2005/8/layout/hierarchy1"/>
    <dgm:cxn modelId="{E49DE994-0E09-4219-B4CD-2E2437BD553E}" type="presParOf" srcId="{C9A8AEB2-2CAF-462E-8D6B-02C561D33367}" destId="{574971A7-429A-44BF-B57A-10B825B96EFA}" srcOrd="0" destOrd="0" presId="urn:microsoft.com/office/officeart/2005/8/layout/hierarchy1"/>
    <dgm:cxn modelId="{7CED594C-CC4F-4D57-B472-136119CC038D}" type="presParOf" srcId="{C9A8AEB2-2CAF-462E-8D6B-02C561D33367}" destId="{DC55AAD6-E89D-4DBD-AB57-185735448EBB}" srcOrd="1" destOrd="0" presId="urn:microsoft.com/office/officeart/2005/8/layout/hierarchy1"/>
    <dgm:cxn modelId="{3F138889-3468-4BB9-B7CB-26C1478EF6DD}" type="presParOf" srcId="{CB272DD0-77A0-41B3-A235-3666A2F67302}" destId="{F6D1B569-99E3-41E1-A3A9-DEBDD90C342B}" srcOrd="1" destOrd="0" presId="urn:microsoft.com/office/officeart/2005/8/layout/hierarchy1"/>
    <dgm:cxn modelId="{62BADBAB-899F-4C12-B95C-1D0B3C1F148E}" type="presParOf" srcId="{F6D1B569-99E3-41E1-A3A9-DEBDD90C342B}" destId="{480B795F-31D6-423F-B1DD-91B81027E8BB}" srcOrd="0" destOrd="0" presId="urn:microsoft.com/office/officeart/2005/8/layout/hierarchy1"/>
    <dgm:cxn modelId="{79B21490-646C-4553-B15D-D8B050BCC19A}" type="presParOf" srcId="{F6D1B569-99E3-41E1-A3A9-DEBDD90C342B}" destId="{706B3D7D-3AE3-4F6C-870E-EB29FCF484D4}" srcOrd="1" destOrd="0" presId="urn:microsoft.com/office/officeart/2005/8/layout/hierarchy1"/>
    <dgm:cxn modelId="{84690E53-DAD8-42E6-9A46-3FF0F5FB3BE1}" type="presParOf" srcId="{706B3D7D-3AE3-4F6C-870E-EB29FCF484D4}" destId="{0238C720-0918-4EA2-97D3-ADAC9989F930}" srcOrd="0" destOrd="0" presId="urn:microsoft.com/office/officeart/2005/8/layout/hierarchy1"/>
    <dgm:cxn modelId="{F574AF23-748C-4C4B-AD33-517BF50DA4DE}" type="presParOf" srcId="{0238C720-0918-4EA2-97D3-ADAC9989F930}" destId="{B23241E8-2649-41DE-8DC6-C1A9CB43F527}" srcOrd="0" destOrd="0" presId="urn:microsoft.com/office/officeart/2005/8/layout/hierarchy1"/>
    <dgm:cxn modelId="{B2E356EF-1967-447F-B1E3-FA78EF0E7B6A}" type="presParOf" srcId="{0238C720-0918-4EA2-97D3-ADAC9989F930}" destId="{C46999EE-8FDC-4E92-A1E9-E82D13526FED}" srcOrd="1" destOrd="0" presId="urn:microsoft.com/office/officeart/2005/8/layout/hierarchy1"/>
    <dgm:cxn modelId="{C0837514-938C-4F62-9016-DC75BFF15187}" type="presParOf" srcId="{706B3D7D-3AE3-4F6C-870E-EB29FCF484D4}" destId="{1605E1A9-166F-4FF7-9F68-669B03877BBD}" srcOrd="1" destOrd="0" presId="urn:microsoft.com/office/officeart/2005/8/layout/hierarchy1"/>
    <dgm:cxn modelId="{8CE36A04-689D-485F-BF97-D425D965D1D8}" type="presParOf" srcId="{D8AFEE34-EAC0-48F0-9A9A-033E1C4F4309}" destId="{6A2BC1D4-FACF-4B47-8915-FDDB99689840}" srcOrd="4" destOrd="0" presId="urn:microsoft.com/office/officeart/2005/8/layout/hierarchy1"/>
    <dgm:cxn modelId="{C340C261-26B8-49CF-9172-2C9B7F212757}" type="presParOf" srcId="{D8AFEE34-EAC0-48F0-9A9A-033E1C4F4309}" destId="{D3ACAA26-AA88-4AB5-8027-42D45EB90359}" srcOrd="5" destOrd="0" presId="urn:microsoft.com/office/officeart/2005/8/layout/hierarchy1"/>
    <dgm:cxn modelId="{5AB77EDF-D028-4E75-9C63-C0C16C032885}" type="presParOf" srcId="{D3ACAA26-AA88-4AB5-8027-42D45EB90359}" destId="{69F5B1D9-033A-4102-BB4B-4066C6630A61}" srcOrd="0" destOrd="0" presId="urn:microsoft.com/office/officeart/2005/8/layout/hierarchy1"/>
    <dgm:cxn modelId="{A6B11136-148D-4154-9D01-42CF6888B7B9}" type="presParOf" srcId="{69F5B1D9-033A-4102-BB4B-4066C6630A61}" destId="{23BF4CAB-54E3-4C04-8A0F-AFBBF365EF31}" srcOrd="0" destOrd="0" presId="urn:microsoft.com/office/officeart/2005/8/layout/hierarchy1"/>
    <dgm:cxn modelId="{21A1BD8C-63B8-45C6-86E0-48812A80BCCD}" type="presParOf" srcId="{69F5B1D9-033A-4102-BB4B-4066C6630A61}" destId="{46706E9E-F9E7-4C17-94C8-3EE86B36014E}" srcOrd="1" destOrd="0" presId="urn:microsoft.com/office/officeart/2005/8/layout/hierarchy1"/>
    <dgm:cxn modelId="{575CD5D9-9189-4FAD-BCC1-AD0C7FE92782}" type="presParOf" srcId="{D3ACAA26-AA88-4AB5-8027-42D45EB90359}" destId="{B7172348-9532-4DF5-A76B-65D787722618}" srcOrd="1" destOrd="0" presId="urn:microsoft.com/office/officeart/2005/8/layout/hierarchy1"/>
    <dgm:cxn modelId="{AD052314-F680-4AFF-84E4-7D44712E896E}" type="presParOf" srcId="{B7172348-9532-4DF5-A76B-65D787722618}" destId="{69BEFA6D-B288-4514-9F10-48AE6739DC5E}" srcOrd="0" destOrd="0" presId="urn:microsoft.com/office/officeart/2005/8/layout/hierarchy1"/>
    <dgm:cxn modelId="{2171E282-BF9E-48A5-8B65-2FFDE69EE738}" type="presParOf" srcId="{B7172348-9532-4DF5-A76B-65D787722618}" destId="{4500E50D-F71A-4502-A834-DAEA96D9991E}" srcOrd="1" destOrd="0" presId="urn:microsoft.com/office/officeart/2005/8/layout/hierarchy1"/>
    <dgm:cxn modelId="{6644C9CA-F287-40D9-AF03-3D9D5B57522E}" type="presParOf" srcId="{4500E50D-F71A-4502-A834-DAEA96D9991E}" destId="{45E90A9E-741C-4BAA-A58C-D48A80C77BE6}" srcOrd="0" destOrd="0" presId="urn:microsoft.com/office/officeart/2005/8/layout/hierarchy1"/>
    <dgm:cxn modelId="{2D757EB7-A2AF-4DCB-AD47-316C1AA521B5}" type="presParOf" srcId="{45E90A9E-741C-4BAA-A58C-D48A80C77BE6}" destId="{7071C381-7297-4B26-8A39-69E77466D9B9}" srcOrd="0" destOrd="0" presId="urn:microsoft.com/office/officeart/2005/8/layout/hierarchy1"/>
    <dgm:cxn modelId="{DE9FF637-F671-48C0-9253-01684968AE6B}" type="presParOf" srcId="{45E90A9E-741C-4BAA-A58C-D48A80C77BE6}" destId="{9362F432-4BD2-455F-A54B-AAA31A649E7B}" srcOrd="1" destOrd="0" presId="urn:microsoft.com/office/officeart/2005/8/layout/hierarchy1"/>
    <dgm:cxn modelId="{34FF2F74-90DC-4343-8829-8AAEC14D1CA5}" type="presParOf" srcId="{4500E50D-F71A-4502-A834-DAEA96D9991E}" destId="{41B93EF5-2F2E-46EF-B52C-A92196747CF1}" srcOrd="1" destOrd="0" presId="urn:microsoft.com/office/officeart/2005/8/layout/hierarchy1"/>
    <dgm:cxn modelId="{52FE0CF6-C1D4-447E-A1EE-2595E96B0752}" type="presParOf" srcId="{D8AFEE34-EAC0-48F0-9A9A-033E1C4F4309}" destId="{4B287673-F98B-4E30-BC80-D90F399CE3D4}" srcOrd="6" destOrd="0" presId="urn:microsoft.com/office/officeart/2005/8/layout/hierarchy1"/>
    <dgm:cxn modelId="{DD414BB2-8B12-4512-97B4-F31DA5D7DA8E}" type="presParOf" srcId="{D8AFEE34-EAC0-48F0-9A9A-033E1C4F4309}" destId="{30D7BE14-7741-42FA-BBE2-8205E696B629}" srcOrd="7" destOrd="0" presId="urn:microsoft.com/office/officeart/2005/8/layout/hierarchy1"/>
    <dgm:cxn modelId="{B65FD53E-41D5-43D0-AA78-4469F958851F}" type="presParOf" srcId="{30D7BE14-7741-42FA-BBE2-8205E696B629}" destId="{8D8EDFD5-BD64-4DC0-954B-5F8CE61A26C5}" srcOrd="0" destOrd="0" presId="urn:microsoft.com/office/officeart/2005/8/layout/hierarchy1"/>
    <dgm:cxn modelId="{42F6CE61-1DCA-4CA6-84E6-B6A196F065F7}" type="presParOf" srcId="{8D8EDFD5-BD64-4DC0-954B-5F8CE61A26C5}" destId="{BD774600-1CE4-4D4D-B628-769BDE26EB07}" srcOrd="0" destOrd="0" presId="urn:microsoft.com/office/officeart/2005/8/layout/hierarchy1"/>
    <dgm:cxn modelId="{87542EEB-5481-4EC4-9E1B-275DE215E496}" type="presParOf" srcId="{8D8EDFD5-BD64-4DC0-954B-5F8CE61A26C5}" destId="{3FF8CD8C-7086-4384-8959-C62E79EE2688}" srcOrd="1" destOrd="0" presId="urn:microsoft.com/office/officeart/2005/8/layout/hierarchy1"/>
    <dgm:cxn modelId="{418F9C9E-6A33-4B82-A9ED-B22ABEBC751A}" type="presParOf" srcId="{30D7BE14-7741-42FA-BBE2-8205E696B629}" destId="{647BFBCD-CEA3-442E-908C-B0DD3F7E2878}" srcOrd="1" destOrd="0" presId="urn:microsoft.com/office/officeart/2005/8/layout/hierarchy1"/>
    <dgm:cxn modelId="{5A97EFEB-4E1B-4D71-BC7B-E8A5783A29D3}" type="presParOf" srcId="{647BFBCD-CEA3-442E-908C-B0DD3F7E2878}" destId="{8BDC56DE-C78A-4DF1-A982-A0A2D8A09F34}" srcOrd="0" destOrd="0" presId="urn:microsoft.com/office/officeart/2005/8/layout/hierarchy1"/>
    <dgm:cxn modelId="{53F4FDB9-6DAE-4357-B317-268D5331BEB7}" type="presParOf" srcId="{647BFBCD-CEA3-442E-908C-B0DD3F7E2878}" destId="{87DFA037-1BA9-405C-842F-2BDAB505E83F}" srcOrd="1" destOrd="0" presId="urn:microsoft.com/office/officeart/2005/8/layout/hierarchy1"/>
    <dgm:cxn modelId="{70040027-5F2F-40DC-9720-77124EED1F90}" type="presParOf" srcId="{87DFA037-1BA9-405C-842F-2BDAB505E83F}" destId="{6BAC1186-5766-4F36-97D6-635F69D2AAE8}" srcOrd="0" destOrd="0" presId="urn:microsoft.com/office/officeart/2005/8/layout/hierarchy1"/>
    <dgm:cxn modelId="{D3697566-9B62-4B2C-9541-7582ED30BE96}" type="presParOf" srcId="{6BAC1186-5766-4F36-97D6-635F69D2AAE8}" destId="{F668294B-CE6F-478B-B3B7-019D676CD57B}" srcOrd="0" destOrd="0" presId="urn:microsoft.com/office/officeart/2005/8/layout/hierarchy1"/>
    <dgm:cxn modelId="{332A8D47-8F80-41A9-8ACF-DF18F03F97BD}" type="presParOf" srcId="{6BAC1186-5766-4F36-97D6-635F69D2AAE8}" destId="{41E0CD49-5B83-4A0A-B82E-FEBB794D6375}" srcOrd="1" destOrd="0" presId="urn:microsoft.com/office/officeart/2005/8/layout/hierarchy1"/>
    <dgm:cxn modelId="{0869EB8B-CD96-43B8-BD96-688720CA84CF}" type="presParOf" srcId="{87DFA037-1BA9-405C-842F-2BDAB505E83F}" destId="{80ADC736-B24B-4DB2-A7AE-34D630B3AB04}" srcOrd="1" destOrd="0" presId="urn:microsoft.com/office/officeart/2005/8/layout/hierarchy1"/>
    <dgm:cxn modelId="{96FA51A5-D44F-4AF8-A045-7E5C506A6A4B}" type="presParOf" srcId="{D8AFEE34-EAC0-48F0-9A9A-033E1C4F4309}" destId="{2310676F-1B8F-4638-B7CA-3B24EAECD5EB}" srcOrd="8" destOrd="0" presId="urn:microsoft.com/office/officeart/2005/8/layout/hierarchy1"/>
    <dgm:cxn modelId="{7A8CCFD9-78A3-4D8C-8E13-8BDEB48F94CF}" type="presParOf" srcId="{D8AFEE34-EAC0-48F0-9A9A-033E1C4F4309}" destId="{38EDEAC0-ACF5-4889-878B-834FBF21108C}" srcOrd="9" destOrd="0" presId="urn:microsoft.com/office/officeart/2005/8/layout/hierarchy1"/>
    <dgm:cxn modelId="{A019DC4E-5E2B-4097-A1CD-66FE44BCEE22}" type="presParOf" srcId="{38EDEAC0-ACF5-4889-878B-834FBF21108C}" destId="{C5C30A67-85EF-4BEC-A6D3-D077121C93E4}" srcOrd="0" destOrd="0" presId="urn:microsoft.com/office/officeart/2005/8/layout/hierarchy1"/>
    <dgm:cxn modelId="{F3E3A55B-9C50-4A21-AF9C-F2E0E73B9E4D}" type="presParOf" srcId="{C5C30A67-85EF-4BEC-A6D3-D077121C93E4}" destId="{F4FC84BC-F4C9-4BF3-B8CA-CDF027ACBE07}" srcOrd="0" destOrd="0" presId="urn:microsoft.com/office/officeart/2005/8/layout/hierarchy1"/>
    <dgm:cxn modelId="{4DB4927E-2B06-4B82-93F9-B9A7EF662F94}" type="presParOf" srcId="{C5C30A67-85EF-4BEC-A6D3-D077121C93E4}" destId="{53F91D8A-06E2-4C6A-A4F0-42761C583516}" srcOrd="1" destOrd="0" presId="urn:microsoft.com/office/officeart/2005/8/layout/hierarchy1"/>
    <dgm:cxn modelId="{9C910EB8-DEB3-46CE-8601-407B7F1A0294}" type="presParOf" srcId="{38EDEAC0-ACF5-4889-878B-834FBF21108C}" destId="{CE36E5C8-C121-4CCA-819F-DFE0C3C010EB}" srcOrd="1" destOrd="0" presId="urn:microsoft.com/office/officeart/2005/8/layout/hierarchy1"/>
    <dgm:cxn modelId="{49FBB6BF-A363-43B4-89A4-F21582B05145}" type="presParOf" srcId="{CE36E5C8-C121-4CCA-819F-DFE0C3C010EB}" destId="{9BA8D016-F42C-4C3B-BC4B-F4B6603DB609}" srcOrd="0" destOrd="0" presId="urn:microsoft.com/office/officeart/2005/8/layout/hierarchy1"/>
    <dgm:cxn modelId="{F3A3AAA4-4835-41E8-802A-D965928A6C83}" type="presParOf" srcId="{CE36E5C8-C121-4CCA-819F-DFE0C3C010EB}" destId="{6615E907-FDE6-4F59-AB2E-165AF0F71894}" srcOrd="1" destOrd="0" presId="urn:microsoft.com/office/officeart/2005/8/layout/hierarchy1"/>
    <dgm:cxn modelId="{CDE6FD77-0D30-4223-9236-AA3F2BB77787}" type="presParOf" srcId="{6615E907-FDE6-4F59-AB2E-165AF0F71894}" destId="{FF79932D-0A00-421D-8419-C38B1A967352}" srcOrd="0" destOrd="0" presId="urn:microsoft.com/office/officeart/2005/8/layout/hierarchy1"/>
    <dgm:cxn modelId="{06948218-B2E8-4392-92C1-E48B3DE03B9A}" type="presParOf" srcId="{FF79932D-0A00-421D-8419-C38B1A967352}" destId="{BD4DBD53-EAE6-4173-A277-09D2690B39EA}" srcOrd="0" destOrd="0" presId="urn:microsoft.com/office/officeart/2005/8/layout/hierarchy1"/>
    <dgm:cxn modelId="{618E901E-8BBF-4327-B14D-DB24995A78E9}" type="presParOf" srcId="{FF79932D-0A00-421D-8419-C38B1A967352}" destId="{CB21F6E7-D8EE-47C2-B79F-FF7689179D8F}" srcOrd="1" destOrd="0" presId="urn:microsoft.com/office/officeart/2005/8/layout/hierarchy1"/>
    <dgm:cxn modelId="{A184BF8A-85E5-449A-84CA-F374C89AF61F}" type="presParOf" srcId="{6615E907-FDE6-4F59-AB2E-165AF0F71894}" destId="{3D35C610-B5CC-423E-B579-19DD1E38813D}" srcOrd="1" destOrd="0" presId="urn:microsoft.com/office/officeart/2005/8/layout/hierarchy1"/>
    <dgm:cxn modelId="{1CF234B7-68F3-46B3-BBF5-892B11FAA59A}" type="presParOf" srcId="{D8AFEE34-EAC0-48F0-9A9A-033E1C4F4309}" destId="{017B29BD-BBA8-435D-A5B5-72F1F5B96495}" srcOrd="10" destOrd="0" presId="urn:microsoft.com/office/officeart/2005/8/layout/hierarchy1"/>
    <dgm:cxn modelId="{3099EFE4-4CA5-4139-B316-E595CFF2D4D4}" type="presParOf" srcId="{D8AFEE34-EAC0-48F0-9A9A-033E1C4F4309}" destId="{E3C7A864-9AA0-436D-BDA4-59CA2BCCAA0A}" srcOrd="11" destOrd="0" presId="urn:microsoft.com/office/officeart/2005/8/layout/hierarchy1"/>
    <dgm:cxn modelId="{7742BBF1-8DB2-4EF7-8F70-77E9712E862D}" type="presParOf" srcId="{E3C7A864-9AA0-436D-BDA4-59CA2BCCAA0A}" destId="{59F13ED3-6508-4709-B183-DCBD1813A602}" srcOrd="0" destOrd="0" presId="urn:microsoft.com/office/officeart/2005/8/layout/hierarchy1"/>
    <dgm:cxn modelId="{CE19BF36-77F1-4FDE-98F9-FB5ABE5CE405}" type="presParOf" srcId="{59F13ED3-6508-4709-B183-DCBD1813A602}" destId="{E163F748-4EC5-45B9-9E2F-C226344FA68F}" srcOrd="0" destOrd="0" presId="urn:microsoft.com/office/officeart/2005/8/layout/hierarchy1"/>
    <dgm:cxn modelId="{EBC2D876-45E4-41B5-A44D-A308FE9A4BA7}" type="presParOf" srcId="{59F13ED3-6508-4709-B183-DCBD1813A602}" destId="{BE311843-9B52-47CD-9867-C712C9B01B62}" srcOrd="1" destOrd="0" presId="urn:microsoft.com/office/officeart/2005/8/layout/hierarchy1"/>
    <dgm:cxn modelId="{F3308D13-AEA6-4DD4-B231-8354FF4CD75F}" type="presParOf" srcId="{E3C7A864-9AA0-436D-BDA4-59CA2BCCAA0A}" destId="{9FD6C2DE-BDDD-42FF-884C-A62196E1641F}" srcOrd="1" destOrd="0" presId="urn:microsoft.com/office/officeart/2005/8/layout/hierarchy1"/>
    <dgm:cxn modelId="{4F6C60D4-DB18-4114-9BB2-3846120B10CC}" type="presParOf" srcId="{9FD6C2DE-BDDD-42FF-884C-A62196E1641F}" destId="{2A4FFA9E-6F0F-461F-9DEB-4A27877A682F}" srcOrd="0" destOrd="0" presId="urn:microsoft.com/office/officeart/2005/8/layout/hierarchy1"/>
    <dgm:cxn modelId="{B1ACD18D-8D0A-41F3-80B4-38C5EE5C033D}" type="presParOf" srcId="{9FD6C2DE-BDDD-42FF-884C-A62196E1641F}" destId="{EBEFA7CF-12FC-4347-923E-FDC4E7FC9EA4}" srcOrd="1" destOrd="0" presId="urn:microsoft.com/office/officeart/2005/8/layout/hierarchy1"/>
    <dgm:cxn modelId="{972A9628-9E2E-4803-ACAF-ED295FAE8112}" type="presParOf" srcId="{EBEFA7CF-12FC-4347-923E-FDC4E7FC9EA4}" destId="{14C73E53-21F3-49BE-B474-5ABC5F529554}" srcOrd="0" destOrd="0" presId="urn:microsoft.com/office/officeart/2005/8/layout/hierarchy1"/>
    <dgm:cxn modelId="{ED36D4D9-127C-4DC1-B44B-7416C2A78DFF}" type="presParOf" srcId="{14C73E53-21F3-49BE-B474-5ABC5F529554}" destId="{EC6D0C4C-9BBA-497E-9F2E-F1B331F37154}" srcOrd="0" destOrd="0" presId="urn:microsoft.com/office/officeart/2005/8/layout/hierarchy1"/>
    <dgm:cxn modelId="{692EFAA8-9FCB-439D-9DDD-D6301ED718B1}" type="presParOf" srcId="{14C73E53-21F3-49BE-B474-5ABC5F529554}" destId="{3F10809B-FDF3-497C-90EA-7FDF9B8A42BA}" srcOrd="1" destOrd="0" presId="urn:microsoft.com/office/officeart/2005/8/layout/hierarchy1"/>
    <dgm:cxn modelId="{62ED5ADB-519C-4C06-9B52-A93739DF9595}" type="presParOf" srcId="{EBEFA7CF-12FC-4347-923E-FDC4E7FC9EA4}" destId="{485EA6F3-A3DA-4748-ACAA-2EA459575D5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FFA9E-6F0F-461F-9DEB-4A27877A682F}">
      <dsp:nvSpPr>
        <dsp:cNvPr id="0" name=""/>
        <dsp:cNvSpPr/>
      </dsp:nvSpPr>
      <dsp:spPr>
        <a:xfrm>
          <a:off x="7665482" y="2886988"/>
          <a:ext cx="91440" cy="339182"/>
        </a:xfrm>
        <a:custGeom>
          <a:avLst/>
          <a:gdLst/>
          <a:ahLst/>
          <a:cxnLst/>
          <a:rect l="0" t="0" r="0" b="0"/>
          <a:pathLst>
            <a:path>
              <a:moveTo>
                <a:pt x="45720" y="0"/>
              </a:moveTo>
              <a:lnTo>
                <a:pt x="45720" y="3391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7B29BD-BBA8-435D-A5B5-72F1F5B96495}">
      <dsp:nvSpPr>
        <dsp:cNvPr id="0" name=""/>
        <dsp:cNvSpPr/>
      </dsp:nvSpPr>
      <dsp:spPr>
        <a:xfrm>
          <a:off x="4147676" y="1807240"/>
          <a:ext cx="3563525" cy="339182"/>
        </a:xfrm>
        <a:custGeom>
          <a:avLst/>
          <a:gdLst/>
          <a:ahLst/>
          <a:cxnLst/>
          <a:rect l="0" t="0" r="0" b="0"/>
          <a:pathLst>
            <a:path>
              <a:moveTo>
                <a:pt x="0" y="0"/>
              </a:moveTo>
              <a:lnTo>
                <a:pt x="0" y="231143"/>
              </a:lnTo>
              <a:lnTo>
                <a:pt x="3563525" y="231143"/>
              </a:lnTo>
              <a:lnTo>
                <a:pt x="3563525" y="339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A8D016-F42C-4C3B-BC4B-F4B6603DB609}">
      <dsp:nvSpPr>
        <dsp:cNvPr id="0" name=""/>
        <dsp:cNvSpPr/>
      </dsp:nvSpPr>
      <dsp:spPr>
        <a:xfrm>
          <a:off x="6240072" y="2886988"/>
          <a:ext cx="91440" cy="339182"/>
        </a:xfrm>
        <a:custGeom>
          <a:avLst/>
          <a:gdLst/>
          <a:ahLst/>
          <a:cxnLst/>
          <a:rect l="0" t="0" r="0" b="0"/>
          <a:pathLst>
            <a:path>
              <a:moveTo>
                <a:pt x="45720" y="0"/>
              </a:moveTo>
              <a:lnTo>
                <a:pt x="45720" y="3391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10676F-1B8F-4638-B7CA-3B24EAECD5EB}">
      <dsp:nvSpPr>
        <dsp:cNvPr id="0" name=""/>
        <dsp:cNvSpPr/>
      </dsp:nvSpPr>
      <dsp:spPr>
        <a:xfrm>
          <a:off x="4147676" y="1807240"/>
          <a:ext cx="2138115" cy="339182"/>
        </a:xfrm>
        <a:custGeom>
          <a:avLst/>
          <a:gdLst/>
          <a:ahLst/>
          <a:cxnLst/>
          <a:rect l="0" t="0" r="0" b="0"/>
          <a:pathLst>
            <a:path>
              <a:moveTo>
                <a:pt x="0" y="0"/>
              </a:moveTo>
              <a:lnTo>
                <a:pt x="0" y="231143"/>
              </a:lnTo>
              <a:lnTo>
                <a:pt x="2138115" y="231143"/>
              </a:lnTo>
              <a:lnTo>
                <a:pt x="2138115" y="339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DC56DE-C78A-4DF1-A982-A0A2D8A09F34}">
      <dsp:nvSpPr>
        <dsp:cNvPr id="0" name=""/>
        <dsp:cNvSpPr/>
      </dsp:nvSpPr>
      <dsp:spPr>
        <a:xfrm>
          <a:off x="4814661" y="2886988"/>
          <a:ext cx="91440" cy="339182"/>
        </a:xfrm>
        <a:custGeom>
          <a:avLst/>
          <a:gdLst/>
          <a:ahLst/>
          <a:cxnLst/>
          <a:rect l="0" t="0" r="0" b="0"/>
          <a:pathLst>
            <a:path>
              <a:moveTo>
                <a:pt x="45720" y="0"/>
              </a:moveTo>
              <a:lnTo>
                <a:pt x="45720" y="3391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287673-F98B-4E30-BC80-D90F399CE3D4}">
      <dsp:nvSpPr>
        <dsp:cNvPr id="0" name=""/>
        <dsp:cNvSpPr/>
      </dsp:nvSpPr>
      <dsp:spPr>
        <a:xfrm>
          <a:off x="4147676" y="1807240"/>
          <a:ext cx="712705" cy="339182"/>
        </a:xfrm>
        <a:custGeom>
          <a:avLst/>
          <a:gdLst/>
          <a:ahLst/>
          <a:cxnLst/>
          <a:rect l="0" t="0" r="0" b="0"/>
          <a:pathLst>
            <a:path>
              <a:moveTo>
                <a:pt x="0" y="0"/>
              </a:moveTo>
              <a:lnTo>
                <a:pt x="0" y="231143"/>
              </a:lnTo>
              <a:lnTo>
                <a:pt x="712705" y="231143"/>
              </a:lnTo>
              <a:lnTo>
                <a:pt x="712705" y="339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9BEFA6D-B288-4514-9F10-48AE6739DC5E}">
      <dsp:nvSpPr>
        <dsp:cNvPr id="0" name=""/>
        <dsp:cNvSpPr/>
      </dsp:nvSpPr>
      <dsp:spPr>
        <a:xfrm>
          <a:off x="3389251" y="2886988"/>
          <a:ext cx="91440" cy="339182"/>
        </a:xfrm>
        <a:custGeom>
          <a:avLst/>
          <a:gdLst/>
          <a:ahLst/>
          <a:cxnLst/>
          <a:rect l="0" t="0" r="0" b="0"/>
          <a:pathLst>
            <a:path>
              <a:moveTo>
                <a:pt x="45720" y="0"/>
              </a:moveTo>
              <a:lnTo>
                <a:pt x="45720" y="3391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2BC1D4-FACF-4B47-8915-FDDB99689840}">
      <dsp:nvSpPr>
        <dsp:cNvPr id="0" name=""/>
        <dsp:cNvSpPr/>
      </dsp:nvSpPr>
      <dsp:spPr>
        <a:xfrm>
          <a:off x="3434971" y="1807240"/>
          <a:ext cx="712705" cy="339182"/>
        </a:xfrm>
        <a:custGeom>
          <a:avLst/>
          <a:gdLst/>
          <a:ahLst/>
          <a:cxnLst/>
          <a:rect l="0" t="0" r="0" b="0"/>
          <a:pathLst>
            <a:path>
              <a:moveTo>
                <a:pt x="712705" y="0"/>
              </a:moveTo>
              <a:lnTo>
                <a:pt x="712705" y="231143"/>
              </a:lnTo>
              <a:lnTo>
                <a:pt x="0" y="231143"/>
              </a:lnTo>
              <a:lnTo>
                <a:pt x="0" y="339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80B795F-31D6-423F-B1DD-91B81027E8BB}">
      <dsp:nvSpPr>
        <dsp:cNvPr id="0" name=""/>
        <dsp:cNvSpPr/>
      </dsp:nvSpPr>
      <dsp:spPr>
        <a:xfrm>
          <a:off x="1963841" y="2886988"/>
          <a:ext cx="91440" cy="339182"/>
        </a:xfrm>
        <a:custGeom>
          <a:avLst/>
          <a:gdLst/>
          <a:ahLst/>
          <a:cxnLst/>
          <a:rect l="0" t="0" r="0" b="0"/>
          <a:pathLst>
            <a:path>
              <a:moveTo>
                <a:pt x="45720" y="0"/>
              </a:moveTo>
              <a:lnTo>
                <a:pt x="45720" y="3391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239192-ECD4-4DFE-8D00-43B653EA4D3F}">
      <dsp:nvSpPr>
        <dsp:cNvPr id="0" name=""/>
        <dsp:cNvSpPr/>
      </dsp:nvSpPr>
      <dsp:spPr>
        <a:xfrm>
          <a:off x="2009561" y="1807240"/>
          <a:ext cx="2138115" cy="339182"/>
        </a:xfrm>
        <a:custGeom>
          <a:avLst/>
          <a:gdLst/>
          <a:ahLst/>
          <a:cxnLst/>
          <a:rect l="0" t="0" r="0" b="0"/>
          <a:pathLst>
            <a:path>
              <a:moveTo>
                <a:pt x="2138115" y="0"/>
              </a:moveTo>
              <a:lnTo>
                <a:pt x="2138115" y="231143"/>
              </a:lnTo>
              <a:lnTo>
                <a:pt x="0" y="231143"/>
              </a:lnTo>
              <a:lnTo>
                <a:pt x="0" y="339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7C64F7-8589-4AD2-8D4D-434BFEDC2842}">
      <dsp:nvSpPr>
        <dsp:cNvPr id="0" name=""/>
        <dsp:cNvSpPr/>
      </dsp:nvSpPr>
      <dsp:spPr>
        <a:xfrm>
          <a:off x="538430" y="2886988"/>
          <a:ext cx="91440" cy="339182"/>
        </a:xfrm>
        <a:custGeom>
          <a:avLst/>
          <a:gdLst/>
          <a:ahLst/>
          <a:cxnLst/>
          <a:rect l="0" t="0" r="0" b="0"/>
          <a:pathLst>
            <a:path>
              <a:moveTo>
                <a:pt x="45720" y="0"/>
              </a:moveTo>
              <a:lnTo>
                <a:pt x="45720" y="3391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41DD9F-45D4-420F-A90D-AD1E3E1C8DEB}">
      <dsp:nvSpPr>
        <dsp:cNvPr id="0" name=""/>
        <dsp:cNvSpPr/>
      </dsp:nvSpPr>
      <dsp:spPr>
        <a:xfrm>
          <a:off x="584150" y="1807240"/>
          <a:ext cx="3563525" cy="339182"/>
        </a:xfrm>
        <a:custGeom>
          <a:avLst/>
          <a:gdLst/>
          <a:ahLst/>
          <a:cxnLst/>
          <a:rect l="0" t="0" r="0" b="0"/>
          <a:pathLst>
            <a:path>
              <a:moveTo>
                <a:pt x="3563525" y="0"/>
              </a:moveTo>
              <a:lnTo>
                <a:pt x="3563525" y="231143"/>
              </a:lnTo>
              <a:lnTo>
                <a:pt x="0" y="231143"/>
              </a:lnTo>
              <a:lnTo>
                <a:pt x="0" y="339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3F486D-DAAC-4539-A276-73F67BD56436}">
      <dsp:nvSpPr>
        <dsp:cNvPr id="0" name=""/>
        <dsp:cNvSpPr/>
      </dsp:nvSpPr>
      <dsp:spPr>
        <a:xfrm>
          <a:off x="1879423" y="1066674"/>
          <a:ext cx="4536505" cy="7405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8911D7-F192-46CB-9A6A-B88AFF0EE0DF}">
      <dsp:nvSpPr>
        <dsp:cNvPr id="0" name=""/>
        <dsp:cNvSpPr/>
      </dsp:nvSpPr>
      <dsp:spPr>
        <a:xfrm>
          <a:off x="2009006" y="1189778"/>
          <a:ext cx="4536505" cy="740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Best location selection criteria for warehouse location</a:t>
          </a:r>
        </a:p>
      </dsp:txBody>
      <dsp:txXfrm>
        <a:off x="2030696" y="1211468"/>
        <a:ext cx="4493125" cy="697185"/>
      </dsp:txXfrm>
    </dsp:sp>
    <dsp:sp modelId="{58005B63-8133-429D-902D-C42C55A06B97}">
      <dsp:nvSpPr>
        <dsp:cNvPr id="0" name=""/>
        <dsp:cNvSpPr/>
      </dsp:nvSpPr>
      <dsp:spPr>
        <a:xfrm>
          <a:off x="1028" y="2146423"/>
          <a:ext cx="1166244" cy="7405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9D06D7-61F6-443D-9ED6-9D853F43AD7E}">
      <dsp:nvSpPr>
        <dsp:cNvPr id="0" name=""/>
        <dsp:cNvSpPr/>
      </dsp:nvSpPr>
      <dsp:spPr>
        <a:xfrm>
          <a:off x="130611" y="2269526"/>
          <a:ext cx="1166244" cy="740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Cost</a:t>
          </a:r>
        </a:p>
      </dsp:txBody>
      <dsp:txXfrm>
        <a:off x="152301" y="2291216"/>
        <a:ext cx="1122864" cy="697185"/>
      </dsp:txXfrm>
    </dsp:sp>
    <dsp:sp modelId="{DDBD2198-5A07-492B-B37D-58991D679371}">
      <dsp:nvSpPr>
        <dsp:cNvPr id="0" name=""/>
        <dsp:cNvSpPr/>
      </dsp:nvSpPr>
      <dsp:spPr>
        <a:xfrm>
          <a:off x="1028" y="3226171"/>
          <a:ext cx="1166244" cy="16651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A76556-A0EC-4F34-B271-89F043E0C2CC}">
      <dsp:nvSpPr>
        <dsp:cNvPr id="0" name=""/>
        <dsp:cNvSpPr/>
      </dsp:nvSpPr>
      <dsp:spPr>
        <a:xfrm>
          <a:off x="130611" y="3349275"/>
          <a:ext cx="1166244" cy="16651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Land cost</a:t>
          </a:r>
        </a:p>
        <a:p>
          <a:pPr lvl="0" algn="ctr" defTabSz="400050">
            <a:lnSpc>
              <a:spcPct val="90000"/>
            </a:lnSpc>
            <a:spcBef>
              <a:spcPct val="0"/>
            </a:spcBef>
            <a:spcAft>
              <a:spcPct val="35000"/>
            </a:spcAft>
          </a:pPr>
          <a:r>
            <a:rPr lang="en-GB" sz="900" kern="1200" dirty="0"/>
            <a:t>Labour costs</a:t>
          </a:r>
        </a:p>
        <a:p>
          <a:pPr lvl="0" algn="ctr" defTabSz="400050">
            <a:lnSpc>
              <a:spcPct val="90000"/>
            </a:lnSpc>
            <a:spcBef>
              <a:spcPct val="0"/>
            </a:spcBef>
            <a:spcAft>
              <a:spcPct val="35000"/>
            </a:spcAft>
          </a:pPr>
          <a:r>
            <a:rPr lang="en-GB" sz="900" kern="1200" dirty="0"/>
            <a:t>Transportation cost</a:t>
          </a:r>
        </a:p>
        <a:p>
          <a:pPr lvl="0" algn="ctr" defTabSz="400050">
            <a:lnSpc>
              <a:spcPct val="90000"/>
            </a:lnSpc>
            <a:spcBef>
              <a:spcPct val="0"/>
            </a:spcBef>
            <a:spcAft>
              <a:spcPct val="35000"/>
            </a:spcAft>
          </a:pPr>
          <a:r>
            <a:rPr lang="en-GB" sz="900" kern="1200" dirty="0"/>
            <a:t>Tax incentives</a:t>
          </a:r>
        </a:p>
        <a:p>
          <a:pPr lvl="0" algn="ctr" defTabSz="400050">
            <a:lnSpc>
              <a:spcPct val="90000"/>
            </a:lnSpc>
            <a:spcBef>
              <a:spcPct val="0"/>
            </a:spcBef>
            <a:spcAft>
              <a:spcPct val="35000"/>
            </a:spcAft>
          </a:pPr>
          <a:r>
            <a:rPr lang="en-GB" sz="900" kern="1200" dirty="0"/>
            <a:t>Tax structures</a:t>
          </a:r>
        </a:p>
        <a:p>
          <a:pPr lvl="0" algn="ctr" defTabSz="400050">
            <a:lnSpc>
              <a:spcPct val="90000"/>
            </a:lnSpc>
            <a:spcBef>
              <a:spcPct val="0"/>
            </a:spcBef>
            <a:spcAft>
              <a:spcPct val="35000"/>
            </a:spcAft>
          </a:pPr>
          <a:r>
            <a:rPr lang="en-GB" sz="900" kern="1200" dirty="0"/>
            <a:t>Financial incentives</a:t>
          </a:r>
        </a:p>
        <a:p>
          <a:pPr lvl="0" algn="ctr" defTabSz="400050">
            <a:lnSpc>
              <a:spcPct val="90000"/>
            </a:lnSpc>
            <a:spcBef>
              <a:spcPct val="0"/>
            </a:spcBef>
            <a:spcAft>
              <a:spcPct val="35000"/>
            </a:spcAft>
          </a:pPr>
          <a:r>
            <a:rPr lang="en-GB" sz="900" kern="1200" dirty="0"/>
            <a:t>Handling costs</a:t>
          </a:r>
        </a:p>
      </dsp:txBody>
      <dsp:txXfrm>
        <a:off x="164769" y="3383433"/>
        <a:ext cx="1097928" cy="1596852"/>
      </dsp:txXfrm>
    </dsp:sp>
    <dsp:sp modelId="{574971A7-429A-44BF-B57A-10B825B96EFA}">
      <dsp:nvSpPr>
        <dsp:cNvPr id="0" name=""/>
        <dsp:cNvSpPr/>
      </dsp:nvSpPr>
      <dsp:spPr>
        <a:xfrm>
          <a:off x="1426438" y="2146423"/>
          <a:ext cx="1166244" cy="7405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55AAD6-E89D-4DBD-AB57-185735448EBB}">
      <dsp:nvSpPr>
        <dsp:cNvPr id="0" name=""/>
        <dsp:cNvSpPr/>
      </dsp:nvSpPr>
      <dsp:spPr>
        <a:xfrm>
          <a:off x="1556021" y="2269526"/>
          <a:ext cx="1166244" cy="740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Macro environment</a:t>
          </a:r>
        </a:p>
      </dsp:txBody>
      <dsp:txXfrm>
        <a:off x="1577711" y="2291216"/>
        <a:ext cx="1122864" cy="697185"/>
      </dsp:txXfrm>
    </dsp:sp>
    <dsp:sp modelId="{B23241E8-2649-41DE-8DC6-C1A9CB43F527}">
      <dsp:nvSpPr>
        <dsp:cNvPr id="0" name=""/>
        <dsp:cNvSpPr/>
      </dsp:nvSpPr>
      <dsp:spPr>
        <a:xfrm>
          <a:off x="1426438" y="3226171"/>
          <a:ext cx="1166244" cy="165721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6999EE-8FDC-4E92-A1E9-E82D13526FED}">
      <dsp:nvSpPr>
        <dsp:cNvPr id="0" name=""/>
        <dsp:cNvSpPr/>
      </dsp:nvSpPr>
      <dsp:spPr>
        <a:xfrm>
          <a:off x="1556021" y="3349275"/>
          <a:ext cx="1166244" cy="165721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Government policies</a:t>
          </a:r>
        </a:p>
        <a:p>
          <a:pPr lvl="0" algn="ctr" defTabSz="400050">
            <a:lnSpc>
              <a:spcPct val="90000"/>
            </a:lnSpc>
            <a:spcBef>
              <a:spcPct val="0"/>
            </a:spcBef>
            <a:spcAft>
              <a:spcPct val="35000"/>
            </a:spcAft>
          </a:pPr>
          <a:r>
            <a:rPr lang="en-GB" sz="900" kern="1200" dirty="0"/>
            <a:t>Industry regulations</a:t>
          </a:r>
        </a:p>
        <a:p>
          <a:pPr lvl="0" algn="ctr" defTabSz="400050">
            <a:lnSpc>
              <a:spcPct val="90000"/>
            </a:lnSpc>
            <a:spcBef>
              <a:spcPct val="0"/>
            </a:spcBef>
            <a:spcAft>
              <a:spcPct val="35000"/>
            </a:spcAft>
          </a:pPr>
          <a:r>
            <a:rPr lang="en-GB" sz="900" kern="1200" dirty="0"/>
            <a:t>Enterprise Zones and construction plans</a:t>
          </a:r>
        </a:p>
      </dsp:txBody>
      <dsp:txXfrm>
        <a:off x="1590179" y="3383433"/>
        <a:ext cx="1097928" cy="1588899"/>
      </dsp:txXfrm>
    </dsp:sp>
    <dsp:sp modelId="{23BF4CAB-54E3-4C04-8A0F-AFBBF365EF31}">
      <dsp:nvSpPr>
        <dsp:cNvPr id="0" name=""/>
        <dsp:cNvSpPr/>
      </dsp:nvSpPr>
      <dsp:spPr>
        <a:xfrm>
          <a:off x="2851849" y="2146423"/>
          <a:ext cx="1166244" cy="7405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706E9E-F9E7-4C17-94C8-3EE86B36014E}">
      <dsp:nvSpPr>
        <dsp:cNvPr id="0" name=""/>
        <dsp:cNvSpPr/>
      </dsp:nvSpPr>
      <dsp:spPr>
        <a:xfrm>
          <a:off x="2981431" y="2269526"/>
          <a:ext cx="1166244" cy="740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Labour characteristics</a:t>
          </a:r>
        </a:p>
      </dsp:txBody>
      <dsp:txXfrm>
        <a:off x="3003121" y="2291216"/>
        <a:ext cx="1122864" cy="697185"/>
      </dsp:txXfrm>
    </dsp:sp>
    <dsp:sp modelId="{7071C381-7297-4B26-8A39-69E77466D9B9}">
      <dsp:nvSpPr>
        <dsp:cNvPr id="0" name=""/>
        <dsp:cNvSpPr/>
      </dsp:nvSpPr>
      <dsp:spPr>
        <a:xfrm>
          <a:off x="2851849" y="3226171"/>
          <a:ext cx="1166244" cy="164152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62F432-4BD2-455F-A54B-AAA31A649E7B}">
      <dsp:nvSpPr>
        <dsp:cNvPr id="0" name=""/>
        <dsp:cNvSpPr/>
      </dsp:nvSpPr>
      <dsp:spPr>
        <a:xfrm>
          <a:off x="2981431" y="3349275"/>
          <a:ext cx="1166244" cy="164152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Labour availability</a:t>
          </a:r>
        </a:p>
        <a:p>
          <a:pPr lvl="0" algn="ctr" defTabSz="400050">
            <a:lnSpc>
              <a:spcPct val="90000"/>
            </a:lnSpc>
            <a:spcBef>
              <a:spcPct val="0"/>
            </a:spcBef>
            <a:spcAft>
              <a:spcPct val="35000"/>
            </a:spcAft>
          </a:pPr>
          <a:r>
            <a:rPr lang="en-GB" sz="900" kern="1200" dirty="0"/>
            <a:t>Skilled labour</a:t>
          </a:r>
        </a:p>
        <a:p>
          <a:pPr lvl="0" algn="ctr" defTabSz="400050">
            <a:lnSpc>
              <a:spcPct val="90000"/>
            </a:lnSpc>
            <a:spcBef>
              <a:spcPct val="0"/>
            </a:spcBef>
            <a:spcAft>
              <a:spcPct val="35000"/>
            </a:spcAft>
          </a:pPr>
          <a:r>
            <a:rPr lang="en-GB" sz="900" kern="1200" dirty="0"/>
            <a:t>Transport links for staff</a:t>
          </a:r>
        </a:p>
        <a:p>
          <a:pPr lvl="0" algn="ctr" defTabSz="400050">
            <a:lnSpc>
              <a:spcPct val="90000"/>
            </a:lnSpc>
            <a:spcBef>
              <a:spcPct val="0"/>
            </a:spcBef>
            <a:spcAft>
              <a:spcPct val="35000"/>
            </a:spcAft>
          </a:pPr>
          <a:endParaRPr lang="en-GB" sz="900" kern="1200" dirty="0"/>
        </a:p>
      </dsp:txBody>
      <dsp:txXfrm>
        <a:off x="3015589" y="3383433"/>
        <a:ext cx="1097928" cy="1573206"/>
      </dsp:txXfrm>
    </dsp:sp>
    <dsp:sp modelId="{BD774600-1CE4-4D4D-B628-769BDE26EB07}">
      <dsp:nvSpPr>
        <dsp:cNvPr id="0" name=""/>
        <dsp:cNvSpPr/>
      </dsp:nvSpPr>
      <dsp:spPr>
        <a:xfrm>
          <a:off x="4277259" y="2146423"/>
          <a:ext cx="1166244" cy="7405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F8CD8C-7086-4384-8959-C62E79EE2688}">
      <dsp:nvSpPr>
        <dsp:cNvPr id="0" name=""/>
        <dsp:cNvSpPr/>
      </dsp:nvSpPr>
      <dsp:spPr>
        <a:xfrm>
          <a:off x="4406842" y="2269526"/>
          <a:ext cx="1166244" cy="740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Infrastructure</a:t>
          </a:r>
        </a:p>
      </dsp:txBody>
      <dsp:txXfrm>
        <a:off x="4428532" y="2291216"/>
        <a:ext cx="1122864" cy="697185"/>
      </dsp:txXfrm>
    </dsp:sp>
    <dsp:sp modelId="{F668294B-CE6F-478B-B3B7-019D676CD57B}">
      <dsp:nvSpPr>
        <dsp:cNvPr id="0" name=""/>
        <dsp:cNvSpPr/>
      </dsp:nvSpPr>
      <dsp:spPr>
        <a:xfrm>
          <a:off x="4277259" y="3226171"/>
          <a:ext cx="1166244" cy="1704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E0CD49-5B83-4A0A-B82E-FEBB794D6375}">
      <dsp:nvSpPr>
        <dsp:cNvPr id="0" name=""/>
        <dsp:cNvSpPr/>
      </dsp:nvSpPr>
      <dsp:spPr>
        <a:xfrm>
          <a:off x="4406842" y="3349275"/>
          <a:ext cx="1166244" cy="1704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Existence of modes of transport</a:t>
          </a:r>
        </a:p>
        <a:p>
          <a:pPr lvl="0" algn="ctr" defTabSz="400050">
            <a:lnSpc>
              <a:spcPct val="90000"/>
            </a:lnSpc>
            <a:spcBef>
              <a:spcPct val="0"/>
            </a:spcBef>
            <a:spcAft>
              <a:spcPct val="35000"/>
            </a:spcAft>
          </a:pPr>
          <a:r>
            <a:rPr lang="en-GB" sz="900" kern="1200" dirty="0"/>
            <a:t>Telecommunication systems</a:t>
          </a:r>
        </a:p>
        <a:p>
          <a:pPr lvl="0" algn="ctr" defTabSz="400050">
            <a:lnSpc>
              <a:spcPct val="90000"/>
            </a:lnSpc>
            <a:spcBef>
              <a:spcPct val="0"/>
            </a:spcBef>
            <a:spcAft>
              <a:spcPct val="35000"/>
            </a:spcAft>
          </a:pPr>
          <a:r>
            <a:rPr lang="en-GB" sz="900" kern="1200" dirty="0"/>
            <a:t>Energy and water utilities</a:t>
          </a:r>
        </a:p>
        <a:p>
          <a:pPr lvl="0" algn="ctr" defTabSz="400050">
            <a:lnSpc>
              <a:spcPct val="90000"/>
            </a:lnSpc>
            <a:spcBef>
              <a:spcPct val="0"/>
            </a:spcBef>
            <a:spcAft>
              <a:spcPct val="35000"/>
            </a:spcAft>
          </a:pPr>
          <a:r>
            <a:rPr lang="en-GB" sz="900" kern="1200" dirty="0"/>
            <a:t>Quality and reliability of modes of transport</a:t>
          </a:r>
        </a:p>
        <a:p>
          <a:pPr lvl="0" algn="ctr" defTabSz="400050">
            <a:lnSpc>
              <a:spcPct val="90000"/>
            </a:lnSpc>
            <a:spcBef>
              <a:spcPct val="0"/>
            </a:spcBef>
            <a:spcAft>
              <a:spcPct val="35000"/>
            </a:spcAft>
          </a:pPr>
          <a:r>
            <a:rPr lang="en-GB" sz="900" kern="1200" dirty="0"/>
            <a:t>Proximity to ports and airports</a:t>
          </a:r>
        </a:p>
        <a:p>
          <a:pPr lvl="0" algn="ctr" defTabSz="400050">
            <a:lnSpc>
              <a:spcPct val="90000"/>
            </a:lnSpc>
            <a:spcBef>
              <a:spcPct val="0"/>
            </a:spcBef>
            <a:spcAft>
              <a:spcPct val="35000"/>
            </a:spcAft>
          </a:pPr>
          <a:r>
            <a:rPr lang="en-GB" sz="900" kern="1200" dirty="0"/>
            <a:t>Existing sites</a:t>
          </a:r>
        </a:p>
      </dsp:txBody>
      <dsp:txXfrm>
        <a:off x="4441000" y="3383433"/>
        <a:ext cx="1097928" cy="1636413"/>
      </dsp:txXfrm>
    </dsp:sp>
    <dsp:sp modelId="{F4FC84BC-F4C9-4BF3-B8CA-CDF027ACBE07}">
      <dsp:nvSpPr>
        <dsp:cNvPr id="0" name=""/>
        <dsp:cNvSpPr/>
      </dsp:nvSpPr>
      <dsp:spPr>
        <a:xfrm>
          <a:off x="5702669" y="2146423"/>
          <a:ext cx="1166244" cy="7405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F91D8A-06E2-4C6A-A4F0-42761C583516}">
      <dsp:nvSpPr>
        <dsp:cNvPr id="0" name=""/>
        <dsp:cNvSpPr/>
      </dsp:nvSpPr>
      <dsp:spPr>
        <a:xfrm>
          <a:off x="5832252" y="2269526"/>
          <a:ext cx="1166244" cy="740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Environment</a:t>
          </a:r>
        </a:p>
      </dsp:txBody>
      <dsp:txXfrm>
        <a:off x="5853942" y="2291216"/>
        <a:ext cx="1122864" cy="697185"/>
      </dsp:txXfrm>
    </dsp:sp>
    <dsp:sp modelId="{BD4DBD53-EAE6-4173-A277-09D2690B39EA}">
      <dsp:nvSpPr>
        <dsp:cNvPr id="0" name=""/>
        <dsp:cNvSpPr/>
      </dsp:nvSpPr>
      <dsp:spPr>
        <a:xfrm>
          <a:off x="5702669" y="3226171"/>
          <a:ext cx="1166244" cy="160465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21F6E7-D8EE-47C2-B79F-FF7689179D8F}">
      <dsp:nvSpPr>
        <dsp:cNvPr id="0" name=""/>
        <dsp:cNvSpPr/>
      </dsp:nvSpPr>
      <dsp:spPr>
        <a:xfrm>
          <a:off x="5832252" y="3349275"/>
          <a:ext cx="1166244" cy="160465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Geography</a:t>
          </a:r>
        </a:p>
        <a:p>
          <a:pPr lvl="0" algn="ctr" defTabSz="400050">
            <a:lnSpc>
              <a:spcPct val="90000"/>
            </a:lnSpc>
            <a:spcBef>
              <a:spcPct val="0"/>
            </a:spcBef>
            <a:spcAft>
              <a:spcPct val="35000"/>
            </a:spcAft>
          </a:pPr>
          <a:r>
            <a:rPr lang="en-GB" sz="900" kern="1200" dirty="0"/>
            <a:t>Weather</a:t>
          </a:r>
        </a:p>
      </dsp:txBody>
      <dsp:txXfrm>
        <a:off x="5866410" y="3383433"/>
        <a:ext cx="1097928" cy="1536341"/>
      </dsp:txXfrm>
    </dsp:sp>
    <dsp:sp modelId="{E163F748-4EC5-45B9-9E2F-C226344FA68F}">
      <dsp:nvSpPr>
        <dsp:cNvPr id="0" name=""/>
        <dsp:cNvSpPr/>
      </dsp:nvSpPr>
      <dsp:spPr>
        <a:xfrm>
          <a:off x="7128080" y="2146423"/>
          <a:ext cx="1166244" cy="7405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311843-9B52-47CD-9867-C712C9B01B62}">
      <dsp:nvSpPr>
        <dsp:cNvPr id="0" name=""/>
        <dsp:cNvSpPr/>
      </dsp:nvSpPr>
      <dsp:spPr>
        <a:xfrm>
          <a:off x="7257662" y="2269526"/>
          <a:ext cx="1166244" cy="7405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Markets</a:t>
          </a:r>
        </a:p>
      </dsp:txBody>
      <dsp:txXfrm>
        <a:off x="7279352" y="2291216"/>
        <a:ext cx="1122864" cy="697185"/>
      </dsp:txXfrm>
    </dsp:sp>
    <dsp:sp modelId="{EC6D0C4C-9BBA-497E-9F2E-F1B331F37154}">
      <dsp:nvSpPr>
        <dsp:cNvPr id="0" name=""/>
        <dsp:cNvSpPr/>
      </dsp:nvSpPr>
      <dsp:spPr>
        <a:xfrm>
          <a:off x="7128080" y="3226171"/>
          <a:ext cx="1166244" cy="15900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10809B-FDF3-497C-90EA-7FDF9B8A42BA}">
      <dsp:nvSpPr>
        <dsp:cNvPr id="0" name=""/>
        <dsp:cNvSpPr/>
      </dsp:nvSpPr>
      <dsp:spPr>
        <a:xfrm>
          <a:off x="7257662" y="3349275"/>
          <a:ext cx="1166244" cy="15900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a:t>Proximity to customers</a:t>
          </a:r>
        </a:p>
        <a:p>
          <a:pPr lvl="0" algn="ctr" defTabSz="400050">
            <a:lnSpc>
              <a:spcPct val="90000"/>
            </a:lnSpc>
            <a:spcBef>
              <a:spcPct val="0"/>
            </a:spcBef>
            <a:spcAft>
              <a:spcPct val="35000"/>
            </a:spcAft>
          </a:pPr>
          <a:r>
            <a:rPr lang="en-GB" sz="900" kern="1200" dirty="0"/>
            <a:t>Proximity to supplier/producer</a:t>
          </a:r>
        </a:p>
        <a:p>
          <a:pPr lvl="0" algn="ctr" defTabSz="400050">
            <a:lnSpc>
              <a:spcPct val="90000"/>
            </a:lnSpc>
            <a:spcBef>
              <a:spcPct val="0"/>
            </a:spcBef>
            <a:spcAft>
              <a:spcPct val="35000"/>
            </a:spcAft>
          </a:pPr>
          <a:r>
            <a:rPr lang="en-GB" sz="900" kern="1200" dirty="0"/>
            <a:t>Lead times and responsiveness</a:t>
          </a:r>
        </a:p>
      </dsp:txBody>
      <dsp:txXfrm>
        <a:off x="7291820" y="3383433"/>
        <a:ext cx="1097928" cy="152174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9556C3-5809-4C04-9CE2-13EE51CE2583}" type="datetimeFigureOut">
              <a:rPr lang="en-GB" smtClean="0"/>
              <a:t>28/07/2017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90BC85-8CE9-448E-A86C-4C3A32250C5B}" type="slidenum">
              <a:rPr lang="en-GB" smtClean="0"/>
              <a:t>‹#›</a:t>
            </a:fld>
            <a:endParaRPr lang="en-GB"/>
          </a:p>
        </p:txBody>
      </p:sp>
    </p:spTree>
    <p:extLst>
      <p:ext uri="{BB962C8B-B14F-4D97-AF65-F5344CB8AC3E}">
        <p14:creationId xmlns:p14="http://schemas.microsoft.com/office/powerpoint/2010/main" val="2745575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743425-51C6-4393-8407-C4942E9724B9}" type="slidenum">
              <a:rPr lang="en-GB" smtClean="0"/>
              <a:pPr/>
              <a:t>1</a:t>
            </a:fld>
            <a:endParaRPr lang="en-GB" dirty="0"/>
          </a:p>
        </p:txBody>
      </p:sp>
    </p:spTree>
    <p:extLst>
      <p:ext uri="{BB962C8B-B14F-4D97-AF65-F5344CB8AC3E}">
        <p14:creationId xmlns:p14="http://schemas.microsoft.com/office/powerpoint/2010/main" val="2375174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5"/>
          <p:cNvSpPr>
            <a:spLocks noGrp="1" noChangeArrowheads="1"/>
          </p:cNvSpPr>
          <p:nvPr>
            <p:ph type="sldNum" sz="quarter" idx="5"/>
          </p:nvPr>
        </p:nvSpPr>
        <p:spPr>
          <a:noFill/>
        </p:spPr>
        <p:txBody>
          <a:bodyPr/>
          <a:lstStyle/>
          <a:p>
            <a:fld id="{C8FD1732-C38A-4D9F-A5A4-25E09D84C751}" type="slidenum">
              <a:rPr lang="en-GB" smtClean="0"/>
              <a:pPr/>
              <a:t>6</a:t>
            </a:fld>
            <a:endParaRPr lang="en-GB"/>
          </a:p>
        </p:txBody>
      </p:sp>
      <p:sp>
        <p:nvSpPr>
          <p:cNvPr id="76803" name="Rectangle 2"/>
          <p:cNvSpPr>
            <a:spLocks noGrp="1" noRot="1" noChangeAspect="1" noChangeArrowheads="1" noTextEdit="1"/>
          </p:cNvSpPr>
          <p:nvPr>
            <p:ph type="sldImg"/>
          </p:nvPr>
        </p:nvSpPr>
        <p:spPr/>
      </p:sp>
      <p:sp>
        <p:nvSpPr>
          <p:cNvPr id="76804" name="Rectangle 3"/>
          <p:cNvSpPr>
            <a:spLocks noGrp="1" noChangeArrowheads="1"/>
          </p:cNvSpPr>
          <p:nvPr>
            <p:ph type="body" idx="1"/>
          </p:nvPr>
        </p:nvSpPr>
        <p:spPr bwMode="auto">
          <a:xfrm>
            <a:off x="686099" y="4724534"/>
            <a:ext cx="5485805" cy="4474572"/>
          </a:xfrm>
          <a:prstGeom prst="rect">
            <a:avLst/>
          </a:prstGeom>
          <a:noFill/>
          <a:ln>
            <a:miter lim="800000"/>
            <a:headEnd/>
            <a:tailEnd/>
          </a:ln>
        </p:spPr>
        <p:txBody>
          <a:bodyPr/>
          <a:lstStyle/>
          <a:p>
            <a:endParaRPr lang="en-US">
              <a:latin typeface="Arial" pitchFamily="34" charset="0"/>
            </a:endParaRPr>
          </a:p>
        </p:txBody>
      </p:sp>
    </p:spTree>
    <p:extLst>
      <p:ext uri="{BB962C8B-B14F-4D97-AF65-F5344CB8AC3E}">
        <p14:creationId xmlns:p14="http://schemas.microsoft.com/office/powerpoint/2010/main" val="25140411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7"/>
          <p:cNvSpPr>
            <a:spLocks noGrp="1" noChangeArrowheads="1"/>
          </p:cNvSpPr>
          <p:nvPr>
            <p:ph type="sldNum" sz="quarter" idx="5"/>
          </p:nvPr>
        </p:nvSpPr>
        <p:spPr>
          <a:noFill/>
        </p:spPr>
        <p:txBody>
          <a:bodyPr/>
          <a:lstStyle/>
          <a:p>
            <a:fld id="{A2CA9943-0795-4422-9FC7-E6B1A41B9F04}" type="slidenum">
              <a:rPr lang="en-GB" smtClean="0"/>
              <a:pPr/>
              <a:t>7</a:t>
            </a:fld>
            <a:endParaRPr lang="en-GB"/>
          </a:p>
        </p:txBody>
      </p:sp>
      <p:sp>
        <p:nvSpPr>
          <p:cNvPr id="291843" name="Rectangle 2"/>
          <p:cNvSpPr>
            <a:spLocks noGrp="1" noRot="1" noChangeAspect="1" noChangeArrowheads="1" noTextEdit="1"/>
          </p:cNvSpPr>
          <p:nvPr>
            <p:ph type="sldImg"/>
          </p:nvPr>
        </p:nvSpPr>
        <p:spPr>
          <a:ln/>
        </p:spPr>
      </p:sp>
      <p:sp>
        <p:nvSpPr>
          <p:cNvPr id="291844" name="Rectangle 3"/>
          <p:cNvSpPr>
            <a:spLocks noGrp="1" noChangeArrowheads="1"/>
          </p:cNvSpPr>
          <p:nvPr>
            <p:ph type="body" idx="1"/>
          </p:nvPr>
        </p:nvSpPr>
        <p:spPr>
          <a:noFill/>
          <a:ln/>
        </p:spPr>
        <p:txBody>
          <a:bodyPr/>
          <a:lstStyle/>
          <a:p>
            <a:pPr eaLnBrk="1" hangingPunct="1"/>
            <a:r>
              <a:rPr lang="en-GB" dirty="0"/>
              <a:t>Where demand is equally balanced it doesn’t matter where along the route the warehouse is sited. Grants, rent, rates, labour cost and quality should dominate the decision. Other things to take into account are – where do the raw materials come from? Body Shop example!!!</a:t>
            </a:r>
            <a:endParaRPr lang="en-US" dirty="0"/>
          </a:p>
        </p:txBody>
      </p:sp>
    </p:spTree>
    <p:extLst>
      <p:ext uri="{BB962C8B-B14F-4D97-AF65-F5344CB8AC3E}">
        <p14:creationId xmlns:p14="http://schemas.microsoft.com/office/powerpoint/2010/main" val="3828164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7"/>
          <p:cNvSpPr>
            <a:spLocks noGrp="1" noChangeArrowheads="1"/>
          </p:cNvSpPr>
          <p:nvPr>
            <p:ph type="sldNum" sz="quarter" idx="5"/>
          </p:nvPr>
        </p:nvSpPr>
        <p:spPr>
          <a:noFill/>
        </p:spPr>
        <p:txBody>
          <a:bodyPr/>
          <a:lstStyle/>
          <a:p>
            <a:fld id="{486D520B-5851-47E3-BBB0-A69A3EAC6150}" type="slidenum">
              <a:rPr lang="en-GB" smtClean="0"/>
              <a:pPr/>
              <a:t>11</a:t>
            </a:fld>
            <a:endParaRPr lang="en-GB"/>
          </a:p>
        </p:txBody>
      </p:sp>
      <p:sp>
        <p:nvSpPr>
          <p:cNvPr id="292867" name="Rectangle 2"/>
          <p:cNvSpPr>
            <a:spLocks noGrp="1" noRot="1" noChangeAspect="1" noChangeArrowheads="1" noTextEdit="1"/>
          </p:cNvSpPr>
          <p:nvPr>
            <p:ph type="sldImg"/>
          </p:nvPr>
        </p:nvSpPr>
        <p:spPr>
          <a:ln/>
        </p:spPr>
      </p:sp>
      <p:sp>
        <p:nvSpPr>
          <p:cNvPr id="292868"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3799320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7"/>
          <p:cNvSpPr>
            <a:spLocks noGrp="1" noChangeArrowheads="1"/>
          </p:cNvSpPr>
          <p:nvPr>
            <p:ph type="sldNum" sz="quarter" idx="5"/>
          </p:nvPr>
        </p:nvSpPr>
        <p:spPr>
          <a:noFill/>
        </p:spPr>
        <p:txBody>
          <a:bodyPr/>
          <a:lstStyle/>
          <a:p>
            <a:fld id="{58EE73A3-5E51-4AED-9134-97D25C91D9DA}" type="slidenum">
              <a:rPr lang="en-GB" smtClean="0"/>
              <a:pPr/>
              <a:t>13</a:t>
            </a:fld>
            <a:endParaRPr lang="en-GB"/>
          </a:p>
        </p:txBody>
      </p:sp>
      <p:sp>
        <p:nvSpPr>
          <p:cNvPr id="294915" name="Rectangle 2"/>
          <p:cNvSpPr>
            <a:spLocks noGrp="1" noRot="1" noChangeAspect="1" noChangeArrowheads="1" noTextEdit="1"/>
          </p:cNvSpPr>
          <p:nvPr>
            <p:ph type="sldImg"/>
          </p:nvPr>
        </p:nvSpPr>
        <p:spPr>
          <a:ln/>
        </p:spPr>
      </p:sp>
      <p:sp>
        <p:nvSpPr>
          <p:cNvPr id="294916" name="Rectangle 3"/>
          <p:cNvSpPr>
            <a:spLocks noGrp="1" noChangeArrowheads="1"/>
          </p:cNvSpPr>
          <p:nvPr>
            <p:ph type="body" idx="1"/>
          </p:nvPr>
        </p:nvSpPr>
        <p:spPr>
          <a:noFill/>
          <a:ln/>
        </p:spPr>
        <p:txBody>
          <a:bodyPr/>
          <a:lstStyle/>
          <a:p>
            <a:pPr eaLnBrk="1" hangingPunct="1"/>
            <a:r>
              <a:rPr lang="en-GB"/>
              <a:t>Close to the customer – react quicker, </a:t>
            </a:r>
            <a:endParaRPr lang="en-US"/>
          </a:p>
        </p:txBody>
      </p:sp>
    </p:spTree>
    <p:extLst>
      <p:ext uri="{BB962C8B-B14F-4D97-AF65-F5344CB8AC3E}">
        <p14:creationId xmlns:p14="http://schemas.microsoft.com/office/powerpoint/2010/main" val="3753227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7"/>
          <p:cNvSpPr>
            <a:spLocks noGrp="1" noChangeArrowheads="1"/>
          </p:cNvSpPr>
          <p:nvPr>
            <p:ph type="sldNum" sz="quarter" idx="5"/>
          </p:nvPr>
        </p:nvSpPr>
        <p:spPr>
          <a:noFill/>
        </p:spPr>
        <p:txBody>
          <a:bodyPr/>
          <a:lstStyle/>
          <a:p>
            <a:fld id="{F63FB498-462D-411A-A779-67F61BB438A3}" type="slidenum">
              <a:rPr lang="en-GB" smtClean="0"/>
              <a:pPr/>
              <a:t>14</a:t>
            </a:fld>
            <a:endParaRPr lang="en-GB"/>
          </a:p>
        </p:txBody>
      </p:sp>
      <p:sp>
        <p:nvSpPr>
          <p:cNvPr id="295939" name="Rectangle 2"/>
          <p:cNvSpPr>
            <a:spLocks noGrp="1" noRot="1" noChangeAspect="1" noChangeArrowheads="1" noTextEdit="1"/>
          </p:cNvSpPr>
          <p:nvPr>
            <p:ph type="sldImg"/>
          </p:nvPr>
        </p:nvSpPr>
        <p:spPr>
          <a:ln/>
        </p:spPr>
      </p:sp>
      <p:sp>
        <p:nvSpPr>
          <p:cNvPr id="295940"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2922329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7"/>
          <p:cNvSpPr>
            <a:spLocks noGrp="1" noChangeArrowheads="1"/>
          </p:cNvSpPr>
          <p:nvPr>
            <p:ph type="sldNum" sz="quarter" idx="5"/>
          </p:nvPr>
        </p:nvSpPr>
        <p:spPr>
          <a:noFill/>
        </p:spPr>
        <p:txBody>
          <a:bodyPr/>
          <a:lstStyle/>
          <a:p>
            <a:fld id="{1C444B7D-E87A-488B-95ED-C35806164032}" type="slidenum">
              <a:rPr lang="en-GB" smtClean="0"/>
              <a:pPr/>
              <a:t>17</a:t>
            </a:fld>
            <a:endParaRPr lang="en-GB"/>
          </a:p>
        </p:txBody>
      </p:sp>
      <p:sp>
        <p:nvSpPr>
          <p:cNvPr id="300035" name="Rectangle 2"/>
          <p:cNvSpPr>
            <a:spLocks noGrp="1" noRot="1" noChangeAspect="1" noChangeArrowheads="1" noTextEdit="1"/>
          </p:cNvSpPr>
          <p:nvPr>
            <p:ph type="sldImg"/>
          </p:nvPr>
        </p:nvSpPr>
        <p:spPr>
          <a:ln/>
        </p:spPr>
      </p:sp>
      <p:sp>
        <p:nvSpPr>
          <p:cNvPr id="300036"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2057031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7"/>
          <p:cNvSpPr>
            <a:spLocks noGrp="1" noChangeArrowheads="1"/>
          </p:cNvSpPr>
          <p:nvPr>
            <p:ph type="sldNum" sz="quarter" idx="5"/>
          </p:nvPr>
        </p:nvSpPr>
        <p:spPr>
          <a:noFill/>
        </p:spPr>
        <p:txBody>
          <a:bodyPr/>
          <a:lstStyle/>
          <a:p>
            <a:fld id="{3ACC93A7-3397-408C-A155-9B0D1A9CD4FF}" type="slidenum">
              <a:rPr lang="en-GB" smtClean="0"/>
              <a:pPr/>
              <a:t>18</a:t>
            </a:fld>
            <a:endParaRPr lang="en-GB"/>
          </a:p>
        </p:txBody>
      </p:sp>
      <p:sp>
        <p:nvSpPr>
          <p:cNvPr id="301059" name="Rectangle 2"/>
          <p:cNvSpPr>
            <a:spLocks noGrp="1" noRot="1" noChangeAspect="1" noChangeArrowheads="1" noTextEdit="1"/>
          </p:cNvSpPr>
          <p:nvPr>
            <p:ph type="sldImg"/>
          </p:nvPr>
        </p:nvSpPr>
        <p:spPr>
          <a:ln/>
        </p:spPr>
      </p:sp>
      <p:sp>
        <p:nvSpPr>
          <p:cNvPr id="301060"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2763031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7"/>
          <p:cNvSpPr>
            <a:spLocks noGrp="1" noChangeArrowheads="1"/>
          </p:cNvSpPr>
          <p:nvPr>
            <p:ph type="sldNum" sz="quarter" idx="5"/>
          </p:nvPr>
        </p:nvSpPr>
        <p:spPr>
          <a:noFill/>
        </p:spPr>
        <p:txBody>
          <a:bodyPr/>
          <a:lstStyle/>
          <a:p>
            <a:fld id="{AABC0F37-30E6-4EDF-8583-FE2EDEF0A1AD}" type="slidenum">
              <a:rPr lang="en-GB" smtClean="0"/>
              <a:pPr/>
              <a:t>19</a:t>
            </a:fld>
            <a:endParaRPr lang="en-GB"/>
          </a:p>
        </p:txBody>
      </p:sp>
      <p:sp>
        <p:nvSpPr>
          <p:cNvPr id="308227" name="Rectangle 2"/>
          <p:cNvSpPr>
            <a:spLocks noGrp="1" noRot="1" noChangeAspect="1" noChangeArrowheads="1" noTextEdit="1"/>
          </p:cNvSpPr>
          <p:nvPr>
            <p:ph type="sldImg"/>
          </p:nvPr>
        </p:nvSpPr>
        <p:spPr>
          <a:ln/>
        </p:spPr>
      </p:sp>
      <p:sp>
        <p:nvSpPr>
          <p:cNvPr id="308228"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736601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6CE485F-2C30-40BF-84B9-BEA3F8BD4F7A}" type="datetimeFigureOut">
              <a:rPr lang="en-GB" smtClean="0"/>
              <a:t>28/07/2017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2081439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CE485F-2C30-40BF-84B9-BEA3F8BD4F7A}" type="datetimeFigureOut">
              <a:rPr lang="en-GB" smtClean="0"/>
              <a:t>28/07/2017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1632006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CE485F-2C30-40BF-84B9-BEA3F8BD4F7A}" type="datetimeFigureOut">
              <a:rPr lang="en-GB" smtClean="0"/>
              <a:t>28/07/2017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840575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6CE485F-2C30-40BF-84B9-BEA3F8BD4F7A}" type="datetimeFigureOut">
              <a:rPr lang="en-GB" smtClean="0"/>
              <a:t>28/07/2017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281033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6CE485F-2C30-40BF-84B9-BEA3F8BD4F7A}" type="datetimeFigureOut">
              <a:rPr lang="en-GB" smtClean="0"/>
              <a:t>28/07/2017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2505481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6CE485F-2C30-40BF-84B9-BEA3F8BD4F7A}" type="datetimeFigureOut">
              <a:rPr lang="en-GB" smtClean="0"/>
              <a:t>28/07/2017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2278837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CE485F-2C30-40BF-84B9-BEA3F8BD4F7A}" type="datetimeFigureOut">
              <a:rPr lang="en-GB" smtClean="0"/>
              <a:t>28/07/2017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1732914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CE485F-2C30-40BF-84B9-BEA3F8BD4F7A}" type="datetimeFigureOut">
              <a:rPr lang="en-GB" smtClean="0"/>
              <a:t>28/07/2017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2073225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CE485F-2C30-40BF-84B9-BEA3F8BD4F7A}" type="datetimeFigureOut">
              <a:rPr lang="en-GB" smtClean="0"/>
              <a:t>28/07/2017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3239624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CE485F-2C30-40BF-84B9-BEA3F8BD4F7A}" type="datetimeFigureOut">
              <a:rPr lang="en-GB" smtClean="0"/>
              <a:t>28/07/2017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2018082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CE485F-2C30-40BF-84B9-BEA3F8BD4F7A}" type="datetimeFigureOut">
              <a:rPr lang="en-GB" smtClean="0"/>
              <a:t>28/07/2017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4BC20-52AF-4C8A-A3A6-3473F6BEECE0}" type="slidenum">
              <a:rPr lang="en-GB" smtClean="0"/>
              <a:t>‹#›</a:t>
            </a:fld>
            <a:endParaRPr lang="en-GB"/>
          </a:p>
        </p:txBody>
      </p:sp>
    </p:spTree>
    <p:extLst>
      <p:ext uri="{BB962C8B-B14F-4D97-AF65-F5344CB8AC3E}">
        <p14:creationId xmlns:p14="http://schemas.microsoft.com/office/powerpoint/2010/main" val="2772360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CE485F-2C30-40BF-84B9-BEA3F8BD4F7A}" type="datetimeFigureOut">
              <a:rPr lang="en-GB" smtClean="0"/>
              <a:t>28/07/2017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04BC20-52AF-4C8A-A3A6-3473F6BEECE0}" type="slidenum">
              <a:rPr lang="en-GB" smtClean="0"/>
              <a:t>‹#›</a:t>
            </a:fld>
            <a:endParaRPr lang="en-GB"/>
          </a:p>
        </p:txBody>
      </p:sp>
    </p:spTree>
    <p:extLst>
      <p:ext uri="{BB962C8B-B14F-4D97-AF65-F5344CB8AC3E}">
        <p14:creationId xmlns:p14="http://schemas.microsoft.com/office/powerpoint/2010/main" val="6320737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Storage and Warehousing Techniques</a:t>
            </a:r>
          </a:p>
        </p:txBody>
      </p:sp>
      <p:sp>
        <p:nvSpPr>
          <p:cNvPr id="3" name="Footer Placeholder 2"/>
          <p:cNvSpPr>
            <a:spLocks noGrp="1"/>
          </p:cNvSpPr>
          <p:nvPr>
            <p:ph type="ftr" sz="quarter" idx="11"/>
          </p:nvPr>
        </p:nvSpPr>
        <p:spPr/>
        <p:txBody>
          <a:bodyPr/>
          <a:lstStyle/>
          <a:p>
            <a:r>
              <a:rPr lang="en-GB">
                <a:solidFill>
                  <a:prstClr val="black">
                    <a:tint val="75000"/>
                  </a:prstClr>
                </a:solidFill>
              </a:rPr>
              <a:t>Copyright D.G. Richards 2015</a:t>
            </a:r>
            <a:endParaRPr lang="en-GB" dirty="0">
              <a:solidFill>
                <a:prstClr val="black">
                  <a:tint val="75000"/>
                </a:prstClr>
              </a:solidFill>
            </a:endParaRPr>
          </a:p>
        </p:txBody>
      </p:sp>
      <p:pic>
        <p:nvPicPr>
          <p:cNvPr id="4" name="Picture 3"/>
          <p:cNvPicPr>
            <a:picLocks noChangeAspect="1"/>
          </p:cNvPicPr>
          <p:nvPr/>
        </p:nvPicPr>
        <p:blipFill>
          <a:blip r:embed="rId3"/>
          <a:stretch>
            <a:fillRect/>
          </a:stretch>
        </p:blipFill>
        <p:spPr>
          <a:xfrm>
            <a:off x="1524000" y="4402572"/>
            <a:ext cx="1311923" cy="1953778"/>
          </a:xfrm>
          <a:prstGeom prst="rect">
            <a:avLst/>
          </a:prstGeom>
        </p:spPr>
      </p:pic>
      <p:sp>
        <p:nvSpPr>
          <p:cNvPr id="5" name="TextBox 4"/>
          <p:cNvSpPr txBox="1"/>
          <p:nvPr/>
        </p:nvSpPr>
        <p:spPr>
          <a:xfrm>
            <a:off x="2752531" y="5085184"/>
            <a:ext cx="6671387" cy="646331"/>
          </a:xfrm>
          <a:prstGeom prst="rect">
            <a:avLst/>
          </a:prstGeom>
          <a:noFill/>
        </p:spPr>
        <p:txBody>
          <a:bodyPr wrap="square" rtlCol="0">
            <a:spAutoFit/>
          </a:bodyPr>
          <a:lstStyle/>
          <a:p>
            <a:pPr algn="ctr"/>
            <a:r>
              <a:rPr lang="en-GB" i="1" dirty="0" smtClean="0"/>
              <a:t>Warehouse Management, 3</a:t>
            </a:r>
            <a:r>
              <a:rPr lang="en-GB" i="1" baseline="30000" dirty="0" smtClean="0"/>
              <a:t>rd</a:t>
            </a:r>
            <a:r>
              <a:rPr lang="en-GB" i="1" dirty="0" smtClean="0"/>
              <a:t> edition </a:t>
            </a:r>
            <a:r>
              <a:rPr lang="en-GB" dirty="0" smtClean="0"/>
              <a:t>by Gwynne Richards</a:t>
            </a:r>
          </a:p>
          <a:p>
            <a:pPr algn="ctr"/>
            <a:r>
              <a:rPr lang="en-GB" dirty="0" smtClean="0"/>
              <a:t>Published November 2017 (Kogan Page)</a:t>
            </a:r>
            <a:endParaRPr lang="en-GB" dirty="0"/>
          </a:p>
        </p:txBody>
      </p:sp>
    </p:spTree>
    <p:extLst>
      <p:ext uri="{BB962C8B-B14F-4D97-AF65-F5344CB8AC3E}">
        <p14:creationId xmlns:p14="http://schemas.microsoft.com/office/powerpoint/2010/main" val="3089468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Warehouse Location</a:t>
            </a:r>
            <a:endParaRPr lang="en-GB" dirty="0"/>
          </a:p>
        </p:txBody>
      </p:sp>
      <p:sp>
        <p:nvSpPr>
          <p:cNvPr id="3" name="Subtitle 2"/>
          <p:cNvSpPr>
            <a:spLocks noGrp="1"/>
          </p:cNvSpPr>
          <p:nvPr>
            <p:ph type="subTitle" idx="1"/>
          </p:nvPr>
        </p:nvSpPr>
        <p:spPr/>
        <p:txBody>
          <a:bodyPr/>
          <a:lstStyle/>
          <a:p>
            <a:r>
              <a:rPr lang="en-GB" dirty="0" smtClean="0">
                <a:solidFill>
                  <a:schemeClr val="tx2"/>
                </a:solidFill>
              </a:rPr>
              <a:t>Section 2</a:t>
            </a:r>
          </a:p>
        </p:txBody>
      </p:sp>
    </p:spTree>
    <p:extLst>
      <p:ext uri="{BB962C8B-B14F-4D97-AF65-F5344CB8AC3E}">
        <p14:creationId xmlns:p14="http://schemas.microsoft.com/office/powerpoint/2010/main" val="319816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Text Box 1046"/>
          <p:cNvSpPr txBox="1">
            <a:spLocks noChangeArrowheads="1"/>
          </p:cNvSpPr>
          <p:nvPr/>
        </p:nvSpPr>
        <p:spPr bwMode="auto">
          <a:xfrm>
            <a:off x="2328599" y="2133601"/>
            <a:ext cx="938206" cy="369332"/>
          </a:xfrm>
          <a:prstGeom prst="rect">
            <a:avLst/>
          </a:prstGeom>
          <a:noFill/>
          <a:ln w="9525">
            <a:noFill/>
            <a:miter lim="800000"/>
            <a:headEnd/>
            <a:tailEnd/>
          </a:ln>
        </p:spPr>
        <p:txBody>
          <a:bodyPr wrap="none">
            <a:spAutoFit/>
          </a:bodyPr>
          <a:lstStyle/>
          <a:p>
            <a:pPr eaLnBrk="1" hangingPunct="1">
              <a:lnSpc>
                <a:spcPct val="100000"/>
              </a:lnSpc>
            </a:pPr>
            <a:r>
              <a:rPr lang="en-GB"/>
              <a:t>Exercise</a:t>
            </a:r>
            <a:endParaRPr lang="en-US"/>
          </a:p>
        </p:txBody>
      </p:sp>
      <p:sp>
        <p:nvSpPr>
          <p:cNvPr id="19462" name="Oval 1047"/>
          <p:cNvSpPr>
            <a:spLocks noChangeArrowheads="1"/>
          </p:cNvSpPr>
          <p:nvPr/>
        </p:nvSpPr>
        <p:spPr bwMode="auto">
          <a:xfrm>
            <a:off x="2639617" y="3357563"/>
            <a:ext cx="976953" cy="792162"/>
          </a:xfrm>
          <a:prstGeom prst="ellipse">
            <a:avLst/>
          </a:prstGeom>
          <a:solidFill>
            <a:schemeClr val="accent1"/>
          </a:solidFill>
          <a:ln w="9525">
            <a:solidFill>
              <a:schemeClr val="tx1"/>
            </a:solidFill>
            <a:miter lim="800000"/>
            <a:headEnd/>
            <a:tailEnd/>
          </a:ln>
        </p:spPr>
        <p:txBody>
          <a:bodyPr wrap="none" anchor="ctr"/>
          <a:lstStyle/>
          <a:p>
            <a:pPr algn="ctr" eaLnBrk="1" hangingPunct="1">
              <a:lnSpc>
                <a:spcPct val="100000"/>
              </a:lnSpc>
            </a:pPr>
            <a:r>
              <a:rPr lang="en-GB" sz="1400">
                <a:solidFill>
                  <a:schemeClr val="bg1"/>
                </a:solidFill>
              </a:rPr>
              <a:t>30%</a:t>
            </a:r>
          </a:p>
          <a:p>
            <a:pPr algn="ctr" eaLnBrk="1" hangingPunct="1">
              <a:lnSpc>
                <a:spcPct val="100000"/>
              </a:lnSpc>
            </a:pPr>
            <a:r>
              <a:rPr lang="en-GB" sz="1400">
                <a:solidFill>
                  <a:schemeClr val="bg1"/>
                </a:solidFill>
              </a:rPr>
              <a:t>volume</a:t>
            </a:r>
            <a:endParaRPr lang="en-US" sz="1400">
              <a:solidFill>
                <a:schemeClr val="bg1"/>
              </a:solidFill>
            </a:endParaRPr>
          </a:p>
        </p:txBody>
      </p:sp>
      <p:sp>
        <p:nvSpPr>
          <p:cNvPr id="19463" name="Oval 1048"/>
          <p:cNvSpPr>
            <a:spLocks noChangeArrowheads="1"/>
          </p:cNvSpPr>
          <p:nvPr/>
        </p:nvSpPr>
        <p:spPr bwMode="auto">
          <a:xfrm>
            <a:off x="6808177" y="2852738"/>
            <a:ext cx="2126274" cy="1871662"/>
          </a:xfrm>
          <a:prstGeom prst="ellipse">
            <a:avLst/>
          </a:prstGeom>
          <a:solidFill>
            <a:schemeClr val="accent1"/>
          </a:solidFill>
          <a:ln w="9525">
            <a:solidFill>
              <a:schemeClr val="tx1"/>
            </a:solidFill>
            <a:miter lim="800000"/>
            <a:headEnd/>
            <a:tailEnd/>
          </a:ln>
        </p:spPr>
        <p:txBody>
          <a:bodyPr wrap="none" anchor="ctr"/>
          <a:lstStyle/>
          <a:p>
            <a:pPr algn="ctr" eaLnBrk="1" hangingPunct="1">
              <a:lnSpc>
                <a:spcPct val="100000"/>
              </a:lnSpc>
            </a:pPr>
            <a:r>
              <a:rPr lang="en-GB" dirty="0">
                <a:solidFill>
                  <a:schemeClr val="bg1"/>
                </a:solidFill>
              </a:rPr>
              <a:t>70% volume</a:t>
            </a:r>
            <a:endParaRPr lang="en-US" dirty="0">
              <a:solidFill>
                <a:schemeClr val="bg1"/>
              </a:solidFill>
            </a:endParaRPr>
          </a:p>
        </p:txBody>
      </p:sp>
      <p:sp>
        <p:nvSpPr>
          <p:cNvPr id="19464" name="Line 1049"/>
          <p:cNvSpPr>
            <a:spLocks noChangeShapeType="1"/>
          </p:cNvSpPr>
          <p:nvPr/>
        </p:nvSpPr>
        <p:spPr bwMode="auto">
          <a:xfrm>
            <a:off x="3618035" y="3716338"/>
            <a:ext cx="3190142" cy="0"/>
          </a:xfrm>
          <a:prstGeom prst="line">
            <a:avLst/>
          </a:prstGeom>
          <a:noFill/>
          <a:ln w="9525">
            <a:solidFill>
              <a:schemeClr val="tx1"/>
            </a:solidFill>
            <a:miter lim="800000"/>
            <a:headEnd/>
            <a:tailEnd/>
          </a:ln>
        </p:spPr>
        <p:txBody>
          <a:bodyPr wrap="none"/>
          <a:lstStyle/>
          <a:p>
            <a:endParaRPr lang="en-GB"/>
          </a:p>
        </p:txBody>
      </p:sp>
      <p:grpSp>
        <p:nvGrpSpPr>
          <p:cNvPr id="2" name="Group 1050"/>
          <p:cNvGrpSpPr>
            <a:grpSpLocks/>
          </p:cNvGrpSpPr>
          <p:nvPr/>
        </p:nvGrpSpPr>
        <p:grpSpPr bwMode="auto">
          <a:xfrm>
            <a:off x="3618035" y="3573465"/>
            <a:ext cx="2990850" cy="288925"/>
            <a:chOff x="839" y="2251"/>
            <a:chExt cx="2041" cy="182"/>
          </a:xfrm>
        </p:grpSpPr>
        <p:sp>
          <p:nvSpPr>
            <p:cNvPr id="19476" name="Line 1051"/>
            <p:cNvSpPr>
              <a:spLocks noChangeShapeType="1"/>
            </p:cNvSpPr>
            <p:nvPr/>
          </p:nvSpPr>
          <p:spPr bwMode="auto">
            <a:xfrm>
              <a:off x="839" y="2251"/>
              <a:ext cx="0" cy="182"/>
            </a:xfrm>
            <a:prstGeom prst="line">
              <a:avLst/>
            </a:prstGeom>
            <a:noFill/>
            <a:ln w="9525">
              <a:solidFill>
                <a:schemeClr val="tx1"/>
              </a:solidFill>
              <a:miter lim="800000"/>
              <a:headEnd/>
              <a:tailEnd/>
            </a:ln>
          </p:spPr>
          <p:txBody>
            <a:bodyPr wrap="none"/>
            <a:lstStyle/>
            <a:p>
              <a:endParaRPr lang="en-GB"/>
            </a:p>
          </p:txBody>
        </p:sp>
        <p:sp>
          <p:nvSpPr>
            <p:cNvPr id="19477" name="Line 1052"/>
            <p:cNvSpPr>
              <a:spLocks noChangeShapeType="1"/>
            </p:cNvSpPr>
            <p:nvPr/>
          </p:nvSpPr>
          <p:spPr bwMode="auto">
            <a:xfrm>
              <a:off x="1066" y="2251"/>
              <a:ext cx="0" cy="182"/>
            </a:xfrm>
            <a:prstGeom prst="line">
              <a:avLst/>
            </a:prstGeom>
            <a:noFill/>
            <a:ln w="9525">
              <a:solidFill>
                <a:schemeClr val="tx1"/>
              </a:solidFill>
              <a:miter lim="800000"/>
              <a:headEnd/>
              <a:tailEnd/>
            </a:ln>
          </p:spPr>
          <p:txBody>
            <a:bodyPr wrap="none"/>
            <a:lstStyle/>
            <a:p>
              <a:endParaRPr lang="en-GB"/>
            </a:p>
          </p:txBody>
        </p:sp>
        <p:sp>
          <p:nvSpPr>
            <p:cNvPr id="19478" name="Line 1053"/>
            <p:cNvSpPr>
              <a:spLocks noChangeShapeType="1"/>
            </p:cNvSpPr>
            <p:nvPr/>
          </p:nvSpPr>
          <p:spPr bwMode="auto">
            <a:xfrm>
              <a:off x="1292" y="2251"/>
              <a:ext cx="0" cy="182"/>
            </a:xfrm>
            <a:prstGeom prst="line">
              <a:avLst/>
            </a:prstGeom>
            <a:noFill/>
            <a:ln w="9525">
              <a:solidFill>
                <a:schemeClr val="tx1"/>
              </a:solidFill>
              <a:miter lim="800000"/>
              <a:headEnd/>
              <a:tailEnd/>
            </a:ln>
          </p:spPr>
          <p:txBody>
            <a:bodyPr wrap="none"/>
            <a:lstStyle/>
            <a:p>
              <a:endParaRPr lang="en-GB"/>
            </a:p>
          </p:txBody>
        </p:sp>
        <p:sp>
          <p:nvSpPr>
            <p:cNvPr id="19479" name="Line 1054"/>
            <p:cNvSpPr>
              <a:spLocks noChangeShapeType="1"/>
            </p:cNvSpPr>
            <p:nvPr/>
          </p:nvSpPr>
          <p:spPr bwMode="auto">
            <a:xfrm>
              <a:off x="1519" y="2251"/>
              <a:ext cx="0" cy="182"/>
            </a:xfrm>
            <a:prstGeom prst="line">
              <a:avLst/>
            </a:prstGeom>
            <a:noFill/>
            <a:ln w="9525">
              <a:solidFill>
                <a:schemeClr val="tx1"/>
              </a:solidFill>
              <a:miter lim="800000"/>
              <a:headEnd/>
              <a:tailEnd/>
            </a:ln>
          </p:spPr>
          <p:txBody>
            <a:bodyPr wrap="none"/>
            <a:lstStyle/>
            <a:p>
              <a:endParaRPr lang="en-GB"/>
            </a:p>
          </p:txBody>
        </p:sp>
        <p:sp>
          <p:nvSpPr>
            <p:cNvPr id="19480" name="Line 1055"/>
            <p:cNvSpPr>
              <a:spLocks noChangeShapeType="1"/>
            </p:cNvSpPr>
            <p:nvPr/>
          </p:nvSpPr>
          <p:spPr bwMode="auto">
            <a:xfrm>
              <a:off x="1746" y="2251"/>
              <a:ext cx="0" cy="182"/>
            </a:xfrm>
            <a:prstGeom prst="line">
              <a:avLst/>
            </a:prstGeom>
            <a:noFill/>
            <a:ln w="9525">
              <a:solidFill>
                <a:schemeClr val="tx1"/>
              </a:solidFill>
              <a:miter lim="800000"/>
              <a:headEnd/>
              <a:tailEnd/>
            </a:ln>
          </p:spPr>
          <p:txBody>
            <a:bodyPr wrap="none"/>
            <a:lstStyle/>
            <a:p>
              <a:endParaRPr lang="en-GB"/>
            </a:p>
          </p:txBody>
        </p:sp>
        <p:sp>
          <p:nvSpPr>
            <p:cNvPr id="19481" name="Line 1056"/>
            <p:cNvSpPr>
              <a:spLocks noChangeShapeType="1"/>
            </p:cNvSpPr>
            <p:nvPr/>
          </p:nvSpPr>
          <p:spPr bwMode="auto">
            <a:xfrm>
              <a:off x="1973" y="2251"/>
              <a:ext cx="0" cy="182"/>
            </a:xfrm>
            <a:prstGeom prst="line">
              <a:avLst/>
            </a:prstGeom>
            <a:noFill/>
            <a:ln w="9525">
              <a:solidFill>
                <a:schemeClr val="tx1"/>
              </a:solidFill>
              <a:miter lim="800000"/>
              <a:headEnd/>
              <a:tailEnd/>
            </a:ln>
          </p:spPr>
          <p:txBody>
            <a:bodyPr wrap="none"/>
            <a:lstStyle/>
            <a:p>
              <a:endParaRPr lang="en-GB"/>
            </a:p>
          </p:txBody>
        </p:sp>
        <p:sp>
          <p:nvSpPr>
            <p:cNvPr id="19482" name="Line 1057"/>
            <p:cNvSpPr>
              <a:spLocks noChangeShapeType="1"/>
            </p:cNvSpPr>
            <p:nvPr/>
          </p:nvSpPr>
          <p:spPr bwMode="auto">
            <a:xfrm>
              <a:off x="2200" y="2251"/>
              <a:ext cx="0" cy="182"/>
            </a:xfrm>
            <a:prstGeom prst="line">
              <a:avLst/>
            </a:prstGeom>
            <a:noFill/>
            <a:ln w="9525">
              <a:solidFill>
                <a:schemeClr val="tx1"/>
              </a:solidFill>
              <a:miter lim="800000"/>
              <a:headEnd/>
              <a:tailEnd/>
            </a:ln>
          </p:spPr>
          <p:txBody>
            <a:bodyPr wrap="none"/>
            <a:lstStyle/>
            <a:p>
              <a:endParaRPr lang="en-GB"/>
            </a:p>
          </p:txBody>
        </p:sp>
        <p:sp>
          <p:nvSpPr>
            <p:cNvPr id="19483" name="Line 1058"/>
            <p:cNvSpPr>
              <a:spLocks noChangeShapeType="1"/>
            </p:cNvSpPr>
            <p:nvPr/>
          </p:nvSpPr>
          <p:spPr bwMode="auto">
            <a:xfrm>
              <a:off x="2426" y="2251"/>
              <a:ext cx="0" cy="182"/>
            </a:xfrm>
            <a:prstGeom prst="line">
              <a:avLst/>
            </a:prstGeom>
            <a:noFill/>
            <a:ln w="9525">
              <a:solidFill>
                <a:schemeClr val="tx1"/>
              </a:solidFill>
              <a:miter lim="800000"/>
              <a:headEnd/>
              <a:tailEnd/>
            </a:ln>
          </p:spPr>
          <p:txBody>
            <a:bodyPr wrap="none"/>
            <a:lstStyle/>
            <a:p>
              <a:endParaRPr lang="en-GB"/>
            </a:p>
          </p:txBody>
        </p:sp>
        <p:sp>
          <p:nvSpPr>
            <p:cNvPr id="19484" name="Line 1059"/>
            <p:cNvSpPr>
              <a:spLocks noChangeShapeType="1"/>
            </p:cNvSpPr>
            <p:nvPr/>
          </p:nvSpPr>
          <p:spPr bwMode="auto">
            <a:xfrm>
              <a:off x="2880" y="2251"/>
              <a:ext cx="0" cy="182"/>
            </a:xfrm>
            <a:prstGeom prst="line">
              <a:avLst/>
            </a:prstGeom>
            <a:noFill/>
            <a:ln w="9525">
              <a:solidFill>
                <a:schemeClr val="tx1"/>
              </a:solidFill>
              <a:miter lim="800000"/>
              <a:headEnd/>
              <a:tailEnd/>
            </a:ln>
          </p:spPr>
          <p:txBody>
            <a:bodyPr wrap="none"/>
            <a:lstStyle/>
            <a:p>
              <a:endParaRPr lang="en-GB"/>
            </a:p>
          </p:txBody>
        </p:sp>
        <p:sp>
          <p:nvSpPr>
            <p:cNvPr id="19485" name="Line 1060"/>
            <p:cNvSpPr>
              <a:spLocks noChangeShapeType="1"/>
            </p:cNvSpPr>
            <p:nvPr/>
          </p:nvSpPr>
          <p:spPr bwMode="auto">
            <a:xfrm>
              <a:off x="2653" y="2251"/>
              <a:ext cx="0" cy="182"/>
            </a:xfrm>
            <a:prstGeom prst="line">
              <a:avLst/>
            </a:prstGeom>
            <a:noFill/>
            <a:ln w="9525">
              <a:solidFill>
                <a:schemeClr val="tx1"/>
              </a:solidFill>
              <a:miter lim="800000"/>
              <a:headEnd/>
              <a:tailEnd/>
            </a:ln>
          </p:spPr>
          <p:txBody>
            <a:bodyPr wrap="none"/>
            <a:lstStyle/>
            <a:p>
              <a:endParaRPr lang="en-GB"/>
            </a:p>
          </p:txBody>
        </p:sp>
      </p:grpSp>
      <p:sp>
        <p:nvSpPr>
          <p:cNvPr id="19466" name="Text Box 1061"/>
          <p:cNvSpPr txBox="1">
            <a:spLocks noChangeArrowheads="1"/>
          </p:cNvSpPr>
          <p:nvPr/>
        </p:nvSpPr>
        <p:spPr bwMode="auto">
          <a:xfrm>
            <a:off x="3719737" y="3861048"/>
            <a:ext cx="2989921" cy="369332"/>
          </a:xfrm>
          <a:prstGeom prst="rect">
            <a:avLst/>
          </a:prstGeom>
          <a:noFill/>
          <a:ln w="9525">
            <a:noFill/>
            <a:miter lim="800000"/>
            <a:headEnd/>
            <a:tailEnd/>
          </a:ln>
        </p:spPr>
        <p:txBody>
          <a:bodyPr wrap="none">
            <a:spAutoFit/>
          </a:bodyPr>
          <a:lstStyle/>
          <a:p>
            <a:pPr eaLnBrk="1" hangingPunct="1">
              <a:lnSpc>
                <a:spcPct val="100000"/>
              </a:lnSpc>
            </a:pPr>
            <a:r>
              <a:rPr lang="en-GB" dirty="0"/>
              <a:t>20  40  60  80 100 80 60 40 20</a:t>
            </a:r>
            <a:endParaRPr lang="en-US" dirty="0"/>
          </a:p>
        </p:txBody>
      </p:sp>
      <p:sp>
        <p:nvSpPr>
          <p:cNvPr id="19467" name="Text Box 1062"/>
          <p:cNvSpPr txBox="1">
            <a:spLocks noChangeArrowheads="1"/>
          </p:cNvSpPr>
          <p:nvPr/>
        </p:nvSpPr>
        <p:spPr bwMode="auto">
          <a:xfrm>
            <a:off x="4534710" y="4240213"/>
            <a:ext cx="1331390" cy="369332"/>
          </a:xfrm>
          <a:prstGeom prst="rect">
            <a:avLst/>
          </a:prstGeom>
          <a:noFill/>
          <a:ln w="9525">
            <a:noFill/>
            <a:miter lim="800000"/>
            <a:headEnd/>
            <a:tailEnd/>
          </a:ln>
        </p:spPr>
        <p:txBody>
          <a:bodyPr wrap="none">
            <a:spAutoFit/>
          </a:bodyPr>
          <a:lstStyle/>
          <a:p>
            <a:pPr eaLnBrk="1" hangingPunct="1">
              <a:lnSpc>
                <a:spcPct val="100000"/>
              </a:lnSpc>
            </a:pPr>
            <a:r>
              <a:rPr lang="en-GB"/>
              <a:t>(Kilometres)</a:t>
            </a:r>
            <a:endParaRPr lang="en-US"/>
          </a:p>
        </p:txBody>
      </p:sp>
      <p:sp>
        <p:nvSpPr>
          <p:cNvPr id="19468" name="Text Box 1063"/>
          <p:cNvSpPr txBox="1">
            <a:spLocks noChangeArrowheads="1"/>
          </p:cNvSpPr>
          <p:nvPr/>
        </p:nvSpPr>
        <p:spPr bwMode="auto">
          <a:xfrm>
            <a:off x="7201864" y="2486026"/>
            <a:ext cx="1746184" cy="369332"/>
          </a:xfrm>
          <a:prstGeom prst="rect">
            <a:avLst/>
          </a:prstGeom>
          <a:noFill/>
          <a:ln w="9525">
            <a:noFill/>
            <a:miter lim="800000"/>
            <a:headEnd/>
            <a:tailEnd/>
          </a:ln>
        </p:spPr>
        <p:txBody>
          <a:bodyPr wrap="none">
            <a:spAutoFit/>
          </a:bodyPr>
          <a:lstStyle/>
          <a:p>
            <a:pPr eaLnBrk="1" hangingPunct="1">
              <a:lnSpc>
                <a:spcPct val="100000"/>
              </a:lnSpc>
            </a:pPr>
            <a:r>
              <a:rPr lang="en-GB" dirty="0"/>
              <a:t>Customer area A</a:t>
            </a:r>
            <a:endParaRPr lang="en-US" dirty="0"/>
          </a:p>
        </p:txBody>
      </p:sp>
      <p:sp>
        <p:nvSpPr>
          <p:cNvPr id="19469" name="Text Box 1064"/>
          <p:cNvSpPr txBox="1">
            <a:spLocks noChangeArrowheads="1"/>
          </p:cNvSpPr>
          <p:nvPr/>
        </p:nvSpPr>
        <p:spPr bwMode="auto">
          <a:xfrm>
            <a:off x="2959056" y="2852738"/>
            <a:ext cx="1760610" cy="369332"/>
          </a:xfrm>
          <a:prstGeom prst="rect">
            <a:avLst/>
          </a:prstGeom>
          <a:noFill/>
          <a:ln w="9525">
            <a:noFill/>
            <a:miter lim="800000"/>
            <a:headEnd/>
            <a:tailEnd/>
          </a:ln>
        </p:spPr>
        <p:txBody>
          <a:bodyPr wrap="none">
            <a:spAutoFit/>
          </a:bodyPr>
          <a:lstStyle/>
          <a:p>
            <a:pPr eaLnBrk="1" hangingPunct="1">
              <a:lnSpc>
                <a:spcPct val="100000"/>
              </a:lnSpc>
            </a:pPr>
            <a:r>
              <a:rPr lang="en-GB" dirty="0"/>
              <a:t>Customer Area B</a:t>
            </a:r>
            <a:endParaRPr lang="en-US" dirty="0"/>
          </a:p>
        </p:txBody>
      </p:sp>
      <p:sp>
        <p:nvSpPr>
          <p:cNvPr id="19470" name="Text Box 1065"/>
          <p:cNvSpPr txBox="1">
            <a:spLocks noChangeArrowheads="1"/>
          </p:cNvSpPr>
          <p:nvPr/>
        </p:nvSpPr>
        <p:spPr bwMode="auto">
          <a:xfrm>
            <a:off x="1831457" y="4941889"/>
            <a:ext cx="8491555" cy="646331"/>
          </a:xfrm>
          <a:prstGeom prst="rect">
            <a:avLst/>
          </a:prstGeom>
          <a:noFill/>
          <a:ln w="9525">
            <a:noFill/>
            <a:miter lim="800000"/>
            <a:headEnd/>
            <a:tailEnd/>
          </a:ln>
        </p:spPr>
        <p:txBody>
          <a:bodyPr wrap="none">
            <a:spAutoFit/>
          </a:bodyPr>
          <a:lstStyle/>
          <a:p>
            <a:pPr eaLnBrk="1" hangingPunct="1">
              <a:lnSpc>
                <a:spcPct val="100000"/>
              </a:lnSpc>
            </a:pPr>
            <a:r>
              <a:rPr lang="en-GB" dirty="0"/>
              <a:t>Where would you site a distribution centre to economically supply both customer areas?</a:t>
            </a:r>
          </a:p>
          <a:p>
            <a:pPr eaLnBrk="1" hangingPunct="1">
              <a:lnSpc>
                <a:spcPct val="100000"/>
              </a:lnSpc>
            </a:pPr>
            <a:endParaRPr lang="en-GB" dirty="0"/>
          </a:p>
        </p:txBody>
      </p:sp>
      <p:sp>
        <p:nvSpPr>
          <p:cNvPr id="19471" name="Line 1066"/>
          <p:cNvSpPr>
            <a:spLocks noChangeShapeType="1"/>
          </p:cNvSpPr>
          <p:nvPr/>
        </p:nvSpPr>
        <p:spPr bwMode="auto">
          <a:xfrm>
            <a:off x="3618036" y="4076700"/>
            <a:ext cx="131885" cy="0"/>
          </a:xfrm>
          <a:prstGeom prst="line">
            <a:avLst/>
          </a:prstGeom>
          <a:noFill/>
          <a:ln w="9525">
            <a:solidFill>
              <a:schemeClr val="tx1"/>
            </a:solidFill>
            <a:miter lim="800000"/>
            <a:headEnd/>
            <a:tailEnd type="triangle" w="med" len="med"/>
          </a:ln>
        </p:spPr>
        <p:txBody>
          <a:bodyPr wrap="none"/>
          <a:lstStyle/>
          <a:p>
            <a:endParaRPr lang="en-GB"/>
          </a:p>
        </p:txBody>
      </p:sp>
      <p:sp>
        <p:nvSpPr>
          <p:cNvPr id="19472" name="Line 1067"/>
          <p:cNvSpPr>
            <a:spLocks noChangeShapeType="1"/>
          </p:cNvSpPr>
          <p:nvPr/>
        </p:nvSpPr>
        <p:spPr bwMode="auto">
          <a:xfrm flipH="1">
            <a:off x="6674828" y="4076700"/>
            <a:ext cx="199292" cy="0"/>
          </a:xfrm>
          <a:prstGeom prst="line">
            <a:avLst/>
          </a:prstGeom>
          <a:noFill/>
          <a:ln w="9525">
            <a:solidFill>
              <a:schemeClr val="tx1"/>
            </a:solidFill>
            <a:miter lim="800000"/>
            <a:headEnd/>
            <a:tailEnd type="triangle" w="med" len="med"/>
          </a:ln>
        </p:spPr>
        <p:txBody>
          <a:bodyPr wrap="none"/>
          <a:lstStyle/>
          <a:p>
            <a:endParaRPr lang="en-GB"/>
          </a:p>
        </p:txBody>
      </p:sp>
      <p:sp>
        <p:nvSpPr>
          <p:cNvPr id="19473" name="Line 1068"/>
          <p:cNvSpPr>
            <a:spLocks noChangeShapeType="1"/>
          </p:cNvSpPr>
          <p:nvPr/>
        </p:nvSpPr>
        <p:spPr bwMode="auto">
          <a:xfrm>
            <a:off x="3618035" y="3357563"/>
            <a:ext cx="3190142" cy="0"/>
          </a:xfrm>
          <a:prstGeom prst="line">
            <a:avLst/>
          </a:prstGeom>
          <a:noFill/>
          <a:ln w="9525">
            <a:solidFill>
              <a:schemeClr val="tx1"/>
            </a:solidFill>
            <a:miter lim="800000"/>
            <a:headEnd type="arrow" w="med" len="med"/>
            <a:tailEnd type="arrow" w="med" len="med"/>
          </a:ln>
        </p:spPr>
        <p:txBody>
          <a:bodyPr wrap="none"/>
          <a:lstStyle/>
          <a:p>
            <a:endParaRPr lang="en-GB"/>
          </a:p>
        </p:txBody>
      </p:sp>
      <p:sp>
        <p:nvSpPr>
          <p:cNvPr id="19474" name="Text Box 1069"/>
          <p:cNvSpPr txBox="1">
            <a:spLocks noChangeArrowheads="1"/>
          </p:cNvSpPr>
          <p:nvPr/>
        </p:nvSpPr>
        <p:spPr bwMode="auto">
          <a:xfrm>
            <a:off x="4626477" y="3067051"/>
            <a:ext cx="793807" cy="307777"/>
          </a:xfrm>
          <a:prstGeom prst="rect">
            <a:avLst/>
          </a:prstGeom>
          <a:noFill/>
          <a:ln w="9525">
            <a:noFill/>
            <a:miter lim="800000"/>
            <a:headEnd/>
            <a:tailEnd/>
          </a:ln>
        </p:spPr>
        <p:txBody>
          <a:bodyPr wrap="none">
            <a:spAutoFit/>
          </a:bodyPr>
          <a:lstStyle/>
          <a:p>
            <a:pPr eaLnBrk="1" hangingPunct="1">
              <a:lnSpc>
                <a:spcPct val="100000"/>
              </a:lnSpc>
            </a:pPr>
            <a:r>
              <a:rPr lang="en-GB" sz="1400"/>
              <a:t>200 kms</a:t>
            </a:r>
            <a:endParaRPr lang="en-US" sz="1400"/>
          </a:p>
        </p:txBody>
      </p:sp>
      <p:sp>
        <p:nvSpPr>
          <p:cNvPr id="19475" name="Text Box 1070"/>
          <p:cNvSpPr txBox="1">
            <a:spLocks noChangeArrowheads="1"/>
          </p:cNvSpPr>
          <p:nvPr/>
        </p:nvSpPr>
        <p:spPr bwMode="auto">
          <a:xfrm>
            <a:off x="7625862" y="6097589"/>
            <a:ext cx="1594338" cy="276999"/>
          </a:xfrm>
          <a:prstGeom prst="rect">
            <a:avLst/>
          </a:prstGeom>
          <a:noFill/>
          <a:ln w="25400">
            <a:noFill/>
            <a:miter lim="800000"/>
            <a:headEnd type="none" w="sm" len="sm"/>
            <a:tailEnd type="none" w="med" len="lg"/>
          </a:ln>
        </p:spPr>
        <p:txBody>
          <a:bodyPr>
            <a:spAutoFit/>
          </a:bodyPr>
          <a:lstStyle/>
          <a:p>
            <a:pPr defTabSz="871538">
              <a:spcBef>
                <a:spcPct val="50000"/>
              </a:spcBef>
            </a:pPr>
            <a:r>
              <a:rPr lang="en-GB" sz="1200" dirty="0"/>
              <a:t>Richards (2005)</a:t>
            </a:r>
            <a:endParaRPr lang="en-US" sz="1200" dirty="0"/>
          </a:p>
        </p:txBody>
      </p:sp>
      <p:sp>
        <p:nvSpPr>
          <p:cNvPr id="46" name="Rectangle 118"/>
          <p:cNvSpPr>
            <a:spLocks noChangeArrowheads="1"/>
          </p:cNvSpPr>
          <p:nvPr/>
        </p:nvSpPr>
        <p:spPr bwMode="auto">
          <a:xfrm>
            <a:off x="1847528" y="332656"/>
            <a:ext cx="8411308" cy="4114800"/>
          </a:xfrm>
          <a:prstGeom prst="rect">
            <a:avLst/>
          </a:prstGeom>
          <a:noFill/>
          <a:ln w="9525">
            <a:noFill/>
            <a:miter lim="800000"/>
            <a:headEnd/>
            <a:tailEnd/>
          </a:ln>
        </p:spPr>
        <p:txBody>
          <a:bodyPr lIns="92075" tIns="46038" rIns="92075" bIns="46038"/>
          <a:lstStyle/>
          <a:p>
            <a:pPr marL="273050" indent="-273050" defTabSz="871538">
              <a:spcBef>
                <a:spcPct val="30000"/>
              </a:spcBef>
              <a:buSzPct val="100000"/>
            </a:pPr>
            <a:r>
              <a:rPr lang="en-GB" sz="3200" dirty="0">
                <a:solidFill>
                  <a:srgbClr val="E32118"/>
                </a:solidFill>
              </a:rPr>
              <a:t>Warehouse location</a:t>
            </a:r>
          </a:p>
          <a:p>
            <a:pPr marL="273050" indent="-273050" algn="ctr" defTabSz="871538">
              <a:spcBef>
                <a:spcPct val="30000"/>
              </a:spcBef>
              <a:buSzPct val="100000"/>
            </a:pPr>
            <a:endParaRPr lang="en-GB" b="1" dirty="0"/>
          </a:p>
          <a:p>
            <a:pPr marL="273050" indent="-273050" defTabSz="871538">
              <a:spcBef>
                <a:spcPct val="30000"/>
              </a:spcBef>
              <a:buSzPct val="100000"/>
            </a:pPr>
            <a:endParaRPr lang="en-GB" b="1" dirty="0"/>
          </a:p>
          <a:p>
            <a:pPr marL="273050" indent="-273050" defTabSz="871538">
              <a:spcBef>
                <a:spcPct val="30000"/>
              </a:spcBef>
              <a:buSzPct val="100000"/>
            </a:pPr>
            <a:endParaRPr lang="en-GB" b="1" dirty="0"/>
          </a:p>
        </p:txBody>
      </p:sp>
      <p:sp>
        <p:nvSpPr>
          <p:cNvPr id="3" name="Footer Placeholder 2"/>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332947072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23"/>
          <p:cNvSpPr txBox="1">
            <a:spLocks noChangeArrowheads="1"/>
          </p:cNvSpPr>
          <p:nvPr/>
        </p:nvSpPr>
        <p:spPr bwMode="auto">
          <a:xfrm>
            <a:off x="7625862" y="6097589"/>
            <a:ext cx="1594338" cy="307777"/>
          </a:xfrm>
          <a:prstGeom prst="rect">
            <a:avLst/>
          </a:prstGeom>
          <a:noFill/>
          <a:ln w="25400">
            <a:noFill/>
            <a:miter lim="800000"/>
            <a:headEnd type="none" w="sm" len="sm"/>
            <a:tailEnd type="none" w="med" len="lg"/>
          </a:ln>
        </p:spPr>
        <p:txBody>
          <a:bodyPr>
            <a:spAutoFit/>
          </a:bodyPr>
          <a:lstStyle/>
          <a:p>
            <a:pPr defTabSz="871538">
              <a:spcBef>
                <a:spcPct val="50000"/>
              </a:spcBef>
            </a:pPr>
            <a:r>
              <a:rPr lang="en-GB" sz="1400"/>
              <a:t>Richards (2005)</a:t>
            </a:r>
            <a:endParaRPr lang="en-US" sz="1400"/>
          </a:p>
        </p:txBody>
      </p:sp>
      <p:sp>
        <p:nvSpPr>
          <p:cNvPr id="21510" name="Rectangle 118"/>
          <p:cNvSpPr>
            <a:spLocks noChangeArrowheads="1"/>
          </p:cNvSpPr>
          <p:nvPr/>
        </p:nvSpPr>
        <p:spPr bwMode="auto">
          <a:xfrm>
            <a:off x="1847528" y="332656"/>
            <a:ext cx="8411308" cy="4114800"/>
          </a:xfrm>
          <a:prstGeom prst="rect">
            <a:avLst/>
          </a:prstGeom>
          <a:noFill/>
          <a:ln w="9525">
            <a:noFill/>
            <a:miter lim="800000"/>
            <a:headEnd/>
            <a:tailEnd/>
          </a:ln>
        </p:spPr>
        <p:txBody>
          <a:bodyPr lIns="92075" tIns="46038" rIns="92075" bIns="46038"/>
          <a:lstStyle/>
          <a:p>
            <a:pPr marL="273050" indent="-273050" defTabSz="871538">
              <a:spcBef>
                <a:spcPct val="30000"/>
              </a:spcBef>
              <a:buSzPct val="100000"/>
            </a:pPr>
            <a:r>
              <a:rPr lang="en-GB" sz="3200" dirty="0">
                <a:solidFill>
                  <a:srgbClr val="E32118"/>
                </a:solidFill>
              </a:rPr>
              <a:t>Warehouse location</a:t>
            </a:r>
          </a:p>
          <a:p>
            <a:pPr marL="273050" indent="-273050" algn="ctr" defTabSz="871538">
              <a:spcBef>
                <a:spcPct val="30000"/>
              </a:spcBef>
              <a:buSzPct val="100000"/>
            </a:pPr>
            <a:endParaRPr lang="en-GB" b="1" dirty="0"/>
          </a:p>
          <a:p>
            <a:pPr marL="273050" indent="-273050" defTabSz="871538">
              <a:spcBef>
                <a:spcPct val="30000"/>
              </a:spcBef>
              <a:buSzPct val="100000"/>
            </a:pPr>
            <a:endParaRPr lang="en-GB" b="1" dirty="0"/>
          </a:p>
          <a:p>
            <a:pPr marL="273050" indent="-273050" defTabSz="871538">
              <a:spcBef>
                <a:spcPct val="30000"/>
              </a:spcBef>
              <a:buSzPct val="100000"/>
            </a:pPr>
            <a:endParaRPr lang="en-GB" b="1" dirty="0"/>
          </a:p>
        </p:txBody>
      </p:sp>
      <p:sp>
        <p:nvSpPr>
          <p:cNvPr id="21512" name="Text Box 136"/>
          <p:cNvSpPr txBox="1">
            <a:spLocks noChangeArrowheads="1"/>
          </p:cNvSpPr>
          <p:nvPr/>
        </p:nvSpPr>
        <p:spPr bwMode="auto">
          <a:xfrm>
            <a:off x="7625862" y="6097589"/>
            <a:ext cx="1594338" cy="307777"/>
          </a:xfrm>
          <a:prstGeom prst="rect">
            <a:avLst/>
          </a:prstGeom>
          <a:noFill/>
          <a:ln w="25400">
            <a:noFill/>
            <a:miter lim="800000"/>
            <a:headEnd type="none" w="sm" len="sm"/>
            <a:tailEnd type="none" w="med" len="lg"/>
          </a:ln>
        </p:spPr>
        <p:txBody>
          <a:bodyPr>
            <a:spAutoFit/>
          </a:bodyPr>
          <a:lstStyle/>
          <a:p>
            <a:pPr defTabSz="871538">
              <a:spcBef>
                <a:spcPct val="50000"/>
              </a:spcBef>
            </a:pPr>
            <a:r>
              <a:rPr lang="en-GB" sz="1400"/>
              <a:t>Richards (2005)</a:t>
            </a:r>
            <a:endParaRPr lang="en-US" sz="1400"/>
          </a:p>
        </p:txBody>
      </p:sp>
      <p:sp>
        <p:nvSpPr>
          <p:cNvPr id="21513" name="Text Box 137"/>
          <p:cNvSpPr txBox="1">
            <a:spLocks noChangeArrowheads="1"/>
          </p:cNvSpPr>
          <p:nvPr/>
        </p:nvSpPr>
        <p:spPr bwMode="auto">
          <a:xfrm>
            <a:off x="1775520" y="1052736"/>
            <a:ext cx="938206" cy="369332"/>
          </a:xfrm>
          <a:prstGeom prst="rect">
            <a:avLst/>
          </a:prstGeom>
          <a:noFill/>
          <a:ln w="9525">
            <a:noFill/>
            <a:miter lim="800000"/>
            <a:headEnd/>
            <a:tailEnd/>
          </a:ln>
        </p:spPr>
        <p:txBody>
          <a:bodyPr wrap="none">
            <a:spAutoFit/>
          </a:bodyPr>
          <a:lstStyle/>
          <a:p>
            <a:pPr eaLnBrk="1" hangingPunct="1">
              <a:lnSpc>
                <a:spcPct val="100000"/>
              </a:lnSpc>
            </a:pPr>
            <a:r>
              <a:rPr lang="en-GB" dirty="0"/>
              <a:t>Exercise</a:t>
            </a:r>
            <a:endParaRPr lang="en-US" dirty="0"/>
          </a:p>
        </p:txBody>
      </p:sp>
      <p:sp>
        <p:nvSpPr>
          <p:cNvPr id="21514" name="Oval 138"/>
          <p:cNvSpPr>
            <a:spLocks noChangeArrowheads="1"/>
          </p:cNvSpPr>
          <p:nvPr/>
        </p:nvSpPr>
        <p:spPr bwMode="auto">
          <a:xfrm>
            <a:off x="3431705" y="3625852"/>
            <a:ext cx="869200" cy="792163"/>
          </a:xfrm>
          <a:prstGeom prst="ellipse">
            <a:avLst/>
          </a:prstGeom>
          <a:solidFill>
            <a:schemeClr val="accent1"/>
          </a:solidFill>
          <a:ln w="9525">
            <a:solidFill>
              <a:schemeClr val="tx1"/>
            </a:solidFill>
            <a:miter lim="800000"/>
            <a:headEnd/>
            <a:tailEnd/>
          </a:ln>
        </p:spPr>
        <p:txBody>
          <a:bodyPr wrap="none" anchor="ctr"/>
          <a:lstStyle/>
          <a:p>
            <a:pPr algn="ctr" eaLnBrk="1" hangingPunct="1">
              <a:lnSpc>
                <a:spcPct val="100000"/>
              </a:lnSpc>
            </a:pPr>
            <a:r>
              <a:rPr lang="en-GB" sz="1400">
                <a:solidFill>
                  <a:schemeClr val="bg1"/>
                </a:solidFill>
              </a:rPr>
              <a:t>30%</a:t>
            </a:r>
          </a:p>
          <a:p>
            <a:pPr algn="ctr" eaLnBrk="1" hangingPunct="1">
              <a:lnSpc>
                <a:spcPct val="100000"/>
              </a:lnSpc>
            </a:pPr>
            <a:r>
              <a:rPr lang="en-GB" sz="1400">
                <a:solidFill>
                  <a:schemeClr val="bg1"/>
                </a:solidFill>
              </a:rPr>
              <a:t>volume</a:t>
            </a:r>
            <a:endParaRPr lang="en-US" sz="1400">
              <a:solidFill>
                <a:schemeClr val="bg1"/>
              </a:solidFill>
            </a:endParaRPr>
          </a:p>
        </p:txBody>
      </p:sp>
      <p:sp>
        <p:nvSpPr>
          <p:cNvPr id="21515" name="Line 139"/>
          <p:cNvSpPr>
            <a:spLocks noChangeShapeType="1"/>
          </p:cNvSpPr>
          <p:nvPr/>
        </p:nvSpPr>
        <p:spPr bwMode="auto">
          <a:xfrm>
            <a:off x="4302370" y="3984625"/>
            <a:ext cx="3190143" cy="0"/>
          </a:xfrm>
          <a:prstGeom prst="line">
            <a:avLst/>
          </a:prstGeom>
          <a:noFill/>
          <a:ln w="9525">
            <a:solidFill>
              <a:schemeClr val="tx1"/>
            </a:solidFill>
            <a:miter lim="800000"/>
            <a:headEnd/>
            <a:tailEnd/>
          </a:ln>
        </p:spPr>
        <p:txBody>
          <a:bodyPr wrap="none"/>
          <a:lstStyle/>
          <a:p>
            <a:endParaRPr lang="en-GB"/>
          </a:p>
        </p:txBody>
      </p:sp>
      <p:grpSp>
        <p:nvGrpSpPr>
          <p:cNvPr id="2" name="Group 140"/>
          <p:cNvGrpSpPr>
            <a:grpSpLocks/>
          </p:cNvGrpSpPr>
          <p:nvPr/>
        </p:nvGrpSpPr>
        <p:grpSpPr bwMode="auto">
          <a:xfrm>
            <a:off x="4302369" y="3841752"/>
            <a:ext cx="2990850" cy="288925"/>
            <a:chOff x="839" y="2251"/>
            <a:chExt cx="2041" cy="182"/>
          </a:xfrm>
        </p:grpSpPr>
        <p:sp>
          <p:nvSpPr>
            <p:cNvPr id="21527" name="Line 141"/>
            <p:cNvSpPr>
              <a:spLocks noChangeShapeType="1"/>
            </p:cNvSpPr>
            <p:nvPr/>
          </p:nvSpPr>
          <p:spPr bwMode="auto">
            <a:xfrm>
              <a:off x="839" y="2251"/>
              <a:ext cx="0" cy="182"/>
            </a:xfrm>
            <a:prstGeom prst="line">
              <a:avLst/>
            </a:prstGeom>
            <a:noFill/>
            <a:ln w="9525">
              <a:solidFill>
                <a:schemeClr val="tx1"/>
              </a:solidFill>
              <a:miter lim="800000"/>
              <a:headEnd/>
              <a:tailEnd/>
            </a:ln>
          </p:spPr>
          <p:txBody>
            <a:bodyPr wrap="none"/>
            <a:lstStyle/>
            <a:p>
              <a:endParaRPr lang="en-GB"/>
            </a:p>
          </p:txBody>
        </p:sp>
        <p:sp>
          <p:nvSpPr>
            <p:cNvPr id="21528" name="Line 142"/>
            <p:cNvSpPr>
              <a:spLocks noChangeShapeType="1"/>
            </p:cNvSpPr>
            <p:nvPr/>
          </p:nvSpPr>
          <p:spPr bwMode="auto">
            <a:xfrm>
              <a:off x="1066" y="2251"/>
              <a:ext cx="0" cy="182"/>
            </a:xfrm>
            <a:prstGeom prst="line">
              <a:avLst/>
            </a:prstGeom>
            <a:noFill/>
            <a:ln w="9525">
              <a:solidFill>
                <a:schemeClr val="tx1"/>
              </a:solidFill>
              <a:miter lim="800000"/>
              <a:headEnd/>
              <a:tailEnd/>
            </a:ln>
          </p:spPr>
          <p:txBody>
            <a:bodyPr wrap="none"/>
            <a:lstStyle/>
            <a:p>
              <a:endParaRPr lang="en-GB"/>
            </a:p>
          </p:txBody>
        </p:sp>
        <p:sp>
          <p:nvSpPr>
            <p:cNvPr id="21529" name="Line 143"/>
            <p:cNvSpPr>
              <a:spLocks noChangeShapeType="1"/>
            </p:cNvSpPr>
            <p:nvPr/>
          </p:nvSpPr>
          <p:spPr bwMode="auto">
            <a:xfrm>
              <a:off x="1292" y="2251"/>
              <a:ext cx="0" cy="182"/>
            </a:xfrm>
            <a:prstGeom prst="line">
              <a:avLst/>
            </a:prstGeom>
            <a:noFill/>
            <a:ln w="9525">
              <a:solidFill>
                <a:schemeClr val="tx1"/>
              </a:solidFill>
              <a:miter lim="800000"/>
              <a:headEnd/>
              <a:tailEnd/>
            </a:ln>
          </p:spPr>
          <p:txBody>
            <a:bodyPr wrap="none"/>
            <a:lstStyle/>
            <a:p>
              <a:endParaRPr lang="en-GB"/>
            </a:p>
          </p:txBody>
        </p:sp>
        <p:sp>
          <p:nvSpPr>
            <p:cNvPr id="21530" name="Line 144"/>
            <p:cNvSpPr>
              <a:spLocks noChangeShapeType="1"/>
            </p:cNvSpPr>
            <p:nvPr/>
          </p:nvSpPr>
          <p:spPr bwMode="auto">
            <a:xfrm>
              <a:off x="1519" y="2251"/>
              <a:ext cx="0" cy="182"/>
            </a:xfrm>
            <a:prstGeom prst="line">
              <a:avLst/>
            </a:prstGeom>
            <a:noFill/>
            <a:ln w="9525">
              <a:solidFill>
                <a:schemeClr val="tx1"/>
              </a:solidFill>
              <a:miter lim="800000"/>
              <a:headEnd/>
              <a:tailEnd/>
            </a:ln>
          </p:spPr>
          <p:txBody>
            <a:bodyPr wrap="none"/>
            <a:lstStyle/>
            <a:p>
              <a:endParaRPr lang="en-GB"/>
            </a:p>
          </p:txBody>
        </p:sp>
        <p:sp>
          <p:nvSpPr>
            <p:cNvPr id="21531" name="Line 145"/>
            <p:cNvSpPr>
              <a:spLocks noChangeShapeType="1"/>
            </p:cNvSpPr>
            <p:nvPr/>
          </p:nvSpPr>
          <p:spPr bwMode="auto">
            <a:xfrm>
              <a:off x="1746" y="2251"/>
              <a:ext cx="0" cy="182"/>
            </a:xfrm>
            <a:prstGeom prst="line">
              <a:avLst/>
            </a:prstGeom>
            <a:noFill/>
            <a:ln w="9525">
              <a:solidFill>
                <a:schemeClr val="tx1"/>
              </a:solidFill>
              <a:miter lim="800000"/>
              <a:headEnd/>
              <a:tailEnd/>
            </a:ln>
          </p:spPr>
          <p:txBody>
            <a:bodyPr wrap="none"/>
            <a:lstStyle/>
            <a:p>
              <a:endParaRPr lang="en-GB"/>
            </a:p>
          </p:txBody>
        </p:sp>
        <p:sp>
          <p:nvSpPr>
            <p:cNvPr id="21532" name="Line 146"/>
            <p:cNvSpPr>
              <a:spLocks noChangeShapeType="1"/>
            </p:cNvSpPr>
            <p:nvPr/>
          </p:nvSpPr>
          <p:spPr bwMode="auto">
            <a:xfrm>
              <a:off x="1973" y="2251"/>
              <a:ext cx="0" cy="182"/>
            </a:xfrm>
            <a:prstGeom prst="line">
              <a:avLst/>
            </a:prstGeom>
            <a:noFill/>
            <a:ln w="9525">
              <a:solidFill>
                <a:schemeClr val="tx1"/>
              </a:solidFill>
              <a:miter lim="800000"/>
              <a:headEnd/>
              <a:tailEnd/>
            </a:ln>
          </p:spPr>
          <p:txBody>
            <a:bodyPr wrap="none"/>
            <a:lstStyle/>
            <a:p>
              <a:endParaRPr lang="en-GB"/>
            </a:p>
          </p:txBody>
        </p:sp>
        <p:sp>
          <p:nvSpPr>
            <p:cNvPr id="21533" name="Line 147"/>
            <p:cNvSpPr>
              <a:spLocks noChangeShapeType="1"/>
            </p:cNvSpPr>
            <p:nvPr/>
          </p:nvSpPr>
          <p:spPr bwMode="auto">
            <a:xfrm>
              <a:off x="2200" y="2251"/>
              <a:ext cx="0" cy="182"/>
            </a:xfrm>
            <a:prstGeom prst="line">
              <a:avLst/>
            </a:prstGeom>
            <a:noFill/>
            <a:ln w="9525">
              <a:solidFill>
                <a:schemeClr val="tx1"/>
              </a:solidFill>
              <a:miter lim="800000"/>
              <a:headEnd/>
              <a:tailEnd/>
            </a:ln>
          </p:spPr>
          <p:txBody>
            <a:bodyPr wrap="none"/>
            <a:lstStyle/>
            <a:p>
              <a:endParaRPr lang="en-GB"/>
            </a:p>
          </p:txBody>
        </p:sp>
        <p:sp>
          <p:nvSpPr>
            <p:cNvPr id="21534" name="Line 148"/>
            <p:cNvSpPr>
              <a:spLocks noChangeShapeType="1"/>
            </p:cNvSpPr>
            <p:nvPr/>
          </p:nvSpPr>
          <p:spPr bwMode="auto">
            <a:xfrm>
              <a:off x="2426" y="2251"/>
              <a:ext cx="0" cy="182"/>
            </a:xfrm>
            <a:prstGeom prst="line">
              <a:avLst/>
            </a:prstGeom>
            <a:noFill/>
            <a:ln w="9525">
              <a:solidFill>
                <a:schemeClr val="tx1"/>
              </a:solidFill>
              <a:miter lim="800000"/>
              <a:headEnd/>
              <a:tailEnd/>
            </a:ln>
          </p:spPr>
          <p:txBody>
            <a:bodyPr wrap="none"/>
            <a:lstStyle/>
            <a:p>
              <a:endParaRPr lang="en-GB"/>
            </a:p>
          </p:txBody>
        </p:sp>
        <p:sp>
          <p:nvSpPr>
            <p:cNvPr id="21535" name="Line 149"/>
            <p:cNvSpPr>
              <a:spLocks noChangeShapeType="1"/>
            </p:cNvSpPr>
            <p:nvPr/>
          </p:nvSpPr>
          <p:spPr bwMode="auto">
            <a:xfrm>
              <a:off x="2880" y="2251"/>
              <a:ext cx="0" cy="182"/>
            </a:xfrm>
            <a:prstGeom prst="line">
              <a:avLst/>
            </a:prstGeom>
            <a:noFill/>
            <a:ln w="9525">
              <a:solidFill>
                <a:schemeClr val="tx1"/>
              </a:solidFill>
              <a:miter lim="800000"/>
              <a:headEnd/>
              <a:tailEnd/>
            </a:ln>
          </p:spPr>
          <p:txBody>
            <a:bodyPr wrap="none"/>
            <a:lstStyle/>
            <a:p>
              <a:endParaRPr lang="en-GB"/>
            </a:p>
          </p:txBody>
        </p:sp>
        <p:sp>
          <p:nvSpPr>
            <p:cNvPr id="21536" name="Line 150"/>
            <p:cNvSpPr>
              <a:spLocks noChangeShapeType="1"/>
            </p:cNvSpPr>
            <p:nvPr/>
          </p:nvSpPr>
          <p:spPr bwMode="auto">
            <a:xfrm>
              <a:off x="2653" y="2251"/>
              <a:ext cx="0" cy="182"/>
            </a:xfrm>
            <a:prstGeom prst="line">
              <a:avLst/>
            </a:prstGeom>
            <a:noFill/>
            <a:ln w="9525">
              <a:solidFill>
                <a:schemeClr val="tx1"/>
              </a:solidFill>
              <a:miter lim="800000"/>
              <a:headEnd/>
              <a:tailEnd/>
            </a:ln>
          </p:spPr>
          <p:txBody>
            <a:bodyPr wrap="none"/>
            <a:lstStyle/>
            <a:p>
              <a:endParaRPr lang="en-GB"/>
            </a:p>
          </p:txBody>
        </p:sp>
      </p:grpSp>
      <p:sp>
        <p:nvSpPr>
          <p:cNvPr id="21517" name="Text Box 151"/>
          <p:cNvSpPr txBox="1">
            <a:spLocks noChangeArrowheads="1"/>
          </p:cNvSpPr>
          <p:nvPr/>
        </p:nvSpPr>
        <p:spPr bwMode="auto">
          <a:xfrm>
            <a:off x="1775521" y="1700809"/>
            <a:ext cx="3760517" cy="1200329"/>
          </a:xfrm>
          <a:prstGeom prst="rect">
            <a:avLst/>
          </a:prstGeom>
          <a:noFill/>
          <a:ln w="9525">
            <a:noFill/>
            <a:miter lim="800000"/>
            <a:headEnd/>
            <a:tailEnd/>
          </a:ln>
        </p:spPr>
        <p:txBody>
          <a:bodyPr wrap="none">
            <a:spAutoFit/>
          </a:bodyPr>
          <a:lstStyle/>
          <a:p>
            <a:pPr eaLnBrk="1" hangingPunct="1">
              <a:lnSpc>
                <a:spcPct val="100000"/>
              </a:lnSpc>
            </a:pPr>
            <a:r>
              <a:rPr lang="en-GB" dirty="0"/>
              <a:t>Cost of transport = $5 per kilometre</a:t>
            </a:r>
          </a:p>
          <a:p>
            <a:pPr eaLnBrk="1" hangingPunct="1">
              <a:lnSpc>
                <a:spcPct val="100000"/>
              </a:lnSpc>
            </a:pPr>
            <a:r>
              <a:rPr lang="en-GB" dirty="0"/>
              <a:t>70 loads per day into Customer area A</a:t>
            </a:r>
          </a:p>
          <a:p>
            <a:pPr eaLnBrk="1" hangingPunct="1">
              <a:lnSpc>
                <a:spcPct val="100000"/>
              </a:lnSpc>
            </a:pPr>
            <a:r>
              <a:rPr lang="en-GB" dirty="0"/>
              <a:t>30 loads per day into Customer area B</a:t>
            </a:r>
          </a:p>
          <a:p>
            <a:pPr eaLnBrk="1" hangingPunct="1">
              <a:lnSpc>
                <a:spcPct val="100000"/>
              </a:lnSpc>
            </a:pPr>
            <a:r>
              <a:rPr lang="en-GB" dirty="0"/>
              <a:t>200 Days per annum</a:t>
            </a:r>
            <a:endParaRPr lang="en-US" dirty="0"/>
          </a:p>
        </p:txBody>
      </p:sp>
      <p:sp>
        <p:nvSpPr>
          <p:cNvPr id="21518" name="Text Box 152"/>
          <p:cNvSpPr txBox="1">
            <a:spLocks noChangeArrowheads="1"/>
          </p:cNvSpPr>
          <p:nvPr/>
        </p:nvSpPr>
        <p:spPr bwMode="auto">
          <a:xfrm>
            <a:off x="4439817" y="4149080"/>
            <a:ext cx="2989921" cy="369332"/>
          </a:xfrm>
          <a:prstGeom prst="rect">
            <a:avLst/>
          </a:prstGeom>
          <a:noFill/>
          <a:ln w="9525">
            <a:noFill/>
            <a:miter lim="800000"/>
            <a:headEnd/>
            <a:tailEnd/>
          </a:ln>
        </p:spPr>
        <p:txBody>
          <a:bodyPr wrap="none">
            <a:spAutoFit/>
          </a:bodyPr>
          <a:lstStyle/>
          <a:p>
            <a:pPr eaLnBrk="1" hangingPunct="1">
              <a:lnSpc>
                <a:spcPct val="100000"/>
              </a:lnSpc>
            </a:pPr>
            <a:r>
              <a:rPr lang="en-GB" dirty="0"/>
              <a:t>20  40  60  80 100 80 60 40 20</a:t>
            </a:r>
            <a:endParaRPr lang="en-US" dirty="0"/>
          </a:p>
        </p:txBody>
      </p:sp>
      <p:sp>
        <p:nvSpPr>
          <p:cNvPr id="21519" name="Text Box 153"/>
          <p:cNvSpPr txBox="1">
            <a:spLocks noChangeArrowheads="1"/>
          </p:cNvSpPr>
          <p:nvPr/>
        </p:nvSpPr>
        <p:spPr bwMode="auto">
          <a:xfrm>
            <a:off x="5219045" y="4508501"/>
            <a:ext cx="1331390" cy="369332"/>
          </a:xfrm>
          <a:prstGeom prst="rect">
            <a:avLst/>
          </a:prstGeom>
          <a:noFill/>
          <a:ln w="9525">
            <a:noFill/>
            <a:miter lim="800000"/>
            <a:headEnd/>
            <a:tailEnd/>
          </a:ln>
        </p:spPr>
        <p:txBody>
          <a:bodyPr wrap="none">
            <a:spAutoFit/>
          </a:bodyPr>
          <a:lstStyle/>
          <a:p>
            <a:pPr eaLnBrk="1" hangingPunct="1">
              <a:lnSpc>
                <a:spcPct val="100000"/>
              </a:lnSpc>
            </a:pPr>
            <a:r>
              <a:rPr lang="en-GB"/>
              <a:t>(Kilometres)</a:t>
            </a:r>
            <a:endParaRPr lang="en-US"/>
          </a:p>
        </p:txBody>
      </p:sp>
      <p:sp>
        <p:nvSpPr>
          <p:cNvPr id="21520" name="Text Box 154"/>
          <p:cNvSpPr txBox="1">
            <a:spLocks noChangeArrowheads="1"/>
          </p:cNvSpPr>
          <p:nvPr/>
        </p:nvSpPr>
        <p:spPr bwMode="auto">
          <a:xfrm>
            <a:off x="7886198" y="2708276"/>
            <a:ext cx="1746184" cy="369332"/>
          </a:xfrm>
          <a:prstGeom prst="rect">
            <a:avLst/>
          </a:prstGeom>
          <a:noFill/>
          <a:ln w="9525">
            <a:noFill/>
            <a:miter lim="800000"/>
            <a:headEnd/>
            <a:tailEnd/>
          </a:ln>
        </p:spPr>
        <p:txBody>
          <a:bodyPr wrap="none">
            <a:spAutoFit/>
          </a:bodyPr>
          <a:lstStyle/>
          <a:p>
            <a:pPr eaLnBrk="1" hangingPunct="1">
              <a:lnSpc>
                <a:spcPct val="100000"/>
              </a:lnSpc>
            </a:pPr>
            <a:r>
              <a:rPr lang="en-GB" dirty="0"/>
              <a:t>Customer area A</a:t>
            </a:r>
            <a:endParaRPr lang="en-US" dirty="0"/>
          </a:p>
        </p:txBody>
      </p:sp>
      <p:sp>
        <p:nvSpPr>
          <p:cNvPr id="21521" name="Text Box 155"/>
          <p:cNvSpPr txBox="1">
            <a:spLocks noChangeArrowheads="1"/>
          </p:cNvSpPr>
          <p:nvPr/>
        </p:nvSpPr>
        <p:spPr bwMode="auto">
          <a:xfrm>
            <a:off x="2279576" y="4365104"/>
            <a:ext cx="1738168" cy="369332"/>
          </a:xfrm>
          <a:prstGeom prst="rect">
            <a:avLst/>
          </a:prstGeom>
          <a:noFill/>
          <a:ln w="9525">
            <a:noFill/>
            <a:miter lim="800000"/>
            <a:headEnd/>
            <a:tailEnd/>
          </a:ln>
        </p:spPr>
        <p:txBody>
          <a:bodyPr wrap="none">
            <a:spAutoFit/>
          </a:bodyPr>
          <a:lstStyle/>
          <a:p>
            <a:pPr eaLnBrk="1" hangingPunct="1">
              <a:lnSpc>
                <a:spcPct val="100000"/>
              </a:lnSpc>
            </a:pPr>
            <a:r>
              <a:rPr lang="en-GB" dirty="0"/>
              <a:t>Customer area B</a:t>
            </a:r>
            <a:endParaRPr lang="en-US" dirty="0"/>
          </a:p>
        </p:txBody>
      </p:sp>
      <p:sp>
        <p:nvSpPr>
          <p:cNvPr id="21522" name="Line 157"/>
          <p:cNvSpPr>
            <a:spLocks noChangeShapeType="1"/>
          </p:cNvSpPr>
          <p:nvPr/>
        </p:nvSpPr>
        <p:spPr bwMode="auto">
          <a:xfrm>
            <a:off x="4302371" y="4344988"/>
            <a:ext cx="131885" cy="0"/>
          </a:xfrm>
          <a:prstGeom prst="line">
            <a:avLst/>
          </a:prstGeom>
          <a:noFill/>
          <a:ln w="9525">
            <a:solidFill>
              <a:schemeClr val="tx1"/>
            </a:solidFill>
            <a:miter lim="800000"/>
            <a:headEnd/>
            <a:tailEnd type="triangle" w="med" len="med"/>
          </a:ln>
        </p:spPr>
        <p:txBody>
          <a:bodyPr wrap="none"/>
          <a:lstStyle/>
          <a:p>
            <a:endParaRPr lang="en-GB"/>
          </a:p>
        </p:txBody>
      </p:sp>
      <p:sp>
        <p:nvSpPr>
          <p:cNvPr id="21523" name="Line 158"/>
          <p:cNvSpPr>
            <a:spLocks noChangeShapeType="1"/>
          </p:cNvSpPr>
          <p:nvPr/>
        </p:nvSpPr>
        <p:spPr bwMode="auto">
          <a:xfrm flipH="1">
            <a:off x="7359162" y="4344988"/>
            <a:ext cx="199292" cy="0"/>
          </a:xfrm>
          <a:prstGeom prst="line">
            <a:avLst/>
          </a:prstGeom>
          <a:noFill/>
          <a:ln w="9525">
            <a:solidFill>
              <a:schemeClr val="tx1"/>
            </a:solidFill>
            <a:miter lim="800000"/>
            <a:headEnd/>
            <a:tailEnd type="triangle" w="med" len="med"/>
          </a:ln>
        </p:spPr>
        <p:txBody>
          <a:bodyPr wrap="none"/>
          <a:lstStyle/>
          <a:p>
            <a:endParaRPr lang="en-GB"/>
          </a:p>
        </p:txBody>
      </p:sp>
      <p:sp>
        <p:nvSpPr>
          <p:cNvPr id="21524" name="Oval 159"/>
          <p:cNvSpPr>
            <a:spLocks noChangeArrowheads="1"/>
          </p:cNvSpPr>
          <p:nvPr/>
        </p:nvSpPr>
        <p:spPr bwMode="auto">
          <a:xfrm>
            <a:off x="7492512" y="3194052"/>
            <a:ext cx="2127738" cy="1800225"/>
          </a:xfrm>
          <a:prstGeom prst="ellipse">
            <a:avLst/>
          </a:prstGeom>
          <a:solidFill>
            <a:schemeClr val="accent1"/>
          </a:solidFill>
          <a:ln w="9525">
            <a:solidFill>
              <a:schemeClr val="tx1"/>
            </a:solidFill>
            <a:miter lim="800000"/>
            <a:headEnd/>
            <a:tailEnd/>
          </a:ln>
        </p:spPr>
        <p:txBody>
          <a:bodyPr wrap="none" anchor="ctr"/>
          <a:lstStyle/>
          <a:p>
            <a:endParaRPr lang="en-US">
              <a:solidFill>
                <a:schemeClr val="bg1"/>
              </a:solidFill>
            </a:endParaRPr>
          </a:p>
        </p:txBody>
      </p:sp>
      <p:sp>
        <p:nvSpPr>
          <p:cNvPr id="21525" name="Rectangle 160"/>
          <p:cNvSpPr>
            <a:spLocks noChangeArrowheads="1"/>
          </p:cNvSpPr>
          <p:nvPr/>
        </p:nvSpPr>
        <p:spPr bwMode="auto">
          <a:xfrm>
            <a:off x="7763317" y="3843338"/>
            <a:ext cx="1335109" cy="369332"/>
          </a:xfrm>
          <a:prstGeom prst="rect">
            <a:avLst/>
          </a:prstGeom>
          <a:noFill/>
          <a:ln w="9525">
            <a:noFill/>
            <a:miter lim="800000"/>
            <a:headEnd/>
            <a:tailEnd/>
          </a:ln>
        </p:spPr>
        <p:txBody>
          <a:bodyPr wrap="none">
            <a:spAutoFit/>
          </a:bodyPr>
          <a:lstStyle/>
          <a:p>
            <a:pPr eaLnBrk="1" hangingPunct="1">
              <a:lnSpc>
                <a:spcPct val="100000"/>
              </a:lnSpc>
            </a:pPr>
            <a:r>
              <a:rPr lang="en-GB" dirty="0">
                <a:solidFill>
                  <a:schemeClr val="bg1"/>
                </a:solidFill>
              </a:rPr>
              <a:t>70% volume</a:t>
            </a:r>
            <a:endParaRPr lang="en-US" dirty="0">
              <a:solidFill>
                <a:schemeClr val="bg1"/>
              </a:solidFill>
            </a:endParaRPr>
          </a:p>
        </p:txBody>
      </p:sp>
      <p:sp>
        <p:nvSpPr>
          <p:cNvPr id="21526" name="Text Box 161"/>
          <p:cNvSpPr txBox="1">
            <a:spLocks noChangeArrowheads="1"/>
          </p:cNvSpPr>
          <p:nvPr/>
        </p:nvSpPr>
        <p:spPr bwMode="auto">
          <a:xfrm>
            <a:off x="1764049" y="5229227"/>
            <a:ext cx="8491555" cy="1200329"/>
          </a:xfrm>
          <a:prstGeom prst="rect">
            <a:avLst/>
          </a:prstGeom>
          <a:noFill/>
          <a:ln w="9525">
            <a:noFill/>
            <a:miter lim="800000"/>
            <a:headEnd/>
            <a:tailEnd/>
          </a:ln>
        </p:spPr>
        <p:txBody>
          <a:bodyPr wrap="none">
            <a:spAutoFit/>
          </a:bodyPr>
          <a:lstStyle/>
          <a:p>
            <a:pPr eaLnBrk="1" hangingPunct="1">
              <a:lnSpc>
                <a:spcPct val="100000"/>
              </a:lnSpc>
            </a:pPr>
            <a:r>
              <a:rPr lang="en-GB" dirty="0"/>
              <a:t>Where would you site a distribution centre to economically supply both customer areas?</a:t>
            </a:r>
          </a:p>
          <a:p>
            <a:pPr eaLnBrk="1" hangingPunct="1">
              <a:lnSpc>
                <a:spcPct val="100000"/>
              </a:lnSpc>
            </a:pPr>
            <a:r>
              <a:rPr lang="en-GB" dirty="0"/>
              <a:t>What if it costs an additional $350,000 to operate a warehouse within 10 </a:t>
            </a:r>
            <a:r>
              <a:rPr lang="en-GB" dirty="0" err="1"/>
              <a:t>kms</a:t>
            </a:r>
            <a:r>
              <a:rPr lang="en-GB" dirty="0"/>
              <a:t>  of </a:t>
            </a:r>
          </a:p>
          <a:p>
            <a:pPr eaLnBrk="1" hangingPunct="1">
              <a:lnSpc>
                <a:spcPct val="100000"/>
              </a:lnSpc>
            </a:pPr>
            <a:r>
              <a:rPr lang="en-GB" dirty="0"/>
              <a:t>customer area A? Minimum distance away is 1 km.</a:t>
            </a:r>
          </a:p>
          <a:p>
            <a:pPr eaLnBrk="1" hangingPunct="1">
              <a:lnSpc>
                <a:spcPct val="100000"/>
              </a:lnSpc>
            </a:pPr>
            <a:endParaRPr lang="en-GB" dirty="0"/>
          </a:p>
        </p:txBody>
      </p:sp>
      <p:sp>
        <p:nvSpPr>
          <p:cNvPr id="3" name="Footer Placeholder 2"/>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269433050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1"/>
          <p:cNvSpPr txBox="1">
            <a:spLocks/>
          </p:cNvSpPr>
          <p:nvPr/>
        </p:nvSpPr>
        <p:spPr bwMode="auto">
          <a:xfrm>
            <a:off x="8077200" y="6248400"/>
            <a:ext cx="2133600" cy="457200"/>
          </a:xfrm>
          <a:prstGeom prst="rect">
            <a:avLst/>
          </a:prstGeom>
          <a:noFill/>
          <a:ln w="9525">
            <a:noFill/>
            <a:miter lim="800000"/>
            <a:headEnd/>
            <a:tailEnd/>
          </a:ln>
        </p:spPr>
        <p:txBody>
          <a:bodyPr/>
          <a:lstStyle/>
          <a:p>
            <a:endParaRPr lang="en-GB" dirty="0"/>
          </a:p>
        </p:txBody>
      </p:sp>
      <p:sp>
        <p:nvSpPr>
          <p:cNvPr id="7171" name="Slide Number Placeholder 4"/>
          <p:cNvSpPr txBox="1">
            <a:spLocks/>
          </p:cNvSpPr>
          <p:nvPr/>
        </p:nvSpPr>
        <p:spPr bwMode="auto">
          <a:xfrm>
            <a:off x="8077200" y="6248400"/>
            <a:ext cx="2133600" cy="457200"/>
          </a:xfrm>
          <a:prstGeom prst="rect">
            <a:avLst/>
          </a:prstGeom>
          <a:noFill/>
          <a:ln w="9525">
            <a:noFill/>
            <a:miter lim="800000"/>
            <a:headEnd/>
            <a:tailEnd/>
          </a:ln>
        </p:spPr>
        <p:txBody>
          <a:bodyPr anchor="b"/>
          <a:lstStyle/>
          <a:p>
            <a:pPr algn="r"/>
            <a:endParaRPr lang="en-GB" sz="1200" dirty="0">
              <a:latin typeface="Arial Black" pitchFamily="34" charset="0"/>
            </a:endParaRPr>
          </a:p>
        </p:txBody>
      </p:sp>
      <p:sp>
        <p:nvSpPr>
          <p:cNvPr id="4" name="Rectangle 2"/>
          <p:cNvSpPr txBox="1">
            <a:spLocks noChangeArrowheads="1"/>
          </p:cNvSpPr>
          <p:nvPr/>
        </p:nvSpPr>
        <p:spPr>
          <a:xfrm>
            <a:off x="1703512" y="285750"/>
            <a:ext cx="7772400" cy="1143000"/>
          </a:xfrm>
          <a:prstGeom prst="rect">
            <a:avLst/>
          </a:prstGeom>
        </p:spPr>
        <p:txBody>
          <a:bodyPr/>
          <a:lstStyle/>
          <a:p>
            <a:pPr eaLnBrk="0" hangingPunct="0">
              <a:defRPr/>
            </a:pPr>
            <a:r>
              <a:rPr lang="en-GB" sz="3200" kern="0" dirty="0">
                <a:solidFill>
                  <a:srgbClr val="E32118"/>
                </a:solidFill>
                <a:latin typeface="+mj-lt"/>
                <a:ea typeface="+mj-ea"/>
                <a:cs typeface="+mj-cs"/>
              </a:rPr>
              <a:t>Calculations</a:t>
            </a:r>
            <a:endParaRPr lang="en-US" sz="3200" kern="0" dirty="0">
              <a:solidFill>
                <a:srgbClr val="E32118"/>
              </a:solidFill>
              <a:latin typeface="+mj-lt"/>
              <a:ea typeface="+mj-ea"/>
              <a:cs typeface="+mj-cs"/>
            </a:endParaRPr>
          </a:p>
        </p:txBody>
      </p:sp>
      <p:graphicFrame>
        <p:nvGraphicFramePr>
          <p:cNvPr id="5" name="Group 3"/>
          <p:cNvGraphicFramePr>
            <a:graphicFrameLocks/>
          </p:cNvGraphicFramePr>
          <p:nvPr>
            <p:extLst/>
          </p:nvPr>
        </p:nvGraphicFramePr>
        <p:xfrm>
          <a:off x="1808163" y="1000123"/>
          <a:ext cx="8536309" cy="5381204"/>
        </p:xfrm>
        <a:graphic>
          <a:graphicData uri="http://schemas.openxmlformats.org/drawingml/2006/table">
            <a:tbl>
              <a:tblPr/>
              <a:tblGrid>
                <a:gridCol w="952948">
                  <a:extLst>
                    <a:ext uri="{9D8B030D-6E8A-4147-A177-3AD203B41FA5}">
                      <a16:colId xmlns:a16="http://schemas.microsoft.com/office/drawing/2014/main" xmlns="" val="20000"/>
                    </a:ext>
                  </a:extLst>
                </a:gridCol>
                <a:gridCol w="851532">
                  <a:extLst>
                    <a:ext uri="{9D8B030D-6E8A-4147-A177-3AD203B41FA5}">
                      <a16:colId xmlns:a16="http://schemas.microsoft.com/office/drawing/2014/main" xmlns="" val="20001"/>
                    </a:ext>
                  </a:extLst>
                </a:gridCol>
                <a:gridCol w="762357">
                  <a:extLst>
                    <a:ext uri="{9D8B030D-6E8A-4147-A177-3AD203B41FA5}">
                      <a16:colId xmlns:a16="http://schemas.microsoft.com/office/drawing/2014/main" xmlns="" val="20002"/>
                    </a:ext>
                  </a:extLst>
                </a:gridCol>
                <a:gridCol w="1209980">
                  <a:extLst>
                    <a:ext uri="{9D8B030D-6E8A-4147-A177-3AD203B41FA5}">
                      <a16:colId xmlns:a16="http://schemas.microsoft.com/office/drawing/2014/main" xmlns="" val="20003"/>
                    </a:ext>
                  </a:extLst>
                </a:gridCol>
                <a:gridCol w="1745030">
                  <a:extLst>
                    <a:ext uri="{9D8B030D-6E8A-4147-A177-3AD203B41FA5}">
                      <a16:colId xmlns:a16="http://schemas.microsoft.com/office/drawing/2014/main" xmlns="" val="20004"/>
                    </a:ext>
                  </a:extLst>
                </a:gridCol>
                <a:gridCol w="1348116">
                  <a:extLst>
                    <a:ext uri="{9D8B030D-6E8A-4147-A177-3AD203B41FA5}">
                      <a16:colId xmlns:a16="http://schemas.microsoft.com/office/drawing/2014/main" xmlns="" val="20005"/>
                    </a:ext>
                  </a:extLst>
                </a:gridCol>
                <a:gridCol w="1666346">
                  <a:extLst>
                    <a:ext uri="{9D8B030D-6E8A-4147-A177-3AD203B41FA5}">
                      <a16:colId xmlns:a16="http://schemas.microsoft.com/office/drawing/2014/main" xmlns="" val="20006"/>
                    </a:ext>
                  </a:extLst>
                </a:gridCol>
              </a:tblGrid>
              <a:tr h="526746">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Loads</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Days</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Kms</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 per km</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Sub-Total</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Additional cost</a:t>
                      </a: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(If applicable)</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Total</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3794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70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32518">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30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27097">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400" b="0" i="0" u="none" strike="noStrike" cap="none" normalizeH="0" baseline="0" dirty="0">
                          <a:ln>
                            <a:noFill/>
                          </a:ln>
                          <a:solidFill>
                            <a:schemeClr val="tx1"/>
                          </a:solidFill>
                          <a:effectLst/>
                          <a:latin typeface="Arial" pitchFamily="34" charset="0"/>
                        </a:rPr>
                        <a:t>TOTAL</a:t>
                      </a: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xmlns="" val="10003"/>
                  </a:ext>
                </a:extLst>
              </a:tr>
              <a:tr h="319868">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70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200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314446">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30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09025">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400" b="0" i="0" u="none" strike="noStrike" cap="none" normalizeH="0" baseline="0" dirty="0">
                          <a:ln>
                            <a:noFill/>
                          </a:ln>
                          <a:solidFill>
                            <a:schemeClr val="tx1"/>
                          </a:solidFill>
                          <a:effectLst/>
                          <a:latin typeface="Arial" pitchFamily="34" charset="0"/>
                        </a:rPr>
                        <a:t>TOTAL</a:t>
                      </a: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xmlns="" val="10006"/>
                  </a:ext>
                </a:extLst>
              </a:tr>
              <a:tr h="30360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70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350589">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30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28386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400" b="0" i="0" u="none" strike="noStrike" cap="none" normalizeH="0" baseline="0" dirty="0">
                          <a:ln>
                            <a:noFill/>
                          </a:ln>
                          <a:solidFill>
                            <a:schemeClr val="tx1"/>
                          </a:solidFill>
                          <a:effectLst/>
                          <a:latin typeface="Arial" pitchFamily="34" charset="0"/>
                        </a:rPr>
                        <a:t>TOTAL</a:t>
                      </a: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xmlns="" val="10009"/>
                  </a:ext>
                </a:extLst>
              </a:tr>
              <a:tr h="352397">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70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0"/>
                  </a:ext>
                </a:extLst>
              </a:tr>
              <a:tr h="352397">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30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1"/>
                  </a:ext>
                </a:extLst>
              </a:tr>
              <a:tr h="28386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400" b="0" i="0" u="none" strike="noStrike" cap="none" normalizeH="0" baseline="0" dirty="0">
                          <a:ln>
                            <a:noFill/>
                          </a:ln>
                          <a:solidFill>
                            <a:schemeClr val="tx1"/>
                          </a:solidFill>
                          <a:effectLst/>
                          <a:latin typeface="Arial" pitchFamily="34" charset="0"/>
                        </a:rPr>
                        <a:t>TOTAL</a:t>
                      </a: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xmlns="" val="10012"/>
                  </a:ext>
                </a:extLst>
              </a:tr>
              <a:tr h="352397">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70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3"/>
                  </a:ext>
                </a:extLst>
              </a:tr>
              <a:tr h="350589">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30</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a:ln>
                            <a:noFill/>
                          </a:ln>
                          <a:solidFill>
                            <a:schemeClr val="tx1"/>
                          </a:solidFill>
                          <a:effectLst/>
                          <a:latin typeface="Arial" pitchFamily="34" charset="0"/>
                        </a:rPr>
                        <a:t>200</a:t>
                      </a: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1400" b="0" i="0" u="none" strike="noStrike" cap="none" normalizeH="0" baseline="0" dirty="0">
                          <a:ln>
                            <a:noFill/>
                          </a:ln>
                          <a:solidFill>
                            <a:schemeClr val="tx1"/>
                          </a:solidFill>
                          <a:effectLst/>
                          <a:latin typeface="Arial" pitchFamily="34" charset="0"/>
                        </a:rPr>
                        <a:t>$5</a:t>
                      </a: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4"/>
                  </a:ext>
                </a:extLst>
              </a:tr>
              <a:tr h="28386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400" b="0" i="0" u="none" strike="noStrike" cap="none" normalizeH="0" baseline="0" dirty="0">
                          <a:ln>
                            <a:noFill/>
                          </a:ln>
                          <a:solidFill>
                            <a:schemeClr val="tx1"/>
                          </a:solidFill>
                          <a:effectLst/>
                          <a:latin typeface="Arial" pitchFamily="34" charset="0"/>
                        </a:rPr>
                        <a:t>TOTAL</a:t>
                      </a:r>
                    </a:p>
                  </a:txBody>
                  <a:tcPr marL="90000" marR="90000"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en-US" sz="1400" b="0" i="0" u="none" strike="noStrike" cap="none" normalizeH="0" baseline="0" dirty="0">
                        <a:ln>
                          <a:noFill/>
                        </a:ln>
                        <a:solidFill>
                          <a:schemeClr val="tx1"/>
                        </a:solidFill>
                        <a:effectLst/>
                        <a:latin typeface="Arial" pitchFamily="34" charset="0"/>
                      </a:endParaRPr>
                    </a:p>
                  </a:txBody>
                  <a:tcPr marL="90000" marR="90000"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xmlns="" val="10015"/>
                  </a:ext>
                </a:extLst>
              </a:tr>
            </a:tbl>
          </a:graphicData>
        </a:graphic>
      </p:graphicFrame>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4053360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ChangeArrowheads="1"/>
          </p:cNvSpPr>
          <p:nvPr/>
        </p:nvSpPr>
        <p:spPr bwMode="auto">
          <a:xfrm>
            <a:off x="1847528" y="188640"/>
            <a:ext cx="8411308" cy="576064"/>
          </a:xfrm>
          <a:prstGeom prst="rect">
            <a:avLst/>
          </a:prstGeom>
          <a:noFill/>
          <a:ln w="9525">
            <a:noFill/>
            <a:miter lim="800000"/>
            <a:headEnd/>
            <a:tailEnd/>
          </a:ln>
        </p:spPr>
        <p:txBody>
          <a:bodyPr lIns="92075" tIns="46038" rIns="92075" bIns="46038"/>
          <a:lstStyle/>
          <a:p>
            <a:pPr marL="273050" indent="-273050" defTabSz="871538">
              <a:spcBef>
                <a:spcPct val="30000"/>
              </a:spcBef>
              <a:buSzPct val="100000"/>
            </a:pPr>
            <a:r>
              <a:rPr lang="en-GB" sz="2400" b="1" dirty="0">
                <a:solidFill>
                  <a:srgbClr val="E32118"/>
                </a:solidFill>
              </a:rPr>
              <a:t>Answers</a:t>
            </a:r>
          </a:p>
          <a:p>
            <a:pPr marL="273050" indent="-273050" algn="ctr" defTabSz="871538">
              <a:spcBef>
                <a:spcPct val="30000"/>
              </a:spcBef>
              <a:buSzPct val="100000"/>
            </a:pPr>
            <a:endParaRPr lang="en-GB" b="1" dirty="0"/>
          </a:p>
          <a:p>
            <a:pPr marL="273050" indent="-273050" defTabSz="871538">
              <a:spcBef>
                <a:spcPct val="30000"/>
              </a:spcBef>
              <a:buSzPct val="100000"/>
            </a:pPr>
            <a:endParaRPr lang="en-GB" b="1" dirty="0"/>
          </a:p>
          <a:p>
            <a:pPr marL="273050" indent="-273050" defTabSz="871538">
              <a:spcBef>
                <a:spcPct val="30000"/>
              </a:spcBef>
              <a:buSzPct val="100000"/>
            </a:pPr>
            <a:endParaRPr lang="en-GB" b="1" dirty="0"/>
          </a:p>
        </p:txBody>
      </p:sp>
      <p:sp>
        <p:nvSpPr>
          <p:cNvPr id="22689" name="Text Box 177"/>
          <p:cNvSpPr txBox="1">
            <a:spLocks noChangeArrowheads="1"/>
          </p:cNvSpPr>
          <p:nvPr/>
        </p:nvSpPr>
        <p:spPr bwMode="auto">
          <a:xfrm>
            <a:off x="7625862" y="6097589"/>
            <a:ext cx="1594338" cy="307777"/>
          </a:xfrm>
          <a:prstGeom prst="rect">
            <a:avLst/>
          </a:prstGeom>
          <a:noFill/>
          <a:ln w="25400">
            <a:noFill/>
            <a:miter lim="800000"/>
            <a:headEnd type="none" w="sm" len="sm"/>
            <a:tailEnd type="none" w="med" len="lg"/>
          </a:ln>
        </p:spPr>
        <p:txBody>
          <a:bodyPr>
            <a:spAutoFit/>
          </a:bodyPr>
          <a:lstStyle/>
          <a:p>
            <a:pPr defTabSz="871538">
              <a:spcBef>
                <a:spcPct val="50000"/>
              </a:spcBef>
            </a:pPr>
            <a:r>
              <a:rPr lang="en-GB" sz="1400"/>
              <a:t>Richards (2005)</a:t>
            </a:r>
            <a:endParaRPr lang="en-US" sz="1400"/>
          </a:p>
        </p:txBody>
      </p:sp>
      <p:graphicFrame>
        <p:nvGraphicFramePr>
          <p:cNvPr id="7" name="Group 21"/>
          <p:cNvGraphicFramePr>
            <a:graphicFrameLocks noGrp="1"/>
          </p:cNvGraphicFramePr>
          <p:nvPr>
            <p:extLst/>
          </p:nvPr>
        </p:nvGraphicFramePr>
        <p:xfrm>
          <a:off x="1775520" y="980729"/>
          <a:ext cx="8707842" cy="4753325"/>
        </p:xfrm>
        <a:graphic>
          <a:graphicData uri="http://schemas.openxmlformats.org/drawingml/2006/table">
            <a:tbl>
              <a:tblPr/>
              <a:tblGrid>
                <a:gridCol w="831277">
                  <a:extLst>
                    <a:ext uri="{9D8B030D-6E8A-4147-A177-3AD203B41FA5}">
                      <a16:colId xmlns:a16="http://schemas.microsoft.com/office/drawing/2014/main" xmlns="" val="20000"/>
                    </a:ext>
                  </a:extLst>
                </a:gridCol>
                <a:gridCol w="738686">
                  <a:extLst>
                    <a:ext uri="{9D8B030D-6E8A-4147-A177-3AD203B41FA5}">
                      <a16:colId xmlns:a16="http://schemas.microsoft.com/office/drawing/2014/main" xmlns="" val="20001"/>
                    </a:ext>
                  </a:extLst>
                </a:gridCol>
                <a:gridCol w="664610">
                  <a:extLst>
                    <a:ext uri="{9D8B030D-6E8A-4147-A177-3AD203B41FA5}">
                      <a16:colId xmlns:a16="http://schemas.microsoft.com/office/drawing/2014/main" xmlns="" val="20002"/>
                    </a:ext>
                  </a:extLst>
                </a:gridCol>
                <a:gridCol w="1055559">
                  <a:extLst>
                    <a:ext uri="{9D8B030D-6E8A-4147-A177-3AD203B41FA5}">
                      <a16:colId xmlns:a16="http://schemas.microsoft.com/office/drawing/2014/main" xmlns="" val="20003"/>
                    </a:ext>
                  </a:extLst>
                </a:gridCol>
                <a:gridCol w="1269550">
                  <a:extLst>
                    <a:ext uri="{9D8B030D-6E8A-4147-A177-3AD203B41FA5}">
                      <a16:colId xmlns:a16="http://schemas.microsoft.com/office/drawing/2014/main" xmlns="" val="20004"/>
                    </a:ext>
                  </a:extLst>
                </a:gridCol>
                <a:gridCol w="1522638">
                  <a:extLst>
                    <a:ext uri="{9D8B030D-6E8A-4147-A177-3AD203B41FA5}">
                      <a16:colId xmlns:a16="http://schemas.microsoft.com/office/drawing/2014/main" xmlns="" val="20005"/>
                    </a:ext>
                  </a:extLst>
                </a:gridCol>
                <a:gridCol w="1174901">
                  <a:extLst>
                    <a:ext uri="{9D8B030D-6E8A-4147-A177-3AD203B41FA5}">
                      <a16:colId xmlns:a16="http://schemas.microsoft.com/office/drawing/2014/main" xmlns="" val="20006"/>
                    </a:ext>
                  </a:extLst>
                </a:gridCol>
                <a:gridCol w="1450621">
                  <a:extLst>
                    <a:ext uri="{9D8B030D-6E8A-4147-A177-3AD203B41FA5}">
                      <a16:colId xmlns:a16="http://schemas.microsoft.com/office/drawing/2014/main" xmlns="" val="20007"/>
                    </a:ext>
                  </a:extLst>
                </a:gridCol>
              </a:tblGrid>
              <a:tr h="463540">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Loads</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Days</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Kms</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 per km</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Total</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SubTotal</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Additional cost</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Total</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298862">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70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200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1</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$70,000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294796">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30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200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199</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$5,970,000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288696">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$6,040,000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$350,000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1" u="sng" strike="noStrike" cap="none" normalizeH="0" baseline="0" dirty="0">
                          <a:ln>
                            <a:noFill/>
                          </a:ln>
                          <a:solidFill>
                            <a:srgbClr val="FF0000"/>
                          </a:solidFill>
                          <a:effectLst/>
                          <a:latin typeface="Arial" charset="0"/>
                        </a:rPr>
                        <a:t>$6,390,000</a:t>
                      </a:r>
                      <a:endParaRPr kumimoji="0" lang="en-US" sz="1200" b="1" i="1" u="sng" strike="noStrike" cap="none" normalizeH="0" baseline="0" dirty="0">
                        <a:ln>
                          <a:noFill/>
                        </a:ln>
                        <a:solidFill>
                          <a:srgbClr val="FF0000"/>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282598">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70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200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10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$700000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278531">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30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200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190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$5700000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274465">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$6,400,000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$350,000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$6,750,000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268365">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70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200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11</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$770,000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309027">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30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200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189</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$5,670,000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250068">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$6,440,000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rgbClr val="FF0000"/>
                          </a:solidFill>
                          <a:effectLst/>
                          <a:latin typeface="Arial" charset="0"/>
                        </a:rPr>
                        <a:t>$6,440,000</a:t>
                      </a:r>
                      <a:endParaRPr kumimoji="0" lang="en-US" sz="1200" b="1" i="0" u="none" strike="noStrike" cap="none" normalizeH="0" baseline="0" dirty="0">
                        <a:ln>
                          <a:noFill/>
                        </a:ln>
                        <a:solidFill>
                          <a:srgbClr val="FF0000"/>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r h="311061">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70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200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60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$4,200,000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0"/>
                  </a:ext>
                </a:extLst>
              </a:tr>
              <a:tr h="313093">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30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200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140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$5</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$4,200.000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1"/>
                  </a:ext>
                </a:extLst>
              </a:tr>
              <a:tr h="248035">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$8,400,000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$8,400,000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2"/>
                  </a:ext>
                </a:extLst>
              </a:tr>
              <a:tr h="313093">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70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200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100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$5</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$7,000,000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3"/>
                  </a:ext>
                </a:extLst>
              </a:tr>
              <a:tr h="309027">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30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200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a:ln>
                            <a:noFill/>
                          </a:ln>
                          <a:solidFill>
                            <a:schemeClr val="tx1"/>
                          </a:solidFill>
                          <a:effectLst/>
                          <a:latin typeface="Arial" charset="0"/>
                        </a:rPr>
                        <a:t>100</a:t>
                      </a: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$5</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$3,000,000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4"/>
                  </a:ext>
                </a:extLst>
              </a:tr>
              <a:tr h="250068">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$10,000,000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30000"/>
                        </a:spcBef>
                        <a:spcAft>
                          <a:spcPct val="0"/>
                        </a:spcAft>
                        <a:buClrTx/>
                        <a:buSzPct val="100000"/>
                        <a:buFontTx/>
                        <a:buNone/>
                        <a:tabLst/>
                      </a:pPr>
                      <a:r>
                        <a:rPr kumimoji="0" lang="en-GB" sz="1200" b="1" i="0" u="none" strike="noStrike" cap="none" normalizeH="0" baseline="0" dirty="0">
                          <a:ln>
                            <a:noFill/>
                          </a:ln>
                          <a:solidFill>
                            <a:schemeClr val="tx1"/>
                          </a:solidFill>
                          <a:effectLst/>
                          <a:latin typeface="Arial" charset="0"/>
                        </a:rPr>
                        <a:t>$10,000,000</a:t>
                      </a:r>
                      <a:endParaRPr kumimoji="0" lang="en-US" sz="1200" b="1" i="0" u="none" strike="noStrike" cap="none" normalizeH="0" baseline="0" dirty="0">
                        <a:ln>
                          <a:noFill/>
                        </a:ln>
                        <a:solidFill>
                          <a:schemeClr val="tx1"/>
                        </a:solidFill>
                        <a:effectLst/>
                        <a:latin typeface="Arial" charset="0"/>
                      </a:endParaRPr>
                    </a:p>
                  </a:txBody>
                  <a:tcPr marL="83077" marR="83077" marT="18000" marB="18000"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extLst>
                  <a:ext uri="{0D108BD9-81ED-4DB2-BD59-A6C34878D82A}">
                    <a16:rowId xmlns:a16="http://schemas.microsoft.com/office/drawing/2014/main" xmlns="" val="10015"/>
                  </a:ext>
                </a:extLst>
              </a:tr>
            </a:tbl>
          </a:graphicData>
        </a:graphic>
      </p:graphicFrame>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4131887632"/>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2"/>
          <p:cNvSpPr>
            <a:spLocks noGrp="1" noChangeArrowheads="1"/>
          </p:cNvSpPr>
          <p:nvPr>
            <p:ph type="title"/>
          </p:nvPr>
        </p:nvSpPr>
        <p:spPr/>
        <p:txBody>
          <a:bodyPr/>
          <a:lstStyle/>
          <a:p>
            <a:pPr algn="ctr" eaLnBrk="1" hangingPunct="1"/>
            <a:r>
              <a:rPr lang="en-GB" sz="3200" dirty="0"/>
              <a:t>Exercise (continued)</a:t>
            </a:r>
            <a:endParaRPr lang="en-US" sz="3200" dirty="0"/>
          </a:p>
        </p:txBody>
      </p:sp>
      <p:sp>
        <p:nvSpPr>
          <p:cNvPr id="76804" name="Rectangle 3"/>
          <p:cNvSpPr>
            <a:spLocks noGrp="1" noChangeArrowheads="1"/>
          </p:cNvSpPr>
          <p:nvPr>
            <p:ph idx="1"/>
          </p:nvPr>
        </p:nvSpPr>
        <p:spPr/>
        <p:txBody>
          <a:bodyPr/>
          <a:lstStyle/>
          <a:p>
            <a:pPr eaLnBrk="1" hangingPunct="1"/>
            <a:r>
              <a:rPr lang="en-GB" dirty="0">
                <a:solidFill>
                  <a:schemeClr val="tx1"/>
                </a:solidFill>
              </a:rPr>
              <a:t>What other factors do you need to take into account when making this decision?</a:t>
            </a:r>
            <a:endParaRPr lang="en-US" dirty="0">
              <a:solidFill>
                <a:schemeClr val="tx1"/>
              </a:solidFill>
            </a:endParaRPr>
          </a:p>
        </p:txBody>
      </p:sp>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158870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p:txBody>
          <a:bodyPr/>
          <a:lstStyle/>
          <a:p>
            <a:r>
              <a:rPr lang="en-GB" sz="3200" dirty="0"/>
              <a:t>Factors affecting warehouse location</a:t>
            </a:r>
          </a:p>
        </p:txBody>
      </p:sp>
      <p:sp>
        <p:nvSpPr>
          <p:cNvPr id="78851" name="Content Placeholder 2"/>
          <p:cNvSpPr>
            <a:spLocks noGrp="1"/>
          </p:cNvSpPr>
          <p:nvPr>
            <p:ph idx="1"/>
          </p:nvPr>
        </p:nvSpPr>
        <p:spPr/>
        <p:txBody>
          <a:bodyPr>
            <a:normAutofit fontScale="62500" lnSpcReduction="20000"/>
          </a:bodyPr>
          <a:lstStyle/>
          <a:p>
            <a:pPr>
              <a:buFont typeface="Wingdings" pitchFamily="2" charset="2"/>
              <a:buNone/>
            </a:pPr>
            <a:r>
              <a:rPr lang="en-GB" sz="2000" dirty="0"/>
              <a:t>Of importance to Local Government Planners</a:t>
            </a:r>
          </a:p>
          <a:p>
            <a:r>
              <a:rPr lang="en-GB" sz="2000" dirty="0"/>
              <a:t>Utilisation of brown field sites</a:t>
            </a:r>
          </a:p>
          <a:p>
            <a:r>
              <a:rPr lang="en-GB" sz="2000" dirty="0"/>
              <a:t>Build in areas of high unemployment</a:t>
            </a:r>
          </a:p>
          <a:p>
            <a:r>
              <a:rPr lang="en-GB" sz="2000" dirty="0"/>
              <a:t>Appropriate mix of industry</a:t>
            </a:r>
          </a:p>
          <a:p>
            <a:pPr>
              <a:buFont typeface="Wingdings" pitchFamily="2" charset="2"/>
              <a:buNone/>
            </a:pPr>
            <a:r>
              <a:rPr lang="en-GB" sz="2000" dirty="0"/>
              <a:t>Companies</a:t>
            </a:r>
          </a:p>
          <a:p>
            <a:r>
              <a:rPr lang="en-GB" sz="2000" dirty="0"/>
              <a:t>Access to transport networks e.g. parcel and pallet hubs</a:t>
            </a:r>
          </a:p>
          <a:p>
            <a:r>
              <a:rPr lang="en-GB" sz="2000" dirty="0"/>
              <a:t>Availability of trained labour</a:t>
            </a:r>
          </a:p>
          <a:p>
            <a:r>
              <a:rPr lang="en-GB" sz="2000" dirty="0"/>
              <a:t>Transport links for staff</a:t>
            </a:r>
          </a:p>
          <a:p>
            <a:r>
              <a:rPr lang="en-GB" sz="2000" dirty="0"/>
              <a:t>Availability of funding, grants etc</a:t>
            </a:r>
          </a:p>
          <a:p>
            <a:r>
              <a:rPr lang="en-GB" sz="2000" dirty="0"/>
              <a:t>Use of suitable existing buildings</a:t>
            </a:r>
          </a:p>
          <a:p>
            <a:r>
              <a:rPr lang="en-GB" sz="2000" dirty="0"/>
              <a:t>Availability of utilities including telecoms</a:t>
            </a:r>
          </a:p>
          <a:p>
            <a:r>
              <a:rPr lang="en-GB" sz="2000" dirty="0"/>
              <a:t>Availability of finance and resources</a:t>
            </a:r>
          </a:p>
          <a:p>
            <a:r>
              <a:rPr lang="en-GB" sz="2000" dirty="0"/>
              <a:t>Goods traffic flows</a:t>
            </a:r>
          </a:p>
          <a:p>
            <a:r>
              <a:rPr lang="en-GB" sz="2000" dirty="0"/>
              <a:t>Proximity to ports and airports</a:t>
            </a:r>
          </a:p>
          <a:p>
            <a:r>
              <a:rPr lang="en-GB" sz="2000" dirty="0"/>
              <a:t>Where are our suppliers and manufacturing points?</a:t>
            </a:r>
          </a:p>
          <a:p>
            <a:r>
              <a:rPr lang="en-GB" sz="2000" dirty="0"/>
              <a:t>No weather issues such as flooding</a:t>
            </a:r>
          </a:p>
          <a:p>
            <a:pPr>
              <a:buFont typeface="Wingdings" pitchFamily="2" charset="2"/>
              <a:buNone/>
            </a:pPr>
            <a:endParaRPr lang="en-GB" dirty="0"/>
          </a:p>
          <a:p>
            <a:endParaRPr lang="en-GB" dirty="0"/>
          </a:p>
        </p:txBody>
      </p:sp>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4187020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1775520" y="332656"/>
          <a:ext cx="8424936"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ounded Rectangle 6"/>
          <p:cNvSpPr/>
          <p:nvPr/>
        </p:nvSpPr>
        <p:spPr>
          <a:xfrm>
            <a:off x="2495600" y="5805264"/>
            <a:ext cx="1368152" cy="57606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Location 1Location</a:t>
            </a:r>
          </a:p>
        </p:txBody>
      </p:sp>
      <p:sp>
        <p:nvSpPr>
          <p:cNvPr id="8" name="Rounded Rectangle 7"/>
          <p:cNvSpPr/>
          <p:nvPr/>
        </p:nvSpPr>
        <p:spPr>
          <a:xfrm>
            <a:off x="4619836" y="5805264"/>
            <a:ext cx="1368152" cy="57606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6816080" y="5805264"/>
            <a:ext cx="1368152" cy="57606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8976320" y="5805264"/>
            <a:ext cx="1368152" cy="57606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3575720" y="6525344"/>
            <a:ext cx="5472608" cy="261610"/>
          </a:xfrm>
          <a:prstGeom prst="rect">
            <a:avLst/>
          </a:prstGeom>
        </p:spPr>
        <p:txBody>
          <a:bodyPr wrap="square">
            <a:spAutoFit/>
          </a:bodyPr>
          <a:lstStyle/>
          <a:p>
            <a:r>
              <a:rPr lang="en-GB" sz="1100" dirty="0"/>
              <a:t>Adapted from T. </a:t>
            </a:r>
            <a:r>
              <a:rPr lang="en-GB" sz="1100" dirty="0" err="1"/>
              <a:t>Demirel</a:t>
            </a:r>
            <a:r>
              <a:rPr lang="en-GB" sz="1100" dirty="0"/>
              <a:t> et al./Expert Systems with Applications 37 (2010) 3943–3952</a:t>
            </a:r>
          </a:p>
        </p:txBody>
      </p:sp>
      <p:sp>
        <p:nvSpPr>
          <p:cNvPr id="37" name="TextBox 36"/>
          <p:cNvSpPr txBox="1"/>
          <p:nvPr/>
        </p:nvSpPr>
        <p:spPr>
          <a:xfrm>
            <a:off x="2603653" y="5908630"/>
            <a:ext cx="1152047" cy="369332"/>
          </a:xfrm>
          <a:prstGeom prst="rect">
            <a:avLst/>
          </a:prstGeom>
          <a:noFill/>
        </p:spPr>
        <p:txBody>
          <a:bodyPr wrap="none" rtlCol="0">
            <a:spAutoFit/>
          </a:bodyPr>
          <a:lstStyle/>
          <a:p>
            <a:r>
              <a:rPr lang="en-GB" dirty="0"/>
              <a:t>Location 1</a:t>
            </a:r>
          </a:p>
        </p:txBody>
      </p:sp>
      <p:sp>
        <p:nvSpPr>
          <p:cNvPr id="38" name="TextBox 37"/>
          <p:cNvSpPr txBox="1"/>
          <p:nvPr/>
        </p:nvSpPr>
        <p:spPr>
          <a:xfrm>
            <a:off x="4727889" y="5909617"/>
            <a:ext cx="1152047" cy="369332"/>
          </a:xfrm>
          <a:prstGeom prst="rect">
            <a:avLst/>
          </a:prstGeom>
          <a:noFill/>
        </p:spPr>
        <p:txBody>
          <a:bodyPr wrap="none" rtlCol="0">
            <a:spAutoFit/>
          </a:bodyPr>
          <a:lstStyle/>
          <a:p>
            <a:r>
              <a:rPr lang="en-GB" dirty="0"/>
              <a:t>Location 2</a:t>
            </a:r>
          </a:p>
        </p:txBody>
      </p:sp>
      <p:sp>
        <p:nvSpPr>
          <p:cNvPr id="39" name="TextBox 38"/>
          <p:cNvSpPr txBox="1"/>
          <p:nvPr/>
        </p:nvSpPr>
        <p:spPr>
          <a:xfrm>
            <a:off x="6924133" y="5910604"/>
            <a:ext cx="1152047" cy="369332"/>
          </a:xfrm>
          <a:prstGeom prst="rect">
            <a:avLst/>
          </a:prstGeom>
          <a:noFill/>
        </p:spPr>
        <p:txBody>
          <a:bodyPr wrap="none" rtlCol="0">
            <a:spAutoFit/>
          </a:bodyPr>
          <a:lstStyle/>
          <a:p>
            <a:r>
              <a:rPr lang="en-GB" dirty="0"/>
              <a:t>Location 3</a:t>
            </a:r>
          </a:p>
        </p:txBody>
      </p:sp>
      <p:sp>
        <p:nvSpPr>
          <p:cNvPr id="40" name="TextBox 39"/>
          <p:cNvSpPr txBox="1"/>
          <p:nvPr/>
        </p:nvSpPr>
        <p:spPr>
          <a:xfrm>
            <a:off x="9084373" y="5911591"/>
            <a:ext cx="1152047" cy="369332"/>
          </a:xfrm>
          <a:prstGeom prst="rect">
            <a:avLst/>
          </a:prstGeom>
          <a:noFill/>
        </p:spPr>
        <p:txBody>
          <a:bodyPr wrap="none" rtlCol="0">
            <a:spAutoFit/>
          </a:bodyPr>
          <a:lstStyle/>
          <a:p>
            <a:r>
              <a:rPr lang="en-GB" dirty="0"/>
              <a:t>Location 4</a:t>
            </a:r>
          </a:p>
        </p:txBody>
      </p:sp>
      <p:cxnSp>
        <p:nvCxnSpPr>
          <p:cNvPr id="42" name="Straight Connector 41"/>
          <p:cNvCxnSpPr/>
          <p:nvPr/>
        </p:nvCxnSpPr>
        <p:spPr>
          <a:xfrm>
            <a:off x="2495600" y="5346168"/>
            <a:ext cx="7164796"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2495600" y="5346168"/>
            <a:ext cx="4536504"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2495600" y="5346168"/>
            <a:ext cx="2664296"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2495600" y="5346168"/>
            <a:ext cx="360040"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1" name="Straight Connector 50"/>
          <p:cNvCxnSpPr>
            <a:endCxn id="7" idx="0"/>
          </p:cNvCxnSpPr>
          <p:nvPr/>
        </p:nvCxnSpPr>
        <p:spPr>
          <a:xfrm flipH="1">
            <a:off x="3179676" y="5301208"/>
            <a:ext cx="684076"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3" name="Straight Connector 52"/>
          <p:cNvCxnSpPr>
            <a:endCxn id="8" idx="0"/>
          </p:cNvCxnSpPr>
          <p:nvPr/>
        </p:nvCxnSpPr>
        <p:spPr>
          <a:xfrm>
            <a:off x="3863752" y="5301208"/>
            <a:ext cx="1440160"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3863752" y="5301208"/>
            <a:ext cx="3384376"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a:endCxn id="10" idx="0"/>
          </p:cNvCxnSpPr>
          <p:nvPr/>
        </p:nvCxnSpPr>
        <p:spPr>
          <a:xfrm>
            <a:off x="3827748" y="5301208"/>
            <a:ext cx="5832648"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flipH="1">
            <a:off x="3575720" y="5346168"/>
            <a:ext cx="1800200"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5375920" y="5346168"/>
            <a:ext cx="0"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78" name="Straight Connector 77"/>
          <p:cNvCxnSpPr>
            <a:endCxn id="9" idx="0"/>
          </p:cNvCxnSpPr>
          <p:nvPr/>
        </p:nvCxnSpPr>
        <p:spPr>
          <a:xfrm>
            <a:off x="5375920" y="5346168"/>
            <a:ext cx="2124236"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5375921" y="5346168"/>
            <a:ext cx="4284475"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H="1">
            <a:off x="3431704" y="5346168"/>
            <a:ext cx="3384376"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84" name="Straight Connector 83"/>
          <p:cNvCxnSpPr>
            <a:endCxn id="8" idx="0"/>
          </p:cNvCxnSpPr>
          <p:nvPr/>
        </p:nvCxnSpPr>
        <p:spPr>
          <a:xfrm flipH="1">
            <a:off x="5303912" y="5346168"/>
            <a:ext cx="1512168"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86" name="Straight Connector 85"/>
          <p:cNvCxnSpPr>
            <a:endCxn id="9" idx="0"/>
          </p:cNvCxnSpPr>
          <p:nvPr/>
        </p:nvCxnSpPr>
        <p:spPr>
          <a:xfrm>
            <a:off x="6816080" y="5346168"/>
            <a:ext cx="684076"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88" name="Straight Connector 87"/>
          <p:cNvCxnSpPr>
            <a:endCxn id="10" idx="0"/>
          </p:cNvCxnSpPr>
          <p:nvPr/>
        </p:nvCxnSpPr>
        <p:spPr>
          <a:xfrm>
            <a:off x="6816080" y="5346168"/>
            <a:ext cx="2844316" cy="45909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0" name="Straight Connector 89"/>
          <p:cNvCxnSpPr>
            <a:endCxn id="7" idx="0"/>
          </p:cNvCxnSpPr>
          <p:nvPr/>
        </p:nvCxnSpPr>
        <p:spPr>
          <a:xfrm flipH="1">
            <a:off x="3179676" y="5301208"/>
            <a:ext cx="5058562"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2" name="Straight Connector 91"/>
          <p:cNvCxnSpPr>
            <a:endCxn id="8" idx="0"/>
          </p:cNvCxnSpPr>
          <p:nvPr/>
        </p:nvCxnSpPr>
        <p:spPr>
          <a:xfrm flipH="1">
            <a:off x="5303912" y="5301208"/>
            <a:ext cx="2934326"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4" name="Straight Connector 93"/>
          <p:cNvCxnSpPr>
            <a:endCxn id="9" idx="0"/>
          </p:cNvCxnSpPr>
          <p:nvPr/>
        </p:nvCxnSpPr>
        <p:spPr>
          <a:xfrm flipH="1">
            <a:off x="7500156" y="5301208"/>
            <a:ext cx="738082"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8238239" y="5301208"/>
            <a:ext cx="1422157"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9660396" y="5301208"/>
            <a:ext cx="0"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0" name="Straight Connector 99"/>
          <p:cNvCxnSpPr>
            <a:endCxn id="9" idx="0"/>
          </p:cNvCxnSpPr>
          <p:nvPr/>
        </p:nvCxnSpPr>
        <p:spPr>
          <a:xfrm flipH="1">
            <a:off x="7500156" y="5301208"/>
            <a:ext cx="2160240"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flipH="1">
            <a:off x="5375920" y="5301208"/>
            <a:ext cx="4284476" cy="50405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4" name="Straight Connector 103"/>
          <p:cNvCxnSpPr>
            <a:endCxn id="7" idx="0"/>
          </p:cNvCxnSpPr>
          <p:nvPr/>
        </p:nvCxnSpPr>
        <p:spPr>
          <a:xfrm flipH="1">
            <a:off x="3179676" y="5301208"/>
            <a:ext cx="6480720" cy="504056"/>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normAutofit/>
          </a:bodyPr>
          <a:lstStyle/>
          <a:p>
            <a:r>
              <a:rPr lang="en-GB" sz="3200" dirty="0"/>
              <a:t>Warehouse location criteria</a:t>
            </a:r>
          </a:p>
        </p:txBody>
      </p:sp>
      <p:sp>
        <p:nvSpPr>
          <p:cNvPr id="3" name="Footer Placeholder 2"/>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2025911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Port centric </a:t>
            </a:r>
            <a:r>
              <a:rPr lang="en-GB" dirty="0"/>
              <a:t>Logistics</a:t>
            </a:r>
          </a:p>
        </p:txBody>
      </p:sp>
      <p:sp>
        <p:nvSpPr>
          <p:cNvPr id="3" name="Content Placeholder 2"/>
          <p:cNvSpPr>
            <a:spLocks noGrp="1"/>
          </p:cNvSpPr>
          <p:nvPr>
            <p:ph idx="1"/>
          </p:nvPr>
        </p:nvSpPr>
        <p:spPr/>
        <p:txBody>
          <a:bodyPr>
            <a:normAutofit fontScale="62500" lnSpcReduction="20000"/>
          </a:bodyPr>
          <a:lstStyle/>
          <a:p>
            <a:pPr algn="ctr">
              <a:buNone/>
            </a:pPr>
            <a:r>
              <a:rPr lang="en-GB" sz="3400" dirty="0">
                <a:solidFill>
                  <a:srgbClr val="FF0000"/>
                </a:solidFill>
              </a:rPr>
              <a:t>“The provision of distribution and other value adding logistics services at a port.”</a:t>
            </a:r>
          </a:p>
          <a:p>
            <a:pPr>
              <a:buNone/>
            </a:pPr>
            <a:endParaRPr lang="en-GB" sz="2400" dirty="0">
              <a:solidFill>
                <a:srgbClr val="FF0000"/>
              </a:solidFill>
            </a:endParaRPr>
          </a:p>
          <a:p>
            <a:pPr>
              <a:buNone/>
            </a:pPr>
            <a:r>
              <a:rPr lang="en-GB" sz="2600" dirty="0"/>
              <a:t>Advantages:</a:t>
            </a:r>
          </a:p>
          <a:p>
            <a:pPr marL="363538" indent="-174625"/>
            <a:r>
              <a:rPr lang="en-GB" sz="2600" dirty="0"/>
              <a:t>Faster unloading (emptying) of containers as long journeys from</a:t>
            </a:r>
          </a:p>
          <a:p>
            <a:pPr marL="363538" indent="0">
              <a:buNone/>
            </a:pPr>
            <a:r>
              <a:rPr lang="en-GB" sz="2600" dirty="0"/>
              <a:t>ports to DCs eliminated.</a:t>
            </a:r>
          </a:p>
          <a:p>
            <a:pPr marL="363538" indent="-174625"/>
            <a:r>
              <a:rPr lang="en-GB" sz="2600" dirty="0"/>
              <a:t>Subsequent empty running between the DC and the port</a:t>
            </a:r>
          </a:p>
          <a:p>
            <a:pPr marL="363538" indent="0">
              <a:buNone/>
            </a:pPr>
            <a:r>
              <a:rPr lang="en-GB" sz="2600" dirty="0"/>
              <a:t>eliminated.</a:t>
            </a:r>
          </a:p>
          <a:p>
            <a:pPr marL="363538" indent="-174625"/>
            <a:r>
              <a:rPr lang="en-GB" sz="2600" dirty="0"/>
              <a:t>Lower demurrage fees </a:t>
            </a:r>
          </a:p>
          <a:p>
            <a:pPr marL="363538" indent="-174625"/>
            <a:r>
              <a:rPr lang="en-GB" sz="2600" dirty="0"/>
              <a:t>No need to worry about landside weight restrictions on</a:t>
            </a:r>
          </a:p>
          <a:p>
            <a:pPr marL="363538" indent="0">
              <a:buNone/>
            </a:pPr>
            <a:r>
              <a:rPr lang="en-GB" sz="2600" dirty="0"/>
              <a:t>imported containers allowing them to be filled to capacity.</a:t>
            </a:r>
          </a:p>
          <a:p>
            <a:pPr marL="363538" indent="-174625"/>
            <a:r>
              <a:rPr lang="en-GB" sz="2600" dirty="0"/>
              <a:t>Faster repositioning of ‘empties’.</a:t>
            </a:r>
          </a:p>
          <a:p>
            <a:pPr marL="363538" indent="-174625"/>
            <a:r>
              <a:rPr lang="en-GB" sz="2600" dirty="0"/>
              <a:t>Reduced carbon footprint.</a:t>
            </a:r>
          </a:p>
          <a:p>
            <a:endParaRPr lang="en-GB" sz="2600" dirty="0"/>
          </a:p>
          <a:p>
            <a:pPr>
              <a:buNone/>
            </a:pPr>
            <a:r>
              <a:rPr lang="en-GB" sz="2600" dirty="0"/>
              <a:t>Example: </a:t>
            </a:r>
            <a:r>
              <a:rPr lang="en-GB" sz="2600" dirty="0" err="1"/>
              <a:t>Asda</a:t>
            </a:r>
            <a:r>
              <a:rPr lang="en-GB" sz="2600" dirty="0"/>
              <a:t> </a:t>
            </a:r>
            <a:r>
              <a:rPr lang="en-GB" sz="2600" dirty="0" err="1"/>
              <a:t>Walmart</a:t>
            </a:r>
            <a:r>
              <a:rPr lang="en-GB" sz="2600" dirty="0"/>
              <a:t> at </a:t>
            </a:r>
            <a:r>
              <a:rPr lang="en-GB" sz="2600" dirty="0" err="1"/>
              <a:t>Teesport</a:t>
            </a:r>
            <a:endParaRPr lang="en-GB" sz="2600" dirty="0"/>
          </a:p>
        </p:txBody>
      </p:sp>
      <p:sp>
        <p:nvSpPr>
          <p:cNvPr id="4" name="Footer Placeholder 3"/>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385040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4"/>
          <p:cNvSpPr>
            <a:spLocks noChangeArrowheads="1"/>
          </p:cNvSpPr>
          <p:nvPr/>
        </p:nvSpPr>
        <p:spPr bwMode="auto">
          <a:xfrm>
            <a:off x="1991544" y="260648"/>
            <a:ext cx="8229600" cy="1371600"/>
          </a:xfrm>
          <a:prstGeom prst="rect">
            <a:avLst/>
          </a:prstGeom>
          <a:noFill/>
          <a:ln w="9525">
            <a:noFill/>
            <a:miter lim="800000"/>
            <a:headEnd/>
            <a:tailEnd/>
          </a:ln>
        </p:spPr>
        <p:txBody>
          <a:bodyPr anchor="ctr"/>
          <a:lstStyle/>
          <a:p>
            <a:pPr algn="ctr"/>
            <a:endParaRPr lang="en-GB" sz="3200" dirty="0"/>
          </a:p>
          <a:p>
            <a:pPr algn="ctr"/>
            <a:r>
              <a:rPr lang="en-GB" sz="3200" dirty="0"/>
              <a:t>Centre of Gravity</a:t>
            </a:r>
            <a:endParaRPr lang="en-US" sz="3200" dirty="0"/>
          </a:p>
        </p:txBody>
      </p:sp>
      <p:sp>
        <p:nvSpPr>
          <p:cNvPr id="77828" name="Rectangle 5"/>
          <p:cNvSpPr>
            <a:spLocks noChangeArrowheads="1"/>
          </p:cNvSpPr>
          <p:nvPr/>
        </p:nvSpPr>
        <p:spPr bwMode="auto">
          <a:xfrm>
            <a:off x="2259013" y="1843088"/>
            <a:ext cx="7772400" cy="4572000"/>
          </a:xfrm>
          <a:prstGeom prst="rect">
            <a:avLst/>
          </a:prstGeom>
          <a:noFill/>
          <a:ln w="9525">
            <a:noFill/>
            <a:miter lim="800000"/>
            <a:headEnd/>
            <a:tailEnd/>
          </a:ln>
        </p:spPr>
        <p:txBody>
          <a:bodyPr/>
          <a:lstStyle/>
          <a:p>
            <a:pPr marL="342900" indent="-342900">
              <a:spcBef>
                <a:spcPct val="20000"/>
              </a:spcBef>
              <a:buSzPct val="75000"/>
              <a:buFont typeface="Wingdings" pitchFamily="2" charset="2"/>
              <a:buChar char="n"/>
            </a:pPr>
            <a:r>
              <a:rPr lang="en-GB" sz="2800" dirty="0"/>
              <a:t>Volume Centre of Gravity</a:t>
            </a:r>
          </a:p>
          <a:p>
            <a:pPr marL="742950" lvl="1" indent="-285750">
              <a:spcBef>
                <a:spcPct val="20000"/>
              </a:spcBef>
              <a:buClr>
                <a:schemeClr val="accent2"/>
              </a:buClr>
              <a:buSzPct val="80000"/>
            </a:pPr>
            <a:endParaRPr lang="en-GB" sz="2600" dirty="0"/>
          </a:p>
          <a:p>
            <a:pPr marL="742950" lvl="1" indent="-285750">
              <a:spcBef>
                <a:spcPct val="20000"/>
              </a:spcBef>
              <a:buClr>
                <a:schemeClr val="accent2"/>
              </a:buClr>
              <a:buSzPct val="80000"/>
              <a:buFont typeface="Wingdings" pitchFamily="2" charset="2"/>
              <a:buChar char="¨"/>
            </a:pPr>
            <a:r>
              <a:rPr lang="en-GB" sz="2600" dirty="0"/>
              <a:t>Locates warehouse at the centre of supply &amp; demand by minimizing distances to customers</a:t>
            </a:r>
          </a:p>
          <a:p>
            <a:pPr marL="742950" lvl="1" indent="-285750">
              <a:spcBef>
                <a:spcPct val="20000"/>
              </a:spcBef>
              <a:buClr>
                <a:schemeClr val="accent2"/>
              </a:buClr>
              <a:buSzPct val="80000"/>
            </a:pPr>
            <a:endParaRPr lang="en-GB" sz="2600" dirty="0"/>
          </a:p>
          <a:p>
            <a:pPr marL="342900" indent="-342900">
              <a:spcBef>
                <a:spcPct val="20000"/>
              </a:spcBef>
              <a:buSzPct val="75000"/>
              <a:buFont typeface="Wingdings" pitchFamily="2" charset="2"/>
              <a:buChar char="n"/>
            </a:pPr>
            <a:r>
              <a:rPr lang="en-GB" sz="2800" dirty="0"/>
              <a:t>Cost Centre of Gravity</a:t>
            </a:r>
          </a:p>
          <a:p>
            <a:pPr marL="742950" lvl="1" indent="-285750">
              <a:spcBef>
                <a:spcPct val="20000"/>
              </a:spcBef>
              <a:buSzPct val="80000"/>
            </a:pPr>
            <a:endParaRPr lang="en-GB" sz="2600" dirty="0"/>
          </a:p>
          <a:p>
            <a:pPr marL="742950" lvl="1" indent="-285750">
              <a:spcBef>
                <a:spcPct val="20000"/>
              </a:spcBef>
              <a:buClr>
                <a:schemeClr val="accent2"/>
              </a:buClr>
              <a:buSzPct val="80000"/>
              <a:buFont typeface="Wingdings" pitchFamily="2" charset="2"/>
              <a:buChar char="¨"/>
            </a:pPr>
            <a:r>
              <a:rPr lang="en-GB" sz="2600" dirty="0"/>
              <a:t>Locates warehouses at the centre of supply or demand by minimizing transportation costs</a:t>
            </a:r>
          </a:p>
        </p:txBody>
      </p:sp>
      <p:sp>
        <p:nvSpPr>
          <p:cNvPr id="2" name="Title 1"/>
          <p:cNvSpPr>
            <a:spLocks noGrp="1"/>
          </p:cNvSpPr>
          <p:nvPr>
            <p:ph type="title"/>
          </p:nvPr>
        </p:nvSpPr>
        <p:spPr/>
        <p:txBody>
          <a:bodyPr/>
          <a:lstStyle/>
          <a:p>
            <a:r>
              <a:rPr lang="en-GB" dirty="0"/>
              <a:t>Location determination</a:t>
            </a:r>
          </a:p>
        </p:txBody>
      </p:sp>
      <p:sp>
        <p:nvSpPr>
          <p:cNvPr id="3" name="Footer Placeholder 2"/>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2513037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7935" y="274638"/>
            <a:ext cx="8229600" cy="386769"/>
          </a:xfrm>
        </p:spPr>
        <p:txBody>
          <a:bodyPr>
            <a:normAutofit fontScale="90000"/>
          </a:bodyPr>
          <a:lstStyle/>
          <a:p>
            <a:pPr algn="ctr"/>
            <a:r>
              <a:rPr lang="en-GB" sz="3200" dirty="0"/>
              <a:t>Global land and rent costs</a:t>
            </a:r>
          </a:p>
        </p:txBody>
      </p:sp>
      <p:graphicFrame>
        <p:nvGraphicFramePr>
          <p:cNvPr id="5" name="Table 4"/>
          <p:cNvGraphicFramePr>
            <a:graphicFrameLocks noGrp="1"/>
          </p:cNvGraphicFramePr>
          <p:nvPr>
            <p:extLst>
              <p:ext uri="{D42A27DB-BD31-4B8C-83A1-F6EECF244321}">
                <p14:modId xmlns:p14="http://schemas.microsoft.com/office/powerpoint/2010/main" val="812559380"/>
              </p:ext>
            </p:extLst>
          </p:nvPr>
        </p:nvGraphicFramePr>
        <p:xfrm>
          <a:off x="2782009" y="661407"/>
          <a:ext cx="6627982" cy="6060068"/>
        </p:xfrm>
        <a:graphic>
          <a:graphicData uri="http://schemas.openxmlformats.org/drawingml/2006/table">
            <a:tbl>
              <a:tblPr>
                <a:tableStyleId>{5C22544A-7EE6-4342-B048-85BDC9FD1C3A}</a:tableStyleId>
              </a:tblPr>
              <a:tblGrid>
                <a:gridCol w="3073531">
                  <a:extLst>
                    <a:ext uri="{9D8B030D-6E8A-4147-A177-3AD203B41FA5}">
                      <a16:colId xmlns:a16="http://schemas.microsoft.com/office/drawing/2014/main" xmlns="" val="20000"/>
                    </a:ext>
                  </a:extLst>
                </a:gridCol>
                <a:gridCol w="1184817">
                  <a:extLst>
                    <a:ext uri="{9D8B030D-6E8A-4147-A177-3AD203B41FA5}">
                      <a16:colId xmlns:a16="http://schemas.microsoft.com/office/drawing/2014/main" xmlns="" val="20001"/>
                    </a:ext>
                  </a:extLst>
                </a:gridCol>
                <a:gridCol w="1184817">
                  <a:extLst>
                    <a:ext uri="{9D8B030D-6E8A-4147-A177-3AD203B41FA5}">
                      <a16:colId xmlns:a16="http://schemas.microsoft.com/office/drawing/2014/main" xmlns="" val="20002"/>
                    </a:ext>
                  </a:extLst>
                </a:gridCol>
                <a:gridCol w="1184817">
                  <a:extLst>
                    <a:ext uri="{9D8B030D-6E8A-4147-A177-3AD203B41FA5}">
                      <a16:colId xmlns:a16="http://schemas.microsoft.com/office/drawing/2014/main" xmlns="" val="20003"/>
                    </a:ext>
                  </a:extLst>
                </a:gridCol>
              </a:tblGrid>
              <a:tr h="199769">
                <a:tc>
                  <a:txBody>
                    <a:bodyPr/>
                    <a:lstStyle/>
                    <a:p>
                      <a:pPr algn="l" fontAlgn="b"/>
                      <a:r>
                        <a:rPr lang="en-GB" sz="1400" u="none" strike="noStrike" dirty="0">
                          <a:effectLst/>
                        </a:rPr>
                        <a:t>USD/</a:t>
                      </a:r>
                      <a:r>
                        <a:rPr lang="en-GB" sz="1400" u="none" strike="noStrike" dirty="0" err="1">
                          <a:effectLst/>
                        </a:rPr>
                        <a:t>sq</a:t>
                      </a:r>
                      <a:r>
                        <a:rPr lang="en-GB" sz="1400" u="none" strike="noStrike" dirty="0">
                          <a:effectLst/>
                        </a:rPr>
                        <a:t> m/year</a:t>
                      </a:r>
                      <a:endParaRPr lang="en-GB" sz="1400" b="0" i="1" u="none" strike="noStrike" dirty="0">
                        <a:solidFill>
                          <a:srgbClr val="000000"/>
                        </a:solidFill>
                        <a:effectLst/>
                        <a:latin typeface="Arial"/>
                      </a:endParaRPr>
                    </a:p>
                  </a:txBody>
                  <a:tcPr marL="3071" marR="3071" marT="3071" marB="0" anchor="b"/>
                </a:tc>
                <a:tc>
                  <a:txBody>
                    <a:bodyPr/>
                    <a:lstStyle/>
                    <a:p>
                      <a:pPr algn="l" fontAlgn="b"/>
                      <a:endParaRPr lang="en-GB" sz="1400" b="0" i="0" u="none" strike="noStrike">
                        <a:solidFill>
                          <a:srgbClr val="000000"/>
                        </a:solidFill>
                        <a:effectLst/>
                        <a:latin typeface="Arial"/>
                      </a:endParaRPr>
                    </a:p>
                  </a:txBody>
                  <a:tcPr marL="3071" marR="3071" marT="3071" marB="0" anchor="b"/>
                </a:tc>
                <a:tc>
                  <a:txBody>
                    <a:bodyPr/>
                    <a:lstStyle/>
                    <a:p>
                      <a:pPr algn="l" fontAlgn="b"/>
                      <a:endParaRPr lang="en-GB" sz="1400" b="0" i="0" u="none" strike="noStrike">
                        <a:solidFill>
                          <a:srgbClr val="000000"/>
                        </a:solidFill>
                        <a:effectLst/>
                        <a:latin typeface="Arial"/>
                      </a:endParaRPr>
                    </a:p>
                  </a:txBody>
                  <a:tcPr marL="3071" marR="3071" marT="3071" marB="0" anchor="b"/>
                </a:tc>
                <a:tc>
                  <a:txBody>
                    <a:bodyPr/>
                    <a:lstStyle/>
                    <a:p>
                      <a:pPr algn="l" fontAlgn="b"/>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0"/>
                  </a:ext>
                </a:extLst>
              </a:tr>
              <a:tr h="199769">
                <a:tc>
                  <a:txBody>
                    <a:bodyPr/>
                    <a:lstStyle/>
                    <a:p>
                      <a:pPr algn="l" fontAlgn="b"/>
                      <a:r>
                        <a:rPr lang="en-GB" sz="1400" b="0" i="0" u="none" strike="noStrike" dirty="0">
                          <a:solidFill>
                            <a:srgbClr val="FF0000"/>
                          </a:solidFill>
                          <a:effectLst/>
                          <a:latin typeface="Arial"/>
                        </a:rPr>
                        <a:t>Top 10</a:t>
                      </a:r>
                    </a:p>
                  </a:txBody>
                  <a:tcPr marL="3071" marR="3071" marT="3071" marB="0" anchor="b"/>
                </a:tc>
                <a:tc>
                  <a:txBody>
                    <a:bodyPr/>
                    <a:lstStyle/>
                    <a:p>
                      <a:pPr algn="l" fontAlgn="b"/>
                      <a:r>
                        <a:rPr lang="en-GB" sz="1400" u="none" strike="noStrike">
                          <a:effectLst/>
                        </a:rPr>
                        <a:t>Rent</a:t>
                      </a:r>
                      <a:endParaRPr lang="en-GB" sz="1400" b="1"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Outgoings</a:t>
                      </a:r>
                      <a:endParaRPr lang="en-GB" sz="1400" b="1"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Total costs</a:t>
                      </a:r>
                      <a:endParaRPr lang="en-GB" sz="1400" b="1"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1"/>
                  </a:ext>
                </a:extLst>
              </a:tr>
              <a:tr h="199769">
                <a:tc>
                  <a:txBody>
                    <a:bodyPr/>
                    <a:lstStyle/>
                    <a:p>
                      <a:pPr algn="l" fontAlgn="b"/>
                      <a:r>
                        <a:rPr lang="en-GB" sz="1400" u="none" strike="noStrike" dirty="0">
                          <a:effectLst/>
                        </a:rPr>
                        <a:t>London (Heathrow)</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214.34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98.86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313.19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2"/>
                  </a:ext>
                </a:extLst>
              </a:tr>
              <a:tr h="199769">
                <a:tc>
                  <a:txBody>
                    <a:bodyPr/>
                    <a:lstStyle/>
                    <a:p>
                      <a:pPr algn="l" fontAlgn="b"/>
                      <a:r>
                        <a:rPr lang="en-GB" sz="1400" u="none" strike="noStrike">
                          <a:effectLst/>
                        </a:rPr>
                        <a:t>Hong Kong</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222.96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48.31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271.27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3"/>
                  </a:ext>
                </a:extLst>
              </a:tr>
              <a:tr h="199769">
                <a:tc>
                  <a:txBody>
                    <a:bodyPr/>
                    <a:lstStyle/>
                    <a:p>
                      <a:pPr algn="l" fontAlgn="b"/>
                      <a:r>
                        <a:rPr lang="en-GB" sz="1400" u="none" strike="noStrike">
                          <a:effectLst/>
                        </a:rPr>
                        <a:t>Zurich</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196.63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21.85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218.48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4"/>
                  </a:ext>
                </a:extLst>
              </a:tr>
              <a:tr h="199769">
                <a:tc>
                  <a:txBody>
                    <a:bodyPr/>
                    <a:lstStyle/>
                    <a:p>
                      <a:pPr algn="l" fontAlgn="b"/>
                      <a:r>
                        <a:rPr lang="en-GB" sz="1400" u="none" strike="noStrike">
                          <a:effectLst/>
                        </a:rPr>
                        <a:t>Singapore</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174.19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40.51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214.70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5"/>
                  </a:ext>
                </a:extLst>
              </a:tr>
              <a:tr h="199769">
                <a:tc>
                  <a:txBody>
                    <a:bodyPr/>
                    <a:lstStyle/>
                    <a:p>
                      <a:pPr algn="l" fontAlgn="b"/>
                      <a:r>
                        <a:rPr lang="en-GB" sz="1400" u="none" strike="noStrike">
                          <a:effectLst/>
                        </a:rPr>
                        <a:t>Oslo</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208.45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2.70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211.15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6"/>
                  </a:ext>
                </a:extLst>
              </a:tr>
              <a:tr h="199769">
                <a:tc>
                  <a:txBody>
                    <a:bodyPr/>
                    <a:lstStyle/>
                    <a:p>
                      <a:pPr algn="l" fontAlgn="b"/>
                      <a:r>
                        <a:rPr lang="en-GB" sz="1400" u="none" strike="noStrike" dirty="0">
                          <a:effectLst/>
                        </a:rPr>
                        <a:t>Moscow</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157.00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48.00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205.00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7"/>
                  </a:ext>
                </a:extLst>
              </a:tr>
              <a:tr h="199769">
                <a:tc>
                  <a:txBody>
                    <a:bodyPr/>
                    <a:lstStyle/>
                    <a:p>
                      <a:pPr algn="l" fontAlgn="b"/>
                      <a:r>
                        <a:rPr lang="en-GB" sz="1400" u="none" strike="noStrike">
                          <a:effectLst/>
                        </a:rPr>
                        <a:t>St. Petersburg</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144.00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41.00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185.00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8"/>
                  </a:ext>
                </a:extLst>
              </a:tr>
              <a:tr h="199769">
                <a:tc>
                  <a:txBody>
                    <a:bodyPr/>
                    <a:lstStyle/>
                    <a:p>
                      <a:pPr algn="l" fontAlgn="b"/>
                      <a:r>
                        <a:rPr lang="en-GB" sz="1400" u="none" strike="noStrike" dirty="0">
                          <a:effectLst/>
                        </a:rPr>
                        <a:t>South East England</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122.48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57.74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180.22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09"/>
                  </a:ext>
                </a:extLst>
              </a:tr>
              <a:tr h="199769">
                <a:tc>
                  <a:txBody>
                    <a:bodyPr/>
                    <a:lstStyle/>
                    <a:p>
                      <a:pPr algn="l" fontAlgn="b"/>
                      <a:r>
                        <a:rPr lang="en-GB" sz="1400" u="none" strike="noStrike">
                          <a:effectLst/>
                        </a:rPr>
                        <a:t>São Paulo</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152.13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26.04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178.17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0"/>
                  </a:ext>
                </a:extLst>
              </a:tr>
              <a:tr h="199769">
                <a:tc>
                  <a:txBody>
                    <a:bodyPr/>
                    <a:lstStyle/>
                    <a:p>
                      <a:pPr algn="l" fontAlgn="b"/>
                      <a:r>
                        <a:rPr lang="en-GB" sz="1400" u="none" strike="noStrike">
                          <a:effectLst/>
                        </a:rPr>
                        <a:t>Taipei</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149.04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15.00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164.04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1"/>
                  </a:ext>
                </a:extLst>
              </a:tr>
              <a:tr h="199769">
                <a:tc>
                  <a:txBody>
                    <a:bodyPr/>
                    <a:lstStyle/>
                    <a:p>
                      <a:pPr algn="l" fontAlgn="b"/>
                      <a:r>
                        <a:rPr lang="en-GB" sz="1400" b="0" i="0" u="none" strike="noStrike" dirty="0">
                          <a:solidFill>
                            <a:srgbClr val="FF0000"/>
                          </a:solidFill>
                          <a:effectLst/>
                          <a:latin typeface="Arial"/>
                        </a:rPr>
                        <a:t>Bottom 15</a:t>
                      </a:r>
                    </a:p>
                  </a:txBody>
                  <a:tcPr marL="3071" marR="3071" marT="3071" marB="0" anchor="b"/>
                </a:tc>
                <a:tc>
                  <a:txBody>
                    <a:bodyPr/>
                    <a:lstStyle/>
                    <a:p>
                      <a:pPr algn="l" fontAlgn="b"/>
                      <a:endParaRPr lang="en-GB" sz="1400" b="0" i="0" u="none" strike="noStrike">
                        <a:solidFill>
                          <a:srgbClr val="000000"/>
                        </a:solidFill>
                        <a:effectLst/>
                        <a:latin typeface="Arial"/>
                      </a:endParaRPr>
                    </a:p>
                  </a:txBody>
                  <a:tcPr marL="3071" marR="3071" marT="3071" marB="0" anchor="b"/>
                </a:tc>
                <a:tc>
                  <a:txBody>
                    <a:bodyPr/>
                    <a:lstStyle/>
                    <a:p>
                      <a:pPr algn="l" fontAlgn="b"/>
                      <a:endParaRPr lang="en-GB" sz="1400" b="0" i="0" u="none" strike="noStrike">
                        <a:solidFill>
                          <a:srgbClr val="000000"/>
                        </a:solidFill>
                        <a:effectLst/>
                        <a:latin typeface="Arial"/>
                      </a:endParaRPr>
                    </a:p>
                  </a:txBody>
                  <a:tcPr marL="3071" marR="3071" marT="3071" marB="0" anchor="b"/>
                </a:tc>
                <a:tc>
                  <a:txBody>
                    <a:bodyPr/>
                    <a:lstStyle/>
                    <a:p>
                      <a:pPr algn="l" fontAlgn="b"/>
                      <a:endParaRPr lang="en-GB" sz="1400" b="0" i="0" u="none" strike="noStrike" dirty="0">
                        <a:solidFill>
                          <a:srgbClr val="000000"/>
                        </a:solidFill>
                        <a:effectLst/>
                        <a:latin typeface="Arial"/>
                      </a:endParaRPr>
                    </a:p>
                  </a:txBody>
                  <a:tcPr marL="3071" marR="3071" marT="3071" marB="0" anchor="b"/>
                </a:tc>
                <a:extLst>
                  <a:ext uri="{0D108BD9-81ED-4DB2-BD59-A6C34878D82A}">
                    <a16:rowId xmlns:a16="http://schemas.microsoft.com/office/drawing/2014/main" xmlns="" val="10012"/>
                  </a:ext>
                </a:extLst>
              </a:tr>
              <a:tr h="199769">
                <a:tc>
                  <a:txBody>
                    <a:bodyPr/>
                    <a:lstStyle/>
                    <a:p>
                      <a:pPr algn="l" fontAlgn="b"/>
                      <a:r>
                        <a:rPr lang="en-GB" sz="1400" u="none" strike="noStrike" dirty="0">
                          <a:effectLst/>
                        </a:rPr>
                        <a:t>Philadelphia</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42.73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32.34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75.07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3"/>
                  </a:ext>
                </a:extLst>
              </a:tr>
              <a:tr h="199769">
                <a:tc>
                  <a:txBody>
                    <a:bodyPr/>
                    <a:lstStyle/>
                    <a:p>
                      <a:pPr algn="l" fontAlgn="b"/>
                      <a:r>
                        <a:rPr lang="en-GB" sz="1400" u="none" strike="noStrike" dirty="0">
                          <a:effectLst/>
                        </a:rPr>
                        <a:t>Chicago</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44.35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30.01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74.36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4"/>
                  </a:ext>
                </a:extLst>
              </a:tr>
              <a:tr h="199769">
                <a:tc>
                  <a:txBody>
                    <a:bodyPr/>
                    <a:lstStyle/>
                    <a:p>
                      <a:pPr algn="l" fontAlgn="b"/>
                      <a:r>
                        <a:rPr lang="en-GB" sz="1400" u="none" strike="noStrike" dirty="0">
                          <a:effectLst/>
                        </a:rPr>
                        <a:t>Shanghai</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67.35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5.27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72.62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5"/>
                  </a:ext>
                </a:extLst>
              </a:tr>
              <a:tr h="199769">
                <a:tc>
                  <a:txBody>
                    <a:bodyPr/>
                    <a:lstStyle/>
                    <a:p>
                      <a:pPr algn="l" fontAlgn="b"/>
                      <a:r>
                        <a:rPr lang="en-GB" sz="1400" u="none" strike="noStrike" dirty="0">
                          <a:effectLst/>
                        </a:rPr>
                        <a:t>Budapest</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51.45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20.58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72.03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6"/>
                  </a:ext>
                </a:extLst>
              </a:tr>
              <a:tr h="199769">
                <a:tc>
                  <a:txBody>
                    <a:bodyPr/>
                    <a:lstStyle/>
                    <a:p>
                      <a:pPr algn="l" fontAlgn="b"/>
                      <a:r>
                        <a:rPr lang="en-GB" sz="1400" u="none" strike="noStrike" dirty="0">
                          <a:effectLst/>
                        </a:rPr>
                        <a:t>Denver</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38.10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33.25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71.35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7"/>
                  </a:ext>
                </a:extLst>
              </a:tr>
              <a:tr h="199769">
                <a:tc>
                  <a:txBody>
                    <a:bodyPr/>
                    <a:lstStyle/>
                    <a:p>
                      <a:pPr algn="l" fontAlgn="b"/>
                      <a:r>
                        <a:rPr lang="en-GB" sz="1400" u="none" strike="noStrike" dirty="0">
                          <a:effectLst/>
                        </a:rPr>
                        <a:t>Lyon</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56.73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13.46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70.19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8"/>
                  </a:ext>
                </a:extLst>
              </a:tr>
              <a:tr h="199769">
                <a:tc>
                  <a:txBody>
                    <a:bodyPr/>
                    <a:lstStyle/>
                    <a:p>
                      <a:pPr algn="l" fontAlgn="b"/>
                      <a:r>
                        <a:rPr lang="en-GB" sz="1400" u="none" strike="noStrike" dirty="0">
                          <a:effectLst/>
                        </a:rPr>
                        <a:t>Houston</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41.98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27.42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69.40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19"/>
                  </a:ext>
                </a:extLst>
              </a:tr>
              <a:tr h="199769">
                <a:tc>
                  <a:txBody>
                    <a:bodyPr/>
                    <a:lstStyle/>
                    <a:p>
                      <a:pPr algn="l" fontAlgn="b"/>
                      <a:r>
                        <a:rPr lang="en-GB" sz="1400" u="none" strike="noStrike" dirty="0">
                          <a:effectLst/>
                        </a:rPr>
                        <a:t>Brussels</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60.69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7.59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68.27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20"/>
                  </a:ext>
                </a:extLst>
              </a:tr>
              <a:tr h="199769">
                <a:tc>
                  <a:txBody>
                    <a:bodyPr/>
                    <a:lstStyle/>
                    <a:p>
                      <a:pPr algn="l" fontAlgn="b"/>
                      <a:r>
                        <a:rPr lang="en-GB" sz="1400" u="none" strike="noStrike" dirty="0">
                          <a:effectLst/>
                        </a:rPr>
                        <a:t>Antwerp</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59.37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8.13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67.50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21"/>
                  </a:ext>
                </a:extLst>
              </a:tr>
              <a:tr h="199769">
                <a:tc>
                  <a:txBody>
                    <a:bodyPr/>
                    <a:lstStyle/>
                    <a:p>
                      <a:pPr algn="l" fontAlgn="b"/>
                      <a:r>
                        <a:rPr lang="en-GB" sz="1400" u="none" strike="noStrike" dirty="0">
                          <a:effectLst/>
                        </a:rPr>
                        <a:t>Dallas</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40.36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26.45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66.81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22"/>
                  </a:ext>
                </a:extLst>
              </a:tr>
              <a:tr h="199769">
                <a:tc>
                  <a:txBody>
                    <a:bodyPr/>
                    <a:lstStyle/>
                    <a:p>
                      <a:pPr algn="l" fontAlgn="b"/>
                      <a:r>
                        <a:rPr lang="en-GB" sz="1400" u="none" strike="noStrike" dirty="0">
                          <a:effectLst/>
                        </a:rPr>
                        <a:t>Marseille</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54.09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12.14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66.23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23"/>
                  </a:ext>
                </a:extLst>
              </a:tr>
              <a:tr h="199769">
                <a:tc>
                  <a:txBody>
                    <a:bodyPr/>
                    <a:lstStyle/>
                    <a:p>
                      <a:pPr algn="l" fontAlgn="b"/>
                      <a:r>
                        <a:rPr lang="en-GB" sz="1400" u="none" strike="noStrike" dirty="0">
                          <a:effectLst/>
                        </a:rPr>
                        <a:t>Chengdu</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59.60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2.98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62.58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24"/>
                  </a:ext>
                </a:extLst>
              </a:tr>
              <a:tr h="199769">
                <a:tc>
                  <a:txBody>
                    <a:bodyPr/>
                    <a:lstStyle/>
                    <a:p>
                      <a:pPr algn="l" fontAlgn="b"/>
                      <a:r>
                        <a:rPr lang="en-GB" sz="1400" u="none" strike="noStrike" dirty="0">
                          <a:effectLst/>
                        </a:rPr>
                        <a:t>Atlanta</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42.19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17.00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59.19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25"/>
                  </a:ext>
                </a:extLst>
              </a:tr>
              <a:tr h="199769">
                <a:tc>
                  <a:txBody>
                    <a:bodyPr/>
                    <a:lstStyle/>
                    <a:p>
                      <a:pPr algn="l" fontAlgn="b"/>
                      <a:r>
                        <a:rPr lang="en-GB" sz="1400" u="none" strike="noStrike" dirty="0">
                          <a:effectLst/>
                        </a:rPr>
                        <a:t>Shenyang</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54.69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3.66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58.35 </a:t>
                      </a:r>
                      <a:endParaRPr lang="en-GB" sz="1400" b="0" i="0" u="none" strike="noStrike">
                        <a:solidFill>
                          <a:srgbClr val="000000"/>
                        </a:solidFill>
                        <a:effectLst/>
                        <a:latin typeface="Arial"/>
                      </a:endParaRPr>
                    </a:p>
                  </a:txBody>
                  <a:tcPr marL="3071" marR="3071" marT="3071" marB="0" anchor="b"/>
                </a:tc>
                <a:extLst>
                  <a:ext uri="{0D108BD9-81ED-4DB2-BD59-A6C34878D82A}">
                    <a16:rowId xmlns:a16="http://schemas.microsoft.com/office/drawing/2014/main" xmlns="" val="10026"/>
                  </a:ext>
                </a:extLst>
              </a:tr>
              <a:tr h="199769">
                <a:tc>
                  <a:txBody>
                    <a:bodyPr/>
                    <a:lstStyle/>
                    <a:p>
                      <a:pPr algn="l" fontAlgn="b"/>
                      <a:r>
                        <a:rPr lang="en-GB" sz="1400" u="none" strike="noStrike" dirty="0">
                          <a:effectLst/>
                        </a:rPr>
                        <a:t>Wuhan</a:t>
                      </a:r>
                      <a:endParaRPr lang="en-GB" sz="1400" b="0" i="0" u="none" strike="noStrike" dirty="0">
                        <a:solidFill>
                          <a:srgbClr val="000000"/>
                        </a:solidFill>
                        <a:effectLst/>
                        <a:latin typeface="Arial"/>
                      </a:endParaRPr>
                    </a:p>
                  </a:txBody>
                  <a:tcPr marL="3071" marR="3071" marT="3071" marB="0" anchor="b"/>
                </a:tc>
                <a:tc>
                  <a:txBody>
                    <a:bodyPr/>
                    <a:lstStyle/>
                    <a:p>
                      <a:pPr algn="l" fontAlgn="b"/>
                      <a:r>
                        <a:rPr lang="en-GB" sz="1400" u="none" strike="noStrike">
                          <a:effectLst/>
                        </a:rPr>
                        <a:t>           42.44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a:effectLst/>
                        </a:rPr>
                        <a:t>            4.39 </a:t>
                      </a:r>
                      <a:endParaRPr lang="en-GB" sz="1400" b="0" i="0" u="none" strike="noStrike">
                        <a:solidFill>
                          <a:srgbClr val="000000"/>
                        </a:solidFill>
                        <a:effectLst/>
                        <a:latin typeface="Arial"/>
                      </a:endParaRPr>
                    </a:p>
                  </a:txBody>
                  <a:tcPr marL="3071" marR="3071" marT="3071" marB="0" anchor="b"/>
                </a:tc>
                <a:tc>
                  <a:txBody>
                    <a:bodyPr/>
                    <a:lstStyle/>
                    <a:p>
                      <a:pPr algn="l" fontAlgn="b"/>
                      <a:r>
                        <a:rPr lang="en-GB" sz="1400" u="none" strike="noStrike" dirty="0">
                          <a:effectLst/>
                        </a:rPr>
                        <a:t>           46.83 </a:t>
                      </a:r>
                      <a:endParaRPr lang="en-GB" sz="1400" b="0" i="0" u="none" strike="noStrike" dirty="0">
                        <a:solidFill>
                          <a:srgbClr val="000000"/>
                        </a:solidFill>
                        <a:effectLst/>
                        <a:latin typeface="Arial"/>
                      </a:endParaRPr>
                    </a:p>
                  </a:txBody>
                  <a:tcPr marL="3071" marR="3071" marT="3071" marB="0" anchor="b"/>
                </a:tc>
                <a:extLst>
                  <a:ext uri="{0D108BD9-81ED-4DB2-BD59-A6C34878D82A}">
                    <a16:rowId xmlns:a16="http://schemas.microsoft.com/office/drawing/2014/main" xmlns="" val="10027"/>
                  </a:ext>
                </a:extLst>
              </a:tr>
            </a:tbl>
          </a:graphicData>
        </a:graphic>
      </p:graphicFrame>
      <p:sp>
        <p:nvSpPr>
          <p:cNvPr id="3" name="Footer Placeholder 2"/>
          <p:cNvSpPr>
            <a:spLocks noGrp="1"/>
          </p:cNvSpPr>
          <p:nvPr>
            <p:ph type="ftr" sz="quarter" idx="11"/>
          </p:nvPr>
        </p:nvSpPr>
        <p:spPr>
          <a:xfrm>
            <a:off x="8414658" y="6356350"/>
            <a:ext cx="4114800" cy="365125"/>
          </a:xfrm>
        </p:spPr>
        <p:txBody>
          <a:bodyPr/>
          <a:lstStyle/>
          <a:p>
            <a:r>
              <a:rPr lang="en-GB" dirty="0">
                <a:solidFill>
                  <a:prstClr val="black">
                    <a:tint val="75000"/>
                  </a:prstClr>
                </a:solidFill>
              </a:rPr>
              <a:t>Copyright D.G. Richards 2015</a:t>
            </a:r>
          </a:p>
        </p:txBody>
      </p:sp>
    </p:spTree>
    <p:extLst>
      <p:ext uri="{BB962C8B-B14F-4D97-AF65-F5344CB8AC3E}">
        <p14:creationId xmlns:p14="http://schemas.microsoft.com/office/powerpoint/2010/main" val="6836353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6"/>
          <p:cNvSpPr>
            <a:spLocks noChangeArrowheads="1"/>
          </p:cNvSpPr>
          <p:nvPr/>
        </p:nvSpPr>
        <p:spPr bwMode="auto">
          <a:xfrm>
            <a:off x="2135561" y="1556792"/>
            <a:ext cx="3660775" cy="4114800"/>
          </a:xfrm>
          <a:prstGeom prst="rect">
            <a:avLst/>
          </a:prstGeom>
          <a:noFill/>
          <a:ln w="9525">
            <a:noFill/>
            <a:miter lim="800000"/>
            <a:headEnd/>
            <a:tailEnd/>
          </a:ln>
        </p:spPr>
        <p:txBody>
          <a:bodyPr lIns="92075" tIns="46038" rIns="92075" bIns="46038"/>
          <a:lstStyle/>
          <a:p>
            <a:pPr marL="342900" indent="-342900">
              <a:spcBef>
                <a:spcPct val="20000"/>
              </a:spcBef>
              <a:buClr>
                <a:schemeClr val="bg2"/>
              </a:buClr>
              <a:buSzPct val="75000"/>
            </a:pPr>
            <a:r>
              <a:rPr lang="fr-FR" sz="2000" dirty="0"/>
              <a:t>MANY WAREHOUSES</a:t>
            </a:r>
          </a:p>
          <a:p>
            <a:pPr marL="342900" indent="-342900">
              <a:spcBef>
                <a:spcPct val="20000"/>
              </a:spcBef>
              <a:buClr>
                <a:schemeClr val="bg2"/>
              </a:buClr>
              <a:buSzPct val="75000"/>
              <a:buFont typeface="Wingdings" pitchFamily="2" charset="2"/>
              <a:buChar char="n"/>
            </a:pPr>
            <a:r>
              <a:rPr lang="fr-FR" sz="2000" dirty="0" err="1"/>
              <a:t>Inbound</a:t>
            </a:r>
            <a:r>
              <a:rPr lang="fr-FR" sz="2000" dirty="0"/>
              <a:t> transport </a:t>
            </a:r>
            <a:r>
              <a:rPr lang="fr-FR" sz="2000" dirty="0" err="1"/>
              <a:t>is</a:t>
            </a:r>
            <a:r>
              <a:rPr lang="fr-FR" sz="2000" dirty="0"/>
              <a:t> </a:t>
            </a:r>
            <a:r>
              <a:rPr lang="fr-FR" sz="2000" dirty="0" err="1"/>
              <a:t>expensive</a:t>
            </a:r>
            <a:r>
              <a:rPr lang="fr-FR" sz="2000" dirty="0"/>
              <a:t> (to </a:t>
            </a:r>
            <a:r>
              <a:rPr lang="fr-FR" sz="2000" dirty="0" err="1"/>
              <a:t>supply</a:t>
            </a:r>
            <a:r>
              <a:rPr lang="fr-FR" sz="2000" dirty="0"/>
              <a:t> </a:t>
            </a:r>
            <a:r>
              <a:rPr lang="fr-FR" sz="2000" dirty="0" err="1"/>
              <a:t>warehouses</a:t>
            </a:r>
            <a:r>
              <a:rPr lang="fr-FR" sz="2000" dirty="0"/>
              <a:t>)</a:t>
            </a:r>
          </a:p>
          <a:p>
            <a:pPr marL="342900" indent="-342900">
              <a:spcBef>
                <a:spcPct val="20000"/>
              </a:spcBef>
              <a:buClr>
                <a:schemeClr val="bg2"/>
              </a:buClr>
              <a:buSzPct val="75000"/>
              <a:buFont typeface="Wingdings" pitchFamily="2" charset="2"/>
              <a:buChar char="n"/>
            </a:pPr>
            <a:r>
              <a:rPr lang="fr-FR" sz="2000" dirty="0" err="1"/>
              <a:t>Outbound</a:t>
            </a:r>
            <a:r>
              <a:rPr lang="fr-FR" sz="2000" dirty="0"/>
              <a:t> transport </a:t>
            </a:r>
            <a:r>
              <a:rPr lang="fr-FR" sz="2000" dirty="0" err="1"/>
              <a:t>is</a:t>
            </a:r>
            <a:r>
              <a:rPr lang="fr-FR" sz="2000" dirty="0"/>
              <a:t> </a:t>
            </a:r>
            <a:r>
              <a:rPr lang="fr-FR" sz="2000" dirty="0" err="1"/>
              <a:t>cheaper</a:t>
            </a:r>
            <a:r>
              <a:rPr lang="fr-FR" sz="2000" dirty="0"/>
              <a:t> (to </a:t>
            </a:r>
            <a:r>
              <a:rPr lang="fr-FR" sz="2000" dirty="0" err="1"/>
              <a:t>deliver</a:t>
            </a:r>
            <a:r>
              <a:rPr lang="fr-FR" sz="2000" dirty="0"/>
              <a:t> to </a:t>
            </a:r>
            <a:r>
              <a:rPr lang="fr-FR" sz="2000" dirty="0" err="1"/>
              <a:t>customers</a:t>
            </a:r>
            <a:r>
              <a:rPr lang="fr-FR" sz="2000" dirty="0"/>
              <a:t>)</a:t>
            </a:r>
          </a:p>
          <a:p>
            <a:pPr marL="342900" indent="-342900">
              <a:spcBef>
                <a:spcPct val="20000"/>
              </a:spcBef>
              <a:buClr>
                <a:schemeClr val="bg2"/>
              </a:buClr>
              <a:buSzPct val="75000"/>
              <a:buFont typeface="Wingdings" pitchFamily="2" charset="2"/>
              <a:buChar char="n"/>
            </a:pPr>
            <a:r>
              <a:rPr lang="fr-FR" sz="2000" dirty="0" err="1"/>
              <a:t>Closer</a:t>
            </a:r>
            <a:r>
              <a:rPr lang="fr-FR" sz="2000" dirty="0"/>
              <a:t> to </a:t>
            </a:r>
            <a:r>
              <a:rPr lang="fr-FR" sz="2000" dirty="0" err="1"/>
              <a:t>customers</a:t>
            </a:r>
            <a:r>
              <a:rPr lang="fr-FR" sz="2000" dirty="0"/>
              <a:t> </a:t>
            </a:r>
            <a:r>
              <a:rPr lang="fr-FR" sz="2000" dirty="0" err="1"/>
              <a:t>so</a:t>
            </a:r>
            <a:r>
              <a:rPr lang="fr-FR" sz="2000" dirty="0"/>
              <a:t> </a:t>
            </a:r>
            <a:r>
              <a:rPr lang="fr-FR" sz="2000" dirty="0" err="1"/>
              <a:t>quicker</a:t>
            </a:r>
            <a:r>
              <a:rPr lang="fr-FR" sz="2000" dirty="0"/>
              <a:t> to </a:t>
            </a:r>
            <a:r>
              <a:rPr lang="fr-FR" sz="2000" dirty="0" err="1"/>
              <a:t>react</a:t>
            </a:r>
            <a:endParaRPr lang="fr-FR" sz="2000" dirty="0"/>
          </a:p>
          <a:p>
            <a:pPr marL="342900" indent="-342900">
              <a:spcBef>
                <a:spcPct val="20000"/>
              </a:spcBef>
              <a:buClr>
                <a:schemeClr val="bg2"/>
              </a:buClr>
              <a:buSzPct val="75000"/>
              <a:buFont typeface="Wingdings" pitchFamily="2" charset="2"/>
              <a:buChar char="n"/>
            </a:pPr>
            <a:r>
              <a:rPr lang="fr-FR" sz="2000" dirty="0" err="1"/>
              <a:t>Cost</a:t>
            </a:r>
            <a:r>
              <a:rPr lang="fr-FR" sz="2000" dirty="0"/>
              <a:t> of </a:t>
            </a:r>
            <a:r>
              <a:rPr lang="fr-FR" sz="2000" dirty="0" err="1"/>
              <a:t>maintaining</a:t>
            </a:r>
            <a:r>
              <a:rPr lang="fr-FR" sz="2000" dirty="0"/>
              <a:t> </a:t>
            </a:r>
            <a:r>
              <a:rPr lang="fr-FR" sz="2000" dirty="0" err="1"/>
              <a:t>many</a:t>
            </a:r>
            <a:r>
              <a:rPr lang="fr-FR" sz="2000" dirty="0"/>
              <a:t> </a:t>
            </a:r>
            <a:r>
              <a:rPr lang="fr-FR" sz="2000" dirty="0" err="1"/>
              <a:t>warehouses</a:t>
            </a:r>
            <a:r>
              <a:rPr lang="fr-FR" sz="2000" dirty="0"/>
              <a:t> </a:t>
            </a:r>
            <a:r>
              <a:rPr lang="fr-FR" sz="2000" dirty="0" err="1"/>
              <a:t>is</a:t>
            </a:r>
            <a:r>
              <a:rPr lang="fr-FR" sz="2000" dirty="0"/>
              <a:t> </a:t>
            </a:r>
            <a:r>
              <a:rPr lang="fr-FR" sz="2000" dirty="0" err="1"/>
              <a:t>expensive</a:t>
            </a:r>
            <a:endParaRPr lang="fr-FR" sz="2000" dirty="0"/>
          </a:p>
          <a:p>
            <a:pPr marL="342900" indent="-342900">
              <a:spcBef>
                <a:spcPct val="20000"/>
              </a:spcBef>
              <a:buClr>
                <a:schemeClr val="bg2"/>
              </a:buClr>
              <a:buSzPct val="75000"/>
              <a:buFont typeface="Wingdings" pitchFamily="2" charset="2"/>
              <a:buChar char="n"/>
            </a:pPr>
            <a:r>
              <a:rPr lang="fr-FR" sz="2000" dirty="0" err="1"/>
              <a:t>Cost</a:t>
            </a:r>
            <a:r>
              <a:rPr lang="fr-FR" sz="2000" dirty="0"/>
              <a:t> of </a:t>
            </a:r>
            <a:r>
              <a:rPr lang="fr-FR" sz="2000" dirty="0" err="1"/>
              <a:t>keeping</a:t>
            </a:r>
            <a:r>
              <a:rPr lang="fr-FR" sz="2000" dirty="0"/>
              <a:t> </a:t>
            </a:r>
            <a:r>
              <a:rPr lang="fr-FR" sz="2000" dirty="0" err="1"/>
              <a:t>many</a:t>
            </a:r>
            <a:r>
              <a:rPr lang="fr-FR" sz="2000" dirty="0"/>
              <a:t> buffer stocks </a:t>
            </a:r>
            <a:r>
              <a:rPr lang="fr-FR" sz="2000" dirty="0" err="1"/>
              <a:t>is</a:t>
            </a:r>
            <a:r>
              <a:rPr lang="fr-FR" sz="2000" dirty="0"/>
              <a:t> </a:t>
            </a:r>
            <a:r>
              <a:rPr lang="fr-FR" sz="2000" dirty="0" err="1"/>
              <a:t>expensive</a:t>
            </a:r>
            <a:endParaRPr lang="en-GB" sz="2000" dirty="0"/>
          </a:p>
        </p:txBody>
      </p:sp>
      <p:sp>
        <p:nvSpPr>
          <p:cNvPr id="80900" name="Rectangle 7"/>
          <p:cNvSpPr>
            <a:spLocks noChangeArrowheads="1"/>
          </p:cNvSpPr>
          <p:nvPr/>
        </p:nvSpPr>
        <p:spPr bwMode="auto">
          <a:xfrm>
            <a:off x="6477000" y="1981200"/>
            <a:ext cx="533400" cy="457200"/>
          </a:xfrm>
          <a:prstGeom prst="rect">
            <a:avLst/>
          </a:prstGeom>
          <a:solidFill>
            <a:srgbClr val="CCFFCC"/>
          </a:solidFill>
          <a:ln w="19050">
            <a:solidFill>
              <a:schemeClr val="tx1"/>
            </a:solidFill>
            <a:miter lim="800000"/>
            <a:headEnd/>
            <a:tailEnd/>
          </a:ln>
        </p:spPr>
        <p:txBody>
          <a:bodyPr wrap="none" anchor="ctr"/>
          <a:lstStyle/>
          <a:p>
            <a:endParaRPr lang="en-US"/>
          </a:p>
        </p:txBody>
      </p:sp>
      <p:sp>
        <p:nvSpPr>
          <p:cNvPr id="80901" name="Rectangle 8"/>
          <p:cNvSpPr>
            <a:spLocks noChangeArrowheads="1"/>
          </p:cNvSpPr>
          <p:nvPr/>
        </p:nvSpPr>
        <p:spPr bwMode="auto">
          <a:xfrm>
            <a:off x="8001000" y="2133600"/>
            <a:ext cx="533400" cy="457200"/>
          </a:xfrm>
          <a:prstGeom prst="rect">
            <a:avLst/>
          </a:prstGeom>
          <a:solidFill>
            <a:srgbClr val="CCFFCC"/>
          </a:solidFill>
          <a:ln w="19050">
            <a:solidFill>
              <a:schemeClr val="tx1"/>
            </a:solidFill>
            <a:miter lim="800000"/>
            <a:headEnd/>
            <a:tailEnd/>
          </a:ln>
        </p:spPr>
        <p:txBody>
          <a:bodyPr wrap="none" anchor="ctr"/>
          <a:lstStyle/>
          <a:p>
            <a:endParaRPr lang="en-US"/>
          </a:p>
        </p:txBody>
      </p:sp>
      <p:sp>
        <p:nvSpPr>
          <p:cNvPr id="80902" name="Rectangle 9"/>
          <p:cNvSpPr>
            <a:spLocks noChangeArrowheads="1"/>
          </p:cNvSpPr>
          <p:nvPr/>
        </p:nvSpPr>
        <p:spPr bwMode="auto">
          <a:xfrm>
            <a:off x="6781800" y="3352800"/>
            <a:ext cx="533400" cy="457200"/>
          </a:xfrm>
          <a:prstGeom prst="rect">
            <a:avLst/>
          </a:prstGeom>
          <a:solidFill>
            <a:srgbClr val="CCFFCC"/>
          </a:solidFill>
          <a:ln w="19050">
            <a:solidFill>
              <a:schemeClr val="tx1"/>
            </a:solidFill>
            <a:miter lim="800000"/>
            <a:headEnd/>
            <a:tailEnd/>
          </a:ln>
        </p:spPr>
        <p:txBody>
          <a:bodyPr wrap="none" anchor="ctr"/>
          <a:lstStyle/>
          <a:p>
            <a:endParaRPr lang="en-US"/>
          </a:p>
        </p:txBody>
      </p:sp>
      <p:sp>
        <p:nvSpPr>
          <p:cNvPr id="80903" name="Rectangle 10"/>
          <p:cNvSpPr>
            <a:spLocks noChangeArrowheads="1"/>
          </p:cNvSpPr>
          <p:nvPr/>
        </p:nvSpPr>
        <p:spPr bwMode="auto">
          <a:xfrm>
            <a:off x="9067800" y="3581400"/>
            <a:ext cx="533400" cy="457200"/>
          </a:xfrm>
          <a:prstGeom prst="rect">
            <a:avLst/>
          </a:prstGeom>
          <a:solidFill>
            <a:srgbClr val="CCFFCC"/>
          </a:solidFill>
          <a:ln w="19050">
            <a:solidFill>
              <a:schemeClr val="tx1"/>
            </a:solidFill>
            <a:miter lim="800000"/>
            <a:headEnd/>
            <a:tailEnd/>
          </a:ln>
        </p:spPr>
        <p:txBody>
          <a:bodyPr wrap="none" anchor="ctr"/>
          <a:lstStyle/>
          <a:p>
            <a:endParaRPr lang="en-US"/>
          </a:p>
        </p:txBody>
      </p:sp>
      <p:sp>
        <p:nvSpPr>
          <p:cNvPr id="80904" name="Rectangle 11"/>
          <p:cNvSpPr>
            <a:spLocks noChangeArrowheads="1"/>
          </p:cNvSpPr>
          <p:nvPr/>
        </p:nvSpPr>
        <p:spPr bwMode="auto">
          <a:xfrm>
            <a:off x="7620000" y="5181600"/>
            <a:ext cx="533400" cy="457200"/>
          </a:xfrm>
          <a:prstGeom prst="rect">
            <a:avLst/>
          </a:prstGeom>
          <a:solidFill>
            <a:srgbClr val="CCFFCC"/>
          </a:solidFill>
          <a:ln w="19050">
            <a:solidFill>
              <a:schemeClr val="tx1"/>
            </a:solidFill>
            <a:miter lim="800000"/>
            <a:headEnd/>
            <a:tailEnd/>
          </a:ln>
        </p:spPr>
        <p:txBody>
          <a:bodyPr wrap="none" anchor="ctr"/>
          <a:lstStyle/>
          <a:p>
            <a:endParaRPr lang="en-US"/>
          </a:p>
        </p:txBody>
      </p:sp>
      <p:sp>
        <p:nvSpPr>
          <p:cNvPr id="80905" name="Line 12"/>
          <p:cNvSpPr>
            <a:spLocks noChangeShapeType="1"/>
          </p:cNvSpPr>
          <p:nvPr/>
        </p:nvSpPr>
        <p:spPr bwMode="auto">
          <a:xfrm flipV="1">
            <a:off x="9677400" y="3124200"/>
            <a:ext cx="228600" cy="304800"/>
          </a:xfrm>
          <a:prstGeom prst="line">
            <a:avLst/>
          </a:prstGeom>
          <a:noFill/>
          <a:ln w="19050">
            <a:solidFill>
              <a:schemeClr val="tx1"/>
            </a:solidFill>
            <a:round/>
            <a:headEnd/>
            <a:tailEnd type="triangle" w="med" len="med"/>
          </a:ln>
        </p:spPr>
        <p:txBody>
          <a:bodyPr/>
          <a:lstStyle/>
          <a:p>
            <a:endParaRPr lang="en-GB"/>
          </a:p>
        </p:txBody>
      </p:sp>
      <p:sp>
        <p:nvSpPr>
          <p:cNvPr id="80906" name="Line 13"/>
          <p:cNvSpPr>
            <a:spLocks noChangeShapeType="1"/>
          </p:cNvSpPr>
          <p:nvPr/>
        </p:nvSpPr>
        <p:spPr bwMode="auto">
          <a:xfrm>
            <a:off x="9829800" y="3962400"/>
            <a:ext cx="304800" cy="76200"/>
          </a:xfrm>
          <a:prstGeom prst="line">
            <a:avLst/>
          </a:prstGeom>
          <a:noFill/>
          <a:ln w="19050">
            <a:solidFill>
              <a:schemeClr val="tx1"/>
            </a:solidFill>
            <a:round/>
            <a:headEnd/>
            <a:tailEnd type="triangle" w="med" len="med"/>
          </a:ln>
        </p:spPr>
        <p:txBody>
          <a:bodyPr/>
          <a:lstStyle/>
          <a:p>
            <a:endParaRPr lang="en-GB"/>
          </a:p>
        </p:txBody>
      </p:sp>
      <p:sp>
        <p:nvSpPr>
          <p:cNvPr id="80907" name="Line 14"/>
          <p:cNvSpPr>
            <a:spLocks noChangeShapeType="1"/>
          </p:cNvSpPr>
          <p:nvPr/>
        </p:nvSpPr>
        <p:spPr bwMode="auto">
          <a:xfrm>
            <a:off x="9372600" y="4267200"/>
            <a:ext cx="0" cy="304800"/>
          </a:xfrm>
          <a:prstGeom prst="line">
            <a:avLst/>
          </a:prstGeom>
          <a:noFill/>
          <a:ln w="19050">
            <a:solidFill>
              <a:schemeClr val="tx1"/>
            </a:solidFill>
            <a:round/>
            <a:headEnd/>
            <a:tailEnd type="triangle" w="med" len="med"/>
          </a:ln>
        </p:spPr>
        <p:txBody>
          <a:bodyPr/>
          <a:lstStyle/>
          <a:p>
            <a:endParaRPr lang="en-GB"/>
          </a:p>
        </p:txBody>
      </p:sp>
      <p:sp>
        <p:nvSpPr>
          <p:cNvPr id="80908" name="Line 15"/>
          <p:cNvSpPr>
            <a:spLocks noChangeShapeType="1"/>
          </p:cNvSpPr>
          <p:nvPr/>
        </p:nvSpPr>
        <p:spPr bwMode="auto">
          <a:xfrm flipV="1">
            <a:off x="9296400" y="3124200"/>
            <a:ext cx="0" cy="304800"/>
          </a:xfrm>
          <a:prstGeom prst="line">
            <a:avLst/>
          </a:prstGeom>
          <a:noFill/>
          <a:ln w="19050">
            <a:solidFill>
              <a:schemeClr val="tx1"/>
            </a:solidFill>
            <a:round/>
            <a:headEnd/>
            <a:tailEnd type="triangle" w="med" len="med"/>
          </a:ln>
        </p:spPr>
        <p:txBody>
          <a:bodyPr/>
          <a:lstStyle/>
          <a:p>
            <a:endParaRPr lang="en-GB"/>
          </a:p>
        </p:txBody>
      </p:sp>
      <p:sp>
        <p:nvSpPr>
          <p:cNvPr id="80909" name="Line 16"/>
          <p:cNvSpPr>
            <a:spLocks noChangeShapeType="1"/>
          </p:cNvSpPr>
          <p:nvPr/>
        </p:nvSpPr>
        <p:spPr bwMode="auto">
          <a:xfrm flipH="1">
            <a:off x="8686800" y="4191000"/>
            <a:ext cx="304800" cy="228600"/>
          </a:xfrm>
          <a:prstGeom prst="line">
            <a:avLst/>
          </a:prstGeom>
          <a:noFill/>
          <a:ln w="19050">
            <a:solidFill>
              <a:schemeClr val="tx1"/>
            </a:solidFill>
            <a:round/>
            <a:headEnd/>
            <a:tailEnd type="triangle" w="med" len="med"/>
          </a:ln>
        </p:spPr>
        <p:txBody>
          <a:bodyPr/>
          <a:lstStyle/>
          <a:p>
            <a:endParaRPr lang="en-GB"/>
          </a:p>
        </p:txBody>
      </p:sp>
      <p:sp>
        <p:nvSpPr>
          <p:cNvPr id="80910" name="Line 17"/>
          <p:cNvSpPr>
            <a:spLocks noChangeShapeType="1"/>
          </p:cNvSpPr>
          <p:nvPr/>
        </p:nvSpPr>
        <p:spPr bwMode="auto">
          <a:xfrm flipH="1">
            <a:off x="8534400" y="3810000"/>
            <a:ext cx="381000" cy="0"/>
          </a:xfrm>
          <a:prstGeom prst="line">
            <a:avLst/>
          </a:prstGeom>
          <a:noFill/>
          <a:ln w="19050">
            <a:solidFill>
              <a:schemeClr val="tx1"/>
            </a:solidFill>
            <a:round/>
            <a:headEnd/>
            <a:tailEnd type="triangle" w="med" len="med"/>
          </a:ln>
        </p:spPr>
        <p:txBody>
          <a:bodyPr/>
          <a:lstStyle/>
          <a:p>
            <a:endParaRPr lang="en-GB"/>
          </a:p>
        </p:txBody>
      </p:sp>
      <p:sp>
        <p:nvSpPr>
          <p:cNvPr id="80911" name="Line 18"/>
          <p:cNvSpPr>
            <a:spLocks noChangeShapeType="1"/>
          </p:cNvSpPr>
          <p:nvPr/>
        </p:nvSpPr>
        <p:spPr bwMode="auto">
          <a:xfrm flipV="1">
            <a:off x="8305800" y="5334000"/>
            <a:ext cx="533400" cy="76200"/>
          </a:xfrm>
          <a:prstGeom prst="line">
            <a:avLst/>
          </a:prstGeom>
          <a:noFill/>
          <a:ln w="19050">
            <a:solidFill>
              <a:schemeClr val="tx1"/>
            </a:solidFill>
            <a:round/>
            <a:headEnd/>
            <a:tailEnd type="triangle" w="med" len="med"/>
          </a:ln>
        </p:spPr>
        <p:txBody>
          <a:bodyPr/>
          <a:lstStyle/>
          <a:p>
            <a:endParaRPr lang="en-GB"/>
          </a:p>
        </p:txBody>
      </p:sp>
      <p:sp>
        <p:nvSpPr>
          <p:cNvPr id="80912" name="Line 19"/>
          <p:cNvSpPr>
            <a:spLocks noChangeShapeType="1"/>
          </p:cNvSpPr>
          <p:nvPr/>
        </p:nvSpPr>
        <p:spPr bwMode="auto">
          <a:xfrm>
            <a:off x="8229600" y="5791200"/>
            <a:ext cx="304800" cy="304800"/>
          </a:xfrm>
          <a:prstGeom prst="line">
            <a:avLst/>
          </a:prstGeom>
          <a:noFill/>
          <a:ln w="19050">
            <a:solidFill>
              <a:schemeClr val="tx1"/>
            </a:solidFill>
            <a:round/>
            <a:headEnd/>
            <a:tailEnd type="triangle" w="med" len="med"/>
          </a:ln>
        </p:spPr>
        <p:txBody>
          <a:bodyPr/>
          <a:lstStyle/>
          <a:p>
            <a:endParaRPr lang="en-GB"/>
          </a:p>
        </p:txBody>
      </p:sp>
      <p:sp>
        <p:nvSpPr>
          <p:cNvPr id="80913" name="Line 20"/>
          <p:cNvSpPr>
            <a:spLocks noChangeShapeType="1"/>
          </p:cNvSpPr>
          <p:nvPr/>
        </p:nvSpPr>
        <p:spPr bwMode="auto">
          <a:xfrm flipH="1">
            <a:off x="7543800" y="5791200"/>
            <a:ext cx="152400" cy="381000"/>
          </a:xfrm>
          <a:prstGeom prst="line">
            <a:avLst/>
          </a:prstGeom>
          <a:noFill/>
          <a:ln w="19050">
            <a:solidFill>
              <a:schemeClr val="tx1"/>
            </a:solidFill>
            <a:round/>
            <a:headEnd/>
            <a:tailEnd type="triangle" w="med" len="med"/>
          </a:ln>
        </p:spPr>
        <p:txBody>
          <a:bodyPr/>
          <a:lstStyle/>
          <a:p>
            <a:endParaRPr lang="en-GB"/>
          </a:p>
        </p:txBody>
      </p:sp>
      <p:sp>
        <p:nvSpPr>
          <p:cNvPr id="80914" name="Line 21"/>
          <p:cNvSpPr>
            <a:spLocks noChangeShapeType="1"/>
          </p:cNvSpPr>
          <p:nvPr/>
        </p:nvSpPr>
        <p:spPr bwMode="auto">
          <a:xfrm flipH="1">
            <a:off x="7086600" y="5486400"/>
            <a:ext cx="381000" cy="0"/>
          </a:xfrm>
          <a:prstGeom prst="line">
            <a:avLst/>
          </a:prstGeom>
          <a:noFill/>
          <a:ln w="19050">
            <a:solidFill>
              <a:schemeClr val="tx1"/>
            </a:solidFill>
            <a:round/>
            <a:headEnd/>
            <a:tailEnd type="triangle" w="med" len="med"/>
          </a:ln>
        </p:spPr>
        <p:txBody>
          <a:bodyPr/>
          <a:lstStyle/>
          <a:p>
            <a:endParaRPr lang="en-GB"/>
          </a:p>
        </p:txBody>
      </p:sp>
      <p:sp>
        <p:nvSpPr>
          <p:cNvPr id="80915" name="Line 22"/>
          <p:cNvSpPr>
            <a:spLocks noChangeShapeType="1"/>
          </p:cNvSpPr>
          <p:nvPr/>
        </p:nvSpPr>
        <p:spPr bwMode="auto">
          <a:xfrm flipH="1" flipV="1">
            <a:off x="7315200" y="4876800"/>
            <a:ext cx="228600" cy="228600"/>
          </a:xfrm>
          <a:prstGeom prst="line">
            <a:avLst/>
          </a:prstGeom>
          <a:noFill/>
          <a:ln w="19050">
            <a:solidFill>
              <a:schemeClr val="tx1"/>
            </a:solidFill>
            <a:round/>
            <a:headEnd/>
            <a:tailEnd type="triangle" w="med" len="med"/>
          </a:ln>
        </p:spPr>
        <p:txBody>
          <a:bodyPr/>
          <a:lstStyle/>
          <a:p>
            <a:endParaRPr lang="en-GB"/>
          </a:p>
        </p:txBody>
      </p:sp>
      <p:sp>
        <p:nvSpPr>
          <p:cNvPr id="80916" name="Line 23"/>
          <p:cNvSpPr>
            <a:spLocks noChangeShapeType="1"/>
          </p:cNvSpPr>
          <p:nvPr/>
        </p:nvSpPr>
        <p:spPr bwMode="auto">
          <a:xfrm flipV="1">
            <a:off x="8153400" y="4724400"/>
            <a:ext cx="0" cy="304800"/>
          </a:xfrm>
          <a:prstGeom prst="line">
            <a:avLst/>
          </a:prstGeom>
          <a:noFill/>
          <a:ln w="19050">
            <a:solidFill>
              <a:schemeClr val="tx1"/>
            </a:solidFill>
            <a:round/>
            <a:headEnd/>
            <a:tailEnd type="triangle" w="med" len="med"/>
          </a:ln>
        </p:spPr>
        <p:txBody>
          <a:bodyPr/>
          <a:lstStyle/>
          <a:p>
            <a:endParaRPr lang="en-GB"/>
          </a:p>
        </p:txBody>
      </p:sp>
      <p:sp>
        <p:nvSpPr>
          <p:cNvPr id="80917" name="Line 24"/>
          <p:cNvSpPr>
            <a:spLocks noChangeShapeType="1"/>
          </p:cNvSpPr>
          <p:nvPr/>
        </p:nvSpPr>
        <p:spPr bwMode="auto">
          <a:xfrm flipV="1">
            <a:off x="7543800" y="3276600"/>
            <a:ext cx="685800" cy="152400"/>
          </a:xfrm>
          <a:prstGeom prst="line">
            <a:avLst/>
          </a:prstGeom>
          <a:noFill/>
          <a:ln w="19050">
            <a:solidFill>
              <a:schemeClr val="tx1"/>
            </a:solidFill>
            <a:round/>
            <a:headEnd/>
            <a:tailEnd type="triangle" w="med" len="med"/>
          </a:ln>
        </p:spPr>
        <p:txBody>
          <a:bodyPr/>
          <a:lstStyle/>
          <a:p>
            <a:endParaRPr lang="en-GB"/>
          </a:p>
        </p:txBody>
      </p:sp>
      <p:sp>
        <p:nvSpPr>
          <p:cNvPr id="80918" name="Line 25"/>
          <p:cNvSpPr>
            <a:spLocks noChangeShapeType="1"/>
          </p:cNvSpPr>
          <p:nvPr/>
        </p:nvSpPr>
        <p:spPr bwMode="auto">
          <a:xfrm>
            <a:off x="7467600" y="3810000"/>
            <a:ext cx="381000" cy="304800"/>
          </a:xfrm>
          <a:prstGeom prst="line">
            <a:avLst/>
          </a:prstGeom>
          <a:noFill/>
          <a:ln w="19050">
            <a:solidFill>
              <a:schemeClr val="tx1"/>
            </a:solidFill>
            <a:round/>
            <a:headEnd/>
            <a:tailEnd type="triangle" w="med" len="med"/>
          </a:ln>
        </p:spPr>
        <p:txBody>
          <a:bodyPr/>
          <a:lstStyle/>
          <a:p>
            <a:endParaRPr lang="en-GB"/>
          </a:p>
        </p:txBody>
      </p:sp>
      <p:sp>
        <p:nvSpPr>
          <p:cNvPr id="80919" name="Line 26"/>
          <p:cNvSpPr>
            <a:spLocks noChangeShapeType="1"/>
          </p:cNvSpPr>
          <p:nvPr/>
        </p:nvSpPr>
        <p:spPr bwMode="auto">
          <a:xfrm>
            <a:off x="6934200" y="3962400"/>
            <a:ext cx="0" cy="228600"/>
          </a:xfrm>
          <a:prstGeom prst="line">
            <a:avLst/>
          </a:prstGeom>
          <a:noFill/>
          <a:ln w="19050">
            <a:solidFill>
              <a:schemeClr val="tx1"/>
            </a:solidFill>
            <a:round/>
            <a:headEnd/>
            <a:tailEnd type="triangle" w="med" len="med"/>
          </a:ln>
        </p:spPr>
        <p:txBody>
          <a:bodyPr/>
          <a:lstStyle/>
          <a:p>
            <a:endParaRPr lang="en-GB"/>
          </a:p>
        </p:txBody>
      </p:sp>
      <p:sp>
        <p:nvSpPr>
          <p:cNvPr id="80920" name="Line 27"/>
          <p:cNvSpPr>
            <a:spLocks noChangeShapeType="1"/>
          </p:cNvSpPr>
          <p:nvPr/>
        </p:nvSpPr>
        <p:spPr bwMode="auto">
          <a:xfrm flipH="1">
            <a:off x="6172200" y="3505200"/>
            <a:ext cx="381000" cy="0"/>
          </a:xfrm>
          <a:prstGeom prst="line">
            <a:avLst/>
          </a:prstGeom>
          <a:noFill/>
          <a:ln w="19050">
            <a:solidFill>
              <a:schemeClr val="tx1"/>
            </a:solidFill>
            <a:round/>
            <a:headEnd/>
            <a:tailEnd type="triangle" w="med" len="med"/>
          </a:ln>
        </p:spPr>
        <p:txBody>
          <a:bodyPr/>
          <a:lstStyle/>
          <a:p>
            <a:endParaRPr lang="en-GB"/>
          </a:p>
        </p:txBody>
      </p:sp>
      <p:sp>
        <p:nvSpPr>
          <p:cNvPr id="80921" name="Line 28"/>
          <p:cNvSpPr>
            <a:spLocks noChangeShapeType="1"/>
          </p:cNvSpPr>
          <p:nvPr/>
        </p:nvSpPr>
        <p:spPr bwMode="auto">
          <a:xfrm flipH="1" flipV="1">
            <a:off x="6629400" y="2971800"/>
            <a:ext cx="228600" cy="228600"/>
          </a:xfrm>
          <a:prstGeom prst="line">
            <a:avLst/>
          </a:prstGeom>
          <a:noFill/>
          <a:ln w="19050">
            <a:solidFill>
              <a:schemeClr val="tx1"/>
            </a:solidFill>
            <a:round/>
            <a:headEnd/>
            <a:tailEnd type="triangle" w="med" len="med"/>
          </a:ln>
        </p:spPr>
        <p:txBody>
          <a:bodyPr/>
          <a:lstStyle/>
          <a:p>
            <a:endParaRPr lang="en-GB"/>
          </a:p>
        </p:txBody>
      </p:sp>
      <p:sp>
        <p:nvSpPr>
          <p:cNvPr id="80922" name="Line 29"/>
          <p:cNvSpPr>
            <a:spLocks noChangeShapeType="1"/>
          </p:cNvSpPr>
          <p:nvPr/>
        </p:nvSpPr>
        <p:spPr bwMode="auto">
          <a:xfrm flipV="1">
            <a:off x="7315200" y="3048000"/>
            <a:ext cx="152400" cy="152400"/>
          </a:xfrm>
          <a:prstGeom prst="line">
            <a:avLst/>
          </a:prstGeom>
          <a:noFill/>
          <a:ln w="19050">
            <a:solidFill>
              <a:schemeClr val="tx1"/>
            </a:solidFill>
            <a:round/>
            <a:headEnd/>
            <a:tailEnd type="triangle" w="med" len="med"/>
          </a:ln>
        </p:spPr>
        <p:txBody>
          <a:bodyPr/>
          <a:lstStyle/>
          <a:p>
            <a:endParaRPr lang="en-GB"/>
          </a:p>
        </p:txBody>
      </p:sp>
      <p:sp>
        <p:nvSpPr>
          <p:cNvPr id="80923" name="Line 30"/>
          <p:cNvSpPr>
            <a:spLocks noChangeShapeType="1"/>
          </p:cNvSpPr>
          <p:nvPr/>
        </p:nvSpPr>
        <p:spPr bwMode="auto">
          <a:xfrm flipV="1">
            <a:off x="8305800" y="1752600"/>
            <a:ext cx="0" cy="228600"/>
          </a:xfrm>
          <a:prstGeom prst="line">
            <a:avLst/>
          </a:prstGeom>
          <a:noFill/>
          <a:ln w="19050">
            <a:solidFill>
              <a:schemeClr val="tx1"/>
            </a:solidFill>
            <a:round/>
            <a:headEnd/>
            <a:tailEnd type="triangle" w="med" len="med"/>
          </a:ln>
        </p:spPr>
        <p:txBody>
          <a:bodyPr/>
          <a:lstStyle/>
          <a:p>
            <a:endParaRPr lang="en-GB"/>
          </a:p>
        </p:txBody>
      </p:sp>
      <p:sp>
        <p:nvSpPr>
          <p:cNvPr id="80924" name="Line 31"/>
          <p:cNvSpPr>
            <a:spLocks noChangeShapeType="1"/>
          </p:cNvSpPr>
          <p:nvPr/>
        </p:nvSpPr>
        <p:spPr bwMode="auto">
          <a:xfrm flipV="1">
            <a:off x="8686800" y="1981200"/>
            <a:ext cx="304800" cy="228600"/>
          </a:xfrm>
          <a:prstGeom prst="line">
            <a:avLst/>
          </a:prstGeom>
          <a:noFill/>
          <a:ln w="19050">
            <a:solidFill>
              <a:schemeClr val="tx1"/>
            </a:solidFill>
            <a:round/>
            <a:headEnd/>
            <a:tailEnd type="triangle" w="med" len="med"/>
          </a:ln>
        </p:spPr>
        <p:txBody>
          <a:bodyPr/>
          <a:lstStyle/>
          <a:p>
            <a:endParaRPr lang="en-GB"/>
          </a:p>
        </p:txBody>
      </p:sp>
      <p:sp>
        <p:nvSpPr>
          <p:cNvPr id="80925" name="Line 32"/>
          <p:cNvSpPr>
            <a:spLocks noChangeShapeType="1"/>
          </p:cNvSpPr>
          <p:nvPr/>
        </p:nvSpPr>
        <p:spPr bwMode="auto">
          <a:xfrm>
            <a:off x="8686800" y="2514600"/>
            <a:ext cx="228600" cy="0"/>
          </a:xfrm>
          <a:prstGeom prst="line">
            <a:avLst/>
          </a:prstGeom>
          <a:noFill/>
          <a:ln w="19050">
            <a:solidFill>
              <a:schemeClr val="tx1"/>
            </a:solidFill>
            <a:round/>
            <a:headEnd/>
            <a:tailEnd type="triangle" w="med" len="med"/>
          </a:ln>
        </p:spPr>
        <p:txBody>
          <a:bodyPr/>
          <a:lstStyle/>
          <a:p>
            <a:endParaRPr lang="en-GB"/>
          </a:p>
        </p:txBody>
      </p:sp>
      <p:sp>
        <p:nvSpPr>
          <p:cNvPr id="80926" name="Line 33"/>
          <p:cNvSpPr>
            <a:spLocks noChangeShapeType="1"/>
          </p:cNvSpPr>
          <p:nvPr/>
        </p:nvSpPr>
        <p:spPr bwMode="auto">
          <a:xfrm>
            <a:off x="8382000" y="2667000"/>
            <a:ext cx="228600" cy="381000"/>
          </a:xfrm>
          <a:prstGeom prst="line">
            <a:avLst/>
          </a:prstGeom>
          <a:noFill/>
          <a:ln w="19050">
            <a:solidFill>
              <a:schemeClr val="tx1"/>
            </a:solidFill>
            <a:round/>
            <a:headEnd/>
            <a:tailEnd type="triangle" w="med" len="med"/>
          </a:ln>
        </p:spPr>
        <p:txBody>
          <a:bodyPr/>
          <a:lstStyle/>
          <a:p>
            <a:endParaRPr lang="en-GB"/>
          </a:p>
        </p:txBody>
      </p:sp>
      <p:sp>
        <p:nvSpPr>
          <p:cNvPr id="80927" name="Line 34"/>
          <p:cNvSpPr>
            <a:spLocks noChangeShapeType="1"/>
          </p:cNvSpPr>
          <p:nvPr/>
        </p:nvSpPr>
        <p:spPr bwMode="auto">
          <a:xfrm flipH="1">
            <a:off x="7620000" y="2438400"/>
            <a:ext cx="228600" cy="152400"/>
          </a:xfrm>
          <a:prstGeom prst="line">
            <a:avLst/>
          </a:prstGeom>
          <a:noFill/>
          <a:ln w="19050">
            <a:solidFill>
              <a:schemeClr val="tx1"/>
            </a:solidFill>
            <a:round/>
            <a:headEnd/>
            <a:tailEnd type="triangle" w="med" len="med"/>
          </a:ln>
        </p:spPr>
        <p:txBody>
          <a:bodyPr/>
          <a:lstStyle/>
          <a:p>
            <a:endParaRPr lang="en-GB"/>
          </a:p>
        </p:txBody>
      </p:sp>
      <p:sp>
        <p:nvSpPr>
          <p:cNvPr id="80928" name="Line 35"/>
          <p:cNvSpPr>
            <a:spLocks noChangeShapeType="1"/>
          </p:cNvSpPr>
          <p:nvPr/>
        </p:nvSpPr>
        <p:spPr bwMode="auto">
          <a:xfrm flipH="1" flipV="1">
            <a:off x="7620000" y="2057400"/>
            <a:ext cx="228600" cy="152400"/>
          </a:xfrm>
          <a:prstGeom prst="line">
            <a:avLst/>
          </a:prstGeom>
          <a:noFill/>
          <a:ln w="19050">
            <a:solidFill>
              <a:schemeClr val="tx1"/>
            </a:solidFill>
            <a:round/>
            <a:headEnd/>
            <a:tailEnd type="triangle" w="med" len="med"/>
          </a:ln>
        </p:spPr>
        <p:txBody>
          <a:bodyPr/>
          <a:lstStyle/>
          <a:p>
            <a:endParaRPr lang="en-GB"/>
          </a:p>
        </p:txBody>
      </p:sp>
      <p:sp>
        <p:nvSpPr>
          <p:cNvPr id="80929" name="Line 36"/>
          <p:cNvSpPr>
            <a:spLocks noChangeShapeType="1"/>
          </p:cNvSpPr>
          <p:nvPr/>
        </p:nvSpPr>
        <p:spPr bwMode="auto">
          <a:xfrm flipV="1">
            <a:off x="6781800" y="1600200"/>
            <a:ext cx="0" cy="228600"/>
          </a:xfrm>
          <a:prstGeom prst="line">
            <a:avLst/>
          </a:prstGeom>
          <a:noFill/>
          <a:ln w="19050">
            <a:solidFill>
              <a:schemeClr val="tx1"/>
            </a:solidFill>
            <a:round/>
            <a:headEnd/>
            <a:tailEnd type="triangle" w="med" len="med"/>
          </a:ln>
        </p:spPr>
        <p:txBody>
          <a:bodyPr/>
          <a:lstStyle/>
          <a:p>
            <a:endParaRPr lang="en-GB"/>
          </a:p>
        </p:txBody>
      </p:sp>
      <p:sp>
        <p:nvSpPr>
          <p:cNvPr id="80930" name="Line 37"/>
          <p:cNvSpPr>
            <a:spLocks noChangeShapeType="1"/>
          </p:cNvSpPr>
          <p:nvPr/>
        </p:nvSpPr>
        <p:spPr bwMode="auto">
          <a:xfrm flipH="1" flipV="1">
            <a:off x="6096000" y="1752600"/>
            <a:ext cx="304800" cy="152400"/>
          </a:xfrm>
          <a:prstGeom prst="line">
            <a:avLst/>
          </a:prstGeom>
          <a:noFill/>
          <a:ln w="19050">
            <a:solidFill>
              <a:schemeClr val="tx1"/>
            </a:solidFill>
            <a:round/>
            <a:headEnd/>
            <a:tailEnd type="triangle" w="med" len="med"/>
          </a:ln>
        </p:spPr>
        <p:txBody>
          <a:bodyPr/>
          <a:lstStyle/>
          <a:p>
            <a:endParaRPr lang="en-GB"/>
          </a:p>
        </p:txBody>
      </p:sp>
      <p:sp>
        <p:nvSpPr>
          <p:cNvPr id="80931" name="Line 38"/>
          <p:cNvSpPr>
            <a:spLocks noChangeShapeType="1"/>
          </p:cNvSpPr>
          <p:nvPr/>
        </p:nvSpPr>
        <p:spPr bwMode="auto">
          <a:xfrm flipH="1" flipV="1">
            <a:off x="5943600" y="2209800"/>
            <a:ext cx="381000" cy="76200"/>
          </a:xfrm>
          <a:prstGeom prst="line">
            <a:avLst/>
          </a:prstGeom>
          <a:noFill/>
          <a:ln w="19050">
            <a:solidFill>
              <a:schemeClr val="tx1"/>
            </a:solidFill>
            <a:round/>
            <a:headEnd/>
            <a:tailEnd type="triangle" w="med" len="med"/>
          </a:ln>
        </p:spPr>
        <p:txBody>
          <a:bodyPr/>
          <a:lstStyle/>
          <a:p>
            <a:endParaRPr lang="en-GB"/>
          </a:p>
        </p:txBody>
      </p:sp>
      <p:sp>
        <p:nvSpPr>
          <p:cNvPr id="80932" name="Line 39"/>
          <p:cNvSpPr>
            <a:spLocks noChangeShapeType="1"/>
          </p:cNvSpPr>
          <p:nvPr/>
        </p:nvSpPr>
        <p:spPr bwMode="auto">
          <a:xfrm flipH="1">
            <a:off x="6248400" y="2514600"/>
            <a:ext cx="152400" cy="228600"/>
          </a:xfrm>
          <a:prstGeom prst="line">
            <a:avLst/>
          </a:prstGeom>
          <a:noFill/>
          <a:ln w="19050">
            <a:solidFill>
              <a:schemeClr val="tx1"/>
            </a:solidFill>
            <a:round/>
            <a:headEnd/>
            <a:tailEnd type="triangle" w="med" len="med"/>
          </a:ln>
        </p:spPr>
        <p:txBody>
          <a:bodyPr/>
          <a:lstStyle/>
          <a:p>
            <a:endParaRPr lang="en-GB"/>
          </a:p>
        </p:txBody>
      </p:sp>
      <p:sp>
        <p:nvSpPr>
          <p:cNvPr id="80933" name="Line 40"/>
          <p:cNvSpPr>
            <a:spLocks noChangeShapeType="1"/>
          </p:cNvSpPr>
          <p:nvPr/>
        </p:nvSpPr>
        <p:spPr bwMode="auto">
          <a:xfrm>
            <a:off x="6934200" y="2514600"/>
            <a:ext cx="76200" cy="228600"/>
          </a:xfrm>
          <a:prstGeom prst="line">
            <a:avLst/>
          </a:prstGeom>
          <a:noFill/>
          <a:ln w="19050">
            <a:solidFill>
              <a:schemeClr val="tx1"/>
            </a:solidFill>
            <a:round/>
            <a:headEnd/>
            <a:tailEnd type="triangle" w="med" len="med"/>
          </a:ln>
        </p:spPr>
        <p:txBody>
          <a:bodyPr/>
          <a:lstStyle/>
          <a:p>
            <a:endParaRPr lang="en-GB"/>
          </a:p>
        </p:txBody>
      </p:sp>
      <p:sp>
        <p:nvSpPr>
          <p:cNvPr id="80934" name="Line 41"/>
          <p:cNvSpPr>
            <a:spLocks noChangeShapeType="1"/>
          </p:cNvSpPr>
          <p:nvPr/>
        </p:nvSpPr>
        <p:spPr bwMode="auto">
          <a:xfrm flipV="1">
            <a:off x="7086600" y="1905000"/>
            <a:ext cx="304800" cy="152400"/>
          </a:xfrm>
          <a:prstGeom prst="line">
            <a:avLst/>
          </a:prstGeom>
          <a:noFill/>
          <a:ln w="19050">
            <a:solidFill>
              <a:schemeClr val="tx1"/>
            </a:solidFill>
            <a:round/>
            <a:headEnd/>
            <a:tailEnd type="triangle" w="med" len="med"/>
          </a:ln>
        </p:spPr>
        <p:txBody>
          <a:bodyPr/>
          <a:lstStyle/>
          <a:p>
            <a:endParaRPr lang="en-GB"/>
          </a:p>
        </p:txBody>
      </p:sp>
      <p:sp>
        <p:nvSpPr>
          <p:cNvPr id="80935" name="Line 42"/>
          <p:cNvSpPr>
            <a:spLocks noChangeShapeType="1"/>
          </p:cNvSpPr>
          <p:nvPr/>
        </p:nvSpPr>
        <p:spPr bwMode="auto">
          <a:xfrm>
            <a:off x="7086600" y="2286000"/>
            <a:ext cx="228600" cy="152400"/>
          </a:xfrm>
          <a:prstGeom prst="line">
            <a:avLst/>
          </a:prstGeom>
          <a:noFill/>
          <a:ln w="19050">
            <a:solidFill>
              <a:schemeClr val="tx1"/>
            </a:solidFill>
            <a:round/>
            <a:headEnd/>
            <a:tailEnd type="triangle" w="med" len="med"/>
          </a:ln>
        </p:spPr>
        <p:txBody>
          <a:bodyPr/>
          <a:lstStyle/>
          <a:p>
            <a:endParaRPr lang="en-GB"/>
          </a:p>
        </p:txBody>
      </p:sp>
      <p:sp>
        <p:nvSpPr>
          <p:cNvPr id="80936" name="Rectangle 43"/>
          <p:cNvSpPr>
            <a:spLocks noGrp="1" noChangeArrowheads="1"/>
          </p:cNvSpPr>
          <p:nvPr>
            <p:ph type="title"/>
          </p:nvPr>
        </p:nvSpPr>
        <p:spPr/>
        <p:txBody>
          <a:bodyPr/>
          <a:lstStyle/>
          <a:p>
            <a:pPr algn="ctr" eaLnBrk="1" hangingPunct="1"/>
            <a:r>
              <a:rPr lang="en-GB" sz="3200" dirty="0"/>
              <a:t>How many warehouses?</a:t>
            </a:r>
            <a:endParaRPr lang="en-US" sz="3200" dirty="0"/>
          </a:p>
        </p:txBody>
      </p:sp>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3240237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4"/>
          <p:cNvSpPr>
            <a:spLocks noGrp="1" noChangeArrowheads="1"/>
          </p:cNvSpPr>
          <p:nvPr>
            <p:ph type="title"/>
          </p:nvPr>
        </p:nvSpPr>
        <p:spPr/>
        <p:txBody>
          <a:bodyPr/>
          <a:lstStyle/>
          <a:p>
            <a:pPr algn="ctr" eaLnBrk="1" hangingPunct="1"/>
            <a:r>
              <a:rPr lang="en-GB" sz="3200" dirty="0"/>
              <a:t>How many warehouses?</a:t>
            </a:r>
            <a:endParaRPr lang="en-US" sz="3200" dirty="0"/>
          </a:p>
        </p:txBody>
      </p:sp>
      <p:sp>
        <p:nvSpPr>
          <p:cNvPr id="81924" name="Rectangle 5"/>
          <p:cNvSpPr>
            <a:spLocks noChangeArrowheads="1"/>
          </p:cNvSpPr>
          <p:nvPr/>
        </p:nvSpPr>
        <p:spPr bwMode="auto">
          <a:xfrm>
            <a:off x="6397626" y="1981200"/>
            <a:ext cx="3660775" cy="4114800"/>
          </a:xfrm>
          <a:prstGeom prst="rect">
            <a:avLst/>
          </a:prstGeom>
          <a:noFill/>
          <a:ln w="9525">
            <a:noFill/>
            <a:miter lim="800000"/>
            <a:headEnd/>
            <a:tailEnd/>
          </a:ln>
        </p:spPr>
        <p:txBody>
          <a:bodyPr lIns="92075" tIns="46038" rIns="92075" bIns="46038"/>
          <a:lstStyle/>
          <a:p>
            <a:pPr marL="342900" indent="-342900">
              <a:spcBef>
                <a:spcPct val="20000"/>
              </a:spcBef>
              <a:buClr>
                <a:schemeClr val="bg2"/>
              </a:buClr>
              <a:buSzPct val="75000"/>
            </a:pPr>
            <a:r>
              <a:rPr lang="fr-FR" sz="2400" dirty="0"/>
              <a:t>FEWER WAREHOUSES</a:t>
            </a:r>
          </a:p>
          <a:p>
            <a:pPr marL="342900" indent="-342900">
              <a:spcBef>
                <a:spcPct val="20000"/>
              </a:spcBef>
              <a:buClr>
                <a:schemeClr val="bg2"/>
              </a:buClr>
              <a:buSzPct val="75000"/>
              <a:buFont typeface="Wingdings" pitchFamily="2" charset="2"/>
              <a:buChar char="n"/>
            </a:pPr>
            <a:r>
              <a:rPr lang="fr-FR" sz="2400" dirty="0" err="1"/>
              <a:t>Inbound</a:t>
            </a:r>
            <a:r>
              <a:rPr lang="fr-FR" sz="2400" dirty="0"/>
              <a:t> transport </a:t>
            </a:r>
            <a:r>
              <a:rPr lang="fr-FR" sz="2400" dirty="0" err="1"/>
              <a:t>is</a:t>
            </a:r>
            <a:r>
              <a:rPr lang="fr-FR" sz="2400" dirty="0"/>
              <a:t> </a:t>
            </a:r>
            <a:r>
              <a:rPr lang="fr-FR" sz="2400" dirty="0" err="1"/>
              <a:t>cheaper</a:t>
            </a:r>
            <a:endParaRPr lang="fr-FR" sz="2400" dirty="0"/>
          </a:p>
          <a:p>
            <a:pPr marL="342900" indent="-342900">
              <a:spcBef>
                <a:spcPct val="20000"/>
              </a:spcBef>
              <a:buClr>
                <a:schemeClr val="bg2"/>
              </a:buClr>
              <a:buSzPct val="75000"/>
              <a:buFont typeface="Wingdings" pitchFamily="2" charset="2"/>
              <a:buChar char="n"/>
            </a:pPr>
            <a:r>
              <a:rPr lang="fr-FR" sz="2400" dirty="0" err="1"/>
              <a:t>Outbound</a:t>
            </a:r>
            <a:r>
              <a:rPr lang="fr-FR" sz="2400" dirty="0"/>
              <a:t> transport </a:t>
            </a:r>
            <a:r>
              <a:rPr lang="fr-FR" sz="2400" dirty="0" err="1"/>
              <a:t>is</a:t>
            </a:r>
            <a:r>
              <a:rPr lang="fr-FR" sz="2400" dirty="0"/>
              <a:t> more </a:t>
            </a:r>
            <a:r>
              <a:rPr lang="fr-FR" sz="2400" dirty="0" err="1"/>
              <a:t>expensive</a:t>
            </a:r>
            <a:endParaRPr lang="fr-FR" sz="2400" dirty="0"/>
          </a:p>
          <a:p>
            <a:pPr marL="342900" indent="-342900">
              <a:spcBef>
                <a:spcPct val="20000"/>
              </a:spcBef>
              <a:buClr>
                <a:schemeClr val="bg2"/>
              </a:buClr>
              <a:buSzPct val="75000"/>
              <a:buFont typeface="Wingdings" pitchFamily="2" charset="2"/>
              <a:buChar char="n"/>
            </a:pPr>
            <a:r>
              <a:rPr lang="fr-FR" sz="2400" dirty="0" err="1"/>
              <a:t>Less</a:t>
            </a:r>
            <a:r>
              <a:rPr lang="fr-FR" sz="2400" dirty="0"/>
              <a:t> responsive to urgent </a:t>
            </a:r>
            <a:r>
              <a:rPr lang="fr-FR" sz="2400" dirty="0" err="1"/>
              <a:t>orders</a:t>
            </a:r>
            <a:endParaRPr lang="fr-FR" sz="2400" dirty="0"/>
          </a:p>
          <a:p>
            <a:pPr marL="342900" indent="-342900">
              <a:spcBef>
                <a:spcPct val="20000"/>
              </a:spcBef>
              <a:buClr>
                <a:schemeClr val="bg2"/>
              </a:buClr>
              <a:buSzPct val="75000"/>
              <a:buFont typeface="Wingdings" pitchFamily="2" charset="2"/>
              <a:buChar char="n"/>
            </a:pPr>
            <a:r>
              <a:rPr lang="fr-FR" sz="2400" dirty="0" err="1"/>
              <a:t>Less</a:t>
            </a:r>
            <a:r>
              <a:rPr lang="fr-FR" sz="2400" dirty="0"/>
              <a:t> </a:t>
            </a:r>
            <a:r>
              <a:rPr lang="fr-FR" sz="2400" dirty="0" err="1"/>
              <a:t>cost</a:t>
            </a:r>
            <a:r>
              <a:rPr lang="fr-FR" sz="2400" dirty="0"/>
              <a:t> to </a:t>
            </a:r>
            <a:r>
              <a:rPr lang="fr-FR" sz="2400" dirty="0" err="1"/>
              <a:t>maintain</a:t>
            </a:r>
            <a:r>
              <a:rPr lang="fr-FR" sz="2400" dirty="0"/>
              <a:t> &amp; </a:t>
            </a:r>
            <a:r>
              <a:rPr lang="fr-FR" sz="2400" dirty="0" err="1"/>
              <a:t>equip</a:t>
            </a:r>
            <a:r>
              <a:rPr lang="fr-FR" sz="2400" dirty="0"/>
              <a:t> </a:t>
            </a:r>
            <a:r>
              <a:rPr lang="fr-FR" sz="2400" dirty="0" err="1"/>
              <a:t>warehouses</a:t>
            </a:r>
            <a:endParaRPr lang="fr-FR" sz="2400" dirty="0"/>
          </a:p>
          <a:p>
            <a:pPr marL="342900" indent="-342900">
              <a:spcBef>
                <a:spcPct val="20000"/>
              </a:spcBef>
              <a:buClr>
                <a:schemeClr val="bg2"/>
              </a:buClr>
              <a:buSzPct val="75000"/>
              <a:buFont typeface="Wingdings" pitchFamily="2" charset="2"/>
              <a:buChar char="n"/>
            </a:pPr>
            <a:r>
              <a:rPr lang="fr-FR" sz="2400" dirty="0" err="1"/>
              <a:t>Less</a:t>
            </a:r>
            <a:r>
              <a:rPr lang="fr-FR" sz="2400" dirty="0"/>
              <a:t> </a:t>
            </a:r>
            <a:r>
              <a:rPr lang="fr-FR" sz="2400" dirty="0" err="1"/>
              <a:t>cost</a:t>
            </a:r>
            <a:r>
              <a:rPr lang="fr-FR" sz="2400" dirty="0"/>
              <a:t> of buffer stock</a:t>
            </a:r>
            <a:endParaRPr lang="en-GB" sz="2400" dirty="0"/>
          </a:p>
          <a:p>
            <a:pPr marL="342900" indent="-342900">
              <a:spcBef>
                <a:spcPct val="20000"/>
              </a:spcBef>
              <a:buClr>
                <a:schemeClr val="bg2"/>
              </a:buClr>
              <a:buSzPct val="75000"/>
            </a:pPr>
            <a:endParaRPr lang="en-GB" sz="2400" dirty="0"/>
          </a:p>
        </p:txBody>
      </p:sp>
      <p:sp>
        <p:nvSpPr>
          <p:cNvPr id="81925" name="Rectangle 6"/>
          <p:cNvSpPr>
            <a:spLocks noChangeArrowheads="1"/>
          </p:cNvSpPr>
          <p:nvPr/>
        </p:nvSpPr>
        <p:spPr bwMode="auto">
          <a:xfrm>
            <a:off x="3124200" y="2590800"/>
            <a:ext cx="533400" cy="457200"/>
          </a:xfrm>
          <a:prstGeom prst="rect">
            <a:avLst/>
          </a:prstGeom>
          <a:solidFill>
            <a:srgbClr val="CCFFCC"/>
          </a:solidFill>
          <a:ln w="19050">
            <a:solidFill>
              <a:schemeClr val="tx1"/>
            </a:solidFill>
            <a:miter lim="800000"/>
            <a:headEnd/>
            <a:tailEnd/>
          </a:ln>
        </p:spPr>
        <p:txBody>
          <a:bodyPr wrap="none" anchor="ctr"/>
          <a:lstStyle/>
          <a:p>
            <a:endParaRPr lang="en-US"/>
          </a:p>
        </p:txBody>
      </p:sp>
      <p:sp>
        <p:nvSpPr>
          <p:cNvPr id="81926" name="Rectangle 7"/>
          <p:cNvSpPr>
            <a:spLocks noChangeArrowheads="1"/>
          </p:cNvSpPr>
          <p:nvPr/>
        </p:nvSpPr>
        <p:spPr bwMode="auto">
          <a:xfrm>
            <a:off x="4876800" y="5181600"/>
            <a:ext cx="533400" cy="457200"/>
          </a:xfrm>
          <a:prstGeom prst="rect">
            <a:avLst/>
          </a:prstGeom>
          <a:solidFill>
            <a:srgbClr val="CCFFCC"/>
          </a:solidFill>
          <a:ln w="19050">
            <a:solidFill>
              <a:schemeClr val="tx1"/>
            </a:solidFill>
            <a:miter lim="800000"/>
            <a:headEnd/>
            <a:tailEnd/>
          </a:ln>
        </p:spPr>
        <p:txBody>
          <a:bodyPr wrap="none" anchor="ctr"/>
          <a:lstStyle/>
          <a:p>
            <a:endParaRPr lang="en-US"/>
          </a:p>
        </p:txBody>
      </p:sp>
      <p:sp>
        <p:nvSpPr>
          <p:cNvPr id="81927" name="Line 8"/>
          <p:cNvSpPr>
            <a:spLocks noChangeShapeType="1"/>
          </p:cNvSpPr>
          <p:nvPr/>
        </p:nvSpPr>
        <p:spPr bwMode="auto">
          <a:xfrm flipV="1">
            <a:off x="3505200" y="1600200"/>
            <a:ext cx="76200" cy="838200"/>
          </a:xfrm>
          <a:prstGeom prst="line">
            <a:avLst/>
          </a:prstGeom>
          <a:noFill/>
          <a:ln w="19050">
            <a:solidFill>
              <a:schemeClr val="tx1"/>
            </a:solidFill>
            <a:round/>
            <a:headEnd/>
            <a:tailEnd type="triangle" w="med" len="med"/>
          </a:ln>
        </p:spPr>
        <p:txBody>
          <a:bodyPr/>
          <a:lstStyle/>
          <a:p>
            <a:endParaRPr lang="en-GB"/>
          </a:p>
        </p:txBody>
      </p:sp>
      <p:sp>
        <p:nvSpPr>
          <p:cNvPr id="81928" name="Line 9"/>
          <p:cNvSpPr>
            <a:spLocks noChangeShapeType="1"/>
          </p:cNvSpPr>
          <p:nvPr/>
        </p:nvSpPr>
        <p:spPr bwMode="auto">
          <a:xfrm flipV="1">
            <a:off x="3733800" y="2819400"/>
            <a:ext cx="2133600" cy="76200"/>
          </a:xfrm>
          <a:prstGeom prst="line">
            <a:avLst/>
          </a:prstGeom>
          <a:noFill/>
          <a:ln w="19050">
            <a:solidFill>
              <a:schemeClr val="tx1"/>
            </a:solidFill>
            <a:round/>
            <a:headEnd/>
            <a:tailEnd type="triangle" w="med" len="med"/>
          </a:ln>
        </p:spPr>
        <p:txBody>
          <a:bodyPr/>
          <a:lstStyle/>
          <a:p>
            <a:endParaRPr lang="en-GB"/>
          </a:p>
        </p:txBody>
      </p:sp>
      <p:sp>
        <p:nvSpPr>
          <p:cNvPr id="81929" name="Line 10"/>
          <p:cNvSpPr>
            <a:spLocks noChangeShapeType="1"/>
          </p:cNvSpPr>
          <p:nvPr/>
        </p:nvSpPr>
        <p:spPr bwMode="auto">
          <a:xfrm>
            <a:off x="3505200" y="3276600"/>
            <a:ext cx="609600" cy="838200"/>
          </a:xfrm>
          <a:prstGeom prst="line">
            <a:avLst/>
          </a:prstGeom>
          <a:noFill/>
          <a:ln w="19050">
            <a:solidFill>
              <a:schemeClr val="tx1"/>
            </a:solidFill>
            <a:round/>
            <a:headEnd/>
            <a:tailEnd type="triangle" w="med" len="med"/>
          </a:ln>
        </p:spPr>
        <p:txBody>
          <a:bodyPr/>
          <a:lstStyle/>
          <a:p>
            <a:endParaRPr lang="en-GB"/>
          </a:p>
        </p:txBody>
      </p:sp>
      <p:sp>
        <p:nvSpPr>
          <p:cNvPr id="81930" name="Line 11"/>
          <p:cNvSpPr>
            <a:spLocks noChangeShapeType="1"/>
          </p:cNvSpPr>
          <p:nvPr/>
        </p:nvSpPr>
        <p:spPr bwMode="auto">
          <a:xfrm flipH="1">
            <a:off x="2438400" y="3200400"/>
            <a:ext cx="762000" cy="1524000"/>
          </a:xfrm>
          <a:prstGeom prst="line">
            <a:avLst/>
          </a:prstGeom>
          <a:noFill/>
          <a:ln w="19050">
            <a:solidFill>
              <a:schemeClr val="tx1"/>
            </a:solidFill>
            <a:round/>
            <a:headEnd/>
            <a:tailEnd type="triangle" w="med" len="med"/>
          </a:ln>
        </p:spPr>
        <p:txBody>
          <a:bodyPr/>
          <a:lstStyle/>
          <a:p>
            <a:endParaRPr lang="en-GB"/>
          </a:p>
        </p:txBody>
      </p:sp>
      <p:sp>
        <p:nvSpPr>
          <p:cNvPr id="81931" name="Line 12"/>
          <p:cNvSpPr>
            <a:spLocks noChangeShapeType="1"/>
          </p:cNvSpPr>
          <p:nvPr/>
        </p:nvSpPr>
        <p:spPr bwMode="auto">
          <a:xfrm flipH="1">
            <a:off x="2362200" y="2819400"/>
            <a:ext cx="685800" cy="76200"/>
          </a:xfrm>
          <a:prstGeom prst="line">
            <a:avLst/>
          </a:prstGeom>
          <a:noFill/>
          <a:ln w="19050">
            <a:solidFill>
              <a:schemeClr val="tx1"/>
            </a:solidFill>
            <a:round/>
            <a:headEnd/>
            <a:tailEnd type="triangle" w="med" len="med"/>
          </a:ln>
        </p:spPr>
        <p:txBody>
          <a:bodyPr/>
          <a:lstStyle/>
          <a:p>
            <a:endParaRPr lang="en-GB"/>
          </a:p>
        </p:txBody>
      </p:sp>
      <p:sp>
        <p:nvSpPr>
          <p:cNvPr id="81932" name="Line 13"/>
          <p:cNvSpPr>
            <a:spLocks noChangeShapeType="1"/>
          </p:cNvSpPr>
          <p:nvPr/>
        </p:nvSpPr>
        <p:spPr bwMode="auto">
          <a:xfrm flipH="1" flipV="1">
            <a:off x="2667000" y="1828800"/>
            <a:ext cx="457200" cy="609600"/>
          </a:xfrm>
          <a:prstGeom prst="line">
            <a:avLst/>
          </a:prstGeom>
          <a:noFill/>
          <a:ln w="19050">
            <a:solidFill>
              <a:schemeClr val="tx1"/>
            </a:solidFill>
            <a:round/>
            <a:headEnd/>
            <a:tailEnd type="triangle" w="med" len="med"/>
          </a:ln>
        </p:spPr>
        <p:txBody>
          <a:bodyPr/>
          <a:lstStyle/>
          <a:p>
            <a:endParaRPr lang="en-GB"/>
          </a:p>
        </p:txBody>
      </p:sp>
      <p:sp>
        <p:nvSpPr>
          <p:cNvPr id="81933" name="Line 14"/>
          <p:cNvSpPr>
            <a:spLocks noChangeShapeType="1"/>
          </p:cNvSpPr>
          <p:nvPr/>
        </p:nvSpPr>
        <p:spPr bwMode="auto">
          <a:xfrm flipV="1">
            <a:off x="5257800" y="3505200"/>
            <a:ext cx="0" cy="1524000"/>
          </a:xfrm>
          <a:prstGeom prst="line">
            <a:avLst/>
          </a:prstGeom>
          <a:noFill/>
          <a:ln w="19050">
            <a:solidFill>
              <a:schemeClr val="tx1"/>
            </a:solidFill>
            <a:round/>
            <a:headEnd/>
            <a:tailEnd type="triangle" w="med" len="med"/>
          </a:ln>
        </p:spPr>
        <p:txBody>
          <a:bodyPr/>
          <a:lstStyle/>
          <a:p>
            <a:endParaRPr lang="en-GB"/>
          </a:p>
        </p:txBody>
      </p:sp>
      <p:sp>
        <p:nvSpPr>
          <p:cNvPr id="81934" name="Line 15"/>
          <p:cNvSpPr>
            <a:spLocks noChangeShapeType="1"/>
          </p:cNvSpPr>
          <p:nvPr/>
        </p:nvSpPr>
        <p:spPr bwMode="auto">
          <a:xfrm flipH="1" flipV="1">
            <a:off x="3429000" y="4648200"/>
            <a:ext cx="1295400" cy="762000"/>
          </a:xfrm>
          <a:prstGeom prst="line">
            <a:avLst/>
          </a:prstGeom>
          <a:noFill/>
          <a:ln w="19050">
            <a:solidFill>
              <a:schemeClr val="tx1"/>
            </a:solidFill>
            <a:round/>
            <a:headEnd/>
            <a:tailEnd type="triangle" w="med" len="med"/>
          </a:ln>
        </p:spPr>
        <p:txBody>
          <a:bodyPr/>
          <a:lstStyle/>
          <a:p>
            <a:endParaRPr lang="en-GB"/>
          </a:p>
        </p:txBody>
      </p:sp>
      <p:sp>
        <p:nvSpPr>
          <p:cNvPr id="81935" name="Line 16"/>
          <p:cNvSpPr>
            <a:spLocks noChangeShapeType="1"/>
          </p:cNvSpPr>
          <p:nvPr/>
        </p:nvSpPr>
        <p:spPr bwMode="auto">
          <a:xfrm flipH="1">
            <a:off x="3733800" y="5638800"/>
            <a:ext cx="914400" cy="533400"/>
          </a:xfrm>
          <a:prstGeom prst="line">
            <a:avLst/>
          </a:prstGeom>
          <a:noFill/>
          <a:ln w="19050">
            <a:solidFill>
              <a:schemeClr val="tx1"/>
            </a:solidFill>
            <a:round/>
            <a:headEnd/>
            <a:tailEnd type="triangle" w="med" len="med"/>
          </a:ln>
        </p:spPr>
        <p:txBody>
          <a:bodyPr/>
          <a:lstStyle/>
          <a:p>
            <a:endParaRPr lang="en-GB"/>
          </a:p>
        </p:txBody>
      </p:sp>
      <p:sp>
        <p:nvSpPr>
          <p:cNvPr id="81936" name="Line 17"/>
          <p:cNvSpPr>
            <a:spLocks noChangeShapeType="1"/>
          </p:cNvSpPr>
          <p:nvPr/>
        </p:nvSpPr>
        <p:spPr bwMode="auto">
          <a:xfrm>
            <a:off x="5257800" y="5791200"/>
            <a:ext cx="0" cy="381000"/>
          </a:xfrm>
          <a:prstGeom prst="line">
            <a:avLst/>
          </a:prstGeom>
          <a:noFill/>
          <a:ln w="19050">
            <a:solidFill>
              <a:schemeClr val="tx1"/>
            </a:solidFill>
            <a:round/>
            <a:headEnd/>
            <a:tailEnd type="triangle" w="med" len="med"/>
          </a:ln>
        </p:spPr>
        <p:txBody>
          <a:bodyPr/>
          <a:lstStyle/>
          <a:p>
            <a:endParaRPr lang="en-GB"/>
          </a:p>
        </p:txBody>
      </p:sp>
      <p:sp>
        <p:nvSpPr>
          <p:cNvPr id="81937" name="Line 18"/>
          <p:cNvSpPr>
            <a:spLocks noChangeShapeType="1"/>
          </p:cNvSpPr>
          <p:nvPr/>
        </p:nvSpPr>
        <p:spPr bwMode="auto">
          <a:xfrm>
            <a:off x="5562600" y="5410200"/>
            <a:ext cx="1371600" cy="381000"/>
          </a:xfrm>
          <a:prstGeom prst="line">
            <a:avLst/>
          </a:prstGeom>
          <a:noFill/>
          <a:ln w="19050">
            <a:solidFill>
              <a:schemeClr val="tx1"/>
            </a:solidFill>
            <a:round/>
            <a:headEnd/>
            <a:tailEnd type="triangle" w="med" len="med"/>
          </a:ln>
        </p:spPr>
        <p:txBody>
          <a:bodyPr/>
          <a:lstStyle/>
          <a:p>
            <a:endParaRPr lang="en-GB"/>
          </a:p>
        </p:txBody>
      </p:sp>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26589000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Line 27"/>
          <p:cNvSpPr>
            <a:spLocks noChangeShapeType="1"/>
          </p:cNvSpPr>
          <p:nvPr/>
        </p:nvSpPr>
        <p:spPr bwMode="auto">
          <a:xfrm>
            <a:off x="2145324" y="5376863"/>
            <a:ext cx="4149969" cy="0"/>
          </a:xfrm>
          <a:prstGeom prst="line">
            <a:avLst/>
          </a:prstGeom>
          <a:noFill/>
          <a:ln w="9525">
            <a:solidFill>
              <a:schemeClr val="tx1"/>
            </a:solidFill>
            <a:round/>
            <a:headEnd/>
            <a:tailEnd type="triangle" w="med" len="med"/>
          </a:ln>
        </p:spPr>
        <p:txBody>
          <a:bodyP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grpSp>
        <p:nvGrpSpPr>
          <p:cNvPr id="2" name="Group 67"/>
          <p:cNvGrpSpPr>
            <a:grpSpLocks/>
          </p:cNvGrpSpPr>
          <p:nvPr/>
        </p:nvGrpSpPr>
        <p:grpSpPr bwMode="auto">
          <a:xfrm>
            <a:off x="1764323" y="1674813"/>
            <a:ext cx="5353050" cy="4130676"/>
            <a:chOff x="844" y="980"/>
            <a:chExt cx="3653" cy="2602"/>
          </a:xfrm>
        </p:grpSpPr>
        <p:sp>
          <p:nvSpPr>
            <p:cNvPr id="23589" name="Line 26"/>
            <p:cNvSpPr>
              <a:spLocks noChangeShapeType="1"/>
            </p:cNvSpPr>
            <p:nvPr/>
          </p:nvSpPr>
          <p:spPr bwMode="auto">
            <a:xfrm flipV="1">
              <a:off x="1104" y="1152"/>
              <a:ext cx="0" cy="2160"/>
            </a:xfrm>
            <a:prstGeom prst="line">
              <a:avLst/>
            </a:prstGeom>
            <a:noFill/>
            <a:ln w="9525">
              <a:solidFill>
                <a:schemeClr val="tx1"/>
              </a:solidFill>
              <a:round/>
              <a:headEnd/>
              <a:tailEnd type="triangle" w="med" len="med"/>
            </a:ln>
          </p:spPr>
          <p:txBody>
            <a:bodyPr/>
            <a:lstStyle/>
            <a:p>
              <a:pPr eaLnBrk="0" fontAlgn="base" hangingPunct="0">
                <a:lnSpc>
                  <a:spcPct val="90000"/>
                </a:lnSpc>
                <a:spcBef>
                  <a:spcPct val="0"/>
                </a:spcBef>
                <a:spcAft>
                  <a:spcPct val="0"/>
                </a:spcAft>
              </a:pPr>
              <a:endParaRPr lang="en-GB" sz="2000">
                <a:solidFill>
                  <a:prstClr val="black"/>
                </a:solidFill>
                <a:latin typeface="Arial" pitchFamily="34" charset="0"/>
              </a:endParaRPr>
            </a:p>
          </p:txBody>
        </p:sp>
        <p:sp>
          <p:nvSpPr>
            <p:cNvPr id="23590" name="Text Box 49"/>
            <p:cNvSpPr txBox="1">
              <a:spLocks noChangeArrowheads="1"/>
            </p:cNvSpPr>
            <p:nvPr/>
          </p:nvSpPr>
          <p:spPr bwMode="auto">
            <a:xfrm>
              <a:off x="2773" y="3385"/>
              <a:ext cx="1724" cy="197"/>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600">
                  <a:solidFill>
                    <a:prstClr val="black"/>
                  </a:solidFill>
                  <a:latin typeface="Arial" pitchFamily="34" charset="0"/>
                </a:rPr>
                <a:t>Number of DCs / depots</a:t>
              </a:r>
              <a:endParaRPr lang="en-US" sz="1600">
                <a:solidFill>
                  <a:prstClr val="black"/>
                </a:solidFill>
                <a:latin typeface="Arial" pitchFamily="34" charset="0"/>
              </a:endParaRPr>
            </a:p>
          </p:txBody>
        </p:sp>
        <p:sp>
          <p:nvSpPr>
            <p:cNvPr id="23591" name="Text Box 50"/>
            <p:cNvSpPr txBox="1">
              <a:spLocks noChangeArrowheads="1"/>
            </p:cNvSpPr>
            <p:nvPr/>
          </p:nvSpPr>
          <p:spPr bwMode="auto">
            <a:xfrm rot="16200000">
              <a:off x="679" y="1145"/>
              <a:ext cx="544" cy="214"/>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600">
                  <a:solidFill>
                    <a:prstClr val="black"/>
                  </a:solidFill>
                  <a:latin typeface="Arial" pitchFamily="34" charset="0"/>
                </a:rPr>
                <a:t>Cost</a:t>
              </a:r>
              <a:endParaRPr lang="en-US" sz="1600">
                <a:solidFill>
                  <a:prstClr val="black"/>
                </a:solidFill>
                <a:latin typeface="Arial" pitchFamily="34" charset="0"/>
              </a:endParaRPr>
            </a:p>
          </p:txBody>
        </p:sp>
      </p:grpSp>
      <p:grpSp>
        <p:nvGrpSpPr>
          <p:cNvPr id="3" name="Group 62"/>
          <p:cNvGrpSpPr>
            <a:grpSpLocks/>
          </p:cNvGrpSpPr>
          <p:nvPr/>
        </p:nvGrpSpPr>
        <p:grpSpPr bwMode="auto">
          <a:xfrm>
            <a:off x="2286000" y="2709863"/>
            <a:ext cx="5937738" cy="2392362"/>
            <a:chOff x="1200" y="1632"/>
            <a:chExt cx="4052" cy="1507"/>
          </a:xfrm>
        </p:grpSpPr>
        <p:sp>
          <p:nvSpPr>
            <p:cNvPr id="23587" name="Arc 32"/>
            <p:cNvSpPr>
              <a:spLocks/>
            </p:cNvSpPr>
            <p:nvPr/>
          </p:nvSpPr>
          <p:spPr bwMode="auto">
            <a:xfrm rot="-10559239">
              <a:off x="1200" y="1632"/>
              <a:ext cx="2775" cy="1344"/>
            </a:xfrm>
            <a:custGeom>
              <a:avLst/>
              <a:gdLst>
                <a:gd name="T0" fmla="*/ 0 w 25485"/>
                <a:gd name="T1" fmla="*/ 0 h 21600"/>
                <a:gd name="T2" fmla="*/ 0 w 25485"/>
                <a:gd name="T3" fmla="*/ 0 h 21600"/>
                <a:gd name="T4" fmla="*/ 0 w 25485"/>
                <a:gd name="T5" fmla="*/ 0 h 21600"/>
                <a:gd name="T6" fmla="*/ 0 60000 65536"/>
                <a:gd name="T7" fmla="*/ 0 60000 65536"/>
                <a:gd name="T8" fmla="*/ 0 60000 65536"/>
                <a:gd name="T9" fmla="*/ 0 w 25485"/>
                <a:gd name="T10" fmla="*/ 0 h 21600"/>
                <a:gd name="T11" fmla="*/ 25485 w 25485"/>
                <a:gd name="T12" fmla="*/ 21600 h 21600"/>
              </a:gdLst>
              <a:ahLst/>
              <a:cxnLst>
                <a:cxn ang="T6">
                  <a:pos x="T0" y="T1"/>
                </a:cxn>
                <a:cxn ang="T7">
                  <a:pos x="T2" y="T3"/>
                </a:cxn>
                <a:cxn ang="T8">
                  <a:pos x="T4" y="T5"/>
                </a:cxn>
              </a:cxnLst>
              <a:rect l="T9" t="T10" r="T11" b="T12"/>
              <a:pathLst>
                <a:path w="25485" h="21600" fill="none" extrusionOk="0">
                  <a:moveTo>
                    <a:pt x="0" y="352"/>
                  </a:moveTo>
                  <a:cubicBezTo>
                    <a:pt x="1281" y="117"/>
                    <a:pt x="2582" y="-1"/>
                    <a:pt x="3885" y="0"/>
                  </a:cubicBezTo>
                  <a:cubicBezTo>
                    <a:pt x="15814" y="0"/>
                    <a:pt x="25485" y="9670"/>
                    <a:pt x="25485" y="21600"/>
                  </a:cubicBezTo>
                </a:path>
                <a:path w="25485" h="21600" stroke="0" extrusionOk="0">
                  <a:moveTo>
                    <a:pt x="0" y="352"/>
                  </a:moveTo>
                  <a:cubicBezTo>
                    <a:pt x="1281" y="117"/>
                    <a:pt x="2582" y="-1"/>
                    <a:pt x="3885" y="0"/>
                  </a:cubicBezTo>
                  <a:cubicBezTo>
                    <a:pt x="15814" y="0"/>
                    <a:pt x="25485" y="9670"/>
                    <a:pt x="25485" y="21600"/>
                  </a:cubicBezTo>
                  <a:lnTo>
                    <a:pt x="3885" y="21600"/>
                  </a:lnTo>
                  <a:lnTo>
                    <a:pt x="0" y="352"/>
                  </a:lnTo>
                  <a:close/>
                </a:path>
              </a:pathLst>
            </a:custGeom>
            <a:noFill/>
            <a:ln w="9525">
              <a:solidFill>
                <a:schemeClr val="tx1"/>
              </a:solidFill>
              <a:round/>
              <a:headEnd/>
              <a:tailEnd/>
            </a:ln>
          </p:spPr>
          <p:txBody>
            <a:bodyPr wrap="none" anchor="ct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sp>
          <p:nvSpPr>
            <p:cNvPr id="23588" name="Text Box 51"/>
            <p:cNvSpPr txBox="1">
              <a:spLocks noChangeArrowheads="1"/>
            </p:cNvSpPr>
            <p:nvPr/>
          </p:nvSpPr>
          <p:spPr bwMode="auto">
            <a:xfrm>
              <a:off x="3982" y="2976"/>
              <a:ext cx="1270" cy="163"/>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200">
                  <a:solidFill>
                    <a:prstClr val="black"/>
                  </a:solidFill>
                  <a:latin typeface="Arial" pitchFamily="34" charset="0"/>
                </a:rPr>
                <a:t>Local delivery cost</a:t>
              </a:r>
              <a:endParaRPr lang="en-US" sz="1200">
                <a:solidFill>
                  <a:prstClr val="black"/>
                </a:solidFill>
                <a:latin typeface="Arial" pitchFamily="34" charset="0"/>
              </a:endParaRPr>
            </a:p>
          </p:txBody>
        </p:sp>
      </p:grpSp>
      <p:grpSp>
        <p:nvGrpSpPr>
          <p:cNvPr id="4" name="Group 63"/>
          <p:cNvGrpSpPr>
            <a:grpSpLocks/>
          </p:cNvGrpSpPr>
          <p:nvPr/>
        </p:nvGrpSpPr>
        <p:grpSpPr bwMode="auto">
          <a:xfrm>
            <a:off x="2307981" y="4485394"/>
            <a:ext cx="5937738" cy="630237"/>
            <a:chOff x="1200" y="2750"/>
            <a:chExt cx="4052" cy="397"/>
          </a:xfrm>
        </p:grpSpPr>
        <p:sp>
          <p:nvSpPr>
            <p:cNvPr id="23583" name="Arc 31"/>
            <p:cNvSpPr>
              <a:spLocks/>
            </p:cNvSpPr>
            <p:nvPr/>
          </p:nvSpPr>
          <p:spPr bwMode="auto">
            <a:xfrm rot="21380867" flipV="1">
              <a:off x="2112" y="2880"/>
              <a:ext cx="1824" cy="96"/>
            </a:xfrm>
            <a:custGeom>
              <a:avLst/>
              <a:gdLst>
                <a:gd name="T0" fmla="*/ 0 w 19712"/>
                <a:gd name="T1" fmla="*/ 0 h 21600"/>
                <a:gd name="T2" fmla="*/ 0 w 19712"/>
                <a:gd name="T3" fmla="*/ 0 h 21600"/>
                <a:gd name="T4" fmla="*/ 0 w 19712"/>
                <a:gd name="T5" fmla="*/ 0 h 21600"/>
                <a:gd name="T6" fmla="*/ 0 60000 65536"/>
                <a:gd name="T7" fmla="*/ 0 60000 65536"/>
                <a:gd name="T8" fmla="*/ 0 60000 65536"/>
                <a:gd name="T9" fmla="*/ 0 w 19712"/>
                <a:gd name="T10" fmla="*/ 0 h 21600"/>
                <a:gd name="T11" fmla="*/ 19712 w 19712"/>
                <a:gd name="T12" fmla="*/ 21600 h 21600"/>
              </a:gdLst>
              <a:ahLst/>
              <a:cxnLst>
                <a:cxn ang="T6">
                  <a:pos x="T0" y="T1"/>
                </a:cxn>
                <a:cxn ang="T7">
                  <a:pos x="T2" y="T3"/>
                </a:cxn>
                <a:cxn ang="T8">
                  <a:pos x="T4" y="T5"/>
                </a:cxn>
              </a:cxnLst>
              <a:rect l="T9" t="T10" r="T11" b="T12"/>
              <a:pathLst>
                <a:path w="19712" h="21600" fill="none" extrusionOk="0">
                  <a:moveTo>
                    <a:pt x="-1" y="0"/>
                  </a:moveTo>
                  <a:cubicBezTo>
                    <a:pt x="8512" y="0"/>
                    <a:pt x="16230" y="4999"/>
                    <a:pt x="19711" y="12767"/>
                  </a:cubicBezTo>
                </a:path>
                <a:path w="19712" h="21600" stroke="0" extrusionOk="0">
                  <a:moveTo>
                    <a:pt x="-1" y="0"/>
                  </a:moveTo>
                  <a:cubicBezTo>
                    <a:pt x="8512" y="0"/>
                    <a:pt x="16230" y="4999"/>
                    <a:pt x="19711" y="12767"/>
                  </a:cubicBezTo>
                  <a:lnTo>
                    <a:pt x="0" y="21600"/>
                  </a:lnTo>
                  <a:lnTo>
                    <a:pt x="-1" y="0"/>
                  </a:lnTo>
                  <a:close/>
                </a:path>
              </a:pathLst>
            </a:custGeom>
            <a:noFill/>
            <a:ln w="9525">
              <a:solidFill>
                <a:schemeClr val="tx1"/>
              </a:solidFill>
              <a:round/>
              <a:headEnd/>
              <a:tailEnd/>
            </a:ln>
          </p:spPr>
          <p:txBody>
            <a:bodyPr wrap="none" anchor="ct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grpSp>
          <p:nvGrpSpPr>
            <p:cNvPr id="5" name="Group 60"/>
            <p:cNvGrpSpPr>
              <a:grpSpLocks/>
            </p:cNvGrpSpPr>
            <p:nvPr/>
          </p:nvGrpSpPr>
          <p:grpSpPr bwMode="auto">
            <a:xfrm>
              <a:off x="1200" y="2750"/>
              <a:ext cx="4052" cy="397"/>
              <a:chOff x="1200" y="2750"/>
              <a:chExt cx="4052" cy="397"/>
            </a:xfrm>
          </p:grpSpPr>
          <p:sp>
            <p:nvSpPr>
              <p:cNvPr id="23585" name="Arc 30"/>
              <p:cNvSpPr>
                <a:spLocks/>
              </p:cNvSpPr>
              <p:nvPr/>
            </p:nvSpPr>
            <p:spPr bwMode="auto">
              <a:xfrm rot="10658318" flipV="1">
                <a:off x="1200" y="3051"/>
                <a:ext cx="938" cy="96"/>
              </a:xfrm>
              <a:custGeom>
                <a:avLst/>
                <a:gdLst>
                  <a:gd name="T0" fmla="*/ 0 w 22226"/>
                  <a:gd name="T1" fmla="*/ 0 h 21600"/>
                  <a:gd name="T2" fmla="*/ 0 w 22226"/>
                  <a:gd name="T3" fmla="*/ 0 h 21600"/>
                  <a:gd name="T4" fmla="*/ 0 w 22226"/>
                  <a:gd name="T5" fmla="*/ 0 h 21600"/>
                  <a:gd name="T6" fmla="*/ 0 60000 65536"/>
                  <a:gd name="T7" fmla="*/ 0 60000 65536"/>
                  <a:gd name="T8" fmla="*/ 0 60000 65536"/>
                  <a:gd name="T9" fmla="*/ 0 w 22226"/>
                  <a:gd name="T10" fmla="*/ 0 h 21600"/>
                  <a:gd name="T11" fmla="*/ 22226 w 22226"/>
                  <a:gd name="T12" fmla="*/ 21600 h 21600"/>
                </a:gdLst>
                <a:ahLst/>
                <a:cxnLst>
                  <a:cxn ang="T6">
                    <a:pos x="T0" y="T1"/>
                  </a:cxn>
                  <a:cxn ang="T7">
                    <a:pos x="T2" y="T3"/>
                  </a:cxn>
                  <a:cxn ang="T8">
                    <a:pos x="T4" y="T5"/>
                  </a:cxn>
                </a:cxnLst>
                <a:rect l="T9" t="T10" r="T11" b="T12"/>
                <a:pathLst>
                  <a:path w="22226" h="21600" fill="none" extrusionOk="0">
                    <a:moveTo>
                      <a:pt x="0" y="9"/>
                    </a:moveTo>
                    <a:cubicBezTo>
                      <a:pt x="208" y="3"/>
                      <a:pt x="417" y="-1"/>
                      <a:pt x="626" y="0"/>
                    </a:cubicBezTo>
                    <a:cubicBezTo>
                      <a:pt x="12555" y="0"/>
                      <a:pt x="22226" y="9670"/>
                      <a:pt x="22226" y="21600"/>
                    </a:cubicBezTo>
                  </a:path>
                  <a:path w="22226" h="21600" stroke="0" extrusionOk="0">
                    <a:moveTo>
                      <a:pt x="0" y="9"/>
                    </a:moveTo>
                    <a:cubicBezTo>
                      <a:pt x="208" y="3"/>
                      <a:pt x="417" y="-1"/>
                      <a:pt x="626" y="0"/>
                    </a:cubicBezTo>
                    <a:cubicBezTo>
                      <a:pt x="12555" y="0"/>
                      <a:pt x="22226" y="9670"/>
                      <a:pt x="22226" y="21600"/>
                    </a:cubicBezTo>
                    <a:lnTo>
                      <a:pt x="626" y="21600"/>
                    </a:lnTo>
                    <a:lnTo>
                      <a:pt x="0" y="9"/>
                    </a:lnTo>
                    <a:close/>
                  </a:path>
                </a:pathLst>
              </a:custGeom>
              <a:noFill/>
              <a:ln w="9525">
                <a:solidFill>
                  <a:schemeClr val="tx1"/>
                </a:solidFill>
                <a:round/>
                <a:headEnd/>
                <a:tailEnd/>
              </a:ln>
            </p:spPr>
            <p:txBody>
              <a:bodyPr wrap="none" anchor="ct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sp>
            <p:nvSpPr>
              <p:cNvPr id="23586" name="Text Box 52"/>
              <p:cNvSpPr txBox="1">
                <a:spLocks noChangeArrowheads="1"/>
              </p:cNvSpPr>
              <p:nvPr/>
            </p:nvSpPr>
            <p:spPr bwMode="auto">
              <a:xfrm>
                <a:off x="3982" y="2750"/>
                <a:ext cx="1270" cy="163"/>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200">
                    <a:solidFill>
                      <a:prstClr val="black"/>
                    </a:solidFill>
                    <a:latin typeface="Arial" pitchFamily="34" charset="0"/>
                  </a:rPr>
                  <a:t>Systems cost</a:t>
                </a:r>
                <a:endParaRPr lang="en-US" sz="1200">
                  <a:solidFill>
                    <a:prstClr val="black"/>
                  </a:solidFill>
                  <a:latin typeface="Arial" pitchFamily="34" charset="0"/>
                </a:endParaRPr>
              </a:p>
            </p:txBody>
          </p:sp>
        </p:grpSp>
      </p:grpSp>
      <p:grpSp>
        <p:nvGrpSpPr>
          <p:cNvPr id="6" name="Group 64"/>
          <p:cNvGrpSpPr>
            <a:grpSpLocks/>
          </p:cNvGrpSpPr>
          <p:nvPr/>
        </p:nvGrpSpPr>
        <p:grpSpPr bwMode="auto">
          <a:xfrm>
            <a:off x="2307986" y="4052888"/>
            <a:ext cx="5915757" cy="749300"/>
            <a:chOff x="1215" y="2478"/>
            <a:chExt cx="4037" cy="472"/>
          </a:xfrm>
        </p:grpSpPr>
        <p:sp>
          <p:nvSpPr>
            <p:cNvPr id="23581" name="Line 28"/>
            <p:cNvSpPr>
              <a:spLocks noChangeShapeType="1"/>
            </p:cNvSpPr>
            <p:nvPr/>
          </p:nvSpPr>
          <p:spPr bwMode="auto">
            <a:xfrm flipV="1">
              <a:off x="1215" y="2614"/>
              <a:ext cx="2736" cy="336"/>
            </a:xfrm>
            <a:prstGeom prst="line">
              <a:avLst/>
            </a:prstGeom>
            <a:noFill/>
            <a:ln w="9525">
              <a:solidFill>
                <a:schemeClr val="tx1"/>
              </a:solidFill>
              <a:round/>
              <a:headEnd/>
              <a:tailEnd/>
            </a:ln>
          </p:spPr>
          <p:txBody>
            <a:bodyP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sp>
          <p:nvSpPr>
            <p:cNvPr id="23582" name="Text Box 53"/>
            <p:cNvSpPr txBox="1">
              <a:spLocks noChangeArrowheads="1"/>
            </p:cNvSpPr>
            <p:nvPr/>
          </p:nvSpPr>
          <p:spPr bwMode="auto">
            <a:xfrm>
              <a:off x="3982" y="2478"/>
              <a:ext cx="1270" cy="163"/>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200">
                  <a:solidFill>
                    <a:prstClr val="black"/>
                  </a:solidFill>
                  <a:latin typeface="Arial" pitchFamily="34" charset="0"/>
                </a:rPr>
                <a:t>Storage cost</a:t>
              </a:r>
              <a:endParaRPr lang="en-US" sz="1200">
                <a:solidFill>
                  <a:prstClr val="black"/>
                </a:solidFill>
                <a:latin typeface="Arial" pitchFamily="34" charset="0"/>
              </a:endParaRPr>
            </a:p>
          </p:txBody>
        </p:sp>
      </p:grpSp>
      <p:grpSp>
        <p:nvGrpSpPr>
          <p:cNvPr id="7" name="Group 59"/>
          <p:cNvGrpSpPr>
            <a:grpSpLocks/>
          </p:cNvGrpSpPr>
          <p:nvPr/>
        </p:nvGrpSpPr>
        <p:grpSpPr bwMode="auto">
          <a:xfrm rot="21442036">
            <a:off x="2061325" y="3790257"/>
            <a:ext cx="6192715" cy="322263"/>
            <a:chOff x="1044" y="2313"/>
            <a:chExt cx="4226" cy="203"/>
          </a:xfrm>
        </p:grpSpPr>
        <p:sp>
          <p:nvSpPr>
            <p:cNvPr id="23575" name="Arc 35"/>
            <p:cNvSpPr>
              <a:spLocks/>
            </p:cNvSpPr>
            <p:nvPr/>
          </p:nvSpPr>
          <p:spPr bwMode="auto">
            <a:xfrm rot="19509420" flipH="1">
              <a:off x="1044" y="2395"/>
              <a:ext cx="1632" cy="65"/>
            </a:xfrm>
            <a:custGeom>
              <a:avLst/>
              <a:gdLst>
                <a:gd name="T0" fmla="*/ 0 w 21432"/>
                <a:gd name="T1" fmla="*/ 0 h 15300"/>
                <a:gd name="T2" fmla="*/ 0 w 21432"/>
                <a:gd name="T3" fmla="*/ 0 h 15300"/>
                <a:gd name="T4" fmla="*/ 0 w 21432"/>
                <a:gd name="T5" fmla="*/ 0 h 15300"/>
                <a:gd name="T6" fmla="*/ 0 60000 65536"/>
                <a:gd name="T7" fmla="*/ 0 60000 65536"/>
                <a:gd name="T8" fmla="*/ 0 60000 65536"/>
                <a:gd name="T9" fmla="*/ 0 w 21432"/>
                <a:gd name="T10" fmla="*/ 0 h 15300"/>
                <a:gd name="T11" fmla="*/ 21432 w 21432"/>
                <a:gd name="T12" fmla="*/ 15300 h 15300"/>
              </a:gdLst>
              <a:ahLst/>
              <a:cxnLst>
                <a:cxn ang="T6">
                  <a:pos x="T0" y="T1"/>
                </a:cxn>
                <a:cxn ang="T7">
                  <a:pos x="T2" y="T3"/>
                </a:cxn>
                <a:cxn ang="T8">
                  <a:pos x="T4" y="T5"/>
                </a:cxn>
              </a:cxnLst>
              <a:rect l="T9" t="T10" r="T11" b="T12"/>
              <a:pathLst>
                <a:path w="21432" h="15300" fill="none" extrusionOk="0">
                  <a:moveTo>
                    <a:pt x="15246" y="0"/>
                  </a:moveTo>
                  <a:cubicBezTo>
                    <a:pt x="18655" y="3396"/>
                    <a:pt x="20831" y="7833"/>
                    <a:pt x="21431" y="12608"/>
                  </a:cubicBezTo>
                </a:path>
                <a:path w="21432" h="15300" stroke="0" extrusionOk="0">
                  <a:moveTo>
                    <a:pt x="15246" y="0"/>
                  </a:moveTo>
                  <a:cubicBezTo>
                    <a:pt x="18655" y="3396"/>
                    <a:pt x="20831" y="7833"/>
                    <a:pt x="21431" y="12608"/>
                  </a:cubicBezTo>
                  <a:lnTo>
                    <a:pt x="0" y="15300"/>
                  </a:lnTo>
                  <a:lnTo>
                    <a:pt x="15246" y="0"/>
                  </a:lnTo>
                  <a:close/>
                </a:path>
              </a:pathLst>
            </a:custGeom>
            <a:noFill/>
            <a:ln w="9525">
              <a:solidFill>
                <a:schemeClr val="tx1"/>
              </a:solidFill>
              <a:round/>
              <a:headEnd/>
              <a:tailEnd/>
            </a:ln>
          </p:spPr>
          <p:txBody>
            <a:bodyPr wrap="none" anchor="ct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grpSp>
          <p:nvGrpSpPr>
            <p:cNvPr id="8" name="Group 36"/>
            <p:cNvGrpSpPr>
              <a:grpSpLocks/>
            </p:cNvGrpSpPr>
            <p:nvPr/>
          </p:nvGrpSpPr>
          <p:grpSpPr bwMode="auto">
            <a:xfrm>
              <a:off x="1807" y="2313"/>
              <a:ext cx="2129" cy="183"/>
              <a:chOff x="2016" y="2304"/>
              <a:chExt cx="1920" cy="144"/>
            </a:xfrm>
          </p:grpSpPr>
          <p:sp>
            <p:nvSpPr>
              <p:cNvPr id="23579" name="Line 37"/>
              <p:cNvSpPr>
                <a:spLocks noChangeShapeType="1"/>
              </p:cNvSpPr>
              <p:nvPr/>
            </p:nvSpPr>
            <p:spPr bwMode="auto">
              <a:xfrm flipH="1">
                <a:off x="3504" y="2304"/>
                <a:ext cx="432" cy="0"/>
              </a:xfrm>
              <a:prstGeom prst="line">
                <a:avLst/>
              </a:prstGeom>
              <a:noFill/>
              <a:ln w="9525">
                <a:solidFill>
                  <a:schemeClr val="tx1"/>
                </a:solidFill>
                <a:round/>
                <a:headEnd/>
                <a:tailEnd/>
              </a:ln>
            </p:spPr>
            <p:txBody>
              <a:bodyP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sp>
            <p:nvSpPr>
              <p:cNvPr id="23580" name="Arc 38"/>
              <p:cNvSpPr>
                <a:spLocks/>
              </p:cNvSpPr>
              <p:nvPr/>
            </p:nvSpPr>
            <p:spPr bwMode="auto">
              <a:xfrm flipH="1">
                <a:off x="2016" y="2304"/>
                <a:ext cx="1488" cy="144"/>
              </a:xfrm>
              <a:custGeom>
                <a:avLst/>
                <a:gdLst>
                  <a:gd name="T0" fmla="*/ 0 w 21069"/>
                  <a:gd name="T1" fmla="*/ 0 h 21600"/>
                  <a:gd name="T2" fmla="*/ 0 w 21069"/>
                  <a:gd name="T3" fmla="*/ 0 h 21600"/>
                  <a:gd name="T4" fmla="*/ 0 w 21069"/>
                  <a:gd name="T5" fmla="*/ 0 h 21600"/>
                  <a:gd name="T6" fmla="*/ 0 60000 65536"/>
                  <a:gd name="T7" fmla="*/ 0 60000 65536"/>
                  <a:gd name="T8" fmla="*/ 0 60000 65536"/>
                  <a:gd name="T9" fmla="*/ 0 w 21069"/>
                  <a:gd name="T10" fmla="*/ 0 h 21600"/>
                  <a:gd name="T11" fmla="*/ 21069 w 21069"/>
                  <a:gd name="T12" fmla="*/ 21600 h 21600"/>
                </a:gdLst>
                <a:ahLst/>
                <a:cxnLst>
                  <a:cxn ang="T6">
                    <a:pos x="T0" y="T1"/>
                  </a:cxn>
                  <a:cxn ang="T7">
                    <a:pos x="T2" y="T3"/>
                  </a:cxn>
                  <a:cxn ang="T8">
                    <a:pos x="T4" y="T5"/>
                  </a:cxn>
                </a:cxnLst>
                <a:rect l="T9" t="T10" r="T11" b="T12"/>
                <a:pathLst>
                  <a:path w="21069" h="21600" fill="none" extrusionOk="0">
                    <a:moveTo>
                      <a:pt x="-1" y="0"/>
                    </a:moveTo>
                    <a:cubicBezTo>
                      <a:pt x="10095" y="0"/>
                      <a:pt x="18844" y="6992"/>
                      <a:pt x="21068" y="16840"/>
                    </a:cubicBezTo>
                  </a:path>
                  <a:path w="21069" h="21600" stroke="0" extrusionOk="0">
                    <a:moveTo>
                      <a:pt x="-1" y="0"/>
                    </a:moveTo>
                    <a:cubicBezTo>
                      <a:pt x="10095" y="0"/>
                      <a:pt x="18844" y="6992"/>
                      <a:pt x="21068" y="16840"/>
                    </a:cubicBezTo>
                    <a:lnTo>
                      <a:pt x="0" y="21600"/>
                    </a:lnTo>
                    <a:lnTo>
                      <a:pt x="-1" y="0"/>
                    </a:lnTo>
                    <a:close/>
                  </a:path>
                </a:pathLst>
              </a:custGeom>
              <a:noFill/>
              <a:ln w="9525">
                <a:solidFill>
                  <a:schemeClr val="tx1"/>
                </a:solidFill>
                <a:round/>
                <a:headEnd/>
                <a:tailEnd/>
              </a:ln>
            </p:spPr>
            <p:txBody>
              <a:bodyPr wrap="none" anchor="ct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grpSp>
        <p:sp>
          <p:nvSpPr>
            <p:cNvPr id="23577" name="Arc 39"/>
            <p:cNvSpPr>
              <a:spLocks/>
            </p:cNvSpPr>
            <p:nvPr/>
          </p:nvSpPr>
          <p:spPr bwMode="auto">
            <a:xfrm rot="20010018" flipH="1">
              <a:off x="1529" y="2465"/>
              <a:ext cx="510" cy="51"/>
            </a:xfrm>
            <a:custGeom>
              <a:avLst/>
              <a:gdLst>
                <a:gd name="T0" fmla="*/ 0 w 18762"/>
                <a:gd name="T1" fmla="*/ 0 h 20056"/>
                <a:gd name="T2" fmla="*/ 0 w 18762"/>
                <a:gd name="T3" fmla="*/ 0 h 20056"/>
                <a:gd name="T4" fmla="*/ 0 w 18762"/>
                <a:gd name="T5" fmla="*/ 0 h 20056"/>
                <a:gd name="T6" fmla="*/ 0 60000 65536"/>
                <a:gd name="T7" fmla="*/ 0 60000 65536"/>
                <a:gd name="T8" fmla="*/ 0 60000 65536"/>
                <a:gd name="T9" fmla="*/ 0 w 18762"/>
                <a:gd name="T10" fmla="*/ 0 h 20056"/>
                <a:gd name="T11" fmla="*/ 18762 w 18762"/>
                <a:gd name="T12" fmla="*/ 20056 h 20056"/>
              </a:gdLst>
              <a:ahLst/>
              <a:cxnLst>
                <a:cxn ang="T6">
                  <a:pos x="T0" y="T1"/>
                </a:cxn>
                <a:cxn ang="T7">
                  <a:pos x="T2" y="T3"/>
                </a:cxn>
                <a:cxn ang="T8">
                  <a:pos x="T4" y="T5"/>
                </a:cxn>
              </a:cxnLst>
              <a:rect l="T9" t="T10" r="T11" b="T12"/>
              <a:pathLst>
                <a:path w="18762" h="20056" fill="none" extrusionOk="0">
                  <a:moveTo>
                    <a:pt x="8019" y="0"/>
                  </a:moveTo>
                  <a:cubicBezTo>
                    <a:pt x="12555" y="1813"/>
                    <a:pt x="16341" y="5110"/>
                    <a:pt x="18761" y="9353"/>
                  </a:cubicBezTo>
                </a:path>
                <a:path w="18762" h="20056" stroke="0" extrusionOk="0">
                  <a:moveTo>
                    <a:pt x="8019" y="0"/>
                  </a:moveTo>
                  <a:cubicBezTo>
                    <a:pt x="12555" y="1813"/>
                    <a:pt x="16341" y="5110"/>
                    <a:pt x="18761" y="9353"/>
                  </a:cubicBezTo>
                  <a:lnTo>
                    <a:pt x="0" y="20056"/>
                  </a:lnTo>
                  <a:lnTo>
                    <a:pt x="8019" y="0"/>
                  </a:lnTo>
                  <a:close/>
                </a:path>
              </a:pathLst>
            </a:custGeom>
            <a:noFill/>
            <a:ln w="9525">
              <a:solidFill>
                <a:schemeClr val="tx1"/>
              </a:solidFill>
              <a:round/>
              <a:headEnd/>
              <a:tailEnd/>
            </a:ln>
          </p:spPr>
          <p:txBody>
            <a:bodyPr wrap="none" anchor="ct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sp>
          <p:nvSpPr>
            <p:cNvPr id="23578" name="Text Box 54"/>
            <p:cNvSpPr txBox="1">
              <a:spLocks noChangeArrowheads="1"/>
            </p:cNvSpPr>
            <p:nvPr/>
          </p:nvSpPr>
          <p:spPr bwMode="auto">
            <a:xfrm rot="157964">
              <a:off x="4000" y="2324"/>
              <a:ext cx="1270" cy="163"/>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200" dirty="0">
                  <a:solidFill>
                    <a:prstClr val="black"/>
                  </a:solidFill>
                  <a:latin typeface="Arial" pitchFamily="34" charset="0"/>
                </a:rPr>
                <a:t>Inventory holding cost</a:t>
              </a:r>
              <a:endParaRPr lang="en-US" sz="1200" dirty="0">
                <a:solidFill>
                  <a:prstClr val="black"/>
                </a:solidFill>
                <a:latin typeface="Arial" pitchFamily="34" charset="0"/>
              </a:endParaRPr>
            </a:p>
          </p:txBody>
        </p:sp>
      </p:grpSp>
      <p:grpSp>
        <p:nvGrpSpPr>
          <p:cNvPr id="9" name="Group 66"/>
          <p:cNvGrpSpPr>
            <a:grpSpLocks/>
          </p:cNvGrpSpPr>
          <p:nvPr/>
        </p:nvGrpSpPr>
        <p:grpSpPr bwMode="auto">
          <a:xfrm>
            <a:off x="2202492" y="3332163"/>
            <a:ext cx="6021265" cy="1054100"/>
            <a:chOff x="1143" y="2024"/>
            <a:chExt cx="4109" cy="664"/>
          </a:xfrm>
        </p:grpSpPr>
        <p:sp>
          <p:nvSpPr>
            <p:cNvPr id="23568" name="Line 44"/>
            <p:cNvSpPr>
              <a:spLocks noChangeShapeType="1"/>
            </p:cNvSpPr>
            <p:nvPr/>
          </p:nvSpPr>
          <p:spPr bwMode="auto">
            <a:xfrm flipV="1">
              <a:off x="1143" y="2496"/>
              <a:ext cx="96" cy="192"/>
            </a:xfrm>
            <a:prstGeom prst="line">
              <a:avLst/>
            </a:prstGeom>
            <a:noFill/>
            <a:ln w="9525">
              <a:solidFill>
                <a:schemeClr val="tx1"/>
              </a:solidFill>
              <a:round/>
              <a:headEnd/>
              <a:tailEnd/>
            </a:ln>
          </p:spPr>
          <p:txBody>
            <a:bodyP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grpSp>
          <p:nvGrpSpPr>
            <p:cNvPr id="10" name="Group 58"/>
            <p:cNvGrpSpPr>
              <a:grpSpLocks/>
            </p:cNvGrpSpPr>
            <p:nvPr/>
          </p:nvGrpSpPr>
          <p:grpSpPr bwMode="auto">
            <a:xfrm>
              <a:off x="1218" y="2024"/>
              <a:ext cx="4034" cy="441"/>
              <a:chOff x="1218" y="2024"/>
              <a:chExt cx="4034" cy="441"/>
            </a:xfrm>
          </p:grpSpPr>
          <p:grpSp>
            <p:nvGrpSpPr>
              <p:cNvPr id="11" name="Group 41"/>
              <p:cNvGrpSpPr>
                <a:grpSpLocks/>
              </p:cNvGrpSpPr>
              <p:nvPr/>
            </p:nvGrpSpPr>
            <p:grpSpPr bwMode="auto">
              <a:xfrm>
                <a:off x="1392" y="2112"/>
                <a:ext cx="2542" cy="336"/>
                <a:chOff x="1394" y="2112"/>
                <a:chExt cx="2542" cy="336"/>
              </a:xfrm>
            </p:grpSpPr>
            <p:sp>
              <p:nvSpPr>
                <p:cNvPr id="23573" name="Line 42"/>
                <p:cNvSpPr>
                  <a:spLocks noChangeShapeType="1"/>
                </p:cNvSpPr>
                <p:nvPr/>
              </p:nvSpPr>
              <p:spPr bwMode="auto">
                <a:xfrm flipH="1">
                  <a:off x="2832" y="2112"/>
                  <a:ext cx="1104" cy="48"/>
                </a:xfrm>
                <a:prstGeom prst="line">
                  <a:avLst/>
                </a:prstGeom>
                <a:noFill/>
                <a:ln w="9525">
                  <a:solidFill>
                    <a:schemeClr val="tx1"/>
                  </a:solidFill>
                  <a:round/>
                  <a:headEnd/>
                  <a:tailEnd/>
                </a:ln>
              </p:spPr>
              <p:txBody>
                <a:bodyP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sp>
              <p:nvSpPr>
                <p:cNvPr id="23574" name="Arc 43"/>
                <p:cNvSpPr>
                  <a:spLocks/>
                </p:cNvSpPr>
                <p:nvPr/>
              </p:nvSpPr>
              <p:spPr bwMode="auto">
                <a:xfrm flipH="1">
                  <a:off x="1394" y="2160"/>
                  <a:ext cx="1437" cy="288"/>
                </a:xfrm>
                <a:custGeom>
                  <a:avLst/>
                  <a:gdLst>
                    <a:gd name="T0" fmla="*/ 0 w 20859"/>
                    <a:gd name="T1" fmla="*/ 0 h 21600"/>
                    <a:gd name="T2" fmla="*/ 0 w 20859"/>
                    <a:gd name="T3" fmla="*/ 0 h 21600"/>
                    <a:gd name="T4" fmla="*/ 0 w 20859"/>
                    <a:gd name="T5" fmla="*/ 0 h 21600"/>
                    <a:gd name="T6" fmla="*/ 0 60000 65536"/>
                    <a:gd name="T7" fmla="*/ 0 60000 65536"/>
                    <a:gd name="T8" fmla="*/ 0 60000 65536"/>
                    <a:gd name="T9" fmla="*/ 0 w 20859"/>
                    <a:gd name="T10" fmla="*/ 0 h 21600"/>
                    <a:gd name="T11" fmla="*/ 20859 w 20859"/>
                    <a:gd name="T12" fmla="*/ 21600 h 21600"/>
                  </a:gdLst>
                  <a:ahLst/>
                  <a:cxnLst>
                    <a:cxn ang="T6">
                      <a:pos x="T0" y="T1"/>
                    </a:cxn>
                    <a:cxn ang="T7">
                      <a:pos x="T2" y="T3"/>
                    </a:cxn>
                    <a:cxn ang="T8">
                      <a:pos x="T4" y="T5"/>
                    </a:cxn>
                  </a:cxnLst>
                  <a:rect l="T9" t="T10" r="T11" b="T12"/>
                  <a:pathLst>
                    <a:path w="20859" h="21600" fill="none" extrusionOk="0">
                      <a:moveTo>
                        <a:pt x="-1" y="0"/>
                      </a:moveTo>
                      <a:cubicBezTo>
                        <a:pt x="9768" y="0"/>
                        <a:pt x="18321" y="6556"/>
                        <a:pt x="20858" y="15990"/>
                      </a:cubicBezTo>
                    </a:path>
                    <a:path w="20859" h="21600" stroke="0" extrusionOk="0">
                      <a:moveTo>
                        <a:pt x="-1" y="0"/>
                      </a:moveTo>
                      <a:cubicBezTo>
                        <a:pt x="9768" y="0"/>
                        <a:pt x="18321" y="6556"/>
                        <a:pt x="20858" y="15990"/>
                      </a:cubicBezTo>
                      <a:lnTo>
                        <a:pt x="0" y="21600"/>
                      </a:lnTo>
                      <a:lnTo>
                        <a:pt x="-1" y="0"/>
                      </a:lnTo>
                      <a:close/>
                    </a:path>
                  </a:pathLst>
                </a:custGeom>
                <a:noFill/>
                <a:ln w="9525">
                  <a:solidFill>
                    <a:schemeClr val="tx1"/>
                  </a:solidFill>
                  <a:round/>
                  <a:headEnd/>
                  <a:tailEnd/>
                </a:ln>
              </p:spPr>
              <p:txBody>
                <a:bodyPr wrap="none" anchor="ctr"/>
                <a:lstStyle/>
                <a:p>
                  <a:pPr eaLnBrk="0" fontAlgn="base" hangingPunct="0">
                    <a:lnSpc>
                      <a:spcPct val="90000"/>
                    </a:lnSpc>
                    <a:spcBef>
                      <a:spcPct val="0"/>
                    </a:spcBef>
                    <a:spcAft>
                      <a:spcPct val="0"/>
                    </a:spcAft>
                  </a:pPr>
                  <a:endParaRPr lang="en-GB" sz="1200">
                    <a:solidFill>
                      <a:prstClr val="black"/>
                    </a:solidFill>
                    <a:latin typeface="Arial" pitchFamily="34" charset="0"/>
                  </a:endParaRPr>
                </a:p>
              </p:txBody>
            </p:sp>
          </p:grpSp>
          <p:sp>
            <p:nvSpPr>
              <p:cNvPr id="23571" name="Arc 45"/>
              <p:cNvSpPr>
                <a:spLocks/>
              </p:cNvSpPr>
              <p:nvPr/>
            </p:nvSpPr>
            <p:spPr bwMode="auto">
              <a:xfrm rot="19743657" flipH="1">
                <a:off x="1218" y="2418"/>
                <a:ext cx="200" cy="47"/>
              </a:xfrm>
              <a:custGeom>
                <a:avLst/>
                <a:gdLst>
                  <a:gd name="T0" fmla="*/ 0 w 21240"/>
                  <a:gd name="T1" fmla="*/ 0 h 21600"/>
                  <a:gd name="T2" fmla="*/ 0 w 21240"/>
                  <a:gd name="T3" fmla="*/ 0 h 21600"/>
                  <a:gd name="T4" fmla="*/ 0 w 21240"/>
                  <a:gd name="T5" fmla="*/ 0 h 21600"/>
                  <a:gd name="T6" fmla="*/ 0 60000 65536"/>
                  <a:gd name="T7" fmla="*/ 0 60000 65536"/>
                  <a:gd name="T8" fmla="*/ 0 60000 65536"/>
                  <a:gd name="T9" fmla="*/ 0 w 21240"/>
                  <a:gd name="T10" fmla="*/ 0 h 21600"/>
                  <a:gd name="T11" fmla="*/ 21240 w 21240"/>
                  <a:gd name="T12" fmla="*/ 21600 h 21600"/>
                </a:gdLst>
                <a:ahLst/>
                <a:cxnLst>
                  <a:cxn ang="T6">
                    <a:pos x="T0" y="T1"/>
                  </a:cxn>
                  <a:cxn ang="T7">
                    <a:pos x="T2" y="T3"/>
                  </a:cxn>
                  <a:cxn ang="T8">
                    <a:pos x="T4" y="T5"/>
                  </a:cxn>
                </a:cxnLst>
                <a:rect l="T9" t="T10" r="T11" b="T12"/>
                <a:pathLst>
                  <a:path w="21240" h="21600" fill="none" extrusionOk="0">
                    <a:moveTo>
                      <a:pt x="-1" y="0"/>
                    </a:moveTo>
                    <a:cubicBezTo>
                      <a:pt x="10414" y="0"/>
                      <a:pt x="19346" y="7431"/>
                      <a:pt x="21240" y="17672"/>
                    </a:cubicBezTo>
                  </a:path>
                  <a:path w="21240" h="21600" stroke="0" extrusionOk="0">
                    <a:moveTo>
                      <a:pt x="-1" y="0"/>
                    </a:moveTo>
                    <a:cubicBezTo>
                      <a:pt x="10414" y="0"/>
                      <a:pt x="19346" y="7431"/>
                      <a:pt x="21240" y="17672"/>
                    </a:cubicBezTo>
                    <a:lnTo>
                      <a:pt x="0" y="21600"/>
                    </a:lnTo>
                    <a:lnTo>
                      <a:pt x="-1" y="0"/>
                    </a:lnTo>
                    <a:close/>
                  </a:path>
                </a:pathLst>
              </a:custGeom>
              <a:noFill/>
              <a:ln w="9525">
                <a:solidFill>
                  <a:schemeClr val="tx1"/>
                </a:solidFill>
                <a:round/>
                <a:headEnd/>
                <a:tailEnd/>
              </a:ln>
            </p:spPr>
            <p:txBody>
              <a:bodyPr wrap="none" anchor="ctr"/>
              <a:lstStyle/>
              <a:p>
                <a:pPr algn="ctr" fontAlgn="base">
                  <a:spcBef>
                    <a:spcPct val="0"/>
                  </a:spcBef>
                  <a:spcAft>
                    <a:spcPct val="0"/>
                  </a:spcAft>
                </a:pPr>
                <a:r>
                  <a:rPr lang="en-GB" sz="1200">
                    <a:solidFill>
                      <a:prstClr val="black"/>
                    </a:solidFill>
                    <a:latin typeface="Arial" pitchFamily="34" charset="0"/>
                  </a:rPr>
                  <a:t> </a:t>
                </a:r>
                <a:endParaRPr lang="en-US" sz="1200">
                  <a:solidFill>
                    <a:prstClr val="black"/>
                  </a:solidFill>
                  <a:latin typeface="Arial" pitchFamily="34" charset="0"/>
                </a:endParaRPr>
              </a:p>
            </p:txBody>
          </p:sp>
          <p:sp>
            <p:nvSpPr>
              <p:cNvPr id="23572" name="Text Box 55"/>
              <p:cNvSpPr txBox="1">
                <a:spLocks noChangeArrowheads="1"/>
              </p:cNvSpPr>
              <p:nvPr/>
            </p:nvSpPr>
            <p:spPr bwMode="auto">
              <a:xfrm>
                <a:off x="3982" y="2024"/>
                <a:ext cx="1270" cy="163"/>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200" dirty="0">
                    <a:solidFill>
                      <a:prstClr val="black"/>
                    </a:solidFill>
                    <a:latin typeface="Arial" pitchFamily="34" charset="0"/>
                  </a:rPr>
                  <a:t>Primary transport cost</a:t>
                </a:r>
                <a:endParaRPr lang="en-US" sz="1200" dirty="0">
                  <a:solidFill>
                    <a:prstClr val="black"/>
                  </a:solidFill>
                  <a:latin typeface="Arial" pitchFamily="34" charset="0"/>
                </a:endParaRPr>
              </a:p>
            </p:txBody>
          </p:sp>
        </p:grpSp>
      </p:grpSp>
      <p:grpSp>
        <p:nvGrpSpPr>
          <p:cNvPr id="12" name="Group 57"/>
          <p:cNvGrpSpPr>
            <a:grpSpLocks/>
          </p:cNvGrpSpPr>
          <p:nvPr/>
        </p:nvGrpSpPr>
        <p:grpSpPr bwMode="auto">
          <a:xfrm>
            <a:off x="2825263" y="598488"/>
            <a:ext cx="5398477" cy="3048000"/>
            <a:chOff x="1568" y="302"/>
            <a:chExt cx="3684" cy="1920"/>
          </a:xfrm>
        </p:grpSpPr>
        <p:sp>
          <p:nvSpPr>
            <p:cNvPr id="23566" name="Arc 33"/>
            <p:cNvSpPr>
              <a:spLocks/>
            </p:cNvSpPr>
            <p:nvPr/>
          </p:nvSpPr>
          <p:spPr bwMode="auto">
            <a:xfrm rot="13407898" flipH="1">
              <a:off x="1568" y="302"/>
              <a:ext cx="2092" cy="1920"/>
            </a:xfrm>
            <a:custGeom>
              <a:avLst/>
              <a:gdLst>
                <a:gd name="T0" fmla="*/ 0 w 21552"/>
                <a:gd name="T1" fmla="*/ 0 h 21590"/>
                <a:gd name="T2" fmla="*/ 0 w 21552"/>
                <a:gd name="T3" fmla="*/ 0 h 21590"/>
                <a:gd name="T4" fmla="*/ 0 w 21552"/>
                <a:gd name="T5" fmla="*/ 0 h 21590"/>
                <a:gd name="T6" fmla="*/ 0 60000 65536"/>
                <a:gd name="T7" fmla="*/ 0 60000 65536"/>
                <a:gd name="T8" fmla="*/ 0 60000 65536"/>
                <a:gd name="T9" fmla="*/ 0 w 21552"/>
                <a:gd name="T10" fmla="*/ 0 h 21590"/>
                <a:gd name="T11" fmla="*/ 21552 w 21552"/>
                <a:gd name="T12" fmla="*/ 21590 h 21590"/>
              </a:gdLst>
              <a:ahLst/>
              <a:cxnLst>
                <a:cxn ang="T6">
                  <a:pos x="T0" y="T1"/>
                </a:cxn>
                <a:cxn ang="T7">
                  <a:pos x="T2" y="T3"/>
                </a:cxn>
                <a:cxn ang="T8">
                  <a:pos x="T4" y="T5"/>
                </a:cxn>
              </a:cxnLst>
              <a:rect l="T9" t="T10" r="T11" b="T12"/>
              <a:pathLst>
                <a:path w="21552" h="21590" fill="none" extrusionOk="0">
                  <a:moveTo>
                    <a:pt x="644" y="-1"/>
                  </a:moveTo>
                  <a:cubicBezTo>
                    <a:pt x="11764" y="331"/>
                    <a:pt x="20814" y="9055"/>
                    <a:pt x="21552" y="20156"/>
                  </a:cubicBezTo>
                </a:path>
                <a:path w="21552" h="21590" stroke="0" extrusionOk="0">
                  <a:moveTo>
                    <a:pt x="644" y="-1"/>
                  </a:moveTo>
                  <a:cubicBezTo>
                    <a:pt x="11764" y="331"/>
                    <a:pt x="20814" y="9055"/>
                    <a:pt x="21552" y="20156"/>
                  </a:cubicBezTo>
                  <a:lnTo>
                    <a:pt x="0" y="21590"/>
                  </a:lnTo>
                  <a:lnTo>
                    <a:pt x="644" y="-1"/>
                  </a:lnTo>
                  <a:close/>
                </a:path>
              </a:pathLst>
            </a:custGeom>
            <a:noFill/>
            <a:ln w="9525">
              <a:solidFill>
                <a:schemeClr val="tx1"/>
              </a:solidFill>
              <a:round/>
              <a:headEnd/>
              <a:tailEnd/>
            </a:ln>
          </p:spPr>
          <p:txBody>
            <a:bodyPr wrap="none" anchor="ctr"/>
            <a:lstStyle/>
            <a:p>
              <a:pPr eaLnBrk="0" fontAlgn="base" hangingPunct="0">
                <a:lnSpc>
                  <a:spcPct val="90000"/>
                </a:lnSpc>
                <a:spcBef>
                  <a:spcPct val="0"/>
                </a:spcBef>
                <a:spcAft>
                  <a:spcPct val="0"/>
                </a:spcAft>
              </a:pPr>
              <a:endParaRPr lang="en-GB" sz="2000">
                <a:solidFill>
                  <a:prstClr val="black"/>
                </a:solidFill>
                <a:latin typeface="Arial" pitchFamily="34" charset="0"/>
              </a:endParaRPr>
            </a:p>
          </p:txBody>
        </p:sp>
        <p:sp>
          <p:nvSpPr>
            <p:cNvPr id="23567" name="Text Box 56"/>
            <p:cNvSpPr txBox="1">
              <a:spLocks noChangeArrowheads="1"/>
            </p:cNvSpPr>
            <p:nvPr/>
          </p:nvSpPr>
          <p:spPr bwMode="auto">
            <a:xfrm>
              <a:off x="3982" y="1253"/>
              <a:ext cx="1270" cy="179"/>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400">
                  <a:solidFill>
                    <a:prstClr val="black"/>
                  </a:solidFill>
                  <a:latin typeface="Arial" pitchFamily="34" charset="0"/>
                </a:rPr>
                <a:t>Total logistics cost</a:t>
              </a:r>
              <a:endParaRPr lang="en-US" sz="1400">
                <a:solidFill>
                  <a:prstClr val="black"/>
                </a:solidFill>
                <a:latin typeface="Arial" pitchFamily="34" charset="0"/>
              </a:endParaRPr>
            </a:p>
          </p:txBody>
        </p:sp>
      </p:grpSp>
      <p:sp>
        <p:nvSpPr>
          <p:cNvPr id="23564" name="Rectangle 118"/>
          <p:cNvSpPr>
            <a:spLocks noChangeArrowheads="1"/>
          </p:cNvSpPr>
          <p:nvPr/>
        </p:nvSpPr>
        <p:spPr bwMode="auto">
          <a:xfrm>
            <a:off x="1975338" y="1341438"/>
            <a:ext cx="8411308" cy="4114800"/>
          </a:xfrm>
          <a:prstGeom prst="rect">
            <a:avLst/>
          </a:prstGeom>
          <a:noFill/>
          <a:ln w="9525">
            <a:noFill/>
            <a:miter lim="800000"/>
            <a:headEnd/>
            <a:tailEnd/>
          </a:ln>
        </p:spPr>
        <p:txBody>
          <a:bodyPr lIns="92075" tIns="46038" rIns="92075" bIns="46038"/>
          <a:lstStyle/>
          <a:p>
            <a:pPr marL="273050" indent="-273050" defTabSz="871538" eaLnBrk="0" fontAlgn="base" hangingPunct="0">
              <a:lnSpc>
                <a:spcPct val="90000"/>
              </a:lnSpc>
              <a:spcBef>
                <a:spcPct val="30000"/>
              </a:spcBef>
              <a:spcAft>
                <a:spcPct val="0"/>
              </a:spcAft>
              <a:buSzPct val="100000"/>
            </a:pPr>
            <a:r>
              <a:rPr lang="en-GB" dirty="0">
                <a:solidFill>
                  <a:prstClr val="black"/>
                </a:solidFill>
                <a:latin typeface="Arial" pitchFamily="34" charset="0"/>
              </a:rPr>
              <a:t>	</a:t>
            </a:r>
          </a:p>
          <a:p>
            <a:pPr marL="273050" indent="-273050" defTabSz="871538" eaLnBrk="0" fontAlgn="base" hangingPunct="0">
              <a:lnSpc>
                <a:spcPct val="90000"/>
              </a:lnSpc>
              <a:spcBef>
                <a:spcPct val="30000"/>
              </a:spcBef>
              <a:spcAft>
                <a:spcPct val="0"/>
              </a:spcAft>
              <a:buSzPct val="100000"/>
            </a:pPr>
            <a:endParaRPr lang="en-GB" b="1" dirty="0">
              <a:solidFill>
                <a:prstClr val="black"/>
              </a:solidFill>
              <a:latin typeface="Arial" pitchFamily="34" charset="0"/>
            </a:endParaRPr>
          </a:p>
          <a:p>
            <a:pPr marL="273050" indent="-273050" defTabSz="871538" eaLnBrk="0" fontAlgn="base" hangingPunct="0">
              <a:lnSpc>
                <a:spcPct val="90000"/>
              </a:lnSpc>
              <a:spcBef>
                <a:spcPct val="30000"/>
              </a:spcBef>
              <a:spcAft>
                <a:spcPct val="0"/>
              </a:spcAft>
              <a:buSzPct val="100000"/>
            </a:pPr>
            <a:endParaRPr lang="en-GB" b="1" dirty="0">
              <a:solidFill>
                <a:prstClr val="black"/>
              </a:solidFill>
              <a:latin typeface="Arial" pitchFamily="34" charset="0"/>
            </a:endParaRPr>
          </a:p>
        </p:txBody>
      </p:sp>
      <p:sp>
        <p:nvSpPr>
          <p:cNvPr id="23565" name="Text Box 141"/>
          <p:cNvSpPr txBox="1">
            <a:spLocks noChangeArrowheads="1"/>
          </p:cNvSpPr>
          <p:nvPr/>
        </p:nvSpPr>
        <p:spPr bwMode="auto">
          <a:xfrm>
            <a:off x="7536160" y="5734403"/>
            <a:ext cx="3131840" cy="286232"/>
          </a:xfrm>
          <a:prstGeom prst="rect">
            <a:avLst/>
          </a:prstGeom>
          <a:noFill/>
          <a:ln w="25400">
            <a:noFill/>
            <a:miter lim="800000"/>
            <a:headEnd type="none" w="sm" len="sm"/>
            <a:tailEnd type="none" w="med" len="lg"/>
          </a:ln>
        </p:spPr>
        <p:txBody>
          <a:bodyPr wrap="square">
            <a:spAutoFit/>
          </a:bodyPr>
          <a:lstStyle/>
          <a:p>
            <a:pPr defTabSz="871538" eaLnBrk="0" fontAlgn="base" hangingPunct="0">
              <a:lnSpc>
                <a:spcPct val="90000"/>
              </a:lnSpc>
              <a:spcBef>
                <a:spcPct val="50000"/>
              </a:spcBef>
              <a:spcAft>
                <a:spcPct val="0"/>
              </a:spcAft>
            </a:pPr>
            <a:r>
              <a:rPr lang="en-GB" sz="1400" dirty="0">
                <a:solidFill>
                  <a:prstClr val="black"/>
                </a:solidFill>
                <a:latin typeface="Arial" pitchFamily="34" charset="0"/>
              </a:rPr>
              <a:t>Rushton, Croucher and Baker (2010)</a:t>
            </a:r>
            <a:endParaRPr lang="en-US" sz="1400" dirty="0">
              <a:solidFill>
                <a:prstClr val="black"/>
              </a:solidFill>
              <a:latin typeface="Arial" pitchFamily="34" charset="0"/>
            </a:endParaRPr>
          </a:p>
        </p:txBody>
      </p:sp>
      <p:sp>
        <p:nvSpPr>
          <p:cNvPr id="14" name="Rectangle 13"/>
          <p:cNvSpPr/>
          <p:nvPr/>
        </p:nvSpPr>
        <p:spPr>
          <a:xfrm>
            <a:off x="2242296" y="404665"/>
            <a:ext cx="4416594" cy="584775"/>
          </a:xfrm>
          <a:prstGeom prst="rect">
            <a:avLst/>
          </a:prstGeom>
        </p:spPr>
        <p:txBody>
          <a:bodyPr wrap="none">
            <a:spAutoFit/>
          </a:bodyPr>
          <a:lstStyle/>
          <a:p>
            <a:r>
              <a:rPr lang="en-GB" sz="3200" dirty="0">
                <a:solidFill>
                  <a:srgbClr val="E32118"/>
                </a:solidFill>
                <a:latin typeface="+mj-lt"/>
              </a:rPr>
              <a:t>Major Cost Relationships </a:t>
            </a:r>
          </a:p>
        </p:txBody>
      </p:sp>
      <p:cxnSp>
        <p:nvCxnSpPr>
          <p:cNvPr id="18" name="Straight Connector 17"/>
          <p:cNvCxnSpPr/>
          <p:nvPr/>
        </p:nvCxnSpPr>
        <p:spPr>
          <a:xfrm>
            <a:off x="4367808" y="2996952"/>
            <a:ext cx="0" cy="237626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3" name="Footer Placeholder 12"/>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397543532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3"/>
          <p:cNvSpPr>
            <a:spLocks noChangeArrowheads="1"/>
          </p:cNvSpPr>
          <p:nvPr/>
        </p:nvSpPr>
        <p:spPr bwMode="auto">
          <a:xfrm>
            <a:off x="2174638" y="1557338"/>
            <a:ext cx="6611815" cy="4114800"/>
          </a:xfrm>
          <a:prstGeom prst="rect">
            <a:avLst/>
          </a:prstGeom>
          <a:noFill/>
          <a:ln w="9525">
            <a:noFill/>
            <a:miter lim="800000"/>
            <a:headEnd/>
            <a:tailEnd/>
          </a:ln>
        </p:spPr>
        <p:txBody>
          <a:bodyPr lIns="92075" tIns="46038" rIns="92075" bIns="46038"/>
          <a:lstStyle/>
          <a:p>
            <a:pPr marL="273050" indent="-273050" defTabSz="871538" eaLnBrk="0" fontAlgn="base" hangingPunct="0">
              <a:lnSpc>
                <a:spcPct val="90000"/>
              </a:lnSpc>
              <a:spcBef>
                <a:spcPct val="30000"/>
              </a:spcBef>
              <a:spcAft>
                <a:spcPct val="0"/>
              </a:spcAft>
              <a:buSzPct val="100000"/>
            </a:pPr>
            <a:endParaRPr lang="en-GB" sz="2400" dirty="0">
              <a:solidFill>
                <a:prstClr val="black"/>
              </a:solidFill>
              <a:latin typeface="Arial" pitchFamily="34" charset="0"/>
            </a:endParaRPr>
          </a:p>
        </p:txBody>
      </p:sp>
      <p:sp>
        <p:nvSpPr>
          <p:cNvPr id="26628" name="Text Box 44"/>
          <p:cNvSpPr txBox="1">
            <a:spLocks noChangeArrowheads="1"/>
          </p:cNvSpPr>
          <p:nvPr/>
        </p:nvSpPr>
        <p:spPr bwMode="auto">
          <a:xfrm>
            <a:off x="7159871" y="5661312"/>
            <a:ext cx="3184601" cy="286232"/>
          </a:xfrm>
          <a:prstGeom prst="rect">
            <a:avLst/>
          </a:prstGeom>
          <a:noFill/>
          <a:ln w="25400">
            <a:noFill/>
            <a:miter lim="800000"/>
            <a:headEnd type="none" w="sm" len="sm"/>
            <a:tailEnd type="none" w="med" len="lg"/>
          </a:ln>
        </p:spPr>
        <p:txBody>
          <a:bodyPr wrap="square">
            <a:spAutoFit/>
          </a:bodyPr>
          <a:lstStyle/>
          <a:p>
            <a:pPr defTabSz="871538" eaLnBrk="0" fontAlgn="base" hangingPunct="0">
              <a:lnSpc>
                <a:spcPct val="90000"/>
              </a:lnSpc>
              <a:spcBef>
                <a:spcPct val="50000"/>
              </a:spcBef>
              <a:spcAft>
                <a:spcPct val="0"/>
              </a:spcAft>
            </a:pPr>
            <a:r>
              <a:rPr lang="en-GB" sz="1400" dirty="0">
                <a:solidFill>
                  <a:prstClr val="black"/>
                </a:solidFill>
                <a:latin typeface="Arial" pitchFamily="34" charset="0"/>
              </a:rPr>
              <a:t>Evans &amp; </a:t>
            </a:r>
            <a:r>
              <a:rPr lang="en-GB" sz="1400" dirty="0" err="1">
                <a:solidFill>
                  <a:prstClr val="black"/>
                </a:solidFill>
                <a:latin typeface="Arial" pitchFamily="34" charset="0"/>
              </a:rPr>
              <a:t>Castek</a:t>
            </a:r>
            <a:r>
              <a:rPr lang="en-GB" sz="1400" dirty="0">
                <a:solidFill>
                  <a:prstClr val="black"/>
                </a:solidFill>
                <a:latin typeface="Arial" pitchFamily="34" charset="0"/>
              </a:rPr>
              <a:t> in </a:t>
            </a:r>
            <a:r>
              <a:rPr lang="en-GB" sz="1400" dirty="0" err="1">
                <a:solidFill>
                  <a:prstClr val="black"/>
                </a:solidFill>
                <a:latin typeface="Arial" pitchFamily="34" charset="0"/>
              </a:rPr>
              <a:t>Gattorna</a:t>
            </a:r>
            <a:r>
              <a:rPr lang="en-GB" sz="1400" dirty="0">
                <a:solidFill>
                  <a:prstClr val="black"/>
                </a:solidFill>
                <a:latin typeface="Arial" pitchFamily="34" charset="0"/>
              </a:rPr>
              <a:t> (1998)</a:t>
            </a:r>
            <a:endParaRPr lang="en-US" sz="1400" dirty="0">
              <a:solidFill>
                <a:prstClr val="black"/>
              </a:solidFill>
              <a:latin typeface="Arial" pitchFamily="34" charset="0"/>
            </a:endParaRPr>
          </a:p>
        </p:txBody>
      </p:sp>
      <p:grpSp>
        <p:nvGrpSpPr>
          <p:cNvPr id="2" name="Group 56"/>
          <p:cNvGrpSpPr>
            <a:grpSpLocks/>
          </p:cNvGrpSpPr>
          <p:nvPr/>
        </p:nvGrpSpPr>
        <p:grpSpPr bwMode="auto">
          <a:xfrm>
            <a:off x="3024564" y="2060575"/>
            <a:ext cx="5131777" cy="2806700"/>
            <a:chOff x="1170" y="1480"/>
            <a:chExt cx="3502" cy="1768"/>
          </a:xfrm>
        </p:grpSpPr>
        <p:sp>
          <p:nvSpPr>
            <p:cNvPr id="26632" name="AutoShape 45"/>
            <p:cNvSpPr>
              <a:spLocks noChangeArrowheads="1"/>
            </p:cNvSpPr>
            <p:nvPr/>
          </p:nvSpPr>
          <p:spPr bwMode="auto">
            <a:xfrm>
              <a:off x="2467" y="2704"/>
              <a:ext cx="499" cy="544"/>
            </a:xfrm>
            <a:prstGeom prst="triangle">
              <a:avLst>
                <a:gd name="adj" fmla="val 50000"/>
              </a:avLst>
            </a:prstGeom>
            <a:noFill/>
            <a:ln w="25400">
              <a:solidFill>
                <a:schemeClr val="tx1"/>
              </a:solidFill>
              <a:miter lim="800000"/>
              <a:headEnd type="none" w="sm" len="sm"/>
              <a:tailEnd type="none" w="med" len="lg"/>
            </a:ln>
          </p:spPr>
          <p:txBody>
            <a:bodyPr wrap="none" anchor="ctr"/>
            <a:lstStyle/>
            <a:p>
              <a:pPr eaLnBrk="0" fontAlgn="base" hangingPunct="0">
                <a:lnSpc>
                  <a:spcPct val="90000"/>
                </a:lnSpc>
                <a:spcBef>
                  <a:spcPct val="0"/>
                </a:spcBef>
                <a:spcAft>
                  <a:spcPct val="0"/>
                </a:spcAft>
              </a:pPr>
              <a:endParaRPr lang="en-US" sz="2000">
                <a:solidFill>
                  <a:prstClr val="black"/>
                </a:solidFill>
                <a:latin typeface="Arial" pitchFamily="34" charset="0"/>
              </a:endParaRPr>
            </a:p>
          </p:txBody>
        </p:sp>
        <p:sp>
          <p:nvSpPr>
            <p:cNvPr id="26633" name="Line 46"/>
            <p:cNvSpPr>
              <a:spLocks noChangeShapeType="1"/>
            </p:cNvSpPr>
            <p:nvPr/>
          </p:nvSpPr>
          <p:spPr bwMode="auto">
            <a:xfrm>
              <a:off x="1215" y="2704"/>
              <a:ext cx="3084" cy="0"/>
            </a:xfrm>
            <a:prstGeom prst="line">
              <a:avLst/>
            </a:prstGeom>
            <a:noFill/>
            <a:ln w="25400">
              <a:solidFill>
                <a:schemeClr val="tx1"/>
              </a:solidFill>
              <a:round/>
              <a:headEnd type="none" w="sm" len="sm"/>
              <a:tailEnd type="none" w="med" len="lg"/>
            </a:ln>
          </p:spPr>
          <p:txBody>
            <a:bodyPr/>
            <a:lstStyle/>
            <a:p>
              <a:pPr eaLnBrk="0" fontAlgn="base" hangingPunct="0">
                <a:lnSpc>
                  <a:spcPct val="90000"/>
                </a:lnSpc>
                <a:spcBef>
                  <a:spcPct val="0"/>
                </a:spcBef>
                <a:spcAft>
                  <a:spcPct val="0"/>
                </a:spcAft>
              </a:pPr>
              <a:endParaRPr lang="en-GB" sz="2000">
                <a:solidFill>
                  <a:prstClr val="black"/>
                </a:solidFill>
                <a:latin typeface="Arial" pitchFamily="34" charset="0"/>
              </a:endParaRPr>
            </a:p>
          </p:txBody>
        </p:sp>
        <p:sp>
          <p:nvSpPr>
            <p:cNvPr id="26634" name="Text Box 47"/>
            <p:cNvSpPr txBox="1">
              <a:spLocks noChangeArrowheads="1"/>
            </p:cNvSpPr>
            <p:nvPr/>
          </p:nvSpPr>
          <p:spPr bwMode="auto">
            <a:xfrm>
              <a:off x="1170" y="2205"/>
              <a:ext cx="817" cy="336"/>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600">
                  <a:solidFill>
                    <a:prstClr val="black"/>
                  </a:solidFill>
                  <a:latin typeface="Arial" pitchFamily="34" charset="0"/>
                </a:rPr>
                <a:t>Cost to Serve</a:t>
              </a:r>
              <a:endParaRPr lang="en-US" sz="1600">
                <a:solidFill>
                  <a:prstClr val="black"/>
                </a:solidFill>
                <a:latin typeface="Arial" pitchFamily="34" charset="0"/>
              </a:endParaRPr>
            </a:p>
          </p:txBody>
        </p:sp>
        <p:sp>
          <p:nvSpPr>
            <p:cNvPr id="26635" name="Text Box 48"/>
            <p:cNvSpPr txBox="1">
              <a:spLocks noChangeArrowheads="1"/>
            </p:cNvSpPr>
            <p:nvPr/>
          </p:nvSpPr>
          <p:spPr bwMode="auto">
            <a:xfrm>
              <a:off x="3855" y="2205"/>
              <a:ext cx="817" cy="336"/>
            </a:xfrm>
            <a:prstGeom prst="rect">
              <a:avLst/>
            </a:prstGeom>
            <a:noFill/>
            <a:ln w="25400">
              <a:noFill/>
              <a:miter lim="800000"/>
              <a:headEnd type="none" w="sm" len="sm"/>
              <a:tailEnd type="none" w="med" len="lg"/>
            </a:ln>
          </p:spPr>
          <p:txBody>
            <a:bodyPr>
              <a:spAutoFit/>
            </a:bodyPr>
            <a:lstStyle/>
            <a:p>
              <a:pPr defTabSz="871538" eaLnBrk="0" fontAlgn="base" hangingPunct="0">
                <a:lnSpc>
                  <a:spcPct val="90000"/>
                </a:lnSpc>
                <a:spcBef>
                  <a:spcPct val="50000"/>
                </a:spcBef>
                <a:spcAft>
                  <a:spcPct val="0"/>
                </a:spcAft>
              </a:pPr>
              <a:r>
                <a:rPr lang="en-GB" sz="1600">
                  <a:solidFill>
                    <a:prstClr val="black"/>
                  </a:solidFill>
                  <a:latin typeface="Arial" pitchFamily="34" charset="0"/>
                </a:rPr>
                <a:t>Service quality</a:t>
              </a:r>
              <a:endParaRPr lang="en-US" sz="1600">
                <a:solidFill>
                  <a:prstClr val="black"/>
                </a:solidFill>
                <a:latin typeface="Arial" pitchFamily="34" charset="0"/>
              </a:endParaRPr>
            </a:p>
          </p:txBody>
        </p:sp>
        <p:sp>
          <p:nvSpPr>
            <p:cNvPr id="26636" name="Oval 49"/>
            <p:cNvSpPr>
              <a:spLocks noChangeArrowheads="1"/>
            </p:cNvSpPr>
            <p:nvPr/>
          </p:nvSpPr>
          <p:spPr bwMode="auto">
            <a:xfrm>
              <a:off x="2349" y="2069"/>
              <a:ext cx="726" cy="635"/>
            </a:xfrm>
            <a:prstGeom prst="ellipse">
              <a:avLst/>
            </a:prstGeom>
            <a:noFill/>
            <a:ln w="25400">
              <a:solidFill>
                <a:schemeClr val="tx1"/>
              </a:solidFill>
              <a:round/>
              <a:headEnd type="none" w="sm" len="sm"/>
              <a:tailEnd type="none" w="med" len="lg"/>
            </a:ln>
          </p:spPr>
          <p:txBody>
            <a:bodyPr wrap="none" anchor="ctr"/>
            <a:lstStyle/>
            <a:p>
              <a:pPr eaLnBrk="0" fontAlgn="base" hangingPunct="0">
                <a:lnSpc>
                  <a:spcPct val="90000"/>
                </a:lnSpc>
                <a:spcBef>
                  <a:spcPct val="0"/>
                </a:spcBef>
                <a:spcAft>
                  <a:spcPct val="0"/>
                </a:spcAft>
              </a:pPr>
              <a:endParaRPr lang="en-US" sz="2000">
                <a:solidFill>
                  <a:prstClr val="black"/>
                </a:solidFill>
                <a:latin typeface="Arial" pitchFamily="34" charset="0"/>
              </a:endParaRPr>
            </a:p>
          </p:txBody>
        </p:sp>
        <p:sp>
          <p:nvSpPr>
            <p:cNvPr id="26637" name="Text Box 50"/>
            <p:cNvSpPr txBox="1">
              <a:spLocks noChangeArrowheads="1"/>
            </p:cNvSpPr>
            <p:nvPr/>
          </p:nvSpPr>
          <p:spPr bwMode="auto">
            <a:xfrm>
              <a:off x="2259" y="2187"/>
              <a:ext cx="907" cy="336"/>
            </a:xfrm>
            <a:prstGeom prst="rect">
              <a:avLst/>
            </a:prstGeom>
            <a:noFill/>
            <a:ln w="25400">
              <a:noFill/>
              <a:miter lim="800000"/>
              <a:headEnd type="none" w="sm" len="sm"/>
              <a:tailEnd type="none" w="med" len="lg"/>
            </a:ln>
          </p:spPr>
          <p:txBody>
            <a:bodyPr>
              <a:spAutoFit/>
            </a:bodyPr>
            <a:lstStyle/>
            <a:p>
              <a:pPr algn="ctr" defTabSz="871538" eaLnBrk="0" fontAlgn="base" hangingPunct="0">
                <a:lnSpc>
                  <a:spcPct val="90000"/>
                </a:lnSpc>
                <a:spcBef>
                  <a:spcPct val="50000"/>
                </a:spcBef>
                <a:spcAft>
                  <a:spcPct val="0"/>
                </a:spcAft>
              </a:pPr>
              <a:r>
                <a:rPr lang="en-GB" sz="1600">
                  <a:solidFill>
                    <a:prstClr val="black"/>
                  </a:solidFill>
                  <a:latin typeface="Arial" pitchFamily="34" charset="0"/>
                </a:rPr>
                <a:t>Customer Satisfaction</a:t>
              </a:r>
              <a:r>
                <a:rPr lang="en-GB" sz="1400">
                  <a:solidFill>
                    <a:prstClr val="black"/>
                  </a:solidFill>
                  <a:latin typeface="Arial" pitchFamily="34" charset="0"/>
                </a:rPr>
                <a:t>       </a:t>
              </a:r>
              <a:endParaRPr lang="en-US" sz="1400">
                <a:solidFill>
                  <a:prstClr val="black"/>
                </a:solidFill>
                <a:latin typeface="Arial" pitchFamily="34" charset="0"/>
              </a:endParaRPr>
            </a:p>
          </p:txBody>
        </p:sp>
        <p:sp>
          <p:nvSpPr>
            <p:cNvPr id="26638" name="AutoShape 51"/>
            <p:cNvSpPr>
              <a:spLocks noChangeArrowheads="1"/>
            </p:cNvSpPr>
            <p:nvPr/>
          </p:nvSpPr>
          <p:spPr bwMode="auto">
            <a:xfrm>
              <a:off x="1306" y="2522"/>
              <a:ext cx="227" cy="182"/>
            </a:xfrm>
            <a:prstGeom prst="downArrow">
              <a:avLst>
                <a:gd name="adj1" fmla="val 50000"/>
                <a:gd name="adj2" fmla="val 25000"/>
              </a:avLst>
            </a:prstGeom>
            <a:noFill/>
            <a:ln w="25400">
              <a:solidFill>
                <a:schemeClr val="tx1"/>
              </a:solidFill>
              <a:miter lim="800000"/>
              <a:headEnd type="none" w="sm" len="sm"/>
              <a:tailEnd type="none" w="med" len="lg"/>
            </a:ln>
          </p:spPr>
          <p:txBody>
            <a:bodyPr vert="eaVert" wrap="none" anchor="ctr"/>
            <a:lstStyle/>
            <a:p>
              <a:pPr eaLnBrk="0" fontAlgn="base" hangingPunct="0">
                <a:lnSpc>
                  <a:spcPct val="90000"/>
                </a:lnSpc>
                <a:spcBef>
                  <a:spcPct val="0"/>
                </a:spcBef>
                <a:spcAft>
                  <a:spcPct val="0"/>
                </a:spcAft>
              </a:pPr>
              <a:endParaRPr lang="en-US" sz="2000">
                <a:solidFill>
                  <a:prstClr val="black"/>
                </a:solidFill>
                <a:latin typeface="Arial" pitchFamily="34" charset="0"/>
              </a:endParaRPr>
            </a:p>
          </p:txBody>
        </p:sp>
        <p:sp>
          <p:nvSpPr>
            <p:cNvPr id="26639" name="AutoShape 52"/>
            <p:cNvSpPr>
              <a:spLocks noChangeArrowheads="1"/>
            </p:cNvSpPr>
            <p:nvPr/>
          </p:nvSpPr>
          <p:spPr bwMode="auto">
            <a:xfrm>
              <a:off x="3982" y="2522"/>
              <a:ext cx="227" cy="182"/>
            </a:xfrm>
            <a:prstGeom prst="downArrow">
              <a:avLst>
                <a:gd name="adj1" fmla="val 50000"/>
                <a:gd name="adj2" fmla="val 25000"/>
              </a:avLst>
            </a:prstGeom>
            <a:noFill/>
            <a:ln w="25400">
              <a:solidFill>
                <a:schemeClr val="tx1"/>
              </a:solidFill>
              <a:miter lim="800000"/>
              <a:headEnd type="none" w="sm" len="sm"/>
              <a:tailEnd type="none" w="med" len="lg"/>
            </a:ln>
          </p:spPr>
          <p:txBody>
            <a:bodyPr vert="eaVert" wrap="none" anchor="ctr"/>
            <a:lstStyle/>
            <a:p>
              <a:pPr eaLnBrk="0" fontAlgn="base" hangingPunct="0">
                <a:lnSpc>
                  <a:spcPct val="90000"/>
                </a:lnSpc>
                <a:spcBef>
                  <a:spcPct val="0"/>
                </a:spcBef>
                <a:spcAft>
                  <a:spcPct val="0"/>
                </a:spcAft>
              </a:pPr>
              <a:endParaRPr lang="en-US" sz="2000">
                <a:solidFill>
                  <a:prstClr val="black"/>
                </a:solidFill>
                <a:latin typeface="Arial" pitchFamily="34" charset="0"/>
              </a:endParaRPr>
            </a:p>
          </p:txBody>
        </p:sp>
        <p:sp>
          <p:nvSpPr>
            <p:cNvPr id="26640" name="AutoShape 53"/>
            <p:cNvSpPr>
              <a:spLocks noChangeArrowheads="1"/>
            </p:cNvSpPr>
            <p:nvPr/>
          </p:nvSpPr>
          <p:spPr bwMode="auto">
            <a:xfrm>
              <a:off x="2558" y="1797"/>
              <a:ext cx="335" cy="218"/>
            </a:xfrm>
            <a:prstGeom prst="upArrow">
              <a:avLst>
                <a:gd name="adj1" fmla="val 50000"/>
                <a:gd name="adj2" fmla="val 25000"/>
              </a:avLst>
            </a:prstGeom>
            <a:noFill/>
            <a:ln w="25400">
              <a:solidFill>
                <a:schemeClr val="tx1"/>
              </a:solidFill>
              <a:miter lim="800000"/>
              <a:headEnd type="none" w="sm" len="sm"/>
              <a:tailEnd type="none" w="med" len="lg"/>
            </a:ln>
          </p:spPr>
          <p:txBody>
            <a:bodyPr vert="eaVert" wrap="none" anchor="ctr"/>
            <a:lstStyle/>
            <a:p>
              <a:pPr eaLnBrk="0" fontAlgn="base" hangingPunct="0">
                <a:lnSpc>
                  <a:spcPct val="90000"/>
                </a:lnSpc>
                <a:spcBef>
                  <a:spcPct val="0"/>
                </a:spcBef>
                <a:spcAft>
                  <a:spcPct val="0"/>
                </a:spcAft>
              </a:pPr>
              <a:endParaRPr lang="en-US" sz="2000">
                <a:solidFill>
                  <a:prstClr val="black"/>
                </a:solidFill>
                <a:latin typeface="Arial" pitchFamily="34" charset="0"/>
              </a:endParaRPr>
            </a:p>
          </p:txBody>
        </p:sp>
        <p:sp>
          <p:nvSpPr>
            <p:cNvPr id="26641" name="Text Box 55"/>
            <p:cNvSpPr txBox="1">
              <a:spLocks noChangeArrowheads="1"/>
            </p:cNvSpPr>
            <p:nvPr/>
          </p:nvSpPr>
          <p:spPr bwMode="auto">
            <a:xfrm>
              <a:off x="2313" y="1480"/>
              <a:ext cx="816" cy="336"/>
            </a:xfrm>
            <a:prstGeom prst="rect">
              <a:avLst/>
            </a:prstGeom>
            <a:noFill/>
            <a:ln w="25400">
              <a:noFill/>
              <a:miter lim="800000"/>
              <a:headEnd type="none" w="sm" len="sm"/>
              <a:tailEnd type="none" w="med" len="lg"/>
            </a:ln>
          </p:spPr>
          <p:txBody>
            <a:bodyPr>
              <a:spAutoFit/>
            </a:bodyPr>
            <a:lstStyle/>
            <a:p>
              <a:pPr algn="ctr" defTabSz="871538" eaLnBrk="0" fontAlgn="base" hangingPunct="0">
                <a:lnSpc>
                  <a:spcPct val="90000"/>
                </a:lnSpc>
                <a:spcBef>
                  <a:spcPct val="50000"/>
                </a:spcBef>
                <a:spcAft>
                  <a:spcPct val="0"/>
                </a:spcAft>
              </a:pPr>
              <a:r>
                <a:rPr lang="en-GB" sz="1600">
                  <a:solidFill>
                    <a:prstClr val="black"/>
                  </a:solidFill>
                  <a:latin typeface="Arial" pitchFamily="34" charset="0"/>
                </a:rPr>
                <a:t>Business Profit</a:t>
              </a:r>
              <a:endParaRPr lang="en-US" sz="1600">
                <a:solidFill>
                  <a:prstClr val="black"/>
                </a:solidFill>
                <a:latin typeface="Arial" pitchFamily="34" charset="0"/>
              </a:endParaRPr>
            </a:p>
          </p:txBody>
        </p:sp>
      </p:grpSp>
      <p:sp>
        <p:nvSpPr>
          <p:cNvPr id="26630" name="Text Box 60"/>
          <p:cNvSpPr txBox="1">
            <a:spLocks noChangeArrowheads="1"/>
          </p:cNvSpPr>
          <p:nvPr/>
        </p:nvSpPr>
        <p:spPr bwMode="auto">
          <a:xfrm>
            <a:off x="2041282" y="4443700"/>
            <a:ext cx="2710969" cy="646331"/>
          </a:xfrm>
          <a:prstGeom prst="rect">
            <a:avLst/>
          </a:prstGeom>
          <a:noFill/>
          <a:ln w="25400">
            <a:noFill/>
            <a:miter lim="800000"/>
            <a:headEnd type="none" w="sm" len="sm"/>
            <a:tailEnd type="none" w="med" len="lg"/>
          </a:ln>
        </p:spPr>
        <p:txBody>
          <a:bodyPr wrap="square">
            <a:spAutoFit/>
          </a:bodyPr>
          <a:lstStyle/>
          <a:p>
            <a:pPr defTabSz="871538" eaLnBrk="0" fontAlgn="base" hangingPunct="0">
              <a:lnSpc>
                <a:spcPct val="90000"/>
              </a:lnSpc>
              <a:spcBef>
                <a:spcPct val="50000"/>
              </a:spcBef>
              <a:spcAft>
                <a:spcPct val="0"/>
              </a:spcAft>
            </a:pPr>
            <a:r>
              <a:rPr lang="en-GB" sz="2000" dirty="0">
                <a:solidFill>
                  <a:prstClr val="black"/>
                </a:solidFill>
                <a:latin typeface="Arial" pitchFamily="34" charset="0"/>
              </a:rPr>
              <a:t>Perfect service =  High cost</a:t>
            </a:r>
            <a:endParaRPr lang="en-US" sz="2000" dirty="0">
              <a:solidFill>
                <a:prstClr val="black"/>
              </a:solidFill>
              <a:latin typeface="Arial" pitchFamily="34" charset="0"/>
            </a:endParaRPr>
          </a:p>
        </p:txBody>
      </p:sp>
      <p:sp>
        <p:nvSpPr>
          <p:cNvPr id="26631" name="Text Box 61"/>
          <p:cNvSpPr txBox="1">
            <a:spLocks noChangeArrowheads="1"/>
          </p:cNvSpPr>
          <p:nvPr/>
        </p:nvSpPr>
        <p:spPr bwMode="auto">
          <a:xfrm>
            <a:off x="6893176" y="4437063"/>
            <a:ext cx="3163264" cy="369332"/>
          </a:xfrm>
          <a:prstGeom prst="rect">
            <a:avLst/>
          </a:prstGeom>
          <a:noFill/>
          <a:ln w="25400">
            <a:noFill/>
            <a:miter lim="800000"/>
            <a:headEnd type="none" w="sm" len="sm"/>
            <a:tailEnd type="none" w="med" len="lg"/>
          </a:ln>
        </p:spPr>
        <p:txBody>
          <a:bodyPr wrap="square">
            <a:spAutoFit/>
          </a:bodyPr>
          <a:lstStyle/>
          <a:p>
            <a:pPr defTabSz="871538" eaLnBrk="0" fontAlgn="base" hangingPunct="0">
              <a:lnSpc>
                <a:spcPct val="90000"/>
              </a:lnSpc>
              <a:spcBef>
                <a:spcPct val="50000"/>
              </a:spcBef>
              <a:spcAft>
                <a:spcPct val="0"/>
              </a:spcAft>
            </a:pPr>
            <a:r>
              <a:rPr lang="en-GB" sz="2000" dirty="0">
                <a:solidFill>
                  <a:prstClr val="black"/>
                </a:solidFill>
                <a:latin typeface="Arial" pitchFamily="34" charset="0"/>
              </a:rPr>
              <a:t>Low cost = Lower service </a:t>
            </a:r>
            <a:endParaRPr lang="en-US" sz="2000" dirty="0">
              <a:solidFill>
                <a:prstClr val="black"/>
              </a:solidFill>
              <a:latin typeface="Arial" pitchFamily="34" charset="0"/>
            </a:endParaRPr>
          </a:p>
        </p:txBody>
      </p:sp>
      <p:sp>
        <p:nvSpPr>
          <p:cNvPr id="3" name="Title 2"/>
          <p:cNvSpPr>
            <a:spLocks noGrp="1"/>
          </p:cNvSpPr>
          <p:nvPr>
            <p:ph type="title"/>
          </p:nvPr>
        </p:nvSpPr>
        <p:spPr/>
        <p:txBody>
          <a:bodyPr>
            <a:normAutofit/>
          </a:bodyPr>
          <a:lstStyle/>
          <a:p>
            <a:pPr marL="273050" indent="-273050" defTabSz="871538">
              <a:spcBef>
                <a:spcPct val="30000"/>
              </a:spcBef>
            </a:pPr>
            <a:r>
              <a:rPr lang="en-GB" sz="3200" dirty="0"/>
              <a:t>Cost versus Service</a:t>
            </a:r>
          </a:p>
        </p:txBody>
      </p:sp>
      <p:sp>
        <p:nvSpPr>
          <p:cNvPr id="4" name="Footer Placeholder 3"/>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2234639128"/>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4"/>
          <p:cNvSpPr>
            <a:spLocks noGrp="1" noChangeArrowheads="1"/>
          </p:cNvSpPr>
          <p:nvPr>
            <p:ph type="title"/>
          </p:nvPr>
        </p:nvSpPr>
        <p:spPr/>
        <p:txBody>
          <a:bodyPr/>
          <a:lstStyle/>
          <a:p>
            <a:pPr algn="ctr" eaLnBrk="1" hangingPunct="1"/>
            <a:r>
              <a:rPr lang="fr-FR" sz="3200" dirty="0" err="1"/>
              <a:t>Maister’s</a:t>
            </a:r>
            <a:r>
              <a:rPr lang="fr-FR" sz="3200" dirty="0"/>
              <a:t> </a:t>
            </a:r>
            <a:r>
              <a:rPr lang="fr-FR" sz="3200" dirty="0" err="1"/>
              <a:t>Rule</a:t>
            </a:r>
            <a:endParaRPr lang="en-US" sz="3200" dirty="0"/>
          </a:p>
        </p:txBody>
      </p:sp>
      <p:sp>
        <p:nvSpPr>
          <p:cNvPr id="86020" name="Rectangle 5"/>
          <p:cNvSpPr>
            <a:spLocks noChangeArrowheads="1"/>
          </p:cNvSpPr>
          <p:nvPr/>
        </p:nvSpPr>
        <p:spPr bwMode="auto">
          <a:xfrm>
            <a:off x="2279576" y="1340769"/>
            <a:ext cx="7416824" cy="4031873"/>
          </a:xfrm>
          <a:prstGeom prst="rect">
            <a:avLst/>
          </a:prstGeom>
          <a:noFill/>
          <a:ln w="9525">
            <a:noFill/>
            <a:miter lim="800000"/>
            <a:headEnd/>
            <a:tailEnd/>
          </a:ln>
        </p:spPr>
        <p:txBody>
          <a:bodyPr wrap="square">
            <a:spAutoFit/>
          </a:bodyPr>
          <a:lstStyle/>
          <a:p>
            <a:pPr algn="l"/>
            <a:r>
              <a:rPr kumimoji="1" lang="fr-FR" sz="3200" dirty="0" err="1"/>
              <a:t>Reducing</a:t>
            </a:r>
            <a:r>
              <a:rPr kumimoji="1" lang="fr-FR" sz="3200" dirty="0"/>
              <a:t> the </a:t>
            </a:r>
            <a:r>
              <a:rPr kumimoji="1" lang="fr-FR" sz="3200" dirty="0" err="1"/>
              <a:t>number</a:t>
            </a:r>
            <a:r>
              <a:rPr kumimoji="1" lang="fr-FR" sz="3200" dirty="0"/>
              <a:t> of </a:t>
            </a:r>
            <a:r>
              <a:rPr kumimoji="1" lang="fr-FR" sz="3200" dirty="0" err="1"/>
              <a:t>warehouses</a:t>
            </a:r>
            <a:r>
              <a:rPr kumimoji="1" lang="fr-FR" sz="3200" dirty="0"/>
              <a:t> </a:t>
            </a:r>
            <a:r>
              <a:rPr kumimoji="1" lang="fr-FR" sz="3200" dirty="0" err="1"/>
              <a:t>from</a:t>
            </a:r>
            <a:r>
              <a:rPr kumimoji="1" lang="fr-FR" sz="3200" dirty="0"/>
              <a:t> y to x, </a:t>
            </a:r>
            <a:r>
              <a:rPr kumimoji="1" lang="fr-FR" sz="3200" dirty="0" err="1"/>
              <a:t>reduces</a:t>
            </a:r>
            <a:r>
              <a:rPr kumimoji="1" lang="fr-FR" sz="3200" dirty="0"/>
              <a:t> the total </a:t>
            </a:r>
            <a:r>
              <a:rPr kumimoji="1" lang="fr-FR" sz="3200" dirty="0" err="1"/>
              <a:t>amount</a:t>
            </a:r>
            <a:r>
              <a:rPr kumimoji="1" lang="fr-FR" sz="3200" dirty="0"/>
              <a:t> of </a:t>
            </a:r>
            <a:r>
              <a:rPr kumimoji="1" lang="fr-FR" sz="3200" dirty="0" err="1"/>
              <a:t>safety</a:t>
            </a:r>
            <a:r>
              <a:rPr kumimoji="1" lang="fr-FR" sz="3200" dirty="0"/>
              <a:t> stock in the system by:</a:t>
            </a:r>
          </a:p>
          <a:p>
            <a:pPr algn="l"/>
            <a:endParaRPr kumimoji="1" lang="fr-FR" sz="3200" dirty="0"/>
          </a:p>
          <a:p>
            <a:pPr algn="l"/>
            <a:r>
              <a:rPr kumimoji="1" lang="fr-FR" sz="3200" dirty="0"/>
              <a:t>1  -   [ √x ]</a:t>
            </a:r>
          </a:p>
          <a:p>
            <a:pPr algn="l"/>
            <a:r>
              <a:rPr kumimoji="1" lang="fr-FR" sz="3200" dirty="0"/>
              <a:t>        [ √y ]</a:t>
            </a:r>
          </a:p>
          <a:p>
            <a:pPr algn="l"/>
            <a:r>
              <a:rPr kumimoji="1" lang="fr-FR" sz="3200" dirty="0" err="1"/>
              <a:t>Multiply</a:t>
            </a:r>
            <a:r>
              <a:rPr kumimoji="1" lang="fr-FR" sz="3200" dirty="0"/>
              <a:t> the </a:t>
            </a:r>
            <a:r>
              <a:rPr kumimoji="1" lang="fr-FR" sz="3200" dirty="0" err="1"/>
              <a:t>result</a:t>
            </a:r>
            <a:r>
              <a:rPr kumimoji="1" lang="fr-FR" sz="3200" dirty="0"/>
              <a:t> by 100 to </a:t>
            </a:r>
            <a:r>
              <a:rPr kumimoji="1" lang="fr-FR" sz="3200" dirty="0" err="1"/>
              <a:t>find</a:t>
            </a:r>
            <a:r>
              <a:rPr kumimoji="1" lang="fr-FR" sz="3200" dirty="0"/>
              <a:t> the </a:t>
            </a:r>
            <a:r>
              <a:rPr kumimoji="1" lang="fr-FR" sz="3200" dirty="0" err="1"/>
              <a:t>percentage</a:t>
            </a:r>
            <a:r>
              <a:rPr kumimoji="1" lang="fr-FR" sz="3200" dirty="0"/>
              <a:t> </a:t>
            </a:r>
            <a:r>
              <a:rPr kumimoji="1" lang="fr-FR" sz="3200" dirty="0" err="1"/>
              <a:t>reduction</a:t>
            </a:r>
            <a:endParaRPr kumimoji="1" lang="fr-FR" sz="3200" dirty="0"/>
          </a:p>
        </p:txBody>
      </p:sp>
      <p:sp>
        <p:nvSpPr>
          <p:cNvPr id="86021" name="Line 6"/>
          <p:cNvSpPr>
            <a:spLocks noChangeShapeType="1"/>
          </p:cNvSpPr>
          <p:nvPr/>
        </p:nvSpPr>
        <p:spPr bwMode="auto">
          <a:xfrm>
            <a:off x="2999657" y="3861048"/>
            <a:ext cx="1152525" cy="0"/>
          </a:xfrm>
          <a:prstGeom prst="line">
            <a:avLst/>
          </a:prstGeom>
          <a:noFill/>
          <a:ln w="9525">
            <a:solidFill>
              <a:schemeClr val="tx1"/>
            </a:solidFill>
            <a:miter lim="800000"/>
            <a:headEnd/>
            <a:tailEnd/>
          </a:ln>
        </p:spPr>
        <p:txBody>
          <a:bodyPr wrap="none"/>
          <a:lstStyle/>
          <a:p>
            <a:endParaRPr lang="en-GB"/>
          </a:p>
        </p:txBody>
      </p:sp>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34733678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4"/>
          <p:cNvSpPr>
            <a:spLocks noGrp="1" noChangeArrowheads="1"/>
          </p:cNvSpPr>
          <p:nvPr>
            <p:ph type="title"/>
          </p:nvPr>
        </p:nvSpPr>
        <p:spPr/>
        <p:txBody>
          <a:bodyPr/>
          <a:lstStyle/>
          <a:p>
            <a:pPr eaLnBrk="1" hangingPunct="1"/>
            <a:r>
              <a:rPr lang="en-GB" sz="3200" dirty="0"/>
              <a:t>Exercise:	</a:t>
            </a:r>
            <a:r>
              <a:rPr lang="en-GB" sz="3200" dirty="0" err="1"/>
              <a:t>Maister’s</a:t>
            </a:r>
            <a:r>
              <a:rPr lang="en-GB" sz="3200" dirty="0"/>
              <a:t> rule</a:t>
            </a:r>
            <a:endParaRPr lang="en-US" sz="3200" dirty="0"/>
          </a:p>
        </p:txBody>
      </p:sp>
      <p:sp>
        <p:nvSpPr>
          <p:cNvPr id="87044" name="Rectangle 5"/>
          <p:cNvSpPr>
            <a:spLocks noChangeArrowheads="1"/>
          </p:cNvSpPr>
          <p:nvPr/>
        </p:nvSpPr>
        <p:spPr bwMode="auto">
          <a:xfrm>
            <a:off x="2566988" y="1628775"/>
            <a:ext cx="7467600" cy="4114800"/>
          </a:xfrm>
          <a:prstGeom prst="rect">
            <a:avLst/>
          </a:prstGeom>
          <a:noFill/>
          <a:ln w="9525">
            <a:noFill/>
            <a:miter lim="800000"/>
            <a:headEnd/>
            <a:tailEnd/>
          </a:ln>
        </p:spPr>
        <p:txBody>
          <a:bodyPr lIns="92075" tIns="46038" rIns="92075" bIns="46038"/>
          <a:lstStyle/>
          <a:p>
            <a:pPr marL="342900" indent="-342900">
              <a:spcBef>
                <a:spcPct val="20000"/>
              </a:spcBef>
              <a:buClr>
                <a:schemeClr val="bg2"/>
              </a:buClr>
              <a:buSzPct val="75000"/>
            </a:pPr>
            <a:r>
              <a:rPr lang="fr-FR" sz="2800" dirty="0"/>
              <a:t>Use the data </a:t>
            </a:r>
            <a:r>
              <a:rPr lang="fr-FR" sz="2800" dirty="0" err="1"/>
              <a:t>from</a:t>
            </a:r>
            <a:r>
              <a:rPr lang="fr-FR" sz="2800" dirty="0"/>
              <a:t> the </a:t>
            </a:r>
            <a:r>
              <a:rPr lang="fr-FR" sz="2800" dirty="0" err="1"/>
              <a:t>European</a:t>
            </a:r>
            <a:r>
              <a:rPr lang="fr-FR" sz="2800" dirty="0"/>
              <a:t> manufacturer </a:t>
            </a:r>
            <a:r>
              <a:rPr lang="fr-FR" sz="2800" dirty="0" err="1"/>
              <a:t>example</a:t>
            </a:r>
            <a:r>
              <a:rPr lang="fr-FR" sz="2800" dirty="0"/>
              <a:t> to test </a:t>
            </a:r>
            <a:r>
              <a:rPr lang="fr-FR" sz="2800" dirty="0" err="1"/>
              <a:t>Maister’s</a:t>
            </a:r>
            <a:r>
              <a:rPr lang="fr-FR" sz="2800" dirty="0"/>
              <a:t> </a:t>
            </a:r>
            <a:r>
              <a:rPr lang="fr-FR" sz="2800" dirty="0" err="1"/>
              <a:t>rule</a:t>
            </a:r>
            <a:r>
              <a:rPr lang="fr-FR" sz="2800" dirty="0"/>
              <a:t>:</a:t>
            </a:r>
          </a:p>
          <a:p>
            <a:pPr marL="342900" indent="-342900">
              <a:spcBef>
                <a:spcPct val="20000"/>
              </a:spcBef>
              <a:buClr>
                <a:schemeClr val="bg2"/>
              </a:buClr>
              <a:buSzPct val="75000"/>
              <a:buFont typeface="Wingdings" pitchFamily="2" charset="2"/>
              <a:buChar char="n"/>
            </a:pPr>
            <a:r>
              <a:rPr lang="fr-FR" sz="2800" dirty="0" err="1"/>
              <a:t>From</a:t>
            </a:r>
            <a:r>
              <a:rPr lang="fr-FR" sz="2800" dirty="0"/>
              <a:t> 16 to 3 </a:t>
            </a:r>
            <a:r>
              <a:rPr lang="fr-FR" sz="2800" dirty="0" err="1"/>
              <a:t>warehouses</a:t>
            </a:r>
            <a:endParaRPr lang="fr-FR" sz="2800" dirty="0"/>
          </a:p>
          <a:p>
            <a:pPr marL="342900" indent="-342900">
              <a:spcBef>
                <a:spcPct val="20000"/>
              </a:spcBef>
              <a:buClr>
                <a:schemeClr val="bg2"/>
              </a:buClr>
              <a:buSzPct val="75000"/>
              <a:buFont typeface="Wingdings" pitchFamily="2" charset="2"/>
              <a:buChar char="n"/>
            </a:pPr>
            <a:r>
              <a:rPr lang="fr-FR" sz="2800" dirty="0"/>
              <a:t>Original </a:t>
            </a:r>
            <a:r>
              <a:rPr lang="fr-FR" sz="2800" dirty="0" err="1"/>
              <a:t>safety</a:t>
            </a:r>
            <a:r>
              <a:rPr lang="fr-FR" sz="2800" dirty="0"/>
              <a:t> stock in the system </a:t>
            </a:r>
            <a:r>
              <a:rPr lang="fr-FR" sz="2800" dirty="0" err="1"/>
              <a:t>was</a:t>
            </a:r>
            <a:r>
              <a:rPr lang="fr-FR" sz="2800" dirty="0"/>
              <a:t> $16M</a:t>
            </a:r>
          </a:p>
          <a:p>
            <a:pPr marL="342900" indent="-342900">
              <a:spcBef>
                <a:spcPct val="20000"/>
              </a:spcBef>
              <a:buClr>
                <a:schemeClr val="bg2"/>
              </a:buClr>
              <a:buSzPct val="75000"/>
              <a:buFont typeface="Wingdings" pitchFamily="2" charset="2"/>
              <a:buChar char="n"/>
            </a:pPr>
            <a:r>
              <a:rPr lang="fr-FR" sz="2800" dirty="0"/>
              <a:t>By how </a:t>
            </a:r>
            <a:r>
              <a:rPr lang="fr-FR" sz="2800" dirty="0" err="1"/>
              <a:t>much</a:t>
            </a:r>
            <a:r>
              <a:rPr lang="fr-FR" sz="2800" dirty="0"/>
              <a:t> </a:t>
            </a:r>
            <a:r>
              <a:rPr lang="fr-FR" sz="2800" dirty="0" err="1"/>
              <a:t>will</a:t>
            </a:r>
            <a:r>
              <a:rPr lang="fr-FR" sz="2800" dirty="0"/>
              <a:t> the stock </a:t>
            </a:r>
            <a:r>
              <a:rPr lang="fr-FR" sz="2800" dirty="0" err="1"/>
              <a:t>be</a:t>
            </a:r>
            <a:r>
              <a:rPr lang="fr-FR" sz="2800" dirty="0"/>
              <a:t> </a:t>
            </a:r>
            <a:r>
              <a:rPr lang="fr-FR" sz="2800" dirty="0" err="1"/>
              <a:t>reduced</a:t>
            </a:r>
            <a:r>
              <a:rPr lang="fr-FR" sz="2800" dirty="0"/>
              <a:t>?</a:t>
            </a:r>
          </a:p>
          <a:p>
            <a:pPr marL="342900" indent="-342900">
              <a:spcBef>
                <a:spcPct val="20000"/>
              </a:spcBef>
              <a:buClr>
                <a:schemeClr val="bg2"/>
              </a:buClr>
              <a:buSzPct val="75000"/>
            </a:pPr>
            <a:r>
              <a:rPr lang="fr-FR" sz="2800" dirty="0"/>
              <a:t>1  -   [ </a:t>
            </a:r>
            <a:r>
              <a:rPr lang="fr-FR" sz="2800" dirty="0">
                <a:cs typeface="Times New Roman" pitchFamily="18" charset="0"/>
              </a:rPr>
              <a:t>√x ]  =  </a:t>
            </a:r>
            <a:endParaRPr lang="fr-FR" sz="2800" u="sng" dirty="0">
              <a:cs typeface="Times New Roman" pitchFamily="18" charset="0"/>
            </a:endParaRPr>
          </a:p>
          <a:p>
            <a:pPr marL="342900" indent="-342900">
              <a:spcBef>
                <a:spcPct val="20000"/>
              </a:spcBef>
              <a:buClr>
                <a:schemeClr val="bg2"/>
              </a:buClr>
              <a:buSzPct val="75000"/>
            </a:pPr>
            <a:r>
              <a:rPr lang="fr-FR" sz="2800" dirty="0"/>
              <a:t>        [ </a:t>
            </a:r>
            <a:r>
              <a:rPr lang="fr-FR" sz="2800" dirty="0">
                <a:cs typeface="Times New Roman" pitchFamily="18" charset="0"/>
              </a:rPr>
              <a:t>√y ]</a:t>
            </a:r>
            <a:endParaRPr lang="fr-FR" sz="2800" dirty="0"/>
          </a:p>
          <a:p>
            <a:pPr marL="342900" indent="-342900">
              <a:spcBef>
                <a:spcPct val="20000"/>
              </a:spcBef>
              <a:buClr>
                <a:schemeClr val="bg2"/>
              </a:buClr>
              <a:buSzPct val="75000"/>
              <a:buFont typeface="Wingdings" pitchFamily="2" charset="2"/>
              <a:buChar char="n"/>
            </a:pPr>
            <a:endParaRPr lang="en-GB" sz="2800" dirty="0"/>
          </a:p>
        </p:txBody>
      </p:sp>
      <p:sp>
        <p:nvSpPr>
          <p:cNvPr id="87045" name="Line 6"/>
          <p:cNvSpPr>
            <a:spLocks noChangeShapeType="1"/>
          </p:cNvSpPr>
          <p:nvPr/>
        </p:nvSpPr>
        <p:spPr bwMode="auto">
          <a:xfrm>
            <a:off x="3238500" y="4637971"/>
            <a:ext cx="1079500" cy="0"/>
          </a:xfrm>
          <a:prstGeom prst="line">
            <a:avLst/>
          </a:prstGeom>
          <a:noFill/>
          <a:ln w="9525">
            <a:solidFill>
              <a:schemeClr val="tx1"/>
            </a:solidFill>
            <a:miter lim="800000"/>
            <a:headEnd/>
            <a:tailEnd/>
          </a:ln>
        </p:spPr>
        <p:txBody>
          <a:bodyPr wrap="none"/>
          <a:lstStyle/>
          <a:p>
            <a:endParaRPr lang="en-GB"/>
          </a:p>
        </p:txBody>
      </p:sp>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2738894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4"/>
          <p:cNvSpPr>
            <a:spLocks noGrp="1" noChangeArrowheads="1"/>
          </p:cNvSpPr>
          <p:nvPr>
            <p:ph type="title"/>
          </p:nvPr>
        </p:nvSpPr>
        <p:spPr/>
        <p:txBody>
          <a:bodyPr/>
          <a:lstStyle/>
          <a:p>
            <a:pPr algn="ctr" eaLnBrk="1" hangingPunct="1"/>
            <a:r>
              <a:rPr lang="en-GB" sz="3200" dirty="0"/>
              <a:t>Answer</a:t>
            </a:r>
            <a:endParaRPr lang="en-US" sz="3200" dirty="0"/>
          </a:p>
        </p:txBody>
      </p:sp>
      <p:sp>
        <p:nvSpPr>
          <p:cNvPr id="90116" name="Rectangle 5"/>
          <p:cNvSpPr>
            <a:spLocks noChangeArrowheads="1"/>
          </p:cNvSpPr>
          <p:nvPr/>
        </p:nvSpPr>
        <p:spPr bwMode="auto">
          <a:xfrm>
            <a:off x="2711450" y="1628775"/>
            <a:ext cx="7467600" cy="4114800"/>
          </a:xfrm>
          <a:prstGeom prst="rect">
            <a:avLst/>
          </a:prstGeom>
          <a:noFill/>
          <a:ln w="9525">
            <a:noFill/>
            <a:miter lim="800000"/>
            <a:headEnd/>
            <a:tailEnd/>
          </a:ln>
        </p:spPr>
        <p:txBody>
          <a:bodyPr lIns="92075" tIns="46038" rIns="92075" bIns="46038"/>
          <a:lstStyle/>
          <a:p>
            <a:pPr marL="342900" indent="-342900">
              <a:spcBef>
                <a:spcPct val="20000"/>
              </a:spcBef>
              <a:buClr>
                <a:schemeClr val="bg2"/>
              </a:buClr>
              <a:buSzPct val="75000"/>
            </a:pPr>
            <a:r>
              <a:rPr lang="fr-FR" sz="3200" dirty="0" err="1"/>
              <a:t>Reducing</a:t>
            </a:r>
            <a:r>
              <a:rPr lang="fr-FR" sz="3200" dirty="0"/>
              <a:t> </a:t>
            </a:r>
            <a:r>
              <a:rPr lang="fr-FR" sz="3200" dirty="0" err="1"/>
              <a:t>from</a:t>
            </a:r>
            <a:r>
              <a:rPr lang="fr-FR" sz="3200" dirty="0"/>
              <a:t> y to x</a:t>
            </a:r>
          </a:p>
          <a:p>
            <a:pPr marL="342900" indent="-342900">
              <a:spcBef>
                <a:spcPct val="20000"/>
              </a:spcBef>
              <a:buClr>
                <a:schemeClr val="bg2"/>
              </a:buClr>
              <a:buSzPct val="75000"/>
            </a:pPr>
            <a:r>
              <a:rPr lang="fr-FR" sz="3200" dirty="0"/>
              <a:t>y = 16	</a:t>
            </a:r>
            <a:r>
              <a:rPr lang="fr-FR" sz="3200" dirty="0">
                <a:sym typeface="Symbol" pitchFamily="18" charset="2"/>
              </a:rPr>
              <a:t>16 = 4</a:t>
            </a:r>
            <a:endParaRPr lang="fr-FR" sz="3200" dirty="0"/>
          </a:p>
          <a:p>
            <a:pPr marL="342900" indent="-342900">
              <a:spcBef>
                <a:spcPct val="20000"/>
              </a:spcBef>
              <a:buClr>
                <a:schemeClr val="bg2"/>
              </a:buClr>
              <a:buSzPct val="75000"/>
            </a:pPr>
            <a:r>
              <a:rPr lang="fr-FR" sz="3200" dirty="0"/>
              <a:t>x =   3	 </a:t>
            </a:r>
            <a:r>
              <a:rPr lang="fr-FR" sz="3200" dirty="0">
                <a:sym typeface="Symbol" pitchFamily="18" charset="2"/>
              </a:rPr>
              <a:t></a:t>
            </a:r>
            <a:r>
              <a:rPr lang="fr-FR" sz="3200" dirty="0"/>
              <a:t> 3 = 1.732</a:t>
            </a:r>
          </a:p>
          <a:p>
            <a:pPr marL="342900" indent="-342900">
              <a:spcBef>
                <a:spcPct val="20000"/>
              </a:spcBef>
              <a:buClr>
                <a:schemeClr val="bg2"/>
              </a:buClr>
              <a:buSzPct val="75000"/>
            </a:pPr>
            <a:endParaRPr lang="fr-FR" sz="3200" dirty="0"/>
          </a:p>
          <a:p>
            <a:pPr marL="342900" indent="-342900">
              <a:spcBef>
                <a:spcPct val="20000"/>
              </a:spcBef>
              <a:buClr>
                <a:schemeClr val="bg2"/>
              </a:buClr>
              <a:buSzPct val="75000"/>
            </a:pPr>
            <a:r>
              <a:rPr lang="fr-FR" sz="3200" dirty="0"/>
              <a:t>% </a:t>
            </a:r>
            <a:r>
              <a:rPr lang="fr-FR" sz="3200" dirty="0" err="1"/>
              <a:t>Reduction</a:t>
            </a:r>
            <a:r>
              <a:rPr lang="fr-FR" sz="3200" dirty="0"/>
              <a:t> = 1 – </a:t>
            </a:r>
            <a:r>
              <a:rPr lang="fr-FR" sz="3200" u="sng" dirty="0"/>
              <a:t>1.732</a:t>
            </a:r>
            <a:r>
              <a:rPr lang="fr-FR" sz="3200" dirty="0"/>
              <a:t>  =  56.7%</a:t>
            </a:r>
            <a:endParaRPr lang="fr-FR" sz="3200" u="sng" dirty="0"/>
          </a:p>
          <a:p>
            <a:pPr marL="342900" indent="-342900">
              <a:spcBef>
                <a:spcPct val="20000"/>
              </a:spcBef>
              <a:buClr>
                <a:schemeClr val="bg2"/>
              </a:buClr>
              <a:buSzPct val="75000"/>
            </a:pPr>
            <a:r>
              <a:rPr lang="fr-FR" sz="3200" dirty="0"/>
              <a:t>				      4	</a:t>
            </a:r>
          </a:p>
          <a:p>
            <a:pPr marL="342900" indent="-342900">
              <a:spcBef>
                <a:spcPct val="20000"/>
              </a:spcBef>
              <a:buClr>
                <a:schemeClr val="bg2"/>
              </a:buClr>
              <a:buSzPct val="75000"/>
            </a:pPr>
            <a:r>
              <a:rPr lang="fr-FR" sz="3200" dirty="0"/>
              <a:t>56.7% of $16M = $9M</a:t>
            </a:r>
          </a:p>
          <a:p>
            <a:pPr marL="342900" indent="-342900">
              <a:spcBef>
                <a:spcPct val="20000"/>
              </a:spcBef>
              <a:buClr>
                <a:schemeClr val="bg2"/>
              </a:buClr>
              <a:buSzPct val="75000"/>
            </a:pPr>
            <a:endParaRPr lang="en-GB" sz="3200" dirty="0"/>
          </a:p>
        </p:txBody>
      </p:sp>
      <p:sp>
        <p:nvSpPr>
          <p:cNvPr id="2" name="Footer Placeholder 1"/>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3038627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Maister’s rule - grid</a:t>
            </a:r>
            <a:br>
              <a:rPr lang="en-GB" dirty="0"/>
            </a:br>
            <a:endParaRPr lang="en-GB" dirty="0"/>
          </a:p>
        </p:txBody>
      </p:sp>
      <p:graphicFrame>
        <p:nvGraphicFramePr>
          <p:cNvPr id="4" name="Table 3"/>
          <p:cNvGraphicFramePr>
            <a:graphicFrameLocks noGrp="1"/>
          </p:cNvGraphicFramePr>
          <p:nvPr>
            <p:extLst/>
          </p:nvPr>
        </p:nvGraphicFramePr>
        <p:xfrm>
          <a:off x="1775521" y="1052736"/>
          <a:ext cx="8640958" cy="5400600"/>
        </p:xfrm>
        <a:graphic>
          <a:graphicData uri="http://schemas.openxmlformats.org/drawingml/2006/table">
            <a:tbl>
              <a:tblPr firstRow="1" firstCol="1" bandRow="1"/>
              <a:tblGrid>
                <a:gridCol w="1275786">
                  <a:extLst>
                    <a:ext uri="{9D8B030D-6E8A-4147-A177-3AD203B41FA5}">
                      <a16:colId xmlns:a16="http://schemas.microsoft.com/office/drawing/2014/main" xmlns="" val="20000"/>
                    </a:ext>
                  </a:extLst>
                </a:gridCol>
                <a:gridCol w="1246386">
                  <a:extLst>
                    <a:ext uri="{9D8B030D-6E8A-4147-A177-3AD203B41FA5}">
                      <a16:colId xmlns:a16="http://schemas.microsoft.com/office/drawing/2014/main" xmlns="" val="20001"/>
                    </a:ext>
                  </a:extLst>
                </a:gridCol>
                <a:gridCol w="803604">
                  <a:extLst>
                    <a:ext uri="{9D8B030D-6E8A-4147-A177-3AD203B41FA5}">
                      <a16:colId xmlns:a16="http://schemas.microsoft.com/office/drawing/2014/main" xmlns="" val="20002"/>
                    </a:ext>
                  </a:extLst>
                </a:gridCol>
                <a:gridCol w="882894">
                  <a:extLst>
                    <a:ext uri="{9D8B030D-6E8A-4147-A177-3AD203B41FA5}">
                      <a16:colId xmlns:a16="http://schemas.microsoft.com/office/drawing/2014/main" xmlns="" val="20003"/>
                    </a:ext>
                  </a:extLst>
                </a:gridCol>
                <a:gridCol w="882894">
                  <a:extLst>
                    <a:ext uri="{9D8B030D-6E8A-4147-A177-3AD203B41FA5}">
                      <a16:colId xmlns:a16="http://schemas.microsoft.com/office/drawing/2014/main" xmlns="" val="20004"/>
                    </a:ext>
                  </a:extLst>
                </a:gridCol>
                <a:gridCol w="882894">
                  <a:extLst>
                    <a:ext uri="{9D8B030D-6E8A-4147-A177-3AD203B41FA5}">
                      <a16:colId xmlns:a16="http://schemas.microsoft.com/office/drawing/2014/main" xmlns="" val="20005"/>
                    </a:ext>
                  </a:extLst>
                </a:gridCol>
                <a:gridCol w="882894">
                  <a:extLst>
                    <a:ext uri="{9D8B030D-6E8A-4147-A177-3AD203B41FA5}">
                      <a16:colId xmlns:a16="http://schemas.microsoft.com/office/drawing/2014/main" xmlns="" val="20006"/>
                    </a:ext>
                  </a:extLst>
                </a:gridCol>
                <a:gridCol w="891803">
                  <a:extLst>
                    <a:ext uri="{9D8B030D-6E8A-4147-A177-3AD203B41FA5}">
                      <a16:colId xmlns:a16="http://schemas.microsoft.com/office/drawing/2014/main" xmlns="" val="20007"/>
                    </a:ext>
                  </a:extLst>
                </a:gridCol>
                <a:gridCol w="891803">
                  <a:extLst>
                    <a:ext uri="{9D8B030D-6E8A-4147-A177-3AD203B41FA5}">
                      <a16:colId xmlns:a16="http://schemas.microsoft.com/office/drawing/2014/main" xmlns="" val="20008"/>
                    </a:ext>
                  </a:extLst>
                </a:gridCol>
              </a:tblGrid>
              <a:tr h="450050">
                <a:tc rowSpan="4">
                  <a:txBody>
                    <a:bodyPr/>
                    <a:lstStyle/>
                    <a:p>
                      <a:pPr algn="ctr">
                        <a:lnSpc>
                          <a:spcPct val="115000"/>
                        </a:lnSpc>
                        <a:spcAft>
                          <a:spcPts val="1000"/>
                        </a:spcAft>
                        <a:tabLst>
                          <a:tab pos="5731510" algn="l"/>
                        </a:tabLst>
                      </a:pPr>
                      <a:r>
                        <a:rPr lang="en-US" sz="1600" dirty="0">
                          <a:effectLst/>
                          <a:latin typeface="Calibri"/>
                          <a:ea typeface="Calibri"/>
                          <a:cs typeface="Arial"/>
                        </a:rPr>
                        <a:t>Original number of warehouses</a:t>
                      </a:r>
                      <a:endParaRPr lang="en-GB" sz="1600" dirty="0">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8">
                  <a:txBody>
                    <a:bodyPr/>
                    <a:lstStyle/>
                    <a:p>
                      <a:pPr algn="ctr">
                        <a:lnSpc>
                          <a:spcPct val="115000"/>
                        </a:lnSpc>
                        <a:spcAft>
                          <a:spcPts val="1000"/>
                        </a:spcAft>
                        <a:tabLst>
                          <a:tab pos="5731510" algn="l"/>
                        </a:tabLst>
                      </a:pPr>
                      <a:r>
                        <a:rPr lang="en-US" sz="1100">
                          <a:effectLst/>
                          <a:latin typeface="Calibri"/>
                          <a:ea typeface="Calibri"/>
                          <a:cs typeface="Arial"/>
                        </a:rPr>
                        <a:t> </a:t>
                      </a:r>
                      <a:endParaRPr lang="en-GB" sz="11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0"/>
                  </a:ext>
                </a:extLst>
              </a:tr>
              <a:tr h="450050">
                <a:tc vMerge="1">
                  <a:txBody>
                    <a:bodyPr/>
                    <a:lstStyle/>
                    <a:p>
                      <a:endParaRPr lang="en-GB"/>
                    </a:p>
                  </a:txBody>
                  <a:tcPr/>
                </a:tc>
                <a:tc gridSpan="8">
                  <a:txBody>
                    <a:bodyPr/>
                    <a:lstStyle/>
                    <a:p>
                      <a:pPr algn="ctr">
                        <a:lnSpc>
                          <a:spcPct val="115000"/>
                        </a:lnSpc>
                        <a:spcAft>
                          <a:spcPts val="1000"/>
                        </a:spcAft>
                        <a:tabLst>
                          <a:tab pos="5731510" algn="l"/>
                        </a:tabLst>
                      </a:pPr>
                      <a:r>
                        <a:rPr lang="en-US" sz="1600">
                          <a:effectLst/>
                          <a:latin typeface="Calibri"/>
                          <a:ea typeface="Calibri"/>
                          <a:cs typeface="Arial"/>
                        </a:rPr>
                        <a:t>Percentage extra stock or reduced stock for change in no. of warehouses</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1"/>
                  </a:ext>
                </a:extLst>
              </a:tr>
              <a:tr h="450050">
                <a:tc vMerge="1">
                  <a:txBody>
                    <a:bodyPr/>
                    <a:lstStyle/>
                    <a:p>
                      <a:endParaRPr lang="en-GB"/>
                    </a:p>
                  </a:txBody>
                  <a:tcPr/>
                </a:tc>
                <a:tc gridSpan="8">
                  <a:txBody>
                    <a:bodyPr/>
                    <a:lstStyle/>
                    <a:p>
                      <a:pPr algn="ctr">
                        <a:lnSpc>
                          <a:spcPct val="115000"/>
                        </a:lnSpc>
                        <a:spcAft>
                          <a:spcPts val="1000"/>
                        </a:spcAft>
                        <a:tabLst>
                          <a:tab pos="5731510" algn="l"/>
                        </a:tabLst>
                      </a:pPr>
                      <a:r>
                        <a:rPr lang="en-US" sz="1600">
                          <a:effectLst/>
                          <a:latin typeface="Calibri"/>
                          <a:ea typeface="Calibri"/>
                          <a:cs typeface="Arial"/>
                        </a:rPr>
                        <a:t>New number of ware</a:t>
                      </a:r>
                      <a:r>
                        <a:rPr lang="fr-FR" sz="1600">
                          <a:effectLst/>
                          <a:latin typeface="Calibri"/>
                          <a:ea typeface="Calibri"/>
                          <a:cs typeface="Arial"/>
                        </a:rPr>
                        <a:t>houses</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2"/>
                  </a:ext>
                </a:extLst>
              </a:tr>
              <a:tr h="450050">
                <a:tc vMerge="1">
                  <a:txBody>
                    <a:bodyPr/>
                    <a:lstStyle/>
                    <a:p>
                      <a:endParaRPr lang="en-GB"/>
                    </a:p>
                  </a:txBody>
                  <a:tcPr/>
                </a:tc>
                <a:tc>
                  <a:txBody>
                    <a:bodyPr/>
                    <a:lstStyle/>
                    <a:p>
                      <a:pPr algn="r">
                        <a:lnSpc>
                          <a:spcPct val="115000"/>
                        </a:lnSpc>
                        <a:spcAft>
                          <a:spcPts val="1000"/>
                        </a:spcAft>
                        <a:tabLst>
                          <a:tab pos="5731510" algn="l"/>
                        </a:tabLst>
                      </a:pPr>
                      <a:r>
                        <a:rPr lang="fr-FR" sz="1600" dirty="0">
                          <a:effectLst/>
                          <a:latin typeface="Calibri"/>
                          <a:ea typeface="Calibri"/>
                          <a:cs typeface="Arial"/>
                        </a:rPr>
                        <a:t>1</a:t>
                      </a:r>
                      <a:endParaRPr lang="en-GB" sz="16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dirty="0">
                          <a:effectLst/>
                          <a:latin typeface="Calibri"/>
                          <a:ea typeface="Calibri"/>
                          <a:cs typeface="Arial"/>
                        </a:rPr>
                        <a:t>2</a:t>
                      </a:r>
                      <a:endParaRPr lang="en-GB" sz="1600" dirty="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3</a:t>
                      </a:r>
                      <a:endParaRPr lang="en-GB" sz="160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4</a:t>
                      </a:r>
                      <a:endParaRPr lang="en-GB" sz="160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5</a:t>
                      </a:r>
                      <a:endParaRPr lang="en-GB" sz="160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10</a:t>
                      </a:r>
                      <a:endParaRPr lang="en-GB" sz="160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15</a:t>
                      </a:r>
                      <a:endParaRPr lang="en-GB" sz="160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20</a:t>
                      </a:r>
                      <a:endParaRPr lang="en-GB" sz="160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450050">
                <a:tc>
                  <a:txBody>
                    <a:bodyPr/>
                    <a:lstStyle/>
                    <a:p>
                      <a:pPr algn="r">
                        <a:lnSpc>
                          <a:spcPct val="115000"/>
                        </a:lnSpc>
                        <a:spcAft>
                          <a:spcPts val="1000"/>
                        </a:spcAft>
                        <a:tabLst>
                          <a:tab pos="5731510" algn="l"/>
                        </a:tabLst>
                      </a:pPr>
                      <a:r>
                        <a:rPr lang="fr-FR" sz="1600">
                          <a:effectLst/>
                          <a:latin typeface="Calibri"/>
                          <a:ea typeface="Calibri"/>
                          <a:cs typeface="Arial"/>
                        </a:rPr>
                        <a:t>1</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0%</a:t>
                      </a:r>
                      <a:endParaRPr lang="en-GB" sz="16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00"/>
                    </a:solidFill>
                  </a:tcPr>
                </a:tc>
                <a:tc>
                  <a:txBody>
                    <a:bodyPr/>
                    <a:lstStyle/>
                    <a:p>
                      <a:pPr algn="r">
                        <a:lnSpc>
                          <a:spcPct val="115000"/>
                        </a:lnSpc>
                        <a:spcAft>
                          <a:spcPts val="1000"/>
                        </a:spcAft>
                        <a:tabLst>
                          <a:tab pos="5731510" algn="l"/>
                        </a:tabLst>
                      </a:pPr>
                      <a:r>
                        <a:rPr lang="fr-FR" sz="1600" dirty="0">
                          <a:effectLst/>
                          <a:latin typeface="Calibri"/>
                          <a:ea typeface="Calibri"/>
                          <a:cs typeface="Arial"/>
                        </a:rPr>
                        <a:t>41%</a:t>
                      </a:r>
                      <a:endParaRPr lang="en-GB" sz="1600" dirty="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73%</a:t>
                      </a:r>
                      <a:endParaRPr lang="en-GB" sz="1600" dirty="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100%</a:t>
                      </a:r>
                      <a:endParaRPr lang="en-GB" sz="1600" dirty="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124%</a:t>
                      </a:r>
                      <a:endParaRPr lang="en-GB" sz="160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216%</a:t>
                      </a:r>
                      <a:endParaRPr lang="en-GB" sz="160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287%</a:t>
                      </a:r>
                      <a:endParaRPr lang="en-GB" sz="1600">
                        <a:effectLst/>
                        <a:latin typeface="Calibri"/>
                        <a:ea typeface="Calibri"/>
                        <a:cs typeface="Times New Roman"/>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347%</a:t>
                      </a:r>
                      <a:endParaRPr lang="en-GB" sz="160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10004"/>
                  </a:ext>
                </a:extLst>
              </a:tr>
              <a:tr h="450050">
                <a:tc>
                  <a:txBody>
                    <a:bodyPr/>
                    <a:lstStyle/>
                    <a:p>
                      <a:pPr algn="r">
                        <a:lnSpc>
                          <a:spcPct val="115000"/>
                        </a:lnSpc>
                        <a:spcAft>
                          <a:spcPts val="1000"/>
                        </a:spcAft>
                        <a:tabLst>
                          <a:tab pos="5731510" algn="l"/>
                        </a:tabLst>
                      </a:pPr>
                      <a:r>
                        <a:rPr lang="fr-FR" sz="1600">
                          <a:effectLst/>
                          <a:latin typeface="Calibri"/>
                          <a:ea typeface="Calibri"/>
                          <a:cs typeface="Arial"/>
                        </a:rPr>
                        <a:t>2</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-29%</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0%</a:t>
                      </a:r>
                      <a:endParaRPr lang="en-GB" sz="1600" dirty="0">
                        <a:effectLst/>
                        <a:latin typeface="Calibri"/>
                        <a:ea typeface="Calibri"/>
                        <a:cs typeface="Times New Roman"/>
                      </a:endParaRPr>
                    </a:p>
                  </a:txBody>
                  <a:tcPr marL="68580" marR="68580" marT="0" marB="0" anchor="b">
                    <a:lnL>
                      <a:noFill/>
                    </a:lnL>
                    <a:lnR>
                      <a:noFill/>
                    </a:lnR>
                    <a:lnT>
                      <a:noFill/>
                    </a:lnT>
                    <a:lnB>
                      <a:noFill/>
                    </a:lnB>
                    <a:solidFill>
                      <a:srgbClr val="FFFF00"/>
                    </a:solidFill>
                  </a:tcPr>
                </a:tc>
                <a:tc>
                  <a:txBody>
                    <a:bodyPr/>
                    <a:lstStyle/>
                    <a:p>
                      <a:pPr algn="r">
                        <a:lnSpc>
                          <a:spcPct val="115000"/>
                        </a:lnSpc>
                        <a:spcAft>
                          <a:spcPts val="1000"/>
                        </a:spcAft>
                        <a:tabLst>
                          <a:tab pos="5731510" algn="l"/>
                        </a:tabLst>
                      </a:pPr>
                      <a:r>
                        <a:rPr lang="fr-FR" sz="1600">
                          <a:effectLst/>
                          <a:latin typeface="Calibri"/>
                          <a:ea typeface="Calibri"/>
                          <a:cs typeface="Arial"/>
                        </a:rPr>
                        <a:t>22%</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41%</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58%</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124%</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174%</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216%</a:t>
                      </a:r>
                      <a:endParaRPr lang="en-GB" sz="160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0005"/>
                  </a:ext>
                </a:extLst>
              </a:tr>
              <a:tr h="450050">
                <a:tc>
                  <a:txBody>
                    <a:bodyPr/>
                    <a:lstStyle/>
                    <a:p>
                      <a:pPr algn="r">
                        <a:lnSpc>
                          <a:spcPct val="115000"/>
                        </a:lnSpc>
                        <a:spcAft>
                          <a:spcPts val="1000"/>
                        </a:spcAft>
                        <a:tabLst>
                          <a:tab pos="5731510" algn="l"/>
                        </a:tabLst>
                      </a:pPr>
                      <a:r>
                        <a:rPr lang="fr-FR" sz="1600">
                          <a:effectLst/>
                          <a:latin typeface="Calibri"/>
                          <a:ea typeface="Calibri"/>
                          <a:cs typeface="Arial"/>
                        </a:rPr>
                        <a:t>3</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-42%</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-18%</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0%</a:t>
                      </a:r>
                      <a:endParaRPr lang="en-GB" sz="1600" dirty="0">
                        <a:effectLst/>
                        <a:latin typeface="Calibri"/>
                        <a:ea typeface="Calibri"/>
                        <a:cs typeface="Times New Roman"/>
                      </a:endParaRPr>
                    </a:p>
                  </a:txBody>
                  <a:tcPr marL="68580" marR="68580" marT="0" marB="0" anchor="b">
                    <a:lnL>
                      <a:noFill/>
                    </a:lnL>
                    <a:lnR>
                      <a:noFill/>
                    </a:lnR>
                    <a:lnT>
                      <a:noFill/>
                    </a:lnT>
                    <a:lnB>
                      <a:noFill/>
                    </a:lnB>
                    <a:solidFill>
                      <a:srgbClr val="FFFF00"/>
                    </a:solidFill>
                  </a:tcPr>
                </a:tc>
                <a:tc>
                  <a:txBody>
                    <a:bodyPr/>
                    <a:lstStyle/>
                    <a:p>
                      <a:pPr algn="r">
                        <a:lnSpc>
                          <a:spcPct val="115000"/>
                        </a:lnSpc>
                        <a:spcAft>
                          <a:spcPts val="1000"/>
                        </a:spcAft>
                        <a:tabLst>
                          <a:tab pos="5731510" algn="l"/>
                        </a:tabLst>
                      </a:pPr>
                      <a:r>
                        <a:rPr lang="fr-FR" sz="1600" dirty="0">
                          <a:effectLst/>
                          <a:latin typeface="Calibri"/>
                          <a:ea typeface="Calibri"/>
                          <a:cs typeface="Arial"/>
                        </a:rPr>
                        <a:t>15%</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29%</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83%</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124%</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158%</a:t>
                      </a:r>
                      <a:endParaRPr lang="en-GB" sz="160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0006"/>
                  </a:ext>
                </a:extLst>
              </a:tr>
              <a:tr h="450050">
                <a:tc>
                  <a:txBody>
                    <a:bodyPr/>
                    <a:lstStyle/>
                    <a:p>
                      <a:pPr algn="r">
                        <a:lnSpc>
                          <a:spcPct val="115000"/>
                        </a:lnSpc>
                        <a:spcAft>
                          <a:spcPts val="1000"/>
                        </a:spcAft>
                        <a:tabLst>
                          <a:tab pos="5731510" algn="l"/>
                        </a:tabLst>
                      </a:pPr>
                      <a:r>
                        <a:rPr lang="fr-FR" sz="1600">
                          <a:effectLst/>
                          <a:latin typeface="Calibri"/>
                          <a:ea typeface="Calibri"/>
                          <a:cs typeface="Arial"/>
                        </a:rPr>
                        <a:t>4</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-50%</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-29%</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-13%</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0%</a:t>
                      </a:r>
                      <a:endParaRPr lang="en-GB" sz="1600" dirty="0">
                        <a:effectLst/>
                        <a:latin typeface="Calibri"/>
                        <a:ea typeface="Calibri"/>
                        <a:cs typeface="Times New Roman"/>
                      </a:endParaRPr>
                    </a:p>
                  </a:txBody>
                  <a:tcPr marL="68580" marR="68580" marT="0" marB="0" anchor="b">
                    <a:lnL>
                      <a:noFill/>
                    </a:lnL>
                    <a:lnR>
                      <a:noFill/>
                    </a:lnR>
                    <a:lnT>
                      <a:noFill/>
                    </a:lnT>
                    <a:lnB>
                      <a:noFill/>
                    </a:lnB>
                    <a:solidFill>
                      <a:srgbClr val="FFFF00"/>
                    </a:solidFill>
                  </a:tcPr>
                </a:tc>
                <a:tc>
                  <a:txBody>
                    <a:bodyPr/>
                    <a:lstStyle/>
                    <a:p>
                      <a:pPr algn="r">
                        <a:lnSpc>
                          <a:spcPct val="115000"/>
                        </a:lnSpc>
                        <a:spcAft>
                          <a:spcPts val="1000"/>
                        </a:spcAft>
                        <a:tabLst>
                          <a:tab pos="5731510" algn="l"/>
                        </a:tabLst>
                      </a:pPr>
                      <a:r>
                        <a:rPr lang="fr-FR" sz="1600">
                          <a:effectLst/>
                          <a:latin typeface="Calibri"/>
                          <a:ea typeface="Calibri"/>
                          <a:cs typeface="Arial"/>
                        </a:rPr>
                        <a:t>12%</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58%</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94%</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124%</a:t>
                      </a:r>
                      <a:endParaRPr lang="en-GB" sz="160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0007"/>
                  </a:ext>
                </a:extLst>
              </a:tr>
              <a:tr h="450050">
                <a:tc>
                  <a:txBody>
                    <a:bodyPr/>
                    <a:lstStyle/>
                    <a:p>
                      <a:pPr algn="r">
                        <a:lnSpc>
                          <a:spcPct val="115000"/>
                        </a:lnSpc>
                        <a:spcAft>
                          <a:spcPts val="1000"/>
                        </a:spcAft>
                        <a:tabLst>
                          <a:tab pos="5731510" algn="l"/>
                        </a:tabLst>
                      </a:pPr>
                      <a:r>
                        <a:rPr lang="fr-FR" sz="1600">
                          <a:effectLst/>
                          <a:latin typeface="Calibri"/>
                          <a:ea typeface="Calibri"/>
                          <a:cs typeface="Arial"/>
                        </a:rPr>
                        <a:t>5</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-55%</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-37%</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-23%</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-11%</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0%</a:t>
                      </a:r>
                      <a:endParaRPr lang="en-GB" sz="1600" dirty="0">
                        <a:effectLst/>
                        <a:latin typeface="Calibri"/>
                        <a:ea typeface="Calibri"/>
                        <a:cs typeface="Times New Roman"/>
                      </a:endParaRPr>
                    </a:p>
                  </a:txBody>
                  <a:tcPr marL="68580" marR="68580" marT="0" marB="0" anchor="b">
                    <a:lnL>
                      <a:noFill/>
                    </a:lnL>
                    <a:lnR>
                      <a:noFill/>
                    </a:lnR>
                    <a:lnT>
                      <a:noFill/>
                    </a:lnT>
                    <a:lnB>
                      <a:noFill/>
                    </a:lnB>
                    <a:solidFill>
                      <a:srgbClr val="FFFF00"/>
                    </a:solidFill>
                  </a:tcPr>
                </a:tc>
                <a:tc>
                  <a:txBody>
                    <a:bodyPr/>
                    <a:lstStyle/>
                    <a:p>
                      <a:pPr algn="r">
                        <a:lnSpc>
                          <a:spcPct val="115000"/>
                        </a:lnSpc>
                        <a:spcAft>
                          <a:spcPts val="1000"/>
                        </a:spcAft>
                        <a:tabLst>
                          <a:tab pos="5731510" algn="l"/>
                        </a:tabLst>
                      </a:pPr>
                      <a:r>
                        <a:rPr lang="fr-FR" sz="1600" dirty="0">
                          <a:effectLst/>
                          <a:latin typeface="Calibri"/>
                          <a:ea typeface="Calibri"/>
                          <a:cs typeface="Arial"/>
                        </a:rPr>
                        <a:t>41%</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73%</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100%</a:t>
                      </a:r>
                      <a:endParaRPr lang="en-GB" sz="160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0008"/>
                  </a:ext>
                </a:extLst>
              </a:tr>
              <a:tr h="450050">
                <a:tc>
                  <a:txBody>
                    <a:bodyPr/>
                    <a:lstStyle/>
                    <a:p>
                      <a:pPr algn="r">
                        <a:lnSpc>
                          <a:spcPct val="115000"/>
                        </a:lnSpc>
                        <a:spcAft>
                          <a:spcPts val="1000"/>
                        </a:spcAft>
                        <a:tabLst>
                          <a:tab pos="5731510" algn="l"/>
                        </a:tabLst>
                      </a:pPr>
                      <a:r>
                        <a:rPr lang="fr-FR" sz="1600">
                          <a:effectLst/>
                          <a:latin typeface="Calibri"/>
                          <a:ea typeface="Calibri"/>
                          <a:cs typeface="Arial"/>
                        </a:rPr>
                        <a:t>10</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-68%</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-55%</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-45%</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-37%</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-29%</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0%</a:t>
                      </a:r>
                      <a:endParaRPr lang="en-GB" sz="1600" dirty="0">
                        <a:effectLst/>
                        <a:latin typeface="Calibri"/>
                        <a:ea typeface="Calibri"/>
                        <a:cs typeface="Times New Roman"/>
                      </a:endParaRPr>
                    </a:p>
                  </a:txBody>
                  <a:tcPr marL="68580" marR="68580" marT="0" marB="0" anchor="b">
                    <a:lnL>
                      <a:noFill/>
                    </a:lnL>
                    <a:lnR>
                      <a:noFill/>
                    </a:lnR>
                    <a:lnT>
                      <a:noFill/>
                    </a:lnT>
                    <a:lnB>
                      <a:noFill/>
                    </a:lnB>
                    <a:solidFill>
                      <a:srgbClr val="FFFF00"/>
                    </a:solidFill>
                  </a:tcPr>
                </a:tc>
                <a:tc>
                  <a:txBody>
                    <a:bodyPr/>
                    <a:lstStyle/>
                    <a:p>
                      <a:pPr algn="r">
                        <a:lnSpc>
                          <a:spcPct val="115000"/>
                        </a:lnSpc>
                        <a:spcAft>
                          <a:spcPts val="1000"/>
                        </a:spcAft>
                        <a:tabLst>
                          <a:tab pos="5731510" algn="l"/>
                        </a:tabLst>
                      </a:pPr>
                      <a:r>
                        <a:rPr lang="fr-FR" sz="1600" dirty="0">
                          <a:effectLst/>
                          <a:latin typeface="Calibri"/>
                          <a:ea typeface="Calibri"/>
                          <a:cs typeface="Arial"/>
                        </a:rPr>
                        <a:t>22%</a:t>
                      </a:r>
                      <a:endParaRPr lang="en-GB" sz="1600" dirty="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41%</a:t>
                      </a:r>
                      <a:endParaRPr lang="en-GB" sz="1600" dirty="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0009"/>
                  </a:ext>
                </a:extLst>
              </a:tr>
              <a:tr h="450050">
                <a:tc>
                  <a:txBody>
                    <a:bodyPr/>
                    <a:lstStyle/>
                    <a:p>
                      <a:pPr algn="r">
                        <a:lnSpc>
                          <a:spcPct val="115000"/>
                        </a:lnSpc>
                        <a:spcAft>
                          <a:spcPts val="1000"/>
                        </a:spcAft>
                        <a:tabLst>
                          <a:tab pos="5731510" algn="l"/>
                        </a:tabLst>
                      </a:pPr>
                      <a:r>
                        <a:rPr lang="fr-FR" sz="1600" dirty="0">
                          <a:effectLst/>
                          <a:latin typeface="Calibri"/>
                          <a:ea typeface="Calibri"/>
                          <a:cs typeface="Arial"/>
                        </a:rPr>
                        <a:t>15</a:t>
                      </a:r>
                      <a:endParaRPr lang="en-GB" sz="16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-74%</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-63%</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-55%</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-48%</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-42%</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a:effectLst/>
                          <a:latin typeface="Calibri"/>
                          <a:ea typeface="Calibri"/>
                          <a:cs typeface="Arial"/>
                        </a:rPr>
                        <a:t>-18%</a:t>
                      </a:r>
                      <a:endParaRPr lang="en-GB" sz="1600">
                        <a:effectLst/>
                        <a:latin typeface="Calibri"/>
                        <a:ea typeface="Calibri"/>
                        <a:cs typeface="Times New Roman"/>
                      </a:endParaRPr>
                    </a:p>
                  </a:txBody>
                  <a:tcPr marL="68580" marR="68580" marT="0" marB="0" anchor="b">
                    <a:lnL>
                      <a:noFill/>
                    </a:lnL>
                    <a:lnR>
                      <a:noFill/>
                    </a:lnR>
                    <a:lnT>
                      <a:noFill/>
                    </a:lnT>
                    <a:lnB>
                      <a:noFill/>
                    </a:lnB>
                  </a:tcPr>
                </a:tc>
                <a:tc>
                  <a:txBody>
                    <a:bodyPr/>
                    <a:lstStyle/>
                    <a:p>
                      <a:pPr algn="r">
                        <a:lnSpc>
                          <a:spcPct val="115000"/>
                        </a:lnSpc>
                        <a:spcAft>
                          <a:spcPts val="1000"/>
                        </a:spcAft>
                        <a:tabLst>
                          <a:tab pos="5731510" algn="l"/>
                        </a:tabLst>
                      </a:pPr>
                      <a:r>
                        <a:rPr lang="fr-FR" sz="1600" dirty="0">
                          <a:effectLst/>
                          <a:latin typeface="Calibri"/>
                          <a:ea typeface="Calibri"/>
                          <a:cs typeface="Arial"/>
                        </a:rPr>
                        <a:t>0%</a:t>
                      </a:r>
                      <a:endParaRPr lang="en-GB" sz="1600" dirty="0">
                        <a:effectLst/>
                        <a:latin typeface="Calibri"/>
                        <a:ea typeface="Calibri"/>
                        <a:cs typeface="Times New Roman"/>
                      </a:endParaRPr>
                    </a:p>
                  </a:txBody>
                  <a:tcPr marL="68580" marR="68580" marT="0" marB="0" anchor="b">
                    <a:lnL>
                      <a:noFill/>
                    </a:lnL>
                    <a:lnR>
                      <a:noFill/>
                    </a:lnR>
                    <a:lnT>
                      <a:noFill/>
                    </a:lnT>
                    <a:lnB>
                      <a:noFill/>
                    </a:lnB>
                    <a:solidFill>
                      <a:srgbClr val="FFFF00"/>
                    </a:solidFill>
                  </a:tcPr>
                </a:tc>
                <a:tc>
                  <a:txBody>
                    <a:bodyPr/>
                    <a:lstStyle/>
                    <a:p>
                      <a:pPr algn="r">
                        <a:lnSpc>
                          <a:spcPct val="115000"/>
                        </a:lnSpc>
                        <a:spcAft>
                          <a:spcPts val="1000"/>
                        </a:spcAft>
                        <a:tabLst>
                          <a:tab pos="5731510" algn="l"/>
                        </a:tabLst>
                      </a:pPr>
                      <a:r>
                        <a:rPr lang="fr-FR" sz="1600" dirty="0">
                          <a:effectLst/>
                          <a:latin typeface="Calibri"/>
                          <a:ea typeface="Calibri"/>
                          <a:cs typeface="Arial"/>
                        </a:rPr>
                        <a:t>15%</a:t>
                      </a:r>
                      <a:endParaRPr lang="en-GB" sz="1600" dirty="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0010"/>
                  </a:ext>
                </a:extLst>
              </a:tr>
              <a:tr h="450050">
                <a:tc>
                  <a:txBody>
                    <a:bodyPr/>
                    <a:lstStyle/>
                    <a:p>
                      <a:pPr algn="r">
                        <a:lnSpc>
                          <a:spcPct val="115000"/>
                        </a:lnSpc>
                        <a:spcAft>
                          <a:spcPts val="1000"/>
                        </a:spcAft>
                        <a:tabLst>
                          <a:tab pos="5731510" algn="l"/>
                        </a:tabLst>
                      </a:pPr>
                      <a:r>
                        <a:rPr lang="fr-FR" sz="1600" dirty="0">
                          <a:effectLst/>
                          <a:latin typeface="Calibri"/>
                          <a:ea typeface="Calibri"/>
                          <a:cs typeface="Arial"/>
                        </a:rPr>
                        <a:t>20</a:t>
                      </a:r>
                      <a:endParaRPr lang="en-GB" sz="16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-78%</a:t>
                      </a:r>
                      <a:endParaRPr lang="en-GB" sz="16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-68%</a:t>
                      </a:r>
                      <a:endParaRPr lang="en-GB" sz="1600">
                        <a:effectLst/>
                        <a:latin typeface="Calibri"/>
                        <a:ea typeface="Calibri"/>
                        <a:cs typeface="Times New Roman"/>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-61%</a:t>
                      </a:r>
                      <a:endParaRPr lang="en-GB" sz="1600">
                        <a:effectLst/>
                        <a:latin typeface="Calibri"/>
                        <a:ea typeface="Calibri"/>
                        <a:cs typeface="Times New Roman"/>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-55%</a:t>
                      </a:r>
                      <a:endParaRPr lang="en-GB" sz="1600">
                        <a:effectLst/>
                        <a:latin typeface="Calibri"/>
                        <a:ea typeface="Calibri"/>
                        <a:cs typeface="Times New Roman"/>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-50%</a:t>
                      </a:r>
                      <a:endParaRPr lang="en-GB" sz="1600">
                        <a:effectLst/>
                        <a:latin typeface="Calibri"/>
                        <a:ea typeface="Calibri"/>
                        <a:cs typeface="Times New Roman"/>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-29%</a:t>
                      </a:r>
                      <a:endParaRPr lang="en-GB" sz="1600">
                        <a:effectLst/>
                        <a:latin typeface="Calibri"/>
                        <a:ea typeface="Calibri"/>
                        <a:cs typeface="Times New Roman"/>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a:effectLst/>
                          <a:latin typeface="Calibri"/>
                          <a:ea typeface="Calibri"/>
                          <a:cs typeface="Arial"/>
                        </a:rPr>
                        <a:t>-13%</a:t>
                      </a:r>
                      <a:endParaRPr lang="en-GB" sz="1600">
                        <a:effectLst/>
                        <a:latin typeface="Calibri"/>
                        <a:ea typeface="Calibri"/>
                        <a:cs typeface="Times New Roman"/>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tabLst>
                          <a:tab pos="5731510" algn="l"/>
                        </a:tabLst>
                      </a:pPr>
                      <a:r>
                        <a:rPr lang="fr-FR" sz="1600" dirty="0">
                          <a:effectLst/>
                          <a:latin typeface="Calibri"/>
                          <a:ea typeface="Calibri"/>
                          <a:cs typeface="Arial"/>
                        </a:rPr>
                        <a:t>0%</a:t>
                      </a:r>
                      <a:endParaRPr lang="en-GB" sz="1600" dirty="0">
                        <a:effectLst/>
                        <a:latin typeface="Calibri"/>
                        <a:ea typeface="Calibri"/>
                        <a:cs typeface="Times New Roman"/>
                      </a:endParaRPr>
                    </a:p>
                  </a:txBody>
                  <a:tcPr marL="68580" marR="6858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xmlns="" val="10011"/>
                  </a:ext>
                </a:extLst>
              </a:tr>
            </a:tbl>
          </a:graphicData>
        </a:graphic>
      </p:graphicFrame>
      <p:sp>
        <p:nvSpPr>
          <p:cNvPr id="3" name="Footer Placeholder 2"/>
          <p:cNvSpPr>
            <a:spLocks noGrp="1"/>
          </p:cNvSpPr>
          <p:nvPr>
            <p:ph type="ftr" sz="quarter" idx="11"/>
          </p:nvPr>
        </p:nvSpPr>
        <p:spPr/>
        <p:txBody>
          <a:bodyPr/>
          <a:lstStyle/>
          <a:p>
            <a:r>
              <a:rPr lang="en-GB">
                <a:solidFill>
                  <a:prstClr val="black">
                    <a:tint val="75000"/>
                  </a:prstClr>
                </a:solidFill>
              </a:rPr>
              <a:t>Copyright D.G. Richards 2015</a:t>
            </a:r>
          </a:p>
        </p:txBody>
      </p:sp>
    </p:spTree>
    <p:extLst>
      <p:ext uri="{BB962C8B-B14F-4D97-AF65-F5344CB8AC3E}">
        <p14:creationId xmlns:p14="http://schemas.microsoft.com/office/powerpoint/2010/main" val="37879113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1496</Words>
  <Application>Microsoft Office PowerPoint</Application>
  <PresentationFormat>Widescreen</PresentationFormat>
  <Paragraphs>513</Paragraphs>
  <Slides>20</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Arial Black</vt:lpstr>
      <vt:lpstr>Calibri</vt:lpstr>
      <vt:lpstr>Calibri Light</vt:lpstr>
      <vt:lpstr>Symbol</vt:lpstr>
      <vt:lpstr>Times New Roman</vt:lpstr>
      <vt:lpstr>Wingdings</vt:lpstr>
      <vt:lpstr>Office Theme</vt:lpstr>
      <vt:lpstr>Storage and Warehousing Techniques</vt:lpstr>
      <vt:lpstr>Warehouse Location</vt:lpstr>
      <vt:lpstr>PowerPoint Presentation</vt:lpstr>
      <vt:lpstr>PowerPoint Presentation</vt:lpstr>
      <vt:lpstr>PowerPoint Presentation</vt:lpstr>
      <vt:lpstr>PowerPoint Presentation</vt:lpstr>
      <vt:lpstr>Exercise (continued)</vt:lpstr>
      <vt:lpstr>Factors affecting warehouse location</vt:lpstr>
      <vt:lpstr>Warehouse location criteria</vt:lpstr>
      <vt:lpstr>Port centric Logistics</vt:lpstr>
      <vt:lpstr>Location determination</vt:lpstr>
      <vt:lpstr>Global land and rent costs</vt:lpstr>
      <vt:lpstr>How many warehouses?</vt:lpstr>
      <vt:lpstr>How many warehouses?</vt:lpstr>
      <vt:lpstr>PowerPoint Presentation</vt:lpstr>
      <vt:lpstr>Cost versus Service</vt:lpstr>
      <vt:lpstr>Maister’s Rule</vt:lpstr>
      <vt:lpstr>Exercise: Maister’s rule</vt:lpstr>
      <vt:lpstr>Answer</vt:lpstr>
      <vt:lpstr>Maister’s rule - grid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Storage and Warehousing Techniques</dc:title>
  <dc:creator>Amy Minshull</dc:creator>
  <cp:lastModifiedBy>Amy Minshull</cp:lastModifiedBy>
  <cp:revision>3</cp:revision>
  <dcterms:created xsi:type="dcterms:W3CDTF">2017-07-27T15:16:52Z</dcterms:created>
  <dcterms:modified xsi:type="dcterms:W3CDTF">2017-07-28T09:55:54Z</dcterms:modified>
</cp:coreProperties>
</file>