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58" r:id="rId5"/>
    <p:sldId id="262" r:id="rId6"/>
    <p:sldId id="257"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967F9-A94D-1A86-C106-9753AA6F2D5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2A12FC46-FCFB-C901-D758-46E18955711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C130E13A-5F45-885C-3902-17F3B02940E4}"/>
              </a:ext>
            </a:extLst>
          </p:cNvPr>
          <p:cNvSpPr txBox="1">
            <a:spLocks noGrp="1"/>
          </p:cNvSpPr>
          <p:nvPr>
            <p:ph type="dt" sz="half" idx="7"/>
          </p:nvPr>
        </p:nvSpPr>
        <p:spPr/>
        <p:txBody>
          <a:bodyPr/>
          <a:lstStyle>
            <a:lvl1pPr>
              <a:defRPr/>
            </a:lvl1pPr>
          </a:lstStyle>
          <a:p>
            <a:pPr lvl="0"/>
            <a:fld id="{74396CF4-79CA-4A30-9377-3F2F32FD1655}" type="datetime1">
              <a:rPr lang="en-GB"/>
              <a:pPr lvl="0"/>
              <a:t>10/10/2022</a:t>
            </a:fld>
            <a:endParaRPr lang="en-GB"/>
          </a:p>
        </p:txBody>
      </p:sp>
      <p:sp>
        <p:nvSpPr>
          <p:cNvPr id="5" name="Footer Placeholder 4">
            <a:extLst>
              <a:ext uri="{FF2B5EF4-FFF2-40B4-BE49-F238E27FC236}">
                <a16:creationId xmlns:a16="http://schemas.microsoft.com/office/drawing/2014/main" id="{9C12BF8E-44D7-CC1D-5377-ECCAF23475F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9999F61-1790-85CA-05EF-362750EE29D5}"/>
              </a:ext>
            </a:extLst>
          </p:cNvPr>
          <p:cNvSpPr txBox="1">
            <a:spLocks noGrp="1"/>
          </p:cNvSpPr>
          <p:nvPr>
            <p:ph type="sldNum" sz="quarter" idx="8"/>
          </p:nvPr>
        </p:nvSpPr>
        <p:spPr/>
        <p:txBody>
          <a:bodyPr/>
          <a:lstStyle>
            <a:lvl1pPr>
              <a:defRPr/>
            </a:lvl1pPr>
          </a:lstStyle>
          <a:p>
            <a:pPr lvl="0"/>
            <a:fld id="{57110CEE-8373-4884-A022-A796E2BC209D}" type="slidenum">
              <a:t>‹#›</a:t>
            </a:fld>
            <a:endParaRPr lang="en-GB"/>
          </a:p>
        </p:txBody>
      </p:sp>
    </p:spTree>
    <p:extLst>
      <p:ext uri="{BB962C8B-B14F-4D97-AF65-F5344CB8AC3E}">
        <p14:creationId xmlns:p14="http://schemas.microsoft.com/office/powerpoint/2010/main" val="2172145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A8FC9-BBEC-8488-AA2E-11D471704DE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0646A323-9CCB-144F-5EEA-F24FD5C040D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250EF-2C5B-D866-6607-8B33D2126EF9}"/>
              </a:ext>
            </a:extLst>
          </p:cNvPr>
          <p:cNvSpPr txBox="1">
            <a:spLocks noGrp="1"/>
          </p:cNvSpPr>
          <p:nvPr>
            <p:ph type="dt" sz="half" idx="7"/>
          </p:nvPr>
        </p:nvSpPr>
        <p:spPr/>
        <p:txBody>
          <a:bodyPr/>
          <a:lstStyle>
            <a:lvl1pPr>
              <a:defRPr/>
            </a:lvl1pPr>
          </a:lstStyle>
          <a:p>
            <a:pPr lvl="0"/>
            <a:fld id="{C2C37A91-83A8-4E2B-AFB6-4AD14EE7D604}" type="datetime1">
              <a:rPr lang="en-GB"/>
              <a:pPr lvl="0"/>
              <a:t>10/10/2022</a:t>
            </a:fld>
            <a:endParaRPr lang="en-GB"/>
          </a:p>
        </p:txBody>
      </p:sp>
      <p:sp>
        <p:nvSpPr>
          <p:cNvPr id="5" name="Footer Placeholder 4">
            <a:extLst>
              <a:ext uri="{FF2B5EF4-FFF2-40B4-BE49-F238E27FC236}">
                <a16:creationId xmlns:a16="http://schemas.microsoft.com/office/drawing/2014/main" id="{C1905634-9A35-142B-1973-1B3891F527A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D552D0A-5AB6-A4FC-1B31-2810DEFA2B40}"/>
              </a:ext>
            </a:extLst>
          </p:cNvPr>
          <p:cNvSpPr txBox="1">
            <a:spLocks noGrp="1"/>
          </p:cNvSpPr>
          <p:nvPr>
            <p:ph type="sldNum" sz="quarter" idx="8"/>
          </p:nvPr>
        </p:nvSpPr>
        <p:spPr/>
        <p:txBody>
          <a:bodyPr/>
          <a:lstStyle>
            <a:lvl1pPr>
              <a:defRPr/>
            </a:lvl1pPr>
          </a:lstStyle>
          <a:p>
            <a:pPr lvl="0"/>
            <a:fld id="{C7C92A99-AAD4-4F29-907E-A6F4C5DC5F0E}" type="slidenum">
              <a:t>‹#›</a:t>
            </a:fld>
            <a:endParaRPr lang="en-GB"/>
          </a:p>
        </p:txBody>
      </p:sp>
    </p:spTree>
    <p:extLst>
      <p:ext uri="{BB962C8B-B14F-4D97-AF65-F5344CB8AC3E}">
        <p14:creationId xmlns:p14="http://schemas.microsoft.com/office/powerpoint/2010/main" val="111119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1BF87-7BE1-E6E6-C98E-5C2F27EA4287}"/>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4EBCFB7-6196-1E30-AAAF-28462353BC4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1DE05608-A48B-9173-B5A0-10E62AD14B45}"/>
              </a:ext>
            </a:extLst>
          </p:cNvPr>
          <p:cNvSpPr txBox="1">
            <a:spLocks noGrp="1"/>
          </p:cNvSpPr>
          <p:nvPr>
            <p:ph type="dt" sz="half" idx="7"/>
          </p:nvPr>
        </p:nvSpPr>
        <p:spPr/>
        <p:txBody>
          <a:bodyPr/>
          <a:lstStyle>
            <a:lvl1pPr>
              <a:defRPr/>
            </a:lvl1pPr>
          </a:lstStyle>
          <a:p>
            <a:pPr lvl="0"/>
            <a:fld id="{5D6431C5-4A6B-4124-A6A3-34C4A7048797}" type="datetime1">
              <a:rPr lang="en-GB"/>
              <a:pPr lvl="0"/>
              <a:t>10/10/2022</a:t>
            </a:fld>
            <a:endParaRPr lang="en-GB"/>
          </a:p>
        </p:txBody>
      </p:sp>
      <p:sp>
        <p:nvSpPr>
          <p:cNvPr id="5" name="Footer Placeholder 4">
            <a:extLst>
              <a:ext uri="{FF2B5EF4-FFF2-40B4-BE49-F238E27FC236}">
                <a16:creationId xmlns:a16="http://schemas.microsoft.com/office/drawing/2014/main" id="{681E0F29-8B8D-DBAD-2BDE-0C10572A995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69665AE-5691-6954-1490-A3DAEE35642F}"/>
              </a:ext>
            </a:extLst>
          </p:cNvPr>
          <p:cNvSpPr txBox="1">
            <a:spLocks noGrp="1"/>
          </p:cNvSpPr>
          <p:nvPr>
            <p:ph type="sldNum" sz="quarter" idx="8"/>
          </p:nvPr>
        </p:nvSpPr>
        <p:spPr/>
        <p:txBody>
          <a:bodyPr/>
          <a:lstStyle>
            <a:lvl1pPr>
              <a:defRPr/>
            </a:lvl1pPr>
          </a:lstStyle>
          <a:p>
            <a:pPr lvl="0"/>
            <a:fld id="{1F189C5D-C589-4DA6-A1DA-0059596633D5}" type="slidenum">
              <a:t>‹#›</a:t>
            </a:fld>
            <a:endParaRPr lang="en-GB"/>
          </a:p>
        </p:txBody>
      </p:sp>
    </p:spTree>
    <p:extLst>
      <p:ext uri="{BB962C8B-B14F-4D97-AF65-F5344CB8AC3E}">
        <p14:creationId xmlns:p14="http://schemas.microsoft.com/office/powerpoint/2010/main" val="2780330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7686B-8A44-2AA2-9F6D-A5721ECA017B}"/>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599CC41-0755-1AD5-1C3D-5557A53A029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726E43-452C-7EB3-0AAD-EAAA93DDF28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900969-9246-7BCA-337E-B8052D2B11CF}"/>
              </a:ext>
            </a:extLst>
          </p:cNvPr>
          <p:cNvSpPr txBox="1">
            <a:spLocks noGrp="1"/>
          </p:cNvSpPr>
          <p:nvPr>
            <p:ph type="dt" sz="half" idx="7"/>
          </p:nvPr>
        </p:nvSpPr>
        <p:spPr/>
        <p:txBody>
          <a:bodyPr/>
          <a:lstStyle>
            <a:lvl1pPr>
              <a:defRPr/>
            </a:lvl1pPr>
          </a:lstStyle>
          <a:p>
            <a:pPr lvl="0"/>
            <a:fld id="{1244D5D1-4805-4999-942F-4622EB51D3AB}" type="datetime1">
              <a:rPr lang="en-GB"/>
              <a:pPr lvl="0"/>
              <a:t>10/10/2022</a:t>
            </a:fld>
            <a:endParaRPr lang="en-GB"/>
          </a:p>
        </p:txBody>
      </p:sp>
      <p:sp>
        <p:nvSpPr>
          <p:cNvPr id="6" name="Footer Placeholder 5">
            <a:extLst>
              <a:ext uri="{FF2B5EF4-FFF2-40B4-BE49-F238E27FC236}">
                <a16:creationId xmlns:a16="http://schemas.microsoft.com/office/drawing/2014/main" id="{8801E9EE-AC49-95DE-0BC3-C2FB5133A28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2322E77-709E-E7DB-8B24-D02F6E741F55}"/>
              </a:ext>
            </a:extLst>
          </p:cNvPr>
          <p:cNvSpPr txBox="1">
            <a:spLocks noGrp="1"/>
          </p:cNvSpPr>
          <p:nvPr>
            <p:ph type="sldNum" sz="quarter" idx="8"/>
          </p:nvPr>
        </p:nvSpPr>
        <p:spPr/>
        <p:txBody>
          <a:bodyPr/>
          <a:lstStyle>
            <a:lvl1pPr>
              <a:defRPr/>
            </a:lvl1pPr>
          </a:lstStyle>
          <a:p>
            <a:pPr lvl="0"/>
            <a:fld id="{FD4EE7C7-E976-4CFC-8488-6E7C4E09BC62}" type="slidenum">
              <a:t>‹#›</a:t>
            </a:fld>
            <a:endParaRPr lang="en-GB"/>
          </a:p>
        </p:txBody>
      </p:sp>
    </p:spTree>
    <p:extLst>
      <p:ext uri="{BB962C8B-B14F-4D97-AF65-F5344CB8AC3E}">
        <p14:creationId xmlns:p14="http://schemas.microsoft.com/office/powerpoint/2010/main" val="4137628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ABA13-6F75-82E7-F2A9-B03B76FC5185}"/>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053F6781-51A6-574B-E2AD-F4615496A9C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3BA5B4E8-2E27-FC84-1B06-95F94E1BFC2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CD5D50-53B0-F592-43AC-AF56C3230E5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BCDE02FD-0961-CF99-DAA7-A6E6B271897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D0769D-4251-03E3-CC26-0933E7928A1B}"/>
              </a:ext>
            </a:extLst>
          </p:cNvPr>
          <p:cNvSpPr txBox="1">
            <a:spLocks noGrp="1"/>
          </p:cNvSpPr>
          <p:nvPr>
            <p:ph type="dt" sz="half" idx="7"/>
          </p:nvPr>
        </p:nvSpPr>
        <p:spPr/>
        <p:txBody>
          <a:bodyPr/>
          <a:lstStyle>
            <a:lvl1pPr>
              <a:defRPr/>
            </a:lvl1pPr>
          </a:lstStyle>
          <a:p>
            <a:pPr lvl="0"/>
            <a:fld id="{B8B3D811-3494-4B26-9BD4-1670F8511968}" type="datetime1">
              <a:rPr lang="en-GB"/>
              <a:pPr lvl="0"/>
              <a:t>10/10/2022</a:t>
            </a:fld>
            <a:endParaRPr lang="en-GB"/>
          </a:p>
        </p:txBody>
      </p:sp>
      <p:sp>
        <p:nvSpPr>
          <p:cNvPr id="8" name="Footer Placeholder 7">
            <a:extLst>
              <a:ext uri="{FF2B5EF4-FFF2-40B4-BE49-F238E27FC236}">
                <a16:creationId xmlns:a16="http://schemas.microsoft.com/office/drawing/2014/main" id="{7B37E626-6555-5609-52A4-D1B5E862FB60}"/>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DFAAB999-F590-76B2-36EC-932437699248}"/>
              </a:ext>
            </a:extLst>
          </p:cNvPr>
          <p:cNvSpPr txBox="1">
            <a:spLocks noGrp="1"/>
          </p:cNvSpPr>
          <p:nvPr>
            <p:ph type="sldNum" sz="quarter" idx="8"/>
          </p:nvPr>
        </p:nvSpPr>
        <p:spPr/>
        <p:txBody>
          <a:bodyPr/>
          <a:lstStyle>
            <a:lvl1pPr>
              <a:defRPr/>
            </a:lvl1pPr>
          </a:lstStyle>
          <a:p>
            <a:pPr lvl="0"/>
            <a:fld id="{E46696F5-7304-4980-BDFB-DE2B2859690E}" type="slidenum">
              <a:t>‹#›</a:t>
            </a:fld>
            <a:endParaRPr lang="en-GB"/>
          </a:p>
        </p:txBody>
      </p:sp>
    </p:spTree>
    <p:extLst>
      <p:ext uri="{BB962C8B-B14F-4D97-AF65-F5344CB8AC3E}">
        <p14:creationId xmlns:p14="http://schemas.microsoft.com/office/powerpoint/2010/main" val="3798130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355A-23E8-C93D-98E9-EED304E1976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2EF53B12-D2AA-E54C-E92A-D0035859215A}"/>
              </a:ext>
            </a:extLst>
          </p:cNvPr>
          <p:cNvSpPr txBox="1">
            <a:spLocks noGrp="1"/>
          </p:cNvSpPr>
          <p:nvPr>
            <p:ph type="dt" sz="half" idx="7"/>
          </p:nvPr>
        </p:nvSpPr>
        <p:spPr/>
        <p:txBody>
          <a:bodyPr/>
          <a:lstStyle>
            <a:lvl1pPr>
              <a:defRPr/>
            </a:lvl1pPr>
          </a:lstStyle>
          <a:p>
            <a:pPr lvl="0"/>
            <a:fld id="{A58C802B-522E-43B7-B2B0-426959672F19}" type="datetime1">
              <a:rPr lang="en-GB"/>
              <a:pPr lvl="0"/>
              <a:t>10/10/2022</a:t>
            </a:fld>
            <a:endParaRPr lang="en-GB"/>
          </a:p>
        </p:txBody>
      </p:sp>
      <p:sp>
        <p:nvSpPr>
          <p:cNvPr id="4" name="Footer Placeholder 3">
            <a:extLst>
              <a:ext uri="{FF2B5EF4-FFF2-40B4-BE49-F238E27FC236}">
                <a16:creationId xmlns:a16="http://schemas.microsoft.com/office/drawing/2014/main" id="{0560BC41-8EF8-AD72-B9F1-D8ABD267F70C}"/>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096030C9-FDBF-81D7-09FA-6F00013D4B00}"/>
              </a:ext>
            </a:extLst>
          </p:cNvPr>
          <p:cNvSpPr txBox="1">
            <a:spLocks noGrp="1"/>
          </p:cNvSpPr>
          <p:nvPr>
            <p:ph type="sldNum" sz="quarter" idx="8"/>
          </p:nvPr>
        </p:nvSpPr>
        <p:spPr/>
        <p:txBody>
          <a:bodyPr/>
          <a:lstStyle>
            <a:lvl1pPr>
              <a:defRPr/>
            </a:lvl1pPr>
          </a:lstStyle>
          <a:p>
            <a:pPr lvl="0"/>
            <a:fld id="{8F53DFDE-F406-498A-9943-F9D43DAD3736}" type="slidenum">
              <a:t>‹#›</a:t>
            </a:fld>
            <a:endParaRPr lang="en-GB"/>
          </a:p>
        </p:txBody>
      </p:sp>
    </p:spTree>
    <p:extLst>
      <p:ext uri="{BB962C8B-B14F-4D97-AF65-F5344CB8AC3E}">
        <p14:creationId xmlns:p14="http://schemas.microsoft.com/office/powerpoint/2010/main" val="373011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34D8D6-B469-1F7C-B420-3BA08EF7D855}"/>
              </a:ext>
            </a:extLst>
          </p:cNvPr>
          <p:cNvSpPr txBox="1">
            <a:spLocks noGrp="1"/>
          </p:cNvSpPr>
          <p:nvPr>
            <p:ph type="dt" sz="half" idx="7"/>
          </p:nvPr>
        </p:nvSpPr>
        <p:spPr/>
        <p:txBody>
          <a:bodyPr/>
          <a:lstStyle>
            <a:lvl1pPr>
              <a:defRPr/>
            </a:lvl1pPr>
          </a:lstStyle>
          <a:p>
            <a:pPr lvl="0"/>
            <a:fld id="{2229BA29-0420-4E79-8AAE-2614405C6FAF}" type="datetime1">
              <a:rPr lang="en-GB"/>
              <a:pPr lvl="0"/>
              <a:t>10/10/2022</a:t>
            </a:fld>
            <a:endParaRPr lang="en-GB"/>
          </a:p>
        </p:txBody>
      </p:sp>
      <p:sp>
        <p:nvSpPr>
          <p:cNvPr id="3" name="Footer Placeholder 2">
            <a:extLst>
              <a:ext uri="{FF2B5EF4-FFF2-40B4-BE49-F238E27FC236}">
                <a16:creationId xmlns:a16="http://schemas.microsoft.com/office/drawing/2014/main" id="{6FE0CA19-09BB-EEFA-5B64-05731A3C286C}"/>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163C4CB6-00AC-8811-FDF5-5920D66FCDE5}"/>
              </a:ext>
            </a:extLst>
          </p:cNvPr>
          <p:cNvSpPr txBox="1">
            <a:spLocks noGrp="1"/>
          </p:cNvSpPr>
          <p:nvPr>
            <p:ph type="sldNum" sz="quarter" idx="8"/>
          </p:nvPr>
        </p:nvSpPr>
        <p:spPr/>
        <p:txBody>
          <a:bodyPr/>
          <a:lstStyle>
            <a:lvl1pPr>
              <a:defRPr/>
            </a:lvl1pPr>
          </a:lstStyle>
          <a:p>
            <a:pPr lvl="0"/>
            <a:fld id="{FC2CA5AB-3460-4240-8F09-E7E6D6DE5869}" type="slidenum">
              <a:t>‹#›</a:t>
            </a:fld>
            <a:endParaRPr lang="en-GB"/>
          </a:p>
        </p:txBody>
      </p:sp>
    </p:spTree>
    <p:extLst>
      <p:ext uri="{BB962C8B-B14F-4D97-AF65-F5344CB8AC3E}">
        <p14:creationId xmlns:p14="http://schemas.microsoft.com/office/powerpoint/2010/main" val="288675059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D7B29-D681-B656-63C4-DB9C792F03BC}"/>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72CF0CF-AC8C-17E7-F02B-F2AF1540335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5E5D17F-9E5A-BEFF-5D35-16105DF00A4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AB513DC-DA06-76E0-5D3E-DF1DD8053FC3}"/>
              </a:ext>
            </a:extLst>
          </p:cNvPr>
          <p:cNvSpPr txBox="1">
            <a:spLocks noGrp="1"/>
          </p:cNvSpPr>
          <p:nvPr>
            <p:ph type="dt" sz="half" idx="7"/>
          </p:nvPr>
        </p:nvSpPr>
        <p:spPr/>
        <p:txBody>
          <a:bodyPr/>
          <a:lstStyle>
            <a:lvl1pPr>
              <a:defRPr/>
            </a:lvl1pPr>
          </a:lstStyle>
          <a:p>
            <a:pPr lvl="0"/>
            <a:fld id="{4EB6F6B0-EAC6-41B4-A5EF-90ACE08C8B68}" type="datetime1">
              <a:rPr lang="en-GB"/>
              <a:pPr lvl="0"/>
              <a:t>10/10/2022</a:t>
            </a:fld>
            <a:endParaRPr lang="en-GB"/>
          </a:p>
        </p:txBody>
      </p:sp>
      <p:sp>
        <p:nvSpPr>
          <p:cNvPr id="6" name="Footer Placeholder 5">
            <a:extLst>
              <a:ext uri="{FF2B5EF4-FFF2-40B4-BE49-F238E27FC236}">
                <a16:creationId xmlns:a16="http://schemas.microsoft.com/office/drawing/2014/main" id="{0268E965-6DC5-61F5-8A69-BCBF3DE498D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A620676-38A0-698E-6E5F-3BA7D02C20A7}"/>
              </a:ext>
            </a:extLst>
          </p:cNvPr>
          <p:cNvSpPr txBox="1">
            <a:spLocks noGrp="1"/>
          </p:cNvSpPr>
          <p:nvPr>
            <p:ph type="sldNum" sz="quarter" idx="8"/>
          </p:nvPr>
        </p:nvSpPr>
        <p:spPr/>
        <p:txBody>
          <a:bodyPr/>
          <a:lstStyle>
            <a:lvl1pPr>
              <a:defRPr/>
            </a:lvl1pPr>
          </a:lstStyle>
          <a:p>
            <a:pPr lvl="0"/>
            <a:fld id="{EE60AD13-40AA-436D-A0EF-C86ADBB83F53}" type="slidenum">
              <a:t>‹#›</a:t>
            </a:fld>
            <a:endParaRPr lang="en-GB"/>
          </a:p>
        </p:txBody>
      </p:sp>
    </p:spTree>
    <p:extLst>
      <p:ext uri="{BB962C8B-B14F-4D97-AF65-F5344CB8AC3E}">
        <p14:creationId xmlns:p14="http://schemas.microsoft.com/office/powerpoint/2010/main" val="1928786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86DAF-5558-1A65-AE9B-3EA412659A5E}"/>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EF28C302-9A8D-C7DD-5087-6616A3D9206D}"/>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AD2BB0D0-A686-274B-27D9-8913BF81A7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4BC004B0-95D1-F98D-3049-E50D884277A2}"/>
              </a:ext>
            </a:extLst>
          </p:cNvPr>
          <p:cNvSpPr txBox="1">
            <a:spLocks noGrp="1"/>
          </p:cNvSpPr>
          <p:nvPr>
            <p:ph type="dt" sz="half" idx="7"/>
          </p:nvPr>
        </p:nvSpPr>
        <p:spPr/>
        <p:txBody>
          <a:bodyPr/>
          <a:lstStyle>
            <a:lvl1pPr>
              <a:defRPr/>
            </a:lvl1pPr>
          </a:lstStyle>
          <a:p>
            <a:pPr lvl="0"/>
            <a:fld id="{A3202FA6-59B6-4759-8687-7F2DABAC8CC1}" type="datetime1">
              <a:rPr lang="en-GB"/>
              <a:pPr lvl="0"/>
              <a:t>10/10/2022</a:t>
            </a:fld>
            <a:endParaRPr lang="en-GB"/>
          </a:p>
        </p:txBody>
      </p:sp>
      <p:sp>
        <p:nvSpPr>
          <p:cNvPr id="6" name="Footer Placeholder 5">
            <a:extLst>
              <a:ext uri="{FF2B5EF4-FFF2-40B4-BE49-F238E27FC236}">
                <a16:creationId xmlns:a16="http://schemas.microsoft.com/office/drawing/2014/main" id="{CE6FF8F2-282E-55F0-736B-54DDA3B25E4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F075DDF-8309-D6F2-713D-C5816A5211A1}"/>
              </a:ext>
            </a:extLst>
          </p:cNvPr>
          <p:cNvSpPr txBox="1">
            <a:spLocks noGrp="1"/>
          </p:cNvSpPr>
          <p:nvPr>
            <p:ph type="sldNum" sz="quarter" idx="8"/>
          </p:nvPr>
        </p:nvSpPr>
        <p:spPr/>
        <p:txBody>
          <a:bodyPr/>
          <a:lstStyle>
            <a:lvl1pPr>
              <a:defRPr/>
            </a:lvl1pPr>
          </a:lstStyle>
          <a:p>
            <a:pPr lvl="0"/>
            <a:fld id="{05CA78B2-D264-4CA2-AE5D-4D4735314296}" type="slidenum">
              <a:t>‹#›</a:t>
            </a:fld>
            <a:endParaRPr lang="en-GB"/>
          </a:p>
        </p:txBody>
      </p:sp>
    </p:spTree>
    <p:extLst>
      <p:ext uri="{BB962C8B-B14F-4D97-AF65-F5344CB8AC3E}">
        <p14:creationId xmlns:p14="http://schemas.microsoft.com/office/powerpoint/2010/main" val="402522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735E6-204D-3EE3-64A0-9CA65B72CBF6}"/>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7FD632E6-65B1-863F-F1E6-45EE6C33140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7DD5D2-70FB-72CC-390F-3A426454B6F0}"/>
              </a:ext>
            </a:extLst>
          </p:cNvPr>
          <p:cNvSpPr txBox="1">
            <a:spLocks noGrp="1"/>
          </p:cNvSpPr>
          <p:nvPr>
            <p:ph type="dt" sz="half" idx="7"/>
          </p:nvPr>
        </p:nvSpPr>
        <p:spPr/>
        <p:txBody>
          <a:bodyPr/>
          <a:lstStyle>
            <a:lvl1pPr>
              <a:defRPr/>
            </a:lvl1pPr>
          </a:lstStyle>
          <a:p>
            <a:pPr lvl="0"/>
            <a:fld id="{020461F0-12E1-436A-A7B0-7A3ED7ABF892}" type="datetime1">
              <a:rPr lang="en-GB"/>
              <a:pPr lvl="0"/>
              <a:t>10/10/2022</a:t>
            </a:fld>
            <a:endParaRPr lang="en-GB"/>
          </a:p>
        </p:txBody>
      </p:sp>
      <p:sp>
        <p:nvSpPr>
          <p:cNvPr id="5" name="Footer Placeholder 4">
            <a:extLst>
              <a:ext uri="{FF2B5EF4-FFF2-40B4-BE49-F238E27FC236}">
                <a16:creationId xmlns:a16="http://schemas.microsoft.com/office/drawing/2014/main" id="{6B9A2487-ADC3-F045-3DA9-FB357229BE8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5B59D58-F72E-960F-B0C0-50A84DE065AC}"/>
              </a:ext>
            </a:extLst>
          </p:cNvPr>
          <p:cNvSpPr txBox="1">
            <a:spLocks noGrp="1"/>
          </p:cNvSpPr>
          <p:nvPr>
            <p:ph type="sldNum" sz="quarter" idx="8"/>
          </p:nvPr>
        </p:nvSpPr>
        <p:spPr/>
        <p:txBody>
          <a:bodyPr/>
          <a:lstStyle>
            <a:lvl1pPr>
              <a:defRPr/>
            </a:lvl1pPr>
          </a:lstStyle>
          <a:p>
            <a:pPr lvl="0"/>
            <a:fld id="{AA1D2D99-172A-4B67-9900-9A4E7A6143DB}" type="slidenum">
              <a:t>‹#›</a:t>
            </a:fld>
            <a:endParaRPr lang="en-GB"/>
          </a:p>
        </p:txBody>
      </p:sp>
    </p:spTree>
    <p:extLst>
      <p:ext uri="{BB962C8B-B14F-4D97-AF65-F5344CB8AC3E}">
        <p14:creationId xmlns:p14="http://schemas.microsoft.com/office/powerpoint/2010/main" val="135404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E7E8C4-DFCE-B199-36A3-DF4494D2C51E}"/>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59AE1339-96B3-4B6A-8379-0C57B867F95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D484F8-4718-0D9A-23FB-398531F4F0FD}"/>
              </a:ext>
            </a:extLst>
          </p:cNvPr>
          <p:cNvSpPr txBox="1">
            <a:spLocks noGrp="1"/>
          </p:cNvSpPr>
          <p:nvPr>
            <p:ph type="dt" sz="half" idx="7"/>
          </p:nvPr>
        </p:nvSpPr>
        <p:spPr/>
        <p:txBody>
          <a:bodyPr/>
          <a:lstStyle>
            <a:lvl1pPr>
              <a:defRPr/>
            </a:lvl1pPr>
          </a:lstStyle>
          <a:p>
            <a:pPr lvl="0"/>
            <a:fld id="{7244F2F3-9478-43DC-AEA3-37CEB634937D}" type="datetime1">
              <a:rPr lang="en-GB"/>
              <a:pPr lvl="0"/>
              <a:t>10/10/2022</a:t>
            </a:fld>
            <a:endParaRPr lang="en-GB"/>
          </a:p>
        </p:txBody>
      </p:sp>
      <p:sp>
        <p:nvSpPr>
          <p:cNvPr id="5" name="Footer Placeholder 4">
            <a:extLst>
              <a:ext uri="{FF2B5EF4-FFF2-40B4-BE49-F238E27FC236}">
                <a16:creationId xmlns:a16="http://schemas.microsoft.com/office/drawing/2014/main" id="{8EF4B1A0-EA44-084B-0A33-ABBBE705889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E99F204-9EEC-FBFE-EEF7-5ECE357251DA}"/>
              </a:ext>
            </a:extLst>
          </p:cNvPr>
          <p:cNvSpPr txBox="1">
            <a:spLocks noGrp="1"/>
          </p:cNvSpPr>
          <p:nvPr>
            <p:ph type="sldNum" sz="quarter" idx="8"/>
          </p:nvPr>
        </p:nvSpPr>
        <p:spPr/>
        <p:txBody>
          <a:bodyPr/>
          <a:lstStyle>
            <a:lvl1pPr>
              <a:defRPr/>
            </a:lvl1pPr>
          </a:lstStyle>
          <a:p>
            <a:pPr lvl="0"/>
            <a:fld id="{027373FD-33DA-456C-A221-3538B54046D2}" type="slidenum">
              <a:t>‹#›</a:t>
            </a:fld>
            <a:endParaRPr lang="en-GB"/>
          </a:p>
        </p:txBody>
      </p:sp>
    </p:spTree>
    <p:extLst>
      <p:ext uri="{BB962C8B-B14F-4D97-AF65-F5344CB8AC3E}">
        <p14:creationId xmlns:p14="http://schemas.microsoft.com/office/powerpoint/2010/main" val="509166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EB2913-279D-C464-3D0E-366AA912F48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999DA808-37F6-0F9B-9608-672F0D74E65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DC9006-5821-B209-76BA-82E0C9ABF9C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6B0B6472-6DA1-45C2-8FD2-CE3D88F17D47}" type="datetime1">
              <a:rPr lang="en-GB"/>
              <a:pPr lvl="0"/>
              <a:t>10/10/2022</a:t>
            </a:fld>
            <a:endParaRPr lang="en-GB"/>
          </a:p>
        </p:txBody>
      </p:sp>
      <p:sp>
        <p:nvSpPr>
          <p:cNvPr id="5" name="Footer Placeholder 4">
            <a:extLst>
              <a:ext uri="{FF2B5EF4-FFF2-40B4-BE49-F238E27FC236}">
                <a16:creationId xmlns:a16="http://schemas.microsoft.com/office/drawing/2014/main" id="{338EB677-B9B6-56F6-ABB5-2128DC1457D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B4AEBA2F-4BFB-B545-F36D-AA03D49AB4E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03662F30-E3C2-42E0-8B86-D98B2066898A}"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DB60EB5E-8F3B-BBDF-8041-7CDB4A212A54}"/>
              </a:ext>
            </a:extLst>
          </p:cNvPr>
          <p:cNvSpPr txBox="1"/>
          <p:nvPr/>
        </p:nvSpPr>
        <p:spPr>
          <a:xfrm>
            <a:off x="870335" y="2390662"/>
            <a:ext cx="9682590" cy="317009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Student name:  </a:t>
            </a:r>
            <a:r>
              <a:rPr lang="en-US" sz="2000" b="0" i="0" u="none" strike="noStrike" kern="1200" cap="none" spc="0" baseline="0">
                <a:solidFill>
                  <a:srgbClr val="000000"/>
                </a:solidFill>
                <a:uFillTx/>
                <a:latin typeface="Calibri"/>
              </a:rPr>
              <a:t>Shahanara Bibi</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Student ID no</a:t>
            </a:r>
            <a:r>
              <a:rPr lang="en-US" sz="1800" b="0" i="0" u="none" strike="noStrike" kern="1200" cap="none" spc="0" baseline="0">
                <a:solidFill>
                  <a:srgbClr val="000000"/>
                </a:solidFill>
                <a:uFillTx/>
                <a:latin typeface="Calibri"/>
              </a:rPr>
              <a:t>:   2116667</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Programme</a:t>
            </a:r>
            <a:r>
              <a:rPr lang="en-US" sz="1800" b="0" i="0" u="none" strike="noStrike" kern="1200" cap="none" spc="0" baseline="0">
                <a:solidFill>
                  <a:srgbClr val="000000"/>
                </a:solidFill>
                <a:uFillTx/>
                <a:latin typeface="Calibri"/>
              </a:rPr>
              <a:t>: Certificate of Higher Education Skills for Workplace  ( Health and Social Care)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Module</a:t>
            </a:r>
            <a:r>
              <a:rPr lang="en-US" sz="1800" b="0" i="0" u="none" strike="noStrike" kern="1200" cap="none" spc="0" baseline="0">
                <a:solidFill>
                  <a:srgbClr val="000000"/>
                </a:solidFill>
                <a:uFillTx/>
                <a:latin typeface="Calibri"/>
              </a:rPr>
              <a:t> : Psychology for Health and Social Care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Module code</a:t>
            </a:r>
            <a:r>
              <a:rPr lang="en-US" sz="1800" b="0" i="0" u="none" strike="noStrike" kern="1200" cap="none" spc="0" baseline="0">
                <a:solidFill>
                  <a:srgbClr val="000000"/>
                </a:solidFill>
                <a:uFillTx/>
                <a:latin typeface="Calibri"/>
              </a:rPr>
              <a:t>: BMHP4003</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Lecturer: </a:t>
            </a:r>
            <a:r>
              <a:rPr lang="en-US" sz="1800" b="0" i="0" u="none" strike="noStrike" kern="1200" cap="none" spc="0" baseline="0">
                <a:solidFill>
                  <a:srgbClr val="000000"/>
                </a:solidFill>
                <a:uFillTx/>
                <a:latin typeface="Calibri"/>
              </a:rPr>
              <a:t>Joanne Davies</a:t>
            </a:r>
            <a:endParaRPr lang="en-GB" sz="1800" b="0" i="0" u="none" strike="noStrike" kern="1200" cap="none" spc="0" baseline="0">
              <a:solidFill>
                <a:srgbClr val="000000"/>
              </a:solidFill>
              <a:uFillTx/>
              <a:latin typeface="Calibri"/>
            </a:endParaRPr>
          </a:p>
        </p:txBody>
      </p:sp>
      <p:sp>
        <p:nvSpPr>
          <p:cNvPr id="3" name="TextBox 4">
            <a:extLst>
              <a:ext uri="{FF2B5EF4-FFF2-40B4-BE49-F238E27FC236}">
                <a16:creationId xmlns:a16="http://schemas.microsoft.com/office/drawing/2014/main" id="{AD4002D1-E31F-9043-2EF2-50838D7FFE2A}"/>
              </a:ext>
            </a:extLst>
          </p:cNvPr>
          <p:cNvSpPr txBox="1"/>
          <p:nvPr/>
        </p:nvSpPr>
        <p:spPr>
          <a:xfrm>
            <a:off x="870335" y="1501728"/>
            <a:ext cx="211327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Task</a:t>
            </a:r>
            <a:r>
              <a:rPr lang="en-US" sz="1800" b="0" i="0" u="none" strike="noStrike" kern="1200" cap="none" spc="0" baseline="0">
                <a:solidFill>
                  <a:srgbClr val="000000"/>
                </a:solidFill>
                <a:uFillTx/>
                <a:latin typeface="Calibri"/>
              </a:rPr>
              <a:t> </a:t>
            </a:r>
            <a:r>
              <a:rPr lang="en-US" sz="1800" b="1" i="0" u="none" strike="noStrike" kern="1200" cap="none" spc="0" baseline="0">
                <a:solidFill>
                  <a:srgbClr val="000000"/>
                </a:solidFill>
                <a:uFillTx/>
                <a:latin typeface="Calibri"/>
              </a:rPr>
              <a:t>1 Presentation</a:t>
            </a:r>
            <a:endParaRPr lang="en-GB" sz="1800" b="1" i="0" u="none" strike="noStrike" kern="1200" cap="none" spc="0" baseline="0">
              <a:solidFill>
                <a:srgbClr val="000000"/>
              </a:solidFill>
              <a:uFillTx/>
              <a:latin typeface="Calibri"/>
            </a:endParaRPr>
          </a:p>
        </p:txBody>
      </p:sp>
      <p:sp>
        <p:nvSpPr>
          <p:cNvPr id="4" name="TextBox 4">
            <a:extLst>
              <a:ext uri="{FF2B5EF4-FFF2-40B4-BE49-F238E27FC236}">
                <a16:creationId xmlns:a16="http://schemas.microsoft.com/office/drawing/2014/main" id="{3FCA7071-3614-725A-14E9-817B5B08C59F}"/>
              </a:ext>
            </a:extLst>
          </p:cNvPr>
          <p:cNvSpPr txBox="1"/>
          <p:nvPr/>
        </p:nvSpPr>
        <p:spPr>
          <a:xfrm>
            <a:off x="2704017" y="313758"/>
            <a:ext cx="6940625" cy="95410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Why is Psychology Important when working as a Health Visitor </a:t>
            </a:r>
            <a:endParaRPr lang="en-GB" sz="2800" b="0" i="0" u="none" strike="noStrike" kern="1200" cap="none" spc="0" baseline="0">
              <a:solidFill>
                <a:srgbClr val="000000"/>
              </a:solidFill>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0713EF40-27A6-ABE1-7F30-A61C684D582F}"/>
              </a:ext>
            </a:extLst>
          </p:cNvPr>
          <p:cNvSpPr txBox="1"/>
          <p:nvPr/>
        </p:nvSpPr>
        <p:spPr>
          <a:xfrm>
            <a:off x="4572960" y="545275"/>
            <a:ext cx="5793546"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Introduction</a:t>
            </a:r>
            <a:endParaRPr lang="en-GB" sz="2800" b="1" i="0" u="none" strike="noStrike" kern="1200" cap="none" spc="0" baseline="0">
              <a:solidFill>
                <a:srgbClr val="000000"/>
              </a:solidFill>
              <a:uFillTx/>
              <a:latin typeface="Calibri"/>
            </a:endParaRPr>
          </a:p>
        </p:txBody>
      </p:sp>
      <p:sp>
        <p:nvSpPr>
          <p:cNvPr id="3" name="TextBox 4">
            <a:extLst>
              <a:ext uri="{FF2B5EF4-FFF2-40B4-BE49-F238E27FC236}">
                <a16:creationId xmlns:a16="http://schemas.microsoft.com/office/drawing/2014/main" id="{DE345F8A-AB4B-ACDF-9FBF-2CCC8AF45893}"/>
              </a:ext>
            </a:extLst>
          </p:cNvPr>
          <p:cNvSpPr txBox="1"/>
          <p:nvPr/>
        </p:nvSpPr>
        <p:spPr>
          <a:xfrm>
            <a:off x="529391" y="1376409"/>
            <a:ext cx="9009244" cy="1569659"/>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Psychological  </a:t>
            </a:r>
            <a:r>
              <a:rPr lang="en-US" sz="2400" b="1" i="0" u="none" strike="noStrike" kern="1200" cap="none" spc="0" baseline="0">
                <a:solidFill>
                  <a:srgbClr val="000000"/>
                </a:solidFill>
                <a:uFillTx/>
                <a:latin typeface="Calibri"/>
              </a:rPr>
              <a:t>theory of a life span </a:t>
            </a:r>
            <a:r>
              <a:rPr lang="en-US" sz="2400" b="0" i="0" u="none" strike="noStrike" kern="1200" cap="none" spc="0" baseline="0">
                <a:solidFill>
                  <a:srgbClr val="000000"/>
                </a:solidFill>
                <a:uFillTx/>
                <a:latin typeface="Calibri"/>
              </a:rPr>
              <a:t>development (0-2years).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Jean Piaget (1896-1980)</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00" b="0" i="0" u="none" strike="noStrike" kern="1200" cap="none" spc="0" baseline="0">
                <a:solidFill>
                  <a:srgbClr val="000000"/>
                </a:solidFill>
                <a:uFillTx/>
                <a:latin typeface="Calibri"/>
              </a:rPr>
              <a:t>Health Visitor</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Calibri"/>
            </a:endParaRPr>
          </a:p>
        </p:txBody>
      </p:sp>
      <p:pic>
        <p:nvPicPr>
          <p:cNvPr id="4" name="Picture 2" descr="See the source image">
            <a:extLst>
              <a:ext uri="{FF2B5EF4-FFF2-40B4-BE49-F238E27FC236}">
                <a16:creationId xmlns:a16="http://schemas.microsoft.com/office/drawing/2014/main" id="{874678F4-5858-0C29-2CD3-1159877F91EB}"/>
              </a:ext>
            </a:extLst>
          </p:cNvPr>
          <p:cNvPicPr>
            <a:picLocks noChangeAspect="1"/>
          </p:cNvPicPr>
          <p:nvPr/>
        </p:nvPicPr>
        <p:blipFill>
          <a:blip r:embed="rId2"/>
          <a:srcRect/>
          <a:stretch>
            <a:fillRect/>
          </a:stretch>
        </p:blipFill>
        <p:spPr>
          <a:xfrm>
            <a:off x="5876812" y="2133734"/>
            <a:ext cx="5506946" cy="4134221"/>
          </a:xfrm>
          <a:prstGeom prst="rect">
            <a:avLst/>
          </a:prstGeom>
          <a:noFill/>
          <a:ln cap="flat">
            <a:noFill/>
          </a:ln>
        </p:spPr>
      </p:pic>
      <p:sp>
        <p:nvSpPr>
          <p:cNvPr id="5" name="TextBox 3">
            <a:extLst>
              <a:ext uri="{FF2B5EF4-FFF2-40B4-BE49-F238E27FC236}">
                <a16:creationId xmlns:a16="http://schemas.microsoft.com/office/drawing/2014/main" id="{089A5A19-4BD3-21F2-F74D-9688740BB4F2}"/>
              </a:ext>
            </a:extLst>
          </p:cNvPr>
          <p:cNvSpPr txBox="1"/>
          <p:nvPr/>
        </p:nvSpPr>
        <p:spPr>
          <a:xfrm>
            <a:off x="8373435" y="6312724"/>
            <a:ext cx="423294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Pinterest</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A082A227-69CB-7162-E0B0-932CEE575A2F}"/>
              </a:ext>
            </a:extLst>
          </p:cNvPr>
          <p:cNvSpPr txBox="1"/>
          <p:nvPr/>
        </p:nvSpPr>
        <p:spPr>
          <a:xfrm>
            <a:off x="4746659" y="598611"/>
            <a:ext cx="4436915"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JOB ROLE</a:t>
            </a:r>
            <a:endParaRPr lang="en-GB" sz="2400" b="1" i="0" u="none" strike="noStrike" kern="1200" cap="none" spc="0" baseline="0">
              <a:solidFill>
                <a:srgbClr val="000000"/>
              </a:solidFill>
              <a:uFillTx/>
              <a:latin typeface="Calibri"/>
            </a:endParaRPr>
          </a:p>
        </p:txBody>
      </p:sp>
      <p:sp>
        <p:nvSpPr>
          <p:cNvPr id="3" name="TextBox 3">
            <a:extLst>
              <a:ext uri="{FF2B5EF4-FFF2-40B4-BE49-F238E27FC236}">
                <a16:creationId xmlns:a16="http://schemas.microsoft.com/office/drawing/2014/main" id="{BE18E3D1-3753-D270-1795-94AFAD0B3504}"/>
              </a:ext>
            </a:extLst>
          </p:cNvPr>
          <p:cNvSpPr txBox="1"/>
          <p:nvPr/>
        </p:nvSpPr>
        <p:spPr>
          <a:xfrm>
            <a:off x="798892" y="1732550"/>
            <a:ext cx="11242310" cy="375487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a:solidFill>
                  <a:srgbClr val="000000"/>
                </a:solidFill>
                <a:uFillTx/>
                <a:latin typeface="Calibri"/>
              </a:rPr>
              <a:t>Health Visitor: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1"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Health visitors are specialist community nurses who are NHS registered . They specialize in working with families  to identify health issues and needs, as early as possible so they can improve health and wellbeing of families and infants, , preventing ill health and reduce inequalities. If there is any problem with the childs</a:t>
            </a:r>
            <a:r>
              <a:rPr lang="en-US" sz="1800" b="0" i="0" u="none" strike="noStrike" kern="1200" cap="none" spc="0" baseline="0">
                <a:solidFill>
                  <a:srgbClr val="000000"/>
                </a:solidFill>
                <a:uFillTx/>
                <a:latin typeface="Calibri"/>
              </a:rPr>
              <a:t> </a:t>
            </a:r>
            <a:r>
              <a:rPr lang="en-US" sz="2000" b="0" i="0" u="none" strike="noStrike" kern="1200" cap="none" spc="0" baseline="0">
                <a:solidFill>
                  <a:srgbClr val="000000"/>
                </a:solidFill>
                <a:uFillTx/>
                <a:latin typeface="Calibri"/>
              </a:rPr>
              <a:t>development and other professional help is needed they can refer to other specialists.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000000"/>
                </a:solidFill>
                <a:uFillTx/>
                <a:latin typeface="Calibri"/>
              </a:rPr>
              <a:t>Ref: </a:t>
            </a:r>
            <a:r>
              <a:rPr lang="en-US" sz="2000" b="0" i="1" u="none" strike="noStrike" kern="1200" cap="none" spc="0" baseline="0">
                <a:solidFill>
                  <a:srgbClr val="000000"/>
                </a:solidFill>
                <a:uFillTx/>
                <a:latin typeface="Calibri"/>
              </a:rPr>
              <a:t>NHS   https://www.health careers.nhs.uk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1" u="sng" strike="noStrike" kern="0" cap="none" spc="0" baseline="0">
                <a:solidFill>
                  <a:srgbClr val="000000"/>
                </a:solidFill>
                <a:uFillTx/>
                <a:latin typeface="Calibri"/>
              </a:rPr>
              <a:t>Adams</a:t>
            </a:r>
            <a:r>
              <a:rPr lang="en-US" sz="2000" b="0" i="1" u="none" strike="noStrike" kern="0" cap="none" spc="0" baseline="0">
                <a:solidFill>
                  <a:srgbClr val="000000"/>
                </a:solidFill>
                <a:uFillTx/>
                <a:latin typeface="Calibri"/>
              </a:rPr>
              <a:t> C. J Fam Health Care . (2007</a:t>
            </a:r>
            <a:r>
              <a:rPr lang="en-US" sz="1800" b="0" i="1" u="none" strike="noStrike" kern="0" cap="none" spc="0" baseline="0">
                <a:solidFill>
                  <a:srgbClr val="000000"/>
                </a:solidFill>
                <a:uFillTx/>
                <a:latin typeface="Calibri"/>
              </a:rPr>
              <a:t>).</a:t>
            </a:r>
            <a:endParaRPr lang="en-US" sz="1800" b="0" i="1"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1"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1"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Calibri"/>
            </a:endParaRPr>
          </a:p>
        </p:txBody>
      </p:sp>
      <p:pic>
        <p:nvPicPr>
          <p:cNvPr id="4" name="Picture 2" descr="See the source image">
            <a:extLst>
              <a:ext uri="{FF2B5EF4-FFF2-40B4-BE49-F238E27FC236}">
                <a16:creationId xmlns:a16="http://schemas.microsoft.com/office/drawing/2014/main" id="{0545D4C6-1EA1-F0EE-DFE9-FB6A12901313}"/>
              </a:ext>
            </a:extLst>
          </p:cNvPr>
          <p:cNvPicPr>
            <a:picLocks noChangeAspect="1"/>
          </p:cNvPicPr>
          <p:nvPr/>
        </p:nvPicPr>
        <p:blipFill>
          <a:blip r:embed="rId2"/>
          <a:srcRect/>
          <a:stretch>
            <a:fillRect/>
          </a:stretch>
        </p:blipFill>
        <p:spPr>
          <a:xfrm flipH="1">
            <a:off x="6130247" y="3801435"/>
            <a:ext cx="5262865" cy="2589087"/>
          </a:xfrm>
          <a:prstGeom prst="rect">
            <a:avLst/>
          </a:prstGeom>
          <a:noFill/>
          <a:ln cap="flat">
            <a:noFill/>
          </a:ln>
        </p:spPr>
      </p:pic>
      <p:sp>
        <p:nvSpPr>
          <p:cNvPr id="5" name="TextBox 3">
            <a:extLst>
              <a:ext uri="{FF2B5EF4-FFF2-40B4-BE49-F238E27FC236}">
                <a16:creationId xmlns:a16="http://schemas.microsoft.com/office/drawing/2014/main" id="{9C24F69E-2B7B-90DE-ACBD-7BA21AEF17CF}"/>
              </a:ext>
            </a:extLst>
          </p:cNvPr>
          <p:cNvSpPr txBox="1"/>
          <p:nvPr/>
        </p:nvSpPr>
        <p:spPr>
          <a:xfrm>
            <a:off x="6246687" y="6493264"/>
            <a:ext cx="499323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cpdonline.co.uk</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7E2D9F-5A2D-CE09-8BD6-5F7D3C8E6EAC}"/>
              </a:ext>
            </a:extLst>
          </p:cNvPr>
          <p:cNvSpPr txBox="1"/>
          <p:nvPr/>
        </p:nvSpPr>
        <p:spPr>
          <a:xfrm>
            <a:off x="4142341" y="330509"/>
            <a:ext cx="4389010"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Theory of life span </a:t>
            </a:r>
            <a:r>
              <a:rPr lang="en-US" sz="1800" b="0" i="0" u="none" strike="noStrike" kern="1200" cap="none" spc="0" baseline="0">
                <a:solidFill>
                  <a:srgbClr val="000000"/>
                </a:solidFill>
                <a:uFillTx/>
                <a:latin typeface="Calibri"/>
              </a:rPr>
              <a:t>development</a:t>
            </a:r>
            <a:endParaRPr lang="en-GB" sz="1800" b="0" i="0" u="none" strike="noStrike" kern="1200" cap="none" spc="0" baseline="0">
              <a:solidFill>
                <a:srgbClr val="000000"/>
              </a:solidFill>
              <a:uFillTx/>
              <a:latin typeface="Calibri"/>
            </a:endParaRPr>
          </a:p>
        </p:txBody>
      </p:sp>
      <p:sp>
        <p:nvSpPr>
          <p:cNvPr id="3" name="TextBox 2">
            <a:extLst>
              <a:ext uri="{FF2B5EF4-FFF2-40B4-BE49-F238E27FC236}">
                <a16:creationId xmlns:a16="http://schemas.microsoft.com/office/drawing/2014/main" id="{25E0E498-5169-7164-E7B2-AF4CF49C7DD6}"/>
              </a:ext>
            </a:extLst>
          </p:cNvPr>
          <p:cNvSpPr txBox="1"/>
          <p:nvPr/>
        </p:nvSpPr>
        <p:spPr>
          <a:xfrm>
            <a:off x="1014984" y="1733108"/>
            <a:ext cx="8958358" cy="507831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According to Jean Piaget (1896-1980) children developed in four stages. Piaget is a stage theorist who studied child development, instead of looking at psychoanalytical or psychosocial position he looked and focused on the cognitive side of childhood development. His theory  of cognitive development suggests that intelligence changes as children grow. (Miller, 2011)</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Piaget spent 50 years of his life researching and studying children and how their minds work.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0" cap="none" spc="0" baseline="0">
                <a:solidFill>
                  <a:srgbClr val="000000"/>
                </a:solidFill>
                <a:uFillTx/>
                <a:latin typeface="Calibri"/>
              </a:rPr>
              <a:t>We will view six major theoretical perspective (Structural Functionalism, Symbolic Interactionism , and conflict perspective)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0" cap="none" spc="0" baseline="0">
                <a:solidFill>
                  <a:srgbClr val="000000"/>
                </a:solidFill>
                <a:uFillTx/>
                <a:latin typeface="Calibri"/>
              </a:rPr>
              <a:t>Psychodynamic</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Behavioral</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Cognitive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0" cap="none" spc="0" baseline="0">
                <a:solidFill>
                  <a:srgbClr val="000000"/>
                </a:solidFill>
                <a:uFillTx/>
                <a:latin typeface="Calibri"/>
              </a:rPr>
              <a:t>Humanistic</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Contextual</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1800" b="1" i="0" u="none" strike="noStrike" kern="0" cap="none" spc="0" baseline="0">
                <a:solidFill>
                  <a:srgbClr val="000000"/>
                </a:solidFill>
                <a:uFillTx/>
                <a:latin typeface="Calibri"/>
              </a:rPr>
              <a:t>Evolutionary perspective</a:t>
            </a:r>
            <a:endParaRPr lang="en-US" sz="1800" b="1"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a:t>
            </a:r>
          </a:p>
        </p:txBody>
      </p:sp>
      <p:sp>
        <p:nvSpPr>
          <p:cNvPr id="4" name="TextBox 3">
            <a:extLst>
              <a:ext uri="{FF2B5EF4-FFF2-40B4-BE49-F238E27FC236}">
                <a16:creationId xmlns:a16="http://schemas.microsoft.com/office/drawing/2014/main" id="{D6D275EB-6A18-98A0-EC7B-B93E7EFFF435}"/>
              </a:ext>
            </a:extLst>
          </p:cNvPr>
          <p:cNvSpPr txBox="1"/>
          <p:nvPr/>
        </p:nvSpPr>
        <p:spPr>
          <a:xfrm>
            <a:off x="1014984" y="980419"/>
            <a:ext cx="2660903"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Jean Piaget</a:t>
            </a:r>
            <a:endParaRPr lang="en-GB" sz="2400" b="1" i="0" u="none" strike="noStrike" kern="1200" cap="none" spc="0" baseline="0">
              <a:solidFill>
                <a:srgbClr val="000000"/>
              </a:solidFill>
              <a:uFillTx/>
              <a:latin typeface="Calibri"/>
            </a:endParaRPr>
          </a:p>
        </p:txBody>
      </p:sp>
      <p:sp>
        <p:nvSpPr>
          <p:cNvPr id="5" name="TextBox 4">
            <a:extLst>
              <a:ext uri="{FF2B5EF4-FFF2-40B4-BE49-F238E27FC236}">
                <a16:creationId xmlns:a16="http://schemas.microsoft.com/office/drawing/2014/main" id="{EC9EBA54-BEC8-CD22-6989-A3885964D724}"/>
              </a:ext>
            </a:extLst>
          </p:cNvPr>
          <p:cNvSpPr txBox="1"/>
          <p:nvPr/>
        </p:nvSpPr>
        <p:spPr>
          <a:xfrm>
            <a:off x="2082189" y="330509"/>
            <a:ext cx="2345436"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a:solidFill>
                  <a:srgbClr val="000000"/>
                </a:solidFill>
                <a:uFillTx/>
                <a:latin typeface="Calibri"/>
              </a:rPr>
              <a:t>psychological</a:t>
            </a:r>
            <a:endParaRPr lang="en-GB" sz="1800" b="0" i="0" u="none" strike="noStrike" kern="1200" cap="none" spc="0" baseline="0">
              <a:solidFill>
                <a:srgbClr val="000000"/>
              </a:solidFill>
              <a:uFillTx/>
              <a:latin typeface="Calibri"/>
            </a:endParaRPr>
          </a:p>
        </p:txBody>
      </p:sp>
      <p:pic>
        <p:nvPicPr>
          <p:cNvPr id="6" name="Picture 2" descr="Jean Piaget | Swiss Psychologist (@JeanPiagetttt) / Twitter">
            <a:extLst>
              <a:ext uri="{FF2B5EF4-FFF2-40B4-BE49-F238E27FC236}">
                <a16:creationId xmlns:a16="http://schemas.microsoft.com/office/drawing/2014/main" id="{E111316B-BB09-16CE-B600-FEB0351125CF}"/>
              </a:ext>
            </a:extLst>
          </p:cNvPr>
          <p:cNvPicPr>
            <a:picLocks noChangeAspect="1"/>
          </p:cNvPicPr>
          <p:nvPr/>
        </p:nvPicPr>
        <p:blipFill>
          <a:blip r:embed="rId2"/>
          <a:srcRect/>
          <a:stretch>
            <a:fillRect/>
          </a:stretch>
        </p:blipFill>
        <p:spPr>
          <a:xfrm>
            <a:off x="8811405" y="3446190"/>
            <a:ext cx="2995894" cy="2995894"/>
          </a:xfrm>
          <a:prstGeom prst="rect">
            <a:avLst/>
          </a:prstGeom>
          <a:noFill/>
          <a:ln cap="flat">
            <a:noFill/>
          </a:ln>
        </p:spPr>
      </p:pic>
      <p:sp>
        <p:nvSpPr>
          <p:cNvPr id="7" name="TextBox 5">
            <a:extLst>
              <a:ext uri="{FF2B5EF4-FFF2-40B4-BE49-F238E27FC236}">
                <a16:creationId xmlns:a16="http://schemas.microsoft.com/office/drawing/2014/main" id="{C2FD0889-2BC4-5328-950F-4E90C6D314A5}"/>
              </a:ext>
            </a:extLst>
          </p:cNvPr>
          <p:cNvSpPr txBox="1"/>
          <p:nvPr/>
        </p:nvSpPr>
        <p:spPr>
          <a:xfrm>
            <a:off x="8811405" y="6442085"/>
            <a:ext cx="299589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Modern Therapy</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053F4-C31A-87E7-47D7-4B8EA01D2FD7}"/>
              </a:ext>
            </a:extLst>
          </p:cNvPr>
          <p:cNvSpPr txBox="1"/>
          <p:nvPr/>
        </p:nvSpPr>
        <p:spPr>
          <a:xfrm>
            <a:off x="383929" y="512621"/>
            <a:ext cx="10231852" cy="563231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Piaget proposed four major stages of cognitive development are</a:t>
            </a:r>
            <a:r>
              <a:rPr lang="en-US" sz="1800" b="0" i="0" u="none" strike="noStrike" kern="1200" cap="none" spc="0" baseline="0">
                <a:solidFill>
                  <a:srgbClr val="000000"/>
                </a:solidFill>
                <a:uFillTx/>
                <a:latin typeface="Calibri"/>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Sensorimotor intelligence</a:t>
            </a:r>
            <a:r>
              <a:rPr lang="en-US" sz="1800" b="0" i="0" u="none" strike="noStrike" kern="1200" cap="none" spc="0" baseline="0">
                <a:solidFill>
                  <a:srgbClr val="000000"/>
                </a:solidFill>
                <a:uFillTx/>
                <a:latin typeface="Calibri"/>
              </a:rPr>
              <a:t>  (0 to 2  years)</a:t>
            </a: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Preoperational thinking  </a:t>
            </a:r>
            <a:r>
              <a:rPr lang="en-US" sz="1800" b="0" i="0" u="none" strike="noStrike" kern="1200" cap="none" spc="0" baseline="0">
                <a:solidFill>
                  <a:srgbClr val="000000"/>
                </a:solidFill>
                <a:uFillTx/>
                <a:latin typeface="Calibri"/>
              </a:rPr>
              <a:t>( 2 to 7 years )</a:t>
            </a: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Concrete operational thinking </a:t>
            </a:r>
            <a:r>
              <a:rPr lang="en-US" sz="1800" b="0" i="0" u="none" strike="noStrike" kern="1200" cap="none" spc="0" baseline="0">
                <a:solidFill>
                  <a:srgbClr val="000000"/>
                </a:solidFill>
                <a:uFillTx/>
                <a:latin typeface="Calibri"/>
              </a:rPr>
              <a:t>(7 to 11 years)</a:t>
            </a: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r>
              <a:rPr lang="en-US" sz="1800" b="1" i="0" u="none" strike="noStrike" kern="1200" cap="none" spc="0" baseline="0">
                <a:solidFill>
                  <a:srgbClr val="000000"/>
                </a:solidFill>
                <a:uFillTx/>
                <a:latin typeface="Calibri"/>
              </a:rPr>
              <a:t>Formal operational thinking </a:t>
            </a:r>
            <a:r>
              <a:rPr lang="en-US" sz="1800" b="0" i="0" u="none" strike="noStrike" kern="1200" cap="none" spc="0" baseline="0">
                <a:solidFill>
                  <a:srgbClr val="000000"/>
                </a:solidFill>
                <a:uFillTx/>
                <a:latin typeface="Calibri"/>
              </a:rPr>
              <a:t>( 12 years and up)</a:t>
            </a: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We will be exploring Piaget’s theory of child development : (0-2years).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Sensorimotor stage is the first of the four stages of Piaget’s theory of cognitive development.  From birth babies use their senses to explore the world around them.</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a:t>
            </a:r>
            <a:r>
              <a:rPr lang="en-US" sz="1800" b="1" i="0" u="none" strike="noStrike" kern="1200" cap="none" spc="0" baseline="0">
                <a:solidFill>
                  <a:srgbClr val="000000"/>
                </a:solidFill>
                <a:uFillTx/>
                <a:latin typeface="Calibri"/>
              </a:rPr>
              <a:t>eg: Primary Circular Reactions (1-4 months) . </a:t>
            </a:r>
            <a:r>
              <a:rPr lang="en-US" sz="1800" b="0" i="0" u="none" strike="noStrike" kern="1200" cap="none" spc="0" baseline="0">
                <a:solidFill>
                  <a:srgbClr val="000000"/>
                </a:solidFill>
                <a:uFillTx/>
                <a:latin typeface="Calibri"/>
              </a:rPr>
              <a:t>This substage  involves coordinating sensation and new </a:t>
            </a:r>
            <a:r>
              <a:rPr lang="en-US" sz="1800" b="1" i="0" u="none" strike="noStrike" kern="1200" cap="none" spc="0" baseline="0">
                <a:solidFill>
                  <a:srgbClr val="000000"/>
                </a:solidFill>
                <a:uFillTx/>
                <a:latin typeface="Calibri"/>
              </a:rPr>
              <a:t>schemas.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342900" marR="0" lvl="0" indent="-342900" algn="l" defTabSz="914400" rtl="0" fontAlgn="auto" hangingPunct="1">
              <a:lnSpc>
                <a:spcPct val="100000"/>
              </a:lnSpc>
              <a:spcBef>
                <a:spcPts val="0"/>
              </a:spcBef>
              <a:spcAft>
                <a:spcPts val="0"/>
              </a:spcAft>
              <a:buSzPct val="100000"/>
              <a:buFont typeface="Calibri Light"/>
              <a:buAutoNum type="arabicPeriod"/>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pic>
        <p:nvPicPr>
          <p:cNvPr id="3" name="Picture 6">
            <a:extLst>
              <a:ext uri="{FF2B5EF4-FFF2-40B4-BE49-F238E27FC236}">
                <a16:creationId xmlns:a16="http://schemas.microsoft.com/office/drawing/2014/main" id="{025C6535-3E43-1F88-719C-AC715A599D05}"/>
              </a:ext>
            </a:extLst>
          </p:cNvPr>
          <p:cNvPicPr>
            <a:picLocks noChangeAspect="1"/>
          </p:cNvPicPr>
          <p:nvPr/>
        </p:nvPicPr>
        <p:blipFill>
          <a:blip r:embed="rId2"/>
          <a:srcRect/>
          <a:stretch>
            <a:fillRect/>
          </a:stretch>
        </p:blipFill>
        <p:spPr>
          <a:xfrm>
            <a:off x="7484418" y="3720958"/>
            <a:ext cx="4086124" cy="3065123"/>
          </a:xfrm>
          <a:prstGeom prst="rect">
            <a:avLst/>
          </a:prstGeom>
          <a:noFill/>
          <a:ln cap="flat">
            <a:noFill/>
          </a:ln>
        </p:spPr>
      </p:pic>
      <p:sp>
        <p:nvSpPr>
          <p:cNvPr id="4" name="TextBox 2">
            <a:extLst>
              <a:ext uri="{FF2B5EF4-FFF2-40B4-BE49-F238E27FC236}">
                <a16:creationId xmlns:a16="http://schemas.microsoft.com/office/drawing/2014/main" id="{335DFE06-27E4-9555-B86A-168583C2B7D4}"/>
              </a:ext>
            </a:extLst>
          </p:cNvPr>
          <p:cNvSpPr txBox="1"/>
          <p:nvPr/>
        </p:nvSpPr>
        <p:spPr>
          <a:xfrm>
            <a:off x="4707587" y="6256964"/>
            <a:ext cx="2474055"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www.verywellmind.com</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0B55F7-3A75-AD06-B36B-6D3FE46FB883}"/>
              </a:ext>
            </a:extLst>
          </p:cNvPr>
          <p:cNvSpPr txBox="1"/>
          <p:nvPr/>
        </p:nvSpPr>
        <p:spPr>
          <a:xfrm>
            <a:off x="2057400" y="406395"/>
            <a:ext cx="102412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0" baseline="0">
                <a:solidFill>
                  <a:srgbClr val="000000"/>
                </a:solidFill>
                <a:uFillTx/>
                <a:latin typeface="Calibri"/>
              </a:rPr>
              <a:t>Why is Psychology important when working as a Health Visitor</a:t>
            </a:r>
            <a:endParaRPr lang="en-GB" sz="2400" b="1" i="0" u="none" strike="noStrike" kern="1200" cap="none" spc="0" baseline="0">
              <a:solidFill>
                <a:srgbClr val="000000"/>
              </a:solidFill>
              <a:uFillTx/>
              <a:latin typeface="Calibri"/>
            </a:endParaRPr>
          </a:p>
        </p:txBody>
      </p:sp>
      <p:sp>
        <p:nvSpPr>
          <p:cNvPr id="3" name="TextBox 2">
            <a:extLst>
              <a:ext uri="{FF2B5EF4-FFF2-40B4-BE49-F238E27FC236}">
                <a16:creationId xmlns:a16="http://schemas.microsoft.com/office/drawing/2014/main" id="{B783CBAD-8DDB-A7BB-9378-AF982994B35E}"/>
              </a:ext>
            </a:extLst>
          </p:cNvPr>
          <p:cNvSpPr txBox="1"/>
          <p:nvPr/>
        </p:nvSpPr>
        <p:spPr>
          <a:xfrm>
            <a:off x="616012" y="2029968"/>
            <a:ext cx="8414976" cy="17543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Psychology is important as a Health Visitor.  As a professional they can evaluate  the development of a child from the  age of </a:t>
            </a:r>
            <a:r>
              <a:rPr lang="en-US" sz="1800" b="0" i="0" u="none" strike="noStrike" kern="0" cap="none" spc="0" baseline="0">
                <a:solidFill>
                  <a:srgbClr val="000000"/>
                </a:solidFill>
                <a:uFillTx/>
                <a:latin typeface="Calibri"/>
              </a:rPr>
              <a:t> at least 0-2years old.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0" cap="none" spc="0" baseline="0">
                <a:solidFill>
                  <a:srgbClr val="000000"/>
                </a:solidFill>
                <a:uFillTx/>
                <a:latin typeface="Calibri"/>
              </a:rPr>
              <a:t>         We also have looked at Swiss Psychologist Jean Piaget on his theory of lifespan development.</a:t>
            </a:r>
            <a:endParaRPr lang="en-US" sz="1800" b="0" i="1"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TextBox 3">
            <a:extLst>
              <a:ext uri="{FF2B5EF4-FFF2-40B4-BE49-F238E27FC236}">
                <a16:creationId xmlns:a16="http://schemas.microsoft.com/office/drawing/2014/main" id="{5ED7A380-0E3F-152D-A919-EA802A31B4C0}"/>
              </a:ext>
            </a:extLst>
          </p:cNvPr>
          <p:cNvSpPr txBox="1"/>
          <p:nvPr/>
        </p:nvSpPr>
        <p:spPr>
          <a:xfrm>
            <a:off x="1155033" y="1298521"/>
            <a:ext cx="3330345"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1" i="0" u="none" strike="noStrike" kern="1200" cap="none" spc="0" baseline="0">
                <a:solidFill>
                  <a:srgbClr val="000000"/>
                </a:solidFill>
                <a:uFillTx/>
                <a:latin typeface="Calibri"/>
              </a:rPr>
              <a:t>Conclusion</a:t>
            </a:r>
            <a:endParaRPr lang="en-GB" sz="3200" b="1" i="0" u="none" strike="noStrike" kern="1200" cap="none" spc="0" baseline="0">
              <a:solidFill>
                <a:srgbClr val="000000"/>
              </a:solidFill>
              <a:uFillTx/>
              <a:latin typeface="Calibri"/>
            </a:endParaRPr>
          </a:p>
        </p:txBody>
      </p:sp>
      <p:sp>
        <p:nvSpPr>
          <p:cNvPr id="5" name="TextBox 4">
            <a:extLst>
              <a:ext uri="{FF2B5EF4-FFF2-40B4-BE49-F238E27FC236}">
                <a16:creationId xmlns:a16="http://schemas.microsoft.com/office/drawing/2014/main" id="{334B477B-7819-5B61-7EC1-1A6955969FFD}"/>
              </a:ext>
            </a:extLst>
          </p:cNvPr>
          <p:cNvSpPr txBox="1"/>
          <p:nvPr/>
        </p:nvSpPr>
        <p:spPr>
          <a:xfrm>
            <a:off x="2537716" y="2029968"/>
            <a:ext cx="578434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a:t>
            </a:r>
            <a:endParaRPr lang="en-GB" sz="1800" b="0" i="0" u="none" strike="noStrike" kern="1200" cap="none" spc="0" baseline="0">
              <a:solidFill>
                <a:srgbClr val="000000"/>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C6BD984A-5C13-91E1-FEF0-8E58A7D2FCA9}"/>
              </a:ext>
            </a:extLst>
          </p:cNvPr>
          <p:cNvSpPr txBox="1"/>
          <p:nvPr/>
        </p:nvSpPr>
        <p:spPr>
          <a:xfrm>
            <a:off x="481257" y="394691"/>
            <a:ext cx="9095875" cy="669105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Ref:</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 Assimilation”,  The Gale Encyclopedia of Psychology. 30 Nov 2000.</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Callaghan, T.C. (30 Nov 2004).  “Cognitive Development Beyond Infancy” The Cambridge Encyclopedia of Child Development.</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Lowry, R. J. (1979</a:t>
            </a:r>
            <a:r>
              <a:rPr lang="en-GB" sz="1800" b="0" i="1" u="none" strike="noStrike" kern="1200" cap="none" spc="0" baseline="0">
                <a:solidFill>
                  <a:srgbClr val="000000"/>
                </a:solidFill>
                <a:uFillTx/>
                <a:latin typeface="Calibri" pitchFamily="34"/>
                <a:ea typeface="Calibri" pitchFamily="34"/>
                <a:cs typeface="Times New Roman" pitchFamily="18"/>
              </a:rPr>
              <a:t>). The Journals  of A.H. Maslow Vol. 1</a:t>
            </a:r>
            <a:r>
              <a:rPr lang="en-GB" sz="1800" b="0" i="0" u="none" strike="noStrike" kern="1200" cap="none" spc="0" baseline="0">
                <a:solidFill>
                  <a:srgbClr val="000000"/>
                </a:solidFill>
                <a:uFillTx/>
                <a:latin typeface="Calibri" pitchFamily="34"/>
                <a:ea typeface="Calibri" pitchFamily="34"/>
                <a:cs typeface="Times New Roman" pitchFamily="18"/>
              </a:rPr>
              <a:t>. Monterey, CA: Brooks/Cole Publishing Co. pp.231,388.</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 Magali , B. (1976), "</a:t>
            </a:r>
            <a:r>
              <a:rPr lang="en-GB" sz="1800" b="0" i="1" u="none" strike="noStrike" kern="1200" cap="none" spc="0" baseline="0">
                <a:solidFill>
                  <a:srgbClr val="000000"/>
                </a:solidFill>
                <a:uFillTx/>
                <a:latin typeface="Calibri" pitchFamily="34"/>
                <a:ea typeface="Calibri" pitchFamily="34"/>
                <a:cs typeface="Times New Roman" pitchFamily="18"/>
              </a:rPr>
              <a:t>Piaget's Theory of Cognitive Development and Individual Differences</a:t>
            </a:r>
            <a:r>
              <a:rPr lang="en-GB" sz="1800" b="0" i="0" u="none" strike="noStrike" kern="1200" cap="none" spc="0" baseline="0">
                <a:solidFill>
                  <a:srgbClr val="000000"/>
                </a:solidFill>
                <a:uFillTx/>
                <a:latin typeface="Calibri" pitchFamily="34"/>
                <a:ea typeface="Calibri" pitchFamily="34"/>
                <a:cs typeface="Times New Roman" pitchFamily="18"/>
              </a:rPr>
              <a:t>", Piaget and His School, Berlin, Heidelberg: Springer Berlin Heidelberg, pp. 269–279, doi: 10.1007/978-3-642-46323-5_20, ISBN 978-3-540-07248-5, accessed 07/09/2022.</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Mcleod, S. A. “</a:t>
            </a:r>
            <a:r>
              <a:rPr lang="en-GB" sz="1800" b="0" i="1" u="none" strike="noStrike" kern="1200" cap="none" spc="0" baseline="0">
                <a:solidFill>
                  <a:srgbClr val="000000"/>
                </a:solidFill>
                <a:uFillTx/>
                <a:latin typeface="Calibri" pitchFamily="34"/>
                <a:ea typeface="Calibri" pitchFamily="34"/>
                <a:cs typeface="Times New Roman" pitchFamily="18"/>
              </a:rPr>
              <a:t>Piaget/ Cognitive Theory “. Simple Psychology</a:t>
            </a:r>
            <a:r>
              <a:rPr lang="en-GB" sz="1800" b="0" i="0" u="none" strike="noStrike" kern="1200" cap="none" spc="0" baseline="0">
                <a:solidFill>
                  <a:srgbClr val="000000"/>
                </a:solidFill>
                <a:uFillTx/>
                <a:latin typeface="Calibri" pitchFamily="34"/>
                <a:ea typeface="Calibri" pitchFamily="34"/>
                <a:cs typeface="Times New Roman" pitchFamily="18"/>
              </a:rPr>
              <a:t>. accessed 07/09/2022. </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Muller et al,. (2009). Scholnick et al,. (1999). Cited in Lourenco, (2002). Pp.281-295.</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Pollack, R H , (1971). “Binet on perceptual-cognitive development or Piaget-come- lately”, </a:t>
            </a:r>
            <a:r>
              <a:rPr lang="en-GB" sz="1800" b="0" i="1" u="none" strike="noStrike" kern="1200" cap="none" spc="0" baseline="0">
                <a:solidFill>
                  <a:srgbClr val="000000"/>
                </a:solidFill>
                <a:uFillTx/>
                <a:latin typeface="Calibri" pitchFamily="34"/>
                <a:ea typeface="Calibri" pitchFamily="34"/>
                <a:cs typeface="Times New Roman" pitchFamily="18"/>
              </a:rPr>
              <a:t>Journey of the History of the Behavioural Sciences </a:t>
            </a:r>
            <a:r>
              <a:rPr lang="en-GB" sz="1800" b="0" i="0" u="none" strike="noStrike" kern="1200" cap="none" spc="0" baseline="0">
                <a:solidFill>
                  <a:srgbClr val="000000"/>
                </a:solidFill>
                <a:uFillTx/>
                <a:latin typeface="Calibri" pitchFamily="34"/>
                <a:ea typeface="Calibri" pitchFamily="34"/>
                <a:cs typeface="Times New Roman" pitchFamily="18"/>
              </a:rPr>
              <a:t>(published Oct 1971,). Vol.7 no. 4, pp.370-4.</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Suggate , S.  Martzog ,P. (2022). </a:t>
            </a:r>
            <a:r>
              <a:rPr lang="en-GB" sz="1800" b="0" i="1" u="none" strike="noStrike" kern="1200" cap="none" spc="0" baseline="0">
                <a:solidFill>
                  <a:srgbClr val="000000"/>
                </a:solidFill>
                <a:uFillTx/>
                <a:latin typeface="Calibri" pitchFamily="34"/>
                <a:ea typeface="Calibri" pitchFamily="34"/>
                <a:cs typeface="Times New Roman" pitchFamily="18"/>
              </a:rPr>
              <a:t>Early Child Development and Care </a:t>
            </a:r>
            <a:r>
              <a:rPr lang="en-GB" sz="1800" b="0" i="0" u="none" strike="noStrike" kern="1200" cap="none" spc="0" baseline="0">
                <a:solidFill>
                  <a:srgbClr val="000000"/>
                </a:solidFill>
                <a:uFillTx/>
                <a:latin typeface="Calibri" pitchFamily="34"/>
                <a:ea typeface="Calibri" pitchFamily="34"/>
                <a:cs typeface="Times New Roman" pitchFamily="18"/>
              </a:rPr>
              <a:t>192:10, pages 1659-1672.</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pitchFamily="34"/>
                <a:ea typeface="Calibri" pitchFamily="34"/>
                <a:cs typeface="Times New Roman" pitchFamily="18"/>
              </a:rPr>
              <a:t>Hoffman, E.  (2008). “Abraham Maslow:  a  biographer’s reflections”  Journal of Humanistic Psychology. 48 (4): 439-443.</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711</Words>
  <Application>Microsoft Office PowerPoint</Application>
  <PresentationFormat>Widescreen</PresentationFormat>
  <Paragraphs>78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shahanara bibi</dc:creator>
  <cp:lastModifiedBy>Gawain Frampton</cp:lastModifiedBy>
  <cp:revision>32</cp:revision>
  <dcterms:created xsi:type="dcterms:W3CDTF">2022-10-07T14:31:48Z</dcterms:created>
  <dcterms:modified xsi:type="dcterms:W3CDTF">2022-10-10T12:43:53Z</dcterms:modified>
</cp:coreProperties>
</file>