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6" r:id="rId17"/>
    <p:sldId id="277" r:id="rId18"/>
    <p:sldId id="27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2" Type="http://schemas.openxmlformats.org/officeDocument/2006/relationships/hyperlink" Target="https://www.youtube.com/watch?v=yB1bvuNZ2I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e4pJ9QZQMM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qJpDS8F6hk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Being active – Negative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Week </a:t>
            </a:r>
            <a:r>
              <a:rPr lang="en-US" dirty="0"/>
              <a:t>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When is exercise related to body dissatisfaction?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 smtClean="0"/>
              <a:t>Where the individual exercises</a:t>
            </a:r>
          </a:p>
          <a:p>
            <a:r>
              <a:rPr lang="en-US" dirty="0" smtClean="0"/>
              <a:t>The individual’s motives to exercise</a:t>
            </a:r>
          </a:p>
          <a:p>
            <a:r>
              <a:rPr lang="en-US" dirty="0" smtClean="0"/>
              <a:t>The type of exercise the individual participates in</a:t>
            </a:r>
          </a:p>
          <a:p>
            <a:r>
              <a:rPr lang="en-US" dirty="0" smtClean="0"/>
              <a:t>The characteristics of the exercise leader and the exercise class</a:t>
            </a:r>
          </a:p>
          <a:p>
            <a:r>
              <a:rPr lang="en-US" dirty="0" smtClean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39334"/>
            <a:ext cx="7556313" cy="468683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Location and type of exercise:</a:t>
            </a:r>
          </a:p>
          <a:p>
            <a:r>
              <a:rPr lang="en-US" dirty="0" smtClean="0"/>
              <a:t>Prichard and </a:t>
            </a:r>
            <a:r>
              <a:rPr lang="en-US" dirty="0" err="1" smtClean="0"/>
              <a:t>Tiggemann</a:t>
            </a:r>
            <a:r>
              <a:rPr lang="en-US" dirty="0" smtClean="0"/>
              <a:t> (2008). Questionnaires to assess exercise variables in women aged 18-71 years. </a:t>
            </a:r>
          </a:p>
          <a:p>
            <a:r>
              <a:rPr lang="en-US" dirty="0" smtClean="0"/>
              <a:t>Exercise motives, type of exercise, location most often exercised in.</a:t>
            </a:r>
          </a:p>
          <a:p>
            <a:r>
              <a:rPr lang="en-US" dirty="0" smtClean="0"/>
              <a:t>The more time spent exercising in a fitness </a:t>
            </a:r>
            <a:r>
              <a:rPr lang="en-US" dirty="0" err="1" smtClean="0"/>
              <a:t>centre</a:t>
            </a:r>
            <a:r>
              <a:rPr lang="en-US" dirty="0" smtClean="0"/>
              <a:t> compared to other environments = lower body esteem.</a:t>
            </a:r>
          </a:p>
          <a:p>
            <a:r>
              <a:rPr lang="en-US" dirty="0" smtClean="0"/>
              <a:t>Type of exercise was also linked to body esteem. </a:t>
            </a:r>
          </a:p>
          <a:p>
            <a:r>
              <a:rPr lang="en-US" dirty="0" smtClean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Why? What do you think the explanations for this could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Suggestions to explain findings…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22400"/>
            <a:ext cx="7556313" cy="47037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1. number of mirrors</a:t>
            </a:r>
          </a:p>
          <a:p>
            <a:r>
              <a:rPr lang="en-US" dirty="0" smtClean="0"/>
              <a:t>2. emphasis placed on weight loss at fitness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3. presence of more fit / toned individuals</a:t>
            </a:r>
            <a:r>
              <a:rPr lang="en-US" dirty="0"/>
              <a:t> </a:t>
            </a:r>
            <a:r>
              <a:rPr lang="en-US" dirty="0" smtClean="0"/>
              <a:t>– other exercisers and instructors</a:t>
            </a:r>
            <a:endParaRPr lang="en-US" dirty="0"/>
          </a:p>
          <a:p>
            <a:r>
              <a:rPr lang="en-US" dirty="0" smtClean="0"/>
              <a:t>4. CV based activities – associated with weight and appearance related motives</a:t>
            </a:r>
          </a:p>
          <a:p>
            <a:endParaRPr lang="en-US" dirty="0" smtClean="0"/>
          </a:p>
          <a:p>
            <a:r>
              <a:rPr lang="en-US" dirty="0" smtClean="0"/>
              <a:t>What is the relationship? </a:t>
            </a:r>
          </a:p>
          <a:p>
            <a:r>
              <a:rPr lang="en-US" dirty="0" smtClean="0"/>
              <a:t>Does the environment cause the increase in B Dissatisfaction</a:t>
            </a:r>
          </a:p>
          <a:p>
            <a:pPr lvl="1"/>
            <a:r>
              <a:rPr lang="en-US" dirty="0" smtClean="0"/>
              <a:t>OR…</a:t>
            </a:r>
          </a:p>
          <a:p>
            <a:r>
              <a:rPr lang="en-US" dirty="0" smtClean="0"/>
              <a:t>Does increased BD leads women to exercise in a fitness </a:t>
            </a:r>
            <a:r>
              <a:rPr lang="en-US" dirty="0" err="1" smtClean="0"/>
              <a:t>centre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 did we know in relation to the role of the exercise leader?</a:t>
            </a:r>
          </a:p>
          <a:p>
            <a:r>
              <a:rPr lang="en-US" dirty="0" smtClean="0"/>
              <a:t>Clothing / attitude / social environment?</a:t>
            </a:r>
          </a:p>
          <a:p>
            <a:r>
              <a:rPr lang="en-US" dirty="0" err="1" smtClean="0"/>
              <a:t>Ginis</a:t>
            </a:r>
            <a:r>
              <a:rPr lang="en-US" dirty="0" smtClean="0"/>
              <a:t> et al. (2008) – women exercised to one of two 30 minute exercise videos.</a:t>
            </a:r>
          </a:p>
          <a:p>
            <a:r>
              <a:rPr lang="en-US" dirty="0" smtClean="0"/>
              <a:t>The first – instructor with lean and toned physique – wearing tight fitting clothing </a:t>
            </a:r>
            <a:r>
              <a:rPr lang="en-US" dirty="0" err="1" smtClean="0"/>
              <a:t>emphasising</a:t>
            </a:r>
            <a:r>
              <a:rPr lang="en-US" dirty="0" smtClean="0"/>
              <a:t> physique</a:t>
            </a:r>
          </a:p>
          <a:p>
            <a:r>
              <a:rPr lang="en-US" dirty="0" smtClean="0"/>
              <a:t>The second - </a:t>
            </a:r>
            <a:r>
              <a:rPr lang="en-US" dirty="0"/>
              <a:t>instructor with lean and toned physique – wearing </a:t>
            </a:r>
            <a:r>
              <a:rPr lang="en-US" dirty="0" smtClean="0"/>
              <a:t>baggy clothing hiding physique</a:t>
            </a:r>
          </a:p>
          <a:p>
            <a:pPr marL="0" indent="0">
              <a:buNone/>
            </a:pPr>
            <a:r>
              <a:rPr lang="en-US" dirty="0" smtClean="0"/>
              <a:t>What do you suggest was the outcome in terms of body dissatisfaction?</a:t>
            </a:r>
          </a:p>
          <a:p>
            <a:r>
              <a:rPr lang="en-US" dirty="0" smtClean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an exercise leader may lead to body dissatisfaction…</a:t>
            </a:r>
          </a:p>
          <a:p>
            <a:r>
              <a:rPr lang="en-US" dirty="0" smtClean="0"/>
              <a:t>Aerobic instructors who were motivated to exercise due to internal pressure to develop ‘ideal’ body type – more likely to have higher levels of BD (</a:t>
            </a:r>
            <a:r>
              <a:rPr lang="en-US" dirty="0" err="1" smtClean="0"/>
              <a:t>Thogersen-Ntoumani</a:t>
            </a:r>
            <a:r>
              <a:rPr lang="en-US" dirty="0" smtClean="0"/>
              <a:t> and </a:t>
            </a:r>
            <a:r>
              <a:rPr lang="en-US" dirty="0" err="1" smtClean="0"/>
              <a:t>Ntoumanis</a:t>
            </a:r>
            <a:r>
              <a:rPr lang="en-US" dirty="0" smtClean="0"/>
              <a:t>, 2007).</a:t>
            </a:r>
          </a:p>
          <a:p>
            <a:r>
              <a:rPr lang="en-US" dirty="0" err="1" smtClean="0"/>
              <a:t>Yager</a:t>
            </a:r>
            <a:r>
              <a:rPr lang="en-US" dirty="0" smtClean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Weight of evidence of the positive effects of exercise…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Studies…</a:t>
            </a:r>
          </a:p>
          <a:p>
            <a:r>
              <a:rPr lang="en-US" dirty="0" smtClean="0"/>
              <a:t>Physical and psychological benefits…</a:t>
            </a:r>
          </a:p>
          <a:p>
            <a:r>
              <a:rPr lang="en-US" dirty="0" smtClean="0"/>
              <a:t>P.288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and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r>
              <a:rPr lang="en-US" dirty="0" smtClean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non preferred 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05467"/>
            <a:ext cx="7556313" cy="5232399"/>
          </a:xfrm>
        </p:spPr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Task: Watch the following links and be prepared to discuss these</a:t>
            </a:r>
            <a:r>
              <a:rPr lang="en-US" sz="2400" dirty="0" smtClean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 smtClean="0">
                <a:hlinkClick r:id="rId2"/>
              </a:rPr>
              <a:t>Exercise Dependence</a:t>
            </a: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yB1bvuNZ2II</a:t>
            </a:r>
            <a:endParaRPr lang="pl-PL" dirty="0"/>
          </a:p>
          <a:p>
            <a:endParaRPr lang="pl-PL" dirty="0" smtClean="0"/>
          </a:p>
          <a:p>
            <a:r>
              <a:rPr lang="pl-PL" dirty="0" smtClean="0">
                <a:hlinkClick r:id="rId3"/>
              </a:rPr>
              <a:t>Anerexia athletica </a:t>
            </a:r>
            <a:r>
              <a:rPr lang="en-US" dirty="0" smtClean="0">
                <a:hlinkClick r:id="rId3"/>
              </a:rPr>
              <a:t>–</a:t>
            </a:r>
            <a:r>
              <a:rPr lang="pl-PL" dirty="0" smtClean="0">
                <a:hlinkClick r:id="rId3"/>
              </a:rPr>
              <a:t> This Morning!</a:t>
            </a:r>
          </a:p>
          <a:p>
            <a:r>
              <a:rPr lang="pl-PL" dirty="0" smtClean="0">
                <a:hlinkClick r:id="rId3"/>
              </a:rPr>
              <a:t>https</a:t>
            </a:r>
            <a:r>
              <a:rPr lang="pl-PL" dirty="0">
                <a:hlinkClick r:id="rId3"/>
              </a:rPr>
              <a:t>://www.youtube.com/watch?v=</a:t>
            </a:r>
            <a:r>
              <a:rPr lang="pl-PL" dirty="0" smtClean="0">
                <a:hlinkClick r:id="rId3"/>
              </a:rPr>
              <a:t>tTdZbLnQ6pI</a:t>
            </a:r>
            <a:endParaRPr lang="pl-PL" dirty="0" smtClean="0"/>
          </a:p>
          <a:p>
            <a:endParaRPr lang="pl-PL" dirty="0" smtClean="0"/>
          </a:p>
          <a:p>
            <a:r>
              <a:rPr lang="pl-PL" dirty="0" smtClean="0">
                <a:hlinkClick r:id="rId4"/>
              </a:rPr>
              <a:t>Exercise addiction</a:t>
            </a:r>
          </a:p>
          <a:p>
            <a:r>
              <a:rPr lang="pl-PL" dirty="0" smtClean="0">
                <a:hlinkClick r:id="rId4"/>
              </a:rPr>
              <a:t>https</a:t>
            </a:r>
            <a:r>
              <a:rPr lang="pl-PL" dirty="0">
                <a:hlinkClick r:id="rId4"/>
              </a:rPr>
              <a:t>://www.youtube.com/watch?v=</a:t>
            </a:r>
            <a:r>
              <a:rPr lang="pl-PL" dirty="0" smtClean="0">
                <a:hlinkClick r:id="rId4"/>
              </a:rPr>
              <a:t>ne4pJ9QZQMM</a:t>
            </a:r>
            <a:endParaRPr lang="pl-PL" dirty="0" smtClean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934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Muscle </a:t>
            </a:r>
            <a:r>
              <a:rPr lang="en-GB" dirty="0" err="1" smtClean="0"/>
              <a:t>Dysmorphia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https://www.youtube.com/watch?v=</a:t>
            </a:r>
            <a:r>
              <a:rPr lang="pl-PL" dirty="0" smtClean="0">
                <a:hlinkClick r:id="rId2"/>
              </a:rPr>
              <a:t>pSzzWttdFuU</a:t>
            </a:r>
          </a:p>
          <a:p>
            <a:pPr marL="0" indent="0">
              <a:buNone/>
            </a:pPr>
            <a:endParaRPr lang="pl-PL" dirty="0">
              <a:hlinkClick r:id="rId2"/>
            </a:endParaRPr>
          </a:p>
          <a:p>
            <a:r>
              <a:rPr lang="pl-PL" dirty="0" smtClean="0">
                <a:hlinkClick r:id="rId2"/>
              </a:rPr>
              <a:t>https</a:t>
            </a:r>
            <a:r>
              <a:rPr lang="pl-PL" dirty="0">
                <a:hlinkClick r:id="rId2"/>
              </a:rPr>
              <a:t>://www.youtube.com/watch?v=</a:t>
            </a:r>
            <a:r>
              <a:rPr lang="pl-PL" dirty="0" smtClean="0">
                <a:hlinkClick r:id="rId2"/>
              </a:rPr>
              <a:t>VqJpDS8F6hk</a:t>
            </a:r>
            <a:endParaRPr lang="pl-PL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592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Coursework 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Questionnaires?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52132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555</TotalTime>
  <Words>1121</Words>
  <Application>Microsoft Office PowerPoint</Application>
  <PresentationFormat>On-screen Show (4:3)</PresentationFormat>
  <Paragraphs>111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Rockwell</vt:lpstr>
      <vt:lpstr>Wingdings</vt:lpstr>
      <vt:lpstr>Advantage</vt:lpstr>
      <vt:lpstr>Being active – Negative Effects</vt:lpstr>
      <vt:lpstr>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Task: Watch the following links and be prepared to discuss these…Consider the exercise dependence criteria discussed previously</vt:lpstr>
      <vt:lpstr>Muscle Dysmorphia</vt:lpstr>
      <vt:lpstr>Coursework discussion…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Connaughton, Declan</cp:lastModifiedBy>
  <cp:revision>28</cp:revision>
  <dcterms:created xsi:type="dcterms:W3CDTF">2015-10-19T19:25:47Z</dcterms:created>
  <dcterms:modified xsi:type="dcterms:W3CDTF">2020-02-24T21:41:33Z</dcterms:modified>
</cp:coreProperties>
</file>