
<file path=[Content_Types].xml><?xml version="1.0" encoding="utf-8"?>
<Types xmlns="http://schemas.openxmlformats.org/package/2006/content-types">
  <Default Extension="png" ContentType="image/png"/>
  <Default Extension="pdf" ContentType="application/pd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10.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46"/>
  </p:notesMasterIdLst>
  <p:sldIdLst>
    <p:sldId id="256" r:id="rId4"/>
    <p:sldId id="314" r:id="rId5"/>
    <p:sldId id="308" r:id="rId6"/>
    <p:sldId id="309" r:id="rId7"/>
    <p:sldId id="301" r:id="rId8"/>
    <p:sldId id="298" r:id="rId9"/>
    <p:sldId id="270" r:id="rId10"/>
    <p:sldId id="273" r:id="rId11"/>
    <p:sldId id="277" r:id="rId12"/>
    <p:sldId id="274" r:id="rId13"/>
    <p:sldId id="275" r:id="rId14"/>
    <p:sldId id="276" r:id="rId15"/>
    <p:sldId id="278" r:id="rId16"/>
    <p:sldId id="281" r:id="rId17"/>
    <p:sldId id="268" r:id="rId18"/>
    <p:sldId id="261" r:id="rId19"/>
    <p:sldId id="266" r:id="rId20"/>
    <p:sldId id="311" r:id="rId21"/>
    <p:sldId id="258" r:id="rId22"/>
    <p:sldId id="265" r:id="rId23"/>
    <p:sldId id="304" r:id="rId24"/>
    <p:sldId id="305" r:id="rId25"/>
    <p:sldId id="260" r:id="rId26"/>
    <p:sldId id="259" r:id="rId27"/>
    <p:sldId id="286" r:id="rId28"/>
    <p:sldId id="289" r:id="rId29"/>
    <p:sldId id="291" r:id="rId30"/>
    <p:sldId id="316" r:id="rId31"/>
    <p:sldId id="292" r:id="rId32"/>
    <p:sldId id="264" r:id="rId33"/>
    <p:sldId id="317" r:id="rId34"/>
    <p:sldId id="318" r:id="rId35"/>
    <p:sldId id="319" r:id="rId36"/>
    <p:sldId id="315" r:id="rId37"/>
    <p:sldId id="288" r:id="rId38"/>
    <p:sldId id="272" r:id="rId39"/>
    <p:sldId id="283" r:id="rId40"/>
    <p:sldId id="262" r:id="rId41"/>
    <p:sldId id="282" r:id="rId42"/>
    <p:sldId id="267" r:id="rId43"/>
    <p:sldId id="263" r:id="rId44"/>
    <p:sldId id="285" r:id="rId4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DCF31D-1709-53A6-3C8D-599B1CC8BAAF}" v="13" dt="2019-10-31T16:51:07.2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55"/>
    <p:restoredTop sz="80769" autoAdjust="0"/>
  </p:normalViewPr>
  <p:slideViewPr>
    <p:cSldViewPr snapToGrid="0" snapToObjects="1">
      <p:cViewPr varScale="1">
        <p:scale>
          <a:sx n="47" d="100"/>
          <a:sy n="47" d="100"/>
        </p:scale>
        <p:origin x="48"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7680"/>
          </a:xfrm>
          <a:prstGeom prst="rect">
            <a:avLst/>
          </a:prstGeom>
        </p:spPr>
        <p:txBody>
          <a:bodyPr vert="horz" lIns="91010" tIns="45505" rIns="91010" bIns="45505" rtlCol="0"/>
          <a:lstStyle>
            <a:lvl1pPr algn="l">
              <a:defRPr sz="1200"/>
            </a:lvl1pPr>
          </a:lstStyle>
          <a:p>
            <a:endParaRPr lang="en-US"/>
          </a:p>
        </p:txBody>
      </p:sp>
      <p:sp>
        <p:nvSpPr>
          <p:cNvPr id="3" name="Date Placeholder 2"/>
          <p:cNvSpPr>
            <a:spLocks noGrp="1"/>
          </p:cNvSpPr>
          <p:nvPr>
            <p:ph type="dt" idx="1"/>
          </p:nvPr>
        </p:nvSpPr>
        <p:spPr>
          <a:xfrm>
            <a:off x="3777607" y="0"/>
            <a:ext cx="2889938" cy="487680"/>
          </a:xfrm>
          <a:prstGeom prst="rect">
            <a:avLst/>
          </a:prstGeom>
        </p:spPr>
        <p:txBody>
          <a:bodyPr vert="horz" lIns="91010" tIns="45505" rIns="91010" bIns="45505" rtlCol="0"/>
          <a:lstStyle>
            <a:lvl1pPr algn="r">
              <a:defRPr sz="1200"/>
            </a:lvl1pPr>
          </a:lstStyle>
          <a:p>
            <a:fld id="{6BEC5634-2C08-8248-9248-B35BD4B60205}" type="datetimeFigureOut">
              <a:rPr lang="en-US" smtClean="0"/>
              <a:pPr/>
              <a:t>3/13/2020</a:t>
            </a:fld>
            <a:endParaRPr lang="en-US"/>
          </a:p>
        </p:txBody>
      </p:sp>
      <p:sp>
        <p:nvSpPr>
          <p:cNvPr id="4" name="Slide Image Placeholder 3"/>
          <p:cNvSpPr>
            <a:spLocks noGrp="1" noRot="1" noChangeAspect="1"/>
          </p:cNvSpPr>
          <p:nvPr>
            <p:ph type="sldImg" idx="2"/>
          </p:nvPr>
        </p:nvSpPr>
        <p:spPr>
          <a:xfrm>
            <a:off x="84138" y="731838"/>
            <a:ext cx="6500812" cy="3657600"/>
          </a:xfrm>
          <a:prstGeom prst="rect">
            <a:avLst/>
          </a:prstGeom>
          <a:noFill/>
          <a:ln w="12700">
            <a:solidFill>
              <a:prstClr val="black"/>
            </a:solidFill>
          </a:ln>
        </p:spPr>
        <p:txBody>
          <a:bodyPr vert="horz" lIns="91010" tIns="45505" rIns="91010" bIns="45505" rtlCol="0" anchor="ctr"/>
          <a:lstStyle/>
          <a:p>
            <a:endParaRPr lang="en-US"/>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010" tIns="45505" rIns="91010" bIns="45505"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6" name="Footer Placeholder 5"/>
          <p:cNvSpPr>
            <a:spLocks noGrp="1"/>
          </p:cNvSpPr>
          <p:nvPr>
            <p:ph type="ftr" sz="quarter" idx="4"/>
          </p:nvPr>
        </p:nvSpPr>
        <p:spPr>
          <a:xfrm>
            <a:off x="1" y="9264228"/>
            <a:ext cx="2889938" cy="487680"/>
          </a:xfrm>
          <a:prstGeom prst="rect">
            <a:avLst/>
          </a:prstGeom>
        </p:spPr>
        <p:txBody>
          <a:bodyPr vert="horz" lIns="91010" tIns="45505" rIns="91010" bIns="45505"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7680"/>
          </a:xfrm>
          <a:prstGeom prst="rect">
            <a:avLst/>
          </a:prstGeom>
        </p:spPr>
        <p:txBody>
          <a:bodyPr vert="horz" lIns="91010" tIns="45505" rIns="91010" bIns="45505" rtlCol="0" anchor="b"/>
          <a:lstStyle>
            <a:lvl1pPr algn="r">
              <a:defRPr sz="1200"/>
            </a:lvl1pPr>
          </a:lstStyle>
          <a:p>
            <a:fld id="{2D163CE7-71EC-2046-8ADF-DBE95E3528D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Ask the students to complete the task writing three answers on different post its and then getting them to place</a:t>
            </a:r>
            <a:r>
              <a:rPr lang="en-US" baseline="0" dirty="0"/>
              <a:t> the post its on the flip charts accordingly i.e. one flip chart to have all the comments for “what does it mean to you to be able to study in Wales?” etc </a:t>
            </a:r>
          </a:p>
          <a:p>
            <a:r>
              <a:rPr lang="en-US" baseline="0" dirty="0"/>
              <a:t>Reasons could be linked with cultural aspects or economical – too expensive to move away from home, environmental – OAE especially, linguistic – some may have wanted to stay in Wales in order to be able to study through the medium of Welsh</a:t>
            </a:r>
          </a:p>
          <a:p>
            <a:r>
              <a:rPr lang="en-US" baseline="0" dirty="0"/>
              <a:t>What’s important to </a:t>
            </a:r>
            <a:r>
              <a:rPr lang="en-US" baseline="0" dirty="0" err="1"/>
              <a:t>recognise</a:t>
            </a:r>
            <a:r>
              <a:rPr lang="en-US" baseline="0" dirty="0"/>
              <a:t> &amp; to appreciate and to value is that we will all be on a different journey to each other in terms of our awareness of the language and the use of it. </a:t>
            </a:r>
          </a:p>
          <a:p>
            <a:r>
              <a:rPr lang="en-US" baseline="0" dirty="0"/>
              <a:t>5 activity &amp; 5mins discussing post its</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2</a:t>
            </a:fld>
            <a:endParaRPr lang="en-US"/>
          </a:p>
        </p:txBody>
      </p:sp>
    </p:spTree>
    <p:extLst>
      <p:ext uri="{BB962C8B-B14F-4D97-AF65-F5344CB8AC3E}">
        <p14:creationId xmlns:p14="http://schemas.microsoft.com/office/powerpoint/2010/main" val="3502545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Even</a:t>
            </a:r>
            <a:r>
              <a:rPr lang="en-US" baseline="0" dirty="0"/>
              <a:t> if you don’t engage with the Welsh Language beyond what has been shared today in the reminder of your course I sincerely hope that you will use a little bit of it and that you consider what role could welsh have in your future? </a:t>
            </a:r>
          </a:p>
          <a:p>
            <a:r>
              <a:rPr lang="en-US" baseline="0" dirty="0"/>
              <a:t>Hopefully by being a part of this workshop you have new ideas or wishes for what it means to you to be able to study in Wales. </a:t>
            </a:r>
          </a:p>
          <a:p>
            <a:r>
              <a:rPr lang="en-US" baseline="0" dirty="0" err="1"/>
              <a:t>Gobeithiaf</a:t>
            </a:r>
            <a:r>
              <a:rPr lang="en-US" baseline="0" dirty="0"/>
              <a:t> </a:t>
            </a:r>
            <a:r>
              <a:rPr lang="en-US" baseline="0" dirty="0" err="1"/>
              <a:t>bod</a:t>
            </a:r>
            <a:r>
              <a:rPr lang="en-US" baseline="0" dirty="0"/>
              <a:t> </a:t>
            </a:r>
            <a:r>
              <a:rPr lang="en-US" baseline="0" dirty="0" err="1"/>
              <a:t>bod</a:t>
            </a:r>
            <a:r>
              <a:rPr lang="en-US" baseline="0" dirty="0"/>
              <a:t> </a:t>
            </a:r>
            <a:r>
              <a:rPr lang="en-US" baseline="0" dirty="0" err="1"/>
              <a:t>yn</a:t>
            </a:r>
            <a:r>
              <a:rPr lang="en-US" baseline="0" dirty="0"/>
              <a:t> </a:t>
            </a:r>
            <a:r>
              <a:rPr lang="en-US" baseline="0" dirty="0" err="1"/>
              <a:t>rhan</a:t>
            </a:r>
            <a:r>
              <a:rPr lang="en-US" baseline="0" dirty="0"/>
              <a:t> </a:t>
            </a:r>
            <a:r>
              <a:rPr lang="en-US" baseline="0" dirty="0" err="1"/>
              <a:t>o’r</a:t>
            </a:r>
            <a:r>
              <a:rPr lang="en-US" baseline="0" dirty="0"/>
              <a:t> </a:t>
            </a:r>
            <a:r>
              <a:rPr lang="en-US" baseline="0" dirty="0" err="1"/>
              <a:t>gweithdy</a:t>
            </a:r>
            <a:r>
              <a:rPr lang="en-US" baseline="0" dirty="0"/>
              <a:t> </a:t>
            </a:r>
            <a:r>
              <a:rPr lang="en-US" baseline="0" dirty="0" err="1"/>
              <a:t>yma</a:t>
            </a:r>
            <a:r>
              <a:rPr lang="en-US" baseline="0" dirty="0"/>
              <a:t> </a:t>
            </a:r>
            <a:r>
              <a:rPr lang="en-US" baseline="0" dirty="0" err="1"/>
              <a:t>wedi’ch</a:t>
            </a:r>
            <a:r>
              <a:rPr lang="en-US" baseline="0" dirty="0"/>
              <a:t> </a:t>
            </a:r>
            <a:r>
              <a:rPr lang="en-US" baseline="0" dirty="0" err="1"/>
              <a:t>ysbrydoli</a:t>
            </a:r>
            <a:r>
              <a:rPr lang="en-US" baseline="0" dirty="0"/>
              <a:t> I </a:t>
            </a:r>
            <a:r>
              <a:rPr lang="en-US" baseline="0" dirty="0" err="1"/>
              <a:t>ddechrau</a:t>
            </a:r>
            <a:r>
              <a:rPr lang="en-US" baseline="0" dirty="0"/>
              <a:t> </a:t>
            </a:r>
            <a:r>
              <a:rPr lang="en-US" baseline="0" dirty="0" err="1"/>
              <a:t>pob</a:t>
            </a:r>
            <a:r>
              <a:rPr lang="en-US" baseline="0" dirty="0"/>
              <a:t> </a:t>
            </a:r>
            <a:r>
              <a:rPr lang="en-US" baseline="0" dirty="0" err="1"/>
              <a:t>sgwrs</a:t>
            </a:r>
            <a:r>
              <a:rPr lang="en-US" baseline="0" dirty="0"/>
              <a:t> </a:t>
            </a:r>
            <a:r>
              <a:rPr lang="en-US" baseline="0" dirty="0" err="1"/>
              <a:t>yn</a:t>
            </a:r>
            <a:r>
              <a:rPr lang="en-US" baseline="0" dirty="0"/>
              <a:t> </a:t>
            </a:r>
            <a:r>
              <a:rPr lang="en-US" baseline="0" dirty="0" err="1"/>
              <a:t>y</a:t>
            </a:r>
            <a:r>
              <a:rPr lang="en-US" baseline="0" dirty="0"/>
              <a:t> </a:t>
            </a:r>
            <a:r>
              <a:rPr lang="en-US" baseline="0" dirty="0" err="1"/>
              <a:t>gymraeg</a:t>
            </a:r>
            <a:r>
              <a:rPr lang="en-US" baseline="0" dirty="0"/>
              <a:t> ac </a:t>
            </a:r>
            <a:r>
              <a:rPr lang="en-US" baseline="0" dirty="0" err="1"/>
              <a:t>eich</a:t>
            </a:r>
            <a:r>
              <a:rPr lang="en-US" baseline="0" dirty="0"/>
              <a:t> </a:t>
            </a:r>
            <a:r>
              <a:rPr lang="en-US" baseline="0" dirty="0" err="1"/>
              <a:t>bod</a:t>
            </a:r>
            <a:r>
              <a:rPr lang="en-US" baseline="0" dirty="0"/>
              <a:t> </a:t>
            </a:r>
            <a:r>
              <a:rPr lang="en-US" baseline="0" dirty="0" err="1"/>
              <a:t>gennych</a:t>
            </a:r>
            <a:r>
              <a:rPr lang="en-US" baseline="0" dirty="0"/>
              <a:t> re-</a:t>
            </a:r>
            <a:r>
              <a:rPr lang="en-US" baseline="0" dirty="0" err="1"/>
              <a:t>newed</a:t>
            </a:r>
            <a:r>
              <a:rPr lang="en-US" baseline="0" dirty="0"/>
              <a:t> </a:t>
            </a:r>
            <a:r>
              <a:rPr lang="en-US" baseline="0" dirty="0" err="1"/>
              <a:t>angerdd</a:t>
            </a:r>
            <a:r>
              <a:rPr lang="en-US" baseline="0" dirty="0"/>
              <a:t> I </a:t>
            </a:r>
            <a:r>
              <a:rPr lang="en-US" baseline="0" dirty="0" err="1"/>
              <a:t>fedru</a:t>
            </a:r>
            <a:r>
              <a:rPr lang="en-US" baseline="0" dirty="0"/>
              <a:t> </a:t>
            </a:r>
            <a:r>
              <a:rPr lang="en-US" baseline="0" dirty="0" err="1"/>
              <a:t>astudio</a:t>
            </a:r>
            <a:r>
              <a:rPr lang="en-US" baseline="0" dirty="0"/>
              <a:t> a </a:t>
            </a:r>
            <a:r>
              <a:rPr lang="en-US" baseline="0" dirty="0" err="1"/>
              <a:t>siarad</a:t>
            </a:r>
            <a:r>
              <a:rPr lang="en-US" baseline="0" dirty="0"/>
              <a:t> a </a:t>
            </a:r>
            <a:r>
              <a:rPr lang="en-US" baseline="0" dirty="0" err="1"/>
              <a:t>byw</a:t>
            </a:r>
            <a:r>
              <a:rPr lang="en-US" baseline="0" dirty="0"/>
              <a:t> a </a:t>
            </a:r>
            <a:r>
              <a:rPr lang="en-US" baseline="0" dirty="0" err="1"/>
              <a:t>gweithio</a:t>
            </a:r>
            <a:r>
              <a:rPr lang="en-US" baseline="0" dirty="0"/>
              <a:t> </a:t>
            </a:r>
            <a:r>
              <a:rPr lang="en-US" baseline="0" dirty="0" err="1"/>
              <a:t>yng</a:t>
            </a:r>
            <a:r>
              <a:rPr lang="en-US" baseline="0" dirty="0"/>
              <a:t> </a:t>
            </a:r>
            <a:r>
              <a:rPr lang="en-US" baseline="0" dirty="0" err="1"/>
              <a:t>nghymru</a:t>
            </a:r>
            <a:r>
              <a:rPr lang="en-US" baseline="0" dirty="0"/>
              <a:t> </a:t>
            </a:r>
            <a:r>
              <a:rPr lang="en-US" baseline="0" dirty="0" err="1"/>
              <a:t>trwy</a:t>
            </a:r>
            <a:r>
              <a:rPr lang="en-US" baseline="0" dirty="0"/>
              <a:t> </a:t>
            </a:r>
            <a:r>
              <a:rPr lang="en-US" baseline="0" dirty="0" err="1"/>
              <a:t>ddefnyddio’r</a:t>
            </a:r>
            <a:r>
              <a:rPr lang="en-US" baseline="0" dirty="0"/>
              <a:t> </a:t>
            </a:r>
            <a:r>
              <a:rPr lang="en-US" baseline="0" dirty="0" err="1"/>
              <a:t>iaith</a:t>
            </a:r>
            <a:r>
              <a:rPr lang="en-US" baseline="0" dirty="0"/>
              <a:t> </a:t>
            </a:r>
            <a:r>
              <a:rPr lang="en-US" baseline="0" dirty="0" err="1"/>
              <a:t>Gymraeg</a:t>
            </a:r>
            <a:r>
              <a:rPr lang="en-US" baseline="0" dirty="0"/>
              <a:t>!!</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4</a:t>
            </a:fld>
            <a:endParaRPr lang="en-US"/>
          </a:p>
        </p:txBody>
      </p:sp>
    </p:spTree>
    <p:extLst>
      <p:ext uri="{BB962C8B-B14F-4D97-AF65-F5344CB8AC3E}">
        <p14:creationId xmlns:p14="http://schemas.microsoft.com/office/powerpoint/2010/main" val="2854158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5</a:t>
            </a:fld>
            <a:endParaRPr lang="en-US"/>
          </a:p>
        </p:txBody>
      </p:sp>
    </p:spTree>
    <p:extLst>
      <p:ext uri="{BB962C8B-B14F-4D97-AF65-F5344CB8AC3E}">
        <p14:creationId xmlns:p14="http://schemas.microsoft.com/office/powerpoint/2010/main" val="3770591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Dalfan Delwedd Sleid 1"/>
          <p:cNvSpPr>
            <a:spLocks noGrp="1" noRot="1" noChangeAspect="1" noTextEdit="1"/>
          </p:cNvSpPr>
          <p:nvPr>
            <p:ph type="sldImg"/>
          </p:nvPr>
        </p:nvSpPr>
        <p:spPr bwMode="auto">
          <a:noFill/>
          <a:ln cap="flat">
            <a:solidFill>
              <a:srgbClr val="000000"/>
            </a:solidFill>
            <a:miter lim="800000"/>
            <a:headEnd type="none" w="med" len="med"/>
            <a:tailEnd type="none" w="med" len="med"/>
          </a:ln>
        </p:spPr>
      </p:sp>
      <p:sp>
        <p:nvSpPr>
          <p:cNvPr id="21506" name="Dalfan Nodiadau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err="1"/>
              <a:t>Disgyblion</a:t>
            </a:r>
            <a:r>
              <a:rPr lang="en-US" dirty="0"/>
              <a:t> </a:t>
            </a:r>
            <a:r>
              <a:rPr lang="en-US" dirty="0" err="1"/>
              <a:t>i</a:t>
            </a:r>
            <a:r>
              <a:rPr lang="en-US" dirty="0"/>
              <a:t> </a:t>
            </a:r>
            <a:r>
              <a:rPr lang="en-US" dirty="0" err="1"/>
              <a:t>ymateb</a:t>
            </a:r>
            <a:r>
              <a:rPr lang="en-US" dirty="0"/>
              <a:t> </a:t>
            </a:r>
            <a:r>
              <a:rPr lang="en-US" dirty="0" err="1"/>
              <a:t>trwy</a:t>
            </a:r>
            <a:r>
              <a:rPr lang="en-US" dirty="0"/>
              <a:t> </a:t>
            </a:r>
            <a:r>
              <a:rPr lang="en-US" dirty="0" err="1"/>
              <a:t>symud</a:t>
            </a:r>
            <a:r>
              <a:rPr lang="en-US" dirty="0"/>
              <a:t> </a:t>
            </a:r>
            <a:r>
              <a:rPr lang="en-US" dirty="0" err="1"/>
              <a:t>i’r</a:t>
            </a:r>
            <a:r>
              <a:rPr lang="en-US" dirty="0"/>
              <a:t> con </a:t>
            </a:r>
            <a:r>
              <a:rPr lang="en-US" dirty="0" err="1"/>
              <a:t>sydd</a:t>
            </a:r>
            <a:r>
              <a:rPr lang="en-US" dirty="0"/>
              <a:t> </a:t>
            </a:r>
            <a:r>
              <a:rPr lang="en-US" dirty="0" err="1"/>
              <a:t>yn</a:t>
            </a:r>
            <a:r>
              <a:rPr lang="en-US" dirty="0"/>
              <a:t> </a:t>
            </a:r>
            <a:r>
              <a:rPr lang="en-US" dirty="0" err="1"/>
              <a:t>cyfateb</a:t>
            </a:r>
            <a:r>
              <a:rPr lang="en-US" dirty="0"/>
              <a:t> </a:t>
            </a:r>
            <a:r>
              <a:rPr lang="en-US" dirty="0" err="1"/>
              <a:t>i</a:t>
            </a:r>
            <a:r>
              <a:rPr lang="en-US" dirty="0"/>
              <a:t> barn yr </a:t>
            </a:r>
            <a:r>
              <a:rPr lang="en-US" dirty="0" err="1"/>
              <a:t>unigolyn</a:t>
            </a:r>
            <a:r>
              <a:rPr lang="en-US" dirty="0"/>
              <a:t>.</a:t>
            </a:r>
          </a:p>
        </p:txBody>
      </p:sp>
      <p:sp>
        <p:nvSpPr>
          <p:cNvPr id="21507" name="Dalfan Rhif y Sleid 3"/>
          <p:cNvSpPr>
            <a:spLocks noGrp="1"/>
          </p:cNvSpPr>
          <p:nvPr>
            <p:ph type="sldNum" sz="quarter" idx="5"/>
          </p:nvPr>
        </p:nvSpPr>
        <p:spPr bwMode="auto">
          <a:noFill/>
          <a:ln>
            <a:miter lim="800000"/>
            <a:headEnd/>
            <a:tailEnd/>
          </a:ln>
        </p:spPr>
        <p:txBody>
          <a:bodyPr/>
          <a:lstStyle/>
          <a:p>
            <a:fld id="{035B61EA-07FA-A347-97C8-3F67153A157A}" type="slidenum">
              <a:rPr lang="en-US"/>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8</a:t>
            </a:fld>
            <a:endParaRPr lang="en-US"/>
          </a:p>
        </p:txBody>
      </p:sp>
    </p:spTree>
    <p:extLst>
      <p:ext uri="{BB962C8B-B14F-4D97-AF65-F5344CB8AC3E}">
        <p14:creationId xmlns:p14="http://schemas.microsoft.com/office/powerpoint/2010/main" val="2087408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9</a:t>
            </a:fld>
            <a:endParaRPr lang="en-US"/>
          </a:p>
        </p:txBody>
      </p:sp>
    </p:spTree>
    <p:extLst>
      <p:ext uri="{BB962C8B-B14F-4D97-AF65-F5344CB8AC3E}">
        <p14:creationId xmlns:p14="http://schemas.microsoft.com/office/powerpoint/2010/main" val="2979408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10</a:t>
            </a:fld>
            <a:endParaRPr lang="en-US"/>
          </a:p>
        </p:txBody>
      </p:sp>
    </p:spTree>
    <p:extLst>
      <p:ext uri="{BB962C8B-B14F-4D97-AF65-F5344CB8AC3E}">
        <p14:creationId xmlns:p14="http://schemas.microsoft.com/office/powerpoint/2010/main" val="3602308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11</a:t>
            </a:fld>
            <a:endParaRPr lang="en-US"/>
          </a:p>
        </p:txBody>
      </p:sp>
    </p:spTree>
    <p:extLst>
      <p:ext uri="{BB962C8B-B14F-4D97-AF65-F5344CB8AC3E}">
        <p14:creationId xmlns:p14="http://schemas.microsoft.com/office/powerpoint/2010/main" val="34709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12</a:t>
            </a:fld>
            <a:endParaRPr lang="en-US"/>
          </a:p>
        </p:txBody>
      </p:sp>
    </p:spTree>
    <p:extLst>
      <p:ext uri="{BB962C8B-B14F-4D97-AF65-F5344CB8AC3E}">
        <p14:creationId xmlns:p14="http://schemas.microsoft.com/office/powerpoint/2010/main" val="181186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13</a:t>
            </a:fld>
            <a:endParaRPr lang="en-US"/>
          </a:p>
        </p:txBody>
      </p:sp>
    </p:spTree>
    <p:extLst>
      <p:ext uri="{BB962C8B-B14F-4D97-AF65-F5344CB8AC3E}">
        <p14:creationId xmlns:p14="http://schemas.microsoft.com/office/powerpoint/2010/main" val="3459972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455051">
              <a:defRPr/>
            </a:pPr>
            <a:r>
              <a:rPr lang="en-US" dirty="0"/>
              <a:t>The Welsh Assembly Government has identified </a:t>
            </a:r>
            <a:r>
              <a:rPr lang="en-US" b="1" dirty="0"/>
              <a:t>six priority areas</a:t>
            </a:r>
            <a:r>
              <a:rPr lang="en-US" dirty="0"/>
              <a:t> where demand for people with bilingual skills is most likely to increase. </a:t>
            </a:r>
          </a:p>
          <a:p>
            <a:endParaRPr lang="en-US" dirty="0"/>
          </a:p>
          <a:p>
            <a:pPr defTabSz="455051">
              <a:defRPr/>
            </a:pPr>
            <a:r>
              <a:rPr lang="en-US" dirty="0"/>
              <a:t>Mae </a:t>
            </a:r>
            <a:r>
              <a:rPr lang="en-US" dirty="0" err="1"/>
              <a:t>Llywodraeth</a:t>
            </a:r>
            <a:r>
              <a:rPr lang="en-US" dirty="0"/>
              <a:t> </a:t>
            </a:r>
            <a:r>
              <a:rPr lang="en-US" dirty="0" err="1"/>
              <a:t>Cymru</a:t>
            </a:r>
            <a:r>
              <a:rPr lang="en-US" dirty="0"/>
              <a:t> </a:t>
            </a:r>
            <a:r>
              <a:rPr lang="en-US" dirty="0" err="1"/>
              <a:t>wedi</a:t>
            </a:r>
            <a:r>
              <a:rPr lang="en-US" dirty="0"/>
              <a:t> </a:t>
            </a:r>
            <a:r>
              <a:rPr lang="en-US" dirty="0" err="1"/>
              <a:t>cydnabod</a:t>
            </a:r>
            <a:r>
              <a:rPr lang="en-US" dirty="0"/>
              <a:t> </a:t>
            </a:r>
            <a:r>
              <a:rPr lang="en-US" b="1" dirty="0" err="1"/>
              <a:t>chwe</a:t>
            </a:r>
            <a:r>
              <a:rPr lang="en-US" b="1" dirty="0"/>
              <a:t> </a:t>
            </a:r>
            <a:r>
              <a:rPr lang="en-US" b="1" dirty="0" err="1"/>
              <a:t>maes</a:t>
            </a:r>
            <a:r>
              <a:rPr lang="en-US" b="1" dirty="0"/>
              <a:t> </a:t>
            </a:r>
            <a:r>
              <a:rPr lang="en-US" b="1" dirty="0" err="1"/>
              <a:t>blaenoriaeth</a:t>
            </a:r>
            <a:r>
              <a:rPr lang="en-US" b="1" dirty="0"/>
              <a:t> </a:t>
            </a:r>
            <a:r>
              <a:rPr lang="en-US" dirty="0" err="1"/>
              <a:t>lle</a:t>
            </a:r>
            <a:r>
              <a:rPr lang="en-US" dirty="0"/>
              <a:t> </a:t>
            </a:r>
            <a:r>
              <a:rPr lang="en-US" dirty="0" err="1"/>
              <a:t>mae</a:t>
            </a:r>
            <a:r>
              <a:rPr lang="en-US" dirty="0"/>
              <a:t> </a:t>
            </a:r>
            <a:r>
              <a:rPr lang="en-US" dirty="0" err="1"/>
              <a:t>galw</a:t>
            </a:r>
            <a:r>
              <a:rPr lang="en-US" dirty="0"/>
              <a:t> am </a:t>
            </a:r>
            <a:r>
              <a:rPr lang="en-US" dirty="0" err="1"/>
              <a:t>bobl</a:t>
            </a:r>
            <a:r>
              <a:rPr lang="en-US" dirty="0"/>
              <a:t> </a:t>
            </a:r>
            <a:r>
              <a:rPr lang="en-US" dirty="0" err="1"/>
              <a:t>sydd</a:t>
            </a:r>
            <a:r>
              <a:rPr lang="en-US" dirty="0"/>
              <a:t> </a:t>
            </a:r>
            <a:r>
              <a:rPr lang="en-US" dirty="0" err="1"/>
              <a:t>â</a:t>
            </a:r>
            <a:r>
              <a:rPr lang="en-US" dirty="0"/>
              <a:t> </a:t>
            </a:r>
            <a:r>
              <a:rPr lang="en-US" dirty="0" err="1"/>
              <a:t>sgiliau</a:t>
            </a:r>
            <a:r>
              <a:rPr lang="en-US" dirty="0"/>
              <a:t> </a:t>
            </a:r>
            <a:r>
              <a:rPr lang="en-US" dirty="0" err="1"/>
              <a:t>dwyieithrwydd</a:t>
            </a:r>
            <a:r>
              <a:rPr lang="en-US" dirty="0"/>
              <a:t> </a:t>
            </a:r>
            <a:r>
              <a:rPr lang="en-US" dirty="0" err="1"/>
              <a:t>fwyaf</a:t>
            </a:r>
            <a:r>
              <a:rPr lang="en-US" dirty="0"/>
              <a:t> </a:t>
            </a:r>
            <a:r>
              <a:rPr lang="en-US" dirty="0" err="1"/>
              <a:t>tebygol</a:t>
            </a:r>
            <a:r>
              <a:rPr lang="en-US" dirty="0"/>
              <a:t> </a:t>
            </a:r>
            <a:r>
              <a:rPr lang="en-US" dirty="0" err="1"/>
              <a:t>o</a:t>
            </a:r>
            <a:r>
              <a:rPr lang="en-US" dirty="0"/>
              <a:t> </a:t>
            </a:r>
            <a:r>
              <a:rPr lang="en-US" dirty="0" err="1"/>
              <a:t>godi</a:t>
            </a:r>
            <a:r>
              <a:rPr lang="en-US" dirty="0"/>
              <a:t>. </a:t>
            </a:r>
          </a:p>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455051">
              <a:defRPr/>
            </a:pPr>
            <a:r>
              <a:rPr lang="en-US" dirty="0" err="1"/>
              <a:t>Mewn</a:t>
            </a:r>
            <a:r>
              <a:rPr lang="en-US" dirty="0"/>
              <a:t> </a:t>
            </a:r>
            <a:r>
              <a:rPr lang="en-US" dirty="0" err="1"/>
              <a:t>Grwpiau</a:t>
            </a:r>
            <a:r>
              <a:rPr lang="en-US" dirty="0"/>
              <a:t> </a:t>
            </a:r>
            <a:r>
              <a:rPr lang="en-US" dirty="0" err="1"/>
              <a:t>dychmygwch</a:t>
            </a:r>
            <a:r>
              <a:rPr lang="en-US" dirty="0"/>
              <a:t> </a:t>
            </a:r>
            <a:r>
              <a:rPr lang="en-US" dirty="0" err="1"/>
              <a:t>eich</a:t>
            </a:r>
            <a:r>
              <a:rPr lang="en-US" dirty="0"/>
              <a:t> </a:t>
            </a:r>
            <a:r>
              <a:rPr lang="en-US" dirty="0" err="1"/>
              <a:t>bod</a:t>
            </a:r>
            <a:r>
              <a:rPr lang="en-US" dirty="0"/>
              <a:t> </a:t>
            </a:r>
            <a:r>
              <a:rPr lang="en-US" dirty="0" err="1"/>
              <a:t>yn</a:t>
            </a:r>
            <a:r>
              <a:rPr lang="en-US" dirty="0"/>
              <a:t> </a:t>
            </a:r>
            <a:r>
              <a:rPr lang="en-US" dirty="0" err="1"/>
              <a:t>rhedeg</a:t>
            </a:r>
            <a:r>
              <a:rPr lang="en-US" dirty="0"/>
              <a:t> un </a:t>
            </a:r>
            <a:r>
              <a:rPr lang="en-US" dirty="0" err="1"/>
              <a:t>o’r</a:t>
            </a:r>
            <a:r>
              <a:rPr lang="en-US" dirty="0"/>
              <a:t> </a:t>
            </a:r>
            <a:r>
              <a:rPr lang="en-US" dirty="0" err="1"/>
              <a:t>busnesau</a:t>
            </a:r>
            <a:r>
              <a:rPr lang="en-US" dirty="0"/>
              <a:t> </a:t>
            </a:r>
            <a:r>
              <a:rPr lang="en-US" dirty="0" err="1"/>
              <a:t>yma</a:t>
            </a:r>
            <a:r>
              <a:rPr lang="en-US" dirty="0"/>
              <a:t>:</a:t>
            </a:r>
          </a:p>
          <a:p>
            <a:endParaRPr lang="en-US" dirty="0"/>
          </a:p>
          <a:p>
            <a:r>
              <a:rPr lang="en-US" dirty="0"/>
              <a:t>Pam </a:t>
            </a:r>
            <a:r>
              <a:rPr lang="en-US" dirty="0" err="1"/>
              <a:t>mae’n</a:t>
            </a:r>
            <a:r>
              <a:rPr lang="en-US" dirty="0"/>
              <a:t> </a:t>
            </a:r>
            <a:r>
              <a:rPr lang="en-US" dirty="0" err="1"/>
              <a:t>bwysig</a:t>
            </a:r>
            <a:r>
              <a:rPr lang="en-US" dirty="0"/>
              <a:t> </a:t>
            </a:r>
            <a:r>
              <a:rPr lang="en-US" dirty="0" err="1"/>
              <a:t>cynnig</a:t>
            </a:r>
            <a:r>
              <a:rPr lang="en-US" dirty="0"/>
              <a:t> </a:t>
            </a:r>
            <a:r>
              <a:rPr lang="en-US" dirty="0" err="1"/>
              <a:t>gwasanaeth</a:t>
            </a:r>
            <a:r>
              <a:rPr lang="en-US" dirty="0"/>
              <a:t> </a:t>
            </a:r>
            <a:r>
              <a:rPr lang="en-US" dirty="0" err="1"/>
              <a:t>Cymraeg</a:t>
            </a:r>
            <a:r>
              <a:rPr lang="en-US" dirty="0"/>
              <a:t>?  Why is it important to provide a Welsh </a:t>
            </a:r>
            <a:r>
              <a:rPr lang="en-US" dirty="0" err="1"/>
              <a:t>Lanuage</a:t>
            </a:r>
            <a:r>
              <a:rPr lang="en-US" dirty="0"/>
              <a:t> service? </a:t>
            </a:r>
          </a:p>
          <a:p>
            <a:endParaRPr lang="en-US" dirty="0"/>
          </a:p>
          <a:p>
            <a:r>
              <a:rPr lang="en-US" dirty="0"/>
              <a:t>Pa </a:t>
            </a:r>
            <a:r>
              <a:rPr lang="en-US" dirty="0" err="1"/>
              <a:t>fudd</a:t>
            </a:r>
            <a:r>
              <a:rPr lang="en-US" dirty="0"/>
              <a:t> </a:t>
            </a:r>
            <a:r>
              <a:rPr lang="en-US" dirty="0" err="1"/>
              <a:t>bydd</a:t>
            </a:r>
            <a:r>
              <a:rPr lang="en-US" dirty="0"/>
              <a:t> </a:t>
            </a:r>
            <a:r>
              <a:rPr lang="en-US" dirty="0" err="1"/>
              <a:t>I’r</a:t>
            </a:r>
            <a:r>
              <a:rPr lang="en-US" dirty="0"/>
              <a:t> </a:t>
            </a:r>
            <a:r>
              <a:rPr lang="en-US" dirty="0" err="1"/>
              <a:t>busnesau</a:t>
            </a:r>
            <a:r>
              <a:rPr lang="en-US" baseline="0" dirty="0"/>
              <a:t> </a:t>
            </a:r>
            <a:r>
              <a:rPr lang="en-US" baseline="0" dirty="0" err="1"/>
              <a:t>yma</a:t>
            </a:r>
            <a:r>
              <a:rPr lang="en-US" baseline="0" dirty="0"/>
              <a:t> </a:t>
            </a:r>
            <a:r>
              <a:rPr lang="en-US" baseline="0" dirty="0" err="1"/>
              <a:t>trwy</a:t>
            </a:r>
            <a:r>
              <a:rPr lang="en-US" baseline="0" dirty="0"/>
              <a:t> </a:t>
            </a:r>
            <a:r>
              <a:rPr lang="en-US" baseline="0" dirty="0" err="1"/>
              <a:t>gynnig</a:t>
            </a:r>
            <a:r>
              <a:rPr lang="en-US" baseline="0" dirty="0"/>
              <a:t> </a:t>
            </a:r>
            <a:r>
              <a:rPr lang="en-US" baseline="0" dirty="0" err="1"/>
              <a:t>gwasanaeth</a:t>
            </a:r>
            <a:r>
              <a:rPr lang="en-US" baseline="0" dirty="0"/>
              <a:t> </a:t>
            </a:r>
            <a:r>
              <a:rPr lang="en-US" baseline="0" dirty="0" err="1"/>
              <a:t>cymraeg</a:t>
            </a:r>
            <a:r>
              <a:rPr lang="en-US" baseline="0" dirty="0"/>
              <a:t>?</a:t>
            </a:r>
          </a:p>
          <a:p>
            <a:r>
              <a:rPr lang="en-US" baseline="0" dirty="0"/>
              <a:t>What benefits will your business gain from providing a Welsh language service? </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Ask the students to complete the task writing three answers on different post its and then getting them to place</a:t>
            </a:r>
            <a:r>
              <a:rPr lang="en-US" baseline="0" dirty="0"/>
              <a:t> the post its on the flip charts accordingly i.e. one flip chart to have all the comments for “what does it mean to you to be able to study in Wales?” etc </a:t>
            </a:r>
          </a:p>
          <a:p>
            <a:r>
              <a:rPr lang="en-US" baseline="0" dirty="0"/>
              <a:t>Reasons could be linked with cultural aspects or economical – too expensive to move away from home, environmental – OAE especially, linguistic – some may have wanted to stay in Wales in order to be able to study through the medium of Welsh</a:t>
            </a:r>
          </a:p>
          <a:p>
            <a:r>
              <a:rPr lang="en-US" baseline="0" dirty="0"/>
              <a:t>What’s important to </a:t>
            </a:r>
            <a:r>
              <a:rPr lang="en-US" baseline="0" dirty="0" err="1"/>
              <a:t>recognise</a:t>
            </a:r>
            <a:r>
              <a:rPr lang="en-US" baseline="0" dirty="0"/>
              <a:t> &amp; to appreciate and to value is that we will all be on a different journey to each other in terms of our awareness of the language and the use of it. </a:t>
            </a:r>
          </a:p>
          <a:p>
            <a:r>
              <a:rPr lang="en-US" baseline="0" dirty="0"/>
              <a:t>5 activity &amp; 5mins discussing post its</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p:spPr>
        <p:txBody>
          <a:bodyPr/>
          <a:lstStyle/>
          <a:p>
            <a:pPr eaLnBrk="1" hangingPunct="1"/>
            <a:r>
              <a:rPr lang="en-GB" dirty="0">
                <a:latin typeface="Arial" pitchFamily="-112" charset="0"/>
              </a:rPr>
              <a:t>A </a:t>
            </a:r>
            <a:r>
              <a:rPr lang="en-GB" dirty="0" err="1">
                <a:latin typeface="Arial" pitchFamily="-112" charset="0"/>
              </a:rPr>
              <a:t>oes</a:t>
            </a:r>
            <a:r>
              <a:rPr lang="en-GB" dirty="0">
                <a:latin typeface="Arial" pitchFamily="-112" charset="0"/>
              </a:rPr>
              <a:t> </a:t>
            </a:r>
            <a:r>
              <a:rPr lang="en-GB" dirty="0" err="1">
                <a:latin typeface="Arial" pitchFamily="-112" charset="0"/>
              </a:rPr>
              <a:t>profiad</a:t>
            </a:r>
            <a:r>
              <a:rPr lang="en-GB" dirty="0">
                <a:latin typeface="Arial" pitchFamily="-112" charset="0"/>
              </a:rPr>
              <a:t> </a:t>
            </a:r>
            <a:r>
              <a:rPr lang="en-GB" dirty="0" err="1">
                <a:latin typeface="Arial" pitchFamily="-112" charset="0"/>
              </a:rPr>
              <a:t>gyda</a:t>
            </a:r>
            <a:r>
              <a:rPr lang="en-GB" dirty="0">
                <a:latin typeface="Arial" pitchFamily="-112" charset="0"/>
              </a:rPr>
              <a:t> chi </a:t>
            </a:r>
            <a:r>
              <a:rPr lang="en-GB" dirty="0" err="1">
                <a:latin typeface="Arial" pitchFamily="-112" charset="0"/>
              </a:rPr>
              <a:t>o</a:t>
            </a:r>
            <a:r>
              <a:rPr lang="en-GB" dirty="0">
                <a:latin typeface="Arial" pitchFamily="-112" charset="0"/>
              </a:rPr>
              <a:t> </a:t>
            </a:r>
            <a:r>
              <a:rPr lang="en-GB" dirty="0" err="1">
                <a:latin typeface="Arial" pitchFamily="-112" charset="0"/>
              </a:rPr>
              <a:t>ddathlu</a:t>
            </a:r>
            <a:r>
              <a:rPr lang="en-GB" dirty="0">
                <a:latin typeface="Arial" pitchFamily="-112" charset="0"/>
              </a:rPr>
              <a:t> </a:t>
            </a:r>
            <a:r>
              <a:rPr lang="en-GB" dirty="0" err="1">
                <a:latin typeface="Arial" pitchFamily="-112" charset="0"/>
              </a:rPr>
              <a:t>eich</a:t>
            </a:r>
            <a:r>
              <a:rPr lang="en-GB" dirty="0">
                <a:latin typeface="Arial" pitchFamily="-112" charset="0"/>
              </a:rPr>
              <a:t> </a:t>
            </a:r>
            <a:r>
              <a:rPr lang="en-GB" dirty="0" err="1">
                <a:latin typeface="Arial" pitchFamily="-112" charset="0"/>
              </a:rPr>
              <a:t>diwylliant</a:t>
            </a:r>
            <a:r>
              <a:rPr lang="en-GB" dirty="0">
                <a:latin typeface="Arial" pitchFamily="-112" charset="0"/>
              </a:rPr>
              <a:t>/ </a:t>
            </a:r>
            <a:r>
              <a:rPr lang="en-GB" dirty="0" err="1">
                <a:latin typeface="Arial" pitchFamily="-112" charset="0"/>
              </a:rPr>
              <a:t>traddodiadau</a:t>
            </a:r>
            <a:r>
              <a:rPr lang="en-GB" dirty="0">
                <a:latin typeface="Arial" pitchFamily="-112" charset="0"/>
              </a:rPr>
              <a:t> / </a:t>
            </a:r>
            <a:r>
              <a:rPr lang="en-GB" dirty="0" err="1">
                <a:latin typeface="Arial" pitchFamily="-112" charset="0"/>
              </a:rPr>
              <a:t>crefydd</a:t>
            </a:r>
            <a:r>
              <a:rPr lang="en-GB" dirty="0">
                <a:latin typeface="Arial" pitchFamily="-112" charset="0"/>
              </a:rPr>
              <a:t> ac </a:t>
            </a:r>
            <a:r>
              <a:rPr lang="en-GB" dirty="0" err="1">
                <a:latin typeface="Arial" pitchFamily="-112" charset="0"/>
              </a:rPr>
              <a:t>ati</a:t>
            </a:r>
            <a:r>
              <a:rPr lang="en-GB" dirty="0">
                <a:latin typeface="Arial" pitchFamily="-112" charset="0"/>
              </a:rPr>
              <a:t>? </a:t>
            </a:r>
            <a:r>
              <a:rPr lang="en-GB" dirty="0" err="1">
                <a:latin typeface="Arial" pitchFamily="-112" charset="0"/>
              </a:rPr>
              <a:t>Cymdeithasau</a:t>
            </a:r>
            <a:r>
              <a:rPr lang="en-GB" dirty="0">
                <a:latin typeface="Arial" pitchFamily="-112" charset="0"/>
              </a:rPr>
              <a:t> </a:t>
            </a:r>
            <a:r>
              <a:rPr lang="en-GB" dirty="0" err="1">
                <a:latin typeface="Arial" pitchFamily="-112" charset="0"/>
              </a:rPr>
              <a:t>aml</a:t>
            </a:r>
            <a:r>
              <a:rPr lang="en-GB" baseline="0" dirty="0">
                <a:latin typeface="Arial" pitchFamily="-112" charset="0"/>
              </a:rPr>
              <a:t> </a:t>
            </a:r>
            <a:r>
              <a:rPr lang="en-GB" baseline="0" dirty="0" err="1">
                <a:latin typeface="Arial" pitchFamily="-112" charset="0"/>
              </a:rPr>
              <a:t>ddiwylliannol</a:t>
            </a:r>
            <a:r>
              <a:rPr lang="en-GB" baseline="0" dirty="0">
                <a:latin typeface="Arial" pitchFamily="-112" charset="0"/>
              </a:rPr>
              <a:t>? </a:t>
            </a:r>
            <a:r>
              <a:rPr lang="en-GB" baseline="0" dirty="0" err="1">
                <a:latin typeface="Arial" pitchFamily="-112" charset="0"/>
              </a:rPr>
              <a:t>Mynychu</a:t>
            </a:r>
            <a:r>
              <a:rPr lang="en-GB" baseline="0" dirty="0">
                <a:latin typeface="Arial" pitchFamily="-112" charset="0"/>
              </a:rPr>
              <a:t> </a:t>
            </a:r>
            <a:r>
              <a:rPr lang="en-GB" baseline="0" dirty="0" err="1">
                <a:latin typeface="Arial" pitchFamily="-112" charset="0"/>
              </a:rPr>
              <a:t>digwyddiad</a:t>
            </a:r>
            <a:r>
              <a:rPr lang="en-GB" baseline="0" dirty="0">
                <a:latin typeface="Arial" pitchFamily="-112" charset="0"/>
              </a:rPr>
              <a:t> </a:t>
            </a:r>
            <a:r>
              <a:rPr lang="en-GB" baseline="0" dirty="0" err="1">
                <a:latin typeface="Arial" pitchFamily="-112" charset="0"/>
              </a:rPr>
              <a:t>o</a:t>
            </a:r>
            <a:r>
              <a:rPr lang="en-GB" baseline="0" dirty="0">
                <a:latin typeface="Arial" pitchFamily="-112" charset="0"/>
              </a:rPr>
              <a:t> </a:t>
            </a:r>
            <a:r>
              <a:rPr lang="en-GB" baseline="0" dirty="0" err="1">
                <a:latin typeface="Arial" pitchFamily="-112" charset="0"/>
              </a:rPr>
              <a:t>ddathlu</a:t>
            </a:r>
            <a:r>
              <a:rPr lang="en-GB" baseline="0" dirty="0">
                <a:latin typeface="Arial" pitchFamily="-112" charset="0"/>
              </a:rPr>
              <a:t> a </a:t>
            </a:r>
            <a:r>
              <a:rPr lang="en-GB" baseline="0" dirty="0" err="1">
                <a:latin typeface="Arial" pitchFamily="-112" charset="0"/>
              </a:rPr>
              <a:t>oedd</a:t>
            </a:r>
            <a:r>
              <a:rPr lang="en-GB" baseline="0" dirty="0">
                <a:latin typeface="Arial" pitchFamily="-112" charset="0"/>
              </a:rPr>
              <a:t> </a:t>
            </a:r>
            <a:r>
              <a:rPr lang="en-GB" baseline="0" dirty="0" err="1">
                <a:latin typeface="Arial" pitchFamily="-112" charset="0"/>
              </a:rPr>
              <a:t>yn</a:t>
            </a:r>
            <a:r>
              <a:rPr lang="en-GB" baseline="0" dirty="0">
                <a:latin typeface="Arial" pitchFamily="-112" charset="0"/>
              </a:rPr>
              <a:t> </a:t>
            </a:r>
            <a:r>
              <a:rPr lang="en-GB" baseline="0" dirty="0" err="1">
                <a:latin typeface="Arial" pitchFamily="-112" charset="0"/>
              </a:rPr>
              <a:t>wahanol</a:t>
            </a:r>
            <a:r>
              <a:rPr lang="en-GB" baseline="0" dirty="0">
                <a:latin typeface="Arial" pitchFamily="-112" charset="0"/>
              </a:rPr>
              <a:t> </a:t>
            </a:r>
            <a:r>
              <a:rPr lang="en-GB" baseline="0" dirty="0" err="1">
                <a:latin typeface="Arial" pitchFamily="-112" charset="0"/>
              </a:rPr>
              <a:t>I’r</a:t>
            </a:r>
            <a:r>
              <a:rPr lang="en-GB" baseline="0" dirty="0">
                <a:latin typeface="Arial" pitchFamily="-112" charset="0"/>
              </a:rPr>
              <a:t> </a:t>
            </a:r>
            <a:r>
              <a:rPr lang="en-GB" baseline="0" dirty="0" err="1">
                <a:latin typeface="Arial" pitchFamily="-112" charset="0"/>
              </a:rPr>
              <a:t>hyn</a:t>
            </a:r>
            <a:r>
              <a:rPr lang="en-GB" baseline="0" dirty="0">
                <a:latin typeface="Arial" pitchFamily="-112" charset="0"/>
              </a:rPr>
              <a:t> I </a:t>
            </a:r>
            <a:r>
              <a:rPr lang="en-GB" baseline="0" dirty="0" err="1">
                <a:latin typeface="Arial" pitchFamily="-112" charset="0"/>
              </a:rPr>
              <a:t>chi’n</a:t>
            </a:r>
            <a:r>
              <a:rPr lang="en-GB" baseline="0" dirty="0">
                <a:latin typeface="Arial" pitchFamily="-112" charset="0"/>
              </a:rPr>
              <a:t> </a:t>
            </a:r>
            <a:r>
              <a:rPr lang="en-GB" baseline="0" dirty="0" err="1">
                <a:latin typeface="Arial" pitchFamily="-112" charset="0"/>
              </a:rPr>
              <a:t>gyfarwydd</a:t>
            </a:r>
            <a:r>
              <a:rPr lang="en-GB" baseline="0" dirty="0">
                <a:latin typeface="Arial" pitchFamily="-112" charset="0"/>
              </a:rPr>
              <a:t> </a:t>
            </a:r>
            <a:r>
              <a:rPr lang="en-GB" baseline="0" dirty="0" err="1">
                <a:latin typeface="Arial" pitchFamily="-112" charset="0"/>
              </a:rPr>
              <a:t>gyda</a:t>
            </a:r>
            <a:r>
              <a:rPr lang="en-GB" baseline="0" dirty="0">
                <a:latin typeface="Arial" pitchFamily="-112" charset="0"/>
              </a:rPr>
              <a:t> </a:t>
            </a:r>
            <a:r>
              <a:rPr lang="en-GB" baseline="0" dirty="0" err="1">
                <a:latin typeface="Arial" pitchFamily="-112" charset="0"/>
              </a:rPr>
              <a:t>wrth</a:t>
            </a:r>
            <a:r>
              <a:rPr lang="en-GB" baseline="0" dirty="0">
                <a:latin typeface="Arial" pitchFamily="-112" charset="0"/>
              </a:rPr>
              <a:t> </a:t>
            </a:r>
            <a:r>
              <a:rPr lang="en-GB" baseline="0" dirty="0" err="1">
                <a:latin typeface="Arial" pitchFamily="-112" charset="0"/>
              </a:rPr>
              <a:t>dyfu</a:t>
            </a:r>
            <a:r>
              <a:rPr lang="en-GB" baseline="0" dirty="0">
                <a:latin typeface="Arial" pitchFamily="-112" charset="0"/>
              </a:rPr>
              <a:t> I </a:t>
            </a:r>
            <a:r>
              <a:rPr lang="en-GB" baseline="0" dirty="0" err="1">
                <a:latin typeface="Arial" pitchFamily="-112" charset="0"/>
              </a:rPr>
              <a:t>fynny</a:t>
            </a:r>
            <a:r>
              <a:rPr lang="en-GB" baseline="0" dirty="0">
                <a:latin typeface="Arial" pitchFamily="-112" charset="0"/>
              </a:rPr>
              <a:t>? </a:t>
            </a:r>
            <a:r>
              <a:rPr lang="en-GB" dirty="0">
                <a:latin typeface="Arial" pitchFamily="-112" charset="0"/>
              </a:rPr>
              <a:t>– </a:t>
            </a:r>
            <a:r>
              <a:rPr lang="en-GB" dirty="0" err="1">
                <a:latin typeface="Arial" pitchFamily="-112" charset="0"/>
              </a:rPr>
              <a:t>fel</a:t>
            </a:r>
            <a:r>
              <a:rPr lang="en-GB" dirty="0">
                <a:latin typeface="Arial" pitchFamily="-112" charset="0"/>
              </a:rPr>
              <a:t> </a:t>
            </a:r>
            <a:r>
              <a:rPr lang="en-GB" dirty="0" err="1">
                <a:latin typeface="Arial" pitchFamily="-112" charset="0"/>
              </a:rPr>
              <a:t>gwnaeth</a:t>
            </a:r>
            <a:r>
              <a:rPr lang="en-GB" dirty="0">
                <a:latin typeface="Arial" pitchFamily="-112" charset="0"/>
              </a:rPr>
              <a:t> </a:t>
            </a:r>
            <a:r>
              <a:rPr lang="en-GB" dirty="0" err="1">
                <a:latin typeface="Arial" pitchFamily="-112" charset="0"/>
              </a:rPr>
              <a:t>dysgu’r</a:t>
            </a:r>
            <a:r>
              <a:rPr lang="en-GB" dirty="0">
                <a:latin typeface="Arial" pitchFamily="-112" charset="0"/>
              </a:rPr>
              <a:t> </a:t>
            </a:r>
            <a:r>
              <a:rPr lang="en-GB" dirty="0" err="1">
                <a:latin typeface="Arial" pitchFamily="-112" charset="0"/>
              </a:rPr>
              <a:t>agweddau</a:t>
            </a:r>
            <a:r>
              <a:rPr lang="en-GB" dirty="0">
                <a:latin typeface="Arial" pitchFamily="-112" charset="0"/>
              </a:rPr>
              <a:t> </a:t>
            </a:r>
            <a:r>
              <a:rPr lang="en-GB" dirty="0" err="1">
                <a:latin typeface="Arial" pitchFamily="-112" charset="0"/>
              </a:rPr>
              <a:t>yma</a:t>
            </a:r>
            <a:r>
              <a:rPr lang="en-GB" baseline="0" dirty="0">
                <a:latin typeface="Arial" pitchFamily="-112" charset="0"/>
              </a:rPr>
              <a:t> </a:t>
            </a:r>
            <a:r>
              <a:rPr lang="en-GB" baseline="0" dirty="0" err="1">
                <a:latin typeface="Arial" pitchFamily="-112" charset="0"/>
              </a:rPr>
              <a:t>effeithio</a:t>
            </a:r>
            <a:r>
              <a:rPr lang="en-GB" baseline="0" dirty="0">
                <a:latin typeface="Arial" pitchFamily="-112" charset="0"/>
              </a:rPr>
              <a:t> </a:t>
            </a:r>
            <a:r>
              <a:rPr lang="en-GB" baseline="0" dirty="0" err="1">
                <a:latin typeface="Arial" pitchFamily="-112" charset="0"/>
              </a:rPr>
              <a:t>arno</a:t>
            </a:r>
            <a:r>
              <a:rPr lang="en-GB" baseline="0" dirty="0">
                <a:latin typeface="Arial" pitchFamily="-112" charset="0"/>
              </a:rPr>
              <a:t> chi? </a:t>
            </a:r>
            <a:endParaRPr lang="en-GB" dirty="0">
              <a:latin typeface="Arial" pitchFamily="-112" charset="0"/>
            </a:endParaRPr>
          </a:p>
          <a:p>
            <a:pPr eaLnBrk="1" hangingPunct="1"/>
            <a:r>
              <a:rPr lang="en-GB" dirty="0">
                <a:latin typeface="Arial" pitchFamily="-112" charset="0"/>
              </a:rPr>
              <a:t> </a:t>
            </a:r>
            <a:r>
              <a:rPr lang="en-GB" dirty="0" err="1">
                <a:latin typeface="Arial" pitchFamily="-112" charset="0"/>
              </a:rPr>
              <a:t>Rhannwch</a:t>
            </a:r>
            <a:r>
              <a:rPr lang="en-GB" dirty="0">
                <a:latin typeface="Arial" pitchFamily="-112" charset="0"/>
              </a:rPr>
              <a:t> </a:t>
            </a:r>
            <a:r>
              <a:rPr lang="en-GB" dirty="0" err="1">
                <a:latin typeface="Arial" pitchFamily="-112" charset="0"/>
              </a:rPr>
              <a:t>eich</a:t>
            </a:r>
            <a:r>
              <a:rPr lang="en-GB" dirty="0">
                <a:latin typeface="Arial" pitchFamily="-112" charset="0"/>
              </a:rPr>
              <a:t> </a:t>
            </a:r>
            <a:r>
              <a:rPr lang="en-GB" dirty="0" err="1">
                <a:latin typeface="Arial" pitchFamily="-112" charset="0"/>
              </a:rPr>
              <a:t>profiadau</a:t>
            </a:r>
            <a:r>
              <a:rPr lang="en-GB" dirty="0">
                <a:latin typeface="Arial" pitchFamily="-112" charset="0"/>
              </a:rPr>
              <a:t> </a:t>
            </a:r>
            <a:r>
              <a:rPr lang="en-GB" dirty="0" err="1">
                <a:latin typeface="Arial" pitchFamily="-112" charset="0"/>
              </a:rPr>
              <a:t>o</a:t>
            </a:r>
            <a:r>
              <a:rPr lang="en-GB" dirty="0">
                <a:latin typeface="Arial" pitchFamily="-112" charset="0"/>
              </a:rPr>
              <a:t> </a:t>
            </a:r>
            <a:r>
              <a:rPr lang="en-GB" dirty="0" err="1">
                <a:latin typeface="Arial" pitchFamily="-112" charset="0"/>
              </a:rPr>
              <a:t>fewn</a:t>
            </a:r>
            <a:r>
              <a:rPr lang="en-GB" dirty="0">
                <a:latin typeface="Arial" pitchFamily="-112" charset="0"/>
              </a:rPr>
              <a:t> </a:t>
            </a:r>
            <a:r>
              <a:rPr lang="en-GB" dirty="0" err="1">
                <a:latin typeface="Arial" pitchFamily="-112" charset="0"/>
              </a:rPr>
              <a:t>eich</a:t>
            </a:r>
            <a:r>
              <a:rPr lang="en-GB" dirty="0">
                <a:latin typeface="Arial" pitchFamily="-112" charset="0"/>
              </a:rPr>
              <a:t> </a:t>
            </a:r>
            <a:r>
              <a:rPr lang="en-GB" dirty="0" err="1">
                <a:latin typeface="Arial" pitchFamily="-112" charset="0"/>
              </a:rPr>
              <a:t>grwpiau</a:t>
            </a:r>
            <a:endParaRPr lang="en-GB" dirty="0">
              <a:latin typeface="Arial" pitchFamily="-112" charset="0"/>
            </a:endParaRPr>
          </a:p>
          <a:p>
            <a:pPr eaLnBrk="1" hangingPunct="1"/>
            <a:r>
              <a:rPr lang="en-GB" dirty="0">
                <a:latin typeface="Arial" pitchFamily="-112" charset="0"/>
              </a:rPr>
              <a:t>10mun</a:t>
            </a:r>
          </a:p>
          <a:p>
            <a:pPr eaLnBrk="1" hangingPunct="1"/>
            <a:endParaRPr lang="en-GB" dirty="0">
              <a:latin typeface="Arial" pitchFamily="-112" charset="0"/>
            </a:endParaRPr>
          </a:p>
          <a:p>
            <a:pPr eaLnBrk="1" hangingPunct="1"/>
            <a:r>
              <a:rPr lang="en-GB" dirty="0">
                <a:latin typeface="Arial" pitchFamily="-112" charset="0"/>
              </a:rPr>
              <a:t>Have</a:t>
            </a:r>
            <a:r>
              <a:rPr lang="en-GB" baseline="0" dirty="0">
                <a:latin typeface="Arial" pitchFamily="-112" charset="0"/>
              </a:rPr>
              <a:t> you any experiences of other traditions on this planet / other cultures on this earth / being in a multi cultural community ? Attending a </a:t>
            </a:r>
            <a:r>
              <a:rPr lang="en-GB" baseline="0" dirty="0" err="1">
                <a:latin typeface="Arial" pitchFamily="-112" charset="0"/>
              </a:rPr>
              <a:t>celbreation</a:t>
            </a:r>
            <a:r>
              <a:rPr lang="en-GB" baseline="0" dirty="0">
                <a:latin typeface="Arial" pitchFamily="-112" charset="0"/>
              </a:rPr>
              <a:t> that is </a:t>
            </a:r>
            <a:r>
              <a:rPr lang="en-GB" baseline="0" dirty="0" err="1">
                <a:latin typeface="Arial" pitchFamily="-112" charset="0"/>
              </a:rPr>
              <a:t>differernt</a:t>
            </a:r>
            <a:r>
              <a:rPr lang="en-GB" baseline="0" dirty="0">
                <a:latin typeface="Arial" pitchFamily="-112" charset="0"/>
              </a:rPr>
              <a:t> to that what you have been brought up with knowing? &amp; how did it make you feel learning about those things ? </a:t>
            </a:r>
          </a:p>
          <a:p>
            <a:pPr eaLnBrk="1" hangingPunct="1"/>
            <a:r>
              <a:rPr lang="en-GB" baseline="0" dirty="0">
                <a:latin typeface="Arial" pitchFamily="-112" charset="0"/>
              </a:rPr>
              <a:t>share your experiences with others within your group</a:t>
            </a:r>
          </a:p>
          <a:p>
            <a:pPr eaLnBrk="1" hangingPunct="1"/>
            <a:r>
              <a:rPr lang="en-GB" dirty="0">
                <a:latin typeface="Arial" pitchFamily="-112" charset="0"/>
              </a:rPr>
              <a:t>10mins </a:t>
            </a:r>
          </a:p>
          <a:p>
            <a:pPr eaLnBrk="1" hangingPunct="1"/>
            <a:endParaRPr lang="en-GB" dirty="0">
              <a:latin typeface="Arial" pitchFamily="-112" charset="0"/>
            </a:endParaRPr>
          </a:p>
        </p:txBody>
      </p:sp>
      <p:sp>
        <p:nvSpPr>
          <p:cNvPr id="27652" name="Slide Number Placeholder 3"/>
          <p:cNvSpPr>
            <a:spLocks noGrp="1"/>
          </p:cNvSpPr>
          <p:nvPr>
            <p:ph type="sldNum" sz="quarter" idx="5"/>
          </p:nvPr>
        </p:nvSpPr>
        <p:spPr>
          <a:noFill/>
          <a:ln>
            <a:miter lim="800000"/>
            <a:headEnd/>
            <a:tailEnd/>
          </a:ln>
        </p:spPr>
        <p:txBody>
          <a:bodyPr/>
          <a:lstStyle/>
          <a:p>
            <a:fld id="{00752610-299E-C941-839B-A85F36E5D67B}" type="slidenum">
              <a:rPr lang="en-US"/>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Place place</a:t>
            </a:r>
            <a:r>
              <a:rPr lang="en-US" baseline="0" dirty="0"/>
              <a:t> names on the map correctly &amp; What do we know about the location? </a:t>
            </a:r>
          </a:p>
          <a:p>
            <a:r>
              <a:rPr lang="en-US" baseline="0" dirty="0"/>
              <a:t>5 to 10mins tops</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a:t>Adolygu’r</a:t>
            </a:r>
            <a:r>
              <a:rPr lang="en-US" dirty="0"/>
              <a:t> </a:t>
            </a:r>
            <a:r>
              <a:rPr lang="en-US" dirty="0" err="1"/>
              <a:t>ymateb</a:t>
            </a:r>
            <a:r>
              <a:rPr lang="en-US" dirty="0"/>
              <a:t> 5mins</a:t>
            </a:r>
          </a:p>
        </p:txBody>
      </p:sp>
      <p:sp>
        <p:nvSpPr>
          <p:cNvPr id="4" name="Slide Number Placeholder 3"/>
          <p:cNvSpPr>
            <a:spLocks noGrp="1"/>
          </p:cNvSpPr>
          <p:nvPr>
            <p:ph type="sldNum" sz="quarter" idx="10"/>
          </p:nvPr>
        </p:nvSpPr>
        <p:spPr/>
        <p:txBody>
          <a:bodyPr/>
          <a:lstStyle/>
          <a:p>
            <a:fld id="{2D163CE7-71EC-2046-8ADF-DBE95E3528DD}"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21</a:t>
            </a:fld>
            <a:endParaRPr lang="en-US"/>
          </a:p>
        </p:txBody>
      </p:sp>
    </p:spTree>
    <p:extLst>
      <p:ext uri="{BB962C8B-B14F-4D97-AF65-F5344CB8AC3E}">
        <p14:creationId xmlns:p14="http://schemas.microsoft.com/office/powerpoint/2010/main" val="5834827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22</a:t>
            </a:fld>
            <a:endParaRPr lang="en-US"/>
          </a:p>
        </p:txBody>
      </p:sp>
    </p:spTree>
    <p:extLst>
      <p:ext uri="{BB962C8B-B14F-4D97-AF65-F5344CB8AC3E}">
        <p14:creationId xmlns:p14="http://schemas.microsoft.com/office/powerpoint/2010/main" val="26137451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p:cNvSpPr>
          <p:nvPr>
            <p:ph type="sldImg"/>
          </p:nvPr>
        </p:nvSpPr>
        <p:spPr>
          <a:ln/>
        </p:spPr>
      </p:sp>
      <p:sp>
        <p:nvSpPr>
          <p:cNvPr id="25603" name="Notes Placeholder 2"/>
          <p:cNvSpPr>
            <a:spLocks noGrp="1"/>
          </p:cNvSpPr>
          <p:nvPr>
            <p:ph type="body" idx="1"/>
          </p:nvPr>
        </p:nvSpPr>
        <p:spPr>
          <a:noFill/>
        </p:spPr>
        <p:txBody>
          <a:bodyPr/>
          <a:lstStyle/>
          <a:p>
            <a:endParaRPr lang="en-US" dirty="0">
              <a:latin typeface="Arial" pitchFamily="-112" charset="0"/>
            </a:endParaRPr>
          </a:p>
        </p:txBody>
      </p:sp>
      <p:sp>
        <p:nvSpPr>
          <p:cNvPr id="25604" name="Slide Number Placeholder 3"/>
          <p:cNvSpPr>
            <a:spLocks noGrp="1"/>
          </p:cNvSpPr>
          <p:nvPr>
            <p:ph type="sldNum" sz="quarter" idx="5"/>
          </p:nvPr>
        </p:nvSpPr>
        <p:spPr>
          <a:noFill/>
          <a:ln>
            <a:miter lim="800000"/>
            <a:headEnd/>
            <a:tailEnd/>
          </a:ln>
        </p:spPr>
        <p:txBody>
          <a:bodyPr/>
          <a:lstStyle/>
          <a:p>
            <a:fld id="{FCACDE9E-B772-484C-91AB-06D71789AA6C}"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pitchFamily="-112" charset="0"/>
              </a:rPr>
              <a:t>Whole school approach – dev school ethos – see page 20 YCC </a:t>
            </a:r>
            <a:r>
              <a:rPr lang="en-US" dirty="0" err="1">
                <a:latin typeface="Arial" pitchFamily="-112" charset="0"/>
              </a:rPr>
              <a:t>Dimensiwn</a:t>
            </a:r>
            <a:r>
              <a:rPr lang="en-US" dirty="0">
                <a:latin typeface="Arial" pitchFamily="-112" charset="0"/>
              </a:rPr>
              <a:t> </a:t>
            </a:r>
            <a:r>
              <a:rPr lang="en-US" dirty="0" err="1">
                <a:latin typeface="Arial" pitchFamily="-112" charset="0"/>
              </a:rPr>
              <a:t>Cymreig</a:t>
            </a:r>
            <a:r>
              <a:rPr lang="en-US" dirty="0">
                <a:latin typeface="Arial" pitchFamily="-112" charset="0"/>
              </a:rPr>
              <a:t> </a:t>
            </a:r>
            <a:r>
              <a:rPr lang="en-US" dirty="0" err="1">
                <a:latin typeface="Arial" pitchFamily="-112" charset="0"/>
              </a:rPr>
              <a:t>y</a:t>
            </a:r>
            <a:r>
              <a:rPr lang="en-US" dirty="0">
                <a:latin typeface="Arial" pitchFamily="-112" charset="0"/>
              </a:rPr>
              <a:t> </a:t>
            </a:r>
            <a:r>
              <a:rPr lang="en-US" dirty="0" err="1">
                <a:latin typeface="Arial" pitchFamily="-112" charset="0"/>
              </a:rPr>
              <a:t>Cwricwlwm</a:t>
            </a:r>
            <a:r>
              <a:rPr lang="en-US" dirty="0">
                <a:latin typeface="Arial" pitchFamily="-112" charset="0"/>
              </a:rPr>
              <a:t> </a:t>
            </a:r>
            <a:r>
              <a:rPr lang="en-US" dirty="0" err="1">
                <a:latin typeface="Arial" pitchFamily="-112" charset="0"/>
              </a:rPr>
              <a:t>yng</a:t>
            </a:r>
            <a:r>
              <a:rPr lang="en-US" dirty="0">
                <a:latin typeface="Arial" pitchFamily="-112" charset="0"/>
              </a:rPr>
              <a:t> </a:t>
            </a:r>
            <a:r>
              <a:rPr lang="en-US" dirty="0" err="1">
                <a:latin typeface="Arial" pitchFamily="-112" charset="0"/>
              </a:rPr>
              <a:t>Nghymru</a:t>
            </a:r>
            <a:r>
              <a:rPr lang="en-US" dirty="0">
                <a:latin typeface="Arial" pitchFamily="-112" charset="0"/>
              </a:rPr>
              <a:t> : </a:t>
            </a:r>
            <a:r>
              <a:rPr lang="en-US" dirty="0" err="1">
                <a:latin typeface="Arial" pitchFamily="-112" charset="0"/>
              </a:rPr>
              <a:t>arfer</a:t>
            </a:r>
            <a:r>
              <a:rPr lang="en-US" dirty="0">
                <a:latin typeface="Arial" pitchFamily="-112" charset="0"/>
              </a:rPr>
              <a:t> </a:t>
            </a:r>
            <a:r>
              <a:rPr lang="en-US" dirty="0" err="1">
                <a:latin typeface="Arial" pitchFamily="-112" charset="0"/>
              </a:rPr>
              <a:t>dda</a:t>
            </a:r>
            <a:r>
              <a:rPr lang="en-US" dirty="0">
                <a:latin typeface="Arial" pitchFamily="-112" charset="0"/>
              </a:rPr>
              <a:t> </a:t>
            </a:r>
            <a:r>
              <a:rPr lang="en-US" dirty="0" err="1">
                <a:latin typeface="Arial" pitchFamily="-112" charset="0"/>
              </a:rPr>
              <a:t>mewn</a:t>
            </a:r>
            <a:r>
              <a:rPr lang="en-US" dirty="0">
                <a:latin typeface="Arial" pitchFamily="-112" charset="0"/>
              </a:rPr>
              <a:t> </a:t>
            </a:r>
            <a:r>
              <a:rPr lang="en-US" dirty="0" err="1">
                <a:latin typeface="Arial" pitchFamily="-112" charset="0"/>
              </a:rPr>
              <a:t>addysgu</a:t>
            </a:r>
            <a:r>
              <a:rPr lang="en-US" dirty="0">
                <a:latin typeface="Arial" pitchFamily="-112" charset="0"/>
              </a:rPr>
              <a:t> a </a:t>
            </a:r>
            <a:r>
              <a:rPr lang="en-US" dirty="0" err="1">
                <a:latin typeface="Arial" pitchFamily="-112" charset="0"/>
              </a:rPr>
              <a:t>dysgu</a:t>
            </a:r>
            <a:r>
              <a:rPr lang="en-US" dirty="0">
                <a:latin typeface="Arial" pitchFamily="-112" charset="0"/>
              </a:rPr>
              <a:t> YCC. </a:t>
            </a:r>
          </a:p>
          <a:p>
            <a:endParaRPr lang="en-US" dirty="0">
              <a:latin typeface="Arial" pitchFamily="-112" charset="0"/>
            </a:endParaRPr>
          </a:p>
          <a:p>
            <a:r>
              <a:rPr lang="en-US" dirty="0">
                <a:latin typeface="Arial" pitchFamily="-112" charset="0"/>
              </a:rPr>
              <a:t>Need to plan the </a:t>
            </a:r>
            <a:r>
              <a:rPr lang="en-US" dirty="0" err="1">
                <a:latin typeface="Arial" pitchFamily="-112" charset="0"/>
              </a:rPr>
              <a:t>Cwricwlwm</a:t>
            </a:r>
            <a:r>
              <a:rPr lang="en-US" dirty="0">
                <a:latin typeface="Arial" pitchFamily="-112" charset="0"/>
              </a:rPr>
              <a:t> </a:t>
            </a:r>
            <a:r>
              <a:rPr lang="en-US" dirty="0" err="1">
                <a:latin typeface="Arial" pitchFamily="-112" charset="0"/>
              </a:rPr>
              <a:t>Cymreig</a:t>
            </a:r>
            <a:r>
              <a:rPr lang="en-US" dirty="0">
                <a:latin typeface="Arial" pitchFamily="-112" charset="0"/>
              </a:rPr>
              <a:t> effectively</a:t>
            </a:r>
          </a:p>
          <a:p>
            <a:r>
              <a:rPr lang="en-US" dirty="0">
                <a:latin typeface="Arial" pitchFamily="-112" charset="0"/>
              </a:rPr>
              <a:t>Identify &amp; promote YCC across all areas of learning – meaningful inclusion </a:t>
            </a:r>
          </a:p>
          <a:p>
            <a:r>
              <a:rPr lang="en-US" dirty="0">
                <a:latin typeface="Arial" pitchFamily="-112" charset="0"/>
              </a:rPr>
              <a:t>e.g. History / Art / Music </a:t>
            </a:r>
          </a:p>
          <a:p>
            <a:r>
              <a:rPr lang="en-US" dirty="0">
                <a:latin typeface="Arial" pitchFamily="-112" charset="0"/>
              </a:rPr>
              <a:t>Mathematics – using local business- bicycle shops or  farmers markets  </a:t>
            </a:r>
          </a:p>
          <a:p>
            <a:r>
              <a:rPr lang="en-US" dirty="0" err="1">
                <a:latin typeface="Arial" pitchFamily="-112" charset="0"/>
              </a:rPr>
              <a:t>Mwy</a:t>
            </a:r>
            <a:r>
              <a:rPr lang="en-US" dirty="0">
                <a:latin typeface="Arial" pitchFamily="-112" charset="0"/>
              </a:rPr>
              <a:t> </a:t>
            </a:r>
            <a:r>
              <a:rPr lang="en-US" dirty="0" err="1">
                <a:latin typeface="Arial" pitchFamily="-112" charset="0"/>
              </a:rPr>
              <a:t>na</a:t>
            </a:r>
            <a:r>
              <a:rPr lang="en-US" dirty="0">
                <a:latin typeface="Arial" pitchFamily="-112" charset="0"/>
              </a:rPr>
              <a:t> bore </a:t>
            </a:r>
            <a:r>
              <a:rPr lang="en-US" dirty="0" err="1">
                <a:latin typeface="Arial" pitchFamily="-112" charset="0"/>
              </a:rPr>
              <a:t>da</a:t>
            </a:r>
            <a:r>
              <a:rPr lang="en-US" dirty="0">
                <a:latin typeface="Arial" pitchFamily="-112" charset="0"/>
              </a:rPr>
              <a:t> – </a:t>
            </a:r>
            <a:r>
              <a:rPr lang="en-US" dirty="0" err="1">
                <a:latin typeface="Arial" pitchFamily="-112" charset="0"/>
              </a:rPr>
              <a:t>brechdanau</a:t>
            </a:r>
            <a:r>
              <a:rPr lang="en-US" dirty="0">
                <a:latin typeface="Arial" pitchFamily="-112" charset="0"/>
              </a:rPr>
              <a:t> </a:t>
            </a:r>
            <a:r>
              <a:rPr lang="en-US" dirty="0" err="1">
                <a:latin typeface="Arial" pitchFamily="-112" charset="0"/>
              </a:rPr>
              <a:t>yn</a:t>
            </a:r>
            <a:r>
              <a:rPr lang="en-US" dirty="0">
                <a:latin typeface="Arial" pitchFamily="-112" charset="0"/>
              </a:rPr>
              <a:t> </a:t>
            </a:r>
            <a:r>
              <a:rPr lang="en-US" dirty="0" err="1">
                <a:latin typeface="Arial" pitchFamily="-112" charset="0"/>
              </a:rPr>
              <a:t>y</a:t>
            </a:r>
            <a:r>
              <a:rPr lang="en-US" dirty="0">
                <a:latin typeface="Arial" pitchFamily="-112" charset="0"/>
              </a:rPr>
              <a:t> bore etc – </a:t>
            </a:r>
            <a:r>
              <a:rPr lang="en-US" dirty="0" err="1">
                <a:latin typeface="Arial" pitchFamily="-112" charset="0"/>
              </a:rPr>
              <a:t>creu</a:t>
            </a:r>
            <a:r>
              <a:rPr lang="en-US" dirty="0">
                <a:latin typeface="Arial" pitchFamily="-112" charset="0"/>
              </a:rPr>
              <a:t> ethos </a:t>
            </a:r>
            <a:r>
              <a:rPr lang="en-US" dirty="0" err="1">
                <a:latin typeface="Arial" pitchFamily="-112" charset="0"/>
              </a:rPr>
              <a:t>cymraeg</a:t>
            </a:r>
            <a:r>
              <a:rPr lang="en-US" dirty="0">
                <a:latin typeface="Arial" pitchFamily="-112" charset="0"/>
              </a:rPr>
              <a:t> </a:t>
            </a:r>
            <a:r>
              <a:rPr lang="en-US" dirty="0" err="1">
                <a:latin typeface="Arial" pitchFamily="-112" charset="0"/>
              </a:rPr>
              <a:t>yn</a:t>
            </a:r>
            <a:r>
              <a:rPr lang="en-US" dirty="0">
                <a:latin typeface="Arial" pitchFamily="-112" charset="0"/>
              </a:rPr>
              <a:t> </a:t>
            </a:r>
            <a:r>
              <a:rPr lang="en-US" dirty="0" err="1">
                <a:latin typeface="Arial" pitchFamily="-112" charset="0"/>
              </a:rPr>
              <a:t>bwysig</a:t>
            </a:r>
            <a:r>
              <a:rPr lang="en-US" dirty="0">
                <a:latin typeface="Arial" pitchFamily="-112" charset="0"/>
              </a:rPr>
              <a:t>. </a:t>
            </a:r>
          </a:p>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25</a:t>
            </a:fld>
            <a:endParaRPr lang="en-US"/>
          </a:p>
        </p:txBody>
      </p:sp>
    </p:spTree>
    <p:extLst>
      <p:ext uri="{BB962C8B-B14F-4D97-AF65-F5344CB8AC3E}">
        <p14:creationId xmlns:p14="http://schemas.microsoft.com/office/powerpoint/2010/main" val="5962741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a:t>What are Homophones?</a:t>
            </a:r>
          </a:p>
          <a:p>
            <a:r>
              <a:rPr lang="en-US" dirty="0"/>
              <a:t>A homophone is a word that is pronounced the same as another word but which has a different meaning and which may also differ in spelling. For example, 'red' and 'read' are homophones, as they are pronounced the same way but do not share the same meaning e.g. </a:t>
            </a:r>
          </a:p>
          <a:p>
            <a:r>
              <a:rPr lang="en-US" dirty="0"/>
              <a:t>Know – no</a:t>
            </a:r>
          </a:p>
          <a:p>
            <a:r>
              <a:rPr lang="en-US" dirty="0"/>
              <a:t>Son</a:t>
            </a:r>
            <a:r>
              <a:rPr lang="en-US" baseline="0" dirty="0"/>
              <a:t> – sun</a:t>
            </a:r>
          </a:p>
          <a:p>
            <a:r>
              <a:rPr lang="en-US" baseline="0" dirty="0"/>
              <a:t>Flea – flee</a:t>
            </a:r>
          </a:p>
          <a:p>
            <a:r>
              <a:rPr lang="en-US" baseline="0" dirty="0"/>
              <a:t>Hear – here</a:t>
            </a:r>
          </a:p>
          <a:p>
            <a:r>
              <a:rPr lang="en-US" baseline="0" dirty="0"/>
              <a:t>Ate – eight</a:t>
            </a:r>
          </a:p>
          <a:p>
            <a:endParaRPr lang="en-US" dirty="0"/>
          </a:p>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27</a:t>
            </a:fld>
            <a:endParaRPr lang="en-US"/>
          </a:p>
        </p:txBody>
      </p:sp>
    </p:spTree>
    <p:extLst>
      <p:ext uri="{BB962C8B-B14F-4D97-AF65-F5344CB8AC3E}">
        <p14:creationId xmlns:p14="http://schemas.microsoft.com/office/powerpoint/2010/main" val="40144575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664ADF-32D6-FE45-8A28-7A2CB8E96B62}" type="slidenum">
              <a:rPr lang="en-US" smtClean="0"/>
              <a:pPr/>
              <a:t>28</a:t>
            </a:fld>
            <a:endParaRPr lang="en-US"/>
          </a:p>
        </p:txBody>
      </p:sp>
    </p:spTree>
    <p:extLst>
      <p:ext uri="{BB962C8B-B14F-4D97-AF65-F5344CB8AC3E}">
        <p14:creationId xmlns:p14="http://schemas.microsoft.com/office/powerpoint/2010/main" val="14574772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29</a:t>
            </a:fld>
            <a:endParaRPr lang="en-US"/>
          </a:p>
        </p:txBody>
      </p:sp>
    </p:spTree>
    <p:extLst>
      <p:ext uri="{BB962C8B-B14F-4D97-AF65-F5344CB8AC3E}">
        <p14:creationId xmlns:p14="http://schemas.microsoft.com/office/powerpoint/2010/main" val="36246772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664ADF-32D6-FE45-8A28-7A2CB8E96B62}" type="slidenum">
              <a:rPr lang="en-US" smtClean="0"/>
              <a:pPr/>
              <a:t>30</a:t>
            </a:fld>
            <a:endParaRPr lang="en-US"/>
          </a:p>
        </p:txBody>
      </p:sp>
    </p:spTree>
    <p:extLst>
      <p:ext uri="{BB962C8B-B14F-4D97-AF65-F5344CB8AC3E}">
        <p14:creationId xmlns:p14="http://schemas.microsoft.com/office/powerpoint/2010/main" val="32874881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664ADF-32D6-FE45-8A28-7A2CB8E96B62}" type="slidenum">
              <a:rPr lang="en-US" smtClean="0"/>
              <a:pPr/>
              <a:t>31</a:t>
            </a:fld>
            <a:endParaRPr lang="en-US"/>
          </a:p>
        </p:txBody>
      </p:sp>
    </p:spTree>
    <p:extLst>
      <p:ext uri="{BB962C8B-B14F-4D97-AF65-F5344CB8AC3E}">
        <p14:creationId xmlns:p14="http://schemas.microsoft.com/office/powerpoint/2010/main" val="30666717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664ADF-32D6-FE45-8A28-7A2CB8E96B62}" type="slidenum">
              <a:rPr lang="en-US" smtClean="0"/>
              <a:pPr/>
              <a:t>32</a:t>
            </a:fld>
            <a:endParaRPr lang="en-US"/>
          </a:p>
        </p:txBody>
      </p:sp>
    </p:spTree>
    <p:extLst>
      <p:ext uri="{BB962C8B-B14F-4D97-AF65-F5344CB8AC3E}">
        <p14:creationId xmlns:p14="http://schemas.microsoft.com/office/powerpoint/2010/main" val="38062315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664ADF-32D6-FE45-8A28-7A2CB8E96B62}" type="slidenum">
              <a:rPr lang="en-US" smtClean="0"/>
              <a:pPr/>
              <a:t>33</a:t>
            </a:fld>
            <a:endParaRPr lang="en-US"/>
          </a:p>
        </p:txBody>
      </p:sp>
    </p:spTree>
    <p:extLst>
      <p:ext uri="{BB962C8B-B14F-4D97-AF65-F5344CB8AC3E}">
        <p14:creationId xmlns:p14="http://schemas.microsoft.com/office/powerpoint/2010/main" val="17094243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35</a:t>
            </a:fld>
            <a:endParaRPr lang="en-US"/>
          </a:p>
        </p:txBody>
      </p:sp>
    </p:spTree>
    <p:extLst>
      <p:ext uri="{BB962C8B-B14F-4D97-AF65-F5344CB8AC3E}">
        <p14:creationId xmlns:p14="http://schemas.microsoft.com/office/powerpoint/2010/main" val="19862491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Hand out the word mats after this activity</a:t>
            </a:r>
            <a:r>
              <a:rPr lang="en-US" baseline="0" dirty="0"/>
              <a:t> </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36</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Can they look at the word mats and </a:t>
            </a:r>
            <a:r>
              <a:rPr lang="en-US" dirty="0" err="1"/>
              <a:t>choos</a:t>
            </a:r>
            <a:r>
              <a:rPr lang="en-US" dirty="0"/>
              <a:t> a different food type – </a:t>
            </a:r>
            <a:r>
              <a:rPr lang="en-US" dirty="0" err="1"/>
              <a:t>Dw</a:t>
            </a:r>
            <a:r>
              <a:rPr lang="en-US" dirty="0"/>
              <a:t> </a:t>
            </a:r>
            <a:r>
              <a:rPr lang="en-US" dirty="0" err="1"/>
              <a:t>i</a:t>
            </a:r>
            <a:r>
              <a:rPr lang="en-US" dirty="0"/>
              <a:t> </a:t>
            </a:r>
            <a:r>
              <a:rPr lang="en-US" dirty="0" err="1"/>
              <a:t>ise</a:t>
            </a:r>
            <a:r>
              <a:rPr lang="en-US" dirty="0"/>
              <a:t> …</a:t>
            </a:r>
            <a:r>
              <a:rPr lang="en-US" dirty="0" err="1"/>
              <a:t>bara</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37</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As before can they choose</a:t>
            </a:r>
            <a:r>
              <a:rPr lang="en-US" baseline="0" dirty="0"/>
              <a:t> a food type that they don’t want / or don’t like</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38</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163CE7-71EC-2046-8ADF-DBE95E3528DD}" type="slidenum">
              <a:rPr lang="en-US" smtClean="0"/>
              <a:pPr/>
              <a:t>39</a:t>
            </a:fld>
            <a:endParaRPr lang="en-US"/>
          </a:p>
        </p:txBody>
      </p:sp>
    </p:spTree>
    <p:extLst>
      <p:ext uri="{BB962C8B-B14F-4D97-AF65-F5344CB8AC3E}">
        <p14:creationId xmlns:p14="http://schemas.microsoft.com/office/powerpoint/2010/main" val="2102029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p:spPr>
        <p:txBody>
          <a:bodyPr/>
          <a:lstStyle/>
          <a:p>
            <a:pPr eaLnBrk="1" hangingPunct="1"/>
            <a:r>
              <a:rPr lang="en-GB" dirty="0" err="1">
                <a:latin typeface="Arial" pitchFamily="-112" charset="0"/>
              </a:rPr>
              <a:t>Cyfle</a:t>
            </a:r>
            <a:r>
              <a:rPr lang="en-GB" dirty="0">
                <a:latin typeface="Arial" pitchFamily="-112" charset="0"/>
              </a:rPr>
              <a:t> I </a:t>
            </a:r>
            <a:r>
              <a:rPr lang="en-GB" dirty="0" err="1">
                <a:latin typeface="Arial" pitchFamily="-112" charset="0"/>
              </a:rPr>
              <a:t>chwilota</a:t>
            </a:r>
            <a:r>
              <a:rPr lang="en-GB" dirty="0">
                <a:latin typeface="Arial" pitchFamily="-112" charset="0"/>
              </a:rPr>
              <a:t> </a:t>
            </a:r>
            <a:r>
              <a:rPr lang="en-GB" dirty="0" err="1">
                <a:latin typeface="Arial" pitchFamily="-112" charset="0"/>
              </a:rPr>
              <a:t>ar</a:t>
            </a:r>
            <a:r>
              <a:rPr lang="en-GB" dirty="0">
                <a:latin typeface="Arial" pitchFamily="-112" charset="0"/>
              </a:rPr>
              <a:t> </a:t>
            </a:r>
            <a:r>
              <a:rPr lang="en-GB" dirty="0" err="1">
                <a:latin typeface="Arial" pitchFamily="-112" charset="0"/>
              </a:rPr>
              <a:t>eu</a:t>
            </a:r>
            <a:r>
              <a:rPr lang="en-GB" dirty="0">
                <a:latin typeface="Arial" pitchFamily="-112" charset="0"/>
              </a:rPr>
              <a:t> </a:t>
            </a:r>
            <a:r>
              <a:rPr lang="en-GB" dirty="0" err="1">
                <a:latin typeface="Arial" pitchFamily="-112" charset="0"/>
              </a:rPr>
              <a:t>dyfeisiadau</a:t>
            </a:r>
            <a:r>
              <a:rPr lang="en-GB" dirty="0">
                <a:latin typeface="Arial" pitchFamily="-112" charset="0"/>
              </a:rPr>
              <a:t> ac </a:t>
            </a:r>
            <a:r>
              <a:rPr lang="en-GB" dirty="0" err="1">
                <a:latin typeface="Arial" pitchFamily="-112" charset="0"/>
              </a:rPr>
              <a:t>edrych</a:t>
            </a:r>
            <a:r>
              <a:rPr lang="en-GB" dirty="0">
                <a:latin typeface="Arial" pitchFamily="-112" charset="0"/>
              </a:rPr>
              <a:t> </a:t>
            </a:r>
            <a:r>
              <a:rPr lang="en-GB" dirty="0" err="1">
                <a:latin typeface="Arial" pitchFamily="-112" charset="0"/>
              </a:rPr>
              <a:t>ar</a:t>
            </a:r>
            <a:r>
              <a:rPr lang="en-GB" dirty="0">
                <a:latin typeface="Arial" pitchFamily="-112" charset="0"/>
              </a:rPr>
              <a:t> yr </a:t>
            </a:r>
            <a:r>
              <a:rPr lang="en-GB" dirty="0" err="1">
                <a:latin typeface="Arial" pitchFamily="-112" charset="0"/>
              </a:rPr>
              <a:t>adnoddau</a:t>
            </a:r>
            <a:r>
              <a:rPr lang="en-GB" dirty="0">
                <a:latin typeface="Arial" pitchFamily="-112" charset="0"/>
              </a:rPr>
              <a:t> </a:t>
            </a:r>
            <a:r>
              <a:rPr lang="en-GB" dirty="0" err="1">
                <a:latin typeface="Arial" pitchFamily="-112" charset="0"/>
              </a:rPr>
              <a:t>amrywiol</a:t>
            </a:r>
            <a:r>
              <a:rPr lang="en-GB" dirty="0">
                <a:latin typeface="Arial" pitchFamily="-112" charset="0"/>
              </a:rPr>
              <a:t> </a:t>
            </a:r>
            <a:r>
              <a:rPr lang="en-GB" dirty="0" err="1">
                <a:latin typeface="Arial" pitchFamily="-112" charset="0"/>
              </a:rPr>
              <a:t>craidd</a:t>
            </a:r>
            <a:r>
              <a:rPr lang="en-GB" dirty="0">
                <a:latin typeface="Arial" pitchFamily="-112" charset="0"/>
              </a:rPr>
              <a:t>.   20 – 30 </a:t>
            </a:r>
            <a:r>
              <a:rPr lang="en-GB" dirty="0" err="1">
                <a:latin typeface="Arial" pitchFamily="-112" charset="0"/>
              </a:rPr>
              <a:t>mun</a:t>
            </a:r>
            <a:r>
              <a:rPr lang="en-GB" dirty="0">
                <a:latin typeface="Arial" pitchFamily="-112" charset="0"/>
              </a:rPr>
              <a:t> / </a:t>
            </a:r>
            <a:r>
              <a:rPr lang="en-GB" dirty="0" err="1">
                <a:latin typeface="Arial" pitchFamily="-112" charset="0"/>
              </a:rPr>
              <a:t>mins</a:t>
            </a:r>
            <a:endParaRPr lang="en-GB" dirty="0">
              <a:latin typeface="Arial" pitchFamily="-112" charset="0"/>
            </a:endParaRPr>
          </a:p>
          <a:p>
            <a:pPr eaLnBrk="1" hangingPunct="1"/>
            <a:endParaRPr lang="en-GB" dirty="0">
              <a:latin typeface="Arial" pitchFamily="-112" charset="0"/>
            </a:endParaRPr>
          </a:p>
          <a:p>
            <a:pPr eaLnBrk="1" hangingPunct="1"/>
            <a:r>
              <a:rPr lang="en-GB" dirty="0">
                <a:latin typeface="Arial" pitchFamily="-112" charset="0"/>
              </a:rPr>
              <a:t>Opportunities to use their devices to search for activities and look at the resources </a:t>
            </a:r>
          </a:p>
          <a:p>
            <a:pPr eaLnBrk="1" hangingPunct="1"/>
            <a:endParaRPr lang="en-GB" dirty="0">
              <a:latin typeface="Arial" pitchFamily="-112" charset="0"/>
            </a:endParaRPr>
          </a:p>
          <a:p>
            <a:pPr eaLnBrk="1" hangingPunct="1"/>
            <a:r>
              <a:rPr lang="en-GB" dirty="0" err="1">
                <a:latin typeface="Arial" pitchFamily="-112" charset="0"/>
              </a:rPr>
              <a:t>Adborth</a:t>
            </a:r>
            <a:r>
              <a:rPr lang="en-GB" dirty="0">
                <a:latin typeface="Arial" pitchFamily="-112" charset="0"/>
              </a:rPr>
              <a:t> </a:t>
            </a:r>
            <a:r>
              <a:rPr lang="en-GB" dirty="0" err="1">
                <a:latin typeface="Arial" pitchFamily="-112" charset="0"/>
              </a:rPr>
              <a:t>cyflym</a:t>
            </a:r>
            <a:r>
              <a:rPr lang="en-GB" dirty="0">
                <a:latin typeface="Arial" pitchFamily="-112" charset="0"/>
              </a:rPr>
              <a:t> – </a:t>
            </a:r>
            <a:r>
              <a:rPr lang="en-GB" dirty="0" err="1">
                <a:latin typeface="Arial" pitchFamily="-112" charset="0"/>
              </a:rPr>
              <a:t>Pethau</a:t>
            </a:r>
            <a:r>
              <a:rPr lang="en-GB" dirty="0">
                <a:latin typeface="Arial" pitchFamily="-112" charset="0"/>
              </a:rPr>
              <a:t> </a:t>
            </a:r>
            <a:r>
              <a:rPr lang="en-GB" dirty="0" err="1">
                <a:latin typeface="Arial" pitchFamily="-112" charset="0"/>
              </a:rPr>
              <a:t>diddorol</a:t>
            </a:r>
            <a:r>
              <a:rPr lang="en-GB" dirty="0">
                <a:latin typeface="Arial" pitchFamily="-112" charset="0"/>
              </a:rPr>
              <a:t>.  </a:t>
            </a:r>
            <a:r>
              <a:rPr lang="en-GB" dirty="0" err="1">
                <a:latin typeface="Arial" pitchFamily="-112" charset="0"/>
              </a:rPr>
              <a:t>Dyfeiswyr</a:t>
            </a:r>
            <a:r>
              <a:rPr lang="en-GB" dirty="0">
                <a:latin typeface="Arial" pitchFamily="-112" charset="0"/>
              </a:rPr>
              <a:t> </a:t>
            </a:r>
            <a:r>
              <a:rPr lang="en-GB" dirty="0" err="1">
                <a:latin typeface="Arial" pitchFamily="-112" charset="0"/>
              </a:rPr>
              <a:t>cymru</a:t>
            </a:r>
            <a:r>
              <a:rPr lang="en-GB" dirty="0">
                <a:latin typeface="Arial" pitchFamily="-112" charset="0"/>
              </a:rPr>
              <a:t> – </a:t>
            </a:r>
            <a:r>
              <a:rPr lang="en-GB" dirty="0" err="1">
                <a:latin typeface="Arial" pitchFamily="-112" charset="0"/>
              </a:rPr>
              <a:t>bwysig</a:t>
            </a:r>
            <a:r>
              <a:rPr lang="en-GB" dirty="0">
                <a:latin typeface="Arial" pitchFamily="-112" charset="0"/>
              </a:rPr>
              <a:t> </a:t>
            </a:r>
            <a:r>
              <a:rPr lang="en-GB" dirty="0" err="1">
                <a:latin typeface="Arial" pitchFamily="-112" charset="0"/>
              </a:rPr>
              <a:t>ein</a:t>
            </a:r>
            <a:r>
              <a:rPr lang="en-GB" dirty="0">
                <a:latin typeface="Arial" pitchFamily="-112" charset="0"/>
              </a:rPr>
              <a:t> </a:t>
            </a:r>
            <a:r>
              <a:rPr lang="en-GB" dirty="0" err="1">
                <a:latin typeface="Arial" pitchFamily="-112" charset="0"/>
              </a:rPr>
              <a:t>bod</a:t>
            </a:r>
            <a:r>
              <a:rPr lang="en-GB" dirty="0">
                <a:latin typeface="Arial" pitchFamily="-112" charset="0"/>
              </a:rPr>
              <a:t> </a:t>
            </a:r>
            <a:r>
              <a:rPr lang="en-GB" dirty="0" err="1">
                <a:latin typeface="Arial" pitchFamily="-112" charset="0"/>
              </a:rPr>
              <a:t>ni’n</a:t>
            </a:r>
            <a:r>
              <a:rPr lang="en-GB" dirty="0">
                <a:latin typeface="Arial" pitchFamily="-112" charset="0"/>
              </a:rPr>
              <a:t> </a:t>
            </a:r>
            <a:r>
              <a:rPr lang="en-GB" dirty="0" err="1">
                <a:latin typeface="Arial" pitchFamily="-112" charset="0"/>
              </a:rPr>
              <a:t>sicrhau</a:t>
            </a:r>
            <a:r>
              <a:rPr lang="en-GB" dirty="0">
                <a:latin typeface="Arial" pitchFamily="-112" charset="0"/>
              </a:rPr>
              <a:t> </a:t>
            </a:r>
            <a:r>
              <a:rPr lang="en-GB" dirty="0" err="1">
                <a:latin typeface="Arial" pitchFamily="-112" charset="0"/>
              </a:rPr>
              <a:t>hyder</a:t>
            </a:r>
            <a:r>
              <a:rPr lang="en-GB" baseline="0" dirty="0">
                <a:latin typeface="Arial" pitchFamily="-112" charset="0"/>
              </a:rPr>
              <a:t> </a:t>
            </a:r>
            <a:r>
              <a:rPr lang="en-GB" baseline="0" dirty="0" err="1">
                <a:latin typeface="Arial" pitchFamily="-112" charset="0"/>
              </a:rPr>
              <a:t>bobl</a:t>
            </a:r>
            <a:r>
              <a:rPr lang="en-GB" baseline="0" dirty="0">
                <a:latin typeface="Arial" pitchFamily="-112" charset="0"/>
              </a:rPr>
              <a:t> </a:t>
            </a:r>
            <a:r>
              <a:rPr lang="en-GB" dirty="0">
                <a:latin typeface="Arial" pitchFamily="-112" charset="0"/>
              </a:rPr>
              <a:t>I </a:t>
            </a:r>
            <a:r>
              <a:rPr lang="en-GB" dirty="0" err="1">
                <a:latin typeface="Arial" pitchFamily="-112" charset="0"/>
              </a:rPr>
              <a:t>feddwl</a:t>
            </a:r>
            <a:r>
              <a:rPr lang="en-GB" dirty="0">
                <a:latin typeface="Arial" pitchFamily="-112" charset="0"/>
              </a:rPr>
              <a:t> </a:t>
            </a:r>
            <a:r>
              <a:rPr lang="en-GB" dirty="0" err="1">
                <a:latin typeface="Arial" pitchFamily="-112" charset="0"/>
              </a:rPr>
              <a:t>yn</a:t>
            </a:r>
            <a:r>
              <a:rPr lang="en-GB" dirty="0">
                <a:latin typeface="Arial" pitchFamily="-112" charset="0"/>
              </a:rPr>
              <a:t> </a:t>
            </a:r>
            <a:r>
              <a:rPr lang="en-GB" dirty="0" err="1">
                <a:latin typeface="Arial" pitchFamily="-112" charset="0"/>
              </a:rPr>
              <a:t>greadigol</a:t>
            </a:r>
            <a:r>
              <a:rPr lang="en-GB" dirty="0">
                <a:latin typeface="Arial" pitchFamily="-112" charset="0"/>
              </a:rPr>
              <a:t> </a:t>
            </a:r>
            <a:r>
              <a:rPr lang="en-GB" dirty="0" err="1">
                <a:latin typeface="Arial" pitchFamily="-112" charset="0"/>
              </a:rPr>
              <a:t>er</a:t>
            </a:r>
            <a:r>
              <a:rPr lang="en-GB" dirty="0">
                <a:latin typeface="Arial" pitchFamily="-112" charset="0"/>
              </a:rPr>
              <a:t> </a:t>
            </a:r>
            <a:r>
              <a:rPr lang="en-GB" dirty="0" err="1">
                <a:latin typeface="Arial" pitchFamily="-112" charset="0"/>
              </a:rPr>
              <a:t>mwyn</a:t>
            </a:r>
            <a:r>
              <a:rPr lang="en-GB" dirty="0">
                <a:latin typeface="Arial" pitchFamily="-112" charset="0"/>
              </a:rPr>
              <a:t> </a:t>
            </a:r>
            <a:r>
              <a:rPr lang="en-GB" dirty="0" err="1">
                <a:latin typeface="Arial" pitchFamily="-112" charset="0"/>
              </a:rPr>
              <a:t>medru</a:t>
            </a:r>
            <a:r>
              <a:rPr lang="en-GB" dirty="0">
                <a:latin typeface="Arial" pitchFamily="-112" charset="0"/>
              </a:rPr>
              <a:t> </a:t>
            </a:r>
            <a:r>
              <a:rPr lang="en-GB" dirty="0" err="1">
                <a:latin typeface="Arial" pitchFamily="-112" charset="0"/>
              </a:rPr>
              <a:t>creu</a:t>
            </a:r>
            <a:r>
              <a:rPr lang="en-GB" dirty="0">
                <a:latin typeface="Arial" pitchFamily="-112" charset="0"/>
              </a:rPr>
              <a:t> </a:t>
            </a:r>
            <a:r>
              <a:rPr lang="en-GB" dirty="0" err="1">
                <a:latin typeface="Arial" pitchFamily="-112" charset="0"/>
              </a:rPr>
              <a:t>I’r</a:t>
            </a:r>
            <a:r>
              <a:rPr lang="en-GB" dirty="0">
                <a:latin typeface="Arial" pitchFamily="-112" charset="0"/>
              </a:rPr>
              <a:t> </a:t>
            </a:r>
            <a:r>
              <a:rPr lang="en-GB" dirty="0" err="1">
                <a:latin typeface="Arial" pitchFamily="-112" charset="0"/>
              </a:rPr>
              <a:t>dyfodol</a:t>
            </a:r>
            <a:r>
              <a:rPr lang="en-GB" dirty="0">
                <a:latin typeface="Arial" pitchFamily="-112" charset="0"/>
              </a:rPr>
              <a:t>. </a:t>
            </a:r>
          </a:p>
          <a:p>
            <a:pPr eaLnBrk="1" hangingPunct="1"/>
            <a:endParaRPr lang="en-GB" dirty="0">
              <a:latin typeface="Arial" pitchFamily="-112" charset="0"/>
            </a:endParaRPr>
          </a:p>
          <a:p>
            <a:pPr eaLnBrk="1" hangingPunct="1"/>
            <a:r>
              <a:rPr lang="en-GB" dirty="0">
                <a:latin typeface="Arial" pitchFamily="-112" charset="0"/>
              </a:rPr>
              <a:t>Feedback – interesting finds.  5 – 10 </a:t>
            </a:r>
            <a:r>
              <a:rPr lang="en-GB" dirty="0" err="1">
                <a:latin typeface="Arial" pitchFamily="-112" charset="0"/>
              </a:rPr>
              <a:t>mun</a:t>
            </a:r>
            <a:r>
              <a:rPr lang="en-GB" dirty="0">
                <a:latin typeface="Arial" pitchFamily="-112" charset="0"/>
              </a:rPr>
              <a:t> / </a:t>
            </a:r>
            <a:r>
              <a:rPr lang="en-GB" dirty="0" err="1">
                <a:latin typeface="Arial" pitchFamily="-112" charset="0"/>
              </a:rPr>
              <a:t>mins</a:t>
            </a:r>
            <a:endParaRPr lang="en-GB" dirty="0">
              <a:latin typeface="Arial" pitchFamily="-112" charset="0"/>
            </a:endParaRPr>
          </a:p>
        </p:txBody>
      </p:sp>
      <p:sp>
        <p:nvSpPr>
          <p:cNvPr id="37892" name="Slide Number Placeholder 3"/>
          <p:cNvSpPr>
            <a:spLocks noGrp="1"/>
          </p:cNvSpPr>
          <p:nvPr>
            <p:ph type="sldNum" sz="quarter" idx="5"/>
          </p:nvPr>
        </p:nvSpPr>
        <p:spPr>
          <a:noFill/>
          <a:ln>
            <a:miter lim="800000"/>
            <a:headEnd/>
            <a:tailEnd/>
          </a:ln>
        </p:spPr>
        <p:txBody>
          <a:bodyPr/>
          <a:lstStyle/>
          <a:p>
            <a:fld id="{9D68072E-1D76-E341-826C-7EE63C8705A7}" type="slidenum">
              <a:rPr lang="en-US"/>
              <a:pPr/>
              <a:t>40</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Even</a:t>
            </a:r>
            <a:r>
              <a:rPr lang="en-US" baseline="0" dirty="0"/>
              <a:t> if you don’t engage with the Welsh Language beyond what has been shared today in the reminder of your course I sincerely hope that you will use a little bit of it and that you consider what role could welsh have in your future? </a:t>
            </a:r>
          </a:p>
          <a:p>
            <a:r>
              <a:rPr lang="en-US" baseline="0" dirty="0"/>
              <a:t>Hopefully by being a part of this workshop you have new ideas or wishes for what it means to you to be able to study in Wales. </a:t>
            </a:r>
          </a:p>
          <a:p>
            <a:r>
              <a:rPr lang="en-US" baseline="0" dirty="0" err="1"/>
              <a:t>Gobeithiaf</a:t>
            </a:r>
            <a:r>
              <a:rPr lang="en-US" baseline="0" dirty="0"/>
              <a:t> </a:t>
            </a:r>
            <a:r>
              <a:rPr lang="en-US" baseline="0" dirty="0" err="1"/>
              <a:t>bod</a:t>
            </a:r>
            <a:r>
              <a:rPr lang="en-US" baseline="0" dirty="0"/>
              <a:t> </a:t>
            </a:r>
            <a:r>
              <a:rPr lang="en-US" baseline="0" dirty="0" err="1"/>
              <a:t>bod</a:t>
            </a:r>
            <a:r>
              <a:rPr lang="en-US" baseline="0" dirty="0"/>
              <a:t> </a:t>
            </a:r>
            <a:r>
              <a:rPr lang="en-US" baseline="0" dirty="0" err="1"/>
              <a:t>yn</a:t>
            </a:r>
            <a:r>
              <a:rPr lang="en-US" baseline="0" dirty="0"/>
              <a:t> </a:t>
            </a:r>
            <a:r>
              <a:rPr lang="en-US" baseline="0" dirty="0" err="1"/>
              <a:t>rhan</a:t>
            </a:r>
            <a:r>
              <a:rPr lang="en-US" baseline="0" dirty="0"/>
              <a:t> </a:t>
            </a:r>
            <a:r>
              <a:rPr lang="en-US" baseline="0" dirty="0" err="1"/>
              <a:t>o’r</a:t>
            </a:r>
            <a:r>
              <a:rPr lang="en-US" baseline="0" dirty="0"/>
              <a:t> </a:t>
            </a:r>
            <a:r>
              <a:rPr lang="en-US" baseline="0" dirty="0" err="1"/>
              <a:t>gweithdy</a:t>
            </a:r>
            <a:r>
              <a:rPr lang="en-US" baseline="0" dirty="0"/>
              <a:t> </a:t>
            </a:r>
            <a:r>
              <a:rPr lang="en-US" baseline="0" dirty="0" err="1"/>
              <a:t>yma</a:t>
            </a:r>
            <a:r>
              <a:rPr lang="en-US" baseline="0" dirty="0"/>
              <a:t> </a:t>
            </a:r>
            <a:r>
              <a:rPr lang="en-US" baseline="0" dirty="0" err="1"/>
              <a:t>wedi’ch</a:t>
            </a:r>
            <a:r>
              <a:rPr lang="en-US" baseline="0" dirty="0"/>
              <a:t> </a:t>
            </a:r>
            <a:r>
              <a:rPr lang="en-US" baseline="0" dirty="0" err="1"/>
              <a:t>ysbrydoli</a:t>
            </a:r>
            <a:r>
              <a:rPr lang="en-US" baseline="0" dirty="0"/>
              <a:t> I </a:t>
            </a:r>
            <a:r>
              <a:rPr lang="en-US" baseline="0" dirty="0" err="1"/>
              <a:t>ddechrau</a:t>
            </a:r>
            <a:r>
              <a:rPr lang="en-US" baseline="0" dirty="0"/>
              <a:t> </a:t>
            </a:r>
            <a:r>
              <a:rPr lang="en-US" baseline="0" dirty="0" err="1"/>
              <a:t>pob</a:t>
            </a:r>
            <a:r>
              <a:rPr lang="en-US" baseline="0" dirty="0"/>
              <a:t> </a:t>
            </a:r>
            <a:r>
              <a:rPr lang="en-US" baseline="0" dirty="0" err="1"/>
              <a:t>sgwrs</a:t>
            </a:r>
            <a:r>
              <a:rPr lang="en-US" baseline="0" dirty="0"/>
              <a:t> </a:t>
            </a:r>
            <a:r>
              <a:rPr lang="en-US" baseline="0" dirty="0" err="1"/>
              <a:t>yn</a:t>
            </a:r>
            <a:r>
              <a:rPr lang="en-US" baseline="0" dirty="0"/>
              <a:t> </a:t>
            </a:r>
            <a:r>
              <a:rPr lang="en-US" baseline="0" dirty="0" err="1"/>
              <a:t>y</a:t>
            </a:r>
            <a:r>
              <a:rPr lang="en-US" baseline="0" dirty="0"/>
              <a:t> </a:t>
            </a:r>
            <a:r>
              <a:rPr lang="en-US" baseline="0" dirty="0" err="1"/>
              <a:t>gymraeg</a:t>
            </a:r>
            <a:r>
              <a:rPr lang="en-US" baseline="0" dirty="0"/>
              <a:t> ac </a:t>
            </a:r>
            <a:r>
              <a:rPr lang="en-US" baseline="0" dirty="0" err="1"/>
              <a:t>eich</a:t>
            </a:r>
            <a:r>
              <a:rPr lang="en-US" baseline="0" dirty="0"/>
              <a:t> </a:t>
            </a:r>
            <a:r>
              <a:rPr lang="en-US" baseline="0" dirty="0" err="1"/>
              <a:t>bod</a:t>
            </a:r>
            <a:r>
              <a:rPr lang="en-US" baseline="0" dirty="0"/>
              <a:t> </a:t>
            </a:r>
            <a:r>
              <a:rPr lang="en-US" baseline="0" dirty="0" err="1"/>
              <a:t>gennych</a:t>
            </a:r>
            <a:r>
              <a:rPr lang="en-US" baseline="0" dirty="0"/>
              <a:t> re-</a:t>
            </a:r>
            <a:r>
              <a:rPr lang="en-US" baseline="0" dirty="0" err="1"/>
              <a:t>newed</a:t>
            </a:r>
            <a:r>
              <a:rPr lang="en-US" baseline="0" dirty="0"/>
              <a:t> </a:t>
            </a:r>
            <a:r>
              <a:rPr lang="en-US" baseline="0" dirty="0" err="1"/>
              <a:t>angerdd</a:t>
            </a:r>
            <a:r>
              <a:rPr lang="en-US" baseline="0" dirty="0"/>
              <a:t> I </a:t>
            </a:r>
            <a:r>
              <a:rPr lang="en-US" baseline="0" dirty="0" err="1"/>
              <a:t>fedru</a:t>
            </a:r>
            <a:r>
              <a:rPr lang="en-US" baseline="0" dirty="0"/>
              <a:t> </a:t>
            </a:r>
            <a:r>
              <a:rPr lang="en-US" baseline="0" dirty="0" err="1"/>
              <a:t>astudio</a:t>
            </a:r>
            <a:r>
              <a:rPr lang="en-US" baseline="0" dirty="0"/>
              <a:t> a </a:t>
            </a:r>
            <a:r>
              <a:rPr lang="en-US" baseline="0" dirty="0" err="1"/>
              <a:t>siarad</a:t>
            </a:r>
            <a:r>
              <a:rPr lang="en-US" baseline="0" dirty="0"/>
              <a:t> a </a:t>
            </a:r>
            <a:r>
              <a:rPr lang="en-US" baseline="0" dirty="0" err="1"/>
              <a:t>byw</a:t>
            </a:r>
            <a:r>
              <a:rPr lang="en-US" baseline="0" dirty="0"/>
              <a:t> a </a:t>
            </a:r>
            <a:r>
              <a:rPr lang="en-US" baseline="0" dirty="0" err="1"/>
              <a:t>gweithio</a:t>
            </a:r>
            <a:r>
              <a:rPr lang="en-US" baseline="0" dirty="0"/>
              <a:t> </a:t>
            </a:r>
            <a:r>
              <a:rPr lang="en-US" baseline="0" dirty="0" err="1"/>
              <a:t>yng</a:t>
            </a:r>
            <a:r>
              <a:rPr lang="en-US" baseline="0" dirty="0"/>
              <a:t> </a:t>
            </a:r>
            <a:r>
              <a:rPr lang="en-US" baseline="0" dirty="0" err="1"/>
              <a:t>nghymru</a:t>
            </a:r>
            <a:r>
              <a:rPr lang="en-US" baseline="0" dirty="0"/>
              <a:t> </a:t>
            </a:r>
            <a:r>
              <a:rPr lang="en-US" baseline="0" dirty="0" err="1"/>
              <a:t>trwy</a:t>
            </a:r>
            <a:r>
              <a:rPr lang="en-US" baseline="0" dirty="0"/>
              <a:t> </a:t>
            </a:r>
            <a:r>
              <a:rPr lang="en-US" baseline="0" dirty="0" err="1"/>
              <a:t>ddefnyddio’r</a:t>
            </a:r>
            <a:r>
              <a:rPr lang="en-US" baseline="0" dirty="0"/>
              <a:t> </a:t>
            </a:r>
            <a:r>
              <a:rPr lang="en-US" baseline="0" dirty="0" err="1"/>
              <a:t>iaith</a:t>
            </a:r>
            <a:r>
              <a:rPr lang="en-US" baseline="0" dirty="0"/>
              <a:t> </a:t>
            </a:r>
            <a:r>
              <a:rPr lang="en-US" baseline="0" dirty="0" err="1"/>
              <a:t>Gymraeg</a:t>
            </a:r>
            <a:r>
              <a:rPr lang="en-US" baseline="0" dirty="0"/>
              <a:t>!!</a:t>
            </a:r>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41</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163CE7-71EC-2046-8ADF-DBE95E3528DD}" type="slidenum">
              <a:rPr lang="en-US" smtClean="0"/>
              <a:pPr/>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CA991-4FB2-F84C-9546-375E9435A407}"/>
              </a:ext>
            </a:extLst>
          </p:cNvPr>
          <p:cNvSpPr>
            <a:spLocks noGrp="1"/>
          </p:cNvSpPr>
          <p:nvPr>
            <p:ph type="ctrTitle"/>
          </p:nvPr>
        </p:nvSpPr>
        <p:spPr>
          <a:xfrm>
            <a:off x="1524000" y="1662694"/>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9DA6CA-D4FA-BA44-A58B-88B090228C32}"/>
              </a:ext>
            </a:extLst>
          </p:cNvPr>
          <p:cNvSpPr>
            <a:spLocks noGrp="1"/>
          </p:cNvSpPr>
          <p:nvPr>
            <p:ph type="subTitle" idx="1"/>
          </p:nvPr>
        </p:nvSpPr>
        <p:spPr>
          <a:xfrm>
            <a:off x="1524000" y="4142369"/>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7863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7750-B475-004D-9BEE-53F7B615AEA3}"/>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1DE33F7-5C20-6249-8358-8AC4B0B831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1A42AA-85A7-F549-ACE2-7FF4FCB58C30}"/>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5" name="Footer Placeholder 4">
            <a:extLst>
              <a:ext uri="{FF2B5EF4-FFF2-40B4-BE49-F238E27FC236}">
                <a16:creationId xmlns:a16="http://schemas.microsoft.com/office/drawing/2014/main" id="{E263587C-988C-1741-B1AD-2260344FF39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66DE21C-3B8E-5F40-A53E-9F42721913A3}"/>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239925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E433-868A-9B40-8540-5D1A563C702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630A8-95A9-184E-87CF-BCBF239A73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C293386-3775-BB46-AF82-C34FB0210199}"/>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5" name="Footer Placeholder 4">
            <a:extLst>
              <a:ext uri="{FF2B5EF4-FFF2-40B4-BE49-F238E27FC236}">
                <a16:creationId xmlns:a16="http://schemas.microsoft.com/office/drawing/2014/main" id="{850FF5CA-C335-3D4B-8F03-1CD481A582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A6BCDFF-05A2-934D-BEA2-AAFE46CB812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325795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4CCA-958F-144C-9EDD-BE41855E487B}"/>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11EAB40F-54BD-A242-9BDD-14BE604F26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29F4EB-3198-804A-8B18-D80338851D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B9CD05-9F85-5F4A-9272-880DE5C9C57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6" name="Footer Placeholder 5">
            <a:extLst>
              <a:ext uri="{FF2B5EF4-FFF2-40B4-BE49-F238E27FC236}">
                <a16:creationId xmlns:a16="http://schemas.microsoft.com/office/drawing/2014/main" id="{41BF5F0E-37F4-CE4C-BCA5-F5FA2BC71AD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A44852C-11D2-9545-A28D-21DC2835B5B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232238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8F641-C35D-A84E-AB4E-86B0499AADAB}"/>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53ADEAA3-A5CE-E94A-911B-75F86F943A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E195F6F-7B01-9041-B242-983D6535B7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EC6547D-0AF5-F144-99C9-F391613C38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618D06-44C8-D245-96F8-674E98E0A2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85D28F-5470-4B45-9050-2FED03F49DC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8" name="Footer Placeholder 7">
            <a:extLst>
              <a:ext uri="{FF2B5EF4-FFF2-40B4-BE49-F238E27FC236}">
                <a16:creationId xmlns:a16="http://schemas.microsoft.com/office/drawing/2014/main" id="{AE5B70C0-C3E6-1E4E-BEE1-C8C8410F051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85C1C21-E6FE-664A-9ACE-EFF6F0D1CE4A}"/>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323570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64B1-84EB-6047-A2BE-E5BC5BBEEF46}"/>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E5E309EF-E51D-F540-93D4-6600A73DE63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4" name="Footer Placeholder 3">
            <a:extLst>
              <a:ext uri="{FF2B5EF4-FFF2-40B4-BE49-F238E27FC236}">
                <a16:creationId xmlns:a16="http://schemas.microsoft.com/office/drawing/2014/main" id="{C32FA78D-E555-614A-98D3-7FC8B985193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95562C4-7058-6247-8E7C-A3F4FCE6C647}"/>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424554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0D5E5-3C79-D94B-AB17-5E7DC0ED563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3" name="Footer Placeholder 2">
            <a:extLst>
              <a:ext uri="{FF2B5EF4-FFF2-40B4-BE49-F238E27FC236}">
                <a16:creationId xmlns:a16="http://schemas.microsoft.com/office/drawing/2014/main" id="{F51A59F6-B720-BC4F-81CA-FD5C2DFD9E9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06DB336C-ECAA-6940-9957-27AD40DBCC4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371136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3EFD-60D8-2148-8133-A8C16AAA8BD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8DC8BE-79D9-BC47-B26C-EABEE74C93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B3F410-86AC-6545-8210-1638BC23F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E788203-4374-0D41-9821-0B48A63EFD58}"/>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6" name="Footer Placeholder 5">
            <a:extLst>
              <a:ext uri="{FF2B5EF4-FFF2-40B4-BE49-F238E27FC236}">
                <a16:creationId xmlns:a16="http://schemas.microsoft.com/office/drawing/2014/main" id="{F00BE619-47D1-724E-9D3F-5966C69816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45A3365-FAB5-2740-8154-E28942AE8CEC}"/>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293541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9E9B9-6B77-5345-B0EF-3918852A92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75C492-F7F6-744D-8063-93EAABE003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34A439-BEAF-CD4C-87DF-72DC1AECA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0B163-9E3E-D447-BE23-93AC00A4D50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6" name="Footer Placeholder 5">
            <a:extLst>
              <a:ext uri="{FF2B5EF4-FFF2-40B4-BE49-F238E27FC236}">
                <a16:creationId xmlns:a16="http://schemas.microsoft.com/office/drawing/2014/main" id="{D64C965D-8269-824D-BDAA-61860C152E5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5C46C733-D023-F64D-AB84-AE4A5DB2F83E}"/>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214288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4C1B1-AEA7-944F-88E0-58D25F45A3F5}"/>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9BF74-347D-114B-943B-F934FAC161F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899CF3-B36B-3A41-A8CE-2D2BDACADAFA}"/>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5" name="Footer Placeholder 4">
            <a:extLst>
              <a:ext uri="{FF2B5EF4-FFF2-40B4-BE49-F238E27FC236}">
                <a16:creationId xmlns:a16="http://schemas.microsoft.com/office/drawing/2014/main" id="{95228349-9DA2-3E4C-95D7-C3278CF353C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C81D5ED-65D9-0A42-9AA4-54F9134381DD}"/>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208727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D59055-C8D1-0F4E-9647-E3864DEF35EB}"/>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88BCB1-664D-0641-B8CB-184EBB9A2F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C41958-E946-1544-AA19-8120825B8BAB}"/>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pPr/>
              <a:t>3/13/2020</a:t>
            </a:fld>
            <a:endParaRPr lang="en-US"/>
          </a:p>
        </p:txBody>
      </p:sp>
      <p:sp>
        <p:nvSpPr>
          <p:cNvPr id="5" name="Footer Placeholder 4">
            <a:extLst>
              <a:ext uri="{FF2B5EF4-FFF2-40B4-BE49-F238E27FC236}">
                <a16:creationId xmlns:a16="http://schemas.microsoft.com/office/drawing/2014/main" id="{AE82876A-64D4-FB45-96C8-382D8A5FA82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F150415-0CC0-B243-A002-EBB868A6C4A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pPr/>
              <a:t>‹#›</a:t>
            </a:fld>
            <a:endParaRPr lang="en-US"/>
          </a:p>
        </p:txBody>
      </p:sp>
    </p:spTree>
    <p:extLst>
      <p:ext uri="{BB962C8B-B14F-4D97-AF65-F5344CB8AC3E}">
        <p14:creationId xmlns:p14="http://schemas.microsoft.com/office/powerpoint/2010/main" val="2504336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pPr/>
              <a:t>3/13/2020</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pPr/>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pPr/>
              <a:t>3/13/2020</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pPr/>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8CCAB8F-AE29-ED42-AEE8-C22385880054}"/>
              </a:ext>
            </a:extLst>
          </p:cNvPr>
          <p:cNvSpPr>
            <a:spLocks noGrp="1"/>
          </p:cNvSpPr>
          <p:nvPr>
            <p:ph type="body" idx="1"/>
          </p:nvPr>
        </p:nvSpPr>
        <p:spPr>
          <a:xfrm>
            <a:off x="838200" y="3719945"/>
            <a:ext cx="10515600" cy="24570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8">
            <a:extLst>
              <a:ext uri="{FF2B5EF4-FFF2-40B4-BE49-F238E27FC236}">
                <a16:creationId xmlns:a16="http://schemas.microsoft.com/office/drawing/2014/main" id="{87FDFF47-FCE0-3342-B7DA-F7EFFC719D6A}"/>
              </a:ext>
            </a:extLst>
          </p:cNvPr>
          <p:cNvSpPr>
            <a:spLocks noGrp="1"/>
          </p:cNvSpPr>
          <p:nvPr>
            <p:ph type="title"/>
          </p:nvPr>
        </p:nvSpPr>
        <p:spPr>
          <a:xfrm>
            <a:off x="838200" y="2048452"/>
            <a:ext cx="10515600" cy="1325563"/>
          </a:xfrm>
          <a:prstGeom prst="rect">
            <a:avLst/>
          </a:prstGeom>
        </p:spPr>
        <p:txBody>
          <a:bodyPr vert="horz" lIns="91440" tIns="45720" rIns="91440" bIns="45720" rtlCol="0" anchor="ctr">
            <a:normAutofit/>
          </a:bodyPr>
          <a:lstStyle/>
          <a:p>
            <a:r>
              <a:rPr lang="en-US"/>
              <a:t>Click to edit Master title style</a:t>
            </a:r>
          </a:p>
        </p:txBody>
      </p:sp>
      <p:pic>
        <p:nvPicPr>
          <p:cNvPr id="10" name="Picture 9">
            <a:extLst>
              <a:ext uri="{FF2B5EF4-FFF2-40B4-BE49-F238E27FC236}">
                <a16:creationId xmlns:a16="http://schemas.microsoft.com/office/drawing/2014/main" id="{499AC6EB-35F2-1540-9809-231E7BF318E1}"/>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531245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pPr/>
              <a:t>3/13/2020</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pPr/>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pPr/>
              <a:t>3/13/2020</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pPr/>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hyperlink" Target="https://www.youtube.com/watch?v=mCjLWzRUZik"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ags" Target="../tags/tag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ags" Target="../tags/tag6.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ags" Target="../tags/tag7.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hyperlink" Target="http://www.careerswales.com/en/tools-and-resources/dewis-da-why-choose-welsh/welsh-government-key-priority-sectors/media-performing-arts/" TargetMode="External"/><Relationship Id="rId13" Type="http://schemas.openxmlformats.org/officeDocument/2006/relationships/hyperlink" Target="http://www.careerswales.com/cy/offer-ac-adnoddau/dewis-da-y-gymraeg-yn-y-gweithle/sectorau-blaenoriaeth-allweddol-llywodraeth-cymru/busnes-a-tg/" TargetMode="External"/><Relationship Id="rId3" Type="http://schemas.openxmlformats.org/officeDocument/2006/relationships/notesSlide" Target="../notesSlides/notesSlide14.xml"/><Relationship Id="rId7" Type="http://schemas.openxmlformats.org/officeDocument/2006/relationships/hyperlink" Target="http://www.careerswales.com/en/tools-and-resources/dewis-da-why-choose-welsh/welsh-government-key-priority-sectors/tourism-and-leisure/" TargetMode="External"/><Relationship Id="rId12" Type="http://schemas.openxmlformats.org/officeDocument/2006/relationships/hyperlink" Target="http://www.careerswales.com/cy/offer-ac-adnoddau/dewis-da-y-gymraeg-yn-y-gweithle/sectorau-blaenoriaeth-allweddol-llywodraeth-cymru/gofal-cymdeithasol-ac-iechyd/" TargetMode="External"/><Relationship Id="rId2" Type="http://schemas.openxmlformats.org/officeDocument/2006/relationships/slideLayout" Target="../slideLayouts/slideLayout13.xml"/><Relationship Id="rId16" Type="http://schemas.openxmlformats.org/officeDocument/2006/relationships/hyperlink" Target="http://www.careerswales.com/cy/offer-ac-adnoddau/dewis-da-y-gymraeg-yn-y-gweithle/sectorau-blaenoriaeth-allweddol-llywodraeth-cymru/amaethyddiaeth/" TargetMode="External"/><Relationship Id="rId1" Type="http://schemas.openxmlformats.org/officeDocument/2006/relationships/tags" Target="../tags/tag8.xml"/><Relationship Id="rId6" Type="http://schemas.openxmlformats.org/officeDocument/2006/relationships/hyperlink" Target="http://www.careerswales.com/en/tools-and-resources/dewis-da-why-choose-welsh/welsh-government-key-priority-sectors/business-and-it/" TargetMode="External"/><Relationship Id="rId11" Type="http://schemas.openxmlformats.org/officeDocument/2006/relationships/hyperlink" Target="http://www.careerswales.com/cy/offer-ac-adnoddau/dewis-da-y-gymraeg-yn-y-gweithle/sectorau-blaenoriaeth-allweddol-llywodraeth-cymru/gofal-plant/" TargetMode="External"/><Relationship Id="rId5" Type="http://schemas.openxmlformats.org/officeDocument/2006/relationships/hyperlink" Target="http://www.careerswales.com/en/tools-and-resources/dewis-da-why-choose-welsh/welsh-government-key-priority-sectors/social-care-and-health/" TargetMode="External"/><Relationship Id="rId15" Type="http://schemas.openxmlformats.org/officeDocument/2006/relationships/hyperlink" Target="http://www.careerswales.com/cy/offer-ac-adnoddau/dewis-da-y-gymraeg-yn-y-gweithle/sectorau-blaenoriaeth-allweddol-llywodraeth-cymru/y-cyfryngau-a-r-celfyddydau-perfformio/" TargetMode="External"/><Relationship Id="rId10" Type="http://schemas.openxmlformats.org/officeDocument/2006/relationships/image" Target="../media/image6.png"/><Relationship Id="rId4" Type="http://schemas.openxmlformats.org/officeDocument/2006/relationships/hyperlink" Target="http://www.careerswales.com/en/tools-and-resources/dewis-da-why-choose-welsh/welsh-government-key-priority-sectors/child-care/" TargetMode="External"/><Relationship Id="rId9" Type="http://schemas.openxmlformats.org/officeDocument/2006/relationships/hyperlink" Target="http://www.careerswales.com/en/tools-and-resources/dewis-da-why-choose-welsh/welsh-government-key-priority-sectors/agriculture/" TargetMode="External"/><Relationship Id="rId14" Type="http://schemas.openxmlformats.org/officeDocument/2006/relationships/hyperlink" Target="http://www.careerswales.com/cy/offer-ac-adnoddau/dewis-da-y-gymraeg-yn-y-gweithle/sectorau-blaenoriaeth-allweddol-llywodraeth-cymru/twristiaeth-a-hamdden/"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df"/><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7.pdf"/><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28.jpeg"/><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1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3.xml"/><Relationship Id="rId1" Type="http://schemas.openxmlformats.org/officeDocument/2006/relationships/tags" Target="../tags/tag10.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jpeg"/><Relationship Id="rId7"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15.xml"/><Relationship Id="rId6" Type="http://schemas.openxmlformats.org/officeDocument/2006/relationships/image" Target="../media/image37.jpe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054D4-EE1D-1740-9CE0-2EDEDDD374F9}"/>
              </a:ext>
            </a:extLst>
          </p:cNvPr>
          <p:cNvSpPr>
            <a:spLocks noGrp="1"/>
          </p:cNvSpPr>
          <p:nvPr>
            <p:ph type="ctrTitle"/>
          </p:nvPr>
        </p:nvSpPr>
        <p:spPr>
          <a:xfrm>
            <a:off x="3852674" y="0"/>
            <a:ext cx="8339326" cy="2330976"/>
          </a:xfrm>
        </p:spPr>
        <p:txBody>
          <a:bodyPr>
            <a:normAutofit/>
          </a:bodyPr>
          <a:lstStyle/>
          <a:p>
            <a:r>
              <a:rPr lang="en-US" sz="3800" b="1" dirty="0" err="1"/>
              <a:t>Byw</a:t>
            </a:r>
            <a:r>
              <a:rPr lang="en-US" sz="3800" b="1" dirty="0"/>
              <a:t> a </a:t>
            </a:r>
            <a:r>
              <a:rPr lang="en-US" sz="3800" b="1" dirty="0" err="1"/>
              <a:t>Gweithio</a:t>
            </a:r>
            <a:r>
              <a:rPr lang="en-US" sz="3800" b="1" dirty="0"/>
              <a:t> </a:t>
            </a:r>
            <a:r>
              <a:rPr lang="en-US" sz="3800" b="1" dirty="0" err="1"/>
              <a:t>yma</a:t>
            </a:r>
            <a:r>
              <a:rPr lang="en-US" sz="3800" b="1" dirty="0"/>
              <a:t> </a:t>
            </a:r>
            <a:r>
              <a:rPr lang="en-US" sz="3800" b="1" dirty="0" err="1"/>
              <a:t>yng</a:t>
            </a:r>
            <a:r>
              <a:rPr lang="en-US" sz="3800" b="1" dirty="0"/>
              <a:t> </a:t>
            </a:r>
            <a:r>
              <a:rPr lang="en-US" sz="3800" b="1" dirty="0" err="1"/>
              <a:t>Nghymru</a:t>
            </a:r>
            <a:r>
              <a:rPr lang="en-US" sz="3800" b="1" dirty="0"/>
              <a:t>. </a:t>
            </a:r>
            <a:br>
              <a:rPr lang="en-US" sz="3800" b="1" dirty="0"/>
            </a:br>
            <a:br>
              <a:rPr lang="en-US" sz="3800" b="1" dirty="0"/>
            </a:br>
            <a:r>
              <a:rPr lang="en-US" sz="3800" b="1" dirty="0"/>
              <a:t> Living and Working here in Wales.</a:t>
            </a:r>
          </a:p>
        </p:txBody>
      </p:sp>
      <p:sp>
        <p:nvSpPr>
          <p:cNvPr id="3" name="Subtitle 2">
            <a:extLst>
              <a:ext uri="{FF2B5EF4-FFF2-40B4-BE49-F238E27FC236}">
                <a16:creationId xmlns:a16="http://schemas.microsoft.com/office/drawing/2014/main" id="{25A781B2-82D3-5848-8EFF-808EF93572FF}"/>
              </a:ext>
            </a:extLst>
          </p:cNvPr>
          <p:cNvSpPr>
            <a:spLocks noGrp="1"/>
          </p:cNvSpPr>
          <p:nvPr>
            <p:ph type="subTitle" idx="1"/>
          </p:nvPr>
        </p:nvSpPr>
        <p:spPr>
          <a:xfrm>
            <a:off x="4614674" y="2609274"/>
            <a:ext cx="7254053" cy="4248726"/>
          </a:xfrm>
        </p:spPr>
        <p:txBody>
          <a:bodyPr>
            <a:normAutofit/>
          </a:bodyPr>
          <a:lstStyle/>
          <a:p>
            <a:r>
              <a:rPr lang="en-US" sz="2800" b="1" dirty="0" err="1"/>
              <a:t>Heddwen</a:t>
            </a:r>
            <a:r>
              <a:rPr lang="en-US" sz="2800" b="1" dirty="0"/>
              <a:t> Davies</a:t>
            </a:r>
          </a:p>
          <a:p>
            <a:r>
              <a:rPr lang="en-US" sz="2800" b="1" dirty="0" err="1"/>
              <a:t>Ionawr</a:t>
            </a:r>
            <a:r>
              <a:rPr lang="en-US" sz="2800" b="1" dirty="0"/>
              <a:t> / January 2020</a:t>
            </a:r>
          </a:p>
          <a:p>
            <a:endParaRPr lang="en-US" sz="2800" b="1" dirty="0"/>
          </a:p>
          <a:p>
            <a:r>
              <a:rPr lang="en-US" sz="2800" b="1" dirty="0"/>
              <a:t>This workshop has been prepared with support from :</a:t>
            </a:r>
          </a:p>
          <a:p>
            <a:r>
              <a:rPr lang="en-US" sz="2800" b="1" dirty="0" err="1"/>
              <a:t>Bethan</a:t>
            </a:r>
            <a:r>
              <a:rPr lang="en-US" sz="2800" b="1" dirty="0"/>
              <a:t> : </a:t>
            </a:r>
            <a:r>
              <a:rPr lang="en-US" sz="2800" b="1" dirty="0" err="1"/>
              <a:t>Coleg</a:t>
            </a:r>
            <a:r>
              <a:rPr lang="en-US" sz="2800" b="1" dirty="0"/>
              <a:t> </a:t>
            </a:r>
            <a:r>
              <a:rPr lang="en-US" sz="2800" b="1" dirty="0" err="1"/>
              <a:t>Cymraeg</a:t>
            </a:r>
            <a:r>
              <a:rPr lang="en-US" sz="2800" b="1" dirty="0"/>
              <a:t> </a:t>
            </a:r>
            <a:r>
              <a:rPr lang="en-US" sz="2800" b="1" dirty="0" err="1"/>
              <a:t>Cenedlaethol</a:t>
            </a:r>
            <a:r>
              <a:rPr lang="en-US" sz="2800" b="1" dirty="0"/>
              <a:t>,</a:t>
            </a:r>
          </a:p>
          <a:p>
            <a:r>
              <a:rPr lang="en-US" sz="2800" b="1" dirty="0"/>
              <a:t> </a:t>
            </a:r>
            <a:r>
              <a:rPr lang="en-US" sz="2800" b="1" dirty="0" err="1"/>
              <a:t>Nia</a:t>
            </a:r>
            <a:r>
              <a:rPr lang="en-US" sz="2800" b="1" dirty="0"/>
              <a:t> : </a:t>
            </a:r>
            <a:r>
              <a:rPr lang="en-US" sz="2800" b="1" dirty="0" err="1"/>
              <a:t>Rhagoriaeth</a:t>
            </a:r>
            <a:r>
              <a:rPr lang="en-US" sz="2800" b="1" dirty="0"/>
              <a:t> and the </a:t>
            </a:r>
            <a:r>
              <a:rPr lang="en-US" sz="2800" b="1" dirty="0" err="1"/>
              <a:t>Urdd</a:t>
            </a:r>
            <a:r>
              <a:rPr lang="en-US" sz="2800" b="1" dirty="0"/>
              <a:t> and</a:t>
            </a:r>
          </a:p>
          <a:p>
            <a:r>
              <a:rPr lang="en-US" sz="2800" b="1" dirty="0"/>
              <a:t> Natalie : The Institution of Education. </a:t>
            </a:r>
          </a:p>
        </p:txBody>
      </p:sp>
      <p:pic>
        <p:nvPicPr>
          <p:cNvPr id="4" name="Picture 1"/>
          <p:cNvPicPr>
            <a:picLocks noChangeAspect="1"/>
          </p:cNvPicPr>
          <p:nvPr/>
        </p:nvPicPr>
        <p:blipFill>
          <a:blip r:embed="rId3"/>
          <a:srcRect/>
          <a:stretch>
            <a:fillRect/>
          </a:stretch>
        </p:blipFill>
        <p:spPr bwMode="auto">
          <a:xfrm>
            <a:off x="1" y="1685636"/>
            <a:ext cx="4064000" cy="5172364"/>
          </a:xfrm>
          <a:prstGeom prst="rect">
            <a:avLst/>
          </a:prstGeom>
          <a:noFill/>
          <a:ln w="9525">
            <a:noFill/>
            <a:miter lim="800000"/>
            <a:headEnd/>
            <a:tailEnd/>
          </a:ln>
        </p:spPr>
      </p:pic>
    </p:spTree>
    <p:extLst>
      <p:ext uri="{BB962C8B-B14F-4D97-AF65-F5344CB8AC3E}">
        <p14:creationId xmlns:p14="http://schemas.microsoft.com/office/powerpoint/2010/main" val="2701479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0878" y="375333"/>
            <a:ext cx="11370462" cy="1325563"/>
          </a:xfrm>
        </p:spPr>
        <p:txBody>
          <a:bodyPr/>
          <a:lstStyle/>
          <a:p>
            <a:r>
              <a:rPr lang="en-US" dirty="0" err="1"/>
              <a:t>Taith</a:t>
            </a:r>
            <a:r>
              <a:rPr lang="en-US" dirty="0"/>
              <a:t> </a:t>
            </a:r>
            <a:r>
              <a:rPr lang="en-US" dirty="0" err="1"/>
              <a:t>Personol</a:t>
            </a:r>
            <a:r>
              <a:rPr lang="en-US" dirty="0"/>
              <a:t>                Personal Journey /      </a:t>
            </a:r>
            <a:br>
              <a:rPr lang="en-US" dirty="0"/>
            </a:br>
            <a:r>
              <a:rPr lang="en-US" dirty="0"/>
              <a:t>    a </a:t>
            </a:r>
            <a:r>
              <a:rPr lang="en-US" dirty="0" err="1"/>
              <a:t>Diddordeb</a:t>
            </a:r>
            <a:r>
              <a:rPr lang="en-US" dirty="0"/>
              <a:t>                Engagement</a:t>
            </a:r>
          </a:p>
        </p:txBody>
      </p:sp>
      <p:sp>
        <p:nvSpPr>
          <p:cNvPr id="3" name="Content Placeholder 2"/>
          <p:cNvSpPr>
            <a:spLocks noGrp="1"/>
          </p:cNvSpPr>
          <p:nvPr>
            <p:ph sz="half" idx="1"/>
          </p:nvPr>
        </p:nvSpPr>
        <p:spPr>
          <a:xfrm>
            <a:off x="383050" y="1825625"/>
            <a:ext cx="5362664" cy="4039703"/>
          </a:xfrm>
        </p:spPr>
        <p:txBody>
          <a:bodyPr>
            <a:normAutofit fontScale="92500"/>
          </a:bodyPr>
          <a:lstStyle/>
          <a:p>
            <a:r>
              <a:rPr lang="en-US" dirty="0"/>
              <a:t>Beth </a:t>
            </a:r>
            <a:r>
              <a:rPr lang="en-US" dirty="0" err="1"/>
              <a:t>mae’n</a:t>
            </a:r>
            <a:r>
              <a:rPr lang="en-US" dirty="0"/>
              <a:t> </a:t>
            </a:r>
            <a:r>
              <a:rPr lang="en-US" dirty="0" err="1"/>
              <a:t>golygu</a:t>
            </a:r>
            <a:r>
              <a:rPr lang="en-US" dirty="0"/>
              <a:t> </a:t>
            </a:r>
            <a:r>
              <a:rPr lang="en-US" dirty="0" err="1"/>
              <a:t>i</a:t>
            </a:r>
            <a:r>
              <a:rPr lang="en-US" dirty="0"/>
              <a:t> chi </a:t>
            </a:r>
            <a:r>
              <a:rPr lang="en-US" dirty="0" err="1"/>
              <a:t>eich</a:t>
            </a:r>
            <a:r>
              <a:rPr lang="en-US" dirty="0"/>
              <a:t> </a:t>
            </a:r>
            <a:r>
              <a:rPr lang="en-US" dirty="0" err="1"/>
              <a:t>bod</a:t>
            </a:r>
            <a:r>
              <a:rPr lang="en-US" dirty="0"/>
              <a:t> </a:t>
            </a:r>
            <a:r>
              <a:rPr lang="en-US" dirty="0" err="1"/>
              <a:t>chi’n</a:t>
            </a:r>
            <a:r>
              <a:rPr lang="en-US" dirty="0"/>
              <a:t> </a:t>
            </a:r>
            <a:r>
              <a:rPr lang="en-US" dirty="0" err="1"/>
              <a:t>medru</a:t>
            </a:r>
            <a:r>
              <a:rPr lang="en-US" dirty="0"/>
              <a:t> </a:t>
            </a:r>
            <a:r>
              <a:rPr lang="en-US" dirty="0" err="1"/>
              <a:t>astudio</a:t>
            </a:r>
            <a:r>
              <a:rPr lang="en-US" dirty="0"/>
              <a:t> </a:t>
            </a:r>
            <a:r>
              <a:rPr lang="en-US" dirty="0" err="1"/>
              <a:t>yng</a:t>
            </a:r>
            <a:r>
              <a:rPr lang="en-US" dirty="0"/>
              <a:t> </a:t>
            </a:r>
            <a:r>
              <a:rPr lang="en-US" dirty="0" err="1"/>
              <a:t>Nghymru</a:t>
            </a:r>
            <a:r>
              <a:rPr lang="en-US" dirty="0"/>
              <a:t>?</a:t>
            </a:r>
          </a:p>
          <a:p>
            <a:r>
              <a:rPr lang="en-US" dirty="0"/>
              <a:t>Pam </a:t>
            </a:r>
            <a:r>
              <a:rPr lang="en-US" dirty="0" err="1"/>
              <a:t>wnaethoch</a:t>
            </a:r>
            <a:r>
              <a:rPr lang="en-US" dirty="0"/>
              <a:t> chi </a:t>
            </a:r>
            <a:r>
              <a:rPr lang="en-US" dirty="0" err="1"/>
              <a:t>dewis</a:t>
            </a:r>
            <a:r>
              <a:rPr lang="en-US" dirty="0"/>
              <a:t> PCYDDS a </a:t>
            </a:r>
            <a:r>
              <a:rPr lang="en-US" dirty="0" err="1"/>
              <a:t>dod</a:t>
            </a:r>
            <a:r>
              <a:rPr lang="en-US" dirty="0"/>
              <a:t> </a:t>
            </a:r>
            <a:r>
              <a:rPr lang="en-US" dirty="0" err="1"/>
              <a:t>yma</a:t>
            </a:r>
            <a:r>
              <a:rPr lang="en-US" dirty="0"/>
              <a:t> </a:t>
            </a:r>
            <a:r>
              <a:rPr lang="en-US" dirty="0" err="1"/>
              <a:t>i</a:t>
            </a:r>
            <a:r>
              <a:rPr lang="en-US" dirty="0"/>
              <a:t> </a:t>
            </a:r>
            <a:r>
              <a:rPr lang="en-US" dirty="0" err="1"/>
              <a:t>astudio</a:t>
            </a:r>
            <a:r>
              <a:rPr lang="en-US" dirty="0"/>
              <a:t> </a:t>
            </a:r>
            <a:r>
              <a:rPr lang="en-US" dirty="0" err="1"/>
              <a:t>yng</a:t>
            </a:r>
            <a:r>
              <a:rPr lang="en-US" dirty="0"/>
              <a:t> </a:t>
            </a:r>
            <a:r>
              <a:rPr lang="en-US" dirty="0" err="1"/>
              <a:t>Nghaerfyrddin</a:t>
            </a:r>
            <a:r>
              <a:rPr lang="en-US" dirty="0"/>
              <a:t>?</a:t>
            </a:r>
          </a:p>
          <a:p>
            <a:r>
              <a:rPr lang="en-US" dirty="0" err="1"/>
              <a:t>Oeddech</a:t>
            </a:r>
            <a:r>
              <a:rPr lang="en-US" dirty="0"/>
              <a:t> </a:t>
            </a:r>
            <a:r>
              <a:rPr lang="en-US" dirty="0" err="1"/>
              <a:t>chi’n</a:t>
            </a:r>
            <a:r>
              <a:rPr lang="en-US" dirty="0"/>
              <a:t> </a:t>
            </a:r>
            <a:r>
              <a:rPr lang="en-US" dirty="0" err="1"/>
              <a:t>gwybod</a:t>
            </a:r>
            <a:r>
              <a:rPr lang="en-US" dirty="0"/>
              <a:t> </a:t>
            </a:r>
            <a:r>
              <a:rPr lang="en-US" dirty="0" err="1"/>
              <a:t>bod</a:t>
            </a:r>
            <a:r>
              <a:rPr lang="en-US" dirty="0"/>
              <a:t> </a:t>
            </a:r>
            <a:r>
              <a:rPr lang="en-US" dirty="0" err="1"/>
              <a:t>gan</a:t>
            </a:r>
            <a:r>
              <a:rPr lang="en-US" dirty="0"/>
              <a:t> </a:t>
            </a:r>
            <a:r>
              <a:rPr lang="en-US" dirty="0" err="1"/>
              <a:t>Cymru</a:t>
            </a:r>
            <a:r>
              <a:rPr lang="en-US" dirty="0"/>
              <a:t> </a:t>
            </a:r>
            <a:r>
              <a:rPr lang="en-US" dirty="0" err="1"/>
              <a:t>iaith</a:t>
            </a:r>
            <a:r>
              <a:rPr lang="en-US" dirty="0"/>
              <a:t> </a:t>
            </a:r>
            <a:r>
              <a:rPr lang="en-US" dirty="0" err="1"/>
              <a:t>unigryw</a:t>
            </a:r>
            <a:r>
              <a:rPr lang="en-US" dirty="0"/>
              <a:t>? </a:t>
            </a:r>
          </a:p>
          <a:p>
            <a:r>
              <a:rPr lang="en-US" dirty="0" err="1"/>
              <a:t>Ysgrifennwch</a:t>
            </a:r>
            <a:r>
              <a:rPr lang="en-US" dirty="0"/>
              <a:t> </a:t>
            </a:r>
            <a:r>
              <a:rPr lang="en-US" dirty="0" err="1"/>
              <a:t>eich</a:t>
            </a:r>
            <a:r>
              <a:rPr lang="en-US" dirty="0"/>
              <a:t> </a:t>
            </a:r>
            <a:r>
              <a:rPr lang="en-US" dirty="0" err="1"/>
              <a:t>sylwadau</a:t>
            </a:r>
            <a:r>
              <a:rPr lang="en-US" dirty="0"/>
              <a:t> </a:t>
            </a:r>
            <a:r>
              <a:rPr lang="en-US" dirty="0" err="1"/>
              <a:t>personol</a:t>
            </a:r>
            <a:r>
              <a:rPr lang="en-US" dirty="0"/>
              <a:t> </a:t>
            </a:r>
            <a:r>
              <a:rPr lang="en-US" dirty="0" err="1"/>
              <a:t>ar</a:t>
            </a:r>
            <a:r>
              <a:rPr lang="en-US" dirty="0"/>
              <a:t> post it’s a </a:t>
            </a:r>
            <a:r>
              <a:rPr lang="en-US" dirty="0" err="1"/>
              <a:t>rhowch</a:t>
            </a:r>
            <a:r>
              <a:rPr lang="en-US" dirty="0"/>
              <a:t> </a:t>
            </a:r>
            <a:r>
              <a:rPr lang="en-US" dirty="0" err="1"/>
              <a:t>ar</a:t>
            </a:r>
            <a:r>
              <a:rPr lang="en-US" dirty="0"/>
              <a:t> </a:t>
            </a:r>
            <a:r>
              <a:rPr lang="en-US" dirty="0" err="1"/>
              <a:t>wal</a:t>
            </a:r>
            <a:r>
              <a:rPr lang="en-US" dirty="0"/>
              <a:t>. </a:t>
            </a:r>
          </a:p>
        </p:txBody>
      </p:sp>
      <p:sp>
        <p:nvSpPr>
          <p:cNvPr id="4" name="Content Placeholder 3"/>
          <p:cNvSpPr>
            <a:spLocks noGrp="1"/>
          </p:cNvSpPr>
          <p:nvPr>
            <p:ph sz="half" idx="2"/>
          </p:nvPr>
        </p:nvSpPr>
        <p:spPr/>
        <p:txBody>
          <a:bodyPr>
            <a:normAutofit fontScale="92500"/>
          </a:bodyPr>
          <a:lstStyle/>
          <a:p>
            <a:r>
              <a:rPr lang="en-US" dirty="0"/>
              <a:t>What does it mean to you to be able to study in Wales? </a:t>
            </a:r>
          </a:p>
          <a:p>
            <a:r>
              <a:rPr lang="en-US" dirty="0"/>
              <a:t>Why did you choose to come to UWTSD &amp; study at Carmarthen? </a:t>
            </a:r>
          </a:p>
          <a:p>
            <a:r>
              <a:rPr lang="en-US" dirty="0"/>
              <a:t>Were you aware before you started this course that Wales had it’s own language?</a:t>
            </a:r>
          </a:p>
          <a:p>
            <a:r>
              <a:rPr lang="en-US" dirty="0"/>
              <a:t>Write what these mean to you on post its and place on a wall. </a:t>
            </a:r>
          </a:p>
        </p:txBody>
      </p:sp>
    </p:spTree>
    <p:extLst>
      <p:ext uri="{BB962C8B-B14F-4D97-AF65-F5344CB8AC3E}">
        <p14:creationId xmlns:p14="http://schemas.microsoft.com/office/powerpoint/2010/main" val="2210954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10960129" cy="1325563"/>
          </a:xfrm>
        </p:spPr>
        <p:txBody>
          <a:bodyPr/>
          <a:lstStyle/>
          <a:p>
            <a:r>
              <a:rPr lang="en-US" b="1" dirty="0" err="1"/>
              <a:t>Bwriad</a:t>
            </a:r>
            <a:r>
              <a:rPr lang="en-US" b="1" dirty="0"/>
              <a:t> …                            It is hoped that  …</a:t>
            </a:r>
          </a:p>
        </p:txBody>
      </p:sp>
      <p:sp>
        <p:nvSpPr>
          <p:cNvPr id="3" name="Content Placeholder 2"/>
          <p:cNvSpPr>
            <a:spLocks noGrp="1"/>
          </p:cNvSpPr>
          <p:nvPr>
            <p:ph sz="half" idx="1"/>
          </p:nvPr>
        </p:nvSpPr>
        <p:spPr>
          <a:xfrm>
            <a:off x="378737" y="1025079"/>
            <a:ext cx="5181600" cy="5151884"/>
          </a:xfrm>
        </p:spPr>
        <p:txBody>
          <a:bodyPr>
            <a:normAutofit fontScale="85000" lnSpcReduction="20000"/>
          </a:bodyPr>
          <a:lstStyle/>
          <a:p>
            <a:r>
              <a:rPr lang="en-US" dirty="0" err="1"/>
              <a:t>Hoffwn</a:t>
            </a:r>
            <a:r>
              <a:rPr lang="en-US" dirty="0"/>
              <a:t> </a:t>
            </a:r>
            <a:r>
              <a:rPr lang="en-US" dirty="0" err="1"/>
              <a:t>feddwl</a:t>
            </a:r>
            <a:r>
              <a:rPr lang="en-US" dirty="0"/>
              <a:t> </a:t>
            </a:r>
            <a:r>
              <a:rPr lang="en-US" dirty="0" err="1"/>
              <a:t>tra</a:t>
            </a:r>
            <a:r>
              <a:rPr lang="en-US" dirty="0"/>
              <a:t> </a:t>
            </a:r>
            <a:r>
              <a:rPr lang="en-US" dirty="0" err="1"/>
              <a:t>eich</a:t>
            </a:r>
            <a:r>
              <a:rPr lang="en-US" dirty="0"/>
              <a:t> </a:t>
            </a:r>
            <a:r>
              <a:rPr lang="en-US" dirty="0" err="1"/>
              <a:t>bod</a:t>
            </a:r>
            <a:r>
              <a:rPr lang="en-US" dirty="0"/>
              <a:t> </a:t>
            </a:r>
            <a:r>
              <a:rPr lang="en-US" dirty="0" err="1"/>
              <a:t>chi’n</a:t>
            </a:r>
            <a:r>
              <a:rPr lang="en-US" dirty="0"/>
              <a:t> </a:t>
            </a:r>
            <a:r>
              <a:rPr lang="en-US" dirty="0" err="1"/>
              <a:t>teithio</a:t>
            </a:r>
            <a:r>
              <a:rPr lang="en-US" dirty="0"/>
              <a:t> </a:t>
            </a:r>
            <a:r>
              <a:rPr lang="en-US" dirty="0" err="1"/>
              <a:t>trwy</a:t>
            </a:r>
            <a:r>
              <a:rPr lang="en-US" dirty="0"/>
              <a:t> </a:t>
            </a:r>
            <a:r>
              <a:rPr lang="en-US" dirty="0" err="1"/>
              <a:t>eich</a:t>
            </a:r>
            <a:r>
              <a:rPr lang="en-US" dirty="0"/>
              <a:t> </a:t>
            </a:r>
            <a:r>
              <a:rPr lang="en-US" dirty="0" err="1"/>
              <a:t>graddau</a:t>
            </a:r>
            <a:r>
              <a:rPr lang="en-US" dirty="0"/>
              <a:t> </a:t>
            </a:r>
            <a:r>
              <a:rPr lang="en-US" dirty="0" err="1"/>
              <a:t>byddwch</a:t>
            </a:r>
            <a:r>
              <a:rPr lang="en-US" dirty="0"/>
              <a:t> </a:t>
            </a:r>
            <a:r>
              <a:rPr lang="en-US" dirty="0" err="1"/>
              <a:t>yn</a:t>
            </a:r>
            <a:r>
              <a:rPr lang="en-US" dirty="0"/>
              <a:t> </a:t>
            </a:r>
            <a:r>
              <a:rPr lang="en-US" dirty="0" err="1"/>
              <a:t>profi</a:t>
            </a:r>
            <a:r>
              <a:rPr lang="en-US" dirty="0"/>
              <a:t>, </a:t>
            </a:r>
            <a:r>
              <a:rPr lang="en-US" dirty="0" err="1"/>
              <a:t>deall</a:t>
            </a:r>
            <a:r>
              <a:rPr lang="en-US" dirty="0"/>
              <a:t> a </a:t>
            </a:r>
            <a:r>
              <a:rPr lang="en-US" dirty="0" err="1"/>
              <a:t>dathlu</a:t>
            </a:r>
            <a:r>
              <a:rPr lang="en-US" dirty="0"/>
              <a:t> yr </a:t>
            </a:r>
            <a:r>
              <a:rPr lang="en-US" dirty="0" err="1"/>
              <a:t>ansawdd</a:t>
            </a:r>
            <a:r>
              <a:rPr lang="en-US" dirty="0"/>
              <a:t> </a:t>
            </a:r>
            <a:r>
              <a:rPr lang="en-US" dirty="0" err="1"/>
              <a:t>arbennig</a:t>
            </a:r>
            <a:r>
              <a:rPr lang="en-US" dirty="0"/>
              <a:t> </a:t>
            </a:r>
            <a:r>
              <a:rPr lang="en-US" dirty="0" err="1"/>
              <a:t>sydd</a:t>
            </a:r>
            <a:r>
              <a:rPr lang="en-US" dirty="0"/>
              <a:t> </a:t>
            </a:r>
            <a:r>
              <a:rPr lang="en-US" dirty="0" err="1"/>
              <a:t>o</a:t>
            </a:r>
            <a:r>
              <a:rPr lang="en-US" dirty="0"/>
              <a:t> </a:t>
            </a:r>
            <a:r>
              <a:rPr lang="en-US" dirty="0" err="1"/>
              <a:t>fyw</a:t>
            </a:r>
            <a:r>
              <a:rPr lang="en-US" dirty="0"/>
              <a:t> a </a:t>
            </a:r>
            <a:r>
              <a:rPr lang="en-US" dirty="0" err="1"/>
              <a:t>dysgu</a:t>
            </a:r>
            <a:r>
              <a:rPr lang="en-US" dirty="0"/>
              <a:t> </a:t>
            </a:r>
            <a:r>
              <a:rPr lang="en-US" dirty="0" err="1"/>
              <a:t>yng</a:t>
            </a:r>
            <a:r>
              <a:rPr lang="en-US" dirty="0"/>
              <a:t> </a:t>
            </a:r>
            <a:r>
              <a:rPr lang="en-US" dirty="0" err="1"/>
              <a:t>Ngymru</a:t>
            </a:r>
            <a:r>
              <a:rPr lang="en-US" dirty="0"/>
              <a:t> ac </a:t>
            </a:r>
            <a:r>
              <a:rPr lang="en-US" dirty="0" err="1"/>
              <a:t>wrth</a:t>
            </a:r>
            <a:r>
              <a:rPr lang="en-US" dirty="0"/>
              <a:t> </a:t>
            </a:r>
            <a:r>
              <a:rPr lang="en-US" dirty="0" err="1"/>
              <a:t>wneud</a:t>
            </a:r>
            <a:r>
              <a:rPr lang="en-US" dirty="0"/>
              <a:t> </a:t>
            </a:r>
            <a:r>
              <a:rPr lang="en-US" dirty="0" err="1"/>
              <a:t>hyn</a:t>
            </a:r>
            <a:r>
              <a:rPr lang="en-US" dirty="0"/>
              <a:t>, </a:t>
            </a:r>
            <a:r>
              <a:rPr lang="en-US" dirty="0" err="1"/>
              <a:t>eich</a:t>
            </a:r>
            <a:r>
              <a:rPr lang="en-US" dirty="0"/>
              <a:t> </a:t>
            </a:r>
            <a:r>
              <a:rPr lang="en-US" dirty="0" err="1"/>
              <a:t>bod</a:t>
            </a:r>
            <a:r>
              <a:rPr lang="en-US" dirty="0"/>
              <a:t> </a:t>
            </a:r>
            <a:r>
              <a:rPr lang="en-US" dirty="0" err="1"/>
              <a:t>chi’n</a:t>
            </a:r>
            <a:r>
              <a:rPr lang="en-US" dirty="0"/>
              <a:t> </a:t>
            </a:r>
            <a:r>
              <a:rPr lang="en-US" dirty="0" err="1"/>
              <a:t>datblygu</a:t>
            </a:r>
            <a:r>
              <a:rPr lang="en-US" dirty="0"/>
              <a:t> </a:t>
            </a:r>
            <a:r>
              <a:rPr lang="en-US" dirty="0" err="1"/>
              <a:t>eich</a:t>
            </a:r>
            <a:r>
              <a:rPr lang="en-US" dirty="0"/>
              <a:t> </a:t>
            </a:r>
            <a:r>
              <a:rPr lang="en-US" dirty="0" err="1"/>
              <a:t>hymdeimlad</a:t>
            </a:r>
            <a:r>
              <a:rPr lang="en-US" dirty="0"/>
              <a:t> </a:t>
            </a:r>
            <a:r>
              <a:rPr lang="en-US" dirty="0" err="1"/>
              <a:t>o</a:t>
            </a:r>
            <a:r>
              <a:rPr lang="en-US" dirty="0"/>
              <a:t> </a:t>
            </a:r>
            <a:r>
              <a:rPr lang="en-US" dirty="0" err="1"/>
              <a:t>Gymreictod</a:t>
            </a:r>
            <a:r>
              <a:rPr lang="en-US" dirty="0"/>
              <a:t>. </a:t>
            </a:r>
          </a:p>
          <a:p>
            <a:r>
              <a:rPr lang="en-US" dirty="0" err="1"/>
              <a:t>Bod</a:t>
            </a:r>
            <a:r>
              <a:rPr lang="en-US" dirty="0"/>
              <a:t> </a:t>
            </a:r>
            <a:r>
              <a:rPr lang="en-US" dirty="0" err="1"/>
              <a:t>ganddoch</a:t>
            </a:r>
            <a:r>
              <a:rPr lang="en-US" dirty="0"/>
              <a:t> </a:t>
            </a:r>
            <a:r>
              <a:rPr lang="en-US" dirty="0" err="1"/>
              <a:t>wir</a:t>
            </a:r>
            <a:r>
              <a:rPr lang="en-US" dirty="0"/>
              <a:t> </a:t>
            </a:r>
            <a:r>
              <a:rPr lang="en-US" dirty="0" err="1"/>
              <a:t>deimlad</a:t>
            </a:r>
            <a:r>
              <a:rPr lang="en-US" dirty="0"/>
              <a:t> </a:t>
            </a:r>
            <a:r>
              <a:rPr lang="en-US" dirty="0" err="1"/>
              <a:t>o</a:t>
            </a:r>
            <a:r>
              <a:rPr lang="en-US" dirty="0"/>
              <a:t> </a:t>
            </a:r>
            <a:r>
              <a:rPr lang="en-US" dirty="0" err="1"/>
              <a:t>berthyn</a:t>
            </a:r>
            <a:r>
              <a:rPr lang="en-US" dirty="0"/>
              <a:t> </a:t>
            </a:r>
            <a:r>
              <a:rPr lang="en-US" dirty="0" err="1"/>
              <a:t>i’r</a:t>
            </a:r>
            <a:r>
              <a:rPr lang="en-US" dirty="0"/>
              <a:t> </a:t>
            </a:r>
            <a:r>
              <a:rPr lang="en-US" dirty="0" err="1"/>
              <a:t>Prifysgol</a:t>
            </a:r>
            <a:r>
              <a:rPr lang="en-US" dirty="0"/>
              <a:t> ac </a:t>
            </a:r>
            <a:r>
              <a:rPr lang="en-US" dirty="0" err="1"/>
              <a:t>i’r</a:t>
            </a:r>
            <a:r>
              <a:rPr lang="en-US" dirty="0"/>
              <a:t> </a:t>
            </a:r>
            <a:r>
              <a:rPr lang="en-US" dirty="0" err="1"/>
              <a:t>gymuned</a:t>
            </a:r>
            <a:r>
              <a:rPr lang="en-US" dirty="0"/>
              <a:t> </a:t>
            </a:r>
            <a:r>
              <a:rPr lang="en-US" dirty="0" err="1"/>
              <a:t>leol</a:t>
            </a:r>
            <a:r>
              <a:rPr lang="en-US" dirty="0"/>
              <a:t> </a:t>
            </a:r>
            <a:r>
              <a:rPr lang="en-US" dirty="0" err="1"/>
              <a:t>rydych</a:t>
            </a:r>
            <a:r>
              <a:rPr lang="en-US" dirty="0"/>
              <a:t> </a:t>
            </a:r>
            <a:r>
              <a:rPr lang="en-US" dirty="0" err="1"/>
              <a:t>yn</a:t>
            </a:r>
            <a:r>
              <a:rPr lang="en-US" dirty="0"/>
              <a:t> </a:t>
            </a:r>
            <a:r>
              <a:rPr lang="en-US" dirty="0" err="1"/>
              <a:t>byw</a:t>
            </a:r>
            <a:r>
              <a:rPr lang="en-US" dirty="0"/>
              <a:t> </a:t>
            </a:r>
            <a:r>
              <a:rPr lang="en-US" dirty="0" err="1"/>
              <a:t>ynddi</a:t>
            </a:r>
            <a:r>
              <a:rPr lang="en-US" dirty="0"/>
              <a:t>. </a:t>
            </a:r>
            <a:r>
              <a:rPr lang="en-US" dirty="0" err="1"/>
              <a:t>Ein</a:t>
            </a:r>
            <a:r>
              <a:rPr lang="en-US" dirty="0"/>
              <a:t> </a:t>
            </a:r>
            <a:r>
              <a:rPr lang="en-US" dirty="0" err="1"/>
              <a:t>bod</a:t>
            </a:r>
            <a:r>
              <a:rPr lang="en-US" dirty="0"/>
              <a:t> </a:t>
            </a:r>
            <a:r>
              <a:rPr lang="en-US" dirty="0" err="1"/>
              <a:t>ni’n</a:t>
            </a:r>
            <a:r>
              <a:rPr lang="en-US" dirty="0"/>
              <a:t> </a:t>
            </a:r>
            <a:r>
              <a:rPr lang="en-US" dirty="0" err="1"/>
              <a:t>balch</a:t>
            </a:r>
            <a:r>
              <a:rPr lang="en-US" dirty="0"/>
              <a:t> </a:t>
            </a:r>
            <a:r>
              <a:rPr lang="en-US" dirty="0" err="1"/>
              <a:t>o’n</a:t>
            </a:r>
            <a:r>
              <a:rPr lang="en-US" dirty="0"/>
              <a:t> </a:t>
            </a:r>
            <a:r>
              <a:rPr lang="en-US" dirty="0" err="1"/>
              <a:t>ymrwymiad</a:t>
            </a:r>
            <a:r>
              <a:rPr lang="en-US" dirty="0"/>
              <a:t> </a:t>
            </a:r>
            <a:r>
              <a:rPr lang="en-US" dirty="0" err="1"/>
              <a:t>i</a:t>
            </a:r>
            <a:r>
              <a:rPr lang="en-US" dirty="0"/>
              <a:t> </a:t>
            </a:r>
            <a:r>
              <a:rPr lang="en-US" dirty="0" err="1"/>
              <a:t>Gymru</a:t>
            </a:r>
            <a:r>
              <a:rPr lang="en-US" dirty="0"/>
              <a:t> </a:t>
            </a:r>
            <a:r>
              <a:rPr lang="en-US" dirty="0" err="1"/>
              <a:t>ar</a:t>
            </a:r>
            <a:r>
              <a:rPr lang="en-US" dirty="0"/>
              <a:t> </a:t>
            </a:r>
            <a:r>
              <a:rPr lang="en-US" dirty="0" err="1"/>
              <a:t>holl</a:t>
            </a:r>
            <a:r>
              <a:rPr lang="en-US" dirty="0"/>
              <a:t> </a:t>
            </a:r>
            <a:r>
              <a:rPr lang="en-US" dirty="0" err="1"/>
              <a:t>brofiadau</a:t>
            </a:r>
            <a:r>
              <a:rPr lang="en-US" dirty="0"/>
              <a:t> </a:t>
            </a:r>
            <a:r>
              <a:rPr lang="en-US" dirty="0" err="1"/>
              <a:t>mae</a:t>
            </a:r>
            <a:r>
              <a:rPr lang="en-US" dirty="0"/>
              <a:t> </a:t>
            </a:r>
            <a:r>
              <a:rPr lang="en-US" dirty="0" err="1"/>
              <a:t>hyn</a:t>
            </a:r>
            <a:r>
              <a:rPr lang="en-US" dirty="0"/>
              <a:t> </a:t>
            </a:r>
            <a:r>
              <a:rPr lang="en-US" dirty="0" err="1"/>
              <a:t>yn</a:t>
            </a:r>
            <a:r>
              <a:rPr lang="en-US" dirty="0"/>
              <a:t> </a:t>
            </a:r>
            <a:r>
              <a:rPr lang="en-US" dirty="0" err="1"/>
              <a:t>rhoi</a:t>
            </a:r>
            <a:r>
              <a:rPr lang="en-US" dirty="0"/>
              <a:t> </a:t>
            </a:r>
            <a:r>
              <a:rPr lang="en-US" dirty="0" err="1"/>
              <a:t>i</a:t>
            </a:r>
            <a:r>
              <a:rPr lang="en-US" dirty="0"/>
              <a:t> </a:t>
            </a:r>
            <a:r>
              <a:rPr lang="en-US" dirty="0" err="1"/>
              <a:t>ni</a:t>
            </a:r>
            <a:r>
              <a:rPr lang="en-US" dirty="0"/>
              <a:t>. </a:t>
            </a:r>
          </a:p>
          <a:p>
            <a:r>
              <a:rPr lang="en-US" dirty="0" err="1"/>
              <a:t>Eich</a:t>
            </a:r>
            <a:r>
              <a:rPr lang="en-US" dirty="0"/>
              <a:t> </a:t>
            </a:r>
            <a:r>
              <a:rPr lang="en-US" dirty="0" err="1"/>
              <a:t>bod</a:t>
            </a:r>
            <a:r>
              <a:rPr lang="en-US" dirty="0"/>
              <a:t> </a:t>
            </a:r>
            <a:r>
              <a:rPr lang="en-US" dirty="0" err="1"/>
              <a:t>chi’n</a:t>
            </a:r>
            <a:r>
              <a:rPr lang="en-US" dirty="0"/>
              <a:t> </a:t>
            </a:r>
            <a:r>
              <a:rPr lang="en-US" dirty="0" err="1"/>
              <a:t>hyrwyddo</a:t>
            </a:r>
            <a:r>
              <a:rPr lang="en-US" dirty="0"/>
              <a:t> </a:t>
            </a:r>
            <a:r>
              <a:rPr lang="en-US" dirty="0" err="1"/>
              <a:t>Cymru</a:t>
            </a:r>
            <a:r>
              <a:rPr lang="en-US" dirty="0"/>
              <a:t> </a:t>
            </a:r>
            <a:r>
              <a:rPr lang="en-US" dirty="0" err="1"/>
              <a:t>fel</a:t>
            </a:r>
            <a:r>
              <a:rPr lang="en-US" dirty="0"/>
              <a:t> </a:t>
            </a:r>
            <a:r>
              <a:rPr lang="en-US" dirty="0" err="1"/>
              <a:t>gwlad</a:t>
            </a:r>
            <a:r>
              <a:rPr lang="en-US" dirty="0"/>
              <a:t> </a:t>
            </a:r>
            <a:r>
              <a:rPr lang="en-US" dirty="0" err="1"/>
              <a:t>sy’n</a:t>
            </a:r>
            <a:r>
              <a:rPr lang="en-US" dirty="0"/>
              <a:t> </a:t>
            </a:r>
            <a:r>
              <a:rPr lang="en-US" dirty="0" err="1"/>
              <a:t>edrych</a:t>
            </a:r>
            <a:r>
              <a:rPr lang="en-US" dirty="0"/>
              <a:t> </a:t>
            </a:r>
            <a:r>
              <a:rPr lang="en-US" dirty="0" err="1"/>
              <a:t>allan</a:t>
            </a:r>
            <a:r>
              <a:rPr lang="en-US" dirty="0"/>
              <a:t> </a:t>
            </a:r>
            <a:r>
              <a:rPr lang="en-US" dirty="0" err="1"/>
              <a:t>i’r</a:t>
            </a:r>
            <a:r>
              <a:rPr lang="en-US" dirty="0"/>
              <a:t> </a:t>
            </a:r>
            <a:r>
              <a:rPr lang="en-US" dirty="0" err="1"/>
              <a:t>byd</a:t>
            </a:r>
            <a:r>
              <a:rPr lang="en-US" dirty="0"/>
              <a:t>. </a:t>
            </a:r>
            <a:r>
              <a:rPr lang="en-US" dirty="0" err="1"/>
              <a:t>Hybu</a:t>
            </a:r>
            <a:r>
              <a:rPr lang="en-US" dirty="0"/>
              <a:t> </a:t>
            </a:r>
            <a:r>
              <a:rPr lang="en-US" dirty="0" err="1"/>
              <a:t>dinasyddiaeth</a:t>
            </a:r>
            <a:r>
              <a:rPr lang="en-US" dirty="0"/>
              <a:t> </a:t>
            </a:r>
            <a:r>
              <a:rPr lang="en-US" dirty="0" err="1"/>
              <a:t>fyd</a:t>
            </a:r>
            <a:r>
              <a:rPr lang="en-US" dirty="0"/>
              <a:t> </a:t>
            </a:r>
            <a:r>
              <a:rPr lang="en-US" dirty="0" err="1"/>
              <a:t>eang</a:t>
            </a:r>
            <a:r>
              <a:rPr lang="en-US" dirty="0"/>
              <a:t> a </a:t>
            </a:r>
            <a:r>
              <a:rPr lang="en-US" dirty="0" err="1"/>
              <a:t>datblygiadu</a:t>
            </a:r>
            <a:r>
              <a:rPr lang="en-US" dirty="0"/>
              <a:t> </a:t>
            </a:r>
            <a:r>
              <a:rPr lang="en-US" dirty="0" err="1"/>
              <a:t>cynaliadwy</a:t>
            </a:r>
            <a:r>
              <a:rPr lang="en-US" dirty="0"/>
              <a:t>. </a:t>
            </a:r>
          </a:p>
        </p:txBody>
      </p:sp>
      <p:sp>
        <p:nvSpPr>
          <p:cNvPr id="4" name="Content Placeholder 3"/>
          <p:cNvSpPr>
            <a:spLocks noGrp="1"/>
          </p:cNvSpPr>
          <p:nvPr>
            <p:ph sz="half" idx="2"/>
          </p:nvPr>
        </p:nvSpPr>
        <p:spPr>
          <a:xfrm>
            <a:off x="6305872" y="1025079"/>
            <a:ext cx="5568657" cy="4791129"/>
          </a:xfrm>
        </p:spPr>
        <p:txBody>
          <a:bodyPr>
            <a:normAutofit fontScale="85000" lnSpcReduction="20000"/>
          </a:bodyPr>
          <a:lstStyle/>
          <a:p>
            <a:r>
              <a:rPr lang="en-US" dirty="0"/>
              <a:t>We hope that as you progress through your degrees you will experience, understand and celebrate the distinctive quality of living and learning in Wales &amp; in doing so that you enjoy finding your own identity &amp; your own sense of </a:t>
            </a:r>
            <a:r>
              <a:rPr lang="en-US" dirty="0" err="1"/>
              <a:t>Welshness</a:t>
            </a:r>
            <a:r>
              <a:rPr lang="en-US" dirty="0"/>
              <a:t>.  </a:t>
            </a:r>
          </a:p>
          <a:p>
            <a:r>
              <a:rPr lang="en-US" dirty="0"/>
              <a:t>That you have a heightened sense of belonging to here – your University and in the local community that you live. That we’re proud of the whole Welsh experience. </a:t>
            </a:r>
          </a:p>
          <a:p>
            <a:r>
              <a:rPr lang="en-US" dirty="0"/>
              <a:t>That you also promote an out-ward looking and international Wales in your work and lives. Promoting global citizenships and concern for sustainable development.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0584"/>
            <a:ext cx="10515600" cy="1325563"/>
          </a:xfrm>
        </p:spPr>
        <p:txBody>
          <a:bodyPr/>
          <a:lstStyle/>
          <a:p>
            <a:r>
              <a:rPr lang="en-US" dirty="0"/>
              <a:t>Pam?                         Why? </a:t>
            </a:r>
          </a:p>
        </p:txBody>
      </p:sp>
      <p:sp>
        <p:nvSpPr>
          <p:cNvPr id="3" name="Content Placeholder 2"/>
          <p:cNvSpPr>
            <a:spLocks noGrp="1"/>
          </p:cNvSpPr>
          <p:nvPr>
            <p:ph sz="half" idx="1"/>
          </p:nvPr>
        </p:nvSpPr>
        <p:spPr>
          <a:xfrm>
            <a:off x="420636" y="2296147"/>
            <a:ext cx="5181600" cy="4351338"/>
          </a:xfrm>
        </p:spPr>
        <p:txBody>
          <a:bodyPr>
            <a:normAutofit/>
          </a:bodyPr>
          <a:lstStyle/>
          <a:p>
            <a:r>
              <a:rPr lang="en-US" sz="3600" dirty="0" err="1"/>
              <a:t>Gallai</a:t>
            </a:r>
            <a:r>
              <a:rPr lang="en-US" sz="3600" dirty="0"/>
              <a:t> </a:t>
            </a:r>
            <a:r>
              <a:rPr lang="en-US" sz="3600" dirty="0" err="1"/>
              <a:t>sgiliau</a:t>
            </a:r>
            <a:r>
              <a:rPr lang="en-US" sz="3600" dirty="0"/>
              <a:t> </a:t>
            </a:r>
            <a:r>
              <a:rPr lang="en-US" sz="3600" dirty="0" err="1"/>
              <a:t>dwyieithrwydd</a:t>
            </a:r>
            <a:r>
              <a:rPr lang="en-US" sz="3600" dirty="0"/>
              <a:t> </a:t>
            </a:r>
            <a:r>
              <a:rPr lang="en-US" sz="3600" dirty="0" err="1"/>
              <a:t>fod</a:t>
            </a:r>
            <a:r>
              <a:rPr lang="en-US" sz="3600" dirty="0"/>
              <a:t> </a:t>
            </a:r>
            <a:r>
              <a:rPr lang="en-US" sz="3600" dirty="0" err="1"/>
              <a:t>yn</a:t>
            </a:r>
            <a:r>
              <a:rPr lang="en-US" sz="3600" dirty="0"/>
              <a:t> </a:t>
            </a:r>
            <a:r>
              <a:rPr lang="en-US" sz="3600" dirty="0" err="1"/>
              <a:t>ddefnyddiol</a:t>
            </a:r>
            <a:r>
              <a:rPr lang="en-US" sz="3600" dirty="0"/>
              <a:t> </a:t>
            </a:r>
            <a:r>
              <a:rPr lang="en-US" sz="3600" dirty="0" err="1"/>
              <a:t>mewn</a:t>
            </a:r>
            <a:r>
              <a:rPr lang="en-US" sz="3600" dirty="0"/>
              <a:t> </a:t>
            </a:r>
            <a:r>
              <a:rPr lang="en-US" sz="3600" dirty="0" err="1"/>
              <a:t>unrhyw</a:t>
            </a:r>
            <a:r>
              <a:rPr lang="en-US" sz="3600" dirty="0"/>
              <a:t> </a:t>
            </a:r>
            <a:r>
              <a:rPr lang="en-US" sz="3600" dirty="0" err="1"/>
              <a:t>swydd</a:t>
            </a:r>
            <a:r>
              <a:rPr lang="en-US" sz="3600" dirty="0"/>
              <a:t> </a:t>
            </a:r>
            <a:r>
              <a:rPr lang="en-US" sz="3600" dirty="0" err="1"/>
              <a:t>ond</a:t>
            </a:r>
            <a:r>
              <a:rPr lang="en-US" sz="3600" dirty="0"/>
              <a:t> </a:t>
            </a:r>
            <a:r>
              <a:rPr lang="en-US" sz="3600" dirty="0" err="1"/>
              <a:t>yn</a:t>
            </a:r>
            <a:r>
              <a:rPr lang="en-US" sz="3600" dirty="0"/>
              <a:t> </a:t>
            </a:r>
            <a:r>
              <a:rPr lang="en-US" sz="3600" dirty="0" err="1"/>
              <a:t>enwedig</a:t>
            </a:r>
            <a:r>
              <a:rPr lang="en-US" sz="3600" dirty="0"/>
              <a:t> </a:t>
            </a:r>
            <a:r>
              <a:rPr lang="en-US" sz="3600" dirty="0" err="1"/>
              <a:t>mewn</a:t>
            </a:r>
            <a:r>
              <a:rPr lang="en-US" sz="3600" dirty="0"/>
              <a:t> </a:t>
            </a:r>
            <a:r>
              <a:rPr lang="en-US" sz="3600" dirty="0" err="1"/>
              <a:t>swyddi</a:t>
            </a:r>
            <a:r>
              <a:rPr lang="en-US" sz="3600" dirty="0"/>
              <a:t> </a:t>
            </a:r>
            <a:r>
              <a:rPr lang="en-US" sz="3600" dirty="0" err="1"/>
              <a:t>sy'n</a:t>
            </a:r>
            <a:r>
              <a:rPr lang="en-US" sz="3600" dirty="0"/>
              <a:t> </a:t>
            </a:r>
            <a:r>
              <a:rPr lang="en-US" sz="3600" dirty="0" err="1"/>
              <a:t>cynnwys</a:t>
            </a:r>
            <a:r>
              <a:rPr lang="en-US" sz="3600" dirty="0"/>
              <a:t> </a:t>
            </a:r>
            <a:r>
              <a:rPr lang="en-US" sz="3600" dirty="0" err="1"/>
              <a:t>cyfathrebu</a:t>
            </a:r>
            <a:r>
              <a:rPr lang="en-US" sz="3600" dirty="0"/>
              <a:t> </a:t>
            </a:r>
            <a:r>
              <a:rPr lang="en-US" sz="3600" dirty="0" err="1"/>
              <a:t>â</a:t>
            </a:r>
            <a:r>
              <a:rPr lang="en-US" sz="3600" dirty="0"/>
              <a:t> </a:t>
            </a:r>
            <a:r>
              <a:rPr lang="en-US" sz="3600" dirty="0" err="1"/>
              <a:t>phobl</a:t>
            </a:r>
            <a:r>
              <a:rPr lang="en-US" sz="3600" dirty="0"/>
              <a:t>. </a:t>
            </a:r>
          </a:p>
        </p:txBody>
      </p:sp>
      <p:sp>
        <p:nvSpPr>
          <p:cNvPr id="4" name="Content Placeholder 3"/>
          <p:cNvSpPr>
            <a:spLocks noGrp="1"/>
          </p:cNvSpPr>
          <p:nvPr>
            <p:ph sz="half" idx="2"/>
          </p:nvPr>
        </p:nvSpPr>
        <p:spPr>
          <a:xfrm>
            <a:off x="6398380" y="2296147"/>
            <a:ext cx="5181600" cy="4351338"/>
          </a:xfrm>
        </p:spPr>
        <p:txBody>
          <a:bodyPr>
            <a:normAutofit/>
          </a:bodyPr>
          <a:lstStyle/>
          <a:p>
            <a:r>
              <a:rPr lang="en-US" sz="3600" dirty="0"/>
              <a:t>Bilingual skills could be useful for any job but especially those involving communicating with people.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ext uri="{D42A27DB-BD31-4B8C-83A1-F6EECF244321}">
                <p14:modId xmlns:p14="http://schemas.microsoft.com/office/powerpoint/2010/main" val="730658066"/>
              </p:ext>
            </p:extLst>
          </p:nvPr>
        </p:nvGraphicFramePr>
        <p:xfrm>
          <a:off x="212270" y="487062"/>
          <a:ext cx="11266715" cy="7056737"/>
        </p:xfrm>
        <a:graphic>
          <a:graphicData uri="http://schemas.openxmlformats.org/drawingml/2006/table">
            <a:tbl>
              <a:tblPr firstRow="1" bandRow="1">
                <a:tableStyleId>{2D5ABB26-0587-4C30-8999-92F81FD0307C}</a:tableStyleId>
              </a:tblPr>
              <a:tblGrid>
                <a:gridCol w="5486402">
                  <a:extLst>
                    <a:ext uri="{9D8B030D-6E8A-4147-A177-3AD203B41FA5}">
                      <a16:colId xmlns:a16="http://schemas.microsoft.com/office/drawing/2014/main" val="20000"/>
                    </a:ext>
                  </a:extLst>
                </a:gridCol>
                <a:gridCol w="5780313">
                  <a:extLst>
                    <a:ext uri="{9D8B030D-6E8A-4147-A177-3AD203B41FA5}">
                      <a16:colId xmlns:a16="http://schemas.microsoft.com/office/drawing/2014/main" val="20001"/>
                    </a:ext>
                  </a:extLst>
                </a:gridCol>
              </a:tblGrid>
              <a:tr h="7056737">
                <a:tc>
                  <a:txBody>
                    <a:bodyPr/>
                    <a:lstStyle/>
                    <a:p>
                      <a:pPr marL="0" indent="0">
                        <a:buFontTx/>
                        <a:buNone/>
                      </a:pPr>
                      <a:endParaRPr lang="cy-GB" sz="1800" kern="1200" dirty="0">
                        <a:solidFill>
                          <a:schemeClr val="tx1"/>
                        </a:solidFill>
                        <a:effectLst/>
                        <a:latin typeface="Arial" panose="020B0604020202020204" pitchFamily="34" charset="0"/>
                        <a:ea typeface="+mn-ea"/>
                        <a:cs typeface="Arial" panose="020B0604020202020204" pitchFamily="34" charset="0"/>
                      </a:endParaRPr>
                    </a:p>
                    <a:p>
                      <a:pPr marL="0" indent="0">
                        <a:buFontTx/>
                        <a:buNone/>
                      </a:pPr>
                      <a:endParaRPr lang="cy-GB" sz="1800" kern="1200" dirty="0">
                        <a:solidFill>
                          <a:schemeClr val="tx1"/>
                        </a:solidFill>
                        <a:effectLst/>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cy-GB" sz="1800" kern="1200" dirty="0">
                          <a:solidFill>
                            <a:schemeClr val="tx1"/>
                          </a:solidFill>
                          <a:effectLst/>
                          <a:latin typeface="Arial" panose="020B0604020202020204" pitchFamily="34" charset="0"/>
                          <a:ea typeface="+mn-ea"/>
                          <a:cs typeface="Arial" panose="020B0604020202020204" pitchFamily="34" charset="0"/>
                        </a:rPr>
                        <a:t>Yn sgil polisïau a deddfwriaeth newydd yng Nghymru, mae mwy a mwy o alw am bobl sy’n gallu gweithio’n ddwyieithog. </a:t>
                      </a: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lang="cy-GB" sz="1800" kern="1200" dirty="0">
                        <a:solidFill>
                          <a:schemeClr val="tx1"/>
                        </a:solidFill>
                        <a:effectLst/>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cy-GB" sz="1800" kern="1200" dirty="0">
                          <a:solidFill>
                            <a:schemeClr val="tx1"/>
                          </a:solidFill>
                          <a:effectLst/>
                          <a:latin typeface="Arial" panose="020B0604020202020204" pitchFamily="34" charset="0"/>
                          <a:ea typeface="+mn-ea"/>
                          <a:cs typeface="Arial" panose="020B0604020202020204" pitchFamily="34" charset="0"/>
                        </a:rPr>
                        <a:t>Mae cyflogwyr yn gwybod bod angen iddynt gyflogi gweithwyr sy’n hyderus yn y Gymraeg a’r Saesneg er mwyn iddynt allu cynnig y gwasanaethau gorau posibl i’w cwsmeriaid.</a:t>
                      </a:r>
                    </a:p>
                    <a:p>
                      <a:pPr marL="285750" indent="-285750">
                        <a:buFontTx/>
                        <a:buChar char="-"/>
                      </a:pPr>
                      <a:endParaRPr lang="cy-GB" sz="1800" kern="1200" dirty="0">
                        <a:solidFill>
                          <a:schemeClr val="tx1"/>
                        </a:solidFill>
                        <a:effectLst/>
                        <a:latin typeface="Arial" panose="020B0604020202020204" pitchFamily="34" charset="0"/>
                        <a:ea typeface="+mn-ea"/>
                        <a:cs typeface="Arial" panose="020B0604020202020204" pitchFamily="34" charset="0"/>
                      </a:endParaRPr>
                    </a:p>
                    <a:p>
                      <a:pPr marL="285750" indent="-285750">
                        <a:buFontTx/>
                        <a:buChar char="-"/>
                      </a:pPr>
                      <a:r>
                        <a:rPr lang="cy-GB" dirty="0">
                          <a:latin typeface="Arial" panose="020B0604020202020204" pitchFamily="34" charset="0"/>
                          <a:cs typeface="Arial" panose="020B0604020202020204" pitchFamily="34" charset="0"/>
                        </a:rPr>
                        <a:t>Mae pobl sy’n gallu siarad ac ysgrifennu Cymraeg yn ennill bron i 11% yn uwch ar gyfartaledd*</a:t>
                      </a:r>
                      <a:endParaRPr lang="cy-GB" sz="1800" kern="1200" dirty="0">
                        <a:solidFill>
                          <a:schemeClr val="tx1"/>
                        </a:solidFill>
                        <a:effectLst/>
                        <a:latin typeface="Arial" panose="020B0604020202020204" pitchFamily="34" charset="0"/>
                        <a:ea typeface="+mn-ea"/>
                        <a:cs typeface="Arial" panose="020B0604020202020204" pitchFamily="34" charset="0"/>
                      </a:endParaRPr>
                    </a:p>
                    <a:p>
                      <a:pPr marL="0" indent="0">
                        <a:buFontTx/>
                        <a:buNone/>
                      </a:pPr>
                      <a:endParaRPr lang="cy-GB" sz="1800" kern="1200" dirty="0">
                        <a:solidFill>
                          <a:schemeClr val="tx1"/>
                        </a:solidFill>
                        <a:effectLst/>
                        <a:latin typeface="Arial" panose="020B0604020202020204" pitchFamily="34" charset="0"/>
                        <a:ea typeface="+mn-ea"/>
                        <a:cs typeface="Arial" panose="020B0604020202020204" pitchFamily="34" charset="0"/>
                      </a:endParaRPr>
                    </a:p>
                  </a:txBody>
                  <a:tcPr/>
                </a:tc>
                <a:tc>
                  <a:txBody>
                    <a:bodyPr/>
                    <a:lstStyle/>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285750" indent="-285750">
                        <a:buFontTx/>
                        <a:buChar char="-"/>
                      </a:pPr>
                      <a:r>
                        <a:rPr lang="en-GB" dirty="0">
                          <a:solidFill>
                            <a:schemeClr val="tx1">
                              <a:lumMod val="75000"/>
                              <a:lumOff val="25000"/>
                            </a:schemeClr>
                          </a:solidFill>
                          <a:latin typeface="Arial" panose="020B0604020202020204" pitchFamily="34" charset="0"/>
                          <a:cs typeface="Arial" panose="020B0604020202020204" pitchFamily="34" charset="0"/>
                        </a:rPr>
                        <a:t>Due to new policies and legislation in Wales, there is a growing demand for people who can work bilingually.</a:t>
                      </a:r>
                    </a:p>
                    <a:p>
                      <a:pPr marL="285750" indent="-285750">
                        <a:buFontTx/>
                        <a:buChar char="-"/>
                      </a:pPr>
                      <a:endParaRPr lang="en-GB" dirty="0">
                        <a:solidFill>
                          <a:schemeClr val="tx1">
                            <a:lumMod val="75000"/>
                            <a:lumOff val="25000"/>
                          </a:schemeClr>
                        </a:solidFill>
                        <a:latin typeface="Arial" panose="020B0604020202020204" pitchFamily="34" charset="0"/>
                        <a:cs typeface="Arial" panose="020B0604020202020204" pitchFamily="34" charset="0"/>
                      </a:endParaRPr>
                    </a:p>
                    <a:p>
                      <a:pPr marL="0" indent="0">
                        <a:buFontTx/>
                        <a:buNone/>
                      </a:pPr>
                      <a:endParaRPr lang="en-GB" dirty="0">
                        <a:solidFill>
                          <a:schemeClr val="tx1">
                            <a:lumMod val="75000"/>
                            <a:lumOff val="25000"/>
                          </a:schemeClr>
                        </a:solidFill>
                        <a:latin typeface="Arial" panose="020B0604020202020204" pitchFamily="34" charset="0"/>
                        <a:cs typeface="Arial" panose="020B0604020202020204" pitchFamily="34" charset="0"/>
                      </a:endParaRPr>
                    </a:p>
                    <a:p>
                      <a:pPr marL="285750" indent="-285750">
                        <a:buFontTx/>
                        <a:buChar char="-"/>
                      </a:pPr>
                      <a:r>
                        <a:rPr lang="en-GB" dirty="0">
                          <a:solidFill>
                            <a:schemeClr val="tx1">
                              <a:lumMod val="75000"/>
                              <a:lumOff val="25000"/>
                            </a:schemeClr>
                          </a:solidFill>
                          <a:latin typeface="Arial" panose="020B0604020202020204" pitchFamily="34" charset="0"/>
                          <a:cs typeface="Arial" panose="020B0604020202020204" pitchFamily="34" charset="0"/>
                        </a:rPr>
                        <a:t>Employers know they need to employ workers who are confident in Welsh and English so that they can offer the best possible services to their customers.</a:t>
                      </a:r>
                    </a:p>
                    <a:p>
                      <a:pPr marL="0" indent="0">
                        <a:buFontTx/>
                        <a:buNone/>
                      </a:pPr>
                      <a:endParaRPr lang="en-GB" dirty="0">
                        <a:solidFill>
                          <a:schemeClr val="tx1">
                            <a:lumMod val="75000"/>
                            <a:lumOff val="25000"/>
                          </a:schemeClr>
                        </a:solidFill>
                        <a:latin typeface="Arial" panose="020B0604020202020204" pitchFamily="34" charset="0"/>
                        <a:cs typeface="Arial" panose="020B0604020202020204" pitchFamily="34" charset="0"/>
                      </a:endParaRPr>
                    </a:p>
                    <a:p>
                      <a:pPr marL="0" indent="0">
                        <a:buFontTx/>
                        <a:buNone/>
                      </a:pPr>
                      <a:endParaRPr lang="en-GB" dirty="0">
                        <a:solidFill>
                          <a:schemeClr val="tx1">
                            <a:lumMod val="75000"/>
                            <a:lumOff val="25000"/>
                          </a:schemeClr>
                        </a:solidFill>
                        <a:latin typeface="Arial" panose="020B0604020202020204" pitchFamily="34" charset="0"/>
                        <a:cs typeface="Arial" panose="020B0604020202020204" pitchFamily="34" charset="0"/>
                      </a:endParaRPr>
                    </a:p>
                    <a:p>
                      <a:pPr marL="285750" indent="-285750">
                        <a:buFontTx/>
                        <a:buChar char="-"/>
                      </a:pPr>
                      <a:r>
                        <a:rPr lang="en-GB" dirty="0">
                          <a:solidFill>
                            <a:schemeClr val="tx1">
                              <a:lumMod val="75000"/>
                              <a:lumOff val="25000"/>
                            </a:schemeClr>
                          </a:solidFill>
                          <a:latin typeface="Arial" panose="020B0604020202020204" pitchFamily="34" charset="0"/>
                          <a:cs typeface="Arial" panose="020B0604020202020204" pitchFamily="34" charset="0"/>
                        </a:rPr>
                        <a:t>People able to speak and write Welsh, can earn on average nearly 11% more*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Arial" panose="020B0604020202020204" pitchFamily="34" charset="0"/>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cy-GB" i="1" dirty="0">
                          <a:latin typeface="Arial" panose="020B0604020202020204" pitchFamily="34" charset="0"/>
                          <a:cs typeface="Arial" panose="020B0604020202020204" pitchFamily="34" charset="0"/>
                        </a:rPr>
                        <a:t>*</a:t>
                      </a:r>
                      <a:r>
                        <a:rPr lang="en-GB" i="1" dirty="0" err="1">
                          <a:latin typeface="Arial" panose="020B0604020202020204" pitchFamily="34" charset="0"/>
                          <a:cs typeface="Arial" panose="020B0604020202020204" pitchFamily="34" charset="0"/>
                        </a:rPr>
                        <a:t>Gyrfa</a:t>
                      </a:r>
                      <a:r>
                        <a:rPr lang="en-GB" i="1" baseline="0" dirty="0">
                          <a:latin typeface="Arial" panose="020B0604020202020204" pitchFamily="34" charset="0"/>
                          <a:cs typeface="Arial" panose="020B0604020202020204" pitchFamily="34" charset="0"/>
                        </a:rPr>
                        <a:t> Cymru</a:t>
                      </a:r>
                      <a:endParaRPr lang="cy-GB" sz="1800" i="1" kern="1200" dirty="0">
                        <a:solidFill>
                          <a:schemeClr val="tx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a:xfrm>
            <a:off x="8010768" y="1074615"/>
            <a:ext cx="3343031" cy="5102348"/>
          </a:xfrm>
        </p:spPr>
        <p:txBody>
          <a:bodyPr>
            <a:normAutofit/>
          </a:bodyPr>
          <a:lstStyle/>
          <a:p>
            <a:r>
              <a:rPr lang="en-US" sz="3600" dirty="0" err="1"/>
              <a:t>Deddf</a:t>
            </a:r>
            <a:r>
              <a:rPr lang="en-US" sz="3600" dirty="0"/>
              <a:t> </a:t>
            </a:r>
            <a:r>
              <a:rPr lang="en-US" sz="3600" dirty="0" err="1"/>
              <a:t>Lleisiant</a:t>
            </a:r>
            <a:r>
              <a:rPr lang="en-US" sz="3600" dirty="0"/>
              <a:t> </a:t>
            </a:r>
            <a:r>
              <a:rPr lang="en-US" sz="3600" dirty="0" err="1"/>
              <a:t>Cenedlaethau’r</a:t>
            </a:r>
            <a:r>
              <a:rPr lang="en-US" sz="3600" dirty="0"/>
              <a:t> </a:t>
            </a:r>
            <a:r>
              <a:rPr lang="en-US" sz="3600" dirty="0" err="1"/>
              <a:t>Dyfodol</a:t>
            </a:r>
            <a:r>
              <a:rPr lang="en-US" sz="3600" dirty="0"/>
              <a:t> (2015)</a:t>
            </a:r>
          </a:p>
          <a:p>
            <a:endParaRPr lang="en-US" sz="3600" dirty="0"/>
          </a:p>
          <a:p>
            <a:r>
              <a:rPr lang="en-US" sz="3600" dirty="0"/>
              <a:t>Well-being of Future Generations Act (2015)</a:t>
            </a:r>
          </a:p>
        </p:txBody>
      </p:sp>
      <p:pic>
        <p:nvPicPr>
          <p:cNvPr id="5" name="Picture 4"/>
          <p:cNvPicPr>
            <a:picLocks noChangeAspect="1"/>
          </p:cNvPicPr>
          <p:nvPr/>
        </p:nvPicPr>
        <p:blipFill>
          <a:blip r:embed="rId3"/>
          <a:stretch>
            <a:fillRect/>
          </a:stretch>
        </p:blipFill>
        <p:spPr>
          <a:xfrm>
            <a:off x="0" y="0"/>
            <a:ext cx="6019800" cy="693028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Dalfan Cynnwys 2"/>
          <p:cNvSpPr>
            <a:spLocks noGrp="1"/>
          </p:cNvSpPr>
          <p:nvPr>
            <p:ph idx="1"/>
          </p:nvPr>
        </p:nvSpPr>
        <p:spPr>
          <a:xfrm>
            <a:off x="609600" y="1348472"/>
            <a:ext cx="10972800" cy="4777691"/>
          </a:xfrm>
        </p:spPr>
        <p:txBody>
          <a:bodyPr>
            <a:normAutofit lnSpcReduction="10000"/>
          </a:bodyPr>
          <a:lstStyle/>
          <a:p>
            <a:pPr algn="ctr">
              <a:buFont typeface="Arial" pitchFamily="-112" charset="0"/>
              <a:buNone/>
            </a:pPr>
            <a:r>
              <a:rPr lang="en-US" sz="4800" dirty="0" err="1">
                <a:latin typeface="Comic Sans MS" pitchFamily="-112" charset="0"/>
              </a:rPr>
              <a:t>Ydi’r</a:t>
            </a:r>
            <a:r>
              <a:rPr lang="en-US" sz="4800" dirty="0">
                <a:latin typeface="Comic Sans MS" pitchFamily="-112" charset="0"/>
              </a:rPr>
              <a:t> </a:t>
            </a:r>
            <a:r>
              <a:rPr lang="en-US" sz="4800" dirty="0" err="1">
                <a:latin typeface="Comic Sans MS" pitchFamily="-112" charset="0"/>
              </a:rPr>
              <a:t>Gymraeg</a:t>
            </a:r>
            <a:r>
              <a:rPr lang="en-US" sz="4800" dirty="0">
                <a:latin typeface="Comic Sans MS" pitchFamily="-112" charset="0"/>
              </a:rPr>
              <a:t> </a:t>
            </a:r>
            <a:r>
              <a:rPr lang="en-US" sz="4800" dirty="0" err="1">
                <a:latin typeface="Comic Sans MS" pitchFamily="-112" charset="0"/>
              </a:rPr>
              <a:t>yn</a:t>
            </a:r>
            <a:r>
              <a:rPr lang="en-US" sz="4800" dirty="0">
                <a:latin typeface="Comic Sans MS" pitchFamily="-112" charset="0"/>
              </a:rPr>
              <a:t> </a:t>
            </a:r>
            <a:r>
              <a:rPr lang="en-US" sz="4800" dirty="0" err="1">
                <a:latin typeface="Comic Sans MS" pitchFamily="-112" charset="0"/>
              </a:rPr>
              <a:t>bwysig</a:t>
            </a:r>
            <a:r>
              <a:rPr lang="en-US" sz="4800" dirty="0">
                <a:latin typeface="Comic Sans MS" pitchFamily="-112" charset="0"/>
              </a:rPr>
              <a:t> </a:t>
            </a:r>
            <a:r>
              <a:rPr lang="en-US" sz="4800" dirty="0" err="1">
                <a:latin typeface="Comic Sans MS" pitchFamily="-112" charset="0"/>
              </a:rPr>
              <a:t>yn</a:t>
            </a:r>
            <a:r>
              <a:rPr lang="en-US" sz="4800" dirty="0">
                <a:latin typeface="Comic Sans MS" pitchFamily="-112" charset="0"/>
              </a:rPr>
              <a:t> </a:t>
            </a:r>
            <a:r>
              <a:rPr lang="en-US" sz="4800" dirty="0" err="1">
                <a:latin typeface="Comic Sans MS" pitchFamily="-112" charset="0"/>
              </a:rPr>
              <a:t>y</a:t>
            </a:r>
            <a:r>
              <a:rPr lang="en-US" sz="4800" dirty="0">
                <a:latin typeface="Comic Sans MS" pitchFamily="-112" charset="0"/>
              </a:rPr>
              <a:t> </a:t>
            </a:r>
            <a:r>
              <a:rPr lang="en-US" sz="4800" dirty="0" err="1">
                <a:latin typeface="Comic Sans MS" pitchFamily="-112" charset="0"/>
              </a:rPr>
              <a:t>byd</a:t>
            </a:r>
            <a:r>
              <a:rPr lang="en-US" sz="4800" dirty="0">
                <a:latin typeface="Comic Sans MS" pitchFamily="-112" charset="0"/>
              </a:rPr>
              <a:t> </a:t>
            </a:r>
            <a:r>
              <a:rPr lang="en-US" sz="4800" dirty="0" err="1">
                <a:latin typeface="Comic Sans MS" pitchFamily="-112" charset="0"/>
              </a:rPr>
              <a:t>gwaith</a:t>
            </a:r>
            <a:r>
              <a:rPr lang="en-US" sz="4800" dirty="0">
                <a:latin typeface="Comic Sans MS" pitchFamily="-112" charset="0"/>
              </a:rPr>
              <a:t>?</a:t>
            </a:r>
          </a:p>
          <a:p>
            <a:pPr algn="ctr">
              <a:buFont typeface="Arial" pitchFamily="-112" charset="0"/>
              <a:buNone/>
            </a:pPr>
            <a:endParaRPr lang="en-US" sz="4800" dirty="0">
              <a:latin typeface="Comic Sans MS" pitchFamily="-112" charset="0"/>
            </a:endParaRPr>
          </a:p>
          <a:p>
            <a:pPr algn="ctr">
              <a:buFont typeface="Arial" pitchFamily="-112" charset="0"/>
              <a:buNone/>
            </a:pPr>
            <a:r>
              <a:rPr lang="en-US" sz="4800" dirty="0">
                <a:latin typeface="Comic Sans MS" pitchFamily="-112" charset="0"/>
              </a:rPr>
              <a:t>Is the Welsh language important in the world of work? </a:t>
            </a:r>
          </a:p>
          <a:p>
            <a:pPr algn="ctr">
              <a:buFont typeface="Arial" pitchFamily="-112" charset="0"/>
              <a:buNone/>
            </a:pPr>
            <a:endParaRPr lang="en-US" sz="4800" dirty="0">
              <a:latin typeface="Comic Sans MS" pitchFamily="-112" charset="0"/>
            </a:endParaRPr>
          </a:p>
          <a:p>
            <a:pPr algn="ctr">
              <a:buFont typeface="Arial" pitchFamily="-112" charset="0"/>
              <a:buNone/>
            </a:pPr>
            <a:r>
              <a:rPr lang="en-US" sz="4000" dirty="0" err="1">
                <a:latin typeface="Comic Sans MS" pitchFamily="-112" charset="0"/>
              </a:rPr>
              <a:t>Tasg</a:t>
            </a:r>
            <a:r>
              <a:rPr lang="en-US" sz="4000" dirty="0">
                <a:latin typeface="Comic Sans MS" pitchFamily="-112" charset="0"/>
              </a:rPr>
              <a:t>: </a:t>
            </a:r>
            <a:r>
              <a:rPr lang="en-US" sz="4000" dirty="0" err="1">
                <a:latin typeface="Comic Sans MS" pitchFamily="-112" charset="0"/>
              </a:rPr>
              <a:t>Trefn</a:t>
            </a:r>
            <a:r>
              <a:rPr lang="en-US" sz="4000" dirty="0">
                <a:latin typeface="Comic Sans MS" pitchFamily="-112" charset="0"/>
              </a:rPr>
              <a:t> </a:t>
            </a:r>
            <a:r>
              <a:rPr lang="en-US" sz="4000" dirty="0" err="1">
                <a:latin typeface="Comic Sans MS" pitchFamily="-112" charset="0"/>
              </a:rPr>
              <a:t>Pwysigrwydd</a:t>
            </a:r>
            <a:r>
              <a:rPr lang="en-US" sz="4000" dirty="0">
                <a:latin typeface="Comic Sans MS" pitchFamily="-112" charset="0"/>
              </a:rPr>
              <a:t> </a:t>
            </a:r>
          </a:p>
        </p:txBody>
      </p:sp>
      <p:pic>
        <p:nvPicPr>
          <p:cNvPr id="3" name="Picture 2"/>
          <p:cNvPicPr>
            <a:picLocks noChangeAspect="1"/>
          </p:cNvPicPr>
          <p:nvPr/>
        </p:nvPicPr>
        <p:blipFill>
          <a:blip r:embed="rId4"/>
          <a:stretch>
            <a:fillRect/>
          </a:stretch>
        </p:blipFill>
        <p:spPr>
          <a:xfrm>
            <a:off x="248735" y="1099416"/>
            <a:ext cx="951301" cy="961159"/>
          </a:xfrm>
          <a:prstGeom prst="rect">
            <a:avLst/>
          </a:prstGeom>
        </p:spPr>
      </p:pic>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Dalfan Cynnwys 2"/>
          <p:cNvSpPr>
            <a:spLocks noGrp="1"/>
          </p:cNvSpPr>
          <p:nvPr>
            <p:ph idx="1"/>
          </p:nvPr>
        </p:nvSpPr>
        <p:spPr>
          <a:xfrm>
            <a:off x="624417" y="1196976"/>
            <a:ext cx="10972800" cy="4525963"/>
          </a:xfrm>
        </p:spPr>
        <p:txBody>
          <a:bodyPr/>
          <a:lstStyle/>
          <a:p>
            <a:pPr>
              <a:buFont typeface="Arial" pitchFamily="-112" charset="0"/>
              <a:buNone/>
            </a:pPr>
            <a:r>
              <a:rPr lang="en-US" sz="2800" u="sng" dirty="0">
                <a:hlinkClick r:id="rId4"/>
              </a:rPr>
              <a:t>https://www.youtube.com/watch?v=mCjLWzRUZik</a:t>
            </a:r>
            <a:endParaRPr lang="en-US" sz="2800" u="sng" dirty="0"/>
          </a:p>
          <a:p>
            <a:pPr>
              <a:buFont typeface="Arial" pitchFamily="-112" charset="0"/>
              <a:buNone/>
            </a:pPr>
            <a:r>
              <a:rPr lang="en-US" sz="2800" dirty="0">
                <a:latin typeface="Comic Sans MS" pitchFamily="-112" charset="0"/>
              </a:rPr>
              <a:t>	</a:t>
            </a:r>
            <a:r>
              <a:rPr lang="en-US" sz="2400" dirty="0" err="1">
                <a:latin typeface="Comic Sans MS" pitchFamily="-112" charset="0"/>
              </a:rPr>
              <a:t>Dwy</a:t>
            </a:r>
            <a:r>
              <a:rPr lang="en-US" sz="2400" dirty="0">
                <a:latin typeface="Comic Sans MS" pitchFamily="-112" charset="0"/>
              </a:rPr>
              <a:t> </a:t>
            </a:r>
            <a:r>
              <a:rPr lang="en-US" sz="2400" dirty="0" err="1">
                <a:latin typeface="Comic Sans MS" pitchFamily="-112" charset="0"/>
              </a:rPr>
              <a:t>iaith</a:t>
            </a:r>
            <a:r>
              <a:rPr lang="en-US" sz="2400" dirty="0">
                <a:latin typeface="Comic Sans MS" pitchFamily="-112" charset="0"/>
              </a:rPr>
              <a:t>, </a:t>
            </a:r>
            <a:r>
              <a:rPr lang="en-US" sz="2400" dirty="0" err="1">
                <a:latin typeface="Comic Sans MS" pitchFamily="-112" charset="0"/>
              </a:rPr>
              <a:t>dwywaith</a:t>
            </a:r>
            <a:r>
              <a:rPr lang="en-US" sz="2400" dirty="0">
                <a:latin typeface="Comic Sans MS" pitchFamily="-112" charset="0"/>
              </a:rPr>
              <a:t> </a:t>
            </a:r>
            <a:r>
              <a:rPr lang="en-US" sz="2400" dirty="0" err="1">
                <a:latin typeface="Comic Sans MS" pitchFamily="-112" charset="0"/>
              </a:rPr>
              <a:t>y</a:t>
            </a:r>
            <a:r>
              <a:rPr lang="en-US" sz="2400" dirty="0">
                <a:latin typeface="Comic Sans MS" pitchFamily="-112" charset="0"/>
              </a:rPr>
              <a:t> </a:t>
            </a:r>
            <a:r>
              <a:rPr lang="en-US" sz="2400" dirty="0" err="1">
                <a:latin typeface="Comic Sans MS" pitchFamily="-112" charset="0"/>
              </a:rPr>
              <a:t>sgiliau</a:t>
            </a:r>
            <a:r>
              <a:rPr lang="en-US" sz="2400" dirty="0">
                <a:latin typeface="Comic Sans MS" pitchFamily="-112" charset="0"/>
              </a:rPr>
              <a:t>. Mae </a:t>
            </a:r>
            <a:r>
              <a:rPr lang="en-US" sz="2400" dirty="0" err="1">
                <a:latin typeface="Comic Sans MS" pitchFamily="-112" charset="0"/>
              </a:rPr>
              <a:t>ymchwil</a:t>
            </a:r>
            <a:r>
              <a:rPr lang="en-US" sz="2400" dirty="0">
                <a:latin typeface="Comic Sans MS" pitchFamily="-112" charset="0"/>
              </a:rPr>
              <a:t> </a:t>
            </a:r>
            <a:r>
              <a:rPr lang="en-US" sz="2400" dirty="0" err="1">
                <a:latin typeface="Comic Sans MS" pitchFamily="-112" charset="0"/>
              </a:rPr>
              <a:t>diweddar</a:t>
            </a:r>
            <a:r>
              <a:rPr lang="en-US" sz="2400" dirty="0">
                <a:latin typeface="Comic Sans MS" pitchFamily="-112" charset="0"/>
              </a:rPr>
              <a:t> </a:t>
            </a:r>
            <a:r>
              <a:rPr lang="en-US" sz="2400" dirty="0" err="1">
                <a:latin typeface="Comic Sans MS" pitchFamily="-112" charset="0"/>
              </a:rPr>
              <a:t>yn</a:t>
            </a:r>
            <a:r>
              <a:rPr lang="en-US" sz="2400" dirty="0">
                <a:latin typeface="Comic Sans MS" pitchFamily="-112" charset="0"/>
              </a:rPr>
              <a:t> </a:t>
            </a:r>
            <a:r>
              <a:rPr lang="en-US" sz="2400" dirty="0" err="1">
                <a:latin typeface="Comic Sans MS" pitchFamily="-112" charset="0"/>
              </a:rPr>
              <a:t>dangos</a:t>
            </a:r>
            <a:r>
              <a:rPr lang="en-US" sz="2400" dirty="0">
                <a:latin typeface="Comic Sans MS" pitchFamily="-112" charset="0"/>
              </a:rPr>
              <a:t> </a:t>
            </a:r>
            <a:r>
              <a:rPr lang="en-US" sz="2400" dirty="0" err="1">
                <a:latin typeface="Comic Sans MS" pitchFamily="-112" charset="0"/>
              </a:rPr>
              <a:t>bod</a:t>
            </a:r>
            <a:r>
              <a:rPr lang="en-US" sz="2400" dirty="0">
                <a:latin typeface="Comic Sans MS" pitchFamily="-112" charset="0"/>
              </a:rPr>
              <a:t> </a:t>
            </a:r>
            <a:r>
              <a:rPr lang="en-US" sz="2400" dirty="0" err="1">
                <a:latin typeface="Comic Sans MS" pitchFamily="-112" charset="0"/>
              </a:rPr>
              <a:t>y</a:t>
            </a:r>
            <a:r>
              <a:rPr lang="en-US" sz="2400" dirty="0">
                <a:latin typeface="Comic Sans MS" pitchFamily="-112" charset="0"/>
              </a:rPr>
              <a:t> </a:t>
            </a:r>
            <a:r>
              <a:rPr lang="en-US" sz="2400" dirty="0" err="1">
                <a:latin typeface="Comic Sans MS" pitchFamily="-112" charset="0"/>
              </a:rPr>
              <a:t>gallu</a:t>
            </a:r>
            <a:r>
              <a:rPr lang="en-US" sz="2400" dirty="0">
                <a:latin typeface="Comic Sans MS" pitchFamily="-112" charset="0"/>
              </a:rPr>
              <a:t> </a:t>
            </a:r>
            <a:r>
              <a:rPr lang="en-US" sz="2400" dirty="0" err="1">
                <a:latin typeface="Comic Sans MS" pitchFamily="-112" charset="0"/>
              </a:rPr>
              <a:t>i</a:t>
            </a:r>
            <a:r>
              <a:rPr lang="en-US" sz="2400" dirty="0">
                <a:latin typeface="Comic Sans MS" pitchFamily="-112" charset="0"/>
              </a:rPr>
              <a:t> </a:t>
            </a:r>
            <a:r>
              <a:rPr lang="en-US" sz="2400" dirty="0" err="1">
                <a:latin typeface="Comic Sans MS" pitchFamily="-112" charset="0"/>
              </a:rPr>
              <a:t>siarad</a:t>
            </a:r>
            <a:r>
              <a:rPr lang="en-US" sz="2400" dirty="0">
                <a:latin typeface="Comic Sans MS" pitchFamily="-112" charset="0"/>
              </a:rPr>
              <a:t> ac </a:t>
            </a:r>
            <a:r>
              <a:rPr lang="en-US" sz="2400" dirty="0" err="1">
                <a:latin typeface="Comic Sans MS" pitchFamily="-112" charset="0"/>
              </a:rPr>
              <a:t>ysgrifennu</a:t>
            </a:r>
            <a:r>
              <a:rPr lang="en-US" sz="2400" dirty="0">
                <a:latin typeface="Comic Sans MS" pitchFamily="-112" charset="0"/>
              </a:rPr>
              <a:t> </a:t>
            </a:r>
            <a:r>
              <a:rPr lang="en-US" sz="2400" dirty="0" err="1">
                <a:latin typeface="Comic Sans MS" pitchFamily="-112" charset="0"/>
              </a:rPr>
              <a:t>yn</a:t>
            </a:r>
            <a:r>
              <a:rPr lang="en-US" sz="2400" dirty="0">
                <a:latin typeface="Comic Sans MS" pitchFamily="-112" charset="0"/>
              </a:rPr>
              <a:t> </a:t>
            </a:r>
            <a:r>
              <a:rPr lang="en-US" sz="2400" dirty="0" err="1">
                <a:latin typeface="Comic Sans MS" pitchFamily="-112" charset="0"/>
              </a:rPr>
              <a:t>y</a:t>
            </a:r>
            <a:r>
              <a:rPr lang="en-US" sz="2400" dirty="0">
                <a:latin typeface="Comic Sans MS" pitchFamily="-112" charset="0"/>
              </a:rPr>
              <a:t> </a:t>
            </a:r>
            <a:r>
              <a:rPr lang="en-US" sz="2400" dirty="0" err="1">
                <a:latin typeface="Comic Sans MS" pitchFamily="-112" charset="0"/>
              </a:rPr>
              <a:t>Gymraeg</a:t>
            </a:r>
            <a:r>
              <a:rPr lang="en-US" sz="2400" dirty="0">
                <a:latin typeface="Comic Sans MS" pitchFamily="-112" charset="0"/>
              </a:rPr>
              <a:t> </a:t>
            </a:r>
            <a:r>
              <a:rPr lang="en-US" sz="2400" dirty="0" err="1">
                <a:latin typeface="Comic Sans MS" pitchFamily="-112" charset="0"/>
              </a:rPr>
              <a:t>a'r</a:t>
            </a:r>
            <a:r>
              <a:rPr lang="en-US" sz="2400" dirty="0">
                <a:latin typeface="Comic Sans MS" pitchFamily="-112" charset="0"/>
              </a:rPr>
              <a:t> </a:t>
            </a:r>
            <a:r>
              <a:rPr lang="en-US" sz="2400" dirty="0" err="1">
                <a:latin typeface="Comic Sans MS" pitchFamily="-112" charset="0"/>
              </a:rPr>
              <a:t>Saesneg</a:t>
            </a:r>
            <a:r>
              <a:rPr lang="en-US" sz="2400" dirty="0">
                <a:latin typeface="Comic Sans MS" pitchFamily="-112" charset="0"/>
              </a:rPr>
              <a:t> </a:t>
            </a:r>
            <a:r>
              <a:rPr lang="en-US" sz="2400" dirty="0" err="1">
                <a:latin typeface="Comic Sans MS" pitchFamily="-112" charset="0"/>
              </a:rPr>
              <a:t>yn</a:t>
            </a:r>
            <a:r>
              <a:rPr lang="en-US" sz="2400" dirty="0">
                <a:latin typeface="Comic Sans MS" pitchFamily="-112" charset="0"/>
              </a:rPr>
              <a:t> </a:t>
            </a:r>
            <a:r>
              <a:rPr lang="en-US" sz="2400" dirty="0" err="1">
                <a:latin typeface="Comic Sans MS" pitchFamily="-112" charset="0"/>
              </a:rPr>
              <a:t>rhoi</a:t>
            </a:r>
            <a:r>
              <a:rPr lang="en-US" sz="2400" dirty="0">
                <a:latin typeface="Comic Sans MS" pitchFamily="-112" charset="0"/>
              </a:rPr>
              <a:t> </a:t>
            </a:r>
            <a:r>
              <a:rPr lang="en-US" sz="2400" dirty="0" err="1">
                <a:latin typeface="Comic Sans MS" pitchFamily="-112" charset="0"/>
              </a:rPr>
              <a:t>mantais</a:t>
            </a:r>
            <a:r>
              <a:rPr lang="en-US" sz="2400" dirty="0">
                <a:latin typeface="Comic Sans MS" pitchFamily="-112" charset="0"/>
              </a:rPr>
              <a:t> </a:t>
            </a:r>
            <a:r>
              <a:rPr lang="en-US" sz="2400" dirty="0" err="1">
                <a:latin typeface="Comic Sans MS" pitchFamily="-112" charset="0"/>
              </a:rPr>
              <a:t>bwysig</a:t>
            </a:r>
            <a:r>
              <a:rPr lang="en-US" sz="2400" dirty="0">
                <a:latin typeface="Comic Sans MS" pitchFamily="-112" charset="0"/>
              </a:rPr>
              <a:t> </a:t>
            </a:r>
            <a:r>
              <a:rPr lang="en-US" sz="2400" dirty="0" err="1">
                <a:latin typeface="Comic Sans MS" pitchFamily="-112" charset="0"/>
              </a:rPr>
              <a:t>i</a:t>
            </a:r>
            <a:r>
              <a:rPr lang="en-US" sz="2400" dirty="0">
                <a:latin typeface="Comic Sans MS" pitchFamily="-112" charset="0"/>
              </a:rPr>
              <a:t> chi </a:t>
            </a:r>
            <a:r>
              <a:rPr lang="en-US" sz="2400" dirty="0" err="1">
                <a:latin typeface="Comic Sans MS" pitchFamily="-112" charset="0"/>
              </a:rPr>
              <a:t>os</a:t>
            </a:r>
            <a:r>
              <a:rPr lang="en-US" sz="2400" dirty="0">
                <a:latin typeface="Comic Sans MS" pitchFamily="-112" charset="0"/>
              </a:rPr>
              <a:t> </a:t>
            </a:r>
            <a:r>
              <a:rPr lang="en-US" sz="2400" dirty="0" err="1">
                <a:latin typeface="Comic Sans MS" pitchFamily="-112" charset="0"/>
              </a:rPr>
              <a:t>ydych</a:t>
            </a:r>
            <a:r>
              <a:rPr lang="en-US" sz="2400" dirty="0">
                <a:latin typeface="Comic Sans MS" pitchFamily="-112" charset="0"/>
              </a:rPr>
              <a:t> </a:t>
            </a:r>
            <a:r>
              <a:rPr lang="en-US" sz="2400" dirty="0" err="1">
                <a:latin typeface="Comic Sans MS" pitchFamily="-112" charset="0"/>
              </a:rPr>
              <a:t>yn</a:t>
            </a:r>
            <a:r>
              <a:rPr lang="en-US" sz="2400" dirty="0">
                <a:latin typeface="Comic Sans MS" pitchFamily="-112" charset="0"/>
              </a:rPr>
              <a:t> </a:t>
            </a:r>
            <a:r>
              <a:rPr lang="en-US" sz="2400" dirty="0" err="1">
                <a:latin typeface="Comic Sans MS" pitchFamily="-112" charset="0"/>
              </a:rPr>
              <a:t>chwilio</a:t>
            </a:r>
            <a:r>
              <a:rPr lang="en-US" sz="2400" dirty="0">
                <a:latin typeface="Comic Sans MS" pitchFamily="-112" charset="0"/>
              </a:rPr>
              <a:t> am </a:t>
            </a:r>
            <a:r>
              <a:rPr lang="en-US" sz="2400" dirty="0" err="1">
                <a:latin typeface="Comic Sans MS" pitchFamily="-112" charset="0"/>
              </a:rPr>
              <a:t>swydd</a:t>
            </a:r>
            <a:r>
              <a:rPr lang="en-US" sz="2400" dirty="0">
                <a:latin typeface="Comic Sans MS" pitchFamily="-112" charset="0"/>
              </a:rPr>
              <a:t> </a:t>
            </a:r>
            <a:r>
              <a:rPr lang="en-US" sz="2400" dirty="0" err="1">
                <a:latin typeface="Comic Sans MS" pitchFamily="-112" charset="0"/>
              </a:rPr>
              <a:t>neu</a:t>
            </a:r>
            <a:r>
              <a:rPr lang="en-US" sz="2400" dirty="0">
                <a:latin typeface="Comic Sans MS" pitchFamily="-112" charset="0"/>
              </a:rPr>
              <a:t> </a:t>
            </a:r>
            <a:r>
              <a:rPr lang="en-US" sz="2400" dirty="0" err="1">
                <a:latin typeface="Comic Sans MS" pitchFamily="-112" charset="0"/>
              </a:rPr>
              <a:t>eisiau</a:t>
            </a:r>
            <a:r>
              <a:rPr lang="en-US" sz="2400" dirty="0">
                <a:latin typeface="Comic Sans MS" pitchFamily="-112" charset="0"/>
              </a:rPr>
              <a:t> </a:t>
            </a:r>
            <a:r>
              <a:rPr lang="en-US" sz="2400" dirty="0" err="1">
                <a:latin typeface="Comic Sans MS" pitchFamily="-112" charset="0"/>
              </a:rPr>
              <a:t>datblygu'ch</a:t>
            </a:r>
            <a:r>
              <a:rPr lang="en-US" sz="2400" dirty="0">
                <a:latin typeface="Comic Sans MS" pitchFamily="-112" charset="0"/>
              </a:rPr>
              <a:t> </a:t>
            </a:r>
            <a:r>
              <a:rPr lang="en-US" sz="2400" dirty="0" err="1">
                <a:latin typeface="Comic Sans MS" pitchFamily="-112" charset="0"/>
              </a:rPr>
              <a:t>gyrfa</a:t>
            </a:r>
            <a:r>
              <a:rPr lang="en-US" sz="2400" dirty="0">
                <a:latin typeface="Comic Sans MS" pitchFamily="-112" charset="0"/>
              </a:rPr>
              <a:t>.</a:t>
            </a:r>
            <a:r>
              <a:rPr lang="en-US" sz="2400" b="1" dirty="0">
                <a:latin typeface="Comic Sans MS" pitchFamily="-112" charset="0"/>
              </a:rPr>
              <a:t> </a:t>
            </a:r>
          </a:p>
          <a:p>
            <a:pPr>
              <a:buFont typeface="Arial" pitchFamily="-112" charset="0"/>
              <a:buNone/>
            </a:pPr>
            <a:endParaRPr lang="en-US" sz="2000" dirty="0">
              <a:latin typeface="Comic Sans MS" pitchFamily="-112" charset="0"/>
            </a:endParaRPr>
          </a:p>
          <a:p>
            <a:pPr>
              <a:buFont typeface="Arial" pitchFamily="-112" charset="0"/>
              <a:buNone/>
            </a:pPr>
            <a:r>
              <a:rPr lang="en-US" sz="2000" dirty="0">
                <a:latin typeface="Comic Sans MS" pitchFamily="-112" charset="0"/>
              </a:rPr>
              <a:t>	</a:t>
            </a:r>
            <a:r>
              <a:rPr lang="en-US" sz="2400" i="1" dirty="0">
                <a:latin typeface="Comic Sans MS" pitchFamily="-112" charset="0"/>
              </a:rPr>
              <a:t>Two languages, twice the skills. Recent research shows that being able to speak and write in both Welsh and English can give you an important advantage whether you’re looking for a job or wanting to further your career.</a:t>
            </a:r>
          </a:p>
          <a:p>
            <a:pPr>
              <a:buFont typeface="Arial" pitchFamily="-112" charset="0"/>
              <a:buNone/>
            </a:pPr>
            <a:endParaRPr lang="en-US" sz="2000" b="1" dirty="0"/>
          </a:p>
        </p:txBody>
      </p:sp>
      <p:pic>
        <p:nvPicPr>
          <p:cNvPr id="3" name="Picture 2"/>
          <p:cNvPicPr>
            <a:picLocks noChangeAspect="1"/>
          </p:cNvPicPr>
          <p:nvPr/>
        </p:nvPicPr>
        <p:blipFill>
          <a:blip r:embed="rId5"/>
          <a:stretch>
            <a:fillRect/>
          </a:stretch>
        </p:blipFill>
        <p:spPr>
          <a:xfrm>
            <a:off x="7752318" y="5722939"/>
            <a:ext cx="951301" cy="961159"/>
          </a:xfrm>
          <a:prstGeom prst="rect">
            <a:avLst/>
          </a:prstGeom>
        </p:spPr>
      </p:pic>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Dalfan Cynnwys 2"/>
          <p:cNvSpPr>
            <a:spLocks noGrp="1"/>
          </p:cNvSpPr>
          <p:nvPr>
            <p:ph idx="1"/>
          </p:nvPr>
        </p:nvSpPr>
        <p:spPr/>
        <p:txBody>
          <a:bodyPr/>
          <a:lstStyle/>
          <a:p>
            <a:pPr>
              <a:buFont typeface="Arial" pitchFamily="-112" charset="0"/>
              <a:buNone/>
            </a:pPr>
            <a:r>
              <a:rPr lang="en-US" i="1"/>
              <a:t>	</a:t>
            </a:r>
            <a:r>
              <a:rPr lang="en-US" sz="1800" b="1" i="1"/>
              <a:t>“I ni, mae’r iaith Gymraeg yn rhan o’r pecyn cyfan sydd ar gael yma i’r cwsmer. Mae’r ffaith bod angen staff sy’n gallu rhoi croeso i westeion yn Gymraeg yn golygu bod y Gymraeg yn sgil ychwanegol sy’n gallu agor drysau i’r bobl ifanc sy’n dod i weithio yma hefyd.”</a:t>
            </a:r>
          </a:p>
          <a:p>
            <a:pPr>
              <a:buFont typeface="Arial" pitchFamily="-112" charset="0"/>
              <a:buNone/>
            </a:pPr>
            <a:r>
              <a:rPr lang="en-US" sz="1800" i="1"/>
              <a:t>	Gwesty’r Harbwr – Aberaeron  </a:t>
            </a:r>
          </a:p>
          <a:p>
            <a:pPr>
              <a:buFont typeface="Arial" pitchFamily="-112" charset="0"/>
              <a:buNone/>
            </a:pPr>
            <a:r>
              <a:rPr lang="en-US" sz="2000"/>
              <a:t>	</a:t>
            </a:r>
            <a:r>
              <a:rPr lang="en-US" sz="2800"/>
              <a:t>“For us, the Welsh language is a part of the complete package available to the customer. The fact that we need staff that can welcome our guests in Welsh means that the Welsh language is an additional skill which can also open many doors for the young people that come to work here with us.”</a:t>
            </a:r>
          </a:p>
          <a:p>
            <a:pPr algn="r">
              <a:buFont typeface="Arial" pitchFamily="-112" charset="0"/>
              <a:buNone/>
            </a:pPr>
            <a:r>
              <a:rPr lang="en-US" sz="2800"/>
              <a:t>	</a:t>
            </a:r>
            <a:r>
              <a:rPr lang="en-US" sz="1800"/>
              <a:t>The Harbourmaster – Aberaeron </a:t>
            </a:r>
          </a:p>
          <a:p>
            <a:pPr>
              <a:buFont typeface="Arial" pitchFamily="-112" charset="0"/>
              <a:buNone/>
            </a:pPr>
            <a:endParaRPr lang="en-US" sz="2000"/>
          </a:p>
        </p:txBody>
      </p:sp>
      <p:pic>
        <p:nvPicPr>
          <p:cNvPr id="3" name="Picture 2"/>
          <p:cNvPicPr>
            <a:picLocks noChangeAspect="1"/>
          </p:cNvPicPr>
          <p:nvPr/>
        </p:nvPicPr>
        <p:blipFill>
          <a:blip r:embed="rId4"/>
          <a:stretch>
            <a:fillRect/>
          </a:stretch>
        </p:blipFill>
        <p:spPr>
          <a:xfrm>
            <a:off x="6811819" y="5696383"/>
            <a:ext cx="951301" cy="961159"/>
          </a:xfrm>
          <a:prstGeom prst="rect">
            <a:avLst/>
          </a:prstGeom>
        </p:spPr>
      </p:pic>
      <p:sp>
        <p:nvSpPr>
          <p:cNvPr id="4" name="Teitl 1"/>
          <p:cNvSpPr>
            <a:spLocks noGrp="1"/>
          </p:cNvSpPr>
          <p:nvPr>
            <p:ph type="title"/>
          </p:nvPr>
        </p:nvSpPr>
        <p:spPr>
          <a:xfrm>
            <a:off x="2697019" y="0"/>
            <a:ext cx="8229600" cy="1143000"/>
          </a:xfrm>
        </p:spPr>
        <p:txBody>
          <a:bodyPr>
            <a:noAutofit/>
          </a:bodyPr>
          <a:lstStyle/>
          <a:p>
            <a:r>
              <a:rPr lang="cy-GB" b="1" dirty="0"/>
              <a:t>Cyflogaeth</a:t>
            </a:r>
            <a:r>
              <a:rPr lang="cy-GB" dirty="0"/>
              <a:t> </a:t>
            </a:r>
            <a:r>
              <a:rPr lang="en-GB" dirty="0">
                <a:solidFill>
                  <a:schemeClr val="bg1"/>
                </a:solidFill>
              </a:rPr>
              <a:t>/</a:t>
            </a:r>
            <a:r>
              <a:rPr lang="en-GB" dirty="0"/>
              <a:t> </a:t>
            </a:r>
            <a:r>
              <a:rPr lang="en-GB" dirty="0">
                <a:solidFill>
                  <a:schemeClr val="tx1">
                    <a:lumMod val="75000"/>
                    <a:lumOff val="25000"/>
                  </a:schemeClr>
                </a:solidFill>
              </a:rPr>
              <a:t>Employment</a:t>
            </a:r>
            <a:endParaRPr lang="cy-GB" dirty="0">
              <a:solidFill>
                <a:schemeClr val="tx1">
                  <a:lumMod val="75000"/>
                  <a:lumOff val="25000"/>
                </a:schemeClr>
              </a:solidFill>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Dalfan Cynnwys 2"/>
          <p:cNvSpPr>
            <a:spLocks noGrp="1"/>
          </p:cNvSpPr>
          <p:nvPr>
            <p:ph idx="1"/>
          </p:nvPr>
        </p:nvSpPr>
        <p:spPr>
          <a:xfrm>
            <a:off x="266534" y="1196975"/>
            <a:ext cx="11649131" cy="5661025"/>
          </a:xfrm>
        </p:spPr>
        <p:txBody>
          <a:bodyPr/>
          <a:lstStyle/>
          <a:p>
            <a:pPr>
              <a:buFont typeface="Arial" pitchFamily="-112" charset="0"/>
              <a:buNone/>
            </a:pPr>
            <a:r>
              <a:rPr lang="en-US" dirty="0"/>
              <a:t>	</a:t>
            </a:r>
            <a:r>
              <a:rPr lang="en-US" sz="1600" b="1" i="1" dirty="0"/>
              <a:t>“Pan </a:t>
            </a:r>
            <a:r>
              <a:rPr lang="en-US" sz="1600" b="1" i="1" dirty="0" err="1"/>
              <a:t>fo</a:t>
            </a:r>
            <a:r>
              <a:rPr lang="en-US" sz="1600" b="1" i="1" dirty="0"/>
              <a:t> BT </a:t>
            </a:r>
            <a:r>
              <a:rPr lang="en-US" sz="1600" b="1" i="1" dirty="0" err="1"/>
              <a:t>yn</a:t>
            </a:r>
            <a:r>
              <a:rPr lang="en-US" sz="1600" b="1" i="1" dirty="0"/>
              <a:t> </a:t>
            </a:r>
            <a:r>
              <a:rPr lang="en-US" sz="1600" b="1" i="1" dirty="0" err="1"/>
              <a:t>recriwtio</a:t>
            </a:r>
            <a:r>
              <a:rPr lang="en-US" sz="1600" b="1" i="1" dirty="0"/>
              <a:t> staff </a:t>
            </a:r>
            <a:r>
              <a:rPr lang="en-US" sz="1600" b="1" i="1" dirty="0" err="1"/>
              <a:t>yng</a:t>
            </a:r>
            <a:r>
              <a:rPr lang="en-US" sz="1600" b="1" i="1" dirty="0"/>
              <a:t> </a:t>
            </a:r>
            <a:r>
              <a:rPr lang="en-US" sz="1600" b="1" i="1" dirty="0" err="1"/>
              <a:t>Nghymru</a:t>
            </a:r>
            <a:r>
              <a:rPr lang="en-US" sz="1600" b="1" i="1" dirty="0"/>
              <a:t>, </a:t>
            </a:r>
            <a:r>
              <a:rPr lang="en-US" sz="1600" b="1" i="1" dirty="0" err="1"/>
              <a:t>mae’r</a:t>
            </a:r>
            <a:r>
              <a:rPr lang="en-US" sz="1600" b="1" i="1" dirty="0"/>
              <a:t> </a:t>
            </a:r>
            <a:r>
              <a:rPr lang="en-US" sz="1600" b="1" i="1" dirty="0" err="1"/>
              <a:t>gallu</a:t>
            </a:r>
            <a:r>
              <a:rPr lang="en-US" sz="1600" b="1" i="1" dirty="0"/>
              <a:t> </a:t>
            </a:r>
            <a:r>
              <a:rPr lang="en-US" sz="1600" b="1" i="1" dirty="0" err="1"/>
              <a:t>i</a:t>
            </a:r>
            <a:r>
              <a:rPr lang="en-US" sz="1600" b="1" i="1" dirty="0"/>
              <a:t> </a:t>
            </a:r>
            <a:r>
              <a:rPr lang="en-US" sz="1600" b="1" i="1" dirty="0" err="1"/>
              <a:t>siarad</a:t>
            </a:r>
            <a:r>
              <a:rPr lang="en-US" sz="1600" b="1" i="1" dirty="0"/>
              <a:t> </a:t>
            </a:r>
            <a:r>
              <a:rPr lang="en-US" sz="1600" b="1" i="1" dirty="0" err="1"/>
              <a:t>Cymraeg</a:t>
            </a:r>
            <a:r>
              <a:rPr lang="en-US" sz="1600" b="1" i="1" dirty="0"/>
              <a:t> </a:t>
            </a:r>
            <a:r>
              <a:rPr lang="en-US" sz="1600" b="1" i="1" dirty="0" err="1"/>
              <a:t>yn</a:t>
            </a:r>
            <a:r>
              <a:rPr lang="en-US" sz="1600" b="1" i="1" dirty="0"/>
              <a:t> </a:t>
            </a:r>
            <a:r>
              <a:rPr lang="en-US" sz="1600" b="1" i="1" dirty="0" err="1"/>
              <a:t>bendant</a:t>
            </a:r>
            <a:r>
              <a:rPr lang="en-US" sz="1600" b="1" i="1" dirty="0"/>
              <a:t> </a:t>
            </a:r>
            <a:r>
              <a:rPr lang="en-US" sz="1600" b="1" i="1" dirty="0" err="1"/>
              <a:t>yn</a:t>
            </a:r>
            <a:r>
              <a:rPr lang="en-US" sz="1600" b="1" i="1" dirty="0"/>
              <a:t> </a:t>
            </a:r>
            <a:r>
              <a:rPr lang="en-US" sz="1600" b="1" i="1" dirty="0" err="1"/>
              <a:t>cael</a:t>
            </a:r>
            <a:r>
              <a:rPr lang="en-US" sz="1600" b="1" i="1" dirty="0"/>
              <a:t> </a:t>
            </a:r>
            <a:r>
              <a:rPr lang="en-US" sz="1600" b="1" i="1" dirty="0" err="1"/>
              <a:t>ei</a:t>
            </a:r>
            <a:r>
              <a:rPr lang="en-US" sz="1600" b="1" i="1" dirty="0"/>
              <a:t> </a:t>
            </a:r>
            <a:r>
              <a:rPr lang="en-US" sz="1600" b="1" i="1" dirty="0" err="1"/>
              <a:t>ystyried</a:t>
            </a:r>
            <a:r>
              <a:rPr lang="en-US" sz="1600" b="1" i="1" dirty="0"/>
              <a:t> </a:t>
            </a:r>
            <a:r>
              <a:rPr lang="en-US" sz="1600" b="1" i="1" dirty="0" err="1"/>
              <a:t>yn</a:t>
            </a:r>
            <a:r>
              <a:rPr lang="en-US" sz="1600" b="1" i="1" dirty="0"/>
              <a:t> </a:t>
            </a:r>
            <a:r>
              <a:rPr lang="en-US" sz="1600" b="1" i="1" dirty="0" err="1"/>
              <a:t>sgil</a:t>
            </a:r>
            <a:r>
              <a:rPr lang="en-US" sz="1600" b="1" i="1" dirty="0"/>
              <a:t> </a:t>
            </a:r>
            <a:r>
              <a:rPr lang="en-US" sz="1600" b="1" i="1" dirty="0" err="1"/>
              <a:t>ychwanegol</a:t>
            </a:r>
            <a:r>
              <a:rPr lang="en-US" sz="1600" b="1" i="1" dirty="0"/>
              <a:t>. Mae </a:t>
            </a:r>
            <a:r>
              <a:rPr lang="en-US" sz="1600" b="1" i="1" dirty="0" err="1"/>
              <a:t>llawer</a:t>
            </a:r>
            <a:r>
              <a:rPr lang="en-US" sz="1600" b="1" i="1" dirty="0"/>
              <a:t> </a:t>
            </a:r>
            <a:r>
              <a:rPr lang="en-US" sz="1600" b="1" i="1" dirty="0" err="1"/>
              <a:t>o’n</a:t>
            </a:r>
            <a:r>
              <a:rPr lang="en-US" sz="1600" b="1" i="1" dirty="0"/>
              <a:t> </a:t>
            </a:r>
            <a:r>
              <a:rPr lang="en-US" sz="1600" b="1" i="1" dirty="0" err="1"/>
              <a:t>swyddi</a:t>
            </a:r>
            <a:r>
              <a:rPr lang="en-US" sz="1600" b="1" i="1" dirty="0"/>
              <a:t> </a:t>
            </a:r>
            <a:r>
              <a:rPr lang="en-US" sz="1600" b="1" i="1" dirty="0" err="1"/>
              <a:t>yn</a:t>
            </a:r>
            <a:r>
              <a:rPr lang="en-US" sz="1600" b="1" i="1" dirty="0"/>
              <a:t> </a:t>
            </a:r>
            <a:r>
              <a:rPr lang="en-US" sz="1600" b="1" i="1" dirty="0" err="1"/>
              <a:t>ymwneud</a:t>
            </a:r>
            <a:r>
              <a:rPr lang="en-US" sz="1600" b="1" i="1" dirty="0"/>
              <a:t> </a:t>
            </a:r>
            <a:r>
              <a:rPr lang="en-US" sz="1600" b="1" i="1" dirty="0" err="1"/>
              <a:t>â</a:t>
            </a:r>
            <a:r>
              <a:rPr lang="en-US" sz="1600" b="1" i="1" dirty="0"/>
              <a:t> </a:t>
            </a:r>
            <a:r>
              <a:rPr lang="en-US" sz="1600" b="1" i="1" dirty="0" err="1"/>
              <a:t>delio</a:t>
            </a:r>
            <a:r>
              <a:rPr lang="en-US" sz="1600" b="1" i="1" dirty="0"/>
              <a:t> </a:t>
            </a:r>
            <a:r>
              <a:rPr lang="en-US" sz="1600" b="1" i="1" dirty="0" err="1"/>
              <a:t>â’r</a:t>
            </a:r>
            <a:r>
              <a:rPr lang="en-US" sz="1600" b="1" i="1" dirty="0"/>
              <a:t> </a:t>
            </a:r>
            <a:r>
              <a:rPr lang="en-US" sz="1600" b="1" i="1" dirty="0" err="1"/>
              <a:t>cyhoedd</a:t>
            </a:r>
            <a:r>
              <a:rPr lang="en-US" sz="1600" b="1" i="1" dirty="0"/>
              <a:t>, felly </a:t>
            </a:r>
            <a:r>
              <a:rPr lang="en-US" sz="1600" b="1" i="1" dirty="0" err="1"/>
              <a:t>mae</a:t>
            </a:r>
            <a:r>
              <a:rPr lang="en-US" sz="1600" b="1" i="1" dirty="0"/>
              <a:t> </a:t>
            </a:r>
            <a:r>
              <a:rPr lang="en-US" sz="1600" b="1" i="1" dirty="0" err="1"/>
              <a:t>gallu</a:t>
            </a:r>
            <a:r>
              <a:rPr lang="en-US" sz="1600" b="1" i="1" dirty="0"/>
              <a:t> </a:t>
            </a:r>
            <a:r>
              <a:rPr lang="en-US" sz="1600" b="1" i="1" dirty="0" err="1"/>
              <a:t>siarad</a:t>
            </a:r>
            <a:r>
              <a:rPr lang="en-US" sz="1600" b="1" i="1" dirty="0"/>
              <a:t> </a:t>
            </a:r>
            <a:r>
              <a:rPr lang="en-US" sz="1600" b="1" i="1" dirty="0" err="1"/>
              <a:t>y</a:t>
            </a:r>
            <a:r>
              <a:rPr lang="en-US" sz="1600" b="1" i="1" dirty="0"/>
              <a:t> </a:t>
            </a:r>
            <a:r>
              <a:rPr lang="en-US" sz="1600" b="1" i="1" dirty="0" err="1"/>
              <a:t>ddwy</a:t>
            </a:r>
            <a:r>
              <a:rPr lang="en-US" sz="1600" b="1" i="1" dirty="0"/>
              <a:t> </a:t>
            </a:r>
            <a:r>
              <a:rPr lang="en-US" sz="1600" b="1" i="1" dirty="0" err="1"/>
              <a:t>iaith</a:t>
            </a:r>
            <a:r>
              <a:rPr lang="en-US" sz="1600" b="1" i="1" dirty="0"/>
              <a:t> </a:t>
            </a:r>
            <a:r>
              <a:rPr lang="en-US" sz="1600" b="1" i="1" dirty="0" err="1"/>
              <a:t>yn</a:t>
            </a:r>
            <a:r>
              <a:rPr lang="en-US" sz="1600" b="1" i="1" dirty="0"/>
              <a:t> </a:t>
            </a:r>
            <a:r>
              <a:rPr lang="en-US" sz="1600" b="1" i="1" dirty="0" err="1"/>
              <a:t>ased</a:t>
            </a:r>
            <a:r>
              <a:rPr lang="en-US" sz="1600" b="1" i="1" dirty="0"/>
              <a:t> </a:t>
            </a:r>
            <a:r>
              <a:rPr lang="en-US" sz="1600" b="1" i="1" dirty="0" err="1"/>
              <a:t>enfawr</a:t>
            </a:r>
            <a:r>
              <a:rPr lang="en-US" sz="1600" b="1" i="1" dirty="0"/>
              <a:t>. </a:t>
            </a:r>
            <a:r>
              <a:rPr lang="en-US" sz="1600" b="1" i="1" dirty="0" err="1"/>
              <a:t>Pe</a:t>
            </a:r>
            <a:r>
              <a:rPr lang="en-US" sz="1600" b="1" i="1" dirty="0"/>
              <a:t> </a:t>
            </a:r>
            <a:r>
              <a:rPr lang="en-US" sz="1600" b="1" i="1" dirty="0" err="1"/>
              <a:t>bai</a:t>
            </a:r>
            <a:r>
              <a:rPr lang="en-US" sz="1600" b="1" i="1" dirty="0"/>
              <a:t> </a:t>
            </a:r>
            <a:r>
              <a:rPr lang="en-US" sz="1600" b="1" i="1" dirty="0" err="1"/>
              <a:t>dau</a:t>
            </a:r>
            <a:r>
              <a:rPr lang="en-US" sz="1600" b="1" i="1" dirty="0"/>
              <a:t> </a:t>
            </a:r>
            <a:r>
              <a:rPr lang="en-US" sz="1600" b="1" i="1" dirty="0" err="1"/>
              <a:t>ymgeisydd</a:t>
            </a:r>
            <a:r>
              <a:rPr lang="en-US" sz="1600" b="1" i="1" dirty="0"/>
              <a:t> </a:t>
            </a:r>
            <a:r>
              <a:rPr lang="en-US" sz="1600" b="1" i="1" dirty="0" err="1"/>
              <a:t>yn</a:t>
            </a:r>
            <a:r>
              <a:rPr lang="en-US" sz="1600" b="1" i="1" dirty="0"/>
              <a:t> </a:t>
            </a:r>
            <a:r>
              <a:rPr lang="en-US" sz="1600" b="1" i="1" dirty="0" err="1"/>
              <a:t>meddu</a:t>
            </a:r>
            <a:r>
              <a:rPr lang="en-US" sz="1600" b="1" i="1" dirty="0"/>
              <a:t> </a:t>
            </a:r>
            <a:r>
              <a:rPr lang="en-US" sz="1600" b="1" i="1" dirty="0" err="1"/>
              <a:t>ar</a:t>
            </a:r>
            <a:r>
              <a:rPr lang="en-US" sz="1600" b="1" i="1" dirty="0"/>
              <a:t> yr un </a:t>
            </a:r>
            <a:r>
              <a:rPr lang="en-US" sz="1600" b="1" i="1" dirty="0" err="1"/>
              <a:t>lefel</a:t>
            </a:r>
            <a:r>
              <a:rPr lang="en-US" sz="1600" b="1" i="1" dirty="0"/>
              <a:t> </a:t>
            </a:r>
            <a:r>
              <a:rPr lang="en-US" sz="1600" b="1" i="1" dirty="0" err="1"/>
              <a:t>o</a:t>
            </a:r>
            <a:r>
              <a:rPr lang="en-US" sz="1600" b="1" i="1" dirty="0"/>
              <a:t> </a:t>
            </a:r>
            <a:r>
              <a:rPr lang="en-US" sz="1600" b="1" i="1" dirty="0" err="1"/>
              <a:t>sgiliau</a:t>
            </a:r>
            <a:r>
              <a:rPr lang="en-US" sz="1600" b="1" i="1" dirty="0"/>
              <a:t>, </a:t>
            </a:r>
            <a:r>
              <a:rPr lang="en-US" sz="1600" b="1" i="1" dirty="0" err="1"/>
              <a:t>ond</a:t>
            </a:r>
            <a:r>
              <a:rPr lang="en-US" sz="1600" b="1" i="1" dirty="0"/>
              <a:t> dim </a:t>
            </a:r>
            <a:r>
              <a:rPr lang="en-US" sz="1600" b="1" i="1" dirty="0" err="1"/>
              <a:t>ond</a:t>
            </a:r>
            <a:r>
              <a:rPr lang="en-US" sz="1600" b="1" i="1" dirty="0"/>
              <a:t> un </a:t>
            </a:r>
            <a:r>
              <a:rPr lang="en-US" sz="1600" b="1" i="1" dirty="0" err="1"/>
              <a:t>ohonynt</a:t>
            </a:r>
            <a:r>
              <a:rPr lang="en-US" sz="1600" b="1" i="1" dirty="0"/>
              <a:t> </a:t>
            </a:r>
            <a:r>
              <a:rPr lang="en-US" sz="1600" b="1" i="1" dirty="0" err="1"/>
              <a:t>yn</a:t>
            </a:r>
            <a:r>
              <a:rPr lang="en-US" sz="1600" b="1" i="1" dirty="0"/>
              <a:t> </a:t>
            </a:r>
            <a:r>
              <a:rPr lang="en-US" sz="1600" b="1" i="1" dirty="0" err="1"/>
              <a:t>gallu</a:t>
            </a:r>
            <a:r>
              <a:rPr lang="en-US" sz="1600" b="1" i="1" dirty="0"/>
              <a:t> </a:t>
            </a:r>
            <a:r>
              <a:rPr lang="en-US" sz="1600" b="1" i="1" dirty="0" err="1"/>
              <a:t>siarad</a:t>
            </a:r>
            <a:r>
              <a:rPr lang="en-US" sz="1600" b="1" i="1" dirty="0"/>
              <a:t> </a:t>
            </a:r>
            <a:r>
              <a:rPr lang="en-US" sz="1600" b="1" i="1" dirty="0" err="1"/>
              <a:t>Cymraeg</a:t>
            </a:r>
            <a:r>
              <a:rPr lang="en-US" sz="1600" b="1" i="1" dirty="0"/>
              <a:t>, </a:t>
            </a:r>
            <a:r>
              <a:rPr lang="en-US" sz="1600" b="1" i="1" dirty="0" err="1"/>
              <a:t>byddai’r</a:t>
            </a:r>
            <a:r>
              <a:rPr lang="en-US" sz="1600" b="1" i="1" dirty="0"/>
              <a:t> </a:t>
            </a:r>
            <a:r>
              <a:rPr lang="en-US" sz="1600" b="1" i="1" dirty="0" err="1"/>
              <a:t>unigolyn</a:t>
            </a:r>
            <a:r>
              <a:rPr lang="en-US" sz="1600" b="1" i="1" dirty="0"/>
              <a:t> </a:t>
            </a:r>
            <a:r>
              <a:rPr lang="en-US" sz="1600" b="1" i="1" dirty="0" err="1"/>
              <a:t>hwnnw</a:t>
            </a:r>
            <a:r>
              <a:rPr lang="en-US" sz="1600" b="1" i="1" dirty="0"/>
              <a:t> </a:t>
            </a:r>
            <a:r>
              <a:rPr lang="en-US" sz="1600" b="1" i="1" dirty="0" err="1"/>
              <a:t>yn</a:t>
            </a:r>
            <a:r>
              <a:rPr lang="en-US" sz="1600" b="1" i="1" dirty="0"/>
              <a:t> </a:t>
            </a:r>
            <a:r>
              <a:rPr lang="en-US" sz="1600" b="1" i="1" dirty="0" err="1"/>
              <a:t>fwy</a:t>
            </a:r>
            <a:r>
              <a:rPr lang="en-US" sz="1600" b="1" i="1" dirty="0"/>
              <a:t> </a:t>
            </a:r>
            <a:r>
              <a:rPr lang="en-US" sz="1600" b="1" i="1" dirty="0" err="1"/>
              <a:t>tebygol</a:t>
            </a:r>
            <a:r>
              <a:rPr lang="en-US" sz="1600" b="1" i="1" dirty="0"/>
              <a:t> </a:t>
            </a:r>
            <a:r>
              <a:rPr lang="en-US" sz="1600" b="1" i="1" dirty="0" err="1"/>
              <a:t>o</a:t>
            </a:r>
            <a:r>
              <a:rPr lang="en-US" sz="1600" b="1" i="1" dirty="0"/>
              <a:t> </a:t>
            </a:r>
            <a:r>
              <a:rPr lang="en-US" sz="1600" b="1" i="1" dirty="0" err="1"/>
              <a:t>gael</a:t>
            </a:r>
            <a:r>
              <a:rPr lang="en-US" sz="1600" b="1" i="1" dirty="0"/>
              <a:t> </a:t>
            </a:r>
            <a:r>
              <a:rPr lang="en-US" sz="1600" b="1" i="1" dirty="0" err="1"/>
              <a:t>cynnig</a:t>
            </a:r>
            <a:r>
              <a:rPr lang="en-US" sz="1600" b="1" i="1" dirty="0"/>
              <a:t> </a:t>
            </a:r>
            <a:r>
              <a:rPr lang="en-US" sz="1600" b="1" i="1" dirty="0" err="1"/>
              <a:t>y</a:t>
            </a:r>
            <a:r>
              <a:rPr lang="en-US" sz="1600" b="1" i="1" dirty="0"/>
              <a:t> </a:t>
            </a:r>
            <a:r>
              <a:rPr lang="en-US" sz="1600" b="1" i="1" dirty="0" err="1"/>
              <a:t>swydd</a:t>
            </a:r>
            <a:r>
              <a:rPr lang="en-US" sz="1600" b="1" i="1" dirty="0"/>
              <a:t>. </a:t>
            </a:r>
            <a:r>
              <a:rPr lang="en-US" sz="1600" b="1" i="1" dirty="0" err="1"/>
              <a:t>Nid</a:t>
            </a:r>
            <a:r>
              <a:rPr lang="en-US" sz="1600" b="1" i="1" dirty="0"/>
              <a:t> </a:t>
            </a:r>
            <a:r>
              <a:rPr lang="en-US" sz="1600" b="1" i="1" dirty="0" err="1"/>
              <a:t>wrth</a:t>
            </a:r>
            <a:r>
              <a:rPr lang="en-US" sz="1600" b="1" i="1" dirty="0"/>
              <a:t> </a:t>
            </a:r>
            <a:r>
              <a:rPr lang="en-US" sz="1600" b="1" i="1" dirty="0" err="1"/>
              <a:t>recriwtio</a:t>
            </a:r>
            <a:r>
              <a:rPr lang="en-US" sz="1600" b="1" i="1" dirty="0"/>
              <a:t> </a:t>
            </a:r>
            <a:r>
              <a:rPr lang="en-US" sz="1600" b="1" i="1" dirty="0" err="1"/>
              <a:t>yn</a:t>
            </a:r>
            <a:r>
              <a:rPr lang="en-US" sz="1600" b="1" i="1" dirty="0"/>
              <a:t> </a:t>
            </a:r>
            <a:r>
              <a:rPr lang="en-US" sz="1600" b="1" i="1" dirty="0" err="1"/>
              <a:t>unig</a:t>
            </a:r>
            <a:r>
              <a:rPr lang="en-US" sz="1600" b="1" i="1" dirty="0"/>
              <a:t> </a:t>
            </a:r>
            <a:r>
              <a:rPr lang="en-US" sz="1600" b="1" i="1" dirty="0" err="1"/>
              <a:t>y</a:t>
            </a:r>
            <a:r>
              <a:rPr lang="en-US" sz="1600" b="1" i="1" dirty="0"/>
              <a:t> </a:t>
            </a:r>
            <a:r>
              <a:rPr lang="en-US" sz="1600" b="1" i="1" dirty="0" err="1"/>
              <a:t>mae</a:t>
            </a:r>
            <a:r>
              <a:rPr lang="en-US" sz="1600" b="1" i="1" dirty="0"/>
              <a:t> </a:t>
            </a:r>
            <a:r>
              <a:rPr lang="en-US" sz="1600" b="1" i="1" dirty="0" err="1"/>
              <a:t>hyn</a:t>
            </a:r>
            <a:r>
              <a:rPr lang="en-US" sz="1600" b="1" i="1" dirty="0"/>
              <a:t> </a:t>
            </a:r>
            <a:r>
              <a:rPr lang="en-US" sz="1600" b="1" i="1" dirty="0" err="1"/>
              <a:t>yn</a:t>
            </a:r>
            <a:r>
              <a:rPr lang="en-US" sz="1600" b="1" i="1" dirty="0"/>
              <a:t> </a:t>
            </a:r>
            <a:r>
              <a:rPr lang="en-US" sz="1600" b="1" i="1" dirty="0" err="1"/>
              <a:t>bwysig</a:t>
            </a:r>
            <a:r>
              <a:rPr lang="en-US" sz="1600" b="1" i="1" dirty="0"/>
              <a:t>; </a:t>
            </a:r>
            <a:r>
              <a:rPr lang="en-US" sz="1600" b="1" i="1" dirty="0" err="1"/>
              <a:t>rydym</a:t>
            </a:r>
            <a:r>
              <a:rPr lang="en-US" sz="1600" b="1" i="1" dirty="0"/>
              <a:t> </a:t>
            </a:r>
            <a:r>
              <a:rPr lang="en-US" sz="1600" b="1" i="1" dirty="0" err="1"/>
              <a:t>yn</a:t>
            </a:r>
            <a:r>
              <a:rPr lang="en-US" sz="1600" b="1" i="1" dirty="0"/>
              <a:t> </a:t>
            </a:r>
            <a:r>
              <a:rPr lang="en-US" sz="1600" b="1" i="1" dirty="0" err="1"/>
              <a:t>chwilio</a:t>
            </a:r>
            <a:r>
              <a:rPr lang="en-US" sz="1600" b="1" i="1" dirty="0"/>
              <a:t> </a:t>
            </a:r>
            <a:r>
              <a:rPr lang="en-US" sz="1600" b="1" i="1" dirty="0" err="1"/>
              <a:t>yn</a:t>
            </a:r>
            <a:r>
              <a:rPr lang="en-US" sz="1600" b="1" i="1" dirty="0"/>
              <a:t> </a:t>
            </a:r>
            <a:r>
              <a:rPr lang="en-US" sz="1600" b="1" i="1" dirty="0" err="1"/>
              <a:t>barhaus</a:t>
            </a:r>
            <a:r>
              <a:rPr lang="en-US" sz="1600" b="1" i="1" dirty="0"/>
              <a:t> am </a:t>
            </a:r>
            <a:r>
              <a:rPr lang="en-US" sz="1600" b="1" i="1" dirty="0" err="1"/>
              <a:t>siaradwyr</a:t>
            </a:r>
            <a:r>
              <a:rPr lang="en-US" sz="1600" b="1" i="1" dirty="0"/>
              <a:t> </a:t>
            </a:r>
            <a:r>
              <a:rPr lang="en-US" sz="1600" b="1" i="1" dirty="0" err="1"/>
              <a:t>Cymraeg</a:t>
            </a:r>
            <a:r>
              <a:rPr lang="en-US" sz="1600" b="1" i="1" dirty="0"/>
              <a:t> </a:t>
            </a:r>
            <a:r>
              <a:rPr lang="en-US" sz="1600" b="1" i="1" dirty="0" err="1"/>
              <a:t>sydd</a:t>
            </a:r>
            <a:r>
              <a:rPr lang="en-US" sz="1600" b="1" i="1" dirty="0"/>
              <a:t> </a:t>
            </a:r>
            <a:r>
              <a:rPr lang="en-US" sz="1600" b="1" i="1" dirty="0" err="1"/>
              <a:t>eisiau</a:t>
            </a:r>
            <a:r>
              <a:rPr lang="en-US" sz="1600" b="1" i="1" dirty="0"/>
              <a:t> </a:t>
            </a:r>
            <a:r>
              <a:rPr lang="en-US" sz="1600" b="1" i="1" dirty="0" err="1"/>
              <a:t>datblygu</a:t>
            </a:r>
            <a:r>
              <a:rPr lang="en-US" sz="1600" b="1" i="1" dirty="0"/>
              <a:t> </a:t>
            </a:r>
            <a:r>
              <a:rPr lang="en-US" sz="1600" b="1" i="1" dirty="0" err="1"/>
              <a:t>gyrfa</a:t>
            </a:r>
            <a:r>
              <a:rPr lang="en-US" sz="1600" b="1" i="1" dirty="0"/>
              <a:t> </a:t>
            </a:r>
            <a:r>
              <a:rPr lang="en-US" sz="1600" b="1" i="1" dirty="0" err="1"/>
              <a:t>hirdymor</a:t>
            </a:r>
            <a:r>
              <a:rPr lang="en-US" sz="1600" b="1" i="1" dirty="0"/>
              <a:t> </a:t>
            </a:r>
            <a:r>
              <a:rPr lang="en-US" sz="1600" b="1" i="1" dirty="0" err="1"/>
              <a:t>gyda</a:t>
            </a:r>
            <a:r>
              <a:rPr lang="en-US" sz="1600" b="1" i="1" dirty="0"/>
              <a:t> BT.”</a:t>
            </a:r>
          </a:p>
          <a:p>
            <a:pPr>
              <a:buFont typeface="Arial" pitchFamily="-112" charset="0"/>
              <a:buNone/>
            </a:pPr>
            <a:endParaRPr lang="en-US" sz="1600" b="1" i="1" dirty="0"/>
          </a:p>
          <a:p>
            <a:pPr>
              <a:buFont typeface="Arial" pitchFamily="-112" charset="0"/>
              <a:buNone/>
            </a:pPr>
            <a:r>
              <a:rPr lang="en-US" sz="1600" i="1" dirty="0"/>
              <a:t>	</a:t>
            </a:r>
            <a:r>
              <a:rPr lang="en-US" sz="2400" i="1" dirty="0"/>
              <a:t>“When BT recruits employees in Wales, having the ability to speak Welsh is most definitely considered as an added skill. Many of our jobs involve dealing with the public, thus being able to speak both languages is a huge asset. </a:t>
            </a:r>
            <a:r>
              <a:rPr lang="en-US" sz="2400" b="1" i="1" dirty="0"/>
              <a:t>If two applicants had the same skill levels, but only one of them was Welsh speaking, the latter would be considered as having an extra skill and more likely to be offered employment</a:t>
            </a:r>
            <a:r>
              <a:rPr lang="en-US" sz="2400" i="1" dirty="0"/>
              <a:t>. Not only is this important at the recruitment stage; we continually seek Welsh speakers who want to develop a long term career within BT.”</a:t>
            </a:r>
          </a:p>
          <a:p>
            <a:pPr>
              <a:buFont typeface="Arial" pitchFamily="-112" charset="0"/>
              <a:buNone/>
            </a:pPr>
            <a:r>
              <a:rPr lang="en-US" sz="2400" i="1" baseline="-25000" dirty="0"/>
              <a:t>					Geraint </a:t>
            </a:r>
            <a:r>
              <a:rPr lang="en-US" sz="2400" i="1" baseline="-25000" dirty="0" err="1"/>
              <a:t>Strello</a:t>
            </a:r>
            <a:r>
              <a:rPr lang="en-US" sz="2400" i="1" baseline="-25000" dirty="0"/>
              <a:t>, </a:t>
            </a:r>
            <a:r>
              <a:rPr lang="en-US" sz="2400" i="1" baseline="-25000" dirty="0" err="1"/>
              <a:t>Rheolwr</a:t>
            </a:r>
            <a:r>
              <a:rPr lang="en-US" sz="2400" i="1" baseline="-25000" dirty="0"/>
              <a:t> </a:t>
            </a:r>
            <a:r>
              <a:rPr lang="en-US" sz="2400" i="1" baseline="-25000" dirty="0" err="1"/>
              <a:t>Polisi</a:t>
            </a:r>
            <a:r>
              <a:rPr lang="en-US" sz="2400" i="1" baseline="-25000" dirty="0"/>
              <a:t> </a:t>
            </a:r>
            <a:r>
              <a:rPr lang="en-US" sz="2400" i="1" baseline="-25000" dirty="0" err="1"/>
              <a:t>Iaith</a:t>
            </a:r>
            <a:r>
              <a:rPr lang="en-US" sz="2400" i="1" baseline="-25000" dirty="0"/>
              <a:t> </a:t>
            </a:r>
            <a:r>
              <a:rPr lang="en-US" sz="2400" i="1" baseline="-25000" dirty="0" err="1"/>
              <a:t>Gymraeg</a:t>
            </a:r>
            <a:r>
              <a:rPr lang="en-US" sz="2400" i="1" baseline="-25000" dirty="0"/>
              <a:t>, BT</a:t>
            </a:r>
          </a:p>
          <a:p>
            <a:pPr>
              <a:buFont typeface="Arial" pitchFamily="-112" charset="0"/>
              <a:buNone/>
            </a:pPr>
            <a:endParaRPr lang="en-US" dirty="0"/>
          </a:p>
        </p:txBody>
      </p:sp>
      <p:pic>
        <p:nvPicPr>
          <p:cNvPr id="3" name="Picture 2"/>
          <p:cNvPicPr>
            <a:picLocks noChangeAspect="1"/>
          </p:cNvPicPr>
          <p:nvPr/>
        </p:nvPicPr>
        <p:blipFill>
          <a:blip r:embed="rId4"/>
          <a:stretch>
            <a:fillRect/>
          </a:stretch>
        </p:blipFill>
        <p:spPr>
          <a:xfrm>
            <a:off x="7659954" y="5896841"/>
            <a:ext cx="951301" cy="961159"/>
          </a:xfrm>
          <a:prstGeom prst="rect">
            <a:avLst/>
          </a:prstGeom>
        </p:spPr>
      </p:pic>
      <p:sp>
        <p:nvSpPr>
          <p:cNvPr id="5" name="Teitl 1"/>
          <p:cNvSpPr>
            <a:spLocks noGrp="1"/>
          </p:cNvSpPr>
          <p:nvPr>
            <p:ph type="title"/>
          </p:nvPr>
        </p:nvSpPr>
        <p:spPr>
          <a:xfrm>
            <a:off x="2462280" y="53975"/>
            <a:ext cx="8229600" cy="1143000"/>
          </a:xfrm>
        </p:spPr>
        <p:txBody>
          <a:bodyPr>
            <a:noAutofit/>
          </a:bodyPr>
          <a:lstStyle/>
          <a:p>
            <a:r>
              <a:rPr lang="cy-GB" b="1" dirty="0"/>
              <a:t>Cyflogaeth</a:t>
            </a:r>
            <a:r>
              <a:rPr lang="cy-GB" dirty="0"/>
              <a:t> </a:t>
            </a:r>
            <a:r>
              <a:rPr lang="en-GB" dirty="0">
                <a:solidFill>
                  <a:schemeClr val="bg1"/>
                </a:solidFill>
              </a:rPr>
              <a:t>/</a:t>
            </a:r>
            <a:r>
              <a:rPr lang="en-GB" dirty="0"/>
              <a:t> </a:t>
            </a:r>
            <a:r>
              <a:rPr lang="en-GB" dirty="0">
                <a:solidFill>
                  <a:schemeClr val="tx1">
                    <a:lumMod val="75000"/>
                    <a:lumOff val="25000"/>
                  </a:schemeClr>
                </a:solidFill>
              </a:rPr>
              <a:t>Employment</a:t>
            </a:r>
            <a:endParaRPr lang="cy-GB" dirty="0">
              <a:solidFill>
                <a:schemeClr val="tx1">
                  <a:lumMod val="75000"/>
                  <a:lumOff val="25000"/>
                </a:schemeClr>
              </a:solidFill>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Petryal 3"/>
          <p:cNvSpPr>
            <a:spLocks noChangeArrowheads="1"/>
          </p:cNvSpPr>
          <p:nvPr/>
        </p:nvSpPr>
        <p:spPr bwMode="auto">
          <a:xfrm>
            <a:off x="213878" y="1143000"/>
            <a:ext cx="5376333" cy="4770537"/>
          </a:xfrm>
          <a:prstGeom prst="rect">
            <a:avLst/>
          </a:prstGeom>
          <a:noFill/>
          <a:ln>
            <a:noFill/>
          </a:ln>
        </p:spPr>
        <p:txBody>
          <a:bodyPr wrap="square">
            <a:prstTxWarp prst="textNoShape">
              <a:avLst/>
            </a:prstTxWarp>
            <a:spAutoFit/>
          </a:bodyPr>
          <a:lstStyle/>
          <a:p>
            <a:pPr marL="342900" indent="-342900"/>
            <a:r>
              <a:rPr lang="en-US" sz="2400" i="1" dirty="0"/>
              <a:t>“</a:t>
            </a:r>
            <a:r>
              <a:rPr lang="en-US" sz="2400" i="1" dirty="0" err="1"/>
              <a:t>Yn</a:t>
            </a:r>
            <a:r>
              <a:rPr lang="en-US" sz="2400" i="1" dirty="0"/>
              <a:t> TESCO, </a:t>
            </a:r>
            <a:r>
              <a:rPr lang="en-US" sz="2400" i="1" dirty="0" err="1"/>
              <a:t>rydym</a:t>
            </a:r>
            <a:r>
              <a:rPr lang="en-US" sz="2400" i="1" dirty="0"/>
              <a:t> </a:t>
            </a:r>
            <a:r>
              <a:rPr lang="en-US" sz="2400" i="1" dirty="0" err="1"/>
              <a:t>yn</a:t>
            </a:r>
            <a:r>
              <a:rPr lang="en-US" sz="2400" i="1" dirty="0"/>
              <a:t> </a:t>
            </a:r>
            <a:r>
              <a:rPr lang="en-US" sz="2400" i="1" dirty="0" err="1"/>
              <a:t>llwyr</a:t>
            </a:r>
            <a:r>
              <a:rPr lang="en-US" sz="2400" i="1" dirty="0"/>
              <a:t> </a:t>
            </a:r>
            <a:r>
              <a:rPr lang="en-US" sz="2400" i="1" dirty="0" err="1"/>
              <a:t>ymwybodol</a:t>
            </a:r>
            <a:r>
              <a:rPr lang="en-US" sz="2400" i="1" dirty="0"/>
              <a:t> </a:t>
            </a:r>
            <a:r>
              <a:rPr lang="en-US" sz="2400" i="1" dirty="0" err="1"/>
              <a:t>o’r</a:t>
            </a:r>
            <a:r>
              <a:rPr lang="en-US" sz="2400" i="1" dirty="0"/>
              <a:t> </a:t>
            </a:r>
            <a:r>
              <a:rPr lang="en-US" sz="2400" i="1" dirty="0" err="1"/>
              <a:t>ffaith</a:t>
            </a:r>
            <a:r>
              <a:rPr lang="en-US" sz="2400" i="1" dirty="0"/>
              <a:t> </a:t>
            </a:r>
            <a:r>
              <a:rPr lang="en-US" sz="2400" i="1" dirty="0" err="1"/>
              <a:t>bod</a:t>
            </a:r>
            <a:r>
              <a:rPr lang="en-US" sz="2400" i="1" dirty="0"/>
              <a:t> </a:t>
            </a:r>
            <a:r>
              <a:rPr lang="en-US" sz="2400" i="1" dirty="0" err="1"/>
              <a:t>pobl</a:t>
            </a:r>
            <a:r>
              <a:rPr lang="en-US" sz="2400" i="1" dirty="0"/>
              <a:t> </a:t>
            </a:r>
            <a:r>
              <a:rPr lang="en-US" sz="2400" i="1" dirty="0" err="1"/>
              <a:t>yn</a:t>
            </a:r>
            <a:r>
              <a:rPr lang="en-US" sz="2400" i="1" dirty="0"/>
              <a:t> </a:t>
            </a:r>
            <a:r>
              <a:rPr lang="en-US" sz="2400" i="1" dirty="0" err="1"/>
              <a:t>hoffi</a:t>
            </a:r>
            <a:r>
              <a:rPr lang="en-US" sz="2400" i="1" dirty="0"/>
              <a:t> </a:t>
            </a:r>
            <a:r>
              <a:rPr lang="en-US" sz="2400" i="1" dirty="0" err="1"/>
              <a:t>siopa</a:t>
            </a:r>
            <a:r>
              <a:rPr lang="en-US" sz="2400" i="1" dirty="0"/>
              <a:t> </a:t>
            </a:r>
            <a:r>
              <a:rPr lang="en-US" sz="2400" i="1" dirty="0" err="1"/>
              <a:t>yn</a:t>
            </a:r>
            <a:r>
              <a:rPr lang="en-US" sz="2400" i="1" dirty="0"/>
              <a:t> </a:t>
            </a:r>
            <a:r>
              <a:rPr lang="en-US" sz="2400" i="1" dirty="0" err="1"/>
              <a:t>lleol</a:t>
            </a:r>
            <a:r>
              <a:rPr lang="en-US" sz="2400" i="1" dirty="0"/>
              <a:t>, a </a:t>
            </a:r>
            <a:r>
              <a:rPr lang="en-US" sz="2400" i="1" dirty="0" err="1"/>
              <a:t>dyna</a:t>
            </a:r>
            <a:r>
              <a:rPr lang="en-US" sz="2400" i="1" dirty="0"/>
              <a:t> </a:t>
            </a:r>
            <a:r>
              <a:rPr lang="en-US" sz="2400" i="1" dirty="0" err="1"/>
              <a:t>pam</a:t>
            </a:r>
            <a:r>
              <a:rPr lang="en-US" sz="2400" i="1" dirty="0"/>
              <a:t> </a:t>
            </a:r>
            <a:r>
              <a:rPr lang="en-US" sz="2400" i="1" dirty="0" err="1"/>
              <a:t>ein</a:t>
            </a:r>
            <a:r>
              <a:rPr lang="en-US" sz="2400" i="1" dirty="0"/>
              <a:t> </a:t>
            </a:r>
            <a:r>
              <a:rPr lang="en-US" sz="2400" i="1" dirty="0" err="1"/>
              <a:t>bod</a:t>
            </a:r>
            <a:r>
              <a:rPr lang="en-US" sz="2400" i="1" dirty="0"/>
              <a:t> </a:t>
            </a:r>
            <a:r>
              <a:rPr lang="en-US" sz="2400" i="1" dirty="0" err="1"/>
              <a:t>yn</a:t>
            </a:r>
            <a:r>
              <a:rPr lang="en-US" sz="2400" i="1" dirty="0"/>
              <a:t> </a:t>
            </a:r>
            <a:r>
              <a:rPr lang="en-US" sz="2400" i="1" dirty="0" err="1"/>
              <a:t>sicrhau</a:t>
            </a:r>
            <a:r>
              <a:rPr lang="en-US" sz="2400" i="1" dirty="0"/>
              <a:t> </a:t>
            </a:r>
            <a:r>
              <a:rPr lang="en-US" sz="2400" i="1" dirty="0" err="1"/>
              <a:t>bod</a:t>
            </a:r>
            <a:r>
              <a:rPr lang="en-US" sz="2400" i="1" dirty="0"/>
              <a:t> </a:t>
            </a:r>
            <a:r>
              <a:rPr lang="en-US" sz="2400" i="1" dirty="0" err="1"/>
              <a:t>teimlad</a:t>
            </a:r>
            <a:r>
              <a:rPr lang="en-US" sz="2400" i="1" dirty="0"/>
              <a:t> ‘</a:t>
            </a:r>
            <a:r>
              <a:rPr lang="en-US" sz="2400" i="1" dirty="0" err="1"/>
              <a:t>lleol</a:t>
            </a:r>
            <a:r>
              <a:rPr lang="en-US" sz="2400" i="1" dirty="0"/>
              <a:t>’ </a:t>
            </a:r>
            <a:r>
              <a:rPr lang="en-US" sz="2400" i="1" dirty="0" err="1"/>
              <a:t>i’n</a:t>
            </a:r>
            <a:r>
              <a:rPr lang="en-US" sz="2400" i="1" dirty="0"/>
              <a:t> </a:t>
            </a:r>
            <a:r>
              <a:rPr lang="en-US" sz="2400" i="1" dirty="0" err="1"/>
              <a:t>holl</a:t>
            </a:r>
            <a:r>
              <a:rPr lang="en-US" sz="2400" i="1" dirty="0"/>
              <a:t> </a:t>
            </a:r>
            <a:r>
              <a:rPr lang="en-US" sz="2400" i="1" dirty="0" err="1"/>
              <a:t>siopau</a:t>
            </a:r>
            <a:r>
              <a:rPr lang="en-US" sz="2400" i="1" dirty="0"/>
              <a:t>. </a:t>
            </a:r>
            <a:r>
              <a:rPr lang="en-US" sz="2400" i="1" dirty="0" err="1"/>
              <a:t>Yng</a:t>
            </a:r>
            <a:r>
              <a:rPr lang="en-US" sz="2400" i="1" dirty="0"/>
              <a:t> </a:t>
            </a:r>
            <a:r>
              <a:rPr lang="en-US" sz="2400" i="1" dirty="0" err="1"/>
              <a:t>Nghymru</a:t>
            </a:r>
            <a:r>
              <a:rPr lang="en-US" sz="2400" i="1" dirty="0"/>
              <a:t>, </a:t>
            </a:r>
            <a:r>
              <a:rPr lang="en-US" sz="2400" i="1" dirty="0" err="1"/>
              <a:t>mae</a:t>
            </a:r>
            <a:r>
              <a:rPr lang="en-US" sz="2400" i="1" dirty="0"/>
              <a:t> </a:t>
            </a:r>
            <a:r>
              <a:rPr lang="en-US" sz="2400" i="1" dirty="0" err="1"/>
              <a:t>hyn</a:t>
            </a:r>
            <a:r>
              <a:rPr lang="en-US" sz="2400" i="1" dirty="0"/>
              <a:t> </a:t>
            </a:r>
            <a:r>
              <a:rPr lang="en-US" sz="2400" i="1" dirty="0" err="1"/>
              <a:t>yn</a:t>
            </a:r>
            <a:r>
              <a:rPr lang="en-US" sz="2400" i="1" dirty="0"/>
              <a:t> </a:t>
            </a:r>
            <a:r>
              <a:rPr lang="en-US" sz="2400" i="1" dirty="0" err="1"/>
              <a:t>naturiol</a:t>
            </a:r>
            <a:r>
              <a:rPr lang="en-US" sz="2400" i="1" dirty="0"/>
              <a:t> </a:t>
            </a:r>
            <a:r>
              <a:rPr lang="en-US" sz="2400" i="1" dirty="0" err="1"/>
              <a:t>yn</a:t>
            </a:r>
            <a:r>
              <a:rPr lang="en-US" sz="2400" i="1" dirty="0"/>
              <a:t> </a:t>
            </a:r>
            <a:r>
              <a:rPr lang="en-US" sz="2400" i="1" dirty="0" err="1"/>
              <a:t>golygu</a:t>
            </a:r>
            <a:r>
              <a:rPr lang="en-US" sz="2400" i="1" dirty="0"/>
              <a:t> </a:t>
            </a:r>
            <a:r>
              <a:rPr lang="en-US" sz="2400" i="1" dirty="0" err="1"/>
              <a:t>ein</a:t>
            </a:r>
            <a:r>
              <a:rPr lang="en-US" sz="2400" i="1" dirty="0"/>
              <a:t> </a:t>
            </a:r>
            <a:r>
              <a:rPr lang="en-US" sz="2400" i="1" dirty="0" err="1"/>
              <a:t>bod</a:t>
            </a:r>
            <a:r>
              <a:rPr lang="en-US" sz="2400" i="1" dirty="0"/>
              <a:t> </a:t>
            </a:r>
            <a:r>
              <a:rPr lang="en-US" sz="2400" i="1" dirty="0" err="1"/>
              <a:t>yn</a:t>
            </a:r>
            <a:r>
              <a:rPr lang="en-US" sz="2400" i="1" dirty="0"/>
              <a:t> </a:t>
            </a:r>
            <a:r>
              <a:rPr lang="en-US" sz="2400" i="1" dirty="0" err="1"/>
              <a:t>cynnig</a:t>
            </a:r>
            <a:r>
              <a:rPr lang="en-US" sz="2400" i="1" dirty="0"/>
              <a:t> </a:t>
            </a:r>
            <a:r>
              <a:rPr lang="en-US" sz="2400" i="1" dirty="0" err="1"/>
              <a:t>gwasanaethau</a:t>
            </a:r>
            <a:r>
              <a:rPr lang="en-US" sz="2400" i="1" dirty="0"/>
              <a:t> </a:t>
            </a:r>
            <a:r>
              <a:rPr lang="en-US" sz="2400" i="1" dirty="0" err="1"/>
              <a:t>Cymraeg</a:t>
            </a:r>
            <a:r>
              <a:rPr lang="en-US" sz="2400" i="1" dirty="0"/>
              <a:t>, </a:t>
            </a:r>
            <a:r>
              <a:rPr lang="en-US" sz="2400" i="1" dirty="0" err="1"/>
              <a:t>yn</a:t>
            </a:r>
            <a:r>
              <a:rPr lang="en-US" sz="2400" i="1" dirty="0"/>
              <a:t> </a:t>
            </a:r>
            <a:r>
              <a:rPr lang="en-US" sz="2400" i="1" dirty="0" err="1"/>
              <a:t>brandio</a:t>
            </a:r>
            <a:r>
              <a:rPr lang="en-US" sz="2400" i="1" dirty="0"/>
              <a:t> </a:t>
            </a:r>
            <a:r>
              <a:rPr lang="en-US" sz="2400" i="1" dirty="0" err="1"/>
              <a:t>ein</a:t>
            </a:r>
            <a:r>
              <a:rPr lang="en-US" sz="2400" i="1" dirty="0"/>
              <a:t> </a:t>
            </a:r>
            <a:r>
              <a:rPr lang="en-US" sz="2400" i="1" dirty="0" err="1"/>
              <a:t>hunain</a:t>
            </a:r>
            <a:r>
              <a:rPr lang="en-US" sz="2400" i="1" dirty="0"/>
              <a:t> </a:t>
            </a:r>
            <a:r>
              <a:rPr lang="en-US" sz="2400" i="1" dirty="0" err="1"/>
              <a:t>yn</a:t>
            </a:r>
            <a:r>
              <a:rPr lang="en-US" sz="2400" i="1" dirty="0"/>
              <a:t> </a:t>
            </a:r>
            <a:r>
              <a:rPr lang="en-US" sz="2400" i="1" dirty="0" err="1"/>
              <a:t>unol</a:t>
            </a:r>
            <a:r>
              <a:rPr lang="en-US" sz="2400" i="1" dirty="0"/>
              <a:t> </a:t>
            </a:r>
            <a:r>
              <a:rPr lang="en-US" sz="2400" i="1" dirty="0" err="1"/>
              <a:t>â</a:t>
            </a:r>
            <a:r>
              <a:rPr lang="en-US" sz="2400" i="1" dirty="0"/>
              <a:t> </a:t>
            </a:r>
            <a:r>
              <a:rPr lang="en-US" sz="2400" i="1" dirty="0" err="1"/>
              <a:t>hynny</a:t>
            </a:r>
            <a:r>
              <a:rPr lang="en-US" sz="2400" i="1" dirty="0"/>
              <a:t> ac </a:t>
            </a:r>
            <a:r>
              <a:rPr lang="en-US" sz="2400" i="1" dirty="0" err="1"/>
              <a:t>mae</a:t>
            </a:r>
            <a:r>
              <a:rPr lang="en-US" sz="2400" i="1" dirty="0"/>
              <a:t> </a:t>
            </a:r>
            <a:r>
              <a:rPr lang="en-US" sz="2400" i="1" dirty="0" err="1"/>
              <a:t>gennym</a:t>
            </a:r>
            <a:r>
              <a:rPr lang="en-US" sz="2400" i="1" dirty="0"/>
              <a:t> </a:t>
            </a:r>
            <a:r>
              <a:rPr lang="en-US" sz="2400" i="1" dirty="0" err="1"/>
              <a:t>arwyddion</a:t>
            </a:r>
            <a:r>
              <a:rPr lang="en-US" sz="2400" i="1" dirty="0"/>
              <a:t> a </a:t>
            </a:r>
            <a:r>
              <a:rPr lang="en-US" sz="2400" i="1" dirty="0" err="1"/>
              <a:t>thiliau</a:t>
            </a:r>
            <a:r>
              <a:rPr lang="en-US" sz="2400" i="1" dirty="0"/>
              <a:t> </a:t>
            </a:r>
            <a:r>
              <a:rPr lang="en-US" sz="2400" i="1" dirty="0" err="1"/>
              <a:t>hunanwasanaeth</a:t>
            </a:r>
            <a:r>
              <a:rPr lang="en-US" sz="2400" i="1" dirty="0"/>
              <a:t> </a:t>
            </a:r>
            <a:r>
              <a:rPr lang="en-US" sz="2400" i="1" dirty="0" err="1"/>
              <a:t>dwyieithog</a:t>
            </a:r>
            <a:r>
              <a:rPr lang="en-US" sz="2400" i="1" dirty="0"/>
              <a:t>. Pan </a:t>
            </a:r>
            <a:r>
              <a:rPr lang="en-US" sz="2400" i="1" dirty="0" err="1"/>
              <a:t>fo</a:t>
            </a:r>
            <a:r>
              <a:rPr lang="en-US" sz="2400" i="1" dirty="0"/>
              <a:t> </a:t>
            </a:r>
            <a:r>
              <a:rPr lang="en-US" sz="2400" i="1" dirty="0" err="1"/>
              <a:t>hynny’n</a:t>
            </a:r>
            <a:r>
              <a:rPr lang="en-US" sz="2400" i="1" dirty="0"/>
              <a:t> </a:t>
            </a:r>
            <a:r>
              <a:rPr lang="en-US" sz="2400" i="1" dirty="0" err="1"/>
              <a:t>bosibl</a:t>
            </a:r>
            <a:r>
              <a:rPr lang="en-US" sz="2400" i="1" dirty="0"/>
              <a:t>, </a:t>
            </a:r>
            <a:r>
              <a:rPr lang="en-US" sz="2400" i="1" dirty="0" err="1"/>
              <a:t>mae</a:t>
            </a:r>
            <a:r>
              <a:rPr lang="en-US" sz="2400" i="1" dirty="0"/>
              <a:t> </a:t>
            </a:r>
            <a:r>
              <a:rPr lang="en-US" sz="2400" i="1" dirty="0" err="1"/>
              <a:t>hefyd</a:t>
            </a:r>
            <a:r>
              <a:rPr lang="en-US" sz="2400" i="1" dirty="0"/>
              <a:t> </a:t>
            </a:r>
            <a:r>
              <a:rPr lang="en-US" sz="2400" i="1" dirty="0" err="1"/>
              <a:t>gennym</a:t>
            </a:r>
            <a:r>
              <a:rPr lang="en-US" sz="2400" i="1" dirty="0"/>
              <a:t> staff </a:t>
            </a:r>
            <a:r>
              <a:rPr lang="en-US" sz="2400" i="1" dirty="0" err="1"/>
              <a:t>sy’n</a:t>
            </a:r>
            <a:r>
              <a:rPr lang="en-US" sz="2400" i="1" dirty="0"/>
              <a:t> </a:t>
            </a:r>
            <a:r>
              <a:rPr lang="en-US" sz="2400" i="1" dirty="0" err="1"/>
              <a:t>siarad</a:t>
            </a:r>
            <a:r>
              <a:rPr lang="en-US" sz="2400" i="1" dirty="0"/>
              <a:t> </a:t>
            </a:r>
            <a:r>
              <a:rPr lang="en-US" sz="2400" i="1" dirty="0" err="1"/>
              <a:t>Cymraeg</a:t>
            </a:r>
            <a:r>
              <a:rPr lang="en-US" sz="2400" i="1" dirty="0"/>
              <a:t>.”</a:t>
            </a:r>
            <a:br>
              <a:rPr lang="en-US" sz="2400" dirty="0"/>
            </a:br>
            <a:r>
              <a:rPr lang="en-US" sz="2400" baseline="-25000" dirty="0" err="1"/>
              <a:t>Enfys</a:t>
            </a:r>
            <a:r>
              <a:rPr lang="en-US" sz="2400" baseline="-25000" dirty="0"/>
              <a:t> Fox, TESCO</a:t>
            </a:r>
          </a:p>
        </p:txBody>
      </p:sp>
      <p:sp>
        <p:nvSpPr>
          <p:cNvPr id="32770" name="Petryal 7"/>
          <p:cNvSpPr>
            <a:spLocks noChangeArrowheads="1"/>
          </p:cNvSpPr>
          <p:nvPr/>
        </p:nvSpPr>
        <p:spPr bwMode="auto">
          <a:xfrm>
            <a:off x="6383867" y="1341438"/>
            <a:ext cx="5376333" cy="3970318"/>
          </a:xfrm>
          <a:prstGeom prst="rect">
            <a:avLst/>
          </a:prstGeom>
          <a:noFill/>
          <a:ln>
            <a:noFill/>
          </a:ln>
        </p:spPr>
        <p:txBody>
          <a:bodyPr wrap="square">
            <a:prstTxWarp prst="textNoShape">
              <a:avLst/>
            </a:prstTxWarp>
            <a:spAutoFit/>
          </a:bodyPr>
          <a:lstStyle/>
          <a:p>
            <a:pPr marL="342900" indent="-342900"/>
            <a:r>
              <a:rPr lang="en-US" sz="2400" i="1" dirty="0"/>
              <a:t>“We in TESCO fully </a:t>
            </a:r>
            <a:r>
              <a:rPr lang="en-US" sz="2400" i="1" dirty="0" err="1"/>
              <a:t>realise</a:t>
            </a:r>
            <a:r>
              <a:rPr lang="en-US" sz="2400" i="1" dirty="0"/>
              <a:t> that people like to shop locally and that is why we ensure that there is a ‘local’ feel to all our shops. In Wales, this naturally means that we offer services in Welsh, brand ourselves accordingly and have bilingual signage and self scan tills. Where possible, we also have Welsh speaking staff.” </a:t>
            </a:r>
            <a:br>
              <a:rPr lang="en-US" b="1" dirty="0"/>
            </a:br>
            <a:r>
              <a:rPr lang="en-US" b="1" baseline="-25000" dirty="0" err="1"/>
              <a:t>Enfys</a:t>
            </a:r>
            <a:r>
              <a:rPr lang="en-US" b="1" baseline="-25000" dirty="0"/>
              <a:t> Fox, TESCO</a:t>
            </a:r>
          </a:p>
          <a:p>
            <a:pPr marL="342900" indent="-342900"/>
            <a:endParaRPr lang="en-US" b="1" baseline="-25000" dirty="0"/>
          </a:p>
          <a:p>
            <a:pPr marL="342900" indent="-342900"/>
            <a:endParaRPr lang="en-US" b="1" baseline="-25000" dirty="0"/>
          </a:p>
        </p:txBody>
      </p:sp>
      <p:pic>
        <p:nvPicPr>
          <p:cNvPr id="4" name="Picture 3"/>
          <p:cNvPicPr>
            <a:picLocks noChangeAspect="1"/>
          </p:cNvPicPr>
          <p:nvPr/>
        </p:nvPicPr>
        <p:blipFill>
          <a:blip r:embed="rId4"/>
          <a:stretch>
            <a:fillRect/>
          </a:stretch>
        </p:blipFill>
        <p:spPr>
          <a:xfrm>
            <a:off x="7087684" y="5896841"/>
            <a:ext cx="951301" cy="961159"/>
          </a:xfrm>
          <a:prstGeom prst="rect">
            <a:avLst/>
          </a:prstGeom>
        </p:spPr>
      </p:pic>
      <p:sp>
        <p:nvSpPr>
          <p:cNvPr id="5" name="Teitl 1"/>
          <p:cNvSpPr>
            <a:spLocks noGrp="1"/>
          </p:cNvSpPr>
          <p:nvPr>
            <p:ph type="title"/>
          </p:nvPr>
        </p:nvSpPr>
        <p:spPr>
          <a:xfrm>
            <a:off x="3183467" y="182109"/>
            <a:ext cx="8229600" cy="1143000"/>
          </a:xfrm>
        </p:spPr>
        <p:txBody>
          <a:bodyPr>
            <a:noAutofit/>
          </a:bodyPr>
          <a:lstStyle/>
          <a:p>
            <a:r>
              <a:rPr lang="cy-GB" b="1" dirty="0"/>
              <a:t>Cyflogaeth</a:t>
            </a:r>
            <a:r>
              <a:rPr lang="cy-GB" dirty="0"/>
              <a:t> </a:t>
            </a:r>
            <a:r>
              <a:rPr lang="en-GB" dirty="0">
                <a:solidFill>
                  <a:schemeClr val="bg1"/>
                </a:solidFill>
              </a:rPr>
              <a:t>/</a:t>
            </a:r>
            <a:r>
              <a:rPr lang="en-GB" dirty="0"/>
              <a:t> </a:t>
            </a:r>
            <a:r>
              <a:rPr lang="en-GB" dirty="0">
                <a:solidFill>
                  <a:schemeClr val="tx1">
                    <a:lumMod val="75000"/>
                    <a:lumOff val="25000"/>
                  </a:schemeClr>
                </a:solidFill>
              </a:rPr>
              <a:t>Employment</a:t>
            </a:r>
            <a:endParaRPr lang="cy-GB" dirty="0">
              <a:solidFill>
                <a:schemeClr val="tx1">
                  <a:lumMod val="75000"/>
                  <a:lumOff val="25000"/>
                </a:schemeClr>
              </a:solidFill>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Dalfan Cynnwys 2"/>
          <p:cNvSpPr>
            <a:spLocks noGrp="1"/>
          </p:cNvSpPr>
          <p:nvPr>
            <p:ph idx="1"/>
          </p:nvPr>
        </p:nvSpPr>
        <p:spPr>
          <a:xfrm>
            <a:off x="0" y="1196976"/>
            <a:ext cx="5232400" cy="4525963"/>
          </a:xfrm>
        </p:spPr>
        <p:txBody>
          <a:bodyPr/>
          <a:lstStyle/>
          <a:p>
            <a:pPr>
              <a:buFont typeface="Arial" pitchFamily="-112" charset="0"/>
              <a:buNone/>
            </a:pPr>
            <a:r>
              <a:rPr lang="en-US" sz="2000" i="1" dirty="0"/>
              <a:t>	</a:t>
            </a:r>
            <a:r>
              <a:rPr lang="en-US" i="1" dirty="0"/>
              <a:t>“Gall </a:t>
            </a:r>
            <a:r>
              <a:rPr lang="en-US" i="1" dirty="0" err="1"/>
              <a:t>iaith</a:t>
            </a:r>
            <a:r>
              <a:rPr lang="en-US" i="1" dirty="0"/>
              <a:t> </a:t>
            </a:r>
            <a:r>
              <a:rPr lang="en-US" i="1" dirty="0" err="1"/>
              <a:t>ychwanegol</a:t>
            </a:r>
            <a:r>
              <a:rPr lang="en-US" i="1" dirty="0"/>
              <a:t> </a:t>
            </a:r>
            <a:r>
              <a:rPr lang="en-US" i="1" dirty="0" err="1"/>
              <a:t>fod</a:t>
            </a:r>
            <a:r>
              <a:rPr lang="en-US" i="1" dirty="0"/>
              <a:t> </a:t>
            </a:r>
            <a:r>
              <a:rPr lang="en-US" i="1" dirty="0" err="1"/>
              <a:t>yn</a:t>
            </a:r>
            <a:r>
              <a:rPr lang="en-US" i="1" dirty="0"/>
              <a:t> </a:t>
            </a:r>
            <a:r>
              <a:rPr lang="en-US" i="1" dirty="0" err="1"/>
              <a:t>fantais</a:t>
            </a:r>
            <a:r>
              <a:rPr lang="en-US" i="1" dirty="0"/>
              <a:t> </a:t>
            </a:r>
            <a:r>
              <a:rPr lang="en-US" i="1" dirty="0" err="1"/>
              <a:t>bersonol</a:t>
            </a:r>
            <a:r>
              <a:rPr lang="en-US" i="1" dirty="0"/>
              <a:t> a </a:t>
            </a:r>
            <a:r>
              <a:rPr lang="en-US" i="1" dirty="0" err="1"/>
              <a:t>phroffesiynol</a:t>
            </a:r>
            <a:r>
              <a:rPr lang="en-US" i="1" dirty="0"/>
              <a:t> </a:t>
            </a:r>
            <a:r>
              <a:rPr lang="en-US" i="1" dirty="0" err="1"/>
              <a:t>enfawr</a:t>
            </a:r>
            <a:r>
              <a:rPr lang="en-US" i="1" dirty="0"/>
              <a:t>. </a:t>
            </a:r>
            <a:r>
              <a:rPr lang="en-US" i="1" dirty="0" err="1"/>
              <a:t>Rydym</a:t>
            </a:r>
            <a:r>
              <a:rPr lang="en-US" i="1" dirty="0"/>
              <a:t> </a:t>
            </a:r>
            <a:r>
              <a:rPr lang="en-US" i="1" dirty="0" err="1"/>
              <a:t>yn</a:t>
            </a:r>
            <a:r>
              <a:rPr lang="en-US" i="1" dirty="0"/>
              <a:t> </a:t>
            </a:r>
            <a:r>
              <a:rPr lang="en-US" i="1" dirty="0" err="1"/>
              <a:t>ddyfal</a:t>
            </a:r>
            <a:r>
              <a:rPr lang="en-US" i="1" dirty="0"/>
              <a:t> </a:t>
            </a:r>
            <a:r>
              <a:rPr lang="en-US" i="1" dirty="0" err="1"/>
              <a:t>yn</a:t>
            </a:r>
            <a:r>
              <a:rPr lang="en-US" i="1" dirty="0"/>
              <a:t> </a:t>
            </a:r>
            <a:r>
              <a:rPr lang="en-US" i="1" dirty="0" err="1"/>
              <a:t>chwilio</a:t>
            </a:r>
            <a:r>
              <a:rPr lang="en-US" i="1" dirty="0"/>
              <a:t> am staff </a:t>
            </a:r>
            <a:r>
              <a:rPr lang="en-US" i="1" dirty="0" err="1"/>
              <a:t>sy’n</a:t>
            </a:r>
            <a:r>
              <a:rPr lang="en-US" i="1" dirty="0"/>
              <a:t> </a:t>
            </a:r>
            <a:r>
              <a:rPr lang="en-US" i="1" dirty="0" err="1"/>
              <a:t>siarad</a:t>
            </a:r>
            <a:r>
              <a:rPr lang="en-US" i="1" dirty="0"/>
              <a:t> </a:t>
            </a:r>
            <a:r>
              <a:rPr lang="en-US" i="1" dirty="0" err="1"/>
              <a:t>Cymraeg</a:t>
            </a:r>
            <a:r>
              <a:rPr lang="en-US" i="1" dirty="0"/>
              <a:t> ac </a:t>
            </a:r>
            <a:r>
              <a:rPr lang="en-US" i="1" dirty="0" err="1"/>
              <a:t>yn</a:t>
            </a:r>
            <a:r>
              <a:rPr lang="en-US" i="1" dirty="0"/>
              <a:t> </a:t>
            </a:r>
            <a:r>
              <a:rPr lang="en-US" i="1" dirty="0" err="1"/>
              <a:t>annog</a:t>
            </a:r>
            <a:r>
              <a:rPr lang="en-US" i="1" dirty="0"/>
              <a:t> </a:t>
            </a:r>
            <a:r>
              <a:rPr lang="en-US" i="1" dirty="0" err="1"/>
              <a:t>ein</a:t>
            </a:r>
            <a:r>
              <a:rPr lang="en-US" i="1" dirty="0"/>
              <a:t> staff </a:t>
            </a:r>
            <a:r>
              <a:rPr lang="en-US" i="1" dirty="0" err="1"/>
              <a:t>i</a:t>
            </a:r>
            <a:r>
              <a:rPr lang="en-US" i="1" dirty="0"/>
              <a:t> </a:t>
            </a:r>
            <a:r>
              <a:rPr lang="en-US" i="1" dirty="0" err="1"/>
              <a:t>ddysgu’r</a:t>
            </a:r>
            <a:r>
              <a:rPr lang="en-US" i="1" dirty="0"/>
              <a:t> </a:t>
            </a:r>
            <a:r>
              <a:rPr lang="en-US" i="1" dirty="0" err="1"/>
              <a:t>iaith</a:t>
            </a:r>
            <a:r>
              <a:rPr lang="en-US" i="1" dirty="0"/>
              <a:t>.  </a:t>
            </a:r>
            <a:r>
              <a:rPr lang="en-US" i="1" dirty="0" err="1"/>
              <a:t>Yn</a:t>
            </a:r>
            <a:r>
              <a:rPr lang="en-US" i="1" dirty="0"/>
              <a:t> </a:t>
            </a:r>
            <a:r>
              <a:rPr lang="en-US" i="1" dirty="0" err="1"/>
              <a:t>fy</a:t>
            </a:r>
            <a:r>
              <a:rPr lang="en-US" i="1" dirty="0"/>
              <a:t> </a:t>
            </a:r>
            <a:r>
              <a:rPr lang="en-US" i="1" dirty="0" err="1"/>
              <a:t>mhrofiad</a:t>
            </a:r>
            <a:r>
              <a:rPr lang="en-US" i="1" dirty="0"/>
              <a:t> </a:t>
            </a:r>
            <a:r>
              <a:rPr lang="en-US" i="1" dirty="0" err="1"/>
              <a:t>i</a:t>
            </a:r>
            <a:r>
              <a:rPr lang="en-US" i="1" dirty="0"/>
              <a:t> </a:t>
            </a:r>
            <a:r>
              <a:rPr lang="en-US" i="1" dirty="0" err="1"/>
              <a:t>fel</a:t>
            </a:r>
            <a:r>
              <a:rPr lang="en-US" i="1" dirty="0"/>
              <a:t> </a:t>
            </a:r>
            <a:r>
              <a:rPr lang="en-US" i="1" dirty="0" err="1"/>
              <a:t>cyflogwr</a:t>
            </a:r>
            <a:r>
              <a:rPr lang="en-US" i="1" dirty="0"/>
              <a:t>, </a:t>
            </a:r>
            <a:r>
              <a:rPr lang="en-US" i="1" dirty="0" err="1"/>
              <a:t>mae</a:t>
            </a:r>
            <a:r>
              <a:rPr lang="en-US" i="1" dirty="0"/>
              <a:t> </a:t>
            </a:r>
            <a:r>
              <a:rPr lang="en-US" i="1" dirty="0" err="1"/>
              <a:t>iaith</a:t>
            </a:r>
            <a:r>
              <a:rPr lang="en-US" i="1" dirty="0"/>
              <a:t> </a:t>
            </a:r>
            <a:r>
              <a:rPr lang="en-US" i="1" dirty="0" err="1"/>
              <a:t>ychwanegol</a:t>
            </a:r>
            <a:r>
              <a:rPr lang="en-US" i="1" dirty="0"/>
              <a:t> </a:t>
            </a:r>
            <a:r>
              <a:rPr lang="en-US" i="1" dirty="0" err="1"/>
              <a:t>yn</a:t>
            </a:r>
            <a:r>
              <a:rPr lang="en-US" i="1" dirty="0"/>
              <a:t> </a:t>
            </a:r>
            <a:r>
              <a:rPr lang="en-US" i="1" dirty="0" err="1"/>
              <a:t>rhoi’r</a:t>
            </a:r>
            <a:r>
              <a:rPr lang="en-US" i="1" dirty="0"/>
              <a:t> </a:t>
            </a:r>
            <a:r>
              <a:rPr lang="en-US" i="1" dirty="0" err="1"/>
              <a:t>elfen</a:t>
            </a:r>
            <a:r>
              <a:rPr lang="en-US" i="1" dirty="0"/>
              <a:t> </a:t>
            </a:r>
            <a:r>
              <a:rPr lang="en-US" i="1" dirty="0" err="1"/>
              <a:t>ychwanegol</a:t>
            </a:r>
            <a:r>
              <a:rPr lang="en-US" i="1" dirty="0"/>
              <a:t> </a:t>
            </a:r>
            <a:r>
              <a:rPr lang="en-US" i="1" dirty="0" err="1"/>
              <a:t>honno</a:t>
            </a:r>
            <a:r>
              <a:rPr lang="en-US" i="1" dirty="0"/>
              <a:t> </a:t>
            </a:r>
            <a:r>
              <a:rPr lang="en-US" i="1" dirty="0" err="1"/>
              <a:t>i</a:t>
            </a:r>
            <a:r>
              <a:rPr lang="en-US" i="1" dirty="0"/>
              <a:t> </a:t>
            </a:r>
            <a:r>
              <a:rPr lang="en-US" i="1" dirty="0" err="1"/>
              <a:t>rai</a:t>
            </a:r>
            <a:r>
              <a:rPr lang="en-US" i="1" dirty="0"/>
              <a:t> </a:t>
            </a:r>
            <a:r>
              <a:rPr lang="en-US" i="1" dirty="0" err="1"/>
              <a:t>sy’n</a:t>
            </a:r>
            <a:r>
              <a:rPr lang="en-US" i="1" dirty="0"/>
              <a:t> </a:t>
            </a:r>
            <a:r>
              <a:rPr lang="en-US" i="1" dirty="0" err="1"/>
              <a:t>ymgeisio</a:t>
            </a:r>
            <a:r>
              <a:rPr lang="en-US" i="1" dirty="0"/>
              <a:t> am </a:t>
            </a:r>
            <a:r>
              <a:rPr lang="en-US" i="1" dirty="0" err="1"/>
              <a:t>swydd</a:t>
            </a:r>
            <a:r>
              <a:rPr lang="en-US" i="1" dirty="0"/>
              <a:t>.” </a:t>
            </a:r>
            <a:br>
              <a:rPr lang="en-US" dirty="0"/>
            </a:br>
            <a:r>
              <a:rPr lang="en-US" baseline="-25000" dirty="0"/>
              <a:t>Alison Inker, </a:t>
            </a:r>
            <a:r>
              <a:rPr lang="en-US" baseline="-25000" dirty="0" err="1"/>
              <a:t>Rheolwraig</a:t>
            </a:r>
            <a:r>
              <a:rPr lang="en-US" baseline="-25000" dirty="0"/>
              <a:t> Vidal Sassoon, </a:t>
            </a:r>
            <a:r>
              <a:rPr lang="en-US" baseline="-25000" dirty="0" err="1"/>
              <a:t>Caerdydd</a:t>
            </a:r>
            <a:endParaRPr lang="en-US" baseline="-25000" dirty="0"/>
          </a:p>
        </p:txBody>
      </p:sp>
      <p:sp>
        <p:nvSpPr>
          <p:cNvPr id="33794" name="Dalfan Cynnwys 2"/>
          <p:cNvSpPr txBox="1">
            <a:spLocks/>
          </p:cNvSpPr>
          <p:nvPr/>
        </p:nvSpPr>
        <p:spPr bwMode="auto">
          <a:xfrm>
            <a:off x="6383867" y="1143000"/>
            <a:ext cx="5232400" cy="4525962"/>
          </a:xfrm>
          <a:prstGeom prst="rect">
            <a:avLst/>
          </a:prstGeom>
          <a:noFill/>
          <a:ln>
            <a:noFill/>
          </a:ln>
        </p:spPr>
        <p:txBody>
          <a:bodyPr>
            <a:prstTxWarp prst="textNoShape">
              <a:avLst/>
            </a:prstTxWarp>
          </a:bodyPr>
          <a:lstStyle/>
          <a:p>
            <a:pPr marL="342900" indent="-342900">
              <a:spcBef>
                <a:spcPct val="20000"/>
              </a:spcBef>
            </a:pPr>
            <a:r>
              <a:rPr lang="en-US" sz="2000" i="1" dirty="0">
                <a:latin typeface="Calibri" pitchFamily="-112" charset="0"/>
              </a:rPr>
              <a:t>	</a:t>
            </a:r>
            <a:r>
              <a:rPr lang="en-US" sz="2800" i="1" dirty="0"/>
              <a:t>"An additional language can be an enormous personal and professional benefit. We actively seek Welsh speaking staff and encourage our staff to learn the language. In my experience as an employer, having another language gives an extra aspect when applying for posts"</a:t>
            </a:r>
            <a:br>
              <a:rPr lang="en-US" sz="2800" dirty="0"/>
            </a:br>
            <a:r>
              <a:rPr lang="en-US" sz="2800" i="1" baseline="-25000" dirty="0"/>
              <a:t>Alison Inker, Manager at Vidal Sassoon, Cardiff</a:t>
            </a:r>
          </a:p>
          <a:p>
            <a:pPr marL="342900" indent="-342900">
              <a:spcBef>
                <a:spcPct val="20000"/>
              </a:spcBef>
              <a:buFont typeface="Arial" pitchFamily="-112" charset="0"/>
              <a:buNone/>
            </a:pPr>
            <a:endParaRPr lang="en-US" b="1" dirty="0">
              <a:latin typeface="Calibri" pitchFamily="-112" charset="0"/>
            </a:endParaRPr>
          </a:p>
        </p:txBody>
      </p:sp>
      <p:pic>
        <p:nvPicPr>
          <p:cNvPr id="4" name="Picture 3"/>
          <p:cNvPicPr>
            <a:picLocks noChangeAspect="1"/>
          </p:cNvPicPr>
          <p:nvPr/>
        </p:nvPicPr>
        <p:blipFill>
          <a:blip r:embed="rId4"/>
          <a:stretch>
            <a:fillRect/>
          </a:stretch>
        </p:blipFill>
        <p:spPr>
          <a:xfrm>
            <a:off x="6991281" y="5722939"/>
            <a:ext cx="951301" cy="961159"/>
          </a:xfrm>
          <a:prstGeom prst="rect">
            <a:avLst/>
          </a:prstGeom>
        </p:spPr>
      </p:pic>
      <p:sp>
        <p:nvSpPr>
          <p:cNvPr id="5" name="Teitl 1"/>
          <p:cNvSpPr>
            <a:spLocks noGrp="1"/>
          </p:cNvSpPr>
          <p:nvPr>
            <p:ph type="title"/>
          </p:nvPr>
        </p:nvSpPr>
        <p:spPr>
          <a:xfrm>
            <a:off x="2876481" y="0"/>
            <a:ext cx="8229600" cy="1143000"/>
          </a:xfrm>
        </p:spPr>
        <p:txBody>
          <a:bodyPr>
            <a:noAutofit/>
          </a:bodyPr>
          <a:lstStyle/>
          <a:p>
            <a:r>
              <a:rPr lang="cy-GB" b="1" dirty="0"/>
              <a:t>Cyflogaeth</a:t>
            </a:r>
            <a:r>
              <a:rPr lang="cy-GB" dirty="0"/>
              <a:t> </a:t>
            </a:r>
            <a:r>
              <a:rPr lang="en-GB" dirty="0">
                <a:solidFill>
                  <a:schemeClr val="bg1"/>
                </a:solidFill>
              </a:rPr>
              <a:t>/</a:t>
            </a:r>
            <a:r>
              <a:rPr lang="en-GB" dirty="0"/>
              <a:t> </a:t>
            </a:r>
            <a:r>
              <a:rPr lang="en-GB" dirty="0">
                <a:solidFill>
                  <a:schemeClr val="tx1">
                    <a:lumMod val="75000"/>
                    <a:lumOff val="25000"/>
                  </a:schemeClr>
                </a:solidFill>
              </a:rPr>
              <a:t>Employment</a:t>
            </a:r>
            <a:endParaRPr lang="cy-GB" dirty="0">
              <a:solidFill>
                <a:schemeClr val="tx1">
                  <a:lumMod val="75000"/>
                  <a:lumOff val="25000"/>
                </a:schemeClr>
              </a:solidFill>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Dalfan Cynnwys 2"/>
          <p:cNvSpPr>
            <a:spLocks noGrp="1"/>
          </p:cNvSpPr>
          <p:nvPr>
            <p:ph idx="1"/>
          </p:nvPr>
        </p:nvSpPr>
        <p:spPr/>
        <p:txBody>
          <a:bodyPr/>
          <a:lstStyle/>
          <a:p>
            <a:pPr algn="ctr">
              <a:buFont typeface="Arial" pitchFamily="-112" charset="0"/>
              <a:buNone/>
            </a:pPr>
            <a:r>
              <a:rPr lang="en-US" sz="4400" b="1"/>
              <a:t>Pam bod y Gymraeg yn bwysig yn y byd gwaith ac i fusnesau ?</a:t>
            </a:r>
          </a:p>
          <a:p>
            <a:pPr algn="ctr">
              <a:buFont typeface="Arial" pitchFamily="-112" charset="0"/>
              <a:buNone/>
            </a:pPr>
            <a:endParaRPr lang="en-US" sz="4400" b="1"/>
          </a:p>
          <a:p>
            <a:pPr algn="ctr">
              <a:buFont typeface="Arial" pitchFamily="-112" charset="0"/>
              <a:buNone/>
            </a:pPr>
            <a:r>
              <a:rPr lang="en-US" sz="4400" b="1"/>
              <a:t>Why is the Welsh language important in the Workplace and to businesses? </a:t>
            </a:r>
          </a:p>
          <a:p>
            <a:pPr>
              <a:buFont typeface="Arial" pitchFamily="-112" charset="0"/>
              <a:buNone/>
            </a:pPr>
            <a:r>
              <a:rPr lang="en-US"/>
              <a:t> </a:t>
            </a:r>
          </a:p>
        </p:txBody>
      </p:sp>
      <p:pic>
        <p:nvPicPr>
          <p:cNvPr id="4" name="Picture 3"/>
          <p:cNvPicPr>
            <a:picLocks noChangeAspect="1"/>
          </p:cNvPicPr>
          <p:nvPr/>
        </p:nvPicPr>
        <p:blipFill>
          <a:blip r:embed="rId4"/>
          <a:stretch>
            <a:fillRect/>
          </a:stretch>
        </p:blipFill>
        <p:spPr>
          <a:xfrm>
            <a:off x="7366000" y="5696383"/>
            <a:ext cx="951301" cy="961159"/>
          </a:xfrm>
          <a:prstGeom prst="rect">
            <a:avLst/>
          </a:prstGeom>
        </p:spPr>
      </p:pic>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Dalfan Cynnwys 2"/>
          <p:cNvSpPr>
            <a:spLocks noGrp="1"/>
          </p:cNvSpPr>
          <p:nvPr>
            <p:ph idx="1"/>
          </p:nvPr>
        </p:nvSpPr>
        <p:spPr>
          <a:xfrm>
            <a:off x="6697473" y="1345045"/>
            <a:ext cx="5119255" cy="4351338"/>
          </a:xfrm>
        </p:spPr>
        <p:txBody>
          <a:bodyPr>
            <a:normAutofit/>
          </a:bodyPr>
          <a:lstStyle/>
          <a:p>
            <a:pPr>
              <a:spcAft>
                <a:spcPts val="600"/>
              </a:spcAft>
            </a:pPr>
            <a:r>
              <a:rPr lang="en-US" sz="2800" dirty="0">
                <a:hlinkClick r:id="rId4"/>
              </a:rPr>
              <a:t>Child Care</a:t>
            </a:r>
            <a:endParaRPr lang="en-US" sz="2800" dirty="0"/>
          </a:p>
          <a:p>
            <a:pPr>
              <a:spcAft>
                <a:spcPts val="600"/>
              </a:spcAft>
            </a:pPr>
            <a:r>
              <a:rPr lang="en-US" sz="2800" dirty="0">
                <a:hlinkClick r:id="rId5"/>
              </a:rPr>
              <a:t>Social Care and Health</a:t>
            </a:r>
            <a:endParaRPr lang="en-US" sz="2800" dirty="0"/>
          </a:p>
          <a:p>
            <a:pPr>
              <a:spcAft>
                <a:spcPts val="600"/>
              </a:spcAft>
            </a:pPr>
            <a:r>
              <a:rPr lang="en-US" sz="2800" dirty="0">
                <a:hlinkClick r:id="rId6"/>
              </a:rPr>
              <a:t>Business and Information Technology</a:t>
            </a:r>
            <a:r>
              <a:rPr lang="en-US" sz="2800" dirty="0"/>
              <a:t> </a:t>
            </a:r>
          </a:p>
          <a:p>
            <a:pPr>
              <a:spcAft>
                <a:spcPts val="600"/>
              </a:spcAft>
            </a:pPr>
            <a:r>
              <a:rPr lang="en-US" sz="2800" dirty="0">
                <a:hlinkClick r:id="rId7"/>
              </a:rPr>
              <a:t>Tourism and Leisure</a:t>
            </a:r>
            <a:endParaRPr lang="en-US" sz="2800" dirty="0"/>
          </a:p>
          <a:p>
            <a:pPr>
              <a:spcAft>
                <a:spcPts val="600"/>
              </a:spcAft>
            </a:pPr>
            <a:r>
              <a:rPr lang="en-US" sz="2800" dirty="0">
                <a:hlinkClick r:id="rId8"/>
              </a:rPr>
              <a:t>Media and Performing Arts</a:t>
            </a:r>
            <a:endParaRPr lang="en-US" sz="2800" dirty="0"/>
          </a:p>
          <a:p>
            <a:pPr>
              <a:spcAft>
                <a:spcPts val="600"/>
              </a:spcAft>
            </a:pPr>
            <a:r>
              <a:rPr lang="en-US" sz="2800" dirty="0">
                <a:hlinkClick r:id="rId9"/>
              </a:rPr>
              <a:t>Agriculture</a:t>
            </a:r>
            <a:endParaRPr lang="en-US" sz="2800" dirty="0"/>
          </a:p>
          <a:p>
            <a:endParaRPr lang="en-US" dirty="0"/>
          </a:p>
        </p:txBody>
      </p:sp>
      <p:pic>
        <p:nvPicPr>
          <p:cNvPr id="3" name="Picture 2"/>
          <p:cNvPicPr>
            <a:picLocks noChangeAspect="1"/>
          </p:cNvPicPr>
          <p:nvPr/>
        </p:nvPicPr>
        <p:blipFill>
          <a:blip r:embed="rId10"/>
          <a:stretch>
            <a:fillRect/>
          </a:stretch>
        </p:blipFill>
        <p:spPr>
          <a:xfrm>
            <a:off x="8305800" y="5696383"/>
            <a:ext cx="951301" cy="961159"/>
          </a:xfrm>
          <a:prstGeom prst="rect">
            <a:avLst/>
          </a:prstGeom>
        </p:spPr>
      </p:pic>
      <p:sp>
        <p:nvSpPr>
          <p:cNvPr id="4" name="Rectangle 3"/>
          <p:cNvSpPr/>
          <p:nvPr/>
        </p:nvSpPr>
        <p:spPr>
          <a:xfrm>
            <a:off x="443529" y="1345045"/>
            <a:ext cx="5060259" cy="5847755"/>
          </a:xfrm>
          <a:prstGeom prst="rect">
            <a:avLst/>
          </a:prstGeom>
        </p:spPr>
        <p:txBody>
          <a:bodyPr wrap="square">
            <a:spAutoFit/>
          </a:bodyPr>
          <a:lstStyle/>
          <a:p>
            <a:pPr>
              <a:spcAft>
                <a:spcPts val="1200"/>
              </a:spcAft>
            </a:pPr>
            <a:r>
              <a:rPr lang="en-US" sz="2800" dirty="0">
                <a:hlinkClick r:id="rId11"/>
              </a:rPr>
              <a:t>Gofal Plant</a:t>
            </a:r>
            <a:endParaRPr lang="en-US" sz="2800" dirty="0"/>
          </a:p>
          <a:p>
            <a:pPr>
              <a:spcAft>
                <a:spcPts val="1200"/>
              </a:spcAft>
            </a:pPr>
            <a:r>
              <a:rPr lang="en-US" sz="2800" dirty="0">
                <a:hlinkClick r:id="rId12"/>
              </a:rPr>
              <a:t>Gofal Cymdeithasol ac Iechyd</a:t>
            </a:r>
            <a:endParaRPr lang="en-US" sz="2800" dirty="0"/>
          </a:p>
          <a:p>
            <a:pPr>
              <a:spcAft>
                <a:spcPts val="1200"/>
              </a:spcAft>
            </a:pPr>
            <a:r>
              <a:rPr lang="en-US" sz="2800" dirty="0">
                <a:hlinkClick r:id="rId13"/>
              </a:rPr>
              <a:t>Busnes a Thechnoleg Gwybodaeth </a:t>
            </a:r>
            <a:endParaRPr lang="en-US" sz="2800" dirty="0"/>
          </a:p>
          <a:p>
            <a:pPr>
              <a:spcAft>
                <a:spcPts val="1200"/>
              </a:spcAft>
            </a:pPr>
            <a:r>
              <a:rPr lang="en-US" sz="2800" dirty="0">
                <a:hlinkClick r:id="rId14"/>
              </a:rPr>
              <a:t>Twristiaeth a Hamdden</a:t>
            </a:r>
            <a:endParaRPr lang="en-US" sz="2800" dirty="0"/>
          </a:p>
          <a:p>
            <a:pPr>
              <a:spcAft>
                <a:spcPts val="1200"/>
              </a:spcAft>
            </a:pPr>
            <a:r>
              <a:rPr lang="en-US" sz="2800" dirty="0">
                <a:hlinkClick r:id="rId15"/>
              </a:rPr>
              <a:t>Y Cyfryngau a'r Celfyddydau Perfformio</a:t>
            </a:r>
            <a:endParaRPr lang="en-US" sz="2800" dirty="0"/>
          </a:p>
          <a:p>
            <a:pPr>
              <a:spcAft>
                <a:spcPts val="1200"/>
              </a:spcAft>
            </a:pPr>
            <a:r>
              <a:rPr lang="en-US" sz="2800" dirty="0">
                <a:hlinkClick r:id="rId16"/>
              </a:rPr>
              <a:t>Amaethyddiaeth</a:t>
            </a:r>
            <a:endParaRPr lang="en-US" sz="2800" dirty="0"/>
          </a:p>
          <a:p>
            <a:endParaRPr lang="en-US" dirty="0"/>
          </a:p>
          <a:p>
            <a:endParaRPr lang="en-US" dirty="0"/>
          </a:p>
          <a:p>
            <a:endParaRPr lang="en-US" dirty="0"/>
          </a:p>
          <a:p>
            <a:endParaRPr lang="en-US" dirty="0"/>
          </a:p>
          <a:p>
            <a:endParaRPr lang="en-US" dirty="0"/>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5709" y="0"/>
            <a:ext cx="10515600" cy="1325563"/>
          </a:xfrm>
        </p:spPr>
        <p:txBody>
          <a:bodyPr>
            <a:normAutofit/>
          </a:bodyPr>
          <a:lstStyle/>
          <a:p>
            <a:r>
              <a:rPr lang="en-US" dirty="0" err="1"/>
              <a:t>Tasg</a:t>
            </a:r>
            <a:r>
              <a:rPr lang="en-US" dirty="0"/>
              <a:t> </a:t>
            </a:r>
            <a:r>
              <a:rPr lang="en-US" dirty="0" err="1"/>
              <a:t>Grŵp</a:t>
            </a:r>
            <a:r>
              <a:rPr lang="en-US" dirty="0"/>
              <a:t>    /   Group Task</a:t>
            </a:r>
          </a:p>
        </p:txBody>
      </p:sp>
      <p:sp>
        <p:nvSpPr>
          <p:cNvPr id="3" name="Content Placeholder 2"/>
          <p:cNvSpPr>
            <a:spLocks noGrp="1"/>
          </p:cNvSpPr>
          <p:nvPr>
            <p:ph sz="half" idx="1"/>
          </p:nvPr>
        </p:nvSpPr>
        <p:spPr>
          <a:xfrm>
            <a:off x="484909" y="1163205"/>
            <a:ext cx="5181600" cy="5013758"/>
          </a:xfrm>
        </p:spPr>
        <p:txBody>
          <a:bodyPr>
            <a:normAutofit fontScale="70000" lnSpcReduction="20000"/>
          </a:bodyPr>
          <a:lstStyle/>
          <a:p>
            <a:pPr>
              <a:buFont typeface="Arial" pitchFamily="-112" charset="0"/>
              <a:buNone/>
            </a:pPr>
            <a:r>
              <a:rPr lang="en-US" b="1" dirty="0" err="1"/>
              <a:t>meithrinfa</a:t>
            </a:r>
            <a:r>
              <a:rPr lang="en-US" b="1" dirty="0"/>
              <a:t> / </a:t>
            </a:r>
            <a:r>
              <a:rPr lang="en-US" b="1" dirty="0" err="1"/>
              <a:t>gofal</a:t>
            </a:r>
            <a:r>
              <a:rPr lang="en-US" b="1" dirty="0"/>
              <a:t> plant</a:t>
            </a:r>
          </a:p>
          <a:p>
            <a:pPr>
              <a:buFont typeface="Arial" pitchFamily="-112" charset="0"/>
              <a:buNone/>
            </a:pPr>
            <a:r>
              <a:rPr lang="en-US" b="1" dirty="0" err="1"/>
              <a:t>Dietegydd</a:t>
            </a:r>
            <a:endParaRPr lang="en-US" b="1" dirty="0"/>
          </a:p>
          <a:p>
            <a:pPr>
              <a:buFont typeface="Arial" pitchFamily="-112" charset="0"/>
              <a:buNone/>
            </a:pPr>
            <a:r>
              <a:rPr lang="en-US" b="1" dirty="0" err="1"/>
              <a:t>gweithiwr</a:t>
            </a:r>
            <a:r>
              <a:rPr lang="en-US" b="1" dirty="0"/>
              <a:t> </a:t>
            </a:r>
            <a:r>
              <a:rPr lang="en-US" b="1" dirty="0" err="1"/>
              <a:t>gofal</a:t>
            </a:r>
            <a:r>
              <a:rPr lang="en-US" b="1" dirty="0"/>
              <a:t> </a:t>
            </a:r>
            <a:r>
              <a:rPr lang="en-US" b="1" dirty="0" err="1"/>
              <a:t>iechyd</a:t>
            </a:r>
            <a:endParaRPr lang="en-US" b="1" dirty="0"/>
          </a:p>
          <a:p>
            <a:pPr>
              <a:buFont typeface="Arial" pitchFamily="-112" charset="0"/>
              <a:buNone/>
            </a:pPr>
            <a:r>
              <a:rPr lang="en-US" b="1" dirty="0" err="1"/>
              <a:t>gwesty</a:t>
            </a:r>
            <a:endParaRPr lang="en-US" b="1" dirty="0"/>
          </a:p>
          <a:p>
            <a:pPr>
              <a:buFont typeface="Arial" pitchFamily="-112" charset="0"/>
              <a:buNone/>
            </a:pPr>
            <a:r>
              <a:rPr lang="en-US" b="1" dirty="0" err="1"/>
              <a:t>gampfa</a:t>
            </a:r>
            <a:r>
              <a:rPr lang="en-US" b="1" dirty="0"/>
              <a:t> / </a:t>
            </a:r>
            <a:r>
              <a:rPr lang="en-US" b="1" dirty="0" err="1"/>
              <a:t>clwb</a:t>
            </a:r>
            <a:r>
              <a:rPr lang="en-US" b="1" dirty="0"/>
              <a:t> </a:t>
            </a:r>
            <a:r>
              <a:rPr lang="en-US" b="1" dirty="0" err="1"/>
              <a:t>cadw’n</a:t>
            </a:r>
            <a:r>
              <a:rPr lang="en-US" b="1" dirty="0"/>
              <a:t> </a:t>
            </a:r>
            <a:r>
              <a:rPr lang="en-US" b="1" dirty="0" err="1"/>
              <a:t>heini</a:t>
            </a:r>
            <a:endParaRPr lang="en-US" b="1" dirty="0"/>
          </a:p>
          <a:p>
            <a:pPr>
              <a:buFont typeface="Arial" pitchFamily="-112" charset="0"/>
              <a:buNone/>
            </a:pPr>
            <a:r>
              <a:rPr lang="en-US" b="1" dirty="0" err="1"/>
              <a:t>athro</a:t>
            </a:r>
            <a:endParaRPr lang="en-US" b="1" dirty="0"/>
          </a:p>
          <a:p>
            <a:pPr>
              <a:buFont typeface="Arial" pitchFamily="-112" charset="0"/>
              <a:buNone/>
            </a:pPr>
            <a:r>
              <a:rPr lang="en-US" b="1" dirty="0" err="1"/>
              <a:t>nyrs</a:t>
            </a:r>
            <a:r>
              <a:rPr lang="en-US" b="1" dirty="0"/>
              <a:t> </a:t>
            </a:r>
            <a:r>
              <a:rPr lang="en-US" b="1" dirty="0" err="1"/>
              <a:t>gofal</a:t>
            </a:r>
            <a:r>
              <a:rPr lang="en-US" b="1" dirty="0"/>
              <a:t> dementia	</a:t>
            </a:r>
          </a:p>
          <a:p>
            <a:pPr>
              <a:buFont typeface="Arial" pitchFamily="-112" charset="0"/>
              <a:buNone/>
            </a:pPr>
            <a:r>
              <a:rPr lang="en-US" b="1" dirty="0" err="1"/>
              <a:t>contractiwr</a:t>
            </a:r>
            <a:r>
              <a:rPr lang="en-US" b="1" dirty="0"/>
              <a:t> </a:t>
            </a:r>
            <a:r>
              <a:rPr lang="en-US" b="1" dirty="0" err="1"/>
              <a:t>amaethyddol</a:t>
            </a:r>
            <a:endParaRPr lang="en-US" b="1" dirty="0"/>
          </a:p>
          <a:p>
            <a:pPr>
              <a:buFont typeface="Arial" pitchFamily="-112" charset="0"/>
              <a:buNone/>
            </a:pPr>
            <a:r>
              <a:rPr lang="en-US" b="1" dirty="0" err="1"/>
              <a:t>canolfan</a:t>
            </a:r>
            <a:r>
              <a:rPr lang="en-US" b="1" dirty="0"/>
              <a:t> </a:t>
            </a:r>
            <a:r>
              <a:rPr lang="en-US" b="1" dirty="0" err="1"/>
              <a:t>awyr</a:t>
            </a:r>
            <a:r>
              <a:rPr lang="en-US" b="1" dirty="0"/>
              <a:t> </a:t>
            </a:r>
            <a:r>
              <a:rPr lang="en-US" b="1" dirty="0" err="1"/>
              <a:t>agored</a:t>
            </a:r>
            <a:endParaRPr lang="en-US" b="1" dirty="0"/>
          </a:p>
          <a:p>
            <a:pPr>
              <a:buFont typeface="Arial" pitchFamily="-112" charset="0"/>
              <a:buNone/>
            </a:pPr>
            <a:r>
              <a:rPr lang="en-US" b="1" dirty="0" err="1"/>
              <a:t>gofalwraig</a:t>
            </a:r>
            <a:r>
              <a:rPr lang="en-US" b="1" dirty="0"/>
              <a:t> </a:t>
            </a:r>
            <a:r>
              <a:rPr lang="en-US" b="1" dirty="0" err="1"/>
              <a:t>cartref</a:t>
            </a:r>
            <a:r>
              <a:rPr lang="en-US" b="1" dirty="0"/>
              <a:t> </a:t>
            </a:r>
            <a:r>
              <a:rPr lang="en-US" b="1" dirty="0" err="1"/>
              <a:t>gofal</a:t>
            </a:r>
            <a:endParaRPr lang="en-US" b="1" dirty="0"/>
          </a:p>
          <a:p>
            <a:pPr>
              <a:buFont typeface="Arial" pitchFamily="-112" charset="0"/>
              <a:buNone/>
            </a:pPr>
            <a:r>
              <a:rPr lang="en-US" b="1" dirty="0" err="1"/>
              <a:t>hyfforddwr</a:t>
            </a:r>
            <a:r>
              <a:rPr lang="en-US" b="1" dirty="0"/>
              <a:t> </a:t>
            </a:r>
            <a:r>
              <a:rPr lang="en-US" b="1" dirty="0" err="1"/>
              <a:t>personol</a:t>
            </a:r>
            <a:endParaRPr lang="en-US" b="1" dirty="0"/>
          </a:p>
          <a:p>
            <a:pPr>
              <a:buFont typeface="Arial" pitchFamily="-112" charset="0"/>
              <a:buNone/>
            </a:pPr>
            <a:r>
              <a:rPr lang="en-US" b="1" dirty="0" err="1"/>
              <a:t>siop</a:t>
            </a:r>
            <a:endParaRPr lang="en-US" b="1" dirty="0"/>
          </a:p>
          <a:p>
            <a:pPr>
              <a:buFont typeface="Arial" pitchFamily="-112" charset="0"/>
              <a:buNone/>
            </a:pPr>
            <a:r>
              <a:rPr lang="en-US" b="1" dirty="0" err="1"/>
              <a:t>Gwasanaethau</a:t>
            </a:r>
            <a:r>
              <a:rPr lang="en-US" b="1" dirty="0"/>
              <a:t> </a:t>
            </a:r>
            <a:r>
              <a:rPr lang="en-US" b="1" dirty="0" err="1"/>
              <a:t>cyhoeddus</a:t>
            </a:r>
            <a:r>
              <a:rPr lang="en-US" b="1" dirty="0"/>
              <a:t>: </a:t>
            </a:r>
            <a:r>
              <a:rPr lang="en-US" b="1" dirty="0" err="1"/>
              <a:t>nyrsio</a:t>
            </a:r>
            <a:endParaRPr lang="en-US" b="1" dirty="0"/>
          </a:p>
          <a:p>
            <a:pPr>
              <a:buFont typeface="Arial" pitchFamily="-112" charset="0"/>
              <a:buNone/>
            </a:pPr>
            <a:r>
              <a:rPr lang="en-US" b="1" dirty="0" err="1"/>
              <a:t>gwasanaethau</a:t>
            </a:r>
            <a:r>
              <a:rPr lang="en-US" b="1" dirty="0"/>
              <a:t> </a:t>
            </a:r>
            <a:r>
              <a:rPr lang="en-US" b="1" dirty="0" err="1"/>
              <a:t>tân</a:t>
            </a:r>
            <a:r>
              <a:rPr lang="en-US" b="1" dirty="0"/>
              <a:t>, </a:t>
            </a:r>
            <a:r>
              <a:rPr lang="en-US" b="1" dirty="0" err="1"/>
              <a:t>ambiwlans</a:t>
            </a:r>
            <a:r>
              <a:rPr lang="en-US" b="1" dirty="0"/>
              <a:t> a </a:t>
            </a:r>
            <a:r>
              <a:rPr lang="en-US" b="1" dirty="0" err="1"/>
              <a:t>heddlu</a:t>
            </a:r>
            <a:endParaRPr lang="en-US" b="1" dirty="0"/>
          </a:p>
          <a:p>
            <a:endParaRPr lang="en-US" dirty="0"/>
          </a:p>
        </p:txBody>
      </p:sp>
      <p:sp>
        <p:nvSpPr>
          <p:cNvPr id="4" name="Content Placeholder 3"/>
          <p:cNvSpPr>
            <a:spLocks noGrp="1"/>
          </p:cNvSpPr>
          <p:nvPr>
            <p:ph sz="half" idx="2"/>
          </p:nvPr>
        </p:nvSpPr>
        <p:spPr>
          <a:xfrm>
            <a:off x="6677846" y="1163205"/>
            <a:ext cx="5181600" cy="4747738"/>
          </a:xfrm>
        </p:spPr>
        <p:txBody>
          <a:bodyPr>
            <a:normAutofit fontScale="70000" lnSpcReduction="20000"/>
          </a:bodyPr>
          <a:lstStyle/>
          <a:p>
            <a:pPr>
              <a:buFont typeface="Arial" pitchFamily="-112" charset="0"/>
              <a:buNone/>
            </a:pPr>
            <a:r>
              <a:rPr lang="en-US" b="1" dirty="0"/>
              <a:t>nursery / child care  </a:t>
            </a:r>
          </a:p>
          <a:p>
            <a:pPr>
              <a:buFont typeface="Arial" pitchFamily="-112" charset="0"/>
              <a:buNone/>
            </a:pPr>
            <a:r>
              <a:rPr lang="en-US" b="1" dirty="0"/>
              <a:t>dietician </a:t>
            </a:r>
          </a:p>
          <a:p>
            <a:pPr>
              <a:buFont typeface="Arial" pitchFamily="-112" charset="0"/>
              <a:buNone/>
            </a:pPr>
            <a:r>
              <a:rPr lang="en-US" b="1" dirty="0"/>
              <a:t>health support worker</a:t>
            </a:r>
          </a:p>
          <a:p>
            <a:pPr>
              <a:buFont typeface="Arial" pitchFamily="-112" charset="0"/>
              <a:buNone/>
            </a:pPr>
            <a:r>
              <a:rPr lang="en-US" b="1" dirty="0"/>
              <a:t>hotel </a:t>
            </a:r>
          </a:p>
          <a:p>
            <a:pPr>
              <a:buFont typeface="Arial" pitchFamily="-112" charset="0"/>
              <a:buNone/>
            </a:pPr>
            <a:r>
              <a:rPr lang="en-US" b="1" dirty="0"/>
              <a:t>gym/health club</a:t>
            </a:r>
          </a:p>
          <a:p>
            <a:pPr>
              <a:buFont typeface="Arial" pitchFamily="-112" charset="0"/>
              <a:buNone/>
            </a:pPr>
            <a:r>
              <a:rPr lang="en-US" b="1" dirty="0"/>
              <a:t>teacher</a:t>
            </a:r>
          </a:p>
          <a:p>
            <a:pPr>
              <a:buFont typeface="Arial" pitchFamily="-112" charset="0"/>
              <a:buNone/>
            </a:pPr>
            <a:r>
              <a:rPr lang="en-US" b="1" dirty="0"/>
              <a:t>dementia nurse </a:t>
            </a:r>
            <a:r>
              <a:rPr lang="en-US" b="1" dirty="0" err="1"/>
              <a:t>carer</a:t>
            </a:r>
            <a:r>
              <a:rPr lang="en-US" b="1" dirty="0"/>
              <a:t>	 </a:t>
            </a:r>
          </a:p>
          <a:p>
            <a:pPr>
              <a:buFont typeface="Arial" pitchFamily="-112" charset="0"/>
              <a:buNone/>
            </a:pPr>
            <a:r>
              <a:rPr lang="en-US" b="1" dirty="0"/>
              <a:t>agricultural contractor</a:t>
            </a:r>
          </a:p>
          <a:p>
            <a:pPr>
              <a:buFont typeface="Arial" pitchFamily="-112" charset="0"/>
              <a:buNone/>
            </a:pPr>
            <a:r>
              <a:rPr lang="en-US" b="1" dirty="0"/>
              <a:t>outdoor adventure centre</a:t>
            </a:r>
          </a:p>
          <a:p>
            <a:pPr>
              <a:buFont typeface="Arial" pitchFamily="-112" charset="0"/>
              <a:buNone/>
            </a:pPr>
            <a:r>
              <a:rPr lang="en-US" b="1" dirty="0"/>
              <a:t>nursing home care worker</a:t>
            </a:r>
          </a:p>
          <a:p>
            <a:pPr>
              <a:buFont typeface="Arial" pitchFamily="-112" charset="0"/>
              <a:buNone/>
            </a:pPr>
            <a:r>
              <a:rPr lang="en-US" b="1" dirty="0"/>
              <a:t>personal trainer</a:t>
            </a:r>
          </a:p>
          <a:p>
            <a:pPr>
              <a:buFont typeface="Arial" pitchFamily="-112" charset="0"/>
              <a:buNone/>
            </a:pPr>
            <a:r>
              <a:rPr lang="en-US" b="1" dirty="0"/>
              <a:t>Shop</a:t>
            </a:r>
          </a:p>
          <a:p>
            <a:pPr>
              <a:buFont typeface="Arial" pitchFamily="-112" charset="0"/>
              <a:buNone/>
            </a:pPr>
            <a:r>
              <a:rPr lang="en-US" b="1" dirty="0"/>
              <a:t>Public services : nursing, fire brigade, ambulance service and police</a:t>
            </a:r>
          </a:p>
          <a:p>
            <a:pPr>
              <a:buNone/>
            </a:pPr>
            <a:endParaRPr lang="en-US" dirty="0"/>
          </a:p>
        </p:txBody>
      </p:sp>
      <p:pic>
        <p:nvPicPr>
          <p:cNvPr id="5" name="Picture 4"/>
          <p:cNvPicPr>
            <a:picLocks noChangeAspect="1"/>
          </p:cNvPicPr>
          <p:nvPr/>
        </p:nvPicPr>
        <p:blipFill>
          <a:blip r:embed="rId3"/>
          <a:stretch>
            <a:fillRect/>
          </a:stretch>
        </p:blipFill>
        <p:spPr>
          <a:xfrm>
            <a:off x="10908145" y="1163205"/>
            <a:ext cx="951301" cy="96115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 y="375333"/>
            <a:ext cx="12080083" cy="1325563"/>
          </a:xfrm>
        </p:spPr>
        <p:txBody>
          <a:bodyPr>
            <a:normAutofit fontScale="90000"/>
          </a:bodyPr>
          <a:lstStyle/>
          <a:p>
            <a:r>
              <a:rPr lang="en-US" dirty="0"/>
              <a:t>Ail </a:t>
            </a:r>
            <a:r>
              <a:rPr lang="en-US" dirty="0" err="1"/>
              <a:t>ymweld</a:t>
            </a:r>
            <a:r>
              <a:rPr lang="en-US" dirty="0"/>
              <a:t> : </a:t>
            </a:r>
            <a:r>
              <a:rPr lang="en-US" dirty="0" err="1"/>
              <a:t>Taith</a:t>
            </a:r>
            <a:r>
              <a:rPr lang="en-US" dirty="0"/>
              <a:t> </a:t>
            </a:r>
            <a:r>
              <a:rPr lang="en-US" dirty="0" err="1"/>
              <a:t>Personol</a:t>
            </a:r>
            <a:r>
              <a:rPr lang="en-US" dirty="0"/>
              <a:t> /          Re-visit : Personal a </a:t>
            </a:r>
            <a:r>
              <a:rPr lang="en-US" dirty="0" err="1"/>
              <a:t>Diddordeb</a:t>
            </a:r>
            <a:r>
              <a:rPr lang="en-US" dirty="0"/>
              <a:t>                                       Journey / Engagement</a:t>
            </a:r>
          </a:p>
        </p:txBody>
      </p:sp>
      <p:sp>
        <p:nvSpPr>
          <p:cNvPr id="3" name="Content Placeholder 2"/>
          <p:cNvSpPr>
            <a:spLocks noGrp="1"/>
          </p:cNvSpPr>
          <p:nvPr>
            <p:ph sz="half" idx="1"/>
          </p:nvPr>
        </p:nvSpPr>
        <p:spPr>
          <a:xfrm>
            <a:off x="383050" y="1825625"/>
            <a:ext cx="5362664" cy="4039703"/>
          </a:xfrm>
        </p:spPr>
        <p:txBody>
          <a:bodyPr>
            <a:normAutofit fontScale="92500"/>
          </a:bodyPr>
          <a:lstStyle/>
          <a:p>
            <a:r>
              <a:rPr lang="en-US" dirty="0"/>
              <a:t>Beth </a:t>
            </a:r>
            <a:r>
              <a:rPr lang="en-US" dirty="0" err="1"/>
              <a:t>mae’n</a:t>
            </a:r>
            <a:r>
              <a:rPr lang="en-US" dirty="0"/>
              <a:t> </a:t>
            </a:r>
            <a:r>
              <a:rPr lang="en-US" dirty="0" err="1"/>
              <a:t>golygu</a:t>
            </a:r>
            <a:r>
              <a:rPr lang="en-US" dirty="0"/>
              <a:t> </a:t>
            </a:r>
            <a:r>
              <a:rPr lang="en-US" dirty="0" err="1"/>
              <a:t>i</a:t>
            </a:r>
            <a:r>
              <a:rPr lang="en-US" dirty="0"/>
              <a:t> chi </a:t>
            </a:r>
            <a:r>
              <a:rPr lang="en-US" dirty="0" err="1"/>
              <a:t>eich</a:t>
            </a:r>
            <a:r>
              <a:rPr lang="en-US" dirty="0"/>
              <a:t> </a:t>
            </a:r>
            <a:r>
              <a:rPr lang="en-US" dirty="0" err="1"/>
              <a:t>bod</a:t>
            </a:r>
            <a:r>
              <a:rPr lang="en-US" dirty="0"/>
              <a:t> </a:t>
            </a:r>
            <a:r>
              <a:rPr lang="en-US" dirty="0" err="1"/>
              <a:t>chi’n</a:t>
            </a:r>
            <a:r>
              <a:rPr lang="en-US" dirty="0"/>
              <a:t> </a:t>
            </a:r>
            <a:r>
              <a:rPr lang="en-US" dirty="0" err="1"/>
              <a:t>medru</a:t>
            </a:r>
            <a:r>
              <a:rPr lang="en-US" dirty="0"/>
              <a:t> </a:t>
            </a:r>
            <a:r>
              <a:rPr lang="en-US" dirty="0" err="1"/>
              <a:t>astudio</a:t>
            </a:r>
            <a:r>
              <a:rPr lang="en-US" dirty="0"/>
              <a:t> </a:t>
            </a:r>
            <a:r>
              <a:rPr lang="en-US" dirty="0" err="1"/>
              <a:t>yng</a:t>
            </a:r>
            <a:r>
              <a:rPr lang="en-US" dirty="0"/>
              <a:t> </a:t>
            </a:r>
            <a:r>
              <a:rPr lang="en-US" dirty="0" err="1"/>
              <a:t>Nghymru</a:t>
            </a:r>
            <a:r>
              <a:rPr lang="en-US" dirty="0"/>
              <a:t>?</a:t>
            </a:r>
          </a:p>
          <a:p>
            <a:r>
              <a:rPr lang="en-US" dirty="0"/>
              <a:t>Pam </a:t>
            </a:r>
            <a:r>
              <a:rPr lang="en-US" dirty="0" err="1"/>
              <a:t>wnaethoch</a:t>
            </a:r>
            <a:r>
              <a:rPr lang="en-US" dirty="0"/>
              <a:t> chi </a:t>
            </a:r>
            <a:r>
              <a:rPr lang="en-US" dirty="0" err="1"/>
              <a:t>dewis</a:t>
            </a:r>
            <a:r>
              <a:rPr lang="en-US" dirty="0"/>
              <a:t> PCYDDS a </a:t>
            </a:r>
            <a:r>
              <a:rPr lang="en-US" dirty="0" err="1"/>
              <a:t>dod</a:t>
            </a:r>
            <a:r>
              <a:rPr lang="en-US" dirty="0"/>
              <a:t> </a:t>
            </a:r>
            <a:r>
              <a:rPr lang="en-US" dirty="0" err="1"/>
              <a:t>yma</a:t>
            </a:r>
            <a:r>
              <a:rPr lang="en-US" dirty="0"/>
              <a:t> </a:t>
            </a:r>
            <a:r>
              <a:rPr lang="en-US" dirty="0" err="1"/>
              <a:t>i</a:t>
            </a:r>
            <a:r>
              <a:rPr lang="en-US" dirty="0"/>
              <a:t> </a:t>
            </a:r>
            <a:r>
              <a:rPr lang="en-US" dirty="0" err="1"/>
              <a:t>astudio</a:t>
            </a:r>
            <a:r>
              <a:rPr lang="en-US" dirty="0"/>
              <a:t> </a:t>
            </a:r>
            <a:r>
              <a:rPr lang="en-US" dirty="0" err="1"/>
              <a:t>yng</a:t>
            </a:r>
            <a:r>
              <a:rPr lang="en-US" dirty="0"/>
              <a:t> </a:t>
            </a:r>
            <a:r>
              <a:rPr lang="en-US" dirty="0" err="1"/>
              <a:t>Nghaerfyrddin</a:t>
            </a:r>
            <a:r>
              <a:rPr lang="en-US" dirty="0"/>
              <a:t>?</a:t>
            </a:r>
          </a:p>
          <a:p>
            <a:r>
              <a:rPr lang="en-US" dirty="0" err="1"/>
              <a:t>Oeddech</a:t>
            </a:r>
            <a:r>
              <a:rPr lang="en-US" dirty="0"/>
              <a:t> </a:t>
            </a:r>
            <a:r>
              <a:rPr lang="en-US" dirty="0" err="1"/>
              <a:t>chi’n</a:t>
            </a:r>
            <a:r>
              <a:rPr lang="en-US" dirty="0"/>
              <a:t> </a:t>
            </a:r>
            <a:r>
              <a:rPr lang="en-US" dirty="0" err="1"/>
              <a:t>gwybod</a:t>
            </a:r>
            <a:r>
              <a:rPr lang="en-US" dirty="0"/>
              <a:t> </a:t>
            </a:r>
            <a:r>
              <a:rPr lang="en-US" dirty="0" err="1"/>
              <a:t>bod</a:t>
            </a:r>
            <a:r>
              <a:rPr lang="en-US" dirty="0"/>
              <a:t> </a:t>
            </a:r>
            <a:r>
              <a:rPr lang="en-US" dirty="0" err="1"/>
              <a:t>gan</a:t>
            </a:r>
            <a:r>
              <a:rPr lang="en-US" dirty="0"/>
              <a:t> </a:t>
            </a:r>
            <a:r>
              <a:rPr lang="en-US" dirty="0" err="1"/>
              <a:t>Cymru</a:t>
            </a:r>
            <a:r>
              <a:rPr lang="en-US" dirty="0"/>
              <a:t> </a:t>
            </a:r>
            <a:r>
              <a:rPr lang="en-US" dirty="0" err="1"/>
              <a:t>iaith</a:t>
            </a:r>
            <a:r>
              <a:rPr lang="en-US" dirty="0"/>
              <a:t> </a:t>
            </a:r>
            <a:r>
              <a:rPr lang="en-US" dirty="0" err="1"/>
              <a:t>unigryw</a:t>
            </a:r>
            <a:r>
              <a:rPr lang="en-US" dirty="0"/>
              <a:t>? </a:t>
            </a:r>
          </a:p>
          <a:p>
            <a:r>
              <a:rPr lang="en-US" dirty="0" err="1"/>
              <a:t>Ysgrifennwch</a:t>
            </a:r>
            <a:r>
              <a:rPr lang="en-US" dirty="0"/>
              <a:t> </a:t>
            </a:r>
            <a:r>
              <a:rPr lang="en-US" dirty="0" err="1"/>
              <a:t>eich</a:t>
            </a:r>
            <a:r>
              <a:rPr lang="en-US" dirty="0"/>
              <a:t> </a:t>
            </a:r>
            <a:r>
              <a:rPr lang="en-US" dirty="0" err="1"/>
              <a:t>sylwadau</a:t>
            </a:r>
            <a:r>
              <a:rPr lang="en-US" dirty="0"/>
              <a:t> </a:t>
            </a:r>
            <a:r>
              <a:rPr lang="en-US" dirty="0" err="1"/>
              <a:t>personol</a:t>
            </a:r>
            <a:r>
              <a:rPr lang="en-US" dirty="0"/>
              <a:t> </a:t>
            </a:r>
            <a:r>
              <a:rPr lang="en-US" dirty="0" err="1"/>
              <a:t>ar</a:t>
            </a:r>
            <a:r>
              <a:rPr lang="en-US" dirty="0"/>
              <a:t> post it’s a </a:t>
            </a:r>
            <a:r>
              <a:rPr lang="en-US" dirty="0" err="1"/>
              <a:t>rhowch</a:t>
            </a:r>
            <a:r>
              <a:rPr lang="en-US" dirty="0"/>
              <a:t> </a:t>
            </a:r>
            <a:r>
              <a:rPr lang="en-US" dirty="0" err="1"/>
              <a:t>ar</a:t>
            </a:r>
            <a:r>
              <a:rPr lang="en-US" dirty="0"/>
              <a:t> </a:t>
            </a:r>
            <a:r>
              <a:rPr lang="en-US" dirty="0" err="1"/>
              <a:t>wal</a:t>
            </a:r>
            <a:r>
              <a:rPr lang="en-US" dirty="0"/>
              <a:t>. </a:t>
            </a:r>
          </a:p>
        </p:txBody>
      </p:sp>
      <p:sp>
        <p:nvSpPr>
          <p:cNvPr id="4" name="Content Placeholder 3"/>
          <p:cNvSpPr>
            <a:spLocks noGrp="1"/>
          </p:cNvSpPr>
          <p:nvPr>
            <p:ph sz="half" idx="2"/>
          </p:nvPr>
        </p:nvSpPr>
        <p:spPr/>
        <p:txBody>
          <a:bodyPr>
            <a:normAutofit fontScale="92500"/>
          </a:bodyPr>
          <a:lstStyle/>
          <a:p>
            <a:r>
              <a:rPr lang="en-US" dirty="0"/>
              <a:t>What does it mean to you to be able to study in Wales? </a:t>
            </a:r>
          </a:p>
          <a:p>
            <a:r>
              <a:rPr lang="en-US" dirty="0"/>
              <a:t>Why did you choose to come to UWTSD &amp; study at Carmarthen? </a:t>
            </a:r>
          </a:p>
          <a:p>
            <a:r>
              <a:rPr lang="en-US" dirty="0"/>
              <a:t>Were you aware before you started this course that Wales had it’s own language?</a:t>
            </a:r>
          </a:p>
          <a:p>
            <a:r>
              <a:rPr lang="en-US" dirty="0"/>
              <a:t>Write what these mean to you on post its and place on a wall.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sz="half" idx="1"/>
          </p:nvPr>
        </p:nvSpPr>
        <p:spPr>
          <a:xfrm>
            <a:off x="698500" y="1898650"/>
            <a:ext cx="5232400" cy="1757363"/>
          </a:xfrm>
        </p:spPr>
        <p:txBody>
          <a:bodyPr/>
          <a:lstStyle/>
          <a:p>
            <a:pPr eaLnBrk="1" hangingPunct="1"/>
            <a:r>
              <a:rPr lang="en-GB" dirty="0"/>
              <a:t>Beth am </a:t>
            </a:r>
            <a:r>
              <a:rPr lang="en-GB" dirty="0" err="1"/>
              <a:t>rannu</a:t>
            </a:r>
            <a:r>
              <a:rPr lang="en-GB" dirty="0"/>
              <a:t> </a:t>
            </a:r>
            <a:r>
              <a:rPr lang="en-GB" dirty="0" err="1"/>
              <a:t>o’ch</a:t>
            </a:r>
            <a:r>
              <a:rPr lang="en-GB" dirty="0"/>
              <a:t> </a:t>
            </a:r>
            <a:r>
              <a:rPr lang="en-GB" dirty="0" err="1"/>
              <a:t>profiadau</a:t>
            </a:r>
            <a:r>
              <a:rPr lang="en-GB" dirty="0"/>
              <a:t> </a:t>
            </a:r>
            <a:r>
              <a:rPr lang="en-GB" dirty="0" err="1"/>
              <a:t>personol</a:t>
            </a:r>
            <a:r>
              <a:rPr lang="en-GB" dirty="0"/>
              <a:t>?</a:t>
            </a:r>
          </a:p>
        </p:txBody>
      </p:sp>
      <p:sp>
        <p:nvSpPr>
          <p:cNvPr id="26627" name="Content Placeholder 3"/>
          <p:cNvSpPr>
            <a:spLocks noGrp="1"/>
          </p:cNvSpPr>
          <p:nvPr>
            <p:ph sz="half" idx="2"/>
          </p:nvPr>
        </p:nvSpPr>
        <p:spPr>
          <a:xfrm>
            <a:off x="6350000" y="4900614"/>
            <a:ext cx="5232400" cy="1728787"/>
          </a:xfrm>
        </p:spPr>
        <p:txBody>
          <a:bodyPr/>
          <a:lstStyle/>
          <a:p>
            <a:pPr eaLnBrk="1" hangingPunct="1"/>
            <a:r>
              <a:rPr lang="en-GB"/>
              <a:t>What about sharing some of your experiences?</a:t>
            </a:r>
          </a:p>
        </p:txBody>
      </p:sp>
      <p:sp>
        <p:nvSpPr>
          <p:cNvPr id="26628" name="Slide Number Placeholder 6"/>
          <p:cNvSpPr>
            <a:spLocks noGrp="1"/>
          </p:cNvSpPr>
          <p:nvPr>
            <p:ph type="sldNum" sz="quarter" idx="12"/>
          </p:nvPr>
        </p:nvSpPr>
        <p:spPr>
          <a:noFill/>
          <a:ln>
            <a:miter lim="800000"/>
            <a:headEnd/>
            <a:tailEnd/>
          </a:ln>
        </p:spPr>
        <p:txBody>
          <a:bodyPr/>
          <a:lstStyle/>
          <a:p>
            <a:fld id="{7D587EBB-74DC-0944-A700-8E98DFA92B15}" type="slidenum">
              <a:rPr lang="en-US"/>
              <a:pPr/>
              <a:t>17</a:t>
            </a:fld>
            <a:endParaRPr lang="en-US"/>
          </a:p>
        </p:txBody>
      </p:sp>
      <p:pic>
        <p:nvPicPr>
          <p:cNvPr id="26629" name="Picture 7"/>
          <p:cNvPicPr>
            <a:picLocks noChangeAspect="1"/>
          </p:cNvPicPr>
          <p:nvPr/>
        </p:nvPicPr>
        <p:blipFill>
          <a:blip r:embed="rId3"/>
          <a:srcRect/>
          <a:stretch>
            <a:fillRect/>
          </a:stretch>
        </p:blipFill>
        <p:spPr bwMode="auto">
          <a:xfrm>
            <a:off x="1200151" y="3357563"/>
            <a:ext cx="1481667" cy="1473200"/>
          </a:xfrm>
          <a:prstGeom prst="rect">
            <a:avLst/>
          </a:prstGeom>
          <a:noFill/>
          <a:ln w="9525">
            <a:noFill/>
            <a:miter lim="800000"/>
            <a:headEnd/>
            <a:tailEnd/>
          </a:ln>
        </p:spPr>
      </p:pic>
      <p:pic>
        <p:nvPicPr>
          <p:cNvPr id="26630" name="Picture 8"/>
          <p:cNvPicPr>
            <a:picLocks noChangeAspect="1"/>
          </p:cNvPicPr>
          <p:nvPr/>
        </p:nvPicPr>
        <p:blipFill>
          <a:blip r:embed="rId4"/>
          <a:srcRect/>
          <a:stretch>
            <a:fillRect/>
          </a:stretch>
        </p:blipFill>
        <p:spPr bwMode="auto">
          <a:xfrm>
            <a:off x="9840385" y="2592389"/>
            <a:ext cx="1742015" cy="1886962"/>
          </a:xfrm>
          <a:prstGeom prst="rect">
            <a:avLst/>
          </a:prstGeom>
          <a:noFill/>
          <a:ln w="9525">
            <a:noFill/>
            <a:miter lim="800000"/>
            <a:headEnd/>
            <a:tailEnd/>
          </a:ln>
        </p:spPr>
      </p:pic>
      <p:pic>
        <p:nvPicPr>
          <p:cNvPr id="26631" name="Picture 9"/>
          <p:cNvPicPr>
            <a:picLocks noChangeAspect="1"/>
          </p:cNvPicPr>
          <p:nvPr/>
        </p:nvPicPr>
        <p:blipFill>
          <a:blip r:embed="rId5"/>
          <a:srcRect/>
          <a:stretch>
            <a:fillRect/>
          </a:stretch>
        </p:blipFill>
        <p:spPr bwMode="auto">
          <a:xfrm>
            <a:off x="4464051" y="5057567"/>
            <a:ext cx="1682749" cy="1562310"/>
          </a:xfrm>
          <a:prstGeom prst="rect">
            <a:avLst/>
          </a:prstGeom>
          <a:noFill/>
          <a:ln w="9525">
            <a:noFill/>
            <a:miter lim="800000"/>
            <a:headEnd/>
            <a:tailEnd/>
          </a:ln>
        </p:spPr>
      </p:pic>
      <p:pic>
        <p:nvPicPr>
          <p:cNvPr id="26632" name="Picture 10"/>
          <p:cNvPicPr>
            <a:picLocks noChangeAspect="1"/>
          </p:cNvPicPr>
          <p:nvPr/>
        </p:nvPicPr>
        <p:blipFill>
          <a:blip r:embed="rId6"/>
          <a:srcRect/>
          <a:stretch>
            <a:fillRect/>
          </a:stretch>
        </p:blipFill>
        <p:spPr bwMode="auto">
          <a:xfrm>
            <a:off x="1265708" y="109537"/>
            <a:ext cx="2048992" cy="1502923"/>
          </a:xfrm>
          <a:prstGeom prst="rect">
            <a:avLst/>
          </a:prstGeom>
          <a:noFill/>
          <a:ln w="9525">
            <a:noFill/>
            <a:miter lim="800000"/>
            <a:headEnd/>
            <a:tailEnd/>
          </a:ln>
        </p:spPr>
      </p:pic>
      <p:pic>
        <p:nvPicPr>
          <p:cNvPr id="26633" name="Picture 11"/>
          <p:cNvPicPr>
            <a:picLocks noChangeAspect="1"/>
          </p:cNvPicPr>
          <p:nvPr/>
        </p:nvPicPr>
        <p:blipFill>
          <a:blip r:embed="rId7"/>
          <a:srcRect/>
          <a:stretch>
            <a:fillRect/>
          </a:stretch>
        </p:blipFill>
        <p:spPr bwMode="auto">
          <a:xfrm>
            <a:off x="5232401" y="276225"/>
            <a:ext cx="1860214" cy="1622425"/>
          </a:xfrm>
          <a:prstGeom prst="rect">
            <a:avLst/>
          </a:prstGeom>
          <a:noFill/>
          <a:ln w="9525">
            <a:noFill/>
            <a:miter lim="800000"/>
            <a:headEnd/>
            <a:tailEnd/>
          </a:ln>
        </p:spPr>
      </p:pic>
      <p:pic>
        <p:nvPicPr>
          <p:cNvPr id="26634" name="Picture 12"/>
          <p:cNvPicPr>
            <a:picLocks noChangeAspect="1"/>
          </p:cNvPicPr>
          <p:nvPr/>
        </p:nvPicPr>
        <p:blipFill>
          <a:blip r:embed="rId8"/>
          <a:srcRect/>
          <a:stretch>
            <a:fillRect/>
          </a:stretch>
        </p:blipFill>
        <p:spPr bwMode="auto">
          <a:xfrm>
            <a:off x="6959601" y="2592387"/>
            <a:ext cx="1962281" cy="1886963"/>
          </a:xfrm>
          <a:prstGeom prst="rect">
            <a:avLst/>
          </a:prstGeom>
          <a:noFill/>
          <a:ln w="9525">
            <a:noFill/>
            <a:miter lim="800000"/>
            <a:headEnd/>
            <a:tailEnd/>
          </a:ln>
        </p:spPr>
      </p:pic>
      <p:pic>
        <p:nvPicPr>
          <p:cNvPr id="26635" name="Picture 13"/>
          <p:cNvPicPr>
            <a:picLocks noChangeAspect="1"/>
          </p:cNvPicPr>
          <p:nvPr/>
        </p:nvPicPr>
        <p:blipFill>
          <a:blip r:embed="rId9"/>
          <a:srcRect/>
          <a:stretch>
            <a:fillRect/>
          </a:stretch>
        </p:blipFill>
        <p:spPr bwMode="auto">
          <a:xfrm>
            <a:off x="1358901" y="5160963"/>
            <a:ext cx="1993900" cy="1701800"/>
          </a:xfrm>
          <a:prstGeom prst="rect">
            <a:avLst/>
          </a:prstGeom>
          <a:noFill/>
          <a:ln w="9525">
            <a:noFill/>
            <a:miter lim="800000"/>
            <a:headEnd/>
            <a:tailEnd/>
          </a:ln>
        </p:spPr>
      </p:pic>
      <p:pic>
        <p:nvPicPr>
          <p:cNvPr id="26636" name="Picture 14"/>
          <p:cNvPicPr>
            <a:picLocks noChangeAspect="1"/>
          </p:cNvPicPr>
          <p:nvPr/>
        </p:nvPicPr>
        <p:blipFill>
          <a:blip r:embed="rId10"/>
          <a:srcRect/>
          <a:stretch>
            <a:fillRect/>
          </a:stretch>
        </p:blipFill>
        <p:spPr bwMode="auto">
          <a:xfrm>
            <a:off x="9840385" y="109539"/>
            <a:ext cx="1909233" cy="1789111"/>
          </a:xfrm>
          <a:prstGeom prst="rect">
            <a:avLst/>
          </a:prstGeom>
          <a:noFill/>
          <a:ln w="9525">
            <a:noFill/>
            <a:miter lim="800000"/>
            <a:headEnd/>
            <a:tailEnd/>
          </a:ln>
        </p:spPr>
      </p:pic>
      <p:pic>
        <p:nvPicPr>
          <p:cNvPr id="26637" name="Picture 15"/>
          <p:cNvPicPr>
            <a:picLocks noChangeAspect="1"/>
          </p:cNvPicPr>
          <p:nvPr/>
        </p:nvPicPr>
        <p:blipFill>
          <a:blip r:embed="rId11"/>
          <a:srcRect/>
          <a:stretch>
            <a:fillRect/>
          </a:stretch>
        </p:blipFill>
        <p:spPr bwMode="auto">
          <a:xfrm>
            <a:off x="7531100" y="276225"/>
            <a:ext cx="1413933" cy="2109788"/>
          </a:xfrm>
          <a:prstGeom prst="rect">
            <a:avLst/>
          </a:prstGeom>
          <a:noFill/>
          <a:ln w="9525">
            <a:noFill/>
            <a:miter lim="800000"/>
            <a:headEnd/>
            <a:tailEnd/>
          </a:ln>
        </p:spPr>
      </p:pic>
      <p:pic>
        <p:nvPicPr>
          <p:cNvPr id="26638" name="Picture 16"/>
          <p:cNvPicPr>
            <a:picLocks noChangeAspect="1"/>
          </p:cNvPicPr>
          <p:nvPr/>
        </p:nvPicPr>
        <p:blipFill>
          <a:blip r:embed="rId12"/>
          <a:srcRect/>
          <a:stretch>
            <a:fillRect/>
          </a:stretch>
        </p:blipFill>
        <p:spPr bwMode="auto">
          <a:xfrm>
            <a:off x="3788891" y="2592389"/>
            <a:ext cx="2144128" cy="2027237"/>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Dalfan Cynnwys 2"/>
          <p:cNvSpPr>
            <a:spLocks noGrp="1"/>
          </p:cNvSpPr>
          <p:nvPr>
            <p:ph idx="1"/>
          </p:nvPr>
        </p:nvSpPr>
        <p:spPr>
          <a:xfrm>
            <a:off x="497032" y="1573501"/>
            <a:ext cx="10515600" cy="4351338"/>
          </a:xfrm>
        </p:spPr>
        <p:txBody>
          <a:bodyPr/>
          <a:lstStyle/>
          <a:p>
            <a:pPr marL="742950" indent="-742950"/>
            <a:r>
              <a:rPr lang="en-US" sz="4000" b="1" dirty="0"/>
              <a:t>Beth </a:t>
            </a:r>
            <a:r>
              <a:rPr lang="en-US" sz="4000" b="1" dirty="0" err="1"/>
              <a:t>allwch</a:t>
            </a:r>
            <a:r>
              <a:rPr lang="en-US" sz="4000" b="1" dirty="0"/>
              <a:t> chi </a:t>
            </a:r>
            <a:r>
              <a:rPr lang="en-US" sz="4000" b="1" dirty="0" err="1"/>
              <a:t>wneud</a:t>
            </a:r>
            <a:r>
              <a:rPr lang="en-US" sz="4000" b="1" dirty="0"/>
              <a:t> </a:t>
            </a:r>
            <a:r>
              <a:rPr lang="en-US" sz="4000" b="1" dirty="0" err="1"/>
              <a:t>i</a:t>
            </a:r>
            <a:r>
              <a:rPr lang="en-US" sz="4000" b="1" dirty="0"/>
              <a:t> </a:t>
            </a:r>
            <a:r>
              <a:rPr lang="en-US" sz="4000" b="1" dirty="0" err="1"/>
              <a:t>gynnig</a:t>
            </a:r>
            <a:r>
              <a:rPr lang="en-US" sz="4000" b="1" dirty="0"/>
              <a:t> </a:t>
            </a:r>
            <a:r>
              <a:rPr lang="en-US" sz="4000" b="1" dirty="0" err="1"/>
              <a:t>gwasanaeth</a:t>
            </a:r>
            <a:r>
              <a:rPr lang="en-US" sz="4000" b="1" dirty="0"/>
              <a:t> </a:t>
            </a:r>
            <a:r>
              <a:rPr lang="en-US" sz="4000" b="1" dirty="0" err="1"/>
              <a:t>Cymreig</a:t>
            </a:r>
            <a:r>
              <a:rPr lang="en-US" sz="4000" b="1" dirty="0"/>
              <a:t> a </a:t>
            </a:r>
            <a:r>
              <a:rPr lang="en-US" sz="4000" b="1" dirty="0" err="1"/>
              <a:t>iaith</a:t>
            </a:r>
            <a:r>
              <a:rPr lang="en-US" sz="4000" b="1" dirty="0"/>
              <a:t> </a:t>
            </a:r>
            <a:r>
              <a:rPr lang="en-US" sz="4000" b="1" dirty="0" err="1"/>
              <a:t>Cymraeg</a:t>
            </a:r>
            <a:r>
              <a:rPr lang="en-US" sz="4000" b="1" dirty="0"/>
              <a:t>? </a:t>
            </a:r>
          </a:p>
          <a:p>
            <a:pPr marL="742950" indent="-742950"/>
            <a:endParaRPr lang="en-US" sz="4000" b="1" dirty="0"/>
          </a:p>
          <a:p>
            <a:pPr marL="742950" indent="-742950"/>
            <a:r>
              <a:rPr lang="en-US" sz="4000" b="1" dirty="0"/>
              <a:t>What can you do to provide some </a:t>
            </a:r>
            <a:r>
              <a:rPr lang="en-US" sz="4000" b="1" dirty="0" err="1"/>
              <a:t>Welshness</a:t>
            </a:r>
            <a:r>
              <a:rPr lang="en-US" sz="4000" b="1" dirty="0"/>
              <a:t> in our service &amp; some Welsh?</a:t>
            </a: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770637"/>
            <a:ext cx="10515600" cy="1325563"/>
          </a:xfrm>
        </p:spPr>
        <p:txBody>
          <a:bodyPr/>
          <a:lstStyle/>
          <a:p>
            <a:r>
              <a:rPr lang="en-US" dirty="0" err="1"/>
              <a:t>Llefydd</a:t>
            </a:r>
            <a:r>
              <a:rPr lang="en-US" dirty="0"/>
              <a:t> </a:t>
            </a:r>
            <a:r>
              <a:rPr lang="en-US" dirty="0" err="1"/>
              <a:t>yng</a:t>
            </a:r>
            <a:r>
              <a:rPr lang="en-US" dirty="0"/>
              <a:t> </a:t>
            </a:r>
            <a:r>
              <a:rPr lang="en-US" dirty="0" err="1"/>
              <a:t>Nghymru</a:t>
            </a:r>
            <a:r>
              <a:rPr lang="en-US" dirty="0"/>
              <a:t>  /  Places in Wales</a:t>
            </a:r>
          </a:p>
        </p:txBody>
      </p:sp>
      <p:sp>
        <p:nvSpPr>
          <p:cNvPr id="5" name="Content Placeholder 4"/>
          <p:cNvSpPr>
            <a:spLocks noGrp="1"/>
          </p:cNvSpPr>
          <p:nvPr>
            <p:ph sz="half" idx="1"/>
          </p:nvPr>
        </p:nvSpPr>
        <p:spPr>
          <a:xfrm>
            <a:off x="2197199" y="1825624"/>
            <a:ext cx="6296272" cy="4742181"/>
          </a:xfrm>
        </p:spPr>
        <p:txBody>
          <a:bodyPr/>
          <a:lstStyle/>
          <a:p>
            <a:r>
              <a:rPr lang="en-US" sz="3200" dirty="0" err="1"/>
              <a:t>Caerdydd</a:t>
            </a:r>
            <a:endParaRPr lang="en-US" sz="3200" dirty="0"/>
          </a:p>
          <a:p>
            <a:r>
              <a:rPr lang="en-US" sz="3200" dirty="0" err="1"/>
              <a:t>Ynys</a:t>
            </a:r>
            <a:r>
              <a:rPr lang="en-US" sz="3200" dirty="0"/>
              <a:t> </a:t>
            </a:r>
            <a:r>
              <a:rPr lang="en-US" sz="3200" dirty="0" err="1"/>
              <a:t>Môn</a:t>
            </a:r>
            <a:endParaRPr lang="en-US" sz="3200" dirty="0"/>
          </a:p>
          <a:p>
            <a:r>
              <a:rPr lang="en-US" sz="3200" dirty="0" err="1"/>
              <a:t>Aberystwyth</a:t>
            </a:r>
            <a:endParaRPr lang="en-US" sz="3200" dirty="0"/>
          </a:p>
          <a:p>
            <a:r>
              <a:rPr lang="en-US" sz="3200" dirty="0" err="1"/>
              <a:t>Abergwaun</a:t>
            </a:r>
            <a:endParaRPr lang="en-US" sz="3200" dirty="0"/>
          </a:p>
          <a:p>
            <a:r>
              <a:rPr lang="en-US" sz="3200" dirty="0" err="1"/>
              <a:t>Abertawe</a:t>
            </a:r>
            <a:endParaRPr lang="en-US" sz="3200" dirty="0"/>
          </a:p>
          <a:p>
            <a:r>
              <a:rPr lang="en-US" sz="3200" dirty="0" err="1"/>
              <a:t>Aberhonddu</a:t>
            </a:r>
            <a:endParaRPr lang="en-US" sz="3200" dirty="0"/>
          </a:p>
          <a:p>
            <a:r>
              <a:rPr lang="en-US" sz="3200" dirty="0" err="1"/>
              <a:t>Wrecsam</a:t>
            </a:r>
            <a:endParaRPr lang="en-US" sz="3200" dirty="0"/>
          </a:p>
          <a:p>
            <a:endParaRPr lang="en-US" dirty="0"/>
          </a:p>
          <a:p>
            <a:endParaRPr lang="en-US" dirty="0"/>
          </a:p>
        </p:txBody>
      </p:sp>
      <p:sp>
        <p:nvSpPr>
          <p:cNvPr id="6" name="Content Placeholder 5"/>
          <p:cNvSpPr>
            <a:spLocks noGrp="1"/>
          </p:cNvSpPr>
          <p:nvPr>
            <p:ph sz="half" idx="2"/>
          </p:nvPr>
        </p:nvSpPr>
        <p:spPr>
          <a:xfrm>
            <a:off x="7010400" y="1825624"/>
            <a:ext cx="5181600" cy="4351338"/>
          </a:xfrm>
        </p:spPr>
        <p:txBody>
          <a:bodyPr>
            <a:normAutofit/>
          </a:bodyPr>
          <a:lstStyle/>
          <a:p>
            <a:r>
              <a:rPr lang="en-US" sz="3200" dirty="0"/>
              <a:t>Cardiff</a:t>
            </a:r>
          </a:p>
          <a:p>
            <a:r>
              <a:rPr lang="en-US" sz="3200" dirty="0"/>
              <a:t>Anglesey</a:t>
            </a:r>
          </a:p>
          <a:p>
            <a:r>
              <a:rPr lang="en-US" sz="3200" dirty="0" err="1"/>
              <a:t>Aberystwyth</a:t>
            </a:r>
            <a:endParaRPr lang="en-US" sz="3200" dirty="0"/>
          </a:p>
          <a:p>
            <a:r>
              <a:rPr lang="en-US" sz="3200" dirty="0" err="1"/>
              <a:t>Fishguard</a:t>
            </a:r>
            <a:endParaRPr lang="en-US" sz="3200" dirty="0"/>
          </a:p>
          <a:p>
            <a:r>
              <a:rPr lang="en-US" sz="3200" dirty="0"/>
              <a:t>Swansea</a:t>
            </a:r>
          </a:p>
          <a:p>
            <a:r>
              <a:rPr lang="en-US" sz="3200" dirty="0" err="1"/>
              <a:t>Brecon</a:t>
            </a:r>
            <a:endParaRPr lang="en-US" sz="3200" dirty="0"/>
          </a:p>
          <a:p>
            <a:r>
              <a:rPr lang="en-US" sz="3200" dirty="0" err="1"/>
              <a:t>Wrexham</a:t>
            </a:r>
            <a:endParaRPr lang="en-US" sz="3200" dirty="0"/>
          </a:p>
        </p:txBody>
      </p:sp>
    </p:spTree>
    <p:extLst>
      <p:ext uri="{BB962C8B-B14F-4D97-AF65-F5344CB8AC3E}">
        <p14:creationId xmlns:p14="http://schemas.microsoft.com/office/powerpoint/2010/main" val="190723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6"/>
          <p:cNvPicPr>
            <a:picLocks noChangeAspect="1"/>
          </p:cNvPicPr>
          <p:nvPr/>
        </p:nvPicPr>
        <p:blipFill>
          <a:blip r:embed="rId3"/>
          <a:srcRect/>
          <a:stretch>
            <a:fillRect/>
          </a:stretch>
        </p:blipFill>
        <p:spPr bwMode="auto">
          <a:xfrm>
            <a:off x="2393083" y="1"/>
            <a:ext cx="7253433" cy="68580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Wales_location_map.pdf"/>
          <p:cNvPicPr>
            <a:picLocks noGrp="1" noChangeAspect="1"/>
          </p:cNvPicPr>
          <p:nvPr>
            <p:ph sz="half" idx="1"/>
          </p:nvPr>
        </p:nvPicPr>
        <mc:AlternateContent xmlns:mc="http://schemas.openxmlformats.org/markup-compatibility/2006">
          <mc:Choice xmlns:ma="http://schemas.microsoft.com/office/mac/drawingml/2008/main" xmlns:mv="urn:schemas-microsoft-com:mac:vml" xmlns="" Requires="ma">
            <p:blipFill>
              <a:blip r:embed="rId3"/>
              <a:srcRect l="-33368" r="-33368"/>
              <a:stretch>
                <a:fillRect/>
              </a:stretch>
            </p:blipFill>
          </mc:Choice>
          <mc:Fallback>
            <p:blipFill>
              <a:blip r:embed="rId4"/>
              <a:srcRect l="-33368" r="-33368"/>
              <a:stretch>
                <a:fillRect/>
              </a:stretch>
            </p:blipFill>
          </mc:Fallback>
        </mc:AlternateContent>
        <p:spPr>
          <a:xfrm>
            <a:off x="-1465350" y="308504"/>
            <a:ext cx="8166548" cy="7670800"/>
          </a:xfrm>
        </p:spPr>
      </p:pic>
      <p:sp>
        <p:nvSpPr>
          <p:cNvPr id="4" name="Content Placeholder 3"/>
          <p:cNvSpPr>
            <a:spLocks noGrp="1"/>
          </p:cNvSpPr>
          <p:nvPr>
            <p:ph sz="half" idx="2"/>
          </p:nvPr>
        </p:nvSpPr>
        <p:spPr/>
        <p:txBody>
          <a:bodyPr/>
          <a:lstStyle/>
          <a:p>
            <a:r>
              <a:rPr lang="en-US" dirty="0" err="1"/>
              <a:t>Ynys</a:t>
            </a:r>
            <a:r>
              <a:rPr lang="en-US" dirty="0"/>
              <a:t> </a:t>
            </a:r>
            <a:r>
              <a:rPr lang="en-US" dirty="0" err="1"/>
              <a:t>Môn</a:t>
            </a:r>
            <a:r>
              <a:rPr lang="en-US" dirty="0"/>
              <a:t>  -  Anglesey</a:t>
            </a:r>
          </a:p>
          <a:p>
            <a:endParaRPr lang="en-US" dirty="0"/>
          </a:p>
          <a:p>
            <a:r>
              <a:rPr lang="en-US" dirty="0" err="1"/>
              <a:t>Wrecsam</a:t>
            </a:r>
            <a:r>
              <a:rPr lang="en-US" dirty="0"/>
              <a:t> – </a:t>
            </a:r>
            <a:r>
              <a:rPr lang="en-US" dirty="0" err="1"/>
              <a:t>Wrexham</a:t>
            </a:r>
            <a:endParaRPr lang="en-US" dirty="0"/>
          </a:p>
          <a:p>
            <a:endParaRPr lang="en-US" dirty="0"/>
          </a:p>
          <a:p>
            <a:r>
              <a:rPr lang="en-US" dirty="0" err="1"/>
              <a:t>Aberystwyth</a:t>
            </a:r>
            <a:endParaRPr lang="en-US" dirty="0"/>
          </a:p>
          <a:p>
            <a:endParaRPr lang="en-US" dirty="0"/>
          </a:p>
          <a:p>
            <a:r>
              <a:rPr lang="en-US" dirty="0"/>
              <a:t>Llanfair </a:t>
            </a:r>
            <a:r>
              <a:rPr lang="en-US" dirty="0" err="1"/>
              <a:t>ym</a:t>
            </a:r>
            <a:r>
              <a:rPr lang="en-US" dirty="0"/>
              <a:t> </a:t>
            </a:r>
            <a:r>
              <a:rPr lang="en-US" dirty="0" err="1"/>
              <a:t>Muallt</a:t>
            </a:r>
            <a:r>
              <a:rPr lang="en-US" dirty="0"/>
              <a:t>  -  </a:t>
            </a:r>
            <a:r>
              <a:rPr lang="en-US" dirty="0" err="1"/>
              <a:t>Builth</a:t>
            </a:r>
            <a:r>
              <a:rPr lang="en-US" dirty="0"/>
              <a:t> Wells </a:t>
            </a:r>
          </a:p>
          <a:p>
            <a:endParaRPr lang="en-US" dirty="0"/>
          </a:p>
          <a:p>
            <a:endParaRPr lang="en-US" dirty="0"/>
          </a:p>
          <a:p>
            <a:endParaRPr lang="en-US" dirty="0"/>
          </a:p>
        </p:txBody>
      </p:sp>
      <p:sp>
        <p:nvSpPr>
          <p:cNvPr id="6" name="Oval 5"/>
          <p:cNvSpPr/>
          <p:nvPr/>
        </p:nvSpPr>
        <p:spPr>
          <a:xfrm>
            <a:off x="1845544" y="816690"/>
            <a:ext cx="203200" cy="2746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3909378" y="1550988"/>
            <a:ext cx="203200" cy="2746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2425015" y="3350168"/>
            <a:ext cx="203200" cy="2746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3468189" y="4474028"/>
            <a:ext cx="209004" cy="163286"/>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6002" y="365125"/>
            <a:ext cx="5947798" cy="1325563"/>
          </a:xfrm>
        </p:spPr>
        <p:txBody>
          <a:bodyPr/>
          <a:lstStyle/>
          <a:p>
            <a:r>
              <a:rPr lang="en-US" dirty="0" err="1"/>
              <a:t>Lleoliad</a:t>
            </a:r>
            <a:r>
              <a:rPr lang="en-US" dirty="0"/>
              <a:t>  /  Locations</a:t>
            </a:r>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r>
              <a:rPr lang="en-US" dirty="0" err="1"/>
              <a:t>Abergwaun</a:t>
            </a:r>
            <a:r>
              <a:rPr lang="en-US" dirty="0"/>
              <a:t> - </a:t>
            </a:r>
            <a:r>
              <a:rPr lang="en-US" dirty="0" err="1"/>
              <a:t>Fishguard</a:t>
            </a:r>
            <a:endParaRPr lang="en-US" dirty="0"/>
          </a:p>
          <a:p>
            <a:endParaRPr lang="en-US" dirty="0"/>
          </a:p>
          <a:p>
            <a:r>
              <a:rPr lang="en-US" dirty="0" err="1"/>
              <a:t>Abertawe</a:t>
            </a:r>
            <a:r>
              <a:rPr lang="en-US" dirty="0"/>
              <a:t> – Swansea</a:t>
            </a:r>
          </a:p>
          <a:p>
            <a:endParaRPr lang="en-US" dirty="0"/>
          </a:p>
          <a:p>
            <a:r>
              <a:rPr lang="en-US" dirty="0" err="1"/>
              <a:t>Caerdydd</a:t>
            </a:r>
            <a:r>
              <a:rPr lang="en-US" dirty="0"/>
              <a:t> -</a:t>
            </a:r>
            <a:r>
              <a:rPr lang="en-US" dirty="0" err="1"/>
              <a:t>Prif</a:t>
            </a:r>
            <a:r>
              <a:rPr lang="en-US" dirty="0"/>
              <a:t> </a:t>
            </a:r>
            <a:r>
              <a:rPr lang="en-US" dirty="0" err="1"/>
              <a:t>Ddinas</a:t>
            </a:r>
            <a:r>
              <a:rPr lang="en-US" dirty="0"/>
              <a:t> </a:t>
            </a:r>
            <a:r>
              <a:rPr lang="en-US" dirty="0" err="1"/>
              <a:t>Caerdydd</a:t>
            </a:r>
            <a:r>
              <a:rPr lang="en-US" dirty="0"/>
              <a:t> </a:t>
            </a:r>
          </a:p>
          <a:p>
            <a:r>
              <a:rPr lang="en-US" dirty="0"/>
              <a:t>Cardiff - </a:t>
            </a:r>
            <a:r>
              <a:rPr lang="en-US" dirty="0" err="1"/>
              <a:t>Captial</a:t>
            </a:r>
            <a:r>
              <a:rPr lang="en-US" dirty="0"/>
              <a:t> City of Wales</a:t>
            </a:r>
          </a:p>
        </p:txBody>
      </p:sp>
      <p:pic>
        <p:nvPicPr>
          <p:cNvPr id="5" name="Content Placeholder 4" descr="Wales_location_map.pdf"/>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3"/>
              <a:srcRect l="-33368" r="-33368"/>
              <a:stretch>
                <a:fillRect/>
              </a:stretch>
            </p:blipFill>
          </mc:Choice>
          <mc:Fallback>
            <p:blipFill>
              <a:blip r:embed="rId4"/>
              <a:srcRect l="-33368" r="-33368"/>
              <a:stretch>
                <a:fillRect/>
              </a:stretch>
            </p:blipFill>
          </mc:Fallback>
        </mc:AlternateContent>
        <p:spPr>
          <a:xfrm>
            <a:off x="-1465350" y="308504"/>
            <a:ext cx="8166548" cy="7670800"/>
          </a:xfrm>
          <a:prstGeom prst="rect">
            <a:avLst/>
          </a:prstGeom>
        </p:spPr>
      </p:pic>
      <p:sp>
        <p:nvSpPr>
          <p:cNvPr id="6" name="Oval 5"/>
          <p:cNvSpPr/>
          <p:nvPr/>
        </p:nvSpPr>
        <p:spPr>
          <a:xfrm>
            <a:off x="3894667" y="6176963"/>
            <a:ext cx="203200" cy="2746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2628215" y="5632034"/>
            <a:ext cx="203200" cy="2746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939800" y="4603417"/>
            <a:ext cx="203200" cy="2746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175699" y="825394"/>
            <a:ext cx="10668000" cy="1143000"/>
          </a:xfrm>
        </p:spPr>
        <p:txBody>
          <a:bodyPr>
            <a:normAutofit/>
          </a:bodyPr>
          <a:lstStyle/>
          <a:p>
            <a:r>
              <a:rPr lang="en-US" sz="3200" b="1" dirty="0" err="1"/>
              <a:t>Dathliadau</a:t>
            </a:r>
            <a:r>
              <a:rPr lang="en-US" sz="3200" b="1" dirty="0"/>
              <a:t> </a:t>
            </a:r>
            <a:r>
              <a:rPr lang="en-US" sz="3200" b="1" dirty="0" err="1"/>
              <a:t>blynyddol</a:t>
            </a:r>
            <a:r>
              <a:rPr lang="en-US" sz="3200" b="1" dirty="0"/>
              <a:t> </a:t>
            </a:r>
            <a:r>
              <a:rPr lang="en-US" sz="3200" b="1" dirty="0" err="1"/>
              <a:t>sy’n</a:t>
            </a:r>
            <a:r>
              <a:rPr lang="en-US" sz="3200" b="1" dirty="0"/>
              <a:t> </a:t>
            </a:r>
            <a:r>
              <a:rPr lang="en-US" sz="3200" b="1" dirty="0" err="1"/>
              <a:t>unigryw</a:t>
            </a:r>
            <a:r>
              <a:rPr lang="en-US" sz="3200" b="1" dirty="0"/>
              <a:t> </a:t>
            </a:r>
            <a:r>
              <a:rPr lang="en-US" sz="3200" b="1" dirty="0" err="1"/>
              <a:t>i</a:t>
            </a:r>
            <a:r>
              <a:rPr lang="en-US" sz="3200" b="1" dirty="0"/>
              <a:t> </a:t>
            </a:r>
            <a:r>
              <a:rPr lang="en-US" sz="3200" b="1" dirty="0" err="1"/>
              <a:t>Gymru</a:t>
            </a:r>
            <a:br>
              <a:rPr lang="en-US" sz="3200" b="1" dirty="0"/>
            </a:br>
            <a:r>
              <a:rPr lang="en-US" sz="3200" b="1" dirty="0"/>
              <a:t>Annual celebrations that are unique to Wales  </a:t>
            </a:r>
          </a:p>
        </p:txBody>
      </p:sp>
      <p:sp>
        <p:nvSpPr>
          <p:cNvPr id="24579" name="Content Placeholder 2"/>
          <p:cNvSpPr>
            <a:spLocks noGrp="1"/>
          </p:cNvSpPr>
          <p:nvPr>
            <p:ph sz="half" idx="1"/>
          </p:nvPr>
        </p:nvSpPr>
        <p:spPr>
          <a:xfrm>
            <a:off x="609601" y="1968394"/>
            <a:ext cx="4900098" cy="4525963"/>
          </a:xfrm>
        </p:spPr>
        <p:txBody>
          <a:bodyPr>
            <a:normAutofit/>
          </a:bodyPr>
          <a:lstStyle/>
          <a:p>
            <a:r>
              <a:rPr lang="en-US" sz="3200" dirty="0" err="1"/>
              <a:t>Dydd</a:t>
            </a:r>
            <a:r>
              <a:rPr lang="en-US" sz="3200" dirty="0"/>
              <a:t> </a:t>
            </a:r>
            <a:r>
              <a:rPr lang="en-US" sz="3200" dirty="0" err="1"/>
              <a:t>Calan</a:t>
            </a:r>
            <a:r>
              <a:rPr lang="en-US" sz="3200" dirty="0"/>
              <a:t> – </a:t>
            </a:r>
            <a:r>
              <a:rPr lang="en-US" sz="3200" dirty="0" err="1"/>
              <a:t>casglu</a:t>
            </a:r>
            <a:r>
              <a:rPr lang="en-US" sz="3200" dirty="0"/>
              <a:t> </a:t>
            </a:r>
            <a:r>
              <a:rPr lang="en-US" sz="3200" dirty="0" err="1"/>
              <a:t>calennig</a:t>
            </a:r>
            <a:endParaRPr lang="en-US" sz="3200" dirty="0"/>
          </a:p>
          <a:p>
            <a:r>
              <a:rPr lang="en-US" sz="3200" dirty="0" err="1"/>
              <a:t>Diwrnod</a:t>
            </a:r>
            <a:r>
              <a:rPr lang="en-US" sz="3200" dirty="0"/>
              <a:t> </a:t>
            </a:r>
            <a:r>
              <a:rPr lang="en-US" sz="3200" dirty="0" err="1"/>
              <a:t>Santes</a:t>
            </a:r>
            <a:r>
              <a:rPr lang="en-US" sz="3200" dirty="0"/>
              <a:t> </a:t>
            </a:r>
            <a:r>
              <a:rPr lang="en-US" sz="3200" dirty="0" err="1"/>
              <a:t>Dwynwen</a:t>
            </a:r>
            <a:endParaRPr lang="en-US" sz="3200" dirty="0"/>
          </a:p>
          <a:p>
            <a:r>
              <a:rPr lang="en-US" sz="3200" dirty="0" err="1"/>
              <a:t>Dydd</a:t>
            </a:r>
            <a:r>
              <a:rPr lang="en-US" sz="3200" dirty="0"/>
              <a:t> </a:t>
            </a:r>
            <a:r>
              <a:rPr lang="en-US" sz="3200" dirty="0" err="1"/>
              <a:t>Gŵyl</a:t>
            </a:r>
            <a:r>
              <a:rPr lang="en-US" sz="3200" dirty="0"/>
              <a:t> </a:t>
            </a:r>
            <a:r>
              <a:rPr lang="en-US" sz="3200" dirty="0" err="1"/>
              <a:t>Dewi</a:t>
            </a:r>
            <a:endParaRPr lang="en-US" sz="3200" dirty="0"/>
          </a:p>
          <a:p>
            <a:r>
              <a:rPr lang="en-US" sz="3200" dirty="0"/>
              <a:t>Eisteddfod yr </a:t>
            </a:r>
            <a:r>
              <a:rPr lang="en-US" sz="3200" dirty="0" err="1"/>
              <a:t>Urdd</a:t>
            </a:r>
            <a:endParaRPr lang="en-US" sz="3200" dirty="0"/>
          </a:p>
          <a:p>
            <a:r>
              <a:rPr lang="en-US" sz="3200" dirty="0"/>
              <a:t>Eisteddfod </a:t>
            </a:r>
            <a:r>
              <a:rPr lang="en-US" sz="3200" dirty="0" err="1"/>
              <a:t>Genedlaethol</a:t>
            </a:r>
            <a:endParaRPr lang="en-US" sz="3200" dirty="0"/>
          </a:p>
        </p:txBody>
      </p:sp>
      <p:sp>
        <p:nvSpPr>
          <p:cNvPr id="24580" name="Content Placeholder 3"/>
          <p:cNvSpPr>
            <a:spLocks noGrp="1"/>
          </p:cNvSpPr>
          <p:nvPr>
            <p:ph sz="half" idx="2"/>
          </p:nvPr>
        </p:nvSpPr>
        <p:spPr>
          <a:xfrm>
            <a:off x="5916097" y="1968394"/>
            <a:ext cx="5892801" cy="4525963"/>
          </a:xfrm>
        </p:spPr>
        <p:txBody>
          <a:bodyPr>
            <a:normAutofit/>
          </a:bodyPr>
          <a:lstStyle/>
          <a:p>
            <a:r>
              <a:rPr lang="en-US" sz="3200" dirty="0"/>
              <a:t>New Years Day </a:t>
            </a:r>
          </a:p>
          <a:p>
            <a:r>
              <a:rPr lang="en-US" sz="3200" dirty="0"/>
              <a:t>St </a:t>
            </a:r>
            <a:r>
              <a:rPr lang="en-US" sz="3200" dirty="0" err="1"/>
              <a:t>Dwynwen’s</a:t>
            </a:r>
            <a:r>
              <a:rPr lang="en-US" sz="3200" dirty="0"/>
              <a:t> Day (25</a:t>
            </a:r>
            <a:r>
              <a:rPr lang="en-US" sz="3200" baseline="30000" dirty="0"/>
              <a:t>th</a:t>
            </a:r>
            <a:r>
              <a:rPr lang="en-US" sz="3200" dirty="0"/>
              <a:t> January) </a:t>
            </a:r>
          </a:p>
          <a:p>
            <a:r>
              <a:rPr lang="en-US" sz="3200" dirty="0"/>
              <a:t>St David’s Day (March 1</a:t>
            </a:r>
            <a:r>
              <a:rPr lang="en-US" sz="3200" baseline="30000" dirty="0"/>
              <a:t>st</a:t>
            </a:r>
            <a:r>
              <a:rPr lang="en-US" sz="3200" dirty="0"/>
              <a:t> )</a:t>
            </a:r>
          </a:p>
          <a:p>
            <a:r>
              <a:rPr lang="en-US" sz="3200" dirty="0" err="1"/>
              <a:t>Urdd</a:t>
            </a:r>
            <a:r>
              <a:rPr lang="en-US" sz="3200" dirty="0"/>
              <a:t> Eisteddfod (May half term)</a:t>
            </a:r>
          </a:p>
          <a:p>
            <a:r>
              <a:rPr lang="en-US" sz="3200" dirty="0"/>
              <a:t>National Eisteddfod (1</a:t>
            </a:r>
            <a:r>
              <a:rPr lang="en-US" sz="3200" baseline="30000" dirty="0"/>
              <a:t>st</a:t>
            </a:r>
            <a:r>
              <a:rPr lang="en-US" sz="3200" dirty="0"/>
              <a:t> Week in August)</a:t>
            </a:r>
          </a:p>
        </p:txBody>
      </p:sp>
      <p:pic>
        <p:nvPicPr>
          <p:cNvPr id="24581" name="Picture 2"/>
          <p:cNvPicPr>
            <a:picLocks noChangeAspect="1" noChangeArrowheads="1"/>
          </p:cNvPicPr>
          <p:nvPr/>
        </p:nvPicPr>
        <p:blipFill>
          <a:blip r:embed="rId3"/>
          <a:srcRect/>
          <a:stretch>
            <a:fillRect/>
          </a:stretch>
        </p:blipFill>
        <p:spPr bwMode="auto">
          <a:xfrm>
            <a:off x="9268897" y="0"/>
            <a:ext cx="2884599" cy="2552701"/>
          </a:xfrm>
          <a:prstGeom prst="rect">
            <a:avLst/>
          </a:prstGeom>
          <a:noFill/>
          <a:ln w="9525">
            <a:noFill/>
            <a:miter lim="800000"/>
            <a:headEnd/>
            <a:tailEnd/>
          </a:ln>
        </p:spPr>
      </p:pic>
      <p:pic>
        <p:nvPicPr>
          <p:cNvPr id="6" name="Picture 5"/>
          <p:cNvPicPr>
            <a:picLocks noChangeAspect="1"/>
          </p:cNvPicPr>
          <p:nvPr/>
        </p:nvPicPr>
        <p:blipFill>
          <a:blip r:embed="rId4"/>
          <a:stretch>
            <a:fillRect/>
          </a:stretch>
        </p:blipFill>
        <p:spPr>
          <a:xfrm>
            <a:off x="7906111" y="5433579"/>
            <a:ext cx="1362788" cy="137691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Arfer</a:t>
            </a:r>
            <a:r>
              <a:rPr lang="en-GB" dirty="0"/>
              <a:t> </a:t>
            </a:r>
            <a:r>
              <a:rPr lang="en-GB" dirty="0" err="1"/>
              <a:t>dda</a:t>
            </a:r>
            <a:r>
              <a:rPr lang="en-GB" dirty="0"/>
              <a:t> </a:t>
            </a:r>
            <a:r>
              <a:rPr lang="en-GB" dirty="0" err="1"/>
              <a:t>o</a:t>
            </a:r>
            <a:r>
              <a:rPr lang="en-GB" dirty="0"/>
              <a:t> </a:t>
            </a:r>
            <a:r>
              <a:rPr lang="en-GB" dirty="0" err="1"/>
              <a:t>greu</a:t>
            </a:r>
            <a:r>
              <a:rPr lang="en-GB" dirty="0"/>
              <a:t> ethos </a:t>
            </a:r>
            <a:r>
              <a:rPr lang="en-GB" dirty="0" err="1"/>
              <a:t>Gymreig</a:t>
            </a:r>
            <a:br>
              <a:rPr lang="en-GB" dirty="0"/>
            </a:br>
            <a:r>
              <a:rPr lang="en-GB" dirty="0"/>
              <a:t>Good practice of creating a Welsh ethos</a:t>
            </a:r>
            <a:endParaRPr lang="en-US" dirty="0"/>
          </a:p>
        </p:txBody>
      </p:sp>
      <p:sp>
        <p:nvSpPr>
          <p:cNvPr id="3" name="Content Placeholder 2"/>
          <p:cNvSpPr>
            <a:spLocks noGrp="1"/>
          </p:cNvSpPr>
          <p:nvPr>
            <p:ph sz="half" idx="1"/>
          </p:nvPr>
        </p:nvSpPr>
        <p:spPr>
          <a:xfrm>
            <a:off x="293869" y="1825625"/>
            <a:ext cx="5779039" cy="4351338"/>
          </a:xfrm>
        </p:spPr>
        <p:txBody>
          <a:bodyPr/>
          <a:lstStyle/>
          <a:p>
            <a:r>
              <a:rPr lang="en-US" dirty="0" err="1"/>
              <a:t>Cyfarch</a:t>
            </a:r>
            <a:r>
              <a:rPr lang="en-US" dirty="0"/>
              <a:t> :</a:t>
            </a:r>
          </a:p>
          <a:p>
            <a:pPr>
              <a:buNone/>
            </a:pPr>
            <a:r>
              <a:rPr lang="en-US" dirty="0"/>
              <a:t>(</a:t>
            </a:r>
            <a:r>
              <a:rPr lang="en-US" dirty="0" err="1"/>
              <a:t>i)Bore</a:t>
            </a:r>
            <a:r>
              <a:rPr lang="en-US" dirty="0"/>
              <a:t> </a:t>
            </a:r>
            <a:r>
              <a:rPr lang="en-US" dirty="0" err="1"/>
              <a:t>da</a:t>
            </a:r>
            <a:r>
              <a:rPr lang="en-US" dirty="0"/>
              <a:t>.  </a:t>
            </a:r>
          </a:p>
          <a:p>
            <a:pPr>
              <a:buNone/>
            </a:pPr>
            <a:r>
              <a:rPr lang="en-US" dirty="0"/>
              <a:t>(</a:t>
            </a:r>
            <a:r>
              <a:rPr lang="en-US" dirty="0" err="1"/>
              <a:t>ii)Sut</a:t>
            </a:r>
            <a:r>
              <a:rPr lang="en-US" dirty="0"/>
              <a:t> </a:t>
            </a:r>
            <a:r>
              <a:rPr lang="en-US" dirty="0" err="1"/>
              <a:t>wyt</a:t>
            </a:r>
            <a:r>
              <a:rPr lang="en-US" dirty="0"/>
              <a:t> </a:t>
            </a:r>
            <a:r>
              <a:rPr lang="en-US" dirty="0" err="1"/>
              <a:t>ti</a:t>
            </a:r>
            <a:r>
              <a:rPr lang="en-US" dirty="0"/>
              <a:t>?</a:t>
            </a:r>
          </a:p>
          <a:p>
            <a:r>
              <a:rPr lang="en-US" dirty="0" err="1"/>
              <a:t>Dwyeithog</a:t>
            </a:r>
            <a:r>
              <a:rPr lang="en-US" dirty="0"/>
              <a:t> :</a:t>
            </a:r>
          </a:p>
          <a:p>
            <a:pPr>
              <a:buNone/>
            </a:pPr>
            <a:r>
              <a:rPr lang="en-US" dirty="0"/>
              <a:t>(</a:t>
            </a:r>
            <a:r>
              <a:rPr lang="en-US" dirty="0" err="1"/>
              <a:t>i)Posteri</a:t>
            </a:r>
            <a:r>
              <a:rPr lang="en-US" dirty="0"/>
              <a:t>,  (</a:t>
            </a:r>
            <a:r>
              <a:rPr lang="en-US" dirty="0" err="1"/>
              <a:t>ii)Cynnwys</a:t>
            </a:r>
            <a:r>
              <a:rPr lang="en-US" dirty="0"/>
              <a:t> </a:t>
            </a:r>
            <a:r>
              <a:rPr lang="en-US" dirty="0" err="1"/>
              <a:t>darlithoedd</a:t>
            </a:r>
            <a:endParaRPr lang="en-US" dirty="0"/>
          </a:p>
          <a:p>
            <a:r>
              <a:rPr lang="en-US" dirty="0" err="1"/>
              <a:t>Digwyddiadau</a:t>
            </a:r>
            <a:r>
              <a:rPr lang="en-US" dirty="0"/>
              <a:t> </a:t>
            </a:r>
            <a:r>
              <a:rPr lang="en-US" dirty="0" err="1"/>
              <a:t>cymdeithasol</a:t>
            </a:r>
            <a:r>
              <a:rPr lang="en-US" dirty="0"/>
              <a:t> :</a:t>
            </a:r>
          </a:p>
          <a:p>
            <a:pPr>
              <a:buNone/>
            </a:pPr>
            <a:r>
              <a:rPr lang="en-US" dirty="0"/>
              <a:t>(</a:t>
            </a:r>
            <a:r>
              <a:rPr lang="en-US" dirty="0" err="1"/>
              <a:t>i)Gwasanaethau</a:t>
            </a:r>
            <a:r>
              <a:rPr lang="en-US" dirty="0"/>
              <a:t> </a:t>
            </a:r>
            <a:r>
              <a:rPr lang="en-US" dirty="0" err="1"/>
              <a:t>Eglwysig</a:t>
            </a:r>
            <a:r>
              <a:rPr lang="en-US" dirty="0"/>
              <a:t>,  (</a:t>
            </a:r>
            <a:r>
              <a:rPr lang="en-US" dirty="0" err="1"/>
              <a:t>ii)Cyngherddau</a:t>
            </a:r>
            <a:r>
              <a:rPr lang="en-US" dirty="0"/>
              <a:t>,  (</a:t>
            </a:r>
            <a:r>
              <a:rPr lang="en-US" dirty="0" err="1"/>
              <a:t>iii)Cynadleddau</a:t>
            </a:r>
            <a:endParaRPr lang="en-US" dirty="0"/>
          </a:p>
        </p:txBody>
      </p:sp>
      <p:sp>
        <p:nvSpPr>
          <p:cNvPr id="4" name="Content Placeholder 3"/>
          <p:cNvSpPr>
            <a:spLocks noGrp="1"/>
          </p:cNvSpPr>
          <p:nvPr>
            <p:ph sz="half" idx="2"/>
          </p:nvPr>
        </p:nvSpPr>
        <p:spPr>
          <a:xfrm>
            <a:off x="6555248" y="1825625"/>
            <a:ext cx="5181600" cy="4351338"/>
          </a:xfrm>
        </p:spPr>
        <p:txBody>
          <a:bodyPr/>
          <a:lstStyle/>
          <a:p>
            <a:r>
              <a:rPr lang="en-US" dirty="0"/>
              <a:t>Greeting :</a:t>
            </a:r>
          </a:p>
          <a:p>
            <a:pPr>
              <a:buNone/>
            </a:pPr>
            <a:r>
              <a:rPr lang="en-US" dirty="0"/>
              <a:t>(</a:t>
            </a:r>
            <a:r>
              <a:rPr lang="en-US" dirty="0" err="1"/>
              <a:t>i)Good</a:t>
            </a:r>
            <a:r>
              <a:rPr lang="en-US" dirty="0"/>
              <a:t> morning.</a:t>
            </a:r>
          </a:p>
          <a:p>
            <a:pPr>
              <a:buNone/>
            </a:pPr>
            <a:r>
              <a:rPr lang="en-US" dirty="0"/>
              <a:t>(</a:t>
            </a:r>
            <a:r>
              <a:rPr lang="en-US" dirty="0" err="1"/>
              <a:t>ii)How</a:t>
            </a:r>
            <a:r>
              <a:rPr lang="en-US" dirty="0"/>
              <a:t> are you? </a:t>
            </a:r>
          </a:p>
          <a:p>
            <a:r>
              <a:rPr lang="en-US" dirty="0"/>
              <a:t>Bilingual :</a:t>
            </a:r>
          </a:p>
          <a:p>
            <a:pPr>
              <a:buNone/>
            </a:pPr>
            <a:r>
              <a:rPr lang="en-US" dirty="0"/>
              <a:t>(</a:t>
            </a:r>
            <a:r>
              <a:rPr lang="en-US" dirty="0" err="1"/>
              <a:t>i)Posters</a:t>
            </a:r>
            <a:r>
              <a:rPr lang="en-US" dirty="0"/>
              <a:t>, (</a:t>
            </a:r>
            <a:r>
              <a:rPr lang="en-US" dirty="0" err="1"/>
              <a:t>ii)Lecture</a:t>
            </a:r>
            <a:r>
              <a:rPr lang="en-US" dirty="0"/>
              <a:t> content, </a:t>
            </a:r>
          </a:p>
          <a:p>
            <a:r>
              <a:rPr lang="en-US" dirty="0"/>
              <a:t>Social Events :</a:t>
            </a:r>
          </a:p>
          <a:p>
            <a:pPr>
              <a:buNone/>
            </a:pPr>
            <a:r>
              <a:rPr lang="en-US" dirty="0"/>
              <a:t>(</a:t>
            </a:r>
            <a:r>
              <a:rPr lang="en-US" dirty="0" err="1"/>
              <a:t>i)Services</a:t>
            </a:r>
            <a:r>
              <a:rPr lang="en-US" dirty="0"/>
              <a:t> in the Chapel, (</a:t>
            </a:r>
            <a:r>
              <a:rPr lang="en-US" dirty="0" err="1"/>
              <a:t>ii)Concerts</a:t>
            </a:r>
            <a:r>
              <a:rPr lang="en-US" dirty="0"/>
              <a:t>, (</a:t>
            </a:r>
            <a:r>
              <a:rPr lang="en-US" dirty="0" err="1"/>
              <a:t>iii)Conferences</a:t>
            </a:r>
            <a:endParaRPr lang="en-US" dirty="0"/>
          </a:p>
        </p:txBody>
      </p:sp>
      <p:pic>
        <p:nvPicPr>
          <p:cNvPr id="5" name="Picture 1"/>
          <p:cNvPicPr>
            <a:picLocks noChangeAspect="1"/>
          </p:cNvPicPr>
          <p:nvPr/>
        </p:nvPicPr>
        <p:blipFill>
          <a:blip r:embed="rId3"/>
          <a:srcRect/>
          <a:stretch>
            <a:fillRect/>
          </a:stretch>
        </p:blipFill>
        <p:spPr bwMode="auto">
          <a:xfrm>
            <a:off x="10378541" y="1825625"/>
            <a:ext cx="1950518" cy="2482477"/>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7998"/>
          </a:xfrm>
          <a:prstGeom prst="rect">
            <a:avLst/>
          </a:prstGeom>
          <a:blipFill>
            <a:blip r:embed="rId3" cstate="print"/>
            <a:stretch>
              <a:fillRect/>
            </a:stretch>
          </a:blipFill>
        </p:spPr>
        <p:txBody>
          <a:bodyPr wrap="square" lIns="0" tIns="0" rIns="0" bIns="0" rtlCol="0">
            <a:noAutofit/>
          </a:bodyPr>
          <a:lstStyle/>
          <a:p>
            <a:endParaRPr/>
          </a:p>
        </p:txBody>
      </p:sp>
      <p:sp>
        <p:nvSpPr>
          <p:cNvPr id="3" name="object 3"/>
          <p:cNvSpPr/>
          <p:nvPr/>
        </p:nvSpPr>
        <p:spPr>
          <a:xfrm>
            <a:off x="527303" y="549402"/>
            <a:ext cx="7682992" cy="1712849"/>
          </a:xfrm>
          <a:custGeom>
            <a:avLst/>
            <a:gdLst/>
            <a:ahLst/>
            <a:cxnLst/>
            <a:rect l="l" t="t" r="r" b="b"/>
            <a:pathLst>
              <a:path w="5762244" h="1712849">
                <a:moveTo>
                  <a:pt x="5594096" y="0"/>
                </a:moveTo>
                <a:lnTo>
                  <a:pt x="960374" y="0"/>
                </a:lnTo>
                <a:lnTo>
                  <a:pt x="157455" y="334"/>
                </a:lnTo>
                <a:lnTo>
                  <a:pt x="115277" y="8483"/>
                </a:lnTo>
                <a:lnTo>
                  <a:pt x="77575" y="26461"/>
                </a:lnTo>
                <a:lnTo>
                  <a:pt x="45772" y="52842"/>
                </a:lnTo>
                <a:lnTo>
                  <a:pt x="21292" y="86201"/>
                </a:lnTo>
                <a:lnTo>
                  <a:pt x="5560" y="125112"/>
                </a:lnTo>
                <a:lnTo>
                  <a:pt x="0" y="168148"/>
                </a:lnTo>
                <a:lnTo>
                  <a:pt x="0" y="840739"/>
                </a:lnTo>
                <a:lnTo>
                  <a:pt x="4603" y="879969"/>
                </a:lnTo>
                <a:lnTo>
                  <a:pt x="19459" y="919318"/>
                </a:lnTo>
                <a:lnTo>
                  <a:pt x="43194" y="953247"/>
                </a:lnTo>
                <a:lnTo>
                  <a:pt x="74383" y="980330"/>
                </a:lnTo>
                <a:lnTo>
                  <a:pt x="111603" y="999140"/>
                </a:lnTo>
                <a:lnTo>
                  <a:pt x="153428" y="1008252"/>
                </a:lnTo>
                <a:lnTo>
                  <a:pt x="168148" y="1008888"/>
                </a:lnTo>
                <a:lnTo>
                  <a:pt x="960374" y="1008888"/>
                </a:lnTo>
                <a:lnTo>
                  <a:pt x="2817622" y="1712849"/>
                </a:lnTo>
                <a:lnTo>
                  <a:pt x="2400935" y="1008888"/>
                </a:lnTo>
                <a:lnTo>
                  <a:pt x="5604785" y="1008553"/>
                </a:lnTo>
                <a:lnTo>
                  <a:pt x="5619251" y="1007017"/>
                </a:lnTo>
                <a:lnTo>
                  <a:pt x="5660090" y="995433"/>
                </a:lnTo>
                <a:lnTo>
                  <a:pt x="5695984" y="974496"/>
                </a:lnTo>
                <a:lnTo>
                  <a:pt x="5725507" y="945630"/>
                </a:lnTo>
                <a:lnTo>
                  <a:pt x="5747233" y="910262"/>
                </a:lnTo>
                <a:lnTo>
                  <a:pt x="5759736" y="869818"/>
                </a:lnTo>
                <a:lnTo>
                  <a:pt x="5762244" y="840739"/>
                </a:lnTo>
                <a:lnTo>
                  <a:pt x="5762244" y="588518"/>
                </a:lnTo>
                <a:lnTo>
                  <a:pt x="5761909" y="157458"/>
                </a:lnTo>
                <a:lnTo>
                  <a:pt x="5753760" y="115287"/>
                </a:lnTo>
                <a:lnTo>
                  <a:pt x="5735782" y="77586"/>
                </a:lnTo>
                <a:lnTo>
                  <a:pt x="5709401" y="45781"/>
                </a:lnTo>
                <a:lnTo>
                  <a:pt x="5676042" y="21298"/>
                </a:lnTo>
                <a:lnTo>
                  <a:pt x="5637131" y="5562"/>
                </a:lnTo>
                <a:lnTo>
                  <a:pt x="5608811" y="635"/>
                </a:lnTo>
                <a:lnTo>
                  <a:pt x="5594096" y="0"/>
                </a:lnTo>
                <a:close/>
              </a:path>
            </a:pathLst>
          </a:custGeom>
          <a:solidFill>
            <a:srgbClr val="4F81BC"/>
          </a:solidFill>
        </p:spPr>
        <p:txBody>
          <a:bodyPr wrap="square" lIns="0" tIns="0" rIns="0" bIns="0" rtlCol="0">
            <a:noAutofit/>
          </a:bodyPr>
          <a:lstStyle/>
          <a:p>
            <a:endParaRPr/>
          </a:p>
        </p:txBody>
      </p:sp>
      <p:sp>
        <p:nvSpPr>
          <p:cNvPr id="4" name="object 4"/>
          <p:cNvSpPr/>
          <p:nvPr/>
        </p:nvSpPr>
        <p:spPr>
          <a:xfrm>
            <a:off x="527303" y="549402"/>
            <a:ext cx="7682992" cy="1712849"/>
          </a:xfrm>
          <a:custGeom>
            <a:avLst/>
            <a:gdLst/>
            <a:ahLst/>
            <a:cxnLst/>
            <a:rect l="l" t="t" r="r" b="b"/>
            <a:pathLst>
              <a:path w="5762244" h="1712849">
                <a:moveTo>
                  <a:pt x="0" y="168148"/>
                </a:moveTo>
                <a:lnTo>
                  <a:pt x="5560" y="125112"/>
                </a:lnTo>
                <a:lnTo>
                  <a:pt x="21292" y="86201"/>
                </a:lnTo>
                <a:lnTo>
                  <a:pt x="45772" y="52842"/>
                </a:lnTo>
                <a:lnTo>
                  <a:pt x="77575" y="26461"/>
                </a:lnTo>
                <a:lnTo>
                  <a:pt x="115277" y="8483"/>
                </a:lnTo>
                <a:lnTo>
                  <a:pt x="157455" y="334"/>
                </a:lnTo>
                <a:lnTo>
                  <a:pt x="960374" y="0"/>
                </a:lnTo>
                <a:lnTo>
                  <a:pt x="2400935" y="0"/>
                </a:lnTo>
                <a:lnTo>
                  <a:pt x="5594096" y="0"/>
                </a:lnTo>
                <a:lnTo>
                  <a:pt x="5608811" y="635"/>
                </a:lnTo>
                <a:lnTo>
                  <a:pt x="5650630" y="9747"/>
                </a:lnTo>
                <a:lnTo>
                  <a:pt x="5687849" y="28557"/>
                </a:lnTo>
                <a:lnTo>
                  <a:pt x="5719040" y="55640"/>
                </a:lnTo>
                <a:lnTo>
                  <a:pt x="5742779" y="89569"/>
                </a:lnTo>
                <a:lnTo>
                  <a:pt x="5757639" y="128918"/>
                </a:lnTo>
                <a:lnTo>
                  <a:pt x="5762244" y="588518"/>
                </a:lnTo>
                <a:lnTo>
                  <a:pt x="5762244" y="840739"/>
                </a:lnTo>
                <a:lnTo>
                  <a:pt x="5761608" y="855455"/>
                </a:lnTo>
                <a:lnTo>
                  <a:pt x="5759736" y="869818"/>
                </a:lnTo>
                <a:lnTo>
                  <a:pt x="5747233" y="910262"/>
                </a:lnTo>
                <a:lnTo>
                  <a:pt x="5725507" y="945630"/>
                </a:lnTo>
                <a:lnTo>
                  <a:pt x="5695984" y="974496"/>
                </a:lnTo>
                <a:lnTo>
                  <a:pt x="5660090" y="995433"/>
                </a:lnTo>
                <a:lnTo>
                  <a:pt x="5619251" y="1007017"/>
                </a:lnTo>
                <a:lnTo>
                  <a:pt x="2400935" y="1008888"/>
                </a:lnTo>
                <a:lnTo>
                  <a:pt x="2817622" y="1712849"/>
                </a:lnTo>
                <a:lnTo>
                  <a:pt x="960374" y="1008888"/>
                </a:lnTo>
                <a:lnTo>
                  <a:pt x="168148" y="1008888"/>
                </a:lnTo>
                <a:lnTo>
                  <a:pt x="153428" y="1008252"/>
                </a:lnTo>
                <a:lnTo>
                  <a:pt x="111603" y="999140"/>
                </a:lnTo>
                <a:lnTo>
                  <a:pt x="74383" y="980330"/>
                </a:lnTo>
                <a:lnTo>
                  <a:pt x="43194" y="953247"/>
                </a:lnTo>
                <a:lnTo>
                  <a:pt x="19459" y="919318"/>
                </a:lnTo>
                <a:lnTo>
                  <a:pt x="4603" y="879969"/>
                </a:lnTo>
                <a:lnTo>
                  <a:pt x="0" y="840739"/>
                </a:lnTo>
                <a:lnTo>
                  <a:pt x="0" y="588518"/>
                </a:lnTo>
                <a:lnTo>
                  <a:pt x="0" y="168148"/>
                </a:lnTo>
                <a:close/>
              </a:path>
            </a:pathLst>
          </a:custGeom>
          <a:ln w="25907">
            <a:solidFill>
              <a:srgbClr val="385D89"/>
            </a:solidFill>
          </a:ln>
        </p:spPr>
        <p:txBody>
          <a:bodyPr wrap="square" lIns="0" tIns="0" rIns="0" bIns="0" rtlCol="0">
            <a:noAutofit/>
          </a:bodyPr>
          <a:lstStyle/>
          <a:p>
            <a:endParaRPr/>
          </a:p>
        </p:txBody>
      </p:sp>
      <p:sp>
        <p:nvSpPr>
          <p:cNvPr id="5" name="object 5"/>
          <p:cNvSpPr txBox="1"/>
          <p:nvPr/>
        </p:nvSpPr>
        <p:spPr>
          <a:xfrm>
            <a:off x="851137" y="767208"/>
            <a:ext cx="7036647" cy="556895"/>
          </a:xfrm>
          <a:prstGeom prst="rect">
            <a:avLst/>
          </a:prstGeom>
        </p:spPr>
        <p:txBody>
          <a:bodyPr vert="horz" wrap="square" lIns="0" tIns="0" rIns="0" bIns="0" rtlCol="0">
            <a:noAutofit/>
          </a:bodyPr>
          <a:lstStyle/>
          <a:p>
            <a:pPr marL="12700">
              <a:lnSpc>
                <a:spcPct val="100000"/>
              </a:lnSpc>
              <a:tabLst>
                <a:tab pos="748665" algn="l"/>
              </a:tabLst>
            </a:pPr>
            <a:r>
              <a:rPr sz="3600" dirty="0">
                <a:solidFill>
                  <a:srgbClr val="FFFFFF"/>
                </a:solidFill>
                <a:latin typeface="Arial"/>
                <a:cs typeface="Arial"/>
              </a:rPr>
              <a:t>My	daddy</a:t>
            </a:r>
            <a:r>
              <a:rPr sz="3600" spc="-55" dirty="0">
                <a:solidFill>
                  <a:srgbClr val="FFFFFF"/>
                </a:solidFill>
                <a:latin typeface="Arial"/>
                <a:cs typeface="Arial"/>
              </a:rPr>
              <a:t>’</a:t>
            </a:r>
            <a:r>
              <a:rPr sz="3600" spc="0" dirty="0">
                <a:solidFill>
                  <a:srgbClr val="FFFFFF"/>
                </a:solidFill>
                <a:latin typeface="Arial"/>
                <a:cs typeface="Arial"/>
              </a:rPr>
              <a:t>s</a:t>
            </a:r>
            <a:r>
              <a:rPr sz="3600" spc="-15" dirty="0">
                <a:solidFill>
                  <a:srgbClr val="FFFFFF"/>
                </a:solidFill>
                <a:latin typeface="Arial"/>
                <a:cs typeface="Arial"/>
              </a:rPr>
              <a:t> </a:t>
            </a:r>
            <a:r>
              <a:rPr sz="3600" spc="0" dirty="0">
                <a:solidFill>
                  <a:srgbClr val="FFFFFF"/>
                </a:solidFill>
                <a:latin typeface="Arial"/>
                <a:cs typeface="Arial"/>
              </a:rPr>
              <a:t>read</a:t>
            </a:r>
            <a:r>
              <a:rPr sz="3600" spc="5" dirty="0">
                <a:solidFill>
                  <a:srgbClr val="FFFFFF"/>
                </a:solidFill>
                <a:latin typeface="Arial"/>
                <a:cs typeface="Arial"/>
              </a:rPr>
              <a:t>o</a:t>
            </a:r>
            <a:r>
              <a:rPr sz="3600" spc="0" dirty="0">
                <a:solidFill>
                  <a:srgbClr val="FFFFFF"/>
                </a:solidFill>
                <a:latin typeface="Arial"/>
                <a:cs typeface="Arial"/>
              </a:rPr>
              <a:t>’r</a:t>
            </a:r>
            <a:r>
              <a:rPr sz="3600" spc="-20" dirty="0">
                <a:solidFill>
                  <a:srgbClr val="FFFFFF"/>
                </a:solidFill>
                <a:latin typeface="Arial"/>
                <a:cs typeface="Arial"/>
              </a:rPr>
              <a:t> </a:t>
            </a:r>
            <a:r>
              <a:rPr sz="3600" spc="0" dirty="0">
                <a:solidFill>
                  <a:srgbClr val="FFFFFF"/>
                </a:solidFill>
                <a:latin typeface="Arial"/>
                <a:cs typeface="Arial"/>
              </a:rPr>
              <a:t>papu</a:t>
            </a:r>
            <a:r>
              <a:rPr sz="3600" spc="-200" dirty="0">
                <a:solidFill>
                  <a:srgbClr val="FFFFFF"/>
                </a:solidFill>
                <a:latin typeface="Arial"/>
                <a:cs typeface="Arial"/>
              </a:rPr>
              <a:t>r</a:t>
            </a:r>
            <a:r>
              <a:rPr sz="3600" spc="0" dirty="0">
                <a:solidFill>
                  <a:srgbClr val="FFFFFF"/>
                </a:solidFill>
                <a:latin typeface="Arial"/>
                <a:cs typeface="Arial"/>
              </a:rPr>
              <a:t>.</a:t>
            </a:r>
            <a:endParaRPr sz="3600">
              <a:latin typeface="Arial"/>
              <a:cs typeface="Arial"/>
            </a:endParaRPr>
          </a:p>
        </p:txBody>
      </p:sp>
      <p:sp>
        <p:nvSpPr>
          <p:cNvPr id="6" name="object 6"/>
          <p:cNvSpPr/>
          <p:nvPr/>
        </p:nvSpPr>
        <p:spPr>
          <a:xfrm>
            <a:off x="1776985" y="3501391"/>
            <a:ext cx="9759695" cy="1577721"/>
          </a:xfrm>
          <a:custGeom>
            <a:avLst/>
            <a:gdLst/>
            <a:ahLst/>
            <a:cxnLst/>
            <a:rect l="l" t="t" r="r" b="b"/>
            <a:pathLst>
              <a:path w="7319771" h="1577721">
                <a:moveTo>
                  <a:pt x="7104634" y="0"/>
                </a:moveTo>
                <a:lnTo>
                  <a:pt x="4242308" y="0"/>
                </a:lnTo>
                <a:lnTo>
                  <a:pt x="157617" y="309"/>
                </a:lnTo>
                <a:lnTo>
                  <a:pt x="115411" y="8369"/>
                </a:lnTo>
                <a:lnTo>
                  <a:pt x="77675" y="26282"/>
                </a:lnTo>
                <a:lnTo>
                  <a:pt x="45836" y="52621"/>
                </a:lnTo>
                <a:lnTo>
                  <a:pt x="21324" y="85955"/>
                </a:lnTo>
                <a:lnTo>
                  <a:pt x="5569" y="124856"/>
                </a:lnTo>
                <a:lnTo>
                  <a:pt x="0" y="167894"/>
                </a:lnTo>
                <a:lnTo>
                  <a:pt x="0" y="839470"/>
                </a:lnTo>
                <a:lnTo>
                  <a:pt x="4517" y="878309"/>
                </a:lnTo>
                <a:lnTo>
                  <a:pt x="19304" y="917694"/>
                </a:lnTo>
                <a:lnTo>
                  <a:pt x="42994" y="951658"/>
                </a:lnTo>
                <a:lnTo>
                  <a:pt x="74155" y="978771"/>
                </a:lnTo>
                <a:lnTo>
                  <a:pt x="111359" y="997604"/>
                </a:lnTo>
                <a:lnTo>
                  <a:pt x="153176" y="1006727"/>
                </a:lnTo>
                <a:lnTo>
                  <a:pt x="167894" y="1007364"/>
                </a:lnTo>
                <a:lnTo>
                  <a:pt x="4242308" y="1007364"/>
                </a:lnTo>
                <a:lnTo>
                  <a:pt x="7319771" y="1577721"/>
                </a:lnTo>
                <a:lnTo>
                  <a:pt x="6060440" y="1007364"/>
                </a:lnTo>
                <a:lnTo>
                  <a:pt x="7114910" y="1007054"/>
                </a:lnTo>
                <a:lnTo>
                  <a:pt x="7129387" y="1005551"/>
                </a:lnTo>
                <a:lnTo>
                  <a:pt x="7170262" y="994048"/>
                </a:lnTo>
                <a:lnTo>
                  <a:pt x="7206191" y="973167"/>
                </a:lnTo>
                <a:lnTo>
                  <a:pt x="7235746" y="944337"/>
                </a:lnTo>
                <a:lnTo>
                  <a:pt x="7257498" y="908989"/>
                </a:lnTo>
                <a:lnTo>
                  <a:pt x="7270017" y="868550"/>
                </a:lnTo>
                <a:lnTo>
                  <a:pt x="7272528" y="839470"/>
                </a:lnTo>
                <a:lnTo>
                  <a:pt x="7272528" y="587629"/>
                </a:lnTo>
                <a:lnTo>
                  <a:pt x="7272218" y="157617"/>
                </a:lnTo>
                <a:lnTo>
                  <a:pt x="7264158" y="115411"/>
                </a:lnTo>
                <a:lnTo>
                  <a:pt x="7246245" y="77675"/>
                </a:lnTo>
                <a:lnTo>
                  <a:pt x="7219906" y="45836"/>
                </a:lnTo>
                <a:lnTo>
                  <a:pt x="7186572" y="21324"/>
                </a:lnTo>
                <a:lnTo>
                  <a:pt x="7147671" y="5569"/>
                </a:lnTo>
                <a:lnTo>
                  <a:pt x="7119351" y="636"/>
                </a:lnTo>
                <a:lnTo>
                  <a:pt x="7104634" y="0"/>
                </a:lnTo>
                <a:close/>
              </a:path>
            </a:pathLst>
          </a:custGeom>
          <a:solidFill>
            <a:srgbClr val="FF0000"/>
          </a:solidFill>
        </p:spPr>
        <p:txBody>
          <a:bodyPr wrap="square" lIns="0" tIns="0" rIns="0" bIns="0" rtlCol="0">
            <a:noAutofit/>
          </a:bodyPr>
          <a:lstStyle/>
          <a:p>
            <a:endParaRPr/>
          </a:p>
        </p:txBody>
      </p:sp>
      <p:sp>
        <p:nvSpPr>
          <p:cNvPr id="7" name="object 7"/>
          <p:cNvSpPr/>
          <p:nvPr/>
        </p:nvSpPr>
        <p:spPr>
          <a:xfrm>
            <a:off x="1776985" y="3501391"/>
            <a:ext cx="9759695" cy="1577721"/>
          </a:xfrm>
          <a:custGeom>
            <a:avLst/>
            <a:gdLst/>
            <a:ahLst/>
            <a:cxnLst/>
            <a:rect l="l" t="t" r="r" b="b"/>
            <a:pathLst>
              <a:path w="7319771" h="1577721">
                <a:moveTo>
                  <a:pt x="0" y="167894"/>
                </a:moveTo>
                <a:lnTo>
                  <a:pt x="5569" y="124856"/>
                </a:lnTo>
                <a:lnTo>
                  <a:pt x="21324" y="85955"/>
                </a:lnTo>
                <a:lnTo>
                  <a:pt x="45836" y="52621"/>
                </a:lnTo>
                <a:lnTo>
                  <a:pt x="77675" y="26282"/>
                </a:lnTo>
                <a:lnTo>
                  <a:pt x="115411" y="8369"/>
                </a:lnTo>
                <a:lnTo>
                  <a:pt x="157617" y="309"/>
                </a:lnTo>
                <a:lnTo>
                  <a:pt x="4242308" y="0"/>
                </a:lnTo>
                <a:lnTo>
                  <a:pt x="6060440" y="0"/>
                </a:lnTo>
                <a:lnTo>
                  <a:pt x="7104634" y="0"/>
                </a:lnTo>
                <a:lnTo>
                  <a:pt x="7119351" y="636"/>
                </a:lnTo>
                <a:lnTo>
                  <a:pt x="7161168" y="9759"/>
                </a:lnTo>
                <a:lnTo>
                  <a:pt x="7198372" y="28592"/>
                </a:lnTo>
                <a:lnTo>
                  <a:pt x="7229533" y="55705"/>
                </a:lnTo>
                <a:lnTo>
                  <a:pt x="7253223" y="89669"/>
                </a:lnTo>
                <a:lnTo>
                  <a:pt x="7268010" y="129054"/>
                </a:lnTo>
                <a:lnTo>
                  <a:pt x="7272528" y="587629"/>
                </a:lnTo>
                <a:lnTo>
                  <a:pt x="7272528" y="839470"/>
                </a:lnTo>
                <a:lnTo>
                  <a:pt x="7271891" y="854187"/>
                </a:lnTo>
                <a:lnTo>
                  <a:pt x="7270017" y="868550"/>
                </a:lnTo>
                <a:lnTo>
                  <a:pt x="7257498" y="908989"/>
                </a:lnTo>
                <a:lnTo>
                  <a:pt x="7235746" y="944337"/>
                </a:lnTo>
                <a:lnTo>
                  <a:pt x="7206191" y="973167"/>
                </a:lnTo>
                <a:lnTo>
                  <a:pt x="7170262" y="994048"/>
                </a:lnTo>
                <a:lnTo>
                  <a:pt x="7129387" y="1005551"/>
                </a:lnTo>
                <a:lnTo>
                  <a:pt x="6060440" y="1007364"/>
                </a:lnTo>
                <a:lnTo>
                  <a:pt x="7319771" y="1577721"/>
                </a:lnTo>
                <a:lnTo>
                  <a:pt x="4242308" y="1007364"/>
                </a:lnTo>
                <a:lnTo>
                  <a:pt x="167894" y="1007364"/>
                </a:lnTo>
                <a:lnTo>
                  <a:pt x="153176" y="1006727"/>
                </a:lnTo>
                <a:lnTo>
                  <a:pt x="111359" y="997604"/>
                </a:lnTo>
                <a:lnTo>
                  <a:pt x="74155" y="978771"/>
                </a:lnTo>
                <a:lnTo>
                  <a:pt x="42994" y="951658"/>
                </a:lnTo>
                <a:lnTo>
                  <a:pt x="19304" y="917694"/>
                </a:lnTo>
                <a:lnTo>
                  <a:pt x="4517" y="878309"/>
                </a:lnTo>
                <a:lnTo>
                  <a:pt x="0" y="839470"/>
                </a:lnTo>
                <a:lnTo>
                  <a:pt x="0" y="587629"/>
                </a:lnTo>
                <a:lnTo>
                  <a:pt x="0" y="167894"/>
                </a:lnTo>
                <a:close/>
              </a:path>
            </a:pathLst>
          </a:custGeom>
          <a:ln w="25908">
            <a:solidFill>
              <a:srgbClr val="385D89"/>
            </a:solidFill>
          </a:ln>
        </p:spPr>
        <p:txBody>
          <a:bodyPr wrap="square" lIns="0" tIns="0" rIns="0" bIns="0" rtlCol="0">
            <a:noAutofit/>
          </a:bodyPr>
          <a:lstStyle/>
          <a:p>
            <a:endParaRPr/>
          </a:p>
        </p:txBody>
      </p:sp>
      <p:sp>
        <p:nvSpPr>
          <p:cNvPr id="8" name="object 8"/>
          <p:cNvSpPr txBox="1"/>
          <p:nvPr/>
        </p:nvSpPr>
        <p:spPr>
          <a:xfrm>
            <a:off x="2073655" y="3718815"/>
            <a:ext cx="9101667" cy="556895"/>
          </a:xfrm>
          <a:prstGeom prst="rect">
            <a:avLst/>
          </a:prstGeom>
        </p:spPr>
        <p:txBody>
          <a:bodyPr vert="horz" wrap="square" lIns="0" tIns="0" rIns="0" bIns="0" rtlCol="0">
            <a:noAutofit/>
          </a:bodyPr>
          <a:lstStyle/>
          <a:p>
            <a:pPr marL="12700">
              <a:lnSpc>
                <a:spcPct val="100000"/>
              </a:lnSpc>
              <a:tabLst>
                <a:tab pos="393700" algn="l"/>
                <a:tab pos="1333500" algn="l"/>
                <a:tab pos="2070100" algn="l"/>
                <a:tab pos="6456680" algn="l"/>
              </a:tabLst>
            </a:pPr>
            <a:r>
              <a:rPr sz="3600" dirty="0">
                <a:solidFill>
                  <a:srgbClr val="FFFFFF"/>
                </a:solidFill>
                <a:latin typeface="Arial"/>
                <a:cs typeface="Arial"/>
              </a:rPr>
              <a:t>It	was	my	gran</a:t>
            </a:r>
            <a:r>
              <a:rPr sz="3600" spc="5" dirty="0">
                <a:solidFill>
                  <a:srgbClr val="FFFFFF"/>
                </a:solidFill>
                <a:latin typeface="Arial"/>
                <a:cs typeface="Arial"/>
              </a:rPr>
              <a:t>n</a:t>
            </a:r>
            <a:r>
              <a:rPr sz="3600" spc="-265" dirty="0">
                <a:solidFill>
                  <a:srgbClr val="FFFFFF"/>
                </a:solidFill>
                <a:latin typeface="Arial"/>
                <a:cs typeface="Arial"/>
              </a:rPr>
              <a:t>y</a:t>
            </a:r>
            <a:r>
              <a:rPr sz="3600" spc="0" dirty="0">
                <a:solidFill>
                  <a:srgbClr val="FFFFFF"/>
                </a:solidFill>
                <a:latin typeface="Arial"/>
                <a:cs typeface="Arial"/>
              </a:rPr>
              <a:t>.</a:t>
            </a:r>
            <a:r>
              <a:rPr sz="3600" spc="-25" dirty="0">
                <a:solidFill>
                  <a:srgbClr val="FFFFFF"/>
                </a:solidFill>
                <a:latin typeface="Arial"/>
                <a:cs typeface="Arial"/>
              </a:rPr>
              <a:t> </a:t>
            </a:r>
            <a:r>
              <a:rPr sz="3600" spc="0" dirty="0">
                <a:solidFill>
                  <a:srgbClr val="FFFFFF"/>
                </a:solidFill>
                <a:latin typeface="Arial"/>
                <a:cs typeface="Arial"/>
              </a:rPr>
              <a:t>She knito</a:t>
            </a:r>
            <a:r>
              <a:rPr sz="3600" spc="-10" dirty="0">
                <a:solidFill>
                  <a:srgbClr val="FFFFFF"/>
                </a:solidFill>
                <a:latin typeface="Arial"/>
                <a:cs typeface="Arial"/>
              </a:rPr>
              <a:t> </a:t>
            </a:r>
            <a:r>
              <a:rPr sz="3600" spc="-5" dirty="0">
                <a:solidFill>
                  <a:srgbClr val="FFFFFF"/>
                </a:solidFill>
                <a:latin typeface="Arial"/>
                <a:cs typeface="Arial"/>
              </a:rPr>
              <a:t>f</a:t>
            </a:r>
            <a:r>
              <a:rPr sz="3600" spc="0" dirty="0">
                <a:solidFill>
                  <a:srgbClr val="FFFFFF"/>
                </a:solidFill>
                <a:latin typeface="Arial"/>
                <a:cs typeface="Arial"/>
              </a:rPr>
              <a:t>e</a:t>
            </a:r>
            <a:r>
              <a:rPr sz="3600" spc="5" dirty="0">
                <a:solidFill>
                  <a:srgbClr val="FFFFFF"/>
                </a:solidFill>
                <a:latin typeface="Arial"/>
                <a:cs typeface="Arial"/>
              </a:rPr>
              <a:t> </a:t>
            </a:r>
            <a:r>
              <a:rPr sz="3600" spc="0" dirty="0">
                <a:solidFill>
                  <a:srgbClr val="FFFFFF"/>
                </a:solidFill>
                <a:latin typeface="Arial"/>
                <a:cs typeface="Arial"/>
              </a:rPr>
              <a:t>i	</a:t>
            </a:r>
            <a:r>
              <a:rPr sz="3600" spc="-5" dirty="0">
                <a:solidFill>
                  <a:srgbClr val="FFFFFF"/>
                </a:solidFill>
                <a:latin typeface="Arial"/>
                <a:cs typeface="Arial"/>
              </a:rPr>
              <a:t>f</a:t>
            </a:r>
            <a:r>
              <a:rPr sz="3600" spc="0" dirty="0">
                <a:solidFill>
                  <a:srgbClr val="FFFFFF"/>
                </a:solidFill>
                <a:latin typeface="Arial"/>
                <a:cs typeface="Arial"/>
              </a:rPr>
              <a:t>i.</a:t>
            </a:r>
            <a:endParaRPr sz="3600">
              <a:latin typeface="Arial"/>
              <a:cs typeface="Arial"/>
            </a:endParaRPr>
          </a:p>
        </p:txBody>
      </p:sp>
      <p:sp>
        <p:nvSpPr>
          <p:cNvPr id="9" name="object 9"/>
          <p:cNvSpPr/>
          <p:nvPr/>
        </p:nvSpPr>
        <p:spPr>
          <a:xfrm>
            <a:off x="433697" y="4895470"/>
            <a:ext cx="10176391" cy="1487805"/>
          </a:xfrm>
          <a:custGeom>
            <a:avLst/>
            <a:gdLst/>
            <a:ahLst/>
            <a:cxnLst/>
            <a:rect l="l" t="t" r="r" b="b"/>
            <a:pathLst>
              <a:path w="7632293" h="1487804">
                <a:moveTo>
                  <a:pt x="0" y="0"/>
                </a:moveTo>
                <a:lnTo>
                  <a:pt x="1571853" y="478916"/>
                </a:lnTo>
                <a:lnTo>
                  <a:pt x="517221" y="479251"/>
                </a:lnTo>
                <a:lnTo>
                  <a:pt x="502752" y="480787"/>
                </a:lnTo>
                <a:lnTo>
                  <a:pt x="461908" y="492371"/>
                </a:lnTo>
                <a:lnTo>
                  <a:pt x="426014" y="513308"/>
                </a:lnTo>
                <a:lnTo>
                  <a:pt x="396494" y="542174"/>
                </a:lnTo>
                <a:lnTo>
                  <a:pt x="374771" y="577542"/>
                </a:lnTo>
                <a:lnTo>
                  <a:pt x="362272" y="617986"/>
                </a:lnTo>
                <a:lnTo>
                  <a:pt x="359765" y="647064"/>
                </a:lnTo>
                <a:lnTo>
                  <a:pt x="359765" y="899286"/>
                </a:lnTo>
                <a:lnTo>
                  <a:pt x="360100" y="1330349"/>
                </a:lnTo>
                <a:lnTo>
                  <a:pt x="368246" y="1372527"/>
                </a:lnTo>
                <a:lnTo>
                  <a:pt x="386220" y="1410229"/>
                </a:lnTo>
                <a:lnTo>
                  <a:pt x="412598" y="1442032"/>
                </a:lnTo>
                <a:lnTo>
                  <a:pt x="445956" y="1466512"/>
                </a:lnTo>
                <a:lnTo>
                  <a:pt x="484869" y="1482244"/>
                </a:lnTo>
                <a:lnTo>
                  <a:pt x="527913" y="1487804"/>
                </a:lnTo>
                <a:lnTo>
                  <a:pt x="3389985" y="1487804"/>
                </a:lnTo>
                <a:lnTo>
                  <a:pt x="7474835" y="1487470"/>
                </a:lnTo>
                <a:lnTo>
                  <a:pt x="7517005" y="1479324"/>
                </a:lnTo>
                <a:lnTo>
                  <a:pt x="7554706" y="1461349"/>
                </a:lnTo>
                <a:lnTo>
                  <a:pt x="7586512" y="1434972"/>
                </a:lnTo>
                <a:lnTo>
                  <a:pt x="7610995" y="1401614"/>
                </a:lnTo>
                <a:lnTo>
                  <a:pt x="7626731" y="1362701"/>
                </a:lnTo>
                <a:lnTo>
                  <a:pt x="7632293" y="1319656"/>
                </a:lnTo>
                <a:lnTo>
                  <a:pt x="7632293" y="647064"/>
                </a:lnTo>
                <a:lnTo>
                  <a:pt x="7627689" y="607835"/>
                </a:lnTo>
                <a:lnTo>
                  <a:pt x="7612829" y="568486"/>
                </a:lnTo>
                <a:lnTo>
                  <a:pt x="7589090" y="534557"/>
                </a:lnTo>
                <a:lnTo>
                  <a:pt x="7557898" y="507474"/>
                </a:lnTo>
                <a:lnTo>
                  <a:pt x="7520680" y="488664"/>
                </a:lnTo>
                <a:lnTo>
                  <a:pt x="7478861" y="479552"/>
                </a:lnTo>
                <a:lnTo>
                  <a:pt x="7464145" y="478916"/>
                </a:lnTo>
                <a:lnTo>
                  <a:pt x="3389985" y="478916"/>
                </a:lnTo>
                <a:lnTo>
                  <a:pt x="0" y="0"/>
                </a:lnTo>
                <a:close/>
              </a:path>
            </a:pathLst>
          </a:custGeom>
          <a:solidFill>
            <a:srgbClr val="F79546"/>
          </a:solidFill>
        </p:spPr>
        <p:txBody>
          <a:bodyPr wrap="square" lIns="0" tIns="0" rIns="0" bIns="0" rtlCol="0">
            <a:noAutofit/>
          </a:bodyPr>
          <a:lstStyle/>
          <a:p>
            <a:endParaRPr/>
          </a:p>
        </p:txBody>
      </p:sp>
      <p:sp>
        <p:nvSpPr>
          <p:cNvPr id="10" name="object 10"/>
          <p:cNvSpPr/>
          <p:nvPr/>
        </p:nvSpPr>
        <p:spPr>
          <a:xfrm>
            <a:off x="433697" y="4895470"/>
            <a:ext cx="10176391" cy="1487805"/>
          </a:xfrm>
          <a:custGeom>
            <a:avLst/>
            <a:gdLst/>
            <a:ahLst/>
            <a:cxnLst/>
            <a:rect l="l" t="t" r="r" b="b"/>
            <a:pathLst>
              <a:path w="7632293" h="1487804">
                <a:moveTo>
                  <a:pt x="359765" y="647064"/>
                </a:moveTo>
                <a:lnTo>
                  <a:pt x="365326" y="604029"/>
                </a:lnTo>
                <a:lnTo>
                  <a:pt x="381058" y="565118"/>
                </a:lnTo>
                <a:lnTo>
                  <a:pt x="405538" y="531759"/>
                </a:lnTo>
                <a:lnTo>
                  <a:pt x="437341" y="505378"/>
                </a:lnTo>
                <a:lnTo>
                  <a:pt x="475043" y="487400"/>
                </a:lnTo>
                <a:lnTo>
                  <a:pt x="517221" y="479251"/>
                </a:lnTo>
                <a:lnTo>
                  <a:pt x="1571853" y="478916"/>
                </a:lnTo>
                <a:lnTo>
                  <a:pt x="0" y="0"/>
                </a:lnTo>
                <a:lnTo>
                  <a:pt x="3389985" y="478916"/>
                </a:lnTo>
                <a:lnTo>
                  <a:pt x="7464145" y="478916"/>
                </a:lnTo>
                <a:lnTo>
                  <a:pt x="7478861" y="479552"/>
                </a:lnTo>
                <a:lnTo>
                  <a:pt x="7520680" y="488664"/>
                </a:lnTo>
                <a:lnTo>
                  <a:pt x="7557898" y="507474"/>
                </a:lnTo>
                <a:lnTo>
                  <a:pt x="7589090" y="534557"/>
                </a:lnTo>
                <a:lnTo>
                  <a:pt x="7612829" y="568486"/>
                </a:lnTo>
                <a:lnTo>
                  <a:pt x="7627689" y="607835"/>
                </a:lnTo>
                <a:lnTo>
                  <a:pt x="7632293" y="647064"/>
                </a:lnTo>
                <a:lnTo>
                  <a:pt x="7632293" y="899286"/>
                </a:lnTo>
                <a:lnTo>
                  <a:pt x="7632293" y="1319656"/>
                </a:lnTo>
                <a:lnTo>
                  <a:pt x="7631657" y="1334376"/>
                </a:lnTo>
                <a:lnTo>
                  <a:pt x="7622546" y="1376201"/>
                </a:lnTo>
                <a:lnTo>
                  <a:pt x="7603735" y="1413421"/>
                </a:lnTo>
                <a:lnTo>
                  <a:pt x="7576653" y="1444610"/>
                </a:lnTo>
                <a:lnTo>
                  <a:pt x="7542724" y="1468345"/>
                </a:lnTo>
                <a:lnTo>
                  <a:pt x="7503375" y="1483201"/>
                </a:lnTo>
                <a:lnTo>
                  <a:pt x="3389985" y="1487804"/>
                </a:lnTo>
                <a:lnTo>
                  <a:pt x="1571853" y="1487804"/>
                </a:lnTo>
                <a:lnTo>
                  <a:pt x="527913" y="1487804"/>
                </a:lnTo>
                <a:lnTo>
                  <a:pt x="513194" y="1487169"/>
                </a:lnTo>
                <a:lnTo>
                  <a:pt x="471368" y="1478060"/>
                </a:lnTo>
                <a:lnTo>
                  <a:pt x="434149" y="1459254"/>
                </a:lnTo>
                <a:lnTo>
                  <a:pt x="402960" y="1432174"/>
                </a:lnTo>
                <a:lnTo>
                  <a:pt x="379225" y="1398247"/>
                </a:lnTo>
                <a:lnTo>
                  <a:pt x="364368" y="1358894"/>
                </a:lnTo>
                <a:lnTo>
                  <a:pt x="359765" y="899286"/>
                </a:lnTo>
                <a:lnTo>
                  <a:pt x="359765" y="647064"/>
                </a:lnTo>
                <a:close/>
              </a:path>
            </a:pathLst>
          </a:custGeom>
          <a:ln w="25908">
            <a:solidFill>
              <a:srgbClr val="385D89"/>
            </a:solidFill>
          </a:ln>
        </p:spPr>
        <p:txBody>
          <a:bodyPr wrap="square" lIns="0" tIns="0" rIns="0" bIns="0" rtlCol="0">
            <a:noAutofit/>
          </a:bodyPr>
          <a:lstStyle/>
          <a:p>
            <a:endParaRPr/>
          </a:p>
        </p:txBody>
      </p:sp>
      <p:sp>
        <p:nvSpPr>
          <p:cNvPr id="11" name="object 11"/>
          <p:cNvSpPr txBox="1"/>
          <p:nvPr/>
        </p:nvSpPr>
        <p:spPr>
          <a:xfrm>
            <a:off x="1654997" y="5592471"/>
            <a:ext cx="8213513" cy="556895"/>
          </a:xfrm>
          <a:prstGeom prst="rect">
            <a:avLst/>
          </a:prstGeom>
        </p:spPr>
        <p:txBody>
          <a:bodyPr vert="horz" wrap="square" lIns="0" tIns="0" rIns="0" bIns="0" rtlCol="0">
            <a:noAutofit/>
          </a:bodyPr>
          <a:lstStyle/>
          <a:p>
            <a:pPr marL="12700">
              <a:lnSpc>
                <a:spcPct val="100000"/>
              </a:lnSpc>
            </a:pPr>
            <a:r>
              <a:rPr sz="3600" dirty="0">
                <a:solidFill>
                  <a:srgbClr val="FFFFFF"/>
                </a:solidFill>
                <a:latin typeface="Arial"/>
                <a:cs typeface="Arial"/>
              </a:rPr>
              <a:t>I</a:t>
            </a:r>
            <a:r>
              <a:rPr sz="3600" spc="-15" dirty="0">
                <a:solidFill>
                  <a:srgbClr val="FFFFFF"/>
                </a:solidFill>
                <a:latin typeface="Arial"/>
                <a:cs typeface="Arial"/>
              </a:rPr>
              <a:t>t</a:t>
            </a:r>
            <a:r>
              <a:rPr sz="3600" spc="-55" dirty="0">
                <a:solidFill>
                  <a:srgbClr val="FFFFFF"/>
                </a:solidFill>
                <a:latin typeface="Arial"/>
                <a:cs typeface="Arial"/>
              </a:rPr>
              <a:t>’</a:t>
            </a:r>
            <a:r>
              <a:rPr sz="3600" spc="0" dirty="0">
                <a:solidFill>
                  <a:srgbClr val="FFFFFF"/>
                </a:solidFill>
                <a:latin typeface="Arial"/>
                <a:cs typeface="Arial"/>
              </a:rPr>
              <a:t>s a</a:t>
            </a:r>
            <a:r>
              <a:rPr sz="3600" spc="-15" dirty="0">
                <a:solidFill>
                  <a:srgbClr val="FFFFFF"/>
                </a:solidFill>
                <a:latin typeface="Arial"/>
                <a:cs typeface="Arial"/>
              </a:rPr>
              <a:t> </a:t>
            </a:r>
            <a:r>
              <a:rPr sz="3600" spc="0" dirty="0">
                <a:solidFill>
                  <a:srgbClr val="FFFFFF"/>
                </a:solidFill>
                <a:latin typeface="Arial"/>
                <a:cs typeface="Arial"/>
              </a:rPr>
              <a:t>little dog</a:t>
            </a:r>
            <a:r>
              <a:rPr sz="3600" spc="-20" dirty="0">
                <a:solidFill>
                  <a:srgbClr val="FFFFFF"/>
                </a:solidFill>
                <a:latin typeface="Arial"/>
                <a:cs typeface="Arial"/>
              </a:rPr>
              <a:t> </a:t>
            </a:r>
            <a:r>
              <a:rPr sz="3600" spc="0" dirty="0">
                <a:solidFill>
                  <a:srgbClr val="FFFFFF"/>
                </a:solidFill>
                <a:latin typeface="Arial"/>
                <a:cs typeface="Arial"/>
              </a:rPr>
              <a:t>and he</a:t>
            </a:r>
            <a:r>
              <a:rPr sz="3600" spc="-60" dirty="0">
                <a:solidFill>
                  <a:srgbClr val="FFFFFF"/>
                </a:solidFill>
                <a:latin typeface="Arial"/>
                <a:cs typeface="Arial"/>
              </a:rPr>
              <a:t>’</a:t>
            </a:r>
            <a:r>
              <a:rPr sz="3600" spc="0" dirty="0">
                <a:solidFill>
                  <a:srgbClr val="FFFFFF"/>
                </a:solidFill>
                <a:latin typeface="Arial"/>
                <a:cs typeface="Arial"/>
              </a:rPr>
              <a:t>s</a:t>
            </a:r>
            <a:r>
              <a:rPr sz="3600" spc="-10" dirty="0">
                <a:solidFill>
                  <a:srgbClr val="FFFFFF"/>
                </a:solidFill>
                <a:latin typeface="Arial"/>
                <a:cs typeface="Arial"/>
              </a:rPr>
              <a:t> </a:t>
            </a:r>
            <a:r>
              <a:rPr sz="3600" spc="0" dirty="0">
                <a:solidFill>
                  <a:srgbClr val="FFFFFF"/>
                </a:solidFill>
                <a:latin typeface="Arial"/>
                <a:cs typeface="Arial"/>
              </a:rPr>
              <a:t>jump</a:t>
            </a:r>
            <a:r>
              <a:rPr sz="3600" spc="5" dirty="0">
                <a:solidFill>
                  <a:srgbClr val="FFFFFF"/>
                </a:solidFill>
                <a:latin typeface="Arial"/>
                <a:cs typeface="Arial"/>
              </a:rPr>
              <a:t>o</a:t>
            </a:r>
            <a:r>
              <a:rPr sz="3600" spc="0" dirty="0">
                <a:solidFill>
                  <a:srgbClr val="FFFFFF"/>
                </a:solidFill>
                <a:latin typeface="Arial"/>
                <a:cs typeface="Arial"/>
              </a:rPr>
              <a:t>.</a:t>
            </a:r>
            <a:endParaRPr sz="3600">
              <a:latin typeface="Arial"/>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987636" y="1813306"/>
            <a:ext cx="6363319" cy="1953895"/>
          </a:xfrm>
          <a:prstGeom prst="rect">
            <a:avLst/>
          </a:prstGeom>
        </p:spPr>
        <p:txBody>
          <a:bodyPr vert="horz" wrap="square" lIns="0" tIns="0" rIns="0" bIns="0" rtlCol="0">
            <a:noAutofit/>
          </a:bodyPr>
          <a:lstStyle/>
          <a:p>
            <a:pPr marL="12700" marR="12700" indent="3125470">
              <a:lnSpc>
                <a:spcPct val="124500"/>
              </a:lnSpc>
            </a:pPr>
            <a:r>
              <a:rPr sz="3200" dirty="0">
                <a:latin typeface="Arial"/>
                <a:cs typeface="Arial"/>
              </a:rPr>
              <a:t>Dull</a:t>
            </a:r>
            <a:r>
              <a:rPr sz="3200" spc="-70" dirty="0">
                <a:latin typeface="Arial"/>
                <a:cs typeface="Arial"/>
              </a:rPr>
              <a:t> </a:t>
            </a:r>
            <a:r>
              <a:rPr sz="3200" spc="-125" dirty="0">
                <a:latin typeface="Arial"/>
                <a:cs typeface="Arial"/>
              </a:rPr>
              <a:t>T</a:t>
            </a:r>
            <a:r>
              <a:rPr sz="3200" spc="0" dirty="0">
                <a:latin typeface="Arial"/>
                <a:cs typeface="Arial"/>
              </a:rPr>
              <a:t>rochi</a:t>
            </a:r>
            <a:r>
              <a:rPr lang="cy-GB" sz="3200" dirty="0">
                <a:latin typeface="Arial"/>
                <a:cs typeface="Arial"/>
              </a:rPr>
              <a:t> : </a:t>
            </a:r>
            <a:r>
              <a:rPr sz="3200" spc="10" dirty="0">
                <a:latin typeface="Bradley Hand ITC"/>
                <a:cs typeface="Bradley Hand ITC"/>
              </a:rPr>
              <a:t>De</a:t>
            </a:r>
            <a:r>
              <a:rPr sz="3200" spc="5" dirty="0">
                <a:latin typeface="Bradley Hand ITC"/>
                <a:cs typeface="Bradley Hand ITC"/>
              </a:rPr>
              <a:t>f</a:t>
            </a:r>
            <a:r>
              <a:rPr sz="3200" spc="0" dirty="0">
                <a:latin typeface="Bradley Hand ITC"/>
                <a:cs typeface="Bradley Hand ITC"/>
              </a:rPr>
              <a:t>nydd</a:t>
            </a:r>
            <a:r>
              <a:rPr sz="3200" spc="-20" dirty="0">
                <a:latin typeface="Bradley Hand ITC"/>
                <a:cs typeface="Bradley Hand ITC"/>
              </a:rPr>
              <a:t> </a:t>
            </a:r>
            <a:r>
              <a:rPr sz="3200" spc="0" dirty="0">
                <a:latin typeface="Bradley Hand ITC"/>
                <a:cs typeface="Bradley Hand ITC"/>
              </a:rPr>
              <a:t>o </a:t>
            </a:r>
            <a:r>
              <a:rPr sz="3200" spc="-10" dirty="0">
                <a:latin typeface="Arial"/>
                <a:cs typeface="Arial"/>
              </a:rPr>
              <a:t>homophonu</a:t>
            </a:r>
            <a:r>
              <a:rPr sz="3200" spc="0" dirty="0">
                <a:latin typeface="Arial"/>
                <a:cs typeface="Arial"/>
              </a:rPr>
              <a:t>s</a:t>
            </a:r>
            <a:r>
              <a:rPr sz="3200" spc="-20" dirty="0">
                <a:latin typeface="Arial"/>
                <a:cs typeface="Arial"/>
              </a:rPr>
              <a:t> </a:t>
            </a:r>
            <a:r>
              <a:rPr lang="cy-GB" sz="3200" spc="-20" dirty="0">
                <a:latin typeface="Arial"/>
                <a:cs typeface="Arial"/>
              </a:rPr>
              <a:t>  </a:t>
            </a:r>
            <a:r>
              <a:rPr lang="cy-GB" sz="3200" dirty="0">
                <a:latin typeface="Arial"/>
                <a:cs typeface="Arial"/>
              </a:rPr>
              <a:t>Immersion Strategy: the use of  homophones </a:t>
            </a:r>
            <a:endParaRPr sz="3200" dirty="0">
              <a:latin typeface="Arial"/>
              <a:cs typeface="Arial"/>
            </a:endParaRPr>
          </a:p>
        </p:txBody>
      </p:sp>
      <p:sp>
        <p:nvSpPr>
          <p:cNvPr id="3" name="object 3"/>
          <p:cNvSpPr/>
          <p:nvPr/>
        </p:nvSpPr>
        <p:spPr>
          <a:xfrm>
            <a:off x="645210" y="2790254"/>
            <a:ext cx="1641023" cy="3606484"/>
          </a:xfrm>
          <a:custGeom>
            <a:avLst/>
            <a:gdLst/>
            <a:ahLst/>
            <a:cxnLst/>
            <a:rect l="l" t="t" r="r" b="b"/>
            <a:pathLst>
              <a:path w="1230767" h="3606484">
                <a:moveTo>
                  <a:pt x="1230767" y="3604663"/>
                </a:moveTo>
                <a:lnTo>
                  <a:pt x="1081477" y="3604663"/>
                </a:lnTo>
                <a:lnTo>
                  <a:pt x="1099685" y="3606484"/>
                </a:lnTo>
                <a:lnTo>
                  <a:pt x="1212559" y="3606484"/>
                </a:lnTo>
                <a:lnTo>
                  <a:pt x="1230767" y="3604663"/>
                </a:lnTo>
                <a:close/>
              </a:path>
              <a:path w="1230767" h="3606484">
                <a:moveTo>
                  <a:pt x="1134288" y="0"/>
                </a:moveTo>
                <a:lnTo>
                  <a:pt x="1106963" y="0"/>
                </a:lnTo>
                <a:lnTo>
                  <a:pt x="1054177" y="3541"/>
                </a:lnTo>
                <a:lnTo>
                  <a:pt x="1026853" y="7082"/>
                </a:lnTo>
                <a:lnTo>
                  <a:pt x="1001367" y="10877"/>
                </a:lnTo>
                <a:lnTo>
                  <a:pt x="975880" y="18213"/>
                </a:lnTo>
                <a:lnTo>
                  <a:pt x="950394" y="23525"/>
                </a:lnTo>
                <a:lnTo>
                  <a:pt x="899422" y="39968"/>
                </a:lnTo>
                <a:lnTo>
                  <a:pt x="863006" y="54639"/>
                </a:lnTo>
                <a:lnTo>
                  <a:pt x="826590" y="70829"/>
                </a:lnTo>
                <a:lnTo>
                  <a:pt x="790174" y="90813"/>
                </a:lnTo>
                <a:lnTo>
                  <a:pt x="755571" y="111050"/>
                </a:lnTo>
                <a:lnTo>
                  <a:pt x="720994" y="132805"/>
                </a:lnTo>
                <a:lnTo>
                  <a:pt x="655440" y="183903"/>
                </a:lnTo>
                <a:lnTo>
                  <a:pt x="624489" y="212994"/>
                </a:lnTo>
                <a:lnTo>
                  <a:pt x="568052" y="274716"/>
                </a:lnTo>
                <a:lnTo>
                  <a:pt x="518893" y="342257"/>
                </a:lnTo>
                <a:lnTo>
                  <a:pt x="478825" y="413086"/>
                </a:lnTo>
                <a:lnTo>
                  <a:pt x="449712" y="487710"/>
                </a:lnTo>
                <a:lnTo>
                  <a:pt x="429666" y="566129"/>
                </a:lnTo>
                <a:lnTo>
                  <a:pt x="422388" y="648088"/>
                </a:lnTo>
                <a:lnTo>
                  <a:pt x="427853" y="730048"/>
                </a:lnTo>
                <a:lnTo>
                  <a:pt x="447874" y="813778"/>
                </a:lnTo>
                <a:lnTo>
                  <a:pt x="466082" y="882837"/>
                </a:lnTo>
                <a:lnTo>
                  <a:pt x="473385" y="953919"/>
                </a:lnTo>
                <a:lnTo>
                  <a:pt x="475198" y="1026772"/>
                </a:lnTo>
                <a:lnTo>
                  <a:pt x="466082" y="1095907"/>
                </a:lnTo>
                <a:lnTo>
                  <a:pt x="451526" y="1165067"/>
                </a:lnTo>
                <a:lnTo>
                  <a:pt x="429666" y="1230609"/>
                </a:lnTo>
                <a:lnTo>
                  <a:pt x="400553" y="1292509"/>
                </a:lnTo>
                <a:lnTo>
                  <a:pt x="364137" y="1348945"/>
                </a:lnTo>
                <a:lnTo>
                  <a:pt x="340464" y="1383550"/>
                </a:lnTo>
                <a:lnTo>
                  <a:pt x="316791" y="1416309"/>
                </a:lnTo>
                <a:lnTo>
                  <a:pt x="293118" y="1450914"/>
                </a:lnTo>
                <a:lnTo>
                  <a:pt x="227585" y="1549215"/>
                </a:lnTo>
                <a:lnTo>
                  <a:pt x="187530" y="1614757"/>
                </a:lnTo>
                <a:lnTo>
                  <a:pt x="156576" y="1669372"/>
                </a:lnTo>
                <a:lnTo>
                  <a:pt x="127446" y="1723986"/>
                </a:lnTo>
                <a:lnTo>
                  <a:pt x="101957" y="1780447"/>
                </a:lnTo>
                <a:lnTo>
                  <a:pt x="78289" y="1836883"/>
                </a:lnTo>
                <a:lnTo>
                  <a:pt x="56440" y="1896962"/>
                </a:lnTo>
                <a:lnTo>
                  <a:pt x="38234" y="1957040"/>
                </a:lnTo>
                <a:lnTo>
                  <a:pt x="23668" y="2020761"/>
                </a:lnTo>
                <a:lnTo>
                  <a:pt x="10925" y="2088125"/>
                </a:lnTo>
                <a:lnTo>
                  <a:pt x="3641" y="2157285"/>
                </a:lnTo>
                <a:lnTo>
                  <a:pt x="0" y="2222827"/>
                </a:lnTo>
                <a:lnTo>
                  <a:pt x="1820" y="2290191"/>
                </a:lnTo>
                <a:lnTo>
                  <a:pt x="7282" y="2353912"/>
                </a:lnTo>
                <a:lnTo>
                  <a:pt x="16385" y="2417634"/>
                </a:lnTo>
                <a:lnTo>
                  <a:pt x="30951" y="2481355"/>
                </a:lnTo>
                <a:lnTo>
                  <a:pt x="45517" y="2543254"/>
                </a:lnTo>
                <a:lnTo>
                  <a:pt x="65544" y="2603333"/>
                </a:lnTo>
                <a:lnTo>
                  <a:pt x="91032" y="2672518"/>
                </a:lnTo>
                <a:lnTo>
                  <a:pt x="120165" y="2739882"/>
                </a:lnTo>
                <a:lnTo>
                  <a:pt x="152937" y="2807246"/>
                </a:lnTo>
                <a:lnTo>
                  <a:pt x="185709" y="2870967"/>
                </a:lnTo>
                <a:lnTo>
                  <a:pt x="222122" y="2936509"/>
                </a:lnTo>
                <a:lnTo>
                  <a:pt x="256702" y="3000230"/>
                </a:lnTo>
                <a:lnTo>
                  <a:pt x="294957" y="3062130"/>
                </a:lnTo>
                <a:lnTo>
                  <a:pt x="331373" y="3124030"/>
                </a:lnTo>
                <a:lnTo>
                  <a:pt x="345929" y="3144065"/>
                </a:lnTo>
                <a:lnTo>
                  <a:pt x="362324" y="3162253"/>
                </a:lnTo>
                <a:lnTo>
                  <a:pt x="400553" y="3196858"/>
                </a:lnTo>
                <a:lnTo>
                  <a:pt x="420574" y="3213250"/>
                </a:lnTo>
                <a:lnTo>
                  <a:pt x="453339" y="3249651"/>
                </a:lnTo>
                <a:lnTo>
                  <a:pt x="466082" y="3269686"/>
                </a:lnTo>
                <a:lnTo>
                  <a:pt x="475198" y="3293337"/>
                </a:lnTo>
                <a:lnTo>
                  <a:pt x="480663" y="3320657"/>
                </a:lnTo>
                <a:lnTo>
                  <a:pt x="482477" y="3346131"/>
                </a:lnTo>
                <a:lnTo>
                  <a:pt x="489755" y="3400758"/>
                </a:lnTo>
                <a:lnTo>
                  <a:pt x="511614" y="3444452"/>
                </a:lnTo>
                <a:lnTo>
                  <a:pt x="591725" y="3489967"/>
                </a:lnTo>
                <a:lnTo>
                  <a:pt x="651788" y="3515453"/>
                </a:lnTo>
                <a:lnTo>
                  <a:pt x="713716" y="3537302"/>
                </a:lnTo>
                <a:lnTo>
                  <a:pt x="810195" y="3564611"/>
                </a:lnTo>
                <a:lnTo>
                  <a:pt x="908513" y="3586458"/>
                </a:lnTo>
                <a:lnTo>
                  <a:pt x="1063269" y="3604663"/>
                </a:lnTo>
                <a:lnTo>
                  <a:pt x="1248975" y="3604663"/>
                </a:lnTo>
                <a:lnTo>
                  <a:pt x="1340015" y="3595560"/>
                </a:lnTo>
                <a:lnTo>
                  <a:pt x="1363688" y="3591919"/>
                </a:lnTo>
                <a:lnTo>
                  <a:pt x="1385523" y="3590099"/>
                </a:lnTo>
                <a:lnTo>
                  <a:pt x="1409195" y="3586458"/>
                </a:lnTo>
                <a:lnTo>
                  <a:pt x="1432868" y="3580996"/>
                </a:lnTo>
                <a:lnTo>
                  <a:pt x="1454728" y="3577356"/>
                </a:lnTo>
                <a:lnTo>
                  <a:pt x="1476563" y="3571892"/>
                </a:lnTo>
                <a:lnTo>
                  <a:pt x="1500235" y="3566430"/>
                </a:lnTo>
                <a:lnTo>
                  <a:pt x="1565789" y="3550046"/>
                </a:lnTo>
                <a:lnTo>
                  <a:pt x="1631318" y="3528198"/>
                </a:lnTo>
                <a:lnTo>
                  <a:pt x="1651339" y="3520917"/>
                </a:lnTo>
                <a:lnTo>
                  <a:pt x="1673199" y="3513635"/>
                </a:lnTo>
                <a:lnTo>
                  <a:pt x="1693220" y="3504530"/>
                </a:lnTo>
                <a:lnTo>
                  <a:pt x="1736914" y="3482685"/>
                </a:lnTo>
                <a:lnTo>
                  <a:pt x="1760587" y="3471762"/>
                </a:lnTo>
                <a:lnTo>
                  <a:pt x="1826141" y="3438990"/>
                </a:lnTo>
                <a:lnTo>
                  <a:pt x="1847975" y="3431708"/>
                </a:lnTo>
                <a:lnTo>
                  <a:pt x="1871648" y="3424425"/>
                </a:lnTo>
                <a:lnTo>
                  <a:pt x="1878926" y="3373448"/>
                </a:lnTo>
                <a:lnTo>
                  <a:pt x="1880765" y="3320657"/>
                </a:lnTo>
                <a:lnTo>
                  <a:pt x="1884391" y="3267864"/>
                </a:lnTo>
                <a:lnTo>
                  <a:pt x="1902599" y="3222331"/>
                </a:lnTo>
                <a:lnTo>
                  <a:pt x="1929924" y="3180466"/>
                </a:lnTo>
                <a:lnTo>
                  <a:pt x="1955410" y="3140422"/>
                </a:lnTo>
                <a:lnTo>
                  <a:pt x="1980896" y="3098531"/>
                </a:lnTo>
                <a:lnTo>
                  <a:pt x="2004569" y="3056666"/>
                </a:lnTo>
                <a:lnTo>
                  <a:pt x="2030055" y="3016622"/>
                </a:lnTo>
                <a:lnTo>
                  <a:pt x="2053728" y="2972910"/>
                </a:lnTo>
                <a:lnTo>
                  <a:pt x="2097422" y="2889180"/>
                </a:lnTo>
                <a:lnTo>
                  <a:pt x="2119257" y="2845468"/>
                </a:lnTo>
                <a:lnTo>
                  <a:pt x="2139278" y="2801782"/>
                </a:lnTo>
                <a:lnTo>
                  <a:pt x="2175694" y="2714409"/>
                </a:lnTo>
                <a:lnTo>
                  <a:pt x="2192089" y="2670697"/>
                </a:lnTo>
                <a:lnTo>
                  <a:pt x="2208484" y="2625189"/>
                </a:lnTo>
                <a:lnTo>
                  <a:pt x="2223040" y="2579681"/>
                </a:lnTo>
                <a:lnTo>
                  <a:pt x="2235783" y="2532326"/>
                </a:lnTo>
                <a:lnTo>
                  <a:pt x="2252178" y="2455881"/>
                </a:lnTo>
                <a:lnTo>
                  <a:pt x="2266734" y="2377590"/>
                </a:lnTo>
                <a:lnTo>
                  <a:pt x="2274012" y="2297477"/>
                </a:lnTo>
                <a:lnTo>
                  <a:pt x="2279477" y="2213746"/>
                </a:lnTo>
                <a:lnTo>
                  <a:pt x="2279477" y="2148204"/>
                </a:lnTo>
                <a:lnTo>
                  <a:pt x="2274012" y="2086304"/>
                </a:lnTo>
                <a:lnTo>
                  <a:pt x="2264921" y="2024404"/>
                </a:lnTo>
                <a:lnTo>
                  <a:pt x="2250339" y="1964326"/>
                </a:lnTo>
                <a:lnTo>
                  <a:pt x="2233970" y="1907864"/>
                </a:lnTo>
                <a:lnTo>
                  <a:pt x="2213949" y="1849607"/>
                </a:lnTo>
                <a:lnTo>
                  <a:pt x="2192089" y="1794993"/>
                </a:lnTo>
                <a:lnTo>
                  <a:pt x="2166603" y="1740378"/>
                </a:lnTo>
                <a:lnTo>
                  <a:pt x="2139278" y="1687585"/>
                </a:lnTo>
                <a:lnTo>
                  <a:pt x="2110165" y="1634792"/>
                </a:lnTo>
                <a:lnTo>
                  <a:pt x="2079214" y="1581999"/>
                </a:lnTo>
                <a:lnTo>
                  <a:pt x="1980896" y="1429058"/>
                </a:lnTo>
                <a:lnTo>
                  <a:pt x="1946294" y="1378086"/>
                </a:lnTo>
                <a:lnTo>
                  <a:pt x="1913529" y="1327114"/>
                </a:lnTo>
                <a:lnTo>
                  <a:pt x="1869835" y="1257929"/>
                </a:lnTo>
                <a:lnTo>
                  <a:pt x="1849814" y="1225145"/>
                </a:lnTo>
                <a:lnTo>
                  <a:pt x="1827954" y="1190565"/>
                </a:lnTo>
                <a:lnTo>
                  <a:pt x="1807933" y="1155985"/>
                </a:lnTo>
                <a:lnTo>
                  <a:pt x="1789725" y="1121380"/>
                </a:lnTo>
                <a:lnTo>
                  <a:pt x="1771517" y="1084979"/>
                </a:lnTo>
                <a:lnTo>
                  <a:pt x="1753309" y="1050298"/>
                </a:lnTo>
                <a:lnTo>
                  <a:pt x="1729636" y="988575"/>
                </a:lnTo>
                <a:lnTo>
                  <a:pt x="1716893" y="932165"/>
                </a:lnTo>
                <a:lnTo>
                  <a:pt x="1715080" y="877525"/>
                </a:lnTo>
                <a:lnTo>
                  <a:pt x="1718706" y="828197"/>
                </a:lnTo>
                <a:lnTo>
                  <a:pt x="1727823" y="779123"/>
                </a:lnTo>
                <a:lnTo>
                  <a:pt x="1736914" y="731819"/>
                </a:lnTo>
                <a:lnTo>
                  <a:pt x="1746031" y="686285"/>
                </a:lnTo>
                <a:lnTo>
                  <a:pt x="1751496" y="637211"/>
                </a:lnTo>
                <a:lnTo>
                  <a:pt x="1751496" y="582571"/>
                </a:lnTo>
                <a:lnTo>
                  <a:pt x="1749657" y="527931"/>
                </a:lnTo>
                <a:lnTo>
                  <a:pt x="1742379" y="476833"/>
                </a:lnTo>
                <a:lnTo>
                  <a:pt x="1729636" y="425988"/>
                </a:lnTo>
                <a:lnTo>
                  <a:pt x="1713241" y="376660"/>
                </a:lnTo>
                <a:lnTo>
                  <a:pt x="1689594" y="329356"/>
                </a:lnTo>
                <a:lnTo>
                  <a:pt x="1660456" y="283823"/>
                </a:lnTo>
                <a:lnTo>
                  <a:pt x="1624040" y="242084"/>
                </a:lnTo>
                <a:lnTo>
                  <a:pt x="1607645" y="225642"/>
                </a:lnTo>
                <a:lnTo>
                  <a:pt x="1593089" y="209199"/>
                </a:lnTo>
                <a:lnTo>
                  <a:pt x="1574881" y="193010"/>
                </a:lnTo>
                <a:lnTo>
                  <a:pt x="1542116" y="160124"/>
                </a:lnTo>
                <a:lnTo>
                  <a:pt x="1523908" y="145453"/>
                </a:lnTo>
                <a:lnTo>
                  <a:pt x="1505700" y="129263"/>
                </a:lnTo>
                <a:lnTo>
                  <a:pt x="1487492" y="114591"/>
                </a:lnTo>
                <a:lnTo>
                  <a:pt x="1467471" y="101943"/>
                </a:lnTo>
                <a:lnTo>
                  <a:pt x="1449263" y="89042"/>
                </a:lnTo>
                <a:lnTo>
                  <a:pt x="1389174" y="54639"/>
                </a:lnTo>
                <a:lnTo>
                  <a:pt x="1329085" y="30861"/>
                </a:lnTo>
                <a:lnTo>
                  <a:pt x="1299948" y="23525"/>
                </a:lnTo>
                <a:lnTo>
                  <a:pt x="1272648" y="16189"/>
                </a:lnTo>
                <a:lnTo>
                  <a:pt x="1243510" y="10877"/>
                </a:lnTo>
                <a:lnTo>
                  <a:pt x="1188886" y="3541"/>
                </a:lnTo>
                <a:lnTo>
                  <a:pt x="1134288" y="0"/>
                </a:lnTo>
                <a:close/>
              </a:path>
            </a:pathLst>
          </a:custGeom>
          <a:solidFill>
            <a:srgbClr val="000000"/>
          </a:solidFill>
        </p:spPr>
        <p:txBody>
          <a:bodyPr wrap="square" lIns="0" tIns="0" rIns="0" bIns="0" rtlCol="0">
            <a:noAutofit/>
          </a:bodyPr>
          <a:lstStyle/>
          <a:p>
            <a:endParaRPr/>
          </a:p>
        </p:txBody>
      </p:sp>
      <p:sp>
        <p:nvSpPr>
          <p:cNvPr id="4" name="object 4"/>
          <p:cNvSpPr/>
          <p:nvPr/>
        </p:nvSpPr>
        <p:spPr>
          <a:xfrm>
            <a:off x="277092" y="946728"/>
            <a:ext cx="3879272" cy="5752052"/>
          </a:xfrm>
          <a:prstGeom prst="rect">
            <a:avLst/>
          </a:prstGeom>
          <a:blipFill>
            <a:blip r:embed="rId3" cstate="print"/>
            <a:stretch>
              <a:fillRect/>
            </a:stretch>
          </a:blipFill>
        </p:spPr>
        <p:txBody>
          <a:bodyPr wrap="square" lIns="0" tIns="0" rIns="0" bIns="0" rtlCol="0">
            <a:noAutofit/>
          </a:bodyPr>
          <a:lstStyle/>
          <a:p>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5"/>
          <p:cNvSpPr/>
          <p:nvPr/>
        </p:nvSpPr>
        <p:spPr>
          <a:xfrm>
            <a:off x="1385455" y="365125"/>
            <a:ext cx="9135528" cy="5430705"/>
          </a:xfrm>
          <a:prstGeom prst="rect">
            <a:avLst/>
          </a:prstGeom>
          <a:blipFill>
            <a:blip r:embed="rId3" cstate="print"/>
            <a:stretch>
              <a:fillRect/>
            </a:stretch>
          </a:blipFill>
        </p:spPr>
        <p:txBody>
          <a:bodyPr wrap="square" lIns="0" tIns="0" rIns="0" bIns="0" rtlCol="0">
            <a:noAutofit/>
          </a:bodyPr>
          <a:lstStyle/>
          <a:p>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2DF7891-B228-4D55-96AB-60D5A5E79429}"/>
              </a:ext>
            </a:extLst>
          </p:cNvPr>
          <p:cNvSpPr/>
          <p:nvPr/>
        </p:nvSpPr>
        <p:spPr>
          <a:xfrm>
            <a:off x="0" y="1"/>
            <a:ext cx="12192000" cy="6416675"/>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9150AC5F-5A79-4EA7-AADC-3BC2E2AC9079}"/>
              </a:ext>
            </a:extLst>
          </p:cNvPr>
          <p:cNvSpPr/>
          <p:nvPr/>
        </p:nvSpPr>
        <p:spPr>
          <a:xfrm>
            <a:off x="0" y="6408738"/>
            <a:ext cx="12192000" cy="449262"/>
          </a:xfrm>
          <a:prstGeom prst="rect">
            <a:avLst/>
          </a:prstGeom>
          <a:solidFill>
            <a:srgbClr val="451964"/>
          </a:solidFill>
          <a:ln>
            <a:solidFill>
              <a:srgbClr val="45196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  </a:t>
            </a:r>
            <a:r>
              <a:rPr lang="en-GB" b="1" dirty="0" err="1">
                <a:cs typeface="Calibri" panose="020F0502020204030204" pitchFamily="34" charset="0"/>
              </a:rPr>
              <a:t>Cwrs</a:t>
            </a:r>
            <a:r>
              <a:rPr lang="en-GB" b="1" dirty="0">
                <a:cs typeface="Calibri" panose="020F0502020204030204" pitchFamily="34" charset="0"/>
              </a:rPr>
              <a:t> </a:t>
            </a:r>
            <a:r>
              <a:rPr lang="en-GB" b="1" dirty="0" err="1">
                <a:cs typeface="Calibri" panose="020F0502020204030204" pitchFamily="34" charset="0"/>
              </a:rPr>
              <a:t>Mynediad</a:t>
            </a:r>
            <a:r>
              <a:rPr lang="en-GB" b="1" dirty="0">
                <a:cs typeface="Calibri" panose="020F0502020204030204" pitchFamily="34" charset="0"/>
              </a:rPr>
              <a:t>: </a:t>
            </a:r>
            <a:r>
              <a:rPr lang="en-GB" b="1" dirty="0" err="1">
                <a:cs typeface="Calibri" panose="020F0502020204030204" pitchFamily="34" charset="0"/>
              </a:rPr>
              <a:t>Uned</a:t>
            </a:r>
            <a:r>
              <a:rPr lang="en-GB" b="1" dirty="0">
                <a:cs typeface="Calibri" panose="020F0502020204030204" pitchFamily="34" charset="0"/>
              </a:rPr>
              <a:t> 1</a:t>
            </a:r>
            <a:endParaRPr lang="en-GB" dirty="0">
              <a:cs typeface="Calibri" panose="020F0502020204030204" pitchFamily="34" charset="0"/>
            </a:endParaRPr>
          </a:p>
        </p:txBody>
      </p:sp>
      <p:pic>
        <p:nvPicPr>
          <p:cNvPr id="19459" name="Picture 6">
            <a:extLst>
              <a:ext uri="{FF2B5EF4-FFF2-40B4-BE49-F238E27FC236}">
                <a16:creationId xmlns:a16="http://schemas.microsoft.com/office/drawing/2014/main" id="{1F34DBCE-C1EB-4DE6-81EE-3381BF8D4BB0}"/>
              </a:ext>
            </a:extLst>
          </p:cNvPr>
          <p:cNvPicPr>
            <a:picLocks noChangeAspect="1"/>
          </p:cNvPicPr>
          <p:nvPr/>
        </p:nvPicPr>
        <p:blipFill>
          <a:blip r:embed="rId3">
            <a:extLst>
              <a:ext uri="{28A0092B-C50C-407E-A947-70E740481C1C}">
                <a14:useLocalDpi xmlns:a14="http://schemas.microsoft.com/office/drawing/2010/main" val="0"/>
              </a:ext>
            </a:extLst>
          </a:blip>
          <a:srcRect l="11906" t="14513" r="6816" b="15048"/>
          <a:stretch>
            <a:fillRect/>
          </a:stretch>
        </p:blipFill>
        <p:spPr bwMode="auto">
          <a:xfrm>
            <a:off x="11472334" y="6416676"/>
            <a:ext cx="6731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 descr="Related image">
            <a:extLst>
              <a:ext uri="{FF2B5EF4-FFF2-40B4-BE49-F238E27FC236}">
                <a16:creationId xmlns:a16="http://schemas.microsoft.com/office/drawing/2014/main" id="{F1FDAF7F-A692-4E56-8323-4EC455B167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2727" b="12000"/>
          <a:stretch>
            <a:fillRect/>
          </a:stretch>
        </p:blipFill>
        <p:spPr bwMode="auto">
          <a:xfrm>
            <a:off x="6665385" y="3919538"/>
            <a:ext cx="4093633"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2" descr="Image result for sunset">
            <a:extLst>
              <a:ext uri="{FF2B5EF4-FFF2-40B4-BE49-F238E27FC236}">
                <a16:creationId xmlns:a16="http://schemas.microsoft.com/office/drawing/2014/main" id="{9C132612-F6F0-48B6-857F-EDCA45AE49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7042" r="11992"/>
          <a:stretch>
            <a:fillRect/>
          </a:stretch>
        </p:blipFill>
        <p:spPr bwMode="auto">
          <a:xfrm>
            <a:off x="429685" y="4002089"/>
            <a:ext cx="440690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Callout 2">
            <a:extLst>
              <a:ext uri="{FF2B5EF4-FFF2-40B4-BE49-F238E27FC236}">
                <a16:creationId xmlns:a16="http://schemas.microsoft.com/office/drawing/2014/main" id="{73ABAFEA-13FA-4ED9-B939-3F9B82F823F8}"/>
              </a:ext>
            </a:extLst>
          </p:cNvPr>
          <p:cNvSpPr>
            <a:spLocks noChangeArrowheads="1"/>
          </p:cNvSpPr>
          <p:nvPr/>
        </p:nvSpPr>
        <p:spPr bwMode="auto">
          <a:xfrm>
            <a:off x="827617" y="3359151"/>
            <a:ext cx="5196416" cy="1408113"/>
          </a:xfrm>
          <a:prstGeom prst="wedgeEllipseCallout">
            <a:avLst>
              <a:gd name="adj1" fmla="val -20833"/>
              <a:gd name="adj2" fmla="val 62500"/>
            </a:avLst>
          </a:prstGeom>
          <a:solidFill>
            <a:schemeClr val="bg1"/>
          </a:solidFill>
          <a:ln w="12700">
            <a:solidFill>
              <a:schemeClr val="tx1"/>
            </a:solidFill>
            <a:miter lim="800000"/>
            <a:headEnd/>
            <a:tailEnd/>
          </a:ln>
          <a:effectLst>
            <a:outerShdw blurRad="50800" dist="38100" dir="5400000" algn="t" rotWithShape="0">
              <a:srgbClr val="808080">
                <a:alpha val="39998"/>
              </a:srgbClr>
            </a:outerShdw>
          </a:effec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eaLnBrk="0" fontAlgn="base" hangingPunct="0">
              <a:spcBef>
                <a:spcPct val="0"/>
              </a:spcBef>
              <a:spcAft>
                <a:spcPct val="0"/>
              </a:spcAft>
              <a:defRPr>
                <a:solidFill>
                  <a:schemeClr val="tx1"/>
                </a:solidFill>
                <a:latin typeface="Calibri" charset="0"/>
              </a:defRPr>
            </a:lvl6pPr>
            <a:lvl7pPr marL="2971800" indent="-228600" eaLnBrk="0" fontAlgn="base" hangingPunct="0">
              <a:spcBef>
                <a:spcPct val="0"/>
              </a:spcBef>
              <a:spcAft>
                <a:spcPct val="0"/>
              </a:spcAft>
              <a:defRPr>
                <a:solidFill>
                  <a:schemeClr val="tx1"/>
                </a:solidFill>
                <a:latin typeface="Calibri" charset="0"/>
              </a:defRPr>
            </a:lvl7pPr>
            <a:lvl8pPr marL="3429000" indent="-228600" eaLnBrk="0" fontAlgn="base" hangingPunct="0">
              <a:spcBef>
                <a:spcPct val="0"/>
              </a:spcBef>
              <a:spcAft>
                <a:spcPct val="0"/>
              </a:spcAft>
              <a:defRPr>
                <a:solidFill>
                  <a:schemeClr val="tx1"/>
                </a:solidFill>
                <a:latin typeface="Calibri" charset="0"/>
              </a:defRPr>
            </a:lvl8pPr>
            <a:lvl9pPr marL="3886200" indent="-228600" eaLnBrk="0" fontAlgn="base" hangingPunct="0">
              <a:spcBef>
                <a:spcPct val="0"/>
              </a:spcBef>
              <a:spcAft>
                <a:spcPct val="0"/>
              </a:spcAft>
              <a:defRPr>
                <a:solidFill>
                  <a:schemeClr val="tx1"/>
                </a:solidFill>
                <a:latin typeface="Calibri" charset="0"/>
              </a:defRPr>
            </a:lvl9pPr>
          </a:lstStyle>
          <a:p>
            <a:pPr algn="ctr">
              <a:defRPr/>
            </a:pPr>
            <a:endParaRPr lang="en-GB" altLang="en-US">
              <a:solidFill>
                <a:srgbClr val="FFFFFF"/>
              </a:solidFill>
            </a:endParaRPr>
          </a:p>
        </p:txBody>
      </p:sp>
      <p:sp>
        <p:nvSpPr>
          <p:cNvPr id="9" name="TextBox 8">
            <a:extLst>
              <a:ext uri="{FF2B5EF4-FFF2-40B4-BE49-F238E27FC236}">
                <a16:creationId xmlns:a16="http://schemas.microsoft.com/office/drawing/2014/main" id="{34200611-DC93-4573-8AAA-FE6E11E6F891}"/>
              </a:ext>
            </a:extLst>
          </p:cNvPr>
          <p:cNvSpPr txBox="1"/>
          <p:nvPr/>
        </p:nvSpPr>
        <p:spPr>
          <a:xfrm>
            <a:off x="-374651" y="3635376"/>
            <a:ext cx="7598835" cy="830263"/>
          </a:xfrm>
          <a:prstGeom prst="rect">
            <a:avLst/>
          </a:prstGeom>
          <a:noFill/>
        </p:spPr>
        <p:txBody>
          <a:bodyPr>
            <a:spAutoFit/>
          </a:bodyPr>
          <a:lstStyle/>
          <a:p>
            <a:pPr algn="ctr">
              <a:defRPr/>
            </a:pPr>
            <a:r>
              <a:rPr lang="en-GB" sz="4800" dirty="0" err="1">
                <a:latin typeface="+mj-lt"/>
              </a:rPr>
              <a:t>Noswaith</a:t>
            </a:r>
            <a:r>
              <a:rPr lang="en-GB" sz="4800" dirty="0">
                <a:latin typeface="+mj-lt"/>
              </a:rPr>
              <a:t> </a:t>
            </a:r>
            <a:r>
              <a:rPr lang="en-GB" sz="4800" dirty="0" err="1">
                <a:latin typeface="+mj-lt"/>
              </a:rPr>
              <a:t>dda</a:t>
            </a:r>
            <a:endParaRPr lang="en-GB" sz="4800" dirty="0">
              <a:latin typeface="+mj-lt"/>
            </a:endParaRPr>
          </a:p>
        </p:txBody>
      </p:sp>
      <p:sp>
        <p:nvSpPr>
          <p:cNvPr id="11" name="Oval Callout 10">
            <a:extLst>
              <a:ext uri="{FF2B5EF4-FFF2-40B4-BE49-F238E27FC236}">
                <a16:creationId xmlns:a16="http://schemas.microsoft.com/office/drawing/2014/main" id="{D4716C91-0CD2-499F-B465-91AC447D7DFB}"/>
              </a:ext>
            </a:extLst>
          </p:cNvPr>
          <p:cNvSpPr>
            <a:spLocks noChangeArrowheads="1"/>
          </p:cNvSpPr>
          <p:nvPr/>
        </p:nvSpPr>
        <p:spPr bwMode="auto">
          <a:xfrm>
            <a:off x="6779684" y="3395663"/>
            <a:ext cx="5196416" cy="1408112"/>
          </a:xfrm>
          <a:prstGeom prst="wedgeEllipseCallout">
            <a:avLst>
              <a:gd name="adj1" fmla="val -20833"/>
              <a:gd name="adj2" fmla="val 62500"/>
            </a:avLst>
          </a:prstGeom>
          <a:solidFill>
            <a:schemeClr val="bg1"/>
          </a:solidFill>
          <a:ln w="12700">
            <a:solidFill>
              <a:schemeClr val="tx1"/>
            </a:solidFill>
            <a:miter lim="800000"/>
            <a:headEnd/>
            <a:tailEnd/>
          </a:ln>
          <a:effectLst>
            <a:outerShdw blurRad="50800" dist="38100" dir="5400000" algn="t" rotWithShape="0">
              <a:srgbClr val="808080">
                <a:alpha val="39998"/>
              </a:srgbClr>
            </a:outerShdw>
          </a:effec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eaLnBrk="0" fontAlgn="base" hangingPunct="0">
              <a:spcBef>
                <a:spcPct val="0"/>
              </a:spcBef>
              <a:spcAft>
                <a:spcPct val="0"/>
              </a:spcAft>
              <a:defRPr>
                <a:solidFill>
                  <a:schemeClr val="tx1"/>
                </a:solidFill>
                <a:latin typeface="Calibri" charset="0"/>
              </a:defRPr>
            </a:lvl6pPr>
            <a:lvl7pPr marL="2971800" indent="-228600" eaLnBrk="0" fontAlgn="base" hangingPunct="0">
              <a:spcBef>
                <a:spcPct val="0"/>
              </a:spcBef>
              <a:spcAft>
                <a:spcPct val="0"/>
              </a:spcAft>
              <a:defRPr>
                <a:solidFill>
                  <a:schemeClr val="tx1"/>
                </a:solidFill>
                <a:latin typeface="Calibri" charset="0"/>
              </a:defRPr>
            </a:lvl7pPr>
            <a:lvl8pPr marL="3429000" indent="-228600" eaLnBrk="0" fontAlgn="base" hangingPunct="0">
              <a:spcBef>
                <a:spcPct val="0"/>
              </a:spcBef>
              <a:spcAft>
                <a:spcPct val="0"/>
              </a:spcAft>
              <a:defRPr>
                <a:solidFill>
                  <a:schemeClr val="tx1"/>
                </a:solidFill>
                <a:latin typeface="Calibri" charset="0"/>
              </a:defRPr>
            </a:lvl8pPr>
            <a:lvl9pPr marL="3886200" indent="-228600" eaLnBrk="0" fontAlgn="base" hangingPunct="0">
              <a:spcBef>
                <a:spcPct val="0"/>
              </a:spcBef>
              <a:spcAft>
                <a:spcPct val="0"/>
              </a:spcAft>
              <a:defRPr>
                <a:solidFill>
                  <a:schemeClr val="tx1"/>
                </a:solidFill>
                <a:latin typeface="Calibri" charset="0"/>
              </a:defRPr>
            </a:lvl9pPr>
          </a:lstStyle>
          <a:p>
            <a:pPr algn="ctr">
              <a:defRPr/>
            </a:pPr>
            <a:endParaRPr lang="en-GB" altLang="en-US">
              <a:solidFill>
                <a:srgbClr val="FFFFFF"/>
              </a:solidFill>
            </a:endParaRPr>
          </a:p>
        </p:txBody>
      </p:sp>
      <p:sp>
        <p:nvSpPr>
          <p:cNvPr id="4" name="TextBox 3">
            <a:extLst>
              <a:ext uri="{FF2B5EF4-FFF2-40B4-BE49-F238E27FC236}">
                <a16:creationId xmlns:a16="http://schemas.microsoft.com/office/drawing/2014/main" id="{CCE08963-BBB5-4882-8296-96EC9A8FF6A9}"/>
              </a:ext>
            </a:extLst>
          </p:cNvPr>
          <p:cNvSpPr txBox="1"/>
          <p:nvPr/>
        </p:nvSpPr>
        <p:spPr>
          <a:xfrm>
            <a:off x="7207251" y="3648076"/>
            <a:ext cx="4341283" cy="830263"/>
          </a:xfrm>
          <a:prstGeom prst="rect">
            <a:avLst/>
          </a:prstGeom>
          <a:noFill/>
        </p:spPr>
        <p:txBody>
          <a:bodyPr>
            <a:spAutoFit/>
          </a:bodyPr>
          <a:lstStyle/>
          <a:p>
            <a:pPr algn="ctr">
              <a:defRPr/>
            </a:pPr>
            <a:r>
              <a:rPr lang="en-GB" sz="4800" dirty="0">
                <a:latin typeface="+mj-lt"/>
              </a:rPr>
              <a:t>Nos da</a:t>
            </a:r>
          </a:p>
        </p:txBody>
      </p:sp>
      <p:pic>
        <p:nvPicPr>
          <p:cNvPr id="19466" name="Picture 2" descr="Image result for sunlounger">
            <a:extLst>
              <a:ext uri="{FF2B5EF4-FFF2-40B4-BE49-F238E27FC236}">
                <a16:creationId xmlns:a16="http://schemas.microsoft.com/office/drawing/2014/main" id="{3C767A69-01FD-4055-843F-38D3A1CBDE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78085" y="1252538"/>
            <a:ext cx="4093633" cy="195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2" descr="Related image">
            <a:extLst>
              <a:ext uri="{FF2B5EF4-FFF2-40B4-BE49-F238E27FC236}">
                <a16:creationId xmlns:a16="http://schemas.microsoft.com/office/drawing/2014/main" id="{E20F4184-FA1C-4484-9EC6-336F4803A7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1517" y="1190625"/>
            <a:ext cx="2258483" cy="223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Oval Callout 13">
            <a:extLst>
              <a:ext uri="{FF2B5EF4-FFF2-40B4-BE49-F238E27FC236}">
                <a16:creationId xmlns:a16="http://schemas.microsoft.com/office/drawing/2014/main" id="{30557FFA-A555-4CA5-A327-0FCD39E11806}"/>
              </a:ext>
            </a:extLst>
          </p:cNvPr>
          <p:cNvSpPr>
            <a:spLocks noChangeArrowheads="1"/>
          </p:cNvSpPr>
          <p:nvPr/>
        </p:nvSpPr>
        <p:spPr bwMode="auto">
          <a:xfrm>
            <a:off x="6779684" y="141289"/>
            <a:ext cx="5196416" cy="1406525"/>
          </a:xfrm>
          <a:prstGeom prst="wedgeEllipseCallout">
            <a:avLst>
              <a:gd name="adj1" fmla="val -20833"/>
              <a:gd name="adj2" fmla="val 62500"/>
            </a:avLst>
          </a:prstGeom>
          <a:solidFill>
            <a:schemeClr val="bg1"/>
          </a:solidFill>
          <a:ln w="12700">
            <a:solidFill>
              <a:schemeClr val="tx1"/>
            </a:solidFill>
            <a:miter lim="800000"/>
            <a:headEnd/>
            <a:tailEnd/>
          </a:ln>
          <a:effectLst>
            <a:outerShdw blurRad="50800" dist="38100" dir="5400000" algn="t" rotWithShape="0">
              <a:srgbClr val="808080">
                <a:alpha val="39998"/>
              </a:srgbClr>
            </a:outerShdw>
          </a:effec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eaLnBrk="0" fontAlgn="base" hangingPunct="0">
              <a:spcBef>
                <a:spcPct val="0"/>
              </a:spcBef>
              <a:spcAft>
                <a:spcPct val="0"/>
              </a:spcAft>
              <a:defRPr>
                <a:solidFill>
                  <a:schemeClr val="tx1"/>
                </a:solidFill>
                <a:latin typeface="Calibri" charset="0"/>
              </a:defRPr>
            </a:lvl6pPr>
            <a:lvl7pPr marL="2971800" indent="-228600" eaLnBrk="0" fontAlgn="base" hangingPunct="0">
              <a:spcBef>
                <a:spcPct val="0"/>
              </a:spcBef>
              <a:spcAft>
                <a:spcPct val="0"/>
              </a:spcAft>
              <a:defRPr>
                <a:solidFill>
                  <a:schemeClr val="tx1"/>
                </a:solidFill>
                <a:latin typeface="Calibri" charset="0"/>
              </a:defRPr>
            </a:lvl7pPr>
            <a:lvl8pPr marL="3429000" indent="-228600" eaLnBrk="0" fontAlgn="base" hangingPunct="0">
              <a:spcBef>
                <a:spcPct val="0"/>
              </a:spcBef>
              <a:spcAft>
                <a:spcPct val="0"/>
              </a:spcAft>
              <a:defRPr>
                <a:solidFill>
                  <a:schemeClr val="tx1"/>
                </a:solidFill>
                <a:latin typeface="Calibri" charset="0"/>
              </a:defRPr>
            </a:lvl8pPr>
            <a:lvl9pPr marL="3886200" indent="-228600" eaLnBrk="0" fontAlgn="base" hangingPunct="0">
              <a:spcBef>
                <a:spcPct val="0"/>
              </a:spcBef>
              <a:spcAft>
                <a:spcPct val="0"/>
              </a:spcAft>
              <a:defRPr>
                <a:solidFill>
                  <a:schemeClr val="tx1"/>
                </a:solidFill>
                <a:latin typeface="Calibri" charset="0"/>
              </a:defRPr>
            </a:lvl9pPr>
          </a:lstStyle>
          <a:p>
            <a:pPr algn="ctr">
              <a:defRPr/>
            </a:pPr>
            <a:endParaRPr lang="en-GB" altLang="en-US">
              <a:solidFill>
                <a:srgbClr val="FFFFFF"/>
              </a:solidFill>
            </a:endParaRPr>
          </a:p>
        </p:txBody>
      </p:sp>
      <p:sp>
        <p:nvSpPr>
          <p:cNvPr id="15" name="TextBox 14">
            <a:extLst>
              <a:ext uri="{FF2B5EF4-FFF2-40B4-BE49-F238E27FC236}">
                <a16:creationId xmlns:a16="http://schemas.microsoft.com/office/drawing/2014/main" id="{3AB787BF-0D57-4805-BC41-AA7CE7C3D2E1}"/>
              </a:ext>
            </a:extLst>
          </p:cNvPr>
          <p:cNvSpPr txBox="1"/>
          <p:nvPr/>
        </p:nvSpPr>
        <p:spPr>
          <a:xfrm>
            <a:off x="7207251" y="392113"/>
            <a:ext cx="4341283" cy="831850"/>
          </a:xfrm>
          <a:prstGeom prst="rect">
            <a:avLst/>
          </a:prstGeom>
          <a:noFill/>
        </p:spPr>
        <p:txBody>
          <a:bodyPr>
            <a:spAutoFit/>
          </a:bodyPr>
          <a:lstStyle/>
          <a:p>
            <a:pPr algn="ctr">
              <a:defRPr/>
            </a:pPr>
            <a:r>
              <a:rPr lang="en-GB" sz="4800" dirty="0" err="1">
                <a:latin typeface="+mj-lt"/>
              </a:rPr>
              <a:t>P’nawn</a:t>
            </a:r>
            <a:r>
              <a:rPr lang="en-GB" sz="4800" dirty="0">
                <a:latin typeface="+mj-lt"/>
              </a:rPr>
              <a:t> da</a:t>
            </a:r>
          </a:p>
        </p:txBody>
      </p:sp>
      <p:sp>
        <p:nvSpPr>
          <p:cNvPr id="16" name="Oval Callout 15">
            <a:extLst>
              <a:ext uri="{FF2B5EF4-FFF2-40B4-BE49-F238E27FC236}">
                <a16:creationId xmlns:a16="http://schemas.microsoft.com/office/drawing/2014/main" id="{1385D06D-37ED-4F22-A437-C79C6930AD31}"/>
              </a:ext>
            </a:extLst>
          </p:cNvPr>
          <p:cNvSpPr>
            <a:spLocks noChangeArrowheads="1"/>
          </p:cNvSpPr>
          <p:nvPr/>
        </p:nvSpPr>
        <p:spPr bwMode="auto">
          <a:xfrm>
            <a:off x="882651" y="136526"/>
            <a:ext cx="5194300" cy="1408113"/>
          </a:xfrm>
          <a:prstGeom prst="wedgeEllipseCallout">
            <a:avLst>
              <a:gd name="adj1" fmla="val -20833"/>
              <a:gd name="adj2" fmla="val 62500"/>
            </a:avLst>
          </a:prstGeom>
          <a:solidFill>
            <a:schemeClr val="bg1"/>
          </a:solidFill>
          <a:ln w="12700">
            <a:solidFill>
              <a:schemeClr val="tx1"/>
            </a:solidFill>
            <a:miter lim="800000"/>
            <a:headEnd/>
            <a:tailEnd/>
          </a:ln>
          <a:effectLst>
            <a:outerShdw blurRad="50800" dist="38100" dir="5400000" algn="t" rotWithShape="0">
              <a:srgbClr val="808080">
                <a:alpha val="39998"/>
              </a:srgbClr>
            </a:outerShdw>
          </a:effec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eaLnBrk="0" fontAlgn="base" hangingPunct="0">
              <a:spcBef>
                <a:spcPct val="0"/>
              </a:spcBef>
              <a:spcAft>
                <a:spcPct val="0"/>
              </a:spcAft>
              <a:defRPr>
                <a:solidFill>
                  <a:schemeClr val="tx1"/>
                </a:solidFill>
                <a:latin typeface="Calibri" charset="0"/>
              </a:defRPr>
            </a:lvl6pPr>
            <a:lvl7pPr marL="2971800" indent="-228600" eaLnBrk="0" fontAlgn="base" hangingPunct="0">
              <a:spcBef>
                <a:spcPct val="0"/>
              </a:spcBef>
              <a:spcAft>
                <a:spcPct val="0"/>
              </a:spcAft>
              <a:defRPr>
                <a:solidFill>
                  <a:schemeClr val="tx1"/>
                </a:solidFill>
                <a:latin typeface="Calibri" charset="0"/>
              </a:defRPr>
            </a:lvl7pPr>
            <a:lvl8pPr marL="3429000" indent="-228600" eaLnBrk="0" fontAlgn="base" hangingPunct="0">
              <a:spcBef>
                <a:spcPct val="0"/>
              </a:spcBef>
              <a:spcAft>
                <a:spcPct val="0"/>
              </a:spcAft>
              <a:defRPr>
                <a:solidFill>
                  <a:schemeClr val="tx1"/>
                </a:solidFill>
                <a:latin typeface="Calibri" charset="0"/>
              </a:defRPr>
            </a:lvl8pPr>
            <a:lvl9pPr marL="3886200" indent="-228600" eaLnBrk="0" fontAlgn="base" hangingPunct="0">
              <a:spcBef>
                <a:spcPct val="0"/>
              </a:spcBef>
              <a:spcAft>
                <a:spcPct val="0"/>
              </a:spcAft>
              <a:defRPr>
                <a:solidFill>
                  <a:schemeClr val="tx1"/>
                </a:solidFill>
                <a:latin typeface="Calibri" charset="0"/>
              </a:defRPr>
            </a:lvl9pPr>
          </a:lstStyle>
          <a:p>
            <a:pPr algn="ctr">
              <a:defRPr/>
            </a:pPr>
            <a:endParaRPr lang="en-GB" altLang="en-US">
              <a:solidFill>
                <a:srgbClr val="FFFFFF"/>
              </a:solidFill>
            </a:endParaRPr>
          </a:p>
        </p:txBody>
      </p:sp>
      <p:sp>
        <p:nvSpPr>
          <p:cNvPr id="17" name="TextBox 16">
            <a:extLst>
              <a:ext uri="{FF2B5EF4-FFF2-40B4-BE49-F238E27FC236}">
                <a16:creationId xmlns:a16="http://schemas.microsoft.com/office/drawing/2014/main" id="{504062DC-B625-42E1-ADA5-EE56F03F7014}"/>
              </a:ext>
            </a:extLst>
          </p:cNvPr>
          <p:cNvSpPr txBox="1"/>
          <p:nvPr/>
        </p:nvSpPr>
        <p:spPr>
          <a:xfrm>
            <a:off x="1310218" y="388938"/>
            <a:ext cx="4339167" cy="830262"/>
          </a:xfrm>
          <a:prstGeom prst="rect">
            <a:avLst/>
          </a:prstGeom>
          <a:noFill/>
        </p:spPr>
        <p:txBody>
          <a:bodyPr>
            <a:spAutoFit/>
          </a:bodyPr>
          <a:lstStyle/>
          <a:p>
            <a:pPr algn="ctr">
              <a:defRPr/>
            </a:pPr>
            <a:r>
              <a:rPr lang="en-GB" sz="4800" dirty="0">
                <a:latin typeface="+mj-lt"/>
              </a:rPr>
              <a:t>Bore da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1" grpId="0" animBg="1"/>
      <p:bldP spid="4" grpId="0"/>
      <p:bldP spid="14" grpId="0" animBg="1"/>
      <p:bldP spid="15" grpId="0"/>
      <p:bldP spid="16" grpId="0" animBg="1"/>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4909" y="1027906"/>
            <a:ext cx="10868891" cy="1325563"/>
          </a:xfrm>
        </p:spPr>
        <p:txBody>
          <a:bodyPr>
            <a:normAutofit/>
          </a:bodyPr>
          <a:lstStyle/>
          <a:p>
            <a:r>
              <a:rPr lang="en-US" sz="3333" b="1" dirty="0" err="1"/>
              <a:t>Geirfa</a:t>
            </a:r>
            <a:r>
              <a:rPr lang="en-US" sz="3333" b="1" dirty="0"/>
              <a:t> </a:t>
            </a:r>
            <a:r>
              <a:rPr lang="en-US" sz="3333" b="1" dirty="0" err="1"/>
              <a:t>Cymraeg</a:t>
            </a:r>
            <a:r>
              <a:rPr lang="en-US" sz="3333" b="1" dirty="0"/>
              <a:t> </a:t>
            </a:r>
            <a:r>
              <a:rPr lang="en-US" sz="3333" b="1" dirty="0" err="1"/>
              <a:t>defnyddiol</a:t>
            </a:r>
            <a:r>
              <a:rPr lang="en-US" sz="3333" b="1" dirty="0"/>
              <a:t>            Useful Welsh vocabulary</a:t>
            </a:r>
            <a:br>
              <a:rPr lang="en-US" dirty="0"/>
            </a:br>
            <a:endParaRPr lang="en-US" dirty="0"/>
          </a:p>
        </p:txBody>
      </p:sp>
      <p:sp>
        <p:nvSpPr>
          <p:cNvPr id="5" name="Content Placeholder 4"/>
          <p:cNvSpPr>
            <a:spLocks noGrp="1"/>
          </p:cNvSpPr>
          <p:nvPr>
            <p:ph sz="half" idx="1"/>
          </p:nvPr>
        </p:nvSpPr>
        <p:spPr>
          <a:xfrm>
            <a:off x="0" y="1825625"/>
            <a:ext cx="5181600" cy="4351338"/>
          </a:xfrm>
        </p:spPr>
        <p:txBody>
          <a:bodyPr>
            <a:normAutofit/>
          </a:bodyPr>
          <a:lstStyle/>
          <a:p>
            <a:pPr algn="r">
              <a:buFont typeface="Arial" pitchFamily="-112" charset="0"/>
              <a:buNone/>
            </a:pPr>
            <a:r>
              <a:rPr lang="en-US" b="1" dirty="0"/>
              <a:t>Bore </a:t>
            </a:r>
            <a:r>
              <a:rPr lang="en-US" b="1" dirty="0" err="1"/>
              <a:t>da</a:t>
            </a:r>
            <a:r>
              <a:rPr lang="en-US" b="1" dirty="0"/>
              <a:t> 	</a:t>
            </a:r>
          </a:p>
          <a:p>
            <a:pPr algn="r">
              <a:buFont typeface="Arial" pitchFamily="-112" charset="0"/>
              <a:buNone/>
            </a:pPr>
            <a:r>
              <a:rPr lang="en-US" b="1" dirty="0" err="1"/>
              <a:t>Prynhawn</a:t>
            </a:r>
            <a:r>
              <a:rPr lang="en-US" b="1" dirty="0"/>
              <a:t> </a:t>
            </a:r>
            <a:r>
              <a:rPr lang="en-US" b="1" dirty="0" err="1"/>
              <a:t>da</a:t>
            </a:r>
            <a:endParaRPr lang="en-US" b="1" dirty="0"/>
          </a:p>
          <a:p>
            <a:pPr algn="r">
              <a:buFont typeface="Arial" pitchFamily="-112" charset="0"/>
              <a:buNone/>
            </a:pPr>
            <a:r>
              <a:rPr lang="en-US" b="1" dirty="0" err="1"/>
              <a:t>Nos</a:t>
            </a:r>
            <a:r>
              <a:rPr lang="en-US" b="1" dirty="0"/>
              <a:t> </a:t>
            </a:r>
            <a:r>
              <a:rPr lang="en-US" b="1" dirty="0" err="1"/>
              <a:t>da</a:t>
            </a:r>
            <a:endParaRPr lang="en-US" b="1" dirty="0"/>
          </a:p>
          <a:p>
            <a:pPr algn="r">
              <a:buFont typeface="Arial" pitchFamily="-112" charset="0"/>
              <a:buNone/>
            </a:pPr>
            <a:r>
              <a:rPr lang="en-US" b="1" dirty="0" err="1"/>
              <a:t>Da</a:t>
            </a:r>
            <a:r>
              <a:rPr lang="en-US" b="1" dirty="0"/>
              <a:t> </a:t>
            </a:r>
            <a:r>
              <a:rPr lang="en-US" b="1" dirty="0" err="1"/>
              <a:t>iawn</a:t>
            </a:r>
            <a:endParaRPr lang="en-US" b="1" dirty="0"/>
          </a:p>
          <a:p>
            <a:pPr algn="r">
              <a:buFont typeface="Arial" pitchFamily="-112" charset="0"/>
              <a:buNone/>
            </a:pPr>
            <a:r>
              <a:rPr lang="en-US" b="1" dirty="0" err="1"/>
              <a:t>Gallai</a:t>
            </a:r>
            <a:r>
              <a:rPr lang="en-US" b="1" dirty="0"/>
              <a:t> </a:t>
            </a:r>
            <a:r>
              <a:rPr lang="en-US" b="1" dirty="0" err="1"/>
              <a:t>helpu</a:t>
            </a:r>
            <a:r>
              <a:rPr lang="en-US" b="1" dirty="0"/>
              <a:t>? 	</a:t>
            </a:r>
          </a:p>
          <a:p>
            <a:pPr algn="r">
              <a:buFont typeface="Arial" pitchFamily="-112" charset="0"/>
              <a:buNone/>
            </a:pPr>
            <a:r>
              <a:rPr lang="en-US" b="1" dirty="0" err="1"/>
              <a:t>Rydw</a:t>
            </a:r>
            <a:r>
              <a:rPr lang="en-US" b="1" dirty="0"/>
              <a:t> </a:t>
            </a:r>
            <a:r>
              <a:rPr lang="en-US" b="1" dirty="0" err="1"/>
              <a:t>i’n</a:t>
            </a:r>
            <a:r>
              <a:rPr lang="en-US" b="1" dirty="0"/>
              <a:t> </a:t>
            </a:r>
            <a:r>
              <a:rPr lang="en-US" b="1" dirty="0" err="1"/>
              <a:t>dysgu</a:t>
            </a:r>
            <a:r>
              <a:rPr lang="en-US" b="1" dirty="0"/>
              <a:t> </a:t>
            </a:r>
            <a:r>
              <a:rPr lang="en-US" b="1" dirty="0" err="1"/>
              <a:t>Cymraeg</a:t>
            </a:r>
            <a:endParaRPr lang="en-US" b="1" dirty="0"/>
          </a:p>
          <a:p>
            <a:pPr algn="r">
              <a:buFont typeface="Arial" pitchFamily="-112" charset="0"/>
              <a:buNone/>
            </a:pPr>
            <a:r>
              <a:rPr lang="en-US" b="1" dirty="0" err="1"/>
              <a:t>Diolch</a:t>
            </a:r>
            <a:r>
              <a:rPr lang="en-US" b="1" dirty="0"/>
              <a:t> </a:t>
            </a:r>
            <a:r>
              <a:rPr lang="en-US" b="1" dirty="0" err="1"/>
              <a:t>yn</a:t>
            </a:r>
            <a:r>
              <a:rPr lang="en-US" b="1" dirty="0"/>
              <a:t> </a:t>
            </a:r>
            <a:r>
              <a:rPr lang="en-US" b="1" dirty="0" err="1"/>
              <a:t>Fawr</a:t>
            </a:r>
            <a:r>
              <a:rPr lang="en-US" b="1" dirty="0"/>
              <a:t> 	</a:t>
            </a:r>
          </a:p>
          <a:p>
            <a:pPr algn="r">
              <a:buFont typeface="Arial" pitchFamily="-112" charset="0"/>
              <a:buNone/>
            </a:pPr>
            <a:r>
              <a:rPr lang="en-US" b="1" dirty="0" err="1"/>
              <a:t>Hwyl</a:t>
            </a:r>
            <a:r>
              <a:rPr lang="en-US" b="1" dirty="0"/>
              <a:t> </a:t>
            </a:r>
            <a:r>
              <a:rPr lang="en-US" b="1" dirty="0" err="1"/>
              <a:t>fawr</a:t>
            </a:r>
            <a:r>
              <a:rPr lang="en-US" b="1" dirty="0"/>
              <a:t> </a:t>
            </a:r>
          </a:p>
          <a:p>
            <a:endParaRPr lang="en-US" dirty="0"/>
          </a:p>
        </p:txBody>
      </p:sp>
      <p:sp>
        <p:nvSpPr>
          <p:cNvPr id="6" name="Content Placeholder 5"/>
          <p:cNvSpPr>
            <a:spLocks noGrp="1"/>
          </p:cNvSpPr>
          <p:nvPr>
            <p:ph sz="half" idx="2"/>
          </p:nvPr>
        </p:nvSpPr>
        <p:spPr>
          <a:xfrm>
            <a:off x="7010400" y="1825625"/>
            <a:ext cx="5181600" cy="4351338"/>
          </a:xfrm>
        </p:spPr>
        <p:txBody>
          <a:bodyPr>
            <a:normAutofit/>
          </a:bodyPr>
          <a:lstStyle/>
          <a:p>
            <a:pPr>
              <a:buNone/>
            </a:pPr>
            <a:r>
              <a:rPr lang="en-US" b="1" dirty="0"/>
              <a:t>Good morning</a:t>
            </a:r>
          </a:p>
          <a:p>
            <a:pPr>
              <a:buNone/>
            </a:pPr>
            <a:r>
              <a:rPr lang="en-US" b="1" dirty="0"/>
              <a:t>Good afternoon</a:t>
            </a:r>
          </a:p>
          <a:p>
            <a:pPr>
              <a:buNone/>
            </a:pPr>
            <a:r>
              <a:rPr lang="en-US" b="1" dirty="0"/>
              <a:t>Good night</a:t>
            </a:r>
          </a:p>
          <a:p>
            <a:pPr>
              <a:buNone/>
            </a:pPr>
            <a:r>
              <a:rPr lang="en-US" b="1" dirty="0"/>
              <a:t>Very good</a:t>
            </a:r>
          </a:p>
          <a:p>
            <a:pPr>
              <a:buNone/>
            </a:pPr>
            <a:r>
              <a:rPr lang="en-US" b="1" dirty="0"/>
              <a:t>Can I help?</a:t>
            </a:r>
          </a:p>
          <a:p>
            <a:pPr>
              <a:buNone/>
            </a:pPr>
            <a:r>
              <a:rPr lang="en-US" b="1" dirty="0"/>
              <a:t>I’m learning Welsh</a:t>
            </a:r>
          </a:p>
          <a:p>
            <a:pPr>
              <a:buNone/>
            </a:pPr>
            <a:r>
              <a:rPr lang="en-US" b="1" dirty="0"/>
              <a:t>Thank you very much</a:t>
            </a:r>
          </a:p>
          <a:p>
            <a:pPr>
              <a:buNone/>
            </a:pPr>
            <a:r>
              <a:rPr lang="en-US" b="1" dirty="0"/>
              <a:t>Goodbye</a:t>
            </a:r>
          </a:p>
          <a:p>
            <a:pPr>
              <a:buNone/>
            </a:pPr>
            <a:endParaRPr lang="en-US" dirty="0"/>
          </a:p>
        </p:txBody>
      </p:sp>
      <p:pic>
        <p:nvPicPr>
          <p:cNvPr id="7" name="Picture 6"/>
          <p:cNvPicPr>
            <a:picLocks noChangeAspect="1"/>
          </p:cNvPicPr>
          <p:nvPr/>
        </p:nvPicPr>
        <p:blipFill>
          <a:blip r:embed="rId3"/>
          <a:stretch>
            <a:fillRect/>
          </a:stretch>
        </p:blipFill>
        <p:spPr>
          <a:xfrm>
            <a:off x="133949" y="4789920"/>
            <a:ext cx="951301" cy="96115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9DD9872-5CA5-46DB-BD52-9F8CFC697CB2}"/>
              </a:ext>
            </a:extLst>
          </p:cNvPr>
          <p:cNvSpPr/>
          <p:nvPr/>
        </p:nvSpPr>
        <p:spPr>
          <a:xfrm>
            <a:off x="0" y="6408738"/>
            <a:ext cx="12192000" cy="449262"/>
          </a:xfrm>
          <a:prstGeom prst="rect">
            <a:avLst/>
          </a:prstGeom>
          <a:solidFill>
            <a:srgbClr val="451964"/>
          </a:solidFill>
          <a:ln>
            <a:solidFill>
              <a:srgbClr val="45196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  </a:t>
            </a:r>
            <a:r>
              <a:rPr lang="en-GB" b="1" dirty="0" err="1">
                <a:cs typeface="Calibri" panose="020F0502020204030204" pitchFamily="34" charset="0"/>
              </a:rPr>
              <a:t>Cwrs</a:t>
            </a:r>
            <a:r>
              <a:rPr lang="en-GB" b="1" dirty="0">
                <a:cs typeface="Calibri" panose="020F0502020204030204" pitchFamily="34" charset="0"/>
              </a:rPr>
              <a:t> </a:t>
            </a:r>
            <a:r>
              <a:rPr lang="en-GB" b="1" dirty="0" err="1">
                <a:cs typeface="Calibri" panose="020F0502020204030204" pitchFamily="34" charset="0"/>
              </a:rPr>
              <a:t>Mynediad</a:t>
            </a:r>
            <a:r>
              <a:rPr lang="en-GB" b="1" dirty="0">
                <a:cs typeface="Calibri" panose="020F0502020204030204" pitchFamily="34" charset="0"/>
              </a:rPr>
              <a:t>: </a:t>
            </a:r>
            <a:r>
              <a:rPr lang="en-GB" b="1" dirty="0" err="1">
                <a:cs typeface="Calibri" panose="020F0502020204030204" pitchFamily="34" charset="0"/>
              </a:rPr>
              <a:t>Uned</a:t>
            </a:r>
            <a:r>
              <a:rPr lang="en-GB" b="1" dirty="0">
                <a:cs typeface="Calibri" panose="020F0502020204030204" pitchFamily="34" charset="0"/>
              </a:rPr>
              <a:t> 1</a:t>
            </a:r>
            <a:endParaRPr lang="en-GB" dirty="0">
              <a:cs typeface="Calibri" panose="020F0502020204030204" pitchFamily="34" charset="0"/>
            </a:endParaRPr>
          </a:p>
        </p:txBody>
      </p:sp>
      <p:pic>
        <p:nvPicPr>
          <p:cNvPr id="20482" name="Picture 6">
            <a:extLst>
              <a:ext uri="{FF2B5EF4-FFF2-40B4-BE49-F238E27FC236}">
                <a16:creationId xmlns:a16="http://schemas.microsoft.com/office/drawing/2014/main" id="{50793F90-83EB-4AF8-A902-33E8F6F947D4}"/>
              </a:ext>
            </a:extLst>
          </p:cNvPr>
          <p:cNvPicPr>
            <a:picLocks noChangeAspect="1"/>
          </p:cNvPicPr>
          <p:nvPr/>
        </p:nvPicPr>
        <p:blipFill>
          <a:blip r:embed="rId3">
            <a:extLst>
              <a:ext uri="{28A0092B-C50C-407E-A947-70E740481C1C}">
                <a14:useLocalDpi xmlns:a14="http://schemas.microsoft.com/office/drawing/2010/main" val="0"/>
              </a:ext>
            </a:extLst>
          </a:blip>
          <a:srcRect l="11906" t="14513" r="6816" b="15048"/>
          <a:stretch>
            <a:fillRect/>
          </a:stretch>
        </p:blipFill>
        <p:spPr bwMode="auto">
          <a:xfrm>
            <a:off x="11472334" y="6416676"/>
            <a:ext cx="6731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4" descr="Image result for tom jones">
            <a:extLst>
              <a:ext uri="{FF2B5EF4-FFF2-40B4-BE49-F238E27FC236}">
                <a16:creationId xmlns:a16="http://schemas.microsoft.com/office/drawing/2014/main" id="{E1445428-79E5-4161-8DB1-E6868ED53D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783" y="1868926"/>
            <a:ext cx="3716048" cy="1856565"/>
          </a:xfrm>
          <a:prstGeom prst="rect">
            <a:avLst/>
          </a:prstGeom>
          <a:noFill/>
          <a:ln>
            <a:noFill/>
          </a:ln>
          <a:effectLst>
            <a:outerShdw blurRad="50800" dist="381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6" name="Picture 8" descr="Image result for Hilary Clinton">
            <a:extLst>
              <a:ext uri="{FF2B5EF4-FFF2-40B4-BE49-F238E27FC236}">
                <a16:creationId xmlns:a16="http://schemas.microsoft.com/office/drawing/2014/main" id="{AF7796F9-A7D3-47D2-B453-886B9AB6CD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8658"/>
          <a:stretch>
            <a:fillRect/>
          </a:stretch>
        </p:blipFill>
        <p:spPr bwMode="auto">
          <a:xfrm>
            <a:off x="564501" y="3962698"/>
            <a:ext cx="3716048" cy="1926569"/>
          </a:xfrm>
          <a:prstGeom prst="rect">
            <a:avLst/>
          </a:prstGeom>
          <a:noFill/>
          <a:ln>
            <a:noFill/>
          </a:ln>
          <a:effectLst>
            <a:outerShdw blurRad="50800" dist="381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33DF3B98-3CB9-4240-A2A0-BC95495C5C00}"/>
              </a:ext>
            </a:extLst>
          </p:cNvPr>
          <p:cNvSpPr txBox="1"/>
          <p:nvPr/>
        </p:nvSpPr>
        <p:spPr>
          <a:xfrm>
            <a:off x="4348710" y="2528462"/>
            <a:ext cx="6555317" cy="830997"/>
          </a:xfrm>
          <a:prstGeom prst="rect">
            <a:avLst/>
          </a:prstGeom>
          <a:noFill/>
        </p:spPr>
        <p:txBody>
          <a:bodyPr>
            <a:spAutoFit/>
          </a:bodyPr>
          <a:lstStyle/>
          <a:p>
            <a:pPr algn="ctr">
              <a:defRPr/>
            </a:pPr>
            <a:r>
              <a:rPr lang="en-GB" sz="4800" dirty="0">
                <a:latin typeface="+mj-lt"/>
              </a:rPr>
              <a:t>Tom Jones </a:t>
            </a:r>
            <a:r>
              <a:rPr lang="en-GB" sz="4800" u="sng" dirty="0" err="1">
                <a:latin typeface="+mj-lt"/>
              </a:rPr>
              <a:t>ydw</a:t>
            </a:r>
            <a:r>
              <a:rPr lang="en-GB" sz="4800" u="sng" dirty="0">
                <a:latin typeface="+mj-lt"/>
              </a:rPr>
              <a:t> </a:t>
            </a:r>
            <a:r>
              <a:rPr lang="en-GB" sz="4800" u="sng" dirty="0" err="1">
                <a:latin typeface="+mj-lt"/>
              </a:rPr>
              <a:t>i</a:t>
            </a:r>
            <a:r>
              <a:rPr lang="en-GB" sz="4800" dirty="0">
                <a:latin typeface="+mj-lt"/>
              </a:rPr>
              <a:t>.</a:t>
            </a:r>
          </a:p>
        </p:txBody>
      </p:sp>
      <p:sp>
        <p:nvSpPr>
          <p:cNvPr id="13" name="TextBox 12">
            <a:extLst>
              <a:ext uri="{FF2B5EF4-FFF2-40B4-BE49-F238E27FC236}">
                <a16:creationId xmlns:a16="http://schemas.microsoft.com/office/drawing/2014/main" id="{0A4CC4BF-B522-4D85-9081-F6B792F9DD4A}"/>
              </a:ext>
            </a:extLst>
          </p:cNvPr>
          <p:cNvSpPr txBox="1"/>
          <p:nvPr/>
        </p:nvSpPr>
        <p:spPr>
          <a:xfrm>
            <a:off x="4348710" y="4522492"/>
            <a:ext cx="7843289" cy="830997"/>
          </a:xfrm>
          <a:prstGeom prst="rect">
            <a:avLst/>
          </a:prstGeom>
          <a:noFill/>
        </p:spPr>
        <p:txBody>
          <a:bodyPr wrap="square">
            <a:spAutoFit/>
          </a:bodyPr>
          <a:lstStyle/>
          <a:p>
            <a:pPr algn="ctr">
              <a:defRPr/>
            </a:pPr>
            <a:r>
              <a:rPr lang="en-GB" sz="4800" dirty="0">
                <a:latin typeface="+mj-lt"/>
              </a:rPr>
              <a:t>Hilary Clinton </a:t>
            </a:r>
            <a:r>
              <a:rPr lang="en-GB" sz="4800" u="sng" dirty="0" err="1">
                <a:latin typeface="+mj-lt"/>
              </a:rPr>
              <a:t>ydw</a:t>
            </a:r>
            <a:r>
              <a:rPr lang="en-GB" sz="4800" u="sng" dirty="0">
                <a:latin typeface="+mj-lt"/>
              </a:rPr>
              <a:t> </a:t>
            </a:r>
            <a:r>
              <a:rPr lang="en-GB" sz="4800" u="sng" dirty="0" err="1">
                <a:latin typeface="+mj-lt"/>
              </a:rPr>
              <a:t>i</a:t>
            </a:r>
            <a:r>
              <a:rPr lang="en-GB" sz="4800" dirty="0">
                <a:latin typeface="+mj-lt"/>
              </a:rPr>
              <a:t>.</a:t>
            </a:r>
          </a:p>
        </p:txBody>
      </p:sp>
      <p:sp>
        <p:nvSpPr>
          <p:cNvPr id="15" name="TextBox 14">
            <a:extLst>
              <a:ext uri="{FF2B5EF4-FFF2-40B4-BE49-F238E27FC236}">
                <a16:creationId xmlns:a16="http://schemas.microsoft.com/office/drawing/2014/main" id="{C0D502B9-9272-4836-9EE9-50C5E2F6F117}"/>
              </a:ext>
            </a:extLst>
          </p:cNvPr>
          <p:cNvSpPr txBox="1"/>
          <p:nvPr/>
        </p:nvSpPr>
        <p:spPr>
          <a:xfrm>
            <a:off x="441783" y="1029435"/>
            <a:ext cx="11430000" cy="830997"/>
          </a:xfrm>
          <a:prstGeom prst="rect">
            <a:avLst/>
          </a:prstGeom>
          <a:noFill/>
        </p:spPr>
        <p:txBody>
          <a:bodyPr>
            <a:spAutoFit/>
          </a:bodyPr>
          <a:lstStyle/>
          <a:p>
            <a:pPr algn="ctr">
              <a:defRPr/>
            </a:pPr>
            <a:r>
              <a:rPr lang="en-GB" sz="4800" b="1" dirty="0" err="1">
                <a:solidFill>
                  <a:srgbClr val="451964"/>
                </a:solidFill>
                <a:latin typeface="+mj-lt"/>
              </a:rPr>
              <a:t>Pwy</a:t>
            </a:r>
            <a:r>
              <a:rPr lang="en-GB" sz="4800" b="1" dirty="0">
                <a:solidFill>
                  <a:srgbClr val="451964"/>
                </a:solidFill>
                <a:latin typeface="+mj-lt"/>
              </a:rPr>
              <a:t> </a:t>
            </a:r>
            <a:r>
              <a:rPr lang="en-GB" sz="4800" b="1" dirty="0" err="1">
                <a:solidFill>
                  <a:srgbClr val="451964"/>
                </a:solidFill>
                <a:latin typeface="+mj-lt"/>
              </a:rPr>
              <a:t>ydych</a:t>
            </a:r>
            <a:r>
              <a:rPr lang="en-GB" sz="4800" b="1" dirty="0">
                <a:solidFill>
                  <a:srgbClr val="451964"/>
                </a:solidFill>
                <a:latin typeface="+mj-lt"/>
              </a:rPr>
              <a:t> chi?   </a:t>
            </a:r>
            <a:r>
              <a:rPr lang="en-GB" sz="2400" b="1" dirty="0" err="1">
                <a:solidFill>
                  <a:srgbClr val="451964"/>
                </a:solidFill>
                <a:latin typeface="+mj-lt"/>
              </a:rPr>
              <a:t>neu</a:t>
            </a:r>
            <a:r>
              <a:rPr lang="en-GB" sz="2400" b="1" dirty="0">
                <a:solidFill>
                  <a:srgbClr val="451964"/>
                </a:solidFill>
                <a:latin typeface="+mj-lt"/>
              </a:rPr>
              <a:t> / or       </a:t>
            </a:r>
            <a:r>
              <a:rPr lang="en-GB" sz="4800" b="1" dirty="0" err="1">
                <a:solidFill>
                  <a:srgbClr val="451964"/>
                </a:solidFill>
                <a:latin typeface="+mj-lt"/>
              </a:rPr>
              <a:t>Pwy</a:t>
            </a:r>
            <a:r>
              <a:rPr lang="en-GB" sz="4800" b="1" dirty="0">
                <a:solidFill>
                  <a:srgbClr val="451964"/>
                </a:solidFill>
                <a:latin typeface="+mj-lt"/>
              </a:rPr>
              <a:t> </a:t>
            </a:r>
            <a:r>
              <a:rPr lang="en-GB" sz="4800" b="1" dirty="0" err="1">
                <a:solidFill>
                  <a:srgbClr val="451964"/>
                </a:solidFill>
                <a:latin typeface="+mj-lt"/>
              </a:rPr>
              <a:t>wyt</a:t>
            </a:r>
            <a:r>
              <a:rPr lang="en-GB" sz="4800" b="1" dirty="0">
                <a:solidFill>
                  <a:srgbClr val="451964"/>
                </a:solidFill>
                <a:latin typeface="+mj-lt"/>
              </a:rPr>
              <a:t> </a:t>
            </a:r>
            <a:r>
              <a:rPr lang="en-GB" sz="4800" b="1" dirty="0" err="1">
                <a:solidFill>
                  <a:srgbClr val="451964"/>
                </a:solidFill>
                <a:latin typeface="+mj-lt"/>
              </a:rPr>
              <a:t>ti</a:t>
            </a:r>
            <a:r>
              <a:rPr lang="en-GB" sz="4800" b="1" dirty="0">
                <a:solidFill>
                  <a:srgbClr val="451964"/>
                </a:solidFill>
                <a:latin typeface="+mj-lt"/>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02C1CC5-6F41-45E4-81FA-C235CC2E28FA}"/>
              </a:ext>
            </a:extLst>
          </p:cNvPr>
          <p:cNvSpPr/>
          <p:nvPr/>
        </p:nvSpPr>
        <p:spPr>
          <a:xfrm>
            <a:off x="0" y="6408738"/>
            <a:ext cx="12192000" cy="449262"/>
          </a:xfrm>
          <a:prstGeom prst="rect">
            <a:avLst/>
          </a:prstGeom>
          <a:solidFill>
            <a:srgbClr val="451964"/>
          </a:solidFill>
          <a:ln>
            <a:solidFill>
              <a:srgbClr val="45196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  </a:t>
            </a:r>
            <a:r>
              <a:rPr lang="en-GB" b="1" dirty="0" err="1">
                <a:cs typeface="Calibri" panose="020F0502020204030204" pitchFamily="34" charset="0"/>
              </a:rPr>
              <a:t>Cwrs</a:t>
            </a:r>
            <a:r>
              <a:rPr lang="en-GB" b="1" dirty="0">
                <a:cs typeface="Calibri" panose="020F0502020204030204" pitchFamily="34" charset="0"/>
              </a:rPr>
              <a:t> </a:t>
            </a:r>
            <a:r>
              <a:rPr lang="en-GB" b="1" dirty="0" err="1">
                <a:cs typeface="Calibri" panose="020F0502020204030204" pitchFamily="34" charset="0"/>
              </a:rPr>
              <a:t>Mynediad</a:t>
            </a:r>
            <a:r>
              <a:rPr lang="en-GB" b="1" dirty="0">
                <a:cs typeface="Calibri" panose="020F0502020204030204" pitchFamily="34" charset="0"/>
              </a:rPr>
              <a:t>: </a:t>
            </a:r>
            <a:r>
              <a:rPr lang="en-GB" b="1" dirty="0" err="1">
                <a:cs typeface="Calibri" panose="020F0502020204030204" pitchFamily="34" charset="0"/>
              </a:rPr>
              <a:t>Uned</a:t>
            </a:r>
            <a:r>
              <a:rPr lang="en-GB" b="1" dirty="0">
                <a:cs typeface="Calibri" panose="020F0502020204030204" pitchFamily="34" charset="0"/>
              </a:rPr>
              <a:t> 1</a:t>
            </a:r>
            <a:endParaRPr lang="en-GB" dirty="0">
              <a:cs typeface="Calibri" panose="020F0502020204030204" pitchFamily="34" charset="0"/>
            </a:endParaRPr>
          </a:p>
        </p:txBody>
      </p:sp>
      <p:pic>
        <p:nvPicPr>
          <p:cNvPr id="21506" name="Picture 6">
            <a:extLst>
              <a:ext uri="{FF2B5EF4-FFF2-40B4-BE49-F238E27FC236}">
                <a16:creationId xmlns:a16="http://schemas.microsoft.com/office/drawing/2014/main" id="{B42B8CF0-0D62-4A25-BA00-0EC65BA732F5}"/>
              </a:ext>
            </a:extLst>
          </p:cNvPr>
          <p:cNvPicPr>
            <a:picLocks noChangeAspect="1"/>
          </p:cNvPicPr>
          <p:nvPr/>
        </p:nvPicPr>
        <p:blipFill>
          <a:blip r:embed="rId3">
            <a:extLst>
              <a:ext uri="{28A0092B-C50C-407E-A947-70E740481C1C}">
                <a14:useLocalDpi xmlns:a14="http://schemas.microsoft.com/office/drawing/2010/main" val="0"/>
              </a:ext>
            </a:extLst>
          </a:blip>
          <a:srcRect l="11906" t="14513" r="6816" b="15048"/>
          <a:stretch>
            <a:fillRect/>
          </a:stretch>
        </p:blipFill>
        <p:spPr bwMode="auto">
          <a:xfrm>
            <a:off x="11472334" y="6416676"/>
            <a:ext cx="6731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8" name="Picture 2" descr="Image result for feeling great">
            <a:extLst>
              <a:ext uri="{FF2B5EF4-FFF2-40B4-BE49-F238E27FC236}">
                <a16:creationId xmlns:a16="http://schemas.microsoft.com/office/drawing/2014/main" id="{423A32A0-6FE9-4C2D-BAF1-F70471B17E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0867"/>
          <a:stretch>
            <a:fillRect/>
          </a:stretch>
        </p:blipFill>
        <p:spPr bwMode="auto">
          <a:xfrm>
            <a:off x="1170518" y="1165225"/>
            <a:ext cx="2861733" cy="1206500"/>
          </a:xfrm>
          <a:prstGeom prst="rect">
            <a:avLst/>
          </a:prstGeom>
          <a:noFill/>
          <a:ln>
            <a:noFill/>
          </a:ln>
          <a:effectLst>
            <a:outerShdw blurRad="50800" dist="381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4" descr="Image result for man feeling ok">
            <a:extLst>
              <a:ext uri="{FF2B5EF4-FFF2-40B4-BE49-F238E27FC236}">
                <a16:creationId xmlns:a16="http://schemas.microsoft.com/office/drawing/2014/main" id="{B2AFC64C-0473-490E-A0A7-3E2C40CA66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0518" y="2349500"/>
            <a:ext cx="2861733" cy="1206500"/>
          </a:xfrm>
          <a:prstGeom prst="rect">
            <a:avLst/>
          </a:prstGeom>
          <a:noFill/>
          <a:ln>
            <a:noFill/>
          </a:ln>
          <a:effectLst>
            <a:outerShdw blurRad="50800" dist="381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55A3FFEB-AF02-4A78-9CE2-C1A22A524496}"/>
              </a:ext>
            </a:extLst>
          </p:cNvPr>
          <p:cNvSpPr txBox="1"/>
          <p:nvPr/>
        </p:nvSpPr>
        <p:spPr>
          <a:xfrm>
            <a:off x="4959351" y="1352550"/>
            <a:ext cx="6208183" cy="831850"/>
          </a:xfrm>
          <a:prstGeom prst="rect">
            <a:avLst/>
          </a:prstGeom>
          <a:noFill/>
        </p:spPr>
        <p:txBody>
          <a:bodyPr>
            <a:spAutoFit/>
          </a:bodyPr>
          <a:lstStyle/>
          <a:p>
            <a:pPr>
              <a:defRPr/>
            </a:pPr>
            <a:r>
              <a:rPr lang="en-GB" sz="4800" dirty="0">
                <a:latin typeface="+mj-lt"/>
              </a:rPr>
              <a:t>da </a:t>
            </a:r>
            <a:r>
              <a:rPr lang="en-GB" sz="4800" dirty="0" err="1">
                <a:latin typeface="+mj-lt"/>
              </a:rPr>
              <a:t>iawn</a:t>
            </a:r>
            <a:r>
              <a:rPr lang="en-GB" sz="4800" dirty="0">
                <a:latin typeface="+mj-lt"/>
              </a:rPr>
              <a:t>, </a:t>
            </a:r>
            <a:r>
              <a:rPr lang="en-GB" sz="4800" dirty="0" err="1">
                <a:latin typeface="+mj-lt"/>
              </a:rPr>
              <a:t>diolch</a:t>
            </a:r>
            <a:r>
              <a:rPr lang="en-GB" sz="4800" dirty="0">
                <a:latin typeface="+mj-lt"/>
              </a:rPr>
              <a:t>!</a:t>
            </a:r>
          </a:p>
        </p:txBody>
      </p:sp>
      <p:sp>
        <p:nvSpPr>
          <p:cNvPr id="14" name="TextBox 13">
            <a:extLst>
              <a:ext uri="{FF2B5EF4-FFF2-40B4-BE49-F238E27FC236}">
                <a16:creationId xmlns:a16="http://schemas.microsoft.com/office/drawing/2014/main" id="{FA0B52D8-D077-4F48-9A80-D9E04BA7FC36}"/>
              </a:ext>
            </a:extLst>
          </p:cNvPr>
          <p:cNvSpPr txBox="1"/>
          <p:nvPr/>
        </p:nvSpPr>
        <p:spPr>
          <a:xfrm>
            <a:off x="4959351" y="2536825"/>
            <a:ext cx="6220883" cy="831850"/>
          </a:xfrm>
          <a:prstGeom prst="rect">
            <a:avLst/>
          </a:prstGeom>
          <a:noFill/>
        </p:spPr>
        <p:txBody>
          <a:bodyPr>
            <a:spAutoFit/>
          </a:bodyPr>
          <a:lstStyle/>
          <a:p>
            <a:pPr>
              <a:defRPr/>
            </a:pPr>
            <a:r>
              <a:rPr lang="en-GB" sz="4800" dirty="0" err="1">
                <a:latin typeface="+mj-lt"/>
              </a:rPr>
              <a:t>iawn</a:t>
            </a:r>
            <a:endParaRPr lang="en-GB" sz="4800" dirty="0">
              <a:latin typeface="+mj-lt"/>
            </a:endParaRPr>
          </a:p>
        </p:txBody>
      </p:sp>
      <p:sp>
        <p:nvSpPr>
          <p:cNvPr id="15" name="TextBox 14">
            <a:extLst>
              <a:ext uri="{FF2B5EF4-FFF2-40B4-BE49-F238E27FC236}">
                <a16:creationId xmlns:a16="http://schemas.microsoft.com/office/drawing/2014/main" id="{C23E4AC5-17B5-4699-8729-0F254E4AF6F2}"/>
              </a:ext>
            </a:extLst>
          </p:cNvPr>
          <p:cNvSpPr txBox="1"/>
          <p:nvPr/>
        </p:nvSpPr>
        <p:spPr>
          <a:xfrm>
            <a:off x="4959351" y="5140326"/>
            <a:ext cx="6220883" cy="830263"/>
          </a:xfrm>
          <a:prstGeom prst="rect">
            <a:avLst/>
          </a:prstGeom>
          <a:noFill/>
        </p:spPr>
        <p:txBody>
          <a:bodyPr>
            <a:spAutoFit/>
          </a:bodyPr>
          <a:lstStyle/>
          <a:p>
            <a:pPr>
              <a:defRPr/>
            </a:pPr>
            <a:r>
              <a:rPr lang="en-GB" sz="4800" dirty="0" err="1">
                <a:latin typeface="+mj-lt"/>
              </a:rPr>
              <a:t>ofnadwy</a:t>
            </a:r>
            <a:endParaRPr lang="en-GB" sz="4800" dirty="0">
              <a:latin typeface="+mj-lt"/>
            </a:endParaRPr>
          </a:p>
        </p:txBody>
      </p:sp>
      <p:sp>
        <p:nvSpPr>
          <p:cNvPr id="16" name="TextBox 15">
            <a:extLst>
              <a:ext uri="{FF2B5EF4-FFF2-40B4-BE49-F238E27FC236}">
                <a16:creationId xmlns:a16="http://schemas.microsoft.com/office/drawing/2014/main" id="{9B067A0C-63A9-4153-8BA3-0F30AE573AAC}"/>
              </a:ext>
            </a:extLst>
          </p:cNvPr>
          <p:cNvSpPr txBox="1"/>
          <p:nvPr/>
        </p:nvSpPr>
        <p:spPr>
          <a:xfrm>
            <a:off x="1170518" y="0"/>
            <a:ext cx="10301816" cy="830997"/>
          </a:xfrm>
          <a:prstGeom prst="rect">
            <a:avLst/>
          </a:prstGeom>
          <a:noFill/>
        </p:spPr>
        <p:txBody>
          <a:bodyPr wrap="square">
            <a:spAutoFit/>
          </a:bodyPr>
          <a:lstStyle/>
          <a:p>
            <a:pPr algn="ctr">
              <a:defRPr/>
            </a:pPr>
            <a:r>
              <a:rPr lang="en-GB" sz="4800" b="1" dirty="0" err="1">
                <a:solidFill>
                  <a:srgbClr val="451964"/>
                </a:solidFill>
                <a:latin typeface="+mj-lt"/>
              </a:rPr>
              <a:t>Sut</a:t>
            </a:r>
            <a:r>
              <a:rPr lang="en-GB" sz="4800" b="1" dirty="0">
                <a:solidFill>
                  <a:srgbClr val="451964"/>
                </a:solidFill>
                <a:latin typeface="+mj-lt"/>
              </a:rPr>
              <a:t>  </a:t>
            </a:r>
            <a:r>
              <a:rPr lang="en-GB" sz="4800" b="1" dirty="0" err="1">
                <a:solidFill>
                  <a:srgbClr val="451964"/>
                </a:solidFill>
                <a:latin typeface="+mj-lt"/>
              </a:rPr>
              <a:t>ydych</a:t>
            </a:r>
            <a:r>
              <a:rPr lang="en-GB" sz="4800" b="1" dirty="0">
                <a:solidFill>
                  <a:srgbClr val="451964"/>
                </a:solidFill>
                <a:latin typeface="+mj-lt"/>
              </a:rPr>
              <a:t>  chi?   </a:t>
            </a:r>
            <a:r>
              <a:rPr lang="en-GB" sz="2400" b="1" dirty="0" err="1">
                <a:solidFill>
                  <a:srgbClr val="451964"/>
                </a:solidFill>
              </a:rPr>
              <a:t>neu</a:t>
            </a:r>
            <a:r>
              <a:rPr lang="en-GB" sz="2400" b="1" dirty="0">
                <a:solidFill>
                  <a:srgbClr val="451964"/>
                </a:solidFill>
              </a:rPr>
              <a:t> / or </a:t>
            </a:r>
            <a:r>
              <a:rPr lang="en-GB" sz="2400" b="1" dirty="0">
                <a:solidFill>
                  <a:srgbClr val="451964"/>
                </a:solidFill>
                <a:latin typeface="+mj-lt"/>
              </a:rPr>
              <a:t>       </a:t>
            </a:r>
            <a:r>
              <a:rPr lang="en-GB" sz="4800" b="1" dirty="0" err="1">
                <a:solidFill>
                  <a:srgbClr val="451964"/>
                </a:solidFill>
                <a:latin typeface="+mj-lt"/>
              </a:rPr>
              <a:t>Sut</a:t>
            </a:r>
            <a:r>
              <a:rPr lang="en-GB" sz="4800" b="1" dirty="0">
                <a:solidFill>
                  <a:srgbClr val="451964"/>
                </a:solidFill>
                <a:latin typeface="+mj-lt"/>
              </a:rPr>
              <a:t> </a:t>
            </a:r>
            <a:r>
              <a:rPr lang="en-GB" sz="4800" b="1" dirty="0" err="1">
                <a:solidFill>
                  <a:srgbClr val="451964"/>
                </a:solidFill>
                <a:latin typeface="+mj-lt"/>
              </a:rPr>
              <a:t>wyt</a:t>
            </a:r>
            <a:r>
              <a:rPr lang="en-GB" sz="4800" b="1" dirty="0">
                <a:solidFill>
                  <a:srgbClr val="451964"/>
                </a:solidFill>
                <a:latin typeface="+mj-lt"/>
              </a:rPr>
              <a:t> </a:t>
            </a:r>
            <a:r>
              <a:rPr lang="en-GB" sz="4800" b="1" dirty="0" err="1">
                <a:solidFill>
                  <a:srgbClr val="451964"/>
                </a:solidFill>
                <a:latin typeface="+mj-lt"/>
              </a:rPr>
              <a:t>ti</a:t>
            </a:r>
            <a:r>
              <a:rPr lang="en-GB" sz="4800" b="1" dirty="0">
                <a:solidFill>
                  <a:srgbClr val="451964"/>
                </a:solidFill>
                <a:latin typeface="+mj-lt"/>
              </a:rPr>
              <a:t>?</a:t>
            </a:r>
          </a:p>
        </p:txBody>
      </p:sp>
      <p:pic>
        <p:nvPicPr>
          <p:cNvPr id="10253" name="Picture 13" descr="Image result for tired">
            <a:extLst>
              <a:ext uri="{FF2B5EF4-FFF2-40B4-BE49-F238E27FC236}">
                <a16:creationId xmlns:a16="http://schemas.microsoft.com/office/drawing/2014/main" id="{2914DE3D-ECCB-4B7B-92EE-30CAA404BB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0518" y="3544889"/>
            <a:ext cx="2861733" cy="1411287"/>
          </a:xfrm>
          <a:prstGeom prst="rect">
            <a:avLst/>
          </a:prstGeom>
          <a:noFill/>
          <a:ln>
            <a:noFill/>
          </a:ln>
          <a:effectLst>
            <a:outerShdw blurRad="50800" dist="381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Picture 6" descr="Image result for ill in bed">
            <a:extLst>
              <a:ext uri="{FF2B5EF4-FFF2-40B4-BE49-F238E27FC236}">
                <a16:creationId xmlns:a16="http://schemas.microsoft.com/office/drawing/2014/main" id="{5E78C0BE-8473-4026-8011-CE21FA4F91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4874" r="7866"/>
          <a:stretch>
            <a:fillRect/>
          </a:stretch>
        </p:blipFill>
        <p:spPr bwMode="auto">
          <a:xfrm>
            <a:off x="1170518" y="4940301"/>
            <a:ext cx="2861733" cy="1230313"/>
          </a:xfrm>
          <a:prstGeom prst="rect">
            <a:avLst/>
          </a:prstGeom>
          <a:noFill/>
          <a:ln>
            <a:noFill/>
          </a:ln>
          <a:effectLst>
            <a:outerShdw blurRad="50800" dist="381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F7095DE2-732F-481B-80D8-AC6E00A911D6}"/>
              </a:ext>
            </a:extLst>
          </p:cNvPr>
          <p:cNvSpPr txBox="1"/>
          <p:nvPr/>
        </p:nvSpPr>
        <p:spPr>
          <a:xfrm>
            <a:off x="4959351" y="3835400"/>
            <a:ext cx="6220883" cy="831850"/>
          </a:xfrm>
          <a:prstGeom prst="rect">
            <a:avLst/>
          </a:prstGeom>
          <a:noFill/>
        </p:spPr>
        <p:txBody>
          <a:bodyPr>
            <a:spAutoFit/>
          </a:bodyPr>
          <a:lstStyle/>
          <a:p>
            <a:pPr>
              <a:defRPr/>
            </a:pPr>
            <a:r>
              <a:rPr lang="en-GB" sz="4800" dirty="0" err="1">
                <a:latin typeface="+mj-lt"/>
              </a:rPr>
              <a:t>wedi</a:t>
            </a:r>
            <a:r>
              <a:rPr lang="en-GB" sz="4800" dirty="0">
                <a:latin typeface="+mj-lt"/>
              </a:rPr>
              <a:t> </a:t>
            </a:r>
            <a:r>
              <a:rPr lang="en-GB" sz="4800" dirty="0" err="1">
                <a:latin typeface="+mj-lt"/>
              </a:rPr>
              <a:t>blino</a:t>
            </a:r>
            <a:endParaRPr lang="en-GB" sz="48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4" grpId="0" autoUpdateAnimBg="0"/>
      <p:bldP spid="15" grpId="0" autoUpdateAnimBg="0"/>
      <p:bldP spid="16" grpId="0" autoUpdateAnimBg="0"/>
      <p:bldP spid="1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3AA63-98A3-49EB-9BA8-3158322E73C3}"/>
              </a:ext>
            </a:extLst>
          </p:cNvPr>
          <p:cNvSpPr/>
          <p:nvPr/>
        </p:nvSpPr>
        <p:spPr>
          <a:xfrm>
            <a:off x="0" y="6408738"/>
            <a:ext cx="12192000" cy="449262"/>
          </a:xfrm>
          <a:prstGeom prst="rect">
            <a:avLst/>
          </a:prstGeom>
          <a:solidFill>
            <a:srgbClr val="451964"/>
          </a:solidFill>
          <a:ln>
            <a:solidFill>
              <a:srgbClr val="45196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  </a:t>
            </a:r>
            <a:r>
              <a:rPr lang="en-GB" b="1" dirty="0" err="1">
                <a:cs typeface="Calibri" panose="020F0502020204030204" pitchFamily="34" charset="0"/>
              </a:rPr>
              <a:t>Cwrs</a:t>
            </a:r>
            <a:r>
              <a:rPr lang="en-GB" b="1" dirty="0">
                <a:cs typeface="Calibri" panose="020F0502020204030204" pitchFamily="34" charset="0"/>
              </a:rPr>
              <a:t> </a:t>
            </a:r>
            <a:r>
              <a:rPr lang="en-GB" b="1" dirty="0" err="1">
                <a:cs typeface="Calibri" panose="020F0502020204030204" pitchFamily="34" charset="0"/>
              </a:rPr>
              <a:t>Mynediad</a:t>
            </a:r>
            <a:r>
              <a:rPr lang="en-GB" b="1" dirty="0">
                <a:cs typeface="Calibri" panose="020F0502020204030204" pitchFamily="34" charset="0"/>
              </a:rPr>
              <a:t>: </a:t>
            </a:r>
            <a:r>
              <a:rPr lang="en-GB" b="1" dirty="0" err="1">
                <a:cs typeface="Calibri" panose="020F0502020204030204" pitchFamily="34" charset="0"/>
              </a:rPr>
              <a:t>Uned</a:t>
            </a:r>
            <a:r>
              <a:rPr lang="en-GB" b="1" dirty="0">
                <a:cs typeface="Calibri" panose="020F0502020204030204" pitchFamily="34" charset="0"/>
              </a:rPr>
              <a:t> 1</a:t>
            </a:r>
            <a:endParaRPr lang="en-GB" dirty="0">
              <a:cs typeface="Calibri" panose="020F0502020204030204" pitchFamily="34" charset="0"/>
            </a:endParaRPr>
          </a:p>
        </p:txBody>
      </p:sp>
      <p:pic>
        <p:nvPicPr>
          <p:cNvPr id="24578" name="Picture 6">
            <a:extLst>
              <a:ext uri="{FF2B5EF4-FFF2-40B4-BE49-F238E27FC236}">
                <a16:creationId xmlns:a16="http://schemas.microsoft.com/office/drawing/2014/main" id="{0633FAFB-7FF8-42C7-9BFE-CB69A3C277A1}"/>
              </a:ext>
            </a:extLst>
          </p:cNvPr>
          <p:cNvPicPr>
            <a:picLocks noChangeAspect="1"/>
          </p:cNvPicPr>
          <p:nvPr/>
        </p:nvPicPr>
        <p:blipFill>
          <a:blip r:embed="rId3">
            <a:extLst>
              <a:ext uri="{28A0092B-C50C-407E-A947-70E740481C1C}">
                <a14:useLocalDpi xmlns:a14="http://schemas.microsoft.com/office/drawing/2010/main" val="0"/>
              </a:ext>
            </a:extLst>
          </a:blip>
          <a:srcRect l="11906" t="14513" r="6816" b="15048"/>
          <a:stretch>
            <a:fillRect/>
          </a:stretch>
        </p:blipFill>
        <p:spPr bwMode="auto">
          <a:xfrm>
            <a:off x="11472334" y="6416676"/>
            <a:ext cx="6731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Box 1">
            <a:extLst>
              <a:ext uri="{FF2B5EF4-FFF2-40B4-BE49-F238E27FC236}">
                <a16:creationId xmlns:a16="http://schemas.microsoft.com/office/drawing/2014/main" id="{C048CF43-598C-47B3-B865-61F626DEEEA0}"/>
              </a:ext>
            </a:extLst>
          </p:cNvPr>
          <p:cNvSpPr txBox="1">
            <a:spLocks noChangeArrowheads="1"/>
          </p:cNvSpPr>
          <p:nvPr/>
        </p:nvSpPr>
        <p:spPr bwMode="auto">
          <a:xfrm>
            <a:off x="1139776" y="107951"/>
            <a:ext cx="96774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200000"/>
              </a:lnSpc>
              <a:spcBef>
                <a:spcPct val="0"/>
              </a:spcBef>
              <a:buFontTx/>
              <a:buNone/>
            </a:pPr>
            <a:r>
              <a:rPr lang="en-GB" altLang="en-US" sz="3200" dirty="0">
                <a:cs typeface="Calibri" panose="020F0502020204030204" pitchFamily="34" charset="0"/>
              </a:rPr>
              <a:t>A.	Good morning, who are you?</a:t>
            </a:r>
          </a:p>
          <a:p>
            <a:pPr>
              <a:lnSpc>
                <a:spcPct val="200000"/>
              </a:lnSpc>
              <a:spcBef>
                <a:spcPct val="0"/>
              </a:spcBef>
              <a:buFontTx/>
              <a:buNone/>
            </a:pPr>
            <a:r>
              <a:rPr lang="en-GB" altLang="en-US" sz="3200" dirty="0">
                <a:solidFill>
                  <a:srgbClr val="451964"/>
                </a:solidFill>
                <a:cs typeface="Calibri" panose="020F0502020204030204" pitchFamily="34" charset="0"/>
              </a:rPr>
              <a:t>B.	Hello, I’m </a:t>
            </a:r>
            <a:r>
              <a:rPr lang="en-GB" altLang="en-US" sz="3200" dirty="0" err="1">
                <a:solidFill>
                  <a:srgbClr val="451964"/>
                </a:solidFill>
                <a:cs typeface="Calibri" panose="020F0502020204030204" pitchFamily="34" charset="0"/>
              </a:rPr>
              <a:t>Ceri</a:t>
            </a:r>
            <a:r>
              <a:rPr lang="en-GB" altLang="en-US" sz="3200" dirty="0">
                <a:solidFill>
                  <a:srgbClr val="451964"/>
                </a:solidFill>
                <a:cs typeface="Calibri" panose="020F0502020204030204" pitchFamily="34" charset="0"/>
              </a:rPr>
              <a:t>. Who are you?</a:t>
            </a:r>
          </a:p>
          <a:p>
            <a:pPr>
              <a:lnSpc>
                <a:spcPct val="200000"/>
              </a:lnSpc>
              <a:spcBef>
                <a:spcPct val="0"/>
              </a:spcBef>
              <a:buFontTx/>
              <a:buNone/>
            </a:pPr>
            <a:r>
              <a:rPr lang="en-GB" altLang="en-US" sz="3200" dirty="0">
                <a:cs typeface="Calibri" panose="020F0502020204030204" pitchFamily="34" charset="0"/>
              </a:rPr>
              <a:t>A.	I’m </a:t>
            </a:r>
            <a:r>
              <a:rPr lang="en-GB" altLang="en-US" sz="3200" dirty="0" err="1">
                <a:cs typeface="Calibri" panose="020F0502020204030204" pitchFamily="34" charset="0"/>
              </a:rPr>
              <a:t>Eryl</a:t>
            </a:r>
            <a:r>
              <a:rPr lang="en-GB" altLang="en-US" sz="3200" dirty="0">
                <a:cs typeface="Calibri" panose="020F0502020204030204" pitchFamily="34" charset="0"/>
              </a:rPr>
              <a:t>. How are you </a:t>
            </a:r>
            <a:r>
              <a:rPr lang="en-GB" altLang="en-US" sz="3200" dirty="0" err="1">
                <a:cs typeface="Calibri" panose="020F0502020204030204" pitchFamily="34" charset="0"/>
              </a:rPr>
              <a:t>Ceri</a:t>
            </a:r>
            <a:r>
              <a:rPr lang="en-GB" altLang="en-US" sz="3200" dirty="0">
                <a:cs typeface="Calibri" panose="020F0502020204030204" pitchFamily="34" charset="0"/>
              </a:rPr>
              <a:t>?</a:t>
            </a:r>
          </a:p>
          <a:p>
            <a:pPr>
              <a:lnSpc>
                <a:spcPct val="200000"/>
              </a:lnSpc>
              <a:spcBef>
                <a:spcPct val="0"/>
              </a:spcBef>
              <a:buFontTx/>
              <a:buNone/>
            </a:pPr>
            <a:r>
              <a:rPr lang="en-GB" altLang="en-US" sz="3200" dirty="0">
                <a:solidFill>
                  <a:srgbClr val="451964"/>
                </a:solidFill>
                <a:cs typeface="Calibri" panose="020F0502020204030204" pitchFamily="34" charset="0"/>
              </a:rPr>
              <a:t>B.	Very well, thank you. How are you?</a:t>
            </a:r>
          </a:p>
          <a:p>
            <a:pPr>
              <a:lnSpc>
                <a:spcPct val="200000"/>
              </a:lnSpc>
              <a:spcBef>
                <a:spcPct val="0"/>
              </a:spcBef>
              <a:buFontTx/>
              <a:buNone/>
            </a:pPr>
            <a:r>
              <a:rPr lang="en-GB" altLang="en-US" sz="3200" dirty="0">
                <a:cs typeface="Calibri" panose="020F0502020204030204" pitchFamily="34" charset="0"/>
              </a:rPr>
              <a:t>A.	Ok, thanks. </a:t>
            </a:r>
          </a:p>
          <a:p>
            <a:pPr>
              <a:lnSpc>
                <a:spcPct val="200000"/>
              </a:lnSpc>
              <a:spcBef>
                <a:spcPct val="0"/>
              </a:spcBef>
              <a:buFontTx/>
              <a:buNone/>
            </a:pPr>
            <a:r>
              <a:rPr lang="en-GB" altLang="en-US" sz="3200" dirty="0">
                <a:solidFill>
                  <a:srgbClr val="451964"/>
                </a:solidFill>
                <a:cs typeface="Calibri" panose="020F0502020204030204" pitchFamily="34" charset="0"/>
              </a:rPr>
              <a:t>B.	Bye!</a:t>
            </a:r>
          </a:p>
        </p:txBody>
      </p:sp>
      <p:sp>
        <p:nvSpPr>
          <p:cNvPr id="24580" name="TextBox 2">
            <a:extLst>
              <a:ext uri="{FF2B5EF4-FFF2-40B4-BE49-F238E27FC236}">
                <a16:creationId xmlns:a16="http://schemas.microsoft.com/office/drawing/2014/main" id="{4BB0FA06-3DCA-47EA-857A-FE6052867A26}"/>
              </a:ext>
            </a:extLst>
          </p:cNvPr>
          <p:cNvSpPr txBox="1">
            <a:spLocks noChangeArrowheads="1"/>
          </p:cNvSpPr>
          <p:nvPr/>
        </p:nvSpPr>
        <p:spPr bwMode="auto">
          <a:xfrm>
            <a:off x="1921934" y="558800"/>
            <a:ext cx="674793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dirty="0">
                <a:latin typeface="Calibri"/>
                <a:cs typeface="Calibri"/>
              </a:rPr>
              <a:t>Bore da</a:t>
            </a:r>
            <a:r>
              <a:rPr lang="en-GB" altLang="en-US" sz="3200" dirty="0">
                <a:latin typeface="Calibri"/>
                <a:cs typeface="Calibri"/>
              </a:rPr>
              <a:t>, </a:t>
            </a:r>
            <a:r>
              <a:rPr lang="en-GB" altLang="en-US" sz="3200" dirty="0" err="1">
                <a:latin typeface="Calibri"/>
                <a:cs typeface="Calibri"/>
              </a:rPr>
              <a:t>pwy</a:t>
            </a:r>
            <a:r>
              <a:rPr lang="en-GB" altLang="en-US" sz="3200" dirty="0">
                <a:latin typeface="Calibri"/>
                <a:cs typeface="Calibri"/>
              </a:rPr>
              <a:t> </a:t>
            </a:r>
            <a:r>
              <a:rPr lang="en-GB" altLang="en-US" sz="3200" dirty="0" err="1">
                <a:solidFill>
                  <a:srgbClr val="FF0000"/>
                </a:solidFill>
                <a:latin typeface="Calibri"/>
                <a:cs typeface="Calibri"/>
              </a:rPr>
              <a:t>ydych</a:t>
            </a:r>
            <a:r>
              <a:rPr lang="en-GB" altLang="en-US" sz="3200" dirty="0">
                <a:solidFill>
                  <a:srgbClr val="FF0000"/>
                </a:solidFill>
                <a:latin typeface="Calibri"/>
                <a:cs typeface="Calibri"/>
              </a:rPr>
              <a:t> chi</a:t>
            </a:r>
            <a:r>
              <a:rPr lang="en-GB" altLang="en-US" sz="3200" dirty="0">
                <a:latin typeface="Calibri"/>
                <a:cs typeface="Calibri"/>
              </a:rPr>
              <a:t>?</a:t>
            </a:r>
          </a:p>
        </p:txBody>
      </p:sp>
      <p:sp>
        <p:nvSpPr>
          <p:cNvPr id="24581" name="TextBox 6">
            <a:extLst>
              <a:ext uri="{FF2B5EF4-FFF2-40B4-BE49-F238E27FC236}">
                <a16:creationId xmlns:a16="http://schemas.microsoft.com/office/drawing/2014/main" id="{3CBBEAE9-E6E6-46D6-B6BA-988AAD810CFD}"/>
              </a:ext>
            </a:extLst>
          </p:cNvPr>
          <p:cNvSpPr txBox="1">
            <a:spLocks noChangeArrowheads="1"/>
          </p:cNvSpPr>
          <p:nvPr/>
        </p:nvSpPr>
        <p:spPr bwMode="auto">
          <a:xfrm>
            <a:off x="1921933" y="1558925"/>
            <a:ext cx="7224184"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dirty="0" err="1">
                <a:solidFill>
                  <a:srgbClr val="451964"/>
                </a:solidFill>
                <a:latin typeface="Calibri"/>
                <a:cs typeface="Calibri"/>
              </a:rPr>
              <a:t>Helo</a:t>
            </a:r>
            <a:r>
              <a:rPr lang="en-GB" altLang="en-US" sz="3200" dirty="0">
                <a:solidFill>
                  <a:srgbClr val="451964"/>
                </a:solidFill>
                <a:latin typeface="Calibri"/>
                <a:cs typeface="Calibri"/>
              </a:rPr>
              <a:t>, </a:t>
            </a:r>
            <a:r>
              <a:rPr lang="en-GB" altLang="en-US" sz="3200" u="sng" dirty="0" err="1">
                <a:solidFill>
                  <a:srgbClr val="451964"/>
                </a:solidFill>
                <a:latin typeface="Calibri"/>
                <a:cs typeface="Calibri"/>
              </a:rPr>
              <a:t>Ceri</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ydw</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i</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Pwy</a:t>
            </a:r>
            <a:r>
              <a:rPr lang="en-GB" altLang="en-US" sz="3200" dirty="0">
                <a:solidFill>
                  <a:srgbClr val="451964"/>
                </a:solidFill>
                <a:latin typeface="Calibri"/>
                <a:cs typeface="Calibri"/>
              </a:rPr>
              <a:t> </a:t>
            </a:r>
            <a:r>
              <a:rPr lang="en-GB" altLang="en-US" sz="3200" dirty="0" err="1">
                <a:solidFill>
                  <a:srgbClr val="FF0000"/>
                </a:solidFill>
                <a:latin typeface="Calibri"/>
                <a:cs typeface="Calibri"/>
              </a:rPr>
              <a:t>ydych</a:t>
            </a:r>
            <a:r>
              <a:rPr lang="en-GB" altLang="en-US" sz="3200" dirty="0">
                <a:solidFill>
                  <a:srgbClr val="FF0000"/>
                </a:solidFill>
                <a:latin typeface="Calibri"/>
                <a:cs typeface="Calibri"/>
              </a:rPr>
              <a:t> chi</a:t>
            </a:r>
            <a:r>
              <a:rPr lang="en-GB" altLang="en-US" sz="3200" dirty="0">
                <a:solidFill>
                  <a:srgbClr val="451964"/>
                </a:solidFill>
                <a:latin typeface="Calibri"/>
                <a:cs typeface="Calibri"/>
              </a:rPr>
              <a:t>?</a:t>
            </a:r>
          </a:p>
        </p:txBody>
      </p:sp>
      <p:sp>
        <p:nvSpPr>
          <p:cNvPr id="24582" name="TextBox 7">
            <a:extLst>
              <a:ext uri="{FF2B5EF4-FFF2-40B4-BE49-F238E27FC236}">
                <a16:creationId xmlns:a16="http://schemas.microsoft.com/office/drawing/2014/main" id="{DD9C6CBF-342F-4643-8CD3-03D31889E6B3}"/>
              </a:ext>
            </a:extLst>
          </p:cNvPr>
          <p:cNvSpPr txBox="1">
            <a:spLocks noChangeArrowheads="1"/>
          </p:cNvSpPr>
          <p:nvPr/>
        </p:nvSpPr>
        <p:spPr bwMode="auto">
          <a:xfrm>
            <a:off x="1921934" y="2522539"/>
            <a:ext cx="6747933" cy="5857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dirty="0" err="1">
                <a:latin typeface="Calibri"/>
                <a:cs typeface="Calibri"/>
              </a:rPr>
              <a:t>Eryl</a:t>
            </a:r>
            <a:r>
              <a:rPr lang="en-GB" altLang="en-US" sz="3200" dirty="0">
                <a:latin typeface="Calibri"/>
                <a:cs typeface="Calibri"/>
              </a:rPr>
              <a:t> </a:t>
            </a:r>
            <a:r>
              <a:rPr lang="en-GB" altLang="en-US" sz="3200" dirty="0" err="1">
                <a:latin typeface="Calibri"/>
                <a:cs typeface="Calibri"/>
              </a:rPr>
              <a:t>ydw</a:t>
            </a:r>
            <a:r>
              <a:rPr lang="en-GB" altLang="en-US" sz="3200" dirty="0">
                <a:latin typeface="Calibri"/>
                <a:cs typeface="Calibri"/>
              </a:rPr>
              <a:t> </a:t>
            </a:r>
            <a:r>
              <a:rPr lang="en-GB" altLang="en-US" sz="3200" dirty="0" err="1">
                <a:latin typeface="Calibri"/>
                <a:cs typeface="Calibri"/>
              </a:rPr>
              <a:t>i</a:t>
            </a:r>
            <a:r>
              <a:rPr lang="en-GB" altLang="en-US" sz="3200" dirty="0">
                <a:latin typeface="Calibri"/>
                <a:cs typeface="Calibri"/>
              </a:rPr>
              <a:t>.   </a:t>
            </a:r>
            <a:r>
              <a:rPr lang="en-GB" altLang="en-US" sz="3200" dirty="0" err="1">
                <a:latin typeface="Calibri"/>
                <a:cs typeface="Calibri"/>
              </a:rPr>
              <a:t>Sut</a:t>
            </a:r>
            <a:r>
              <a:rPr lang="en-GB" altLang="en-US" sz="3200" dirty="0">
                <a:latin typeface="Calibri"/>
                <a:cs typeface="Calibri"/>
              </a:rPr>
              <a:t> </a:t>
            </a:r>
            <a:r>
              <a:rPr lang="en-GB" altLang="en-US" sz="3200" dirty="0" err="1">
                <a:solidFill>
                  <a:srgbClr val="008000"/>
                </a:solidFill>
                <a:latin typeface="Calibri"/>
                <a:cs typeface="Calibri"/>
              </a:rPr>
              <a:t>wyt</a:t>
            </a:r>
            <a:r>
              <a:rPr lang="en-GB" altLang="en-US" sz="3200" dirty="0">
                <a:solidFill>
                  <a:srgbClr val="008000"/>
                </a:solidFill>
                <a:latin typeface="Calibri"/>
                <a:cs typeface="Calibri"/>
              </a:rPr>
              <a:t> </a:t>
            </a:r>
            <a:r>
              <a:rPr lang="en-GB" altLang="en-US" sz="3200" dirty="0" err="1">
                <a:solidFill>
                  <a:srgbClr val="008000"/>
                </a:solidFill>
                <a:latin typeface="Calibri"/>
                <a:cs typeface="Calibri"/>
              </a:rPr>
              <a:t>ti</a:t>
            </a:r>
            <a:r>
              <a:rPr lang="en-GB" altLang="en-US" sz="3200" dirty="0">
                <a:solidFill>
                  <a:srgbClr val="008000"/>
                </a:solidFill>
                <a:latin typeface="Calibri"/>
                <a:cs typeface="Calibri"/>
              </a:rPr>
              <a:t> </a:t>
            </a:r>
            <a:r>
              <a:rPr lang="en-GB" altLang="en-US" sz="3200" u="sng" dirty="0">
                <a:latin typeface="Calibri"/>
                <a:cs typeface="Calibri"/>
              </a:rPr>
              <a:t>Ceri</a:t>
            </a:r>
            <a:r>
              <a:rPr lang="en-GB" altLang="en-US" sz="3200" dirty="0">
                <a:latin typeface="Calibri"/>
                <a:cs typeface="Calibri"/>
              </a:rPr>
              <a:t>?</a:t>
            </a:r>
          </a:p>
        </p:txBody>
      </p:sp>
      <p:sp>
        <p:nvSpPr>
          <p:cNvPr id="24583" name="TextBox 8">
            <a:extLst>
              <a:ext uri="{FF2B5EF4-FFF2-40B4-BE49-F238E27FC236}">
                <a16:creationId xmlns:a16="http://schemas.microsoft.com/office/drawing/2014/main" id="{3352E907-7F70-4267-B5D4-F01D1881CCBB}"/>
              </a:ext>
            </a:extLst>
          </p:cNvPr>
          <p:cNvSpPr txBox="1">
            <a:spLocks noChangeArrowheads="1"/>
          </p:cNvSpPr>
          <p:nvPr/>
        </p:nvSpPr>
        <p:spPr bwMode="auto">
          <a:xfrm>
            <a:off x="1921934" y="3503613"/>
            <a:ext cx="8092017" cy="5857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dirty="0">
                <a:solidFill>
                  <a:srgbClr val="451964"/>
                </a:solidFill>
                <a:latin typeface="Calibri"/>
                <a:cs typeface="Calibri"/>
              </a:rPr>
              <a:t>Da </a:t>
            </a:r>
            <a:r>
              <a:rPr lang="en-GB" altLang="en-US" sz="3200" u="sng" dirty="0" err="1">
                <a:solidFill>
                  <a:srgbClr val="451964"/>
                </a:solidFill>
                <a:latin typeface="Calibri"/>
                <a:cs typeface="Calibri"/>
              </a:rPr>
              <a:t>iawn</a:t>
            </a:r>
            <a:r>
              <a:rPr lang="en-GB" altLang="en-US" sz="3200" u="sng" dirty="0">
                <a:solidFill>
                  <a:srgbClr val="451964"/>
                </a:solidFill>
                <a:latin typeface="Calibri"/>
                <a:cs typeface="Calibri"/>
              </a:rPr>
              <a:t>, </a:t>
            </a:r>
            <a:r>
              <a:rPr lang="en-GB" altLang="en-US" sz="3200" u="sng" dirty="0" err="1">
                <a:solidFill>
                  <a:srgbClr val="451964"/>
                </a:solidFill>
                <a:latin typeface="Calibri"/>
                <a:cs typeface="Calibri"/>
              </a:rPr>
              <a:t>diolch</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Sut</a:t>
            </a:r>
            <a:r>
              <a:rPr lang="en-GB" altLang="en-US" sz="3200" dirty="0">
                <a:solidFill>
                  <a:srgbClr val="451964"/>
                </a:solidFill>
                <a:latin typeface="Calibri"/>
                <a:cs typeface="Calibri"/>
              </a:rPr>
              <a:t> </a:t>
            </a:r>
            <a:r>
              <a:rPr lang="en-GB" altLang="en-US" sz="3200" dirty="0" err="1">
                <a:solidFill>
                  <a:srgbClr val="008000"/>
                </a:solidFill>
                <a:latin typeface="Calibri"/>
                <a:cs typeface="Calibri"/>
              </a:rPr>
              <a:t>wyt</a:t>
            </a:r>
            <a:r>
              <a:rPr lang="en-GB" altLang="en-US" sz="3200" dirty="0">
                <a:solidFill>
                  <a:srgbClr val="008000"/>
                </a:solidFill>
                <a:latin typeface="Calibri"/>
                <a:cs typeface="Calibri"/>
              </a:rPr>
              <a:t> </a:t>
            </a:r>
            <a:r>
              <a:rPr lang="en-GB" altLang="en-US" sz="3200" dirty="0" err="1">
                <a:solidFill>
                  <a:srgbClr val="008000"/>
                </a:solidFill>
                <a:latin typeface="Calibri"/>
                <a:cs typeface="Calibri"/>
              </a:rPr>
              <a:t>ti</a:t>
            </a:r>
            <a:r>
              <a:rPr lang="en-GB" altLang="en-US" sz="3200" dirty="0">
                <a:solidFill>
                  <a:srgbClr val="451964"/>
                </a:solidFill>
                <a:latin typeface="Calibri"/>
                <a:cs typeface="Calibri"/>
              </a:rPr>
              <a:t>?</a:t>
            </a:r>
          </a:p>
        </p:txBody>
      </p:sp>
      <p:sp>
        <p:nvSpPr>
          <p:cNvPr id="24584" name="TextBox 9">
            <a:extLst>
              <a:ext uri="{FF2B5EF4-FFF2-40B4-BE49-F238E27FC236}">
                <a16:creationId xmlns:a16="http://schemas.microsoft.com/office/drawing/2014/main" id="{FC34EF86-1D37-48EC-8A22-0DBBEEBF5EB6}"/>
              </a:ext>
            </a:extLst>
          </p:cNvPr>
          <p:cNvSpPr txBox="1">
            <a:spLocks noChangeArrowheads="1"/>
          </p:cNvSpPr>
          <p:nvPr/>
        </p:nvSpPr>
        <p:spPr bwMode="auto">
          <a:xfrm>
            <a:off x="1921934" y="4465638"/>
            <a:ext cx="674793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a:t>Iawn, diolch</a:t>
            </a:r>
            <a:r>
              <a:rPr lang="en-GB" altLang="en-US" sz="3200"/>
              <a:t>.</a:t>
            </a:r>
          </a:p>
        </p:txBody>
      </p:sp>
      <p:sp>
        <p:nvSpPr>
          <p:cNvPr id="24585" name="TextBox 10">
            <a:extLst>
              <a:ext uri="{FF2B5EF4-FFF2-40B4-BE49-F238E27FC236}">
                <a16:creationId xmlns:a16="http://schemas.microsoft.com/office/drawing/2014/main" id="{9B91F70B-9060-47FD-A9B1-DA8E4BC09E4F}"/>
              </a:ext>
            </a:extLst>
          </p:cNvPr>
          <p:cNvSpPr txBox="1">
            <a:spLocks noChangeArrowheads="1"/>
          </p:cNvSpPr>
          <p:nvPr/>
        </p:nvSpPr>
        <p:spPr bwMode="auto">
          <a:xfrm>
            <a:off x="1921934" y="5448515"/>
            <a:ext cx="674793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a:solidFill>
                  <a:srgbClr val="451964"/>
                </a:solidFill>
              </a:rPr>
              <a:t>Hwyl!</a:t>
            </a:r>
          </a:p>
        </p:txBody>
      </p:sp>
      <p:sp>
        <p:nvSpPr>
          <p:cNvPr id="12" name="Oval Callout 11">
            <a:extLst>
              <a:ext uri="{FF2B5EF4-FFF2-40B4-BE49-F238E27FC236}">
                <a16:creationId xmlns:a16="http://schemas.microsoft.com/office/drawing/2014/main" id="{AC5CC79C-0F88-4257-BFB5-69C85A9747F2}"/>
              </a:ext>
            </a:extLst>
          </p:cNvPr>
          <p:cNvSpPr>
            <a:spLocks noChangeArrowheads="1"/>
          </p:cNvSpPr>
          <p:nvPr/>
        </p:nvSpPr>
        <p:spPr bwMode="auto">
          <a:xfrm>
            <a:off x="9146118" y="119064"/>
            <a:ext cx="2770716" cy="1082675"/>
          </a:xfrm>
          <a:prstGeom prst="wedgeEllipseCallout">
            <a:avLst>
              <a:gd name="adj1" fmla="val -20833"/>
              <a:gd name="adj2" fmla="val 62500"/>
            </a:avLst>
          </a:prstGeom>
          <a:solidFill>
            <a:schemeClr val="bg1"/>
          </a:solidFill>
          <a:ln w="12700">
            <a:solidFill>
              <a:schemeClr val="tx1"/>
            </a:solidFill>
            <a:miter lim="800000"/>
            <a:headEnd/>
            <a:tailEnd/>
          </a:ln>
          <a:effectLst>
            <a:outerShdw blurRad="50800" dist="38100" dir="5400000" algn="t" rotWithShape="0">
              <a:srgbClr val="808080">
                <a:alpha val="39998"/>
              </a:srgbClr>
            </a:outerShdw>
          </a:effec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eaLnBrk="0" fontAlgn="base" hangingPunct="0">
              <a:spcBef>
                <a:spcPct val="0"/>
              </a:spcBef>
              <a:spcAft>
                <a:spcPct val="0"/>
              </a:spcAft>
              <a:defRPr>
                <a:solidFill>
                  <a:schemeClr val="tx1"/>
                </a:solidFill>
                <a:latin typeface="Calibri" charset="0"/>
              </a:defRPr>
            </a:lvl6pPr>
            <a:lvl7pPr marL="2971800" indent="-228600" eaLnBrk="0" fontAlgn="base" hangingPunct="0">
              <a:spcBef>
                <a:spcPct val="0"/>
              </a:spcBef>
              <a:spcAft>
                <a:spcPct val="0"/>
              </a:spcAft>
              <a:defRPr>
                <a:solidFill>
                  <a:schemeClr val="tx1"/>
                </a:solidFill>
                <a:latin typeface="Calibri" charset="0"/>
              </a:defRPr>
            </a:lvl7pPr>
            <a:lvl8pPr marL="3429000" indent="-228600" eaLnBrk="0" fontAlgn="base" hangingPunct="0">
              <a:spcBef>
                <a:spcPct val="0"/>
              </a:spcBef>
              <a:spcAft>
                <a:spcPct val="0"/>
              </a:spcAft>
              <a:defRPr>
                <a:solidFill>
                  <a:schemeClr val="tx1"/>
                </a:solidFill>
                <a:latin typeface="Calibri" charset="0"/>
              </a:defRPr>
            </a:lvl8pPr>
            <a:lvl9pPr marL="3886200" indent="-228600" eaLnBrk="0" fontAlgn="base" hangingPunct="0">
              <a:spcBef>
                <a:spcPct val="0"/>
              </a:spcBef>
              <a:spcAft>
                <a:spcPct val="0"/>
              </a:spcAft>
              <a:defRPr>
                <a:solidFill>
                  <a:schemeClr val="tx1"/>
                </a:solidFill>
                <a:latin typeface="Calibri" charset="0"/>
              </a:defRPr>
            </a:lvl9pPr>
          </a:lstStyle>
          <a:p>
            <a:pPr algn="ctr">
              <a:defRPr/>
            </a:pPr>
            <a:endParaRPr lang="en-GB" altLang="en-US">
              <a:solidFill>
                <a:srgbClr val="FFFFFF"/>
              </a:solidFill>
            </a:endParaRPr>
          </a:p>
        </p:txBody>
      </p:sp>
      <p:sp>
        <p:nvSpPr>
          <p:cNvPr id="13" name="TextBox 12">
            <a:extLst>
              <a:ext uri="{FF2B5EF4-FFF2-40B4-BE49-F238E27FC236}">
                <a16:creationId xmlns:a16="http://schemas.microsoft.com/office/drawing/2014/main" id="{A8F69034-DB42-48DF-9A5E-DEC0660830CB}"/>
              </a:ext>
            </a:extLst>
          </p:cNvPr>
          <p:cNvSpPr txBox="1"/>
          <p:nvPr/>
        </p:nvSpPr>
        <p:spPr>
          <a:xfrm>
            <a:off x="9298517" y="276225"/>
            <a:ext cx="2463800" cy="769938"/>
          </a:xfrm>
          <a:prstGeom prst="rect">
            <a:avLst/>
          </a:prstGeom>
          <a:noFill/>
        </p:spPr>
        <p:txBody>
          <a:bodyPr>
            <a:spAutoFit/>
          </a:bodyPr>
          <a:lstStyle/>
          <a:p>
            <a:pPr algn="ctr">
              <a:defRPr/>
            </a:pPr>
            <a:r>
              <a:rPr lang="en-GB" sz="4400" dirty="0" err="1">
                <a:latin typeface="+mj-lt"/>
              </a:rPr>
              <a:t>Sgwrs</a:t>
            </a:r>
            <a:endParaRPr lang="en-GB" sz="4400" dirty="0">
              <a:latin typeface="+mj-l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3AA63-98A3-49EB-9BA8-3158322E73C3}"/>
              </a:ext>
            </a:extLst>
          </p:cNvPr>
          <p:cNvSpPr/>
          <p:nvPr/>
        </p:nvSpPr>
        <p:spPr>
          <a:xfrm>
            <a:off x="0" y="6408738"/>
            <a:ext cx="12192000" cy="449262"/>
          </a:xfrm>
          <a:prstGeom prst="rect">
            <a:avLst/>
          </a:prstGeom>
          <a:solidFill>
            <a:srgbClr val="451964"/>
          </a:solidFill>
          <a:ln>
            <a:solidFill>
              <a:srgbClr val="45196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  </a:t>
            </a:r>
            <a:r>
              <a:rPr lang="en-GB" b="1" dirty="0" err="1">
                <a:cs typeface="Calibri" panose="020F0502020204030204" pitchFamily="34" charset="0"/>
              </a:rPr>
              <a:t>Cwrs</a:t>
            </a:r>
            <a:r>
              <a:rPr lang="en-GB" b="1" dirty="0">
                <a:cs typeface="Calibri" panose="020F0502020204030204" pitchFamily="34" charset="0"/>
              </a:rPr>
              <a:t> </a:t>
            </a:r>
            <a:r>
              <a:rPr lang="en-GB" b="1" dirty="0" err="1">
                <a:cs typeface="Calibri" panose="020F0502020204030204" pitchFamily="34" charset="0"/>
              </a:rPr>
              <a:t>Mynediad</a:t>
            </a:r>
            <a:r>
              <a:rPr lang="en-GB" b="1" dirty="0">
                <a:cs typeface="Calibri" panose="020F0502020204030204" pitchFamily="34" charset="0"/>
              </a:rPr>
              <a:t>: </a:t>
            </a:r>
            <a:r>
              <a:rPr lang="en-GB" b="1" dirty="0" err="1">
                <a:cs typeface="Calibri" panose="020F0502020204030204" pitchFamily="34" charset="0"/>
              </a:rPr>
              <a:t>Uned</a:t>
            </a:r>
            <a:r>
              <a:rPr lang="en-GB" b="1" dirty="0">
                <a:cs typeface="Calibri" panose="020F0502020204030204" pitchFamily="34" charset="0"/>
              </a:rPr>
              <a:t> 1</a:t>
            </a:r>
            <a:endParaRPr lang="en-GB" dirty="0">
              <a:cs typeface="Calibri" panose="020F0502020204030204" pitchFamily="34" charset="0"/>
            </a:endParaRPr>
          </a:p>
        </p:txBody>
      </p:sp>
      <p:pic>
        <p:nvPicPr>
          <p:cNvPr id="24578" name="Picture 6">
            <a:extLst>
              <a:ext uri="{FF2B5EF4-FFF2-40B4-BE49-F238E27FC236}">
                <a16:creationId xmlns:a16="http://schemas.microsoft.com/office/drawing/2014/main" id="{0633FAFB-7FF8-42C7-9BFE-CB69A3C277A1}"/>
              </a:ext>
            </a:extLst>
          </p:cNvPr>
          <p:cNvPicPr>
            <a:picLocks noChangeAspect="1"/>
          </p:cNvPicPr>
          <p:nvPr/>
        </p:nvPicPr>
        <p:blipFill>
          <a:blip r:embed="rId3">
            <a:extLst>
              <a:ext uri="{28A0092B-C50C-407E-A947-70E740481C1C}">
                <a14:useLocalDpi xmlns:a14="http://schemas.microsoft.com/office/drawing/2010/main" val="0"/>
              </a:ext>
            </a:extLst>
          </a:blip>
          <a:srcRect l="11906" t="14513" r="6816" b="15048"/>
          <a:stretch>
            <a:fillRect/>
          </a:stretch>
        </p:blipFill>
        <p:spPr bwMode="auto">
          <a:xfrm>
            <a:off x="11472334" y="6416676"/>
            <a:ext cx="6731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Box 1">
            <a:extLst>
              <a:ext uri="{FF2B5EF4-FFF2-40B4-BE49-F238E27FC236}">
                <a16:creationId xmlns:a16="http://schemas.microsoft.com/office/drawing/2014/main" id="{C048CF43-598C-47B3-B865-61F626DEEEA0}"/>
              </a:ext>
            </a:extLst>
          </p:cNvPr>
          <p:cNvSpPr txBox="1">
            <a:spLocks noChangeArrowheads="1"/>
          </p:cNvSpPr>
          <p:nvPr/>
        </p:nvSpPr>
        <p:spPr bwMode="auto">
          <a:xfrm>
            <a:off x="1139776" y="107951"/>
            <a:ext cx="96774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200000"/>
              </a:lnSpc>
              <a:spcBef>
                <a:spcPct val="0"/>
              </a:spcBef>
              <a:buFontTx/>
              <a:buNone/>
            </a:pPr>
            <a:r>
              <a:rPr lang="en-GB" altLang="en-US" sz="3200" dirty="0">
                <a:cs typeface="Calibri" panose="020F0502020204030204" pitchFamily="34" charset="0"/>
              </a:rPr>
              <a:t>A.	Good morning, who are you?</a:t>
            </a:r>
          </a:p>
          <a:p>
            <a:pPr>
              <a:lnSpc>
                <a:spcPct val="200000"/>
              </a:lnSpc>
              <a:spcBef>
                <a:spcPct val="0"/>
              </a:spcBef>
              <a:buFontTx/>
              <a:buNone/>
            </a:pPr>
            <a:r>
              <a:rPr lang="en-GB" altLang="en-US" sz="3200" dirty="0">
                <a:solidFill>
                  <a:srgbClr val="451964"/>
                </a:solidFill>
                <a:cs typeface="Calibri" panose="020F0502020204030204" pitchFamily="34" charset="0"/>
              </a:rPr>
              <a:t>B.	Hello, I’m </a:t>
            </a:r>
            <a:r>
              <a:rPr lang="en-GB" altLang="en-US" sz="3200" dirty="0" err="1">
                <a:solidFill>
                  <a:srgbClr val="451964"/>
                </a:solidFill>
                <a:cs typeface="Calibri" panose="020F0502020204030204" pitchFamily="34" charset="0"/>
              </a:rPr>
              <a:t>Ceri</a:t>
            </a:r>
            <a:r>
              <a:rPr lang="en-GB" altLang="en-US" sz="3200" dirty="0">
                <a:solidFill>
                  <a:srgbClr val="451964"/>
                </a:solidFill>
                <a:cs typeface="Calibri" panose="020F0502020204030204" pitchFamily="34" charset="0"/>
              </a:rPr>
              <a:t>. Who are you?</a:t>
            </a:r>
          </a:p>
          <a:p>
            <a:pPr>
              <a:lnSpc>
                <a:spcPct val="200000"/>
              </a:lnSpc>
              <a:spcBef>
                <a:spcPct val="0"/>
              </a:spcBef>
              <a:buFontTx/>
              <a:buNone/>
            </a:pPr>
            <a:r>
              <a:rPr lang="en-GB" altLang="en-US" sz="3200" dirty="0">
                <a:cs typeface="Calibri" panose="020F0502020204030204" pitchFamily="34" charset="0"/>
              </a:rPr>
              <a:t>A.	I’m </a:t>
            </a:r>
            <a:r>
              <a:rPr lang="en-GB" altLang="en-US" sz="3200" dirty="0" err="1">
                <a:cs typeface="Calibri" panose="020F0502020204030204" pitchFamily="34" charset="0"/>
              </a:rPr>
              <a:t>Eryl</a:t>
            </a:r>
            <a:r>
              <a:rPr lang="en-GB" altLang="en-US" sz="3200" dirty="0">
                <a:cs typeface="Calibri" panose="020F0502020204030204" pitchFamily="34" charset="0"/>
              </a:rPr>
              <a:t>. How are you </a:t>
            </a:r>
            <a:r>
              <a:rPr lang="en-GB" altLang="en-US" sz="3200" dirty="0" err="1">
                <a:cs typeface="Calibri" panose="020F0502020204030204" pitchFamily="34" charset="0"/>
              </a:rPr>
              <a:t>Ceri</a:t>
            </a:r>
            <a:r>
              <a:rPr lang="en-GB" altLang="en-US" sz="3200" dirty="0">
                <a:cs typeface="Calibri" panose="020F0502020204030204" pitchFamily="34" charset="0"/>
              </a:rPr>
              <a:t>?</a:t>
            </a:r>
          </a:p>
          <a:p>
            <a:pPr>
              <a:lnSpc>
                <a:spcPct val="200000"/>
              </a:lnSpc>
              <a:spcBef>
                <a:spcPct val="0"/>
              </a:spcBef>
              <a:buFontTx/>
              <a:buNone/>
            </a:pPr>
            <a:r>
              <a:rPr lang="en-GB" altLang="en-US" sz="3200" dirty="0">
                <a:solidFill>
                  <a:srgbClr val="451964"/>
                </a:solidFill>
                <a:cs typeface="Calibri" panose="020F0502020204030204" pitchFamily="34" charset="0"/>
              </a:rPr>
              <a:t>B.	Very well, thank you. How are you?</a:t>
            </a:r>
          </a:p>
          <a:p>
            <a:pPr>
              <a:lnSpc>
                <a:spcPct val="200000"/>
              </a:lnSpc>
              <a:spcBef>
                <a:spcPct val="0"/>
              </a:spcBef>
              <a:buFontTx/>
              <a:buNone/>
            </a:pPr>
            <a:r>
              <a:rPr lang="en-GB" altLang="en-US" sz="3200" dirty="0">
                <a:cs typeface="Calibri" panose="020F0502020204030204" pitchFamily="34" charset="0"/>
              </a:rPr>
              <a:t>A.	Ok, thanks. </a:t>
            </a:r>
          </a:p>
          <a:p>
            <a:pPr>
              <a:lnSpc>
                <a:spcPct val="200000"/>
              </a:lnSpc>
              <a:spcBef>
                <a:spcPct val="0"/>
              </a:spcBef>
              <a:buFontTx/>
              <a:buNone/>
            </a:pPr>
            <a:r>
              <a:rPr lang="en-GB" altLang="en-US" sz="3200" dirty="0">
                <a:solidFill>
                  <a:srgbClr val="451964"/>
                </a:solidFill>
                <a:cs typeface="Calibri" panose="020F0502020204030204" pitchFamily="34" charset="0"/>
              </a:rPr>
              <a:t>B.	Bye!</a:t>
            </a:r>
          </a:p>
        </p:txBody>
      </p:sp>
      <p:sp>
        <p:nvSpPr>
          <p:cNvPr id="24580" name="TextBox 2">
            <a:extLst>
              <a:ext uri="{FF2B5EF4-FFF2-40B4-BE49-F238E27FC236}">
                <a16:creationId xmlns:a16="http://schemas.microsoft.com/office/drawing/2014/main" id="{4BB0FA06-3DCA-47EA-857A-FE6052867A26}"/>
              </a:ext>
            </a:extLst>
          </p:cNvPr>
          <p:cNvSpPr txBox="1">
            <a:spLocks noChangeArrowheads="1"/>
          </p:cNvSpPr>
          <p:nvPr/>
        </p:nvSpPr>
        <p:spPr bwMode="auto">
          <a:xfrm>
            <a:off x="1921934" y="558800"/>
            <a:ext cx="674793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dirty="0">
                <a:latin typeface="Calibri"/>
                <a:cs typeface="Calibri"/>
              </a:rPr>
              <a:t>Bore da</a:t>
            </a:r>
            <a:r>
              <a:rPr lang="en-GB" altLang="en-US" sz="3200" dirty="0">
                <a:latin typeface="Calibri"/>
                <a:cs typeface="Calibri"/>
              </a:rPr>
              <a:t>, </a:t>
            </a:r>
            <a:r>
              <a:rPr lang="en-GB" altLang="en-US" sz="3200" dirty="0" err="1">
                <a:latin typeface="Calibri"/>
                <a:cs typeface="Calibri"/>
              </a:rPr>
              <a:t>pwy</a:t>
            </a:r>
            <a:r>
              <a:rPr lang="en-GB" altLang="en-US" sz="3200" dirty="0">
                <a:latin typeface="Calibri"/>
                <a:cs typeface="Calibri"/>
              </a:rPr>
              <a:t>  </a:t>
            </a:r>
            <a:r>
              <a:rPr lang="en-GB" altLang="en-US" sz="3200" dirty="0" err="1">
                <a:solidFill>
                  <a:srgbClr val="FF0000"/>
                </a:solidFill>
                <a:latin typeface="Calibri"/>
                <a:cs typeface="Calibri"/>
              </a:rPr>
              <a:t>wyt</a:t>
            </a:r>
            <a:r>
              <a:rPr lang="en-GB" altLang="en-US" sz="3200" dirty="0">
                <a:solidFill>
                  <a:srgbClr val="FF0000"/>
                </a:solidFill>
                <a:latin typeface="Calibri"/>
                <a:cs typeface="Calibri"/>
              </a:rPr>
              <a:t>  </a:t>
            </a:r>
            <a:r>
              <a:rPr lang="en-GB" altLang="en-US" sz="3200" dirty="0" err="1">
                <a:solidFill>
                  <a:srgbClr val="FF0000"/>
                </a:solidFill>
                <a:latin typeface="Calibri"/>
                <a:cs typeface="Calibri"/>
              </a:rPr>
              <a:t>ti</a:t>
            </a:r>
            <a:r>
              <a:rPr lang="en-GB" altLang="en-US" sz="3200" dirty="0">
                <a:latin typeface="Calibri"/>
                <a:cs typeface="Calibri"/>
              </a:rPr>
              <a:t>?</a:t>
            </a:r>
          </a:p>
        </p:txBody>
      </p:sp>
      <p:sp>
        <p:nvSpPr>
          <p:cNvPr id="24581" name="TextBox 6">
            <a:extLst>
              <a:ext uri="{FF2B5EF4-FFF2-40B4-BE49-F238E27FC236}">
                <a16:creationId xmlns:a16="http://schemas.microsoft.com/office/drawing/2014/main" id="{3CBBEAE9-E6E6-46D6-B6BA-988AAD810CFD}"/>
              </a:ext>
            </a:extLst>
          </p:cNvPr>
          <p:cNvSpPr txBox="1">
            <a:spLocks noChangeArrowheads="1"/>
          </p:cNvSpPr>
          <p:nvPr/>
        </p:nvSpPr>
        <p:spPr bwMode="auto">
          <a:xfrm>
            <a:off x="1921933" y="1558925"/>
            <a:ext cx="7224184"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dirty="0" err="1">
                <a:solidFill>
                  <a:srgbClr val="451964"/>
                </a:solidFill>
                <a:latin typeface="Calibri"/>
                <a:cs typeface="Calibri"/>
              </a:rPr>
              <a:t>Helo</a:t>
            </a:r>
            <a:r>
              <a:rPr lang="en-GB" altLang="en-US" sz="3200" dirty="0">
                <a:solidFill>
                  <a:srgbClr val="451964"/>
                </a:solidFill>
                <a:latin typeface="Calibri"/>
                <a:cs typeface="Calibri"/>
              </a:rPr>
              <a:t>, </a:t>
            </a:r>
            <a:r>
              <a:rPr lang="en-GB" altLang="en-US" sz="3200" u="sng" dirty="0" err="1">
                <a:solidFill>
                  <a:srgbClr val="451964"/>
                </a:solidFill>
                <a:latin typeface="Calibri"/>
                <a:cs typeface="Calibri"/>
              </a:rPr>
              <a:t>Ceri</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ydw</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i</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Pwy</a:t>
            </a:r>
            <a:r>
              <a:rPr lang="en-GB" altLang="en-US" sz="3200" dirty="0">
                <a:solidFill>
                  <a:srgbClr val="451964"/>
                </a:solidFill>
                <a:latin typeface="Calibri"/>
                <a:cs typeface="Calibri"/>
              </a:rPr>
              <a:t>  </a:t>
            </a:r>
            <a:r>
              <a:rPr lang="en-GB" altLang="en-US" sz="3200" dirty="0" err="1">
                <a:solidFill>
                  <a:srgbClr val="FF0000"/>
                </a:solidFill>
                <a:latin typeface="Calibri"/>
                <a:cs typeface="Calibri"/>
              </a:rPr>
              <a:t>wyt</a:t>
            </a:r>
            <a:r>
              <a:rPr lang="en-GB" altLang="en-US" sz="3200" dirty="0">
                <a:solidFill>
                  <a:srgbClr val="FF0000"/>
                </a:solidFill>
                <a:latin typeface="Calibri"/>
                <a:cs typeface="Calibri"/>
              </a:rPr>
              <a:t>  </a:t>
            </a:r>
            <a:r>
              <a:rPr lang="en-GB" altLang="en-US" sz="3200" dirty="0" err="1">
                <a:solidFill>
                  <a:srgbClr val="FF0000"/>
                </a:solidFill>
                <a:latin typeface="Calibri"/>
                <a:cs typeface="Calibri"/>
              </a:rPr>
              <a:t>ti</a:t>
            </a:r>
            <a:r>
              <a:rPr lang="en-GB" altLang="en-US" sz="3200" dirty="0">
                <a:solidFill>
                  <a:srgbClr val="451964"/>
                </a:solidFill>
                <a:latin typeface="Calibri"/>
                <a:cs typeface="Calibri"/>
              </a:rPr>
              <a:t>?</a:t>
            </a:r>
          </a:p>
        </p:txBody>
      </p:sp>
      <p:sp>
        <p:nvSpPr>
          <p:cNvPr id="24582" name="TextBox 7">
            <a:extLst>
              <a:ext uri="{FF2B5EF4-FFF2-40B4-BE49-F238E27FC236}">
                <a16:creationId xmlns:a16="http://schemas.microsoft.com/office/drawing/2014/main" id="{DD9C6CBF-342F-4643-8CD3-03D31889E6B3}"/>
              </a:ext>
            </a:extLst>
          </p:cNvPr>
          <p:cNvSpPr txBox="1">
            <a:spLocks noChangeArrowheads="1"/>
          </p:cNvSpPr>
          <p:nvPr/>
        </p:nvSpPr>
        <p:spPr bwMode="auto">
          <a:xfrm>
            <a:off x="1921934" y="2522539"/>
            <a:ext cx="6747933" cy="5857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dirty="0" err="1">
                <a:latin typeface="Calibri"/>
                <a:cs typeface="Calibri"/>
              </a:rPr>
              <a:t>Eryl</a:t>
            </a:r>
            <a:r>
              <a:rPr lang="en-GB" altLang="en-US" sz="3200" dirty="0">
                <a:latin typeface="Calibri"/>
                <a:cs typeface="Calibri"/>
              </a:rPr>
              <a:t> </a:t>
            </a:r>
            <a:r>
              <a:rPr lang="en-GB" altLang="en-US" sz="3200" dirty="0" err="1">
                <a:latin typeface="Calibri"/>
                <a:cs typeface="Calibri"/>
              </a:rPr>
              <a:t>ydw</a:t>
            </a:r>
            <a:r>
              <a:rPr lang="en-GB" altLang="en-US" sz="3200" dirty="0">
                <a:latin typeface="Calibri"/>
                <a:cs typeface="Calibri"/>
              </a:rPr>
              <a:t> </a:t>
            </a:r>
            <a:r>
              <a:rPr lang="en-GB" altLang="en-US" sz="3200" dirty="0" err="1">
                <a:latin typeface="Calibri"/>
                <a:cs typeface="Calibri"/>
              </a:rPr>
              <a:t>i</a:t>
            </a:r>
            <a:r>
              <a:rPr lang="en-GB" altLang="en-US" sz="3200" dirty="0">
                <a:latin typeface="Calibri"/>
                <a:cs typeface="Calibri"/>
              </a:rPr>
              <a:t>.   </a:t>
            </a:r>
            <a:r>
              <a:rPr lang="en-GB" altLang="en-US" sz="3200" dirty="0" err="1">
                <a:latin typeface="Calibri"/>
                <a:cs typeface="Calibri"/>
              </a:rPr>
              <a:t>Sut</a:t>
            </a:r>
            <a:r>
              <a:rPr lang="en-GB" altLang="en-US" sz="3200" dirty="0">
                <a:latin typeface="Calibri"/>
                <a:cs typeface="Calibri"/>
              </a:rPr>
              <a:t> </a:t>
            </a:r>
            <a:r>
              <a:rPr lang="en-GB" altLang="en-US" sz="3200" dirty="0" err="1">
                <a:solidFill>
                  <a:srgbClr val="008000"/>
                </a:solidFill>
                <a:latin typeface="Calibri"/>
                <a:cs typeface="Calibri"/>
              </a:rPr>
              <a:t>wyt</a:t>
            </a:r>
            <a:r>
              <a:rPr lang="en-GB" altLang="en-US" sz="3200" dirty="0">
                <a:solidFill>
                  <a:srgbClr val="008000"/>
                </a:solidFill>
                <a:latin typeface="Calibri"/>
                <a:cs typeface="Calibri"/>
              </a:rPr>
              <a:t> </a:t>
            </a:r>
            <a:r>
              <a:rPr lang="en-GB" altLang="en-US" sz="3200" dirty="0" err="1">
                <a:solidFill>
                  <a:srgbClr val="008000"/>
                </a:solidFill>
                <a:latin typeface="Calibri"/>
                <a:cs typeface="Calibri"/>
              </a:rPr>
              <a:t>ti</a:t>
            </a:r>
            <a:r>
              <a:rPr lang="en-GB" altLang="en-US" sz="3200" dirty="0">
                <a:solidFill>
                  <a:srgbClr val="008000"/>
                </a:solidFill>
                <a:latin typeface="Calibri"/>
                <a:cs typeface="Calibri"/>
              </a:rPr>
              <a:t> </a:t>
            </a:r>
            <a:r>
              <a:rPr lang="en-GB" altLang="en-US" sz="3200" u="sng" dirty="0">
                <a:latin typeface="Calibri"/>
                <a:cs typeface="Calibri"/>
              </a:rPr>
              <a:t>Ceri</a:t>
            </a:r>
            <a:r>
              <a:rPr lang="en-GB" altLang="en-US" sz="3200" dirty="0">
                <a:latin typeface="Calibri"/>
                <a:cs typeface="Calibri"/>
              </a:rPr>
              <a:t>?</a:t>
            </a:r>
          </a:p>
        </p:txBody>
      </p:sp>
      <p:sp>
        <p:nvSpPr>
          <p:cNvPr id="24583" name="TextBox 8">
            <a:extLst>
              <a:ext uri="{FF2B5EF4-FFF2-40B4-BE49-F238E27FC236}">
                <a16:creationId xmlns:a16="http://schemas.microsoft.com/office/drawing/2014/main" id="{3352E907-7F70-4267-B5D4-F01D1881CCBB}"/>
              </a:ext>
            </a:extLst>
          </p:cNvPr>
          <p:cNvSpPr txBox="1">
            <a:spLocks noChangeArrowheads="1"/>
          </p:cNvSpPr>
          <p:nvPr/>
        </p:nvSpPr>
        <p:spPr bwMode="auto">
          <a:xfrm>
            <a:off x="1921934" y="3503613"/>
            <a:ext cx="8092017" cy="5857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dirty="0">
                <a:solidFill>
                  <a:srgbClr val="451964"/>
                </a:solidFill>
                <a:latin typeface="Calibri"/>
                <a:cs typeface="Calibri"/>
              </a:rPr>
              <a:t>Da </a:t>
            </a:r>
            <a:r>
              <a:rPr lang="en-GB" altLang="en-US" sz="3200" u="sng" dirty="0" err="1">
                <a:solidFill>
                  <a:srgbClr val="451964"/>
                </a:solidFill>
                <a:latin typeface="Calibri"/>
                <a:cs typeface="Calibri"/>
              </a:rPr>
              <a:t>iawn</a:t>
            </a:r>
            <a:r>
              <a:rPr lang="en-GB" altLang="en-US" sz="3200" u="sng" dirty="0">
                <a:solidFill>
                  <a:srgbClr val="451964"/>
                </a:solidFill>
                <a:latin typeface="Calibri"/>
                <a:cs typeface="Calibri"/>
              </a:rPr>
              <a:t>, </a:t>
            </a:r>
            <a:r>
              <a:rPr lang="en-GB" altLang="en-US" sz="3200" u="sng" dirty="0" err="1">
                <a:solidFill>
                  <a:srgbClr val="451964"/>
                </a:solidFill>
                <a:latin typeface="Calibri"/>
                <a:cs typeface="Calibri"/>
              </a:rPr>
              <a:t>diolch</a:t>
            </a:r>
            <a:r>
              <a:rPr lang="en-GB" altLang="en-US" sz="3200" dirty="0">
                <a:solidFill>
                  <a:srgbClr val="451964"/>
                </a:solidFill>
                <a:latin typeface="Calibri"/>
                <a:cs typeface="Calibri"/>
              </a:rPr>
              <a:t>.  </a:t>
            </a:r>
            <a:r>
              <a:rPr lang="en-GB" altLang="en-US" sz="3200" dirty="0" err="1">
                <a:solidFill>
                  <a:srgbClr val="451964"/>
                </a:solidFill>
                <a:latin typeface="Calibri"/>
                <a:cs typeface="Calibri"/>
              </a:rPr>
              <a:t>Sut</a:t>
            </a:r>
            <a:r>
              <a:rPr lang="en-GB" altLang="en-US" sz="3200" dirty="0">
                <a:solidFill>
                  <a:srgbClr val="451964"/>
                </a:solidFill>
                <a:latin typeface="Calibri"/>
                <a:cs typeface="Calibri"/>
              </a:rPr>
              <a:t> </a:t>
            </a:r>
            <a:r>
              <a:rPr lang="en-GB" altLang="en-US" sz="3200" dirty="0" err="1">
                <a:solidFill>
                  <a:srgbClr val="008000"/>
                </a:solidFill>
                <a:latin typeface="Calibri"/>
                <a:cs typeface="Calibri"/>
              </a:rPr>
              <a:t>wyt</a:t>
            </a:r>
            <a:r>
              <a:rPr lang="en-GB" altLang="en-US" sz="3200" dirty="0">
                <a:solidFill>
                  <a:srgbClr val="008000"/>
                </a:solidFill>
                <a:latin typeface="Calibri"/>
                <a:cs typeface="Calibri"/>
              </a:rPr>
              <a:t> </a:t>
            </a:r>
            <a:r>
              <a:rPr lang="en-GB" altLang="en-US" sz="3200" dirty="0" err="1">
                <a:solidFill>
                  <a:srgbClr val="008000"/>
                </a:solidFill>
                <a:latin typeface="Calibri"/>
                <a:cs typeface="Calibri"/>
              </a:rPr>
              <a:t>ti</a:t>
            </a:r>
            <a:r>
              <a:rPr lang="en-GB" altLang="en-US" sz="3200" dirty="0">
                <a:solidFill>
                  <a:srgbClr val="451964"/>
                </a:solidFill>
                <a:latin typeface="Calibri"/>
                <a:cs typeface="Calibri"/>
              </a:rPr>
              <a:t>?</a:t>
            </a:r>
          </a:p>
        </p:txBody>
      </p:sp>
      <p:sp>
        <p:nvSpPr>
          <p:cNvPr id="24584" name="TextBox 9">
            <a:extLst>
              <a:ext uri="{FF2B5EF4-FFF2-40B4-BE49-F238E27FC236}">
                <a16:creationId xmlns:a16="http://schemas.microsoft.com/office/drawing/2014/main" id="{FC34EF86-1D37-48EC-8A22-0DBBEEBF5EB6}"/>
              </a:ext>
            </a:extLst>
          </p:cNvPr>
          <p:cNvSpPr txBox="1">
            <a:spLocks noChangeArrowheads="1"/>
          </p:cNvSpPr>
          <p:nvPr/>
        </p:nvSpPr>
        <p:spPr bwMode="auto">
          <a:xfrm>
            <a:off x="1921934" y="4465638"/>
            <a:ext cx="674793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u="sng"/>
              <a:t>Iawn, diolch</a:t>
            </a:r>
            <a:r>
              <a:rPr lang="en-GB" altLang="en-US" sz="3200"/>
              <a:t>.</a:t>
            </a:r>
          </a:p>
        </p:txBody>
      </p:sp>
      <p:sp>
        <p:nvSpPr>
          <p:cNvPr id="24585" name="TextBox 10">
            <a:extLst>
              <a:ext uri="{FF2B5EF4-FFF2-40B4-BE49-F238E27FC236}">
                <a16:creationId xmlns:a16="http://schemas.microsoft.com/office/drawing/2014/main" id="{9B91F70B-9060-47FD-A9B1-DA8E4BC09E4F}"/>
              </a:ext>
            </a:extLst>
          </p:cNvPr>
          <p:cNvSpPr txBox="1">
            <a:spLocks noChangeArrowheads="1"/>
          </p:cNvSpPr>
          <p:nvPr/>
        </p:nvSpPr>
        <p:spPr bwMode="auto">
          <a:xfrm>
            <a:off x="1921934" y="5448515"/>
            <a:ext cx="674793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a:solidFill>
                  <a:srgbClr val="451964"/>
                </a:solidFill>
              </a:rPr>
              <a:t>Hwyl!</a:t>
            </a:r>
          </a:p>
        </p:txBody>
      </p:sp>
      <p:sp>
        <p:nvSpPr>
          <p:cNvPr id="12" name="Oval Callout 11">
            <a:extLst>
              <a:ext uri="{FF2B5EF4-FFF2-40B4-BE49-F238E27FC236}">
                <a16:creationId xmlns:a16="http://schemas.microsoft.com/office/drawing/2014/main" id="{AC5CC79C-0F88-4257-BFB5-69C85A9747F2}"/>
              </a:ext>
            </a:extLst>
          </p:cNvPr>
          <p:cNvSpPr>
            <a:spLocks noChangeArrowheads="1"/>
          </p:cNvSpPr>
          <p:nvPr/>
        </p:nvSpPr>
        <p:spPr bwMode="auto">
          <a:xfrm>
            <a:off x="9146118" y="119064"/>
            <a:ext cx="2770716" cy="1082675"/>
          </a:xfrm>
          <a:prstGeom prst="wedgeEllipseCallout">
            <a:avLst>
              <a:gd name="adj1" fmla="val -20833"/>
              <a:gd name="adj2" fmla="val 62500"/>
            </a:avLst>
          </a:prstGeom>
          <a:solidFill>
            <a:schemeClr val="bg1"/>
          </a:solidFill>
          <a:ln w="12700">
            <a:solidFill>
              <a:schemeClr val="tx1"/>
            </a:solidFill>
            <a:miter lim="800000"/>
            <a:headEnd/>
            <a:tailEnd/>
          </a:ln>
          <a:effectLst>
            <a:outerShdw blurRad="50800" dist="38100" dir="5400000" algn="t" rotWithShape="0">
              <a:srgbClr val="808080">
                <a:alpha val="39998"/>
              </a:srgbClr>
            </a:outerShdw>
          </a:effec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eaLnBrk="0" fontAlgn="base" hangingPunct="0">
              <a:spcBef>
                <a:spcPct val="0"/>
              </a:spcBef>
              <a:spcAft>
                <a:spcPct val="0"/>
              </a:spcAft>
              <a:defRPr>
                <a:solidFill>
                  <a:schemeClr val="tx1"/>
                </a:solidFill>
                <a:latin typeface="Calibri" charset="0"/>
              </a:defRPr>
            </a:lvl6pPr>
            <a:lvl7pPr marL="2971800" indent="-228600" eaLnBrk="0" fontAlgn="base" hangingPunct="0">
              <a:spcBef>
                <a:spcPct val="0"/>
              </a:spcBef>
              <a:spcAft>
                <a:spcPct val="0"/>
              </a:spcAft>
              <a:defRPr>
                <a:solidFill>
                  <a:schemeClr val="tx1"/>
                </a:solidFill>
                <a:latin typeface="Calibri" charset="0"/>
              </a:defRPr>
            </a:lvl7pPr>
            <a:lvl8pPr marL="3429000" indent="-228600" eaLnBrk="0" fontAlgn="base" hangingPunct="0">
              <a:spcBef>
                <a:spcPct val="0"/>
              </a:spcBef>
              <a:spcAft>
                <a:spcPct val="0"/>
              </a:spcAft>
              <a:defRPr>
                <a:solidFill>
                  <a:schemeClr val="tx1"/>
                </a:solidFill>
                <a:latin typeface="Calibri" charset="0"/>
              </a:defRPr>
            </a:lvl8pPr>
            <a:lvl9pPr marL="3886200" indent="-228600" eaLnBrk="0" fontAlgn="base" hangingPunct="0">
              <a:spcBef>
                <a:spcPct val="0"/>
              </a:spcBef>
              <a:spcAft>
                <a:spcPct val="0"/>
              </a:spcAft>
              <a:defRPr>
                <a:solidFill>
                  <a:schemeClr val="tx1"/>
                </a:solidFill>
                <a:latin typeface="Calibri" charset="0"/>
              </a:defRPr>
            </a:lvl9pPr>
          </a:lstStyle>
          <a:p>
            <a:pPr algn="ctr">
              <a:defRPr/>
            </a:pPr>
            <a:endParaRPr lang="en-GB" altLang="en-US">
              <a:solidFill>
                <a:srgbClr val="FFFFFF"/>
              </a:solidFill>
            </a:endParaRPr>
          </a:p>
        </p:txBody>
      </p:sp>
      <p:sp>
        <p:nvSpPr>
          <p:cNvPr id="13" name="TextBox 12">
            <a:extLst>
              <a:ext uri="{FF2B5EF4-FFF2-40B4-BE49-F238E27FC236}">
                <a16:creationId xmlns:a16="http://schemas.microsoft.com/office/drawing/2014/main" id="{A8F69034-DB42-48DF-9A5E-DEC0660830CB}"/>
              </a:ext>
            </a:extLst>
          </p:cNvPr>
          <p:cNvSpPr txBox="1"/>
          <p:nvPr/>
        </p:nvSpPr>
        <p:spPr>
          <a:xfrm>
            <a:off x="9298517" y="276225"/>
            <a:ext cx="2463800" cy="769938"/>
          </a:xfrm>
          <a:prstGeom prst="rect">
            <a:avLst/>
          </a:prstGeom>
          <a:noFill/>
        </p:spPr>
        <p:txBody>
          <a:bodyPr>
            <a:spAutoFit/>
          </a:bodyPr>
          <a:lstStyle/>
          <a:p>
            <a:pPr algn="ctr">
              <a:defRPr/>
            </a:pPr>
            <a:r>
              <a:rPr lang="en-GB" sz="4400" dirty="0" err="1">
                <a:latin typeface="+mj-lt"/>
              </a:rPr>
              <a:t>Sgwrs</a:t>
            </a:r>
            <a:endParaRPr lang="en-GB" sz="4400" dirty="0">
              <a:latin typeface="+mj-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74B30-8BE4-4234-B293-EECFFAE6E51F}"/>
              </a:ext>
            </a:extLst>
          </p:cNvPr>
          <p:cNvSpPr>
            <a:spLocks noGrp="1"/>
          </p:cNvSpPr>
          <p:nvPr>
            <p:ph type="title"/>
          </p:nvPr>
        </p:nvSpPr>
        <p:spPr>
          <a:xfrm>
            <a:off x="838200" y="2103437"/>
            <a:ext cx="10515600" cy="1325563"/>
          </a:xfrm>
        </p:spPr>
        <p:txBody>
          <a:bodyPr>
            <a:noAutofit/>
          </a:bodyPr>
          <a:lstStyle/>
          <a:p>
            <a:r>
              <a:rPr lang="en-GB" sz="9000" b="1" dirty="0"/>
              <a:t>BWYD   /   FOOD</a:t>
            </a:r>
          </a:p>
        </p:txBody>
      </p:sp>
    </p:spTree>
    <p:extLst>
      <p:ext uri="{BB962C8B-B14F-4D97-AF65-F5344CB8AC3E}">
        <p14:creationId xmlns:p14="http://schemas.microsoft.com/office/powerpoint/2010/main" val="217161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06400" y="2421635"/>
            <a:ext cx="6681216" cy="2819400"/>
          </a:xfrm>
          <a:prstGeom prst="rect">
            <a:avLst/>
          </a:prstGeom>
          <a:blipFill>
            <a:blip r:embed="rId3" cstate="print"/>
            <a:stretch>
              <a:fillRect/>
            </a:stretch>
          </a:blipFill>
        </p:spPr>
        <p:txBody>
          <a:bodyPr wrap="square" lIns="0" tIns="0" rIns="0" bIns="0" rtlCol="0">
            <a:noAutofit/>
          </a:bodyPr>
          <a:lstStyle/>
          <a:p>
            <a:endParaRPr/>
          </a:p>
        </p:txBody>
      </p:sp>
      <p:sp>
        <p:nvSpPr>
          <p:cNvPr id="3" name="object 3"/>
          <p:cNvSpPr txBox="1"/>
          <p:nvPr/>
        </p:nvSpPr>
        <p:spPr>
          <a:xfrm>
            <a:off x="822113" y="1047623"/>
            <a:ext cx="9779000" cy="496570"/>
          </a:xfrm>
          <a:prstGeom prst="rect">
            <a:avLst/>
          </a:prstGeom>
        </p:spPr>
        <p:txBody>
          <a:bodyPr vert="horz" wrap="square" lIns="0" tIns="0" rIns="0" bIns="0" rtlCol="0">
            <a:noAutofit/>
          </a:bodyPr>
          <a:lstStyle/>
          <a:p>
            <a:pPr marL="12700">
              <a:lnSpc>
                <a:spcPct val="100000"/>
              </a:lnSpc>
            </a:pPr>
            <a:r>
              <a:rPr sz="3200" dirty="0">
                <a:latin typeface="Arial"/>
                <a:cs typeface="Arial"/>
              </a:rPr>
              <a:t>Pa</a:t>
            </a:r>
            <a:r>
              <a:rPr sz="3200" spc="-15" dirty="0">
                <a:latin typeface="Arial"/>
                <a:cs typeface="Arial"/>
              </a:rPr>
              <a:t>t</a:t>
            </a:r>
            <a:r>
              <a:rPr sz="3200" spc="0" dirty="0">
                <a:latin typeface="Arial"/>
                <a:cs typeface="Arial"/>
              </a:rPr>
              <a:t>rymau</a:t>
            </a:r>
            <a:r>
              <a:rPr sz="3200" spc="-30" dirty="0">
                <a:latin typeface="Arial"/>
                <a:cs typeface="Arial"/>
              </a:rPr>
              <a:t> </a:t>
            </a:r>
            <a:r>
              <a:rPr sz="3200" spc="0" dirty="0">
                <a:latin typeface="Arial"/>
                <a:cs typeface="Arial"/>
              </a:rPr>
              <a:t>br</a:t>
            </a:r>
            <a:r>
              <a:rPr sz="3200" spc="-15" dirty="0">
                <a:latin typeface="Arial"/>
                <a:cs typeface="Arial"/>
              </a:rPr>
              <a:t>a</a:t>
            </a:r>
            <a:r>
              <a:rPr sz="3200" spc="0" dirty="0">
                <a:latin typeface="Arial"/>
                <a:cs typeface="Arial"/>
              </a:rPr>
              <a:t>wd</a:t>
            </a:r>
            <a:r>
              <a:rPr sz="3200" spc="-15" dirty="0">
                <a:latin typeface="Arial"/>
                <a:cs typeface="Arial"/>
              </a:rPr>
              <a:t>d</a:t>
            </a:r>
            <a:r>
              <a:rPr sz="3200" spc="0" dirty="0">
                <a:latin typeface="Arial"/>
                <a:cs typeface="Arial"/>
              </a:rPr>
              <a:t>e</a:t>
            </a:r>
            <a:r>
              <a:rPr sz="3200" spc="-15" dirty="0">
                <a:latin typeface="Arial"/>
                <a:cs typeface="Arial"/>
              </a:rPr>
              <a:t>g</a:t>
            </a:r>
            <a:r>
              <a:rPr sz="3200" spc="0" dirty="0">
                <a:latin typeface="Arial"/>
                <a:cs typeface="Arial"/>
              </a:rPr>
              <a:t>au</a:t>
            </a:r>
            <a:r>
              <a:rPr sz="3200" spc="-40" dirty="0">
                <a:latin typeface="Arial"/>
                <a:cs typeface="Arial"/>
              </a:rPr>
              <a:t> </a:t>
            </a:r>
            <a:r>
              <a:rPr sz="3200" spc="0" dirty="0">
                <a:latin typeface="Arial"/>
                <a:cs typeface="Arial"/>
              </a:rPr>
              <a:t>/</a:t>
            </a:r>
            <a:r>
              <a:rPr sz="3200" spc="-5" dirty="0">
                <a:latin typeface="Arial"/>
                <a:cs typeface="Arial"/>
              </a:rPr>
              <a:t> </a:t>
            </a:r>
            <a:r>
              <a:rPr sz="2800" i="1" spc="-15" dirty="0">
                <a:solidFill>
                  <a:srgbClr val="006FC0"/>
                </a:solidFill>
                <a:latin typeface="Arial"/>
                <a:cs typeface="Arial"/>
              </a:rPr>
              <a:t>Sentence</a:t>
            </a:r>
            <a:r>
              <a:rPr sz="2800" i="1" spc="5" dirty="0">
                <a:solidFill>
                  <a:srgbClr val="006FC0"/>
                </a:solidFill>
                <a:latin typeface="Arial"/>
                <a:cs typeface="Arial"/>
              </a:rPr>
              <a:t> </a:t>
            </a:r>
            <a:r>
              <a:rPr sz="2800" i="1" spc="-20" dirty="0">
                <a:solidFill>
                  <a:srgbClr val="006FC0"/>
                </a:solidFill>
                <a:latin typeface="Arial"/>
                <a:cs typeface="Arial"/>
              </a:rPr>
              <a:t>p</a:t>
            </a:r>
            <a:r>
              <a:rPr sz="2800" i="1" spc="-15" dirty="0">
                <a:solidFill>
                  <a:srgbClr val="006FC0"/>
                </a:solidFill>
                <a:latin typeface="Arial"/>
                <a:cs typeface="Arial"/>
              </a:rPr>
              <a:t>atte</a:t>
            </a:r>
            <a:r>
              <a:rPr sz="2800" i="1" spc="-5" dirty="0">
                <a:solidFill>
                  <a:srgbClr val="006FC0"/>
                </a:solidFill>
                <a:latin typeface="Arial"/>
                <a:cs typeface="Arial"/>
              </a:rPr>
              <a:t>r</a:t>
            </a:r>
            <a:r>
              <a:rPr sz="2800" i="1" spc="-15" dirty="0">
                <a:solidFill>
                  <a:srgbClr val="006FC0"/>
                </a:solidFill>
                <a:latin typeface="Arial"/>
                <a:cs typeface="Arial"/>
              </a:rPr>
              <a:t>ns</a:t>
            </a:r>
            <a:endParaRPr sz="2800" dirty="0">
              <a:latin typeface="Arial"/>
              <a:cs typeface="Arial"/>
            </a:endParaRPr>
          </a:p>
        </p:txBody>
      </p:sp>
      <p:sp>
        <p:nvSpPr>
          <p:cNvPr id="4" name="object 4"/>
          <p:cNvSpPr/>
          <p:nvPr/>
        </p:nvSpPr>
        <p:spPr>
          <a:xfrm>
            <a:off x="4608069" y="5255641"/>
            <a:ext cx="7056628" cy="1062101"/>
          </a:xfrm>
          <a:custGeom>
            <a:avLst/>
            <a:gdLst/>
            <a:ahLst/>
            <a:cxnLst/>
            <a:rect l="l" t="t" r="r" b="b"/>
            <a:pathLst>
              <a:path w="5292471" h="1062101">
                <a:moveTo>
                  <a:pt x="0" y="0"/>
                </a:moveTo>
                <a:lnTo>
                  <a:pt x="612266" y="473583"/>
                </a:lnTo>
                <a:lnTo>
                  <a:pt x="612601" y="904645"/>
                </a:lnTo>
                <a:lnTo>
                  <a:pt x="614137" y="919114"/>
                </a:lnTo>
                <a:lnTo>
                  <a:pt x="625721" y="959958"/>
                </a:lnTo>
                <a:lnTo>
                  <a:pt x="646658" y="995852"/>
                </a:lnTo>
                <a:lnTo>
                  <a:pt x="675524" y="1025372"/>
                </a:lnTo>
                <a:lnTo>
                  <a:pt x="710892" y="1047094"/>
                </a:lnTo>
                <a:lnTo>
                  <a:pt x="751336" y="1059594"/>
                </a:lnTo>
                <a:lnTo>
                  <a:pt x="780414" y="1062101"/>
                </a:lnTo>
                <a:lnTo>
                  <a:pt x="2562352" y="1062101"/>
                </a:lnTo>
                <a:lnTo>
                  <a:pt x="5135012" y="1061766"/>
                </a:lnTo>
                <a:lnTo>
                  <a:pt x="5177183" y="1053620"/>
                </a:lnTo>
                <a:lnTo>
                  <a:pt x="5214884" y="1035645"/>
                </a:lnTo>
                <a:lnTo>
                  <a:pt x="5246689" y="1009268"/>
                </a:lnTo>
                <a:lnTo>
                  <a:pt x="5271172" y="975910"/>
                </a:lnTo>
                <a:lnTo>
                  <a:pt x="5286908" y="936997"/>
                </a:lnTo>
                <a:lnTo>
                  <a:pt x="5292471" y="893953"/>
                </a:lnTo>
                <a:lnTo>
                  <a:pt x="5292471" y="221361"/>
                </a:lnTo>
                <a:lnTo>
                  <a:pt x="612266" y="221361"/>
                </a:lnTo>
                <a:lnTo>
                  <a:pt x="0" y="0"/>
                </a:lnTo>
                <a:close/>
              </a:path>
              <a:path w="5292471" h="1062101">
                <a:moveTo>
                  <a:pt x="5124323" y="53213"/>
                </a:moveTo>
                <a:lnTo>
                  <a:pt x="1392301" y="53213"/>
                </a:lnTo>
                <a:lnTo>
                  <a:pt x="769725" y="53547"/>
                </a:lnTo>
                <a:lnTo>
                  <a:pt x="727554" y="61696"/>
                </a:lnTo>
                <a:lnTo>
                  <a:pt x="689853" y="79674"/>
                </a:lnTo>
                <a:lnTo>
                  <a:pt x="658048" y="106055"/>
                </a:lnTo>
                <a:lnTo>
                  <a:pt x="633565" y="139414"/>
                </a:lnTo>
                <a:lnTo>
                  <a:pt x="617829" y="178325"/>
                </a:lnTo>
                <a:lnTo>
                  <a:pt x="612266" y="221361"/>
                </a:lnTo>
                <a:lnTo>
                  <a:pt x="5292471" y="221361"/>
                </a:lnTo>
                <a:lnTo>
                  <a:pt x="5287866" y="182131"/>
                </a:lnTo>
                <a:lnTo>
                  <a:pt x="5273006" y="142782"/>
                </a:lnTo>
                <a:lnTo>
                  <a:pt x="5249267" y="108853"/>
                </a:lnTo>
                <a:lnTo>
                  <a:pt x="5218076" y="81770"/>
                </a:lnTo>
                <a:lnTo>
                  <a:pt x="5180857" y="62960"/>
                </a:lnTo>
                <a:lnTo>
                  <a:pt x="5139038" y="53848"/>
                </a:lnTo>
                <a:lnTo>
                  <a:pt x="5124323" y="53213"/>
                </a:lnTo>
                <a:close/>
              </a:path>
            </a:pathLst>
          </a:custGeom>
          <a:solidFill>
            <a:srgbClr val="4F81BC"/>
          </a:solidFill>
        </p:spPr>
        <p:txBody>
          <a:bodyPr wrap="square" lIns="0" tIns="0" rIns="0" bIns="0" rtlCol="0">
            <a:noAutofit/>
          </a:bodyPr>
          <a:lstStyle/>
          <a:p>
            <a:endParaRPr/>
          </a:p>
        </p:txBody>
      </p:sp>
      <p:sp>
        <p:nvSpPr>
          <p:cNvPr id="5" name="object 5"/>
          <p:cNvSpPr/>
          <p:nvPr/>
        </p:nvSpPr>
        <p:spPr>
          <a:xfrm>
            <a:off x="4608069" y="5255641"/>
            <a:ext cx="7056628" cy="1062101"/>
          </a:xfrm>
          <a:custGeom>
            <a:avLst/>
            <a:gdLst/>
            <a:ahLst/>
            <a:cxnLst/>
            <a:rect l="l" t="t" r="r" b="b"/>
            <a:pathLst>
              <a:path w="5292471" h="1062101">
                <a:moveTo>
                  <a:pt x="612266" y="221361"/>
                </a:moveTo>
                <a:lnTo>
                  <a:pt x="617829" y="178325"/>
                </a:lnTo>
                <a:lnTo>
                  <a:pt x="633565" y="139414"/>
                </a:lnTo>
                <a:lnTo>
                  <a:pt x="658048" y="106055"/>
                </a:lnTo>
                <a:lnTo>
                  <a:pt x="689853" y="79674"/>
                </a:lnTo>
                <a:lnTo>
                  <a:pt x="727554" y="61696"/>
                </a:lnTo>
                <a:lnTo>
                  <a:pt x="769725" y="53547"/>
                </a:lnTo>
                <a:lnTo>
                  <a:pt x="1392301" y="53213"/>
                </a:lnTo>
                <a:lnTo>
                  <a:pt x="2562352" y="53213"/>
                </a:lnTo>
                <a:lnTo>
                  <a:pt x="5124323" y="53213"/>
                </a:lnTo>
                <a:lnTo>
                  <a:pt x="5139038" y="53848"/>
                </a:lnTo>
                <a:lnTo>
                  <a:pt x="5180857" y="62960"/>
                </a:lnTo>
                <a:lnTo>
                  <a:pt x="5218076" y="81770"/>
                </a:lnTo>
                <a:lnTo>
                  <a:pt x="5249267" y="108853"/>
                </a:lnTo>
                <a:lnTo>
                  <a:pt x="5273006" y="142782"/>
                </a:lnTo>
                <a:lnTo>
                  <a:pt x="5287866" y="182131"/>
                </a:lnTo>
                <a:lnTo>
                  <a:pt x="5292471" y="221361"/>
                </a:lnTo>
                <a:lnTo>
                  <a:pt x="5292471" y="473583"/>
                </a:lnTo>
                <a:lnTo>
                  <a:pt x="5292471" y="893953"/>
                </a:lnTo>
                <a:lnTo>
                  <a:pt x="5291835" y="908672"/>
                </a:lnTo>
                <a:lnTo>
                  <a:pt x="5282723" y="950497"/>
                </a:lnTo>
                <a:lnTo>
                  <a:pt x="5263913" y="987717"/>
                </a:lnTo>
                <a:lnTo>
                  <a:pt x="5236830" y="1018906"/>
                </a:lnTo>
                <a:lnTo>
                  <a:pt x="5202901" y="1042641"/>
                </a:lnTo>
                <a:lnTo>
                  <a:pt x="5163552" y="1057497"/>
                </a:lnTo>
                <a:lnTo>
                  <a:pt x="2562352" y="1062101"/>
                </a:lnTo>
                <a:lnTo>
                  <a:pt x="1392301" y="1062101"/>
                </a:lnTo>
                <a:lnTo>
                  <a:pt x="780414" y="1062101"/>
                </a:lnTo>
                <a:lnTo>
                  <a:pt x="765699" y="1061465"/>
                </a:lnTo>
                <a:lnTo>
                  <a:pt x="723880" y="1052356"/>
                </a:lnTo>
                <a:lnTo>
                  <a:pt x="686661" y="1033550"/>
                </a:lnTo>
                <a:lnTo>
                  <a:pt x="655470" y="1006470"/>
                </a:lnTo>
                <a:lnTo>
                  <a:pt x="631731" y="972543"/>
                </a:lnTo>
                <a:lnTo>
                  <a:pt x="616871" y="933190"/>
                </a:lnTo>
                <a:lnTo>
                  <a:pt x="612266" y="473583"/>
                </a:lnTo>
                <a:lnTo>
                  <a:pt x="0" y="0"/>
                </a:lnTo>
                <a:lnTo>
                  <a:pt x="612266" y="221361"/>
                </a:lnTo>
                <a:close/>
              </a:path>
            </a:pathLst>
          </a:custGeom>
          <a:ln w="25908">
            <a:solidFill>
              <a:srgbClr val="385D89"/>
            </a:solidFill>
          </a:ln>
        </p:spPr>
        <p:txBody>
          <a:bodyPr wrap="square" lIns="0" tIns="0" rIns="0" bIns="0" rtlCol="0">
            <a:noAutofit/>
          </a:bodyPr>
          <a:lstStyle/>
          <a:p>
            <a:endParaRPr/>
          </a:p>
        </p:txBody>
      </p:sp>
      <p:sp>
        <p:nvSpPr>
          <p:cNvPr id="6" name="object 6"/>
          <p:cNvSpPr/>
          <p:nvPr/>
        </p:nvSpPr>
        <p:spPr>
          <a:xfrm>
            <a:off x="4609422" y="1600962"/>
            <a:ext cx="6864265" cy="1044701"/>
          </a:xfrm>
          <a:custGeom>
            <a:avLst/>
            <a:gdLst/>
            <a:ahLst/>
            <a:cxnLst/>
            <a:rect l="l" t="t" r="r" b="b"/>
            <a:pathLst>
              <a:path w="5148199" h="1044701">
                <a:moveTo>
                  <a:pt x="4980305" y="0"/>
                </a:moveTo>
                <a:lnTo>
                  <a:pt x="1248029" y="0"/>
                </a:lnTo>
                <a:lnTo>
                  <a:pt x="625612" y="309"/>
                </a:lnTo>
                <a:lnTo>
                  <a:pt x="583406" y="8369"/>
                </a:lnTo>
                <a:lnTo>
                  <a:pt x="545670" y="26282"/>
                </a:lnTo>
                <a:lnTo>
                  <a:pt x="513831" y="52621"/>
                </a:lnTo>
                <a:lnTo>
                  <a:pt x="489319" y="85955"/>
                </a:lnTo>
                <a:lnTo>
                  <a:pt x="473564" y="124856"/>
                </a:lnTo>
                <a:lnTo>
                  <a:pt x="467995" y="167893"/>
                </a:lnTo>
                <a:lnTo>
                  <a:pt x="467995" y="587628"/>
                </a:lnTo>
                <a:lnTo>
                  <a:pt x="0" y="1044701"/>
                </a:lnTo>
                <a:lnTo>
                  <a:pt x="467995" y="839470"/>
                </a:lnTo>
                <a:lnTo>
                  <a:pt x="5148199" y="839470"/>
                </a:lnTo>
                <a:lnTo>
                  <a:pt x="5148199" y="587628"/>
                </a:lnTo>
                <a:lnTo>
                  <a:pt x="5147889" y="157617"/>
                </a:lnTo>
                <a:lnTo>
                  <a:pt x="5139829" y="115411"/>
                </a:lnTo>
                <a:lnTo>
                  <a:pt x="5121916" y="77675"/>
                </a:lnTo>
                <a:lnTo>
                  <a:pt x="5095577" y="45836"/>
                </a:lnTo>
                <a:lnTo>
                  <a:pt x="5062243" y="21324"/>
                </a:lnTo>
                <a:lnTo>
                  <a:pt x="5023342" y="5569"/>
                </a:lnTo>
                <a:lnTo>
                  <a:pt x="4995022" y="636"/>
                </a:lnTo>
                <a:lnTo>
                  <a:pt x="4980305" y="0"/>
                </a:lnTo>
                <a:close/>
              </a:path>
              <a:path w="5148199" h="1044701">
                <a:moveTo>
                  <a:pt x="5148199" y="839470"/>
                </a:moveTo>
                <a:lnTo>
                  <a:pt x="467995" y="839470"/>
                </a:lnTo>
                <a:lnTo>
                  <a:pt x="468304" y="849746"/>
                </a:lnTo>
                <a:lnTo>
                  <a:pt x="476364" y="891952"/>
                </a:lnTo>
                <a:lnTo>
                  <a:pt x="494277" y="929688"/>
                </a:lnTo>
                <a:lnTo>
                  <a:pt x="520616" y="961527"/>
                </a:lnTo>
                <a:lnTo>
                  <a:pt x="553950" y="986039"/>
                </a:lnTo>
                <a:lnTo>
                  <a:pt x="592851" y="1001794"/>
                </a:lnTo>
                <a:lnTo>
                  <a:pt x="635888" y="1007363"/>
                </a:lnTo>
                <a:lnTo>
                  <a:pt x="2418080" y="1007363"/>
                </a:lnTo>
                <a:lnTo>
                  <a:pt x="4990581" y="1007054"/>
                </a:lnTo>
                <a:lnTo>
                  <a:pt x="5032787" y="998994"/>
                </a:lnTo>
                <a:lnTo>
                  <a:pt x="5070523" y="981081"/>
                </a:lnTo>
                <a:lnTo>
                  <a:pt x="5102362" y="954742"/>
                </a:lnTo>
                <a:lnTo>
                  <a:pt x="5126874" y="921408"/>
                </a:lnTo>
                <a:lnTo>
                  <a:pt x="5142629" y="882507"/>
                </a:lnTo>
                <a:lnTo>
                  <a:pt x="5148199" y="839470"/>
                </a:lnTo>
                <a:close/>
              </a:path>
            </a:pathLst>
          </a:custGeom>
          <a:solidFill>
            <a:srgbClr val="4F81BC"/>
          </a:solidFill>
        </p:spPr>
        <p:txBody>
          <a:bodyPr wrap="square" lIns="0" tIns="0" rIns="0" bIns="0" rtlCol="0">
            <a:noAutofit/>
          </a:bodyPr>
          <a:lstStyle/>
          <a:p>
            <a:endParaRPr/>
          </a:p>
        </p:txBody>
      </p:sp>
      <p:sp>
        <p:nvSpPr>
          <p:cNvPr id="7" name="object 7"/>
          <p:cNvSpPr/>
          <p:nvPr/>
        </p:nvSpPr>
        <p:spPr>
          <a:xfrm>
            <a:off x="4609422" y="1600962"/>
            <a:ext cx="6864265" cy="1044701"/>
          </a:xfrm>
          <a:custGeom>
            <a:avLst/>
            <a:gdLst/>
            <a:ahLst/>
            <a:cxnLst/>
            <a:rect l="l" t="t" r="r" b="b"/>
            <a:pathLst>
              <a:path w="5148199" h="1044701">
                <a:moveTo>
                  <a:pt x="467995" y="167893"/>
                </a:moveTo>
                <a:lnTo>
                  <a:pt x="473564" y="124856"/>
                </a:lnTo>
                <a:lnTo>
                  <a:pt x="489319" y="85955"/>
                </a:lnTo>
                <a:lnTo>
                  <a:pt x="513831" y="52621"/>
                </a:lnTo>
                <a:lnTo>
                  <a:pt x="545670" y="26282"/>
                </a:lnTo>
                <a:lnTo>
                  <a:pt x="583406" y="8369"/>
                </a:lnTo>
                <a:lnTo>
                  <a:pt x="625612" y="309"/>
                </a:lnTo>
                <a:lnTo>
                  <a:pt x="1248029" y="0"/>
                </a:lnTo>
                <a:lnTo>
                  <a:pt x="2418080" y="0"/>
                </a:lnTo>
                <a:lnTo>
                  <a:pt x="4980305" y="0"/>
                </a:lnTo>
                <a:lnTo>
                  <a:pt x="4995022" y="636"/>
                </a:lnTo>
                <a:lnTo>
                  <a:pt x="5036839" y="9759"/>
                </a:lnTo>
                <a:lnTo>
                  <a:pt x="5074043" y="28592"/>
                </a:lnTo>
                <a:lnTo>
                  <a:pt x="5105204" y="55705"/>
                </a:lnTo>
                <a:lnTo>
                  <a:pt x="5128894" y="89669"/>
                </a:lnTo>
                <a:lnTo>
                  <a:pt x="5143681" y="129054"/>
                </a:lnTo>
                <a:lnTo>
                  <a:pt x="5148199" y="587628"/>
                </a:lnTo>
                <a:lnTo>
                  <a:pt x="5148199" y="839470"/>
                </a:lnTo>
                <a:lnTo>
                  <a:pt x="5147562" y="854187"/>
                </a:lnTo>
                <a:lnTo>
                  <a:pt x="5145688" y="868550"/>
                </a:lnTo>
                <a:lnTo>
                  <a:pt x="5133169" y="908989"/>
                </a:lnTo>
                <a:lnTo>
                  <a:pt x="5111417" y="944337"/>
                </a:lnTo>
                <a:lnTo>
                  <a:pt x="5081862" y="973167"/>
                </a:lnTo>
                <a:lnTo>
                  <a:pt x="5045933" y="994048"/>
                </a:lnTo>
                <a:lnTo>
                  <a:pt x="5005058" y="1005551"/>
                </a:lnTo>
                <a:lnTo>
                  <a:pt x="2418080" y="1007363"/>
                </a:lnTo>
                <a:lnTo>
                  <a:pt x="1248029" y="1007363"/>
                </a:lnTo>
                <a:lnTo>
                  <a:pt x="635888" y="1007363"/>
                </a:lnTo>
                <a:lnTo>
                  <a:pt x="621171" y="1006727"/>
                </a:lnTo>
                <a:lnTo>
                  <a:pt x="579354" y="997604"/>
                </a:lnTo>
                <a:lnTo>
                  <a:pt x="542150" y="978771"/>
                </a:lnTo>
                <a:lnTo>
                  <a:pt x="510989" y="951658"/>
                </a:lnTo>
                <a:lnTo>
                  <a:pt x="487299" y="917694"/>
                </a:lnTo>
                <a:lnTo>
                  <a:pt x="472512" y="878309"/>
                </a:lnTo>
                <a:lnTo>
                  <a:pt x="467995" y="839470"/>
                </a:lnTo>
                <a:lnTo>
                  <a:pt x="0" y="1044701"/>
                </a:lnTo>
                <a:lnTo>
                  <a:pt x="467995" y="587628"/>
                </a:lnTo>
                <a:lnTo>
                  <a:pt x="467995" y="167893"/>
                </a:lnTo>
                <a:close/>
              </a:path>
            </a:pathLst>
          </a:custGeom>
          <a:ln w="25908">
            <a:solidFill>
              <a:srgbClr val="385D89"/>
            </a:solidFill>
          </a:ln>
        </p:spPr>
        <p:txBody>
          <a:bodyPr wrap="square" lIns="0" tIns="0" rIns="0" bIns="0" rtlCol="0">
            <a:noAutofit/>
          </a:bodyPr>
          <a:lstStyle/>
          <a:p>
            <a:endParaRPr/>
          </a:p>
        </p:txBody>
      </p:sp>
      <p:sp>
        <p:nvSpPr>
          <p:cNvPr id="8" name="object 8"/>
          <p:cNvSpPr txBox="1"/>
          <p:nvPr/>
        </p:nvSpPr>
        <p:spPr>
          <a:xfrm>
            <a:off x="6630417" y="3084322"/>
            <a:ext cx="5034280" cy="3233420"/>
          </a:xfrm>
          <a:prstGeom prst="rect">
            <a:avLst/>
          </a:prstGeom>
        </p:spPr>
        <p:txBody>
          <a:bodyPr vert="horz" wrap="square" lIns="0" tIns="0" rIns="0" bIns="0" rtlCol="0">
            <a:noAutofit/>
          </a:bodyPr>
          <a:lstStyle/>
          <a:p>
            <a:pPr marL="601980" marR="12700" indent="0" algn="ctr">
              <a:lnSpc>
                <a:spcPct val="119300"/>
              </a:lnSpc>
            </a:pPr>
            <a:r>
              <a:rPr sz="3200" dirty="0">
                <a:latin typeface="Calibri"/>
                <a:cs typeface="Calibri"/>
              </a:rPr>
              <a:t>Ge</a:t>
            </a:r>
            <a:r>
              <a:rPr sz="3200" spc="-10" dirty="0">
                <a:latin typeface="Calibri"/>
                <a:cs typeface="Calibri"/>
              </a:rPr>
              <a:t>i</a:t>
            </a:r>
            <a:r>
              <a:rPr sz="3200" spc="0" dirty="0">
                <a:latin typeface="Calibri"/>
                <a:cs typeface="Calibri"/>
              </a:rPr>
              <a:t>r</a:t>
            </a:r>
            <a:r>
              <a:rPr sz="3200" spc="-70" dirty="0">
                <a:latin typeface="Calibri"/>
                <a:cs typeface="Calibri"/>
              </a:rPr>
              <a:t>f</a:t>
            </a:r>
            <a:r>
              <a:rPr sz="3200" spc="0" dirty="0">
                <a:latin typeface="Calibri"/>
                <a:cs typeface="Calibri"/>
              </a:rPr>
              <a:t>a</a:t>
            </a:r>
            <a:r>
              <a:rPr sz="3200" spc="10" dirty="0">
                <a:latin typeface="Calibri"/>
                <a:cs typeface="Calibri"/>
              </a:rPr>
              <a:t> </a:t>
            </a:r>
            <a:r>
              <a:rPr sz="3200" spc="0" dirty="0">
                <a:latin typeface="Calibri"/>
                <a:cs typeface="Calibri"/>
              </a:rPr>
              <a:t>c</a:t>
            </a:r>
            <a:r>
              <a:rPr sz="3200" spc="-25" dirty="0">
                <a:latin typeface="Calibri"/>
                <a:cs typeface="Calibri"/>
              </a:rPr>
              <a:t>y</a:t>
            </a:r>
            <a:r>
              <a:rPr sz="3200" spc="0" dirty="0">
                <a:latin typeface="Calibri"/>
                <a:cs typeface="Calibri"/>
              </a:rPr>
              <a:t>son</a:t>
            </a:r>
            <a:r>
              <a:rPr sz="3200" spc="-10" dirty="0">
                <a:latin typeface="Calibri"/>
                <a:cs typeface="Calibri"/>
              </a:rPr>
              <a:t> </a:t>
            </a:r>
            <a:r>
              <a:rPr sz="3200" spc="0" dirty="0">
                <a:latin typeface="Calibri"/>
                <a:cs typeface="Calibri"/>
              </a:rPr>
              <a:t>m</a:t>
            </a:r>
            <a:r>
              <a:rPr sz="3200" spc="-15" dirty="0">
                <a:latin typeface="Calibri"/>
                <a:cs typeface="Calibri"/>
              </a:rPr>
              <a:t>e</a:t>
            </a:r>
            <a:r>
              <a:rPr sz="3200" spc="0" dirty="0">
                <a:latin typeface="Calibri"/>
                <a:cs typeface="Calibri"/>
              </a:rPr>
              <a:t>wn b</a:t>
            </a:r>
            <a:r>
              <a:rPr sz="3200" spc="-65" dirty="0">
                <a:latin typeface="Calibri"/>
                <a:cs typeface="Calibri"/>
              </a:rPr>
              <a:t>r</a:t>
            </a:r>
            <a:r>
              <a:rPr sz="3200" spc="-25" dirty="0">
                <a:latin typeface="Calibri"/>
                <a:cs typeface="Calibri"/>
              </a:rPr>
              <a:t>aw</a:t>
            </a:r>
            <a:r>
              <a:rPr sz="3200" spc="0" dirty="0">
                <a:latin typeface="Calibri"/>
                <a:cs typeface="Calibri"/>
              </a:rPr>
              <a:t>dde</a:t>
            </a:r>
            <a:r>
              <a:rPr sz="3200" spc="-65" dirty="0">
                <a:latin typeface="Calibri"/>
                <a:cs typeface="Calibri"/>
              </a:rPr>
              <a:t>g</a:t>
            </a:r>
            <a:r>
              <a:rPr sz="3200" spc="0" dirty="0">
                <a:latin typeface="Calibri"/>
                <a:cs typeface="Calibri"/>
              </a:rPr>
              <a:t>au </a:t>
            </a:r>
            <a:r>
              <a:rPr sz="2800" i="1" spc="-15" dirty="0">
                <a:solidFill>
                  <a:srgbClr val="006FC0"/>
                </a:solidFill>
                <a:latin typeface="Calibri"/>
                <a:cs typeface="Calibri"/>
              </a:rPr>
              <a:t>C</a:t>
            </a:r>
            <a:r>
              <a:rPr sz="2800" i="1" spc="-10" dirty="0">
                <a:solidFill>
                  <a:srgbClr val="006FC0"/>
                </a:solidFill>
                <a:latin typeface="Calibri"/>
                <a:cs typeface="Calibri"/>
              </a:rPr>
              <a:t>o</a:t>
            </a:r>
            <a:r>
              <a:rPr sz="2800" i="1" spc="-15" dirty="0">
                <a:solidFill>
                  <a:srgbClr val="006FC0"/>
                </a:solidFill>
                <a:latin typeface="Calibri"/>
                <a:cs typeface="Calibri"/>
              </a:rPr>
              <a:t>nsi</a:t>
            </a:r>
            <a:r>
              <a:rPr sz="2800" i="1" spc="-50" dirty="0">
                <a:solidFill>
                  <a:srgbClr val="006FC0"/>
                </a:solidFill>
                <a:latin typeface="Calibri"/>
                <a:cs typeface="Calibri"/>
              </a:rPr>
              <a:t>s</a:t>
            </a:r>
            <a:r>
              <a:rPr sz="2800" i="1" spc="-35" dirty="0">
                <a:solidFill>
                  <a:srgbClr val="006FC0"/>
                </a:solidFill>
                <a:latin typeface="Calibri"/>
                <a:cs typeface="Calibri"/>
              </a:rPr>
              <a:t>t</a:t>
            </a:r>
            <a:r>
              <a:rPr sz="2800" i="1" spc="-15" dirty="0">
                <a:solidFill>
                  <a:srgbClr val="006FC0"/>
                </a:solidFill>
                <a:latin typeface="Calibri"/>
                <a:cs typeface="Calibri"/>
              </a:rPr>
              <a:t>e</a:t>
            </a:r>
            <a:r>
              <a:rPr sz="2800" i="1" spc="-40" dirty="0">
                <a:solidFill>
                  <a:srgbClr val="006FC0"/>
                </a:solidFill>
                <a:latin typeface="Calibri"/>
                <a:cs typeface="Calibri"/>
              </a:rPr>
              <a:t>n</a:t>
            </a:r>
            <a:r>
              <a:rPr sz="2800" i="1" spc="-10" dirty="0">
                <a:solidFill>
                  <a:srgbClr val="006FC0"/>
                </a:solidFill>
                <a:latin typeface="Calibri"/>
                <a:cs typeface="Calibri"/>
              </a:rPr>
              <a:t>t </a:t>
            </a:r>
            <a:r>
              <a:rPr sz="2800" i="1" spc="-30" dirty="0">
                <a:solidFill>
                  <a:srgbClr val="006FC0"/>
                </a:solidFill>
                <a:latin typeface="Calibri"/>
                <a:cs typeface="Calibri"/>
              </a:rPr>
              <a:t>v</a:t>
            </a:r>
            <a:r>
              <a:rPr sz="2800" i="1" spc="-15" dirty="0">
                <a:solidFill>
                  <a:srgbClr val="006FC0"/>
                </a:solidFill>
                <a:latin typeface="Calibri"/>
                <a:cs typeface="Calibri"/>
              </a:rPr>
              <a:t>ocabula</a:t>
            </a:r>
            <a:r>
              <a:rPr sz="2800" i="1" spc="-5" dirty="0">
                <a:solidFill>
                  <a:srgbClr val="006FC0"/>
                </a:solidFill>
                <a:latin typeface="Calibri"/>
                <a:cs typeface="Calibri"/>
              </a:rPr>
              <a:t>r</a:t>
            </a:r>
            <a:r>
              <a:rPr sz="2800" i="1" spc="-15" dirty="0">
                <a:solidFill>
                  <a:srgbClr val="006FC0"/>
                </a:solidFill>
                <a:latin typeface="Calibri"/>
                <a:cs typeface="Calibri"/>
              </a:rPr>
              <a:t>y</a:t>
            </a:r>
            <a:r>
              <a:rPr sz="2800" i="1" spc="-10" dirty="0">
                <a:solidFill>
                  <a:srgbClr val="006FC0"/>
                </a:solidFill>
                <a:latin typeface="Calibri"/>
                <a:cs typeface="Calibri"/>
              </a:rPr>
              <a:t> in </a:t>
            </a:r>
            <a:r>
              <a:rPr sz="2800" i="1" spc="-15" dirty="0">
                <a:solidFill>
                  <a:srgbClr val="006FC0"/>
                </a:solidFill>
                <a:latin typeface="Calibri"/>
                <a:cs typeface="Calibri"/>
              </a:rPr>
              <a:t>se</a:t>
            </a:r>
            <a:r>
              <a:rPr sz="2800" i="1" spc="-45" dirty="0">
                <a:solidFill>
                  <a:srgbClr val="006FC0"/>
                </a:solidFill>
                <a:latin typeface="Calibri"/>
                <a:cs typeface="Calibri"/>
              </a:rPr>
              <a:t>n</a:t>
            </a:r>
            <a:r>
              <a:rPr sz="2800" i="1" spc="-35" dirty="0">
                <a:solidFill>
                  <a:srgbClr val="006FC0"/>
                </a:solidFill>
                <a:latin typeface="Calibri"/>
                <a:cs typeface="Calibri"/>
              </a:rPr>
              <a:t>t</a:t>
            </a:r>
            <a:r>
              <a:rPr sz="2800" i="1" spc="-15" dirty="0">
                <a:solidFill>
                  <a:srgbClr val="006FC0"/>
                </a:solidFill>
                <a:latin typeface="Calibri"/>
                <a:cs typeface="Calibri"/>
              </a:rPr>
              <a:t>en</a:t>
            </a:r>
            <a:r>
              <a:rPr sz="2800" i="1" spc="-35" dirty="0">
                <a:solidFill>
                  <a:srgbClr val="006FC0"/>
                </a:solidFill>
                <a:latin typeface="Calibri"/>
                <a:cs typeface="Calibri"/>
              </a:rPr>
              <a:t>c</a:t>
            </a:r>
            <a:r>
              <a:rPr sz="2800" i="1" spc="-15" dirty="0">
                <a:solidFill>
                  <a:srgbClr val="006FC0"/>
                </a:solidFill>
                <a:latin typeface="Calibri"/>
                <a:cs typeface="Calibri"/>
              </a:rPr>
              <a:t>es</a:t>
            </a:r>
            <a:endParaRPr sz="2800" dirty="0">
              <a:latin typeface="Calibri"/>
              <a:cs typeface="Calibri"/>
            </a:endParaRPr>
          </a:p>
          <a:p>
            <a:pPr>
              <a:lnSpc>
                <a:spcPts val="800"/>
              </a:lnSpc>
              <a:spcBef>
                <a:spcPts val="2"/>
              </a:spcBef>
            </a:pPr>
            <a:endParaRPr sz="800" dirty="0"/>
          </a:p>
          <a:p>
            <a:pPr>
              <a:lnSpc>
                <a:spcPts val="1000"/>
              </a:lnSpc>
            </a:pPr>
            <a:endParaRPr sz="1000" dirty="0"/>
          </a:p>
          <a:p>
            <a:pPr>
              <a:lnSpc>
                <a:spcPts val="1000"/>
              </a:lnSpc>
            </a:pPr>
            <a:endParaRPr sz="1000" dirty="0"/>
          </a:p>
          <a:p>
            <a:pPr>
              <a:lnSpc>
                <a:spcPts val="1000"/>
              </a:lnSpc>
            </a:pPr>
            <a:endParaRPr sz="1000" dirty="0"/>
          </a:p>
          <a:p>
            <a:pPr marL="12700">
              <a:lnSpc>
                <a:spcPct val="100000"/>
              </a:lnSpc>
            </a:pPr>
            <a:r>
              <a:rPr sz="3600" spc="-140" dirty="0">
                <a:solidFill>
                  <a:srgbClr val="FFFFFF"/>
                </a:solidFill>
                <a:latin typeface="Arial"/>
                <a:cs typeface="Arial"/>
              </a:rPr>
              <a:t>T</a:t>
            </a:r>
            <a:r>
              <a:rPr sz="3600" spc="0" dirty="0">
                <a:solidFill>
                  <a:srgbClr val="FFFFFF"/>
                </a:solidFill>
                <a:latin typeface="Arial"/>
                <a:cs typeface="Arial"/>
              </a:rPr>
              <a:t>i moyn ll</a:t>
            </a:r>
            <a:r>
              <a:rPr sz="3600" spc="5" dirty="0">
                <a:solidFill>
                  <a:srgbClr val="FFFFFF"/>
                </a:solidFill>
                <a:latin typeface="Arial"/>
                <a:cs typeface="Arial"/>
              </a:rPr>
              <a:t>a</a:t>
            </a:r>
            <a:r>
              <a:rPr sz="3600" spc="0" dirty="0">
                <a:solidFill>
                  <a:srgbClr val="FFFFFF"/>
                </a:solidFill>
                <a:latin typeface="Arial"/>
                <a:cs typeface="Arial"/>
              </a:rPr>
              <a:t>’t</a:t>
            </a:r>
            <a:r>
              <a:rPr sz="3600" spc="10" dirty="0">
                <a:solidFill>
                  <a:srgbClr val="FFFFFF"/>
                </a:solidFill>
                <a:latin typeface="Arial"/>
                <a:cs typeface="Arial"/>
              </a:rPr>
              <a:t>h</a:t>
            </a:r>
            <a:r>
              <a:rPr sz="3600" spc="0" dirty="0">
                <a:solidFill>
                  <a:srgbClr val="FFFFFF"/>
                </a:solidFill>
                <a:latin typeface="Arial"/>
                <a:cs typeface="Arial"/>
              </a:rPr>
              <a:t>?</a:t>
            </a:r>
            <a:endParaRPr sz="3600" dirty="0">
              <a:latin typeface="Arial"/>
              <a:cs typeface="Arial"/>
            </a:endParaRPr>
          </a:p>
        </p:txBody>
      </p:sp>
      <p:sp>
        <p:nvSpPr>
          <p:cNvPr id="9" name="object 9"/>
          <p:cNvSpPr txBox="1"/>
          <p:nvPr/>
        </p:nvSpPr>
        <p:spPr>
          <a:xfrm>
            <a:off x="5711613" y="1818133"/>
            <a:ext cx="5281505" cy="556895"/>
          </a:xfrm>
          <a:prstGeom prst="rect">
            <a:avLst/>
          </a:prstGeom>
        </p:spPr>
        <p:txBody>
          <a:bodyPr vert="horz" wrap="square" lIns="0" tIns="0" rIns="0" bIns="0" rtlCol="0">
            <a:noAutofit/>
          </a:bodyPr>
          <a:lstStyle/>
          <a:p>
            <a:pPr marL="12700">
              <a:lnSpc>
                <a:spcPct val="100000"/>
              </a:lnSpc>
            </a:pPr>
            <a:r>
              <a:rPr sz="3600" spc="-40" dirty="0">
                <a:solidFill>
                  <a:srgbClr val="FFFFFF"/>
                </a:solidFill>
                <a:latin typeface="Arial"/>
                <a:cs typeface="Arial"/>
              </a:rPr>
              <a:t>W</a:t>
            </a:r>
            <a:r>
              <a:rPr sz="3600" spc="0" dirty="0">
                <a:solidFill>
                  <a:srgbClr val="FFFFFF"/>
                </a:solidFill>
                <a:latin typeface="Arial"/>
                <a:cs typeface="Arial"/>
              </a:rPr>
              <a:t>yt </a:t>
            </a:r>
            <a:r>
              <a:rPr sz="3600" spc="-10" dirty="0">
                <a:solidFill>
                  <a:srgbClr val="FFFFFF"/>
                </a:solidFill>
                <a:latin typeface="Arial"/>
                <a:cs typeface="Arial"/>
              </a:rPr>
              <a:t>t</a:t>
            </a:r>
            <a:r>
              <a:rPr sz="3600" spc="0" dirty="0">
                <a:solidFill>
                  <a:srgbClr val="FFFFFF"/>
                </a:solidFill>
                <a:latin typeface="Arial"/>
                <a:cs typeface="Arial"/>
              </a:rPr>
              <a:t>i</a:t>
            </a:r>
            <a:r>
              <a:rPr sz="3600" spc="10" dirty="0">
                <a:solidFill>
                  <a:srgbClr val="FFFFFF"/>
                </a:solidFill>
                <a:latin typeface="Arial"/>
                <a:cs typeface="Arial"/>
              </a:rPr>
              <a:t> </a:t>
            </a:r>
            <a:r>
              <a:rPr sz="3600" spc="0" dirty="0">
                <a:solidFill>
                  <a:srgbClr val="FFFFFF"/>
                </a:solidFill>
                <a:latin typeface="Arial"/>
                <a:cs typeface="Arial"/>
              </a:rPr>
              <a:t>eisiau</a:t>
            </a:r>
            <a:r>
              <a:rPr sz="3600" spc="-20" dirty="0">
                <a:solidFill>
                  <a:srgbClr val="FFFFFF"/>
                </a:solidFill>
                <a:latin typeface="Arial"/>
                <a:cs typeface="Arial"/>
              </a:rPr>
              <a:t> </a:t>
            </a:r>
            <a:r>
              <a:rPr sz="3600" spc="0" dirty="0">
                <a:solidFill>
                  <a:srgbClr val="FFFFFF"/>
                </a:solidFill>
                <a:latin typeface="Arial"/>
                <a:cs typeface="Arial"/>
              </a:rPr>
              <a:t>llaet</a:t>
            </a:r>
            <a:r>
              <a:rPr sz="3600" spc="5" dirty="0">
                <a:solidFill>
                  <a:srgbClr val="FFFFFF"/>
                </a:solidFill>
                <a:latin typeface="Arial"/>
                <a:cs typeface="Arial"/>
              </a:rPr>
              <a:t>h</a:t>
            </a:r>
            <a:r>
              <a:rPr sz="3600" spc="0" dirty="0">
                <a:solidFill>
                  <a:srgbClr val="FFFFFF"/>
                </a:solidFill>
                <a:latin typeface="Arial"/>
                <a:cs typeface="Arial"/>
              </a:rPr>
              <a:t>?</a:t>
            </a:r>
            <a:endParaRPr sz="3600" dirty="0">
              <a:latin typeface="Arial"/>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7906"/>
            <a:ext cx="10515600" cy="1325563"/>
          </a:xfrm>
        </p:spPr>
        <p:txBody>
          <a:bodyPr/>
          <a:lstStyle/>
          <a:p>
            <a:r>
              <a:rPr lang="en-US" dirty="0" err="1"/>
              <a:t>Ffrwythau</a:t>
            </a:r>
            <a:r>
              <a:rPr lang="en-US" dirty="0"/>
              <a:t> / Fruit         </a:t>
            </a:r>
            <a:r>
              <a:rPr lang="en-US" dirty="0" err="1"/>
              <a:t>Prydiau</a:t>
            </a:r>
            <a:r>
              <a:rPr lang="en-US" dirty="0"/>
              <a:t> </a:t>
            </a:r>
            <a:r>
              <a:rPr lang="en-US" dirty="0" err="1"/>
              <a:t>Bwyd</a:t>
            </a:r>
            <a:br>
              <a:rPr lang="en-US" dirty="0"/>
            </a:br>
            <a:r>
              <a:rPr lang="en-US" dirty="0"/>
              <a:t>						Meal Times</a:t>
            </a:r>
          </a:p>
        </p:txBody>
      </p:sp>
      <p:sp>
        <p:nvSpPr>
          <p:cNvPr id="3" name="Content Placeholder 2"/>
          <p:cNvSpPr>
            <a:spLocks noGrp="1"/>
          </p:cNvSpPr>
          <p:nvPr>
            <p:ph sz="half" idx="1"/>
          </p:nvPr>
        </p:nvSpPr>
        <p:spPr/>
        <p:txBody>
          <a:bodyPr/>
          <a:lstStyle/>
          <a:p>
            <a:r>
              <a:rPr lang="en-GB" dirty="0" err="1"/>
              <a:t>afal</a:t>
            </a:r>
            <a:r>
              <a:rPr lang="en-GB" dirty="0"/>
              <a:t>		   apple</a:t>
            </a:r>
          </a:p>
          <a:p>
            <a:r>
              <a:rPr lang="en-GB" dirty="0" err="1"/>
              <a:t>oren</a:t>
            </a:r>
            <a:r>
              <a:rPr lang="en-GB" dirty="0"/>
              <a:t>	 	   orange</a:t>
            </a:r>
          </a:p>
          <a:p>
            <a:r>
              <a:rPr lang="en-GB" dirty="0"/>
              <a:t>banana	   banana</a:t>
            </a:r>
          </a:p>
          <a:p>
            <a:r>
              <a:rPr lang="en-GB" dirty="0" err="1"/>
              <a:t>grawnwin</a:t>
            </a:r>
            <a:r>
              <a:rPr lang="en-GB" dirty="0"/>
              <a:t>	   grapes</a:t>
            </a:r>
          </a:p>
          <a:p>
            <a:r>
              <a:rPr lang="en-GB" dirty="0" err="1"/>
              <a:t>peren</a:t>
            </a:r>
            <a:r>
              <a:rPr lang="en-GB" dirty="0"/>
              <a:t>	   pear</a:t>
            </a:r>
          </a:p>
          <a:p>
            <a:r>
              <a:rPr lang="en-GB" dirty="0" err="1"/>
              <a:t>pîn</a:t>
            </a:r>
            <a:r>
              <a:rPr lang="en-GB" dirty="0"/>
              <a:t> </a:t>
            </a:r>
            <a:r>
              <a:rPr lang="en-GB" dirty="0" err="1"/>
              <a:t>afal</a:t>
            </a:r>
            <a:r>
              <a:rPr lang="en-GB" dirty="0"/>
              <a:t>	   pineapple </a:t>
            </a:r>
          </a:p>
          <a:p>
            <a:r>
              <a:rPr lang="en-GB" dirty="0" err="1"/>
              <a:t>lemwn</a:t>
            </a:r>
            <a:r>
              <a:rPr lang="en-GB" dirty="0"/>
              <a:t>	   lemon</a:t>
            </a:r>
          </a:p>
          <a:p>
            <a:endParaRPr lang="en-US" dirty="0"/>
          </a:p>
        </p:txBody>
      </p:sp>
      <p:sp>
        <p:nvSpPr>
          <p:cNvPr id="4" name="Content Placeholder 3"/>
          <p:cNvSpPr>
            <a:spLocks noGrp="1"/>
          </p:cNvSpPr>
          <p:nvPr>
            <p:ph sz="half" idx="2"/>
          </p:nvPr>
        </p:nvSpPr>
        <p:spPr>
          <a:xfrm>
            <a:off x="6172200" y="3187699"/>
            <a:ext cx="5181600" cy="3670301"/>
          </a:xfrm>
        </p:spPr>
        <p:txBody>
          <a:bodyPr/>
          <a:lstStyle/>
          <a:p>
            <a:r>
              <a:rPr lang="en-GB" dirty="0" err="1"/>
              <a:t>Amser</a:t>
            </a:r>
            <a:r>
              <a:rPr lang="en-GB" dirty="0"/>
              <a:t> </a:t>
            </a:r>
            <a:r>
              <a:rPr lang="en-GB" dirty="0" err="1"/>
              <a:t>brecwast</a:t>
            </a:r>
            <a:r>
              <a:rPr lang="en-GB" dirty="0"/>
              <a:t> - Breakfast</a:t>
            </a:r>
          </a:p>
          <a:p>
            <a:r>
              <a:rPr lang="en-GB" dirty="0" err="1"/>
              <a:t>Amser</a:t>
            </a:r>
            <a:r>
              <a:rPr lang="en-GB" dirty="0"/>
              <a:t> </a:t>
            </a:r>
            <a:r>
              <a:rPr lang="en-GB" dirty="0" err="1"/>
              <a:t>cinio</a:t>
            </a:r>
            <a:r>
              <a:rPr lang="en-GB" dirty="0"/>
              <a:t>        - Lunch</a:t>
            </a:r>
          </a:p>
          <a:p>
            <a:r>
              <a:rPr lang="en-GB" dirty="0" err="1"/>
              <a:t>Amser</a:t>
            </a:r>
            <a:r>
              <a:rPr lang="en-GB" dirty="0"/>
              <a:t> </a:t>
            </a:r>
            <a:r>
              <a:rPr lang="en-GB" dirty="0" err="1"/>
              <a:t>te</a:t>
            </a:r>
            <a:r>
              <a:rPr lang="en-GB" dirty="0"/>
              <a:t>	         - Tea Time</a:t>
            </a:r>
          </a:p>
          <a:p>
            <a:r>
              <a:rPr lang="en-GB" dirty="0" err="1"/>
              <a:t>Amser</a:t>
            </a:r>
            <a:r>
              <a:rPr lang="en-GB" dirty="0"/>
              <a:t> </a:t>
            </a:r>
            <a:r>
              <a:rPr lang="en-GB" dirty="0" err="1"/>
              <a:t>swper</a:t>
            </a:r>
            <a:r>
              <a:rPr lang="en-GB" dirty="0"/>
              <a:t>     -  Supper</a:t>
            </a:r>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99655" y="1385455"/>
            <a:ext cx="5888182" cy="4351338"/>
          </a:xfrm>
        </p:spPr>
        <p:txBody>
          <a:bodyPr>
            <a:normAutofit lnSpcReduction="10000"/>
          </a:bodyPr>
          <a:lstStyle/>
          <a:p>
            <a:pPr>
              <a:spcAft>
                <a:spcPts val="1800"/>
              </a:spcAft>
              <a:buNone/>
            </a:pPr>
            <a:r>
              <a:rPr lang="en-US" sz="4200" dirty="0"/>
              <a:t>I want ...          </a:t>
            </a:r>
            <a:r>
              <a:rPr lang="en-US" sz="4200" dirty="0" err="1"/>
              <a:t>Dw</a:t>
            </a:r>
            <a:r>
              <a:rPr lang="en-US" sz="4200" dirty="0"/>
              <a:t> </a:t>
            </a:r>
            <a:r>
              <a:rPr lang="en-US" sz="4200" dirty="0" err="1"/>
              <a:t>i</a:t>
            </a:r>
            <a:r>
              <a:rPr lang="en-US" sz="4200" dirty="0"/>
              <a:t> </a:t>
            </a:r>
            <a:r>
              <a:rPr lang="en-US" sz="4200" dirty="0" err="1"/>
              <a:t>ise</a:t>
            </a:r>
            <a:r>
              <a:rPr lang="en-US" sz="4200" dirty="0"/>
              <a:t>  …</a:t>
            </a:r>
          </a:p>
          <a:p>
            <a:pPr>
              <a:spcAft>
                <a:spcPts val="1800"/>
              </a:spcAft>
              <a:buNone/>
            </a:pPr>
            <a:r>
              <a:rPr lang="en-US" sz="4200" dirty="0"/>
              <a:t>I want ...          </a:t>
            </a:r>
            <a:r>
              <a:rPr lang="en-US" sz="4200" dirty="0" err="1"/>
              <a:t>Dw</a:t>
            </a:r>
            <a:r>
              <a:rPr lang="en-US" sz="4200" dirty="0"/>
              <a:t> </a:t>
            </a:r>
            <a:r>
              <a:rPr lang="en-US" sz="4200" dirty="0" err="1"/>
              <a:t>i</a:t>
            </a:r>
            <a:r>
              <a:rPr lang="en-US" sz="4200" dirty="0"/>
              <a:t> </a:t>
            </a:r>
            <a:r>
              <a:rPr lang="en-US" sz="4200" dirty="0" err="1"/>
              <a:t>ise</a:t>
            </a:r>
            <a:r>
              <a:rPr lang="en-US" sz="4200" dirty="0"/>
              <a:t>  …</a:t>
            </a:r>
          </a:p>
          <a:p>
            <a:pPr>
              <a:spcAft>
                <a:spcPts val="1800"/>
              </a:spcAft>
              <a:buNone/>
            </a:pPr>
            <a:r>
              <a:rPr lang="en-US" sz="4200" dirty="0"/>
              <a:t>I want ...          </a:t>
            </a:r>
            <a:r>
              <a:rPr lang="en-US" sz="4200" dirty="0" err="1"/>
              <a:t>Dw</a:t>
            </a:r>
            <a:r>
              <a:rPr lang="en-US" sz="4200" dirty="0"/>
              <a:t> </a:t>
            </a:r>
            <a:r>
              <a:rPr lang="en-US" sz="4200" dirty="0" err="1"/>
              <a:t>i</a:t>
            </a:r>
            <a:r>
              <a:rPr lang="en-US" sz="4200" dirty="0"/>
              <a:t> </a:t>
            </a:r>
            <a:r>
              <a:rPr lang="en-US" sz="4200" dirty="0" err="1"/>
              <a:t>ise</a:t>
            </a:r>
            <a:r>
              <a:rPr lang="en-US" sz="4200" dirty="0"/>
              <a:t>  …</a:t>
            </a:r>
          </a:p>
          <a:p>
            <a:pPr>
              <a:spcAft>
                <a:spcPts val="1800"/>
              </a:spcAft>
              <a:buNone/>
            </a:pPr>
            <a:r>
              <a:rPr lang="en-US" sz="4200" dirty="0"/>
              <a:t>I want …          </a:t>
            </a:r>
            <a:r>
              <a:rPr lang="en-US" sz="4200" dirty="0" err="1"/>
              <a:t>Dw</a:t>
            </a:r>
            <a:r>
              <a:rPr lang="en-US" sz="4200" dirty="0"/>
              <a:t> </a:t>
            </a:r>
            <a:r>
              <a:rPr lang="en-US" sz="4200" dirty="0" err="1"/>
              <a:t>i</a:t>
            </a:r>
            <a:r>
              <a:rPr lang="en-US" sz="4200" dirty="0"/>
              <a:t> </a:t>
            </a:r>
            <a:r>
              <a:rPr lang="en-US" sz="4200" dirty="0" err="1"/>
              <a:t>ise</a:t>
            </a:r>
            <a:r>
              <a:rPr lang="en-US" sz="4200" dirty="0"/>
              <a:t>  …</a:t>
            </a:r>
          </a:p>
          <a:p>
            <a:pPr>
              <a:spcAft>
                <a:spcPts val="1800"/>
              </a:spcAft>
              <a:buNone/>
            </a:pPr>
            <a:r>
              <a:rPr lang="en-US" sz="4200" dirty="0"/>
              <a:t>I want … 	  </a:t>
            </a:r>
            <a:r>
              <a:rPr lang="en-US" sz="4200" dirty="0" err="1"/>
              <a:t>Dw</a:t>
            </a:r>
            <a:r>
              <a:rPr lang="en-US" sz="4200" dirty="0"/>
              <a:t> </a:t>
            </a:r>
            <a:r>
              <a:rPr lang="en-US" sz="4200" dirty="0" err="1"/>
              <a:t>i</a:t>
            </a:r>
            <a:r>
              <a:rPr lang="en-US" sz="4200" dirty="0"/>
              <a:t> </a:t>
            </a:r>
            <a:r>
              <a:rPr lang="en-US" sz="4200" dirty="0" err="1"/>
              <a:t>ise</a:t>
            </a:r>
            <a:r>
              <a:rPr lang="en-US" sz="4200" dirty="0"/>
              <a:t> …</a:t>
            </a:r>
          </a:p>
          <a:p>
            <a:pPr>
              <a:spcAft>
                <a:spcPts val="1800"/>
              </a:spcAft>
              <a:buNone/>
            </a:pPr>
            <a:endParaRPr lang="en-US" sz="4200" dirty="0"/>
          </a:p>
        </p:txBody>
      </p:sp>
      <p:sp>
        <p:nvSpPr>
          <p:cNvPr id="4" name="Content Placeholder 3"/>
          <p:cNvSpPr>
            <a:spLocks noGrp="1"/>
          </p:cNvSpPr>
          <p:nvPr>
            <p:ph sz="half" idx="2"/>
          </p:nvPr>
        </p:nvSpPr>
        <p:spPr>
          <a:xfrm>
            <a:off x="6587837" y="1385455"/>
            <a:ext cx="5181600" cy="4351338"/>
          </a:xfrm>
        </p:spPr>
        <p:txBody>
          <a:bodyPr>
            <a:normAutofit lnSpcReduction="10000"/>
          </a:bodyPr>
          <a:lstStyle/>
          <a:p>
            <a:pPr>
              <a:spcAft>
                <a:spcPts val="1800"/>
              </a:spcAft>
              <a:buNone/>
            </a:pPr>
            <a:r>
              <a:rPr lang="en-US" sz="4200" dirty="0"/>
              <a:t>paned </a:t>
            </a:r>
            <a:r>
              <a:rPr lang="en-US" sz="4200" dirty="0" err="1"/>
              <a:t>o</a:t>
            </a:r>
            <a:r>
              <a:rPr lang="en-US" sz="4200" dirty="0"/>
              <a:t> </a:t>
            </a:r>
            <a:r>
              <a:rPr lang="en-US" sz="4200" dirty="0" err="1"/>
              <a:t>goffi</a:t>
            </a:r>
            <a:endParaRPr lang="en-US" sz="4200" dirty="0"/>
          </a:p>
          <a:p>
            <a:pPr>
              <a:spcAft>
                <a:spcPts val="1800"/>
              </a:spcAft>
              <a:buNone/>
            </a:pPr>
            <a:r>
              <a:rPr lang="en-US" sz="4200" dirty="0"/>
              <a:t>paned </a:t>
            </a:r>
            <a:r>
              <a:rPr lang="en-US" sz="4200" dirty="0" err="1"/>
              <a:t>o</a:t>
            </a:r>
            <a:r>
              <a:rPr lang="en-US" sz="4200" dirty="0"/>
              <a:t> de</a:t>
            </a:r>
          </a:p>
          <a:p>
            <a:pPr>
              <a:spcAft>
                <a:spcPts val="1800"/>
              </a:spcAft>
              <a:buNone/>
            </a:pPr>
            <a:r>
              <a:rPr lang="en-US" sz="4200" dirty="0" err="1"/>
              <a:t>siwgr</a:t>
            </a:r>
            <a:endParaRPr lang="en-US" sz="4200" dirty="0"/>
          </a:p>
          <a:p>
            <a:pPr>
              <a:spcAft>
                <a:spcPts val="1800"/>
              </a:spcAft>
              <a:buNone/>
            </a:pPr>
            <a:r>
              <a:rPr lang="en-US" sz="4200" dirty="0"/>
              <a:t>un </a:t>
            </a:r>
            <a:r>
              <a:rPr lang="en-US" sz="4200" dirty="0" err="1"/>
              <a:t>arall</a:t>
            </a:r>
            <a:endParaRPr lang="en-US" sz="4200" dirty="0"/>
          </a:p>
          <a:p>
            <a:pPr>
              <a:spcAft>
                <a:spcPts val="1800"/>
              </a:spcAft>
              <a:buNone/>
            </a:pPr>
            <a:r>
              <a:rPr lang="en-US" sz="4200" dirty="0" err="1"/>
              <a:t>bwyd</a:t>
            </a:r>
            <a:endParaRPr lang="en-US" sz="42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38727" y="1560099"/>
            <a:ext cx="7689274" cy="4351338"/>
          </a:xfrm>
          <a:prstGeom prst="rect">
            <a:avLst/>
          </a:prstGeom>
        </p:spPr>
        <p:txBody>
          <a:bodyPr vert="horz" lIns="91440" tIns="45720" rIns="91440" bIns="45720" rtlCol="0">
            <a:normAutofit fontScale="92500" lnSpcReduction="20000"/>
          </a:bodyPr>
          <a:lstStyle/>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None/>
              <a:tabLst/>
              <a:defRPr/>
            </a:pPr>
            <a:r>
              <a:rPr kumimoji="0" lang="en-US" sz="4200" b="0" i="0" u="none" strike="noStrike" kern="1200" cap="none" spc="0" normalizeH="0" baseline="0" noProof="0" dirty="0">
                <a:ln>
                  <a:noFill/>
                </a:ln>
                <a:solidFill>
                  <a:schemeClr val="tx1"/>
                </a:solidFill>
                <a:effectLst/>
                <a:uLnTx/>
                <a:uFillTx/>
                <a:latin typeface="+mn-lt"/>
                <a:ea typeface="+mn-ea"/>
                <a:cs typeface="+mn-cs"/>
              </a:rPr>
              <a:t>I don’t want ...       </a:t>
            </a:r>
            <a:r>
              <a:rPr kumimoji="0" lang="en-US" sz="4200" b="0" i="0" u="none" strike="noStrike" kern="1200" cap="none" spc="0" normalizeH="0" baseline="0" noProof="0" dirty="0" err="1">
                <a:ln>
                  <a:noFill/>
                </a:ln>
                <a:solidFill>
                  <a:schemeClr val="tx1"/>
                </a:solidFill>
                <a:effectLst/>
                <a:uLnTx/>
                <a:uFillTx/>
                <a:latin typeface="+mn-lt"/>
                <a:ea typeface="+mn-ea"/>
                <a:cs typeface="+mn-cs"/>
              </a:rPr>
              <a:t>Dw</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1" i="0" u="none" strike="noStrike" kern="1200" cap="none" spc="0" normalizeH="0" baseline="0" noProof="0" dirty="0" err="1">
                <a:ln>
                  <a:noFill/>
                </a:ln>
                <a:solidFill>
                  <a:schemeClr val="tx1"/>
                </a:solidFill>
                <a:effectLst/>
                <a:uLnTx/>
                <a:uFillTx/>
                <a:latin typeface="+mn-lt"/>
                <a:ea typeface="+mn-ea"/>
                <a:cs typeface="+mn-cs"/>
              </a:rPr>
              <a:t>ddim</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ise</a:t>
            </a:r>
            <a:r>
              <a:rPr kumimoji="0" lang="en-US" sz="4200" b="0" i="0" u="none" strike="noStrike" kern="1200" cap="none" spc="0" normalizeH="0" baseline="0" noProof="0" dirty="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None/>
              <a:tabLst/>
              <a:defRPr/>
            </a:pPr>
            <a:r>
              <a:rPr kumimoji="0" lang="en-US" sz="4200" b="0" i="0" u="none" strike="noStrike" kern="1200" cap="none" spc="0" normalizeH="0" baseline="0" noProof="0" dirty="0">
                <a:ln>
                  <a:noFill/>
                </a:ln>
                <a:solidFill>
                  <a:schemeClr val="tx1"/>
                </a:solidFill>
                <a:effectLst/>
                <a:uLnTx/>
                <a:uFillTx/>
                <a:latin typeface="+mn-lt"/>
                <a:ea typeface="+mn-ea"/>
                <a:cs typeface="+mn-cs"/>
              </a:rPr>
              <a:t>I don’t want ...       </a:t>
            </a:r>
            <a:r>
              <a:rPr kumimoji="0" lang="en-US" sz="4200" b="0" i="0" u="none" strike="noStrike" kern="1200" cap="none" spc="0" normalizeH="0" baseline="0" noProof="0" dirty="0" err="1">
                <a:ln>
                  <a:noFill/>
                </a:ln>
                <a:solidFill>
                  <a:schemeClr val="tx1"/>
                </a:solidFill>
                <a:effectLst/>
                <a:uLnTx/>
                <a:uFillTx/>
                <a:latin typeface="+mn-lt"/>
                <a:ea typeface="+mn-ea"/>
                <a:cs typeface="+mn-cs"/>
              </a:rPr>
              <a:t>Dw</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1" i="0" u="none" strike="noStrike" kern="1200" cap="none" spc="0" normalizeH="0" baseline="0" noProof="0" dirty="0" err="1">
                <a:ln>
                  <a:noFill/>
                </a:ln>
                <a:solidFill>
                  <a:schemeClr val="tx1"/>
                </a:solidFill>
                <a:effectLst/>
                <a:uLnTx/>
                <a:uFillTx/>
                <a:latin typeface="+mn-lt"/>
                <a:ea typeface="+mn-ea"/>
                <a:cs typeface="+mn-cs"/>
              </a:rPr>
              <a:t>ddim</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ise</a:t>
            </a:r>
            <a:r>
              <a:rPr kumimoji="0" lang="en-US" sz="4200" b="0" i="0" u="none" strike="noStrike" kern="1200" cap="none" spc="0" normalizeH="0" baseline="0" noProof="0" dirty="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None/>
              <a:tabLst/>
              <a:defRPr/>
            </a:pPr>
            <a:r>
              <a:rPr kumimoji="0" lang="en-US" sz="4200" b="0" i="0" u="none" strike="noStrike" kern="1200" cap="none" spc="0" normalizeH="0" baseline="0" noProof="0" dirty="0">
                <a:ln>
                  <a:noFill/>
                </a:ln>
                <a:solidFill>
                  <a:schemeClr val="tx1"/>
                </a:solidFill>
                <a:effectLst/>
                <a:uLnTx/>
                <a:uFillTx/>
                <a:latin typeface="+mn-lt"/>
                <a:ea typeface="+mn-ea"/>
                <a:cs typeface="+mn-cs"/>
              </a:rPr>
              <a:t>I don’t want ...       </a:t>
            </a:r>
            <a:r>
              <a:rPr kumimoji="0" lang="en-US" sz="4200" b="0" i="0" u="none" strike="noStrike" kern="1200" cap="none" spc="0" normalizeH="0" baseline="0" noProof="0" dirty="0" err="1">
                <a:ln>
                  <a:noFill/>
                </a:ln>
                <a:solidFill>
                  <a:schemeClr val="tx1"/>
                </a:solidFill>
                <a:effectLst/>
                <a:uLnTx/>
                <a:uFillTx/>
                <a:latin typeface="+mn-lt"/>
                <a:ea typeface="+mn-ea"/>
                <a:cs typeface="+mn-cs"/>
              </a:rPr>
              <a:t>Dw</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1" i="0" u="none" strike="noStrike" kern="1200" cap="none" spc="0" normalizeH="0" baseline="0" noProof="0" dirty="0" err="1">
                <a:ln>
                  <a:noFill/>
                </a:ln>
                <a:solidFill>
                  <a:schemeClr val="tx1"/>
                </a:solidFill>
                <a:effectLst/>
                <a:uLnTx/>
                <a:uFillTx/>
                <a:latin typeface="+mn-lt"/>
                <a:ea typeface="+mn-ea"/>
                <a:cs typeface="+mn-cs"/>
              </a:rPr>
              <a:t>ddim</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ise</a:t>
            </a:r>
            <a:r>
              <a:rPr kumimoji="0" lang="en-US" sz="4200" b="0" i="0" u="none" strike="noStrike" kern="1200" cap="none" spc="0" normalizeH="0" baseline="0" noProof="0" dirty="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None/>
              <a:tabLst/>
              <a:defRPr/>
            </a:pPr>
            <a:r>
              <a:rPr kumimoji="0" lang="en-US" sz="4200" b="0" i="0" u="none" strike="noStrike" kern="1200" cap="none" spc="0" normalizeH="0" baseline="0" noProof="0" dirty="0">
                <a:ln>
                  <a:noFill/>
                </a:ln>
                <a:solidFill>
                  <a:schemeClr val="tx1"/>
                </a:solidFill>
                <a:effectLst/>
                <a:uLnTx/>
                <a:uFillTx/>
                <a:latin typeface="+mn-lt"/>
                <a:ea typeface="+mn-ea"/>
                <a:cs typeface="+mn-cs"/>
              </a:rPr>
              <a:t>I don’t want…         </a:t>
            </a:r>
            <a:r>
              <a:rPr kumimoji="0" lang="en-US" sz="4200" b="0" i="0" u="none" strike="noStrike" kern="1200" cap="none" spc="0" normalizeH="0" baseline="0" noProof="0" dirty="0" err="1">
                <a:ln>
                  <a:noFill/>
                </a:ln>
                <a:solidFill>
                  <a:schemeClr val="tx1"/>
                </a:solidFill>
                <a:effectLst/>
                <a:uLnTx/>
                <a:uFillTx/>
                <a:latin typeface="+mn-lt"/>
                <a:ea typeface="+mn-ea"/>
                <a:cs typeface="+mn-cs"/>
              </a:rPr>
              <a:t>Dw</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1" i="0" u="none" strike="noStrike" kern="1200" cap="none" spc="0" normalizeH="0" baseline="0" noProof="0" dirty="0" err="1">
                <a:ln>
                  <a:noFill/>
                </a:ln>
                <a:solidFill>
                  <a:schemeClr val="tx1"/>
                </a:solidFill>
                <a:effectLst/>
                <a:uLnTx/>
                <a:uFillTx/>
                <a:latin typeface="+mn-lt"/>
                <a:ea typeface="+mn-ea"/>
                <a:cs typeface="+mn-cs"/>
              </a:rPr>
              <a:t>ddim</a:t>
            </a:r>
            <a:r>
              <a:rPr lang="en-US" sz="4200" dirty="0"/>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ise</a:t>
            </a:r>
            <a:r>
              <a:rPr kumimoji="0" lang="en-US" sz="4200" b="0" i="0" u="none" strike="noStrike" kern="1200" cap="none" spc="0" normalizeH="0" baseline="0" noProof="0" dirty="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None/>
              <a:tabLst/>
              <a:defRPr/>
            </a:pPr>
            <a:r>
              <a:rPr kumimoji="0" lang="en-US" sz="4200" b="0" i="0" u="none" strike="noStrike" kern="1200" cap="none" spc="0" normalizeH="0" baseline="0" noProof="0" dirty="0">
                <a:ln>
                  <a:noFill/>
                </a:ln>
                <a:solidFill>
                  <a:schemeClr val="tx1"/>
                </a:solidFill>
                <a:effectLst/>
                <a:uLnTx/>
                <a:uFillTx/>
                <a:latin typeface="+mn-lt"/>
                <a:ea typeface="+mn-ea"/>
                <a:cs typeface="+mn-cs"/>
              </a:rPr>
              <a:t>I don’t want … </a:t>
            </a:r>
            <a:r>
              <a:rPr kumimoji="0" lang="en-US" sz="4200" b="0" i="0" u="none" strike="noStrike" kern="1200" cap="none" spc="0" normalizeH="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Dw</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ddim</a:t>
            </a:r>
            <a:r>
              <a:rPr kumimoji="0" lang="en-US" sz="4200" b="0" i="0" u="none" strike="noStrike" kern="1200" cap="none" spc="0" normalizeH="0" baseline="0" noProof="0" dirty="0">
                <a:ln>
                  <a:noFill/>
                </a:ln>
                <a:solidFill>
                  <a:schemeClr val="tx1"/>
                </a:solidFill>
                <a:effectLst/>
                <a:uLnTx/>
                <a:uFillTx/>
                <a:latin typeface="+mn-lt"/>
                <a:ea typeface="+mn-ea"/>
                <a:cs typeface="+mn-cs"/>
              </a:rPr>
              <a:t> </a:t>
            </a:r>
            <a:r>
              <a:rPr kumimoji="0" lang="en-US" sz="4200" b="0" i="0" u="none" strike="noStrike" kern="1200" cap="none" spc="0" normalizeH="0" baseline="0" noProof="0" dirty="0" err="1">
                <a:ln>
                  <a:noFill/>
                </a:ln>
                <a:solidFill>
                  <a:schemeClr val="tx1"/>
                </a:solidFill>
                <a:effectLst/>
                <a:uLnTx/>
                <a:uFillTx/>
                <a:latin typeface="+mn-lt"/>
                <a:ea typeface="+mn-ea"/>
                <a:cs typeface="+mn-cs"/>
              </a:rPr>
              <a:t>ise</a:t>
            </a:r>
            <a:r>
              <a:rPr kumimoji="0" lang="en-US" sz="4200" b="0" i="0" u="none" strike="noStrike" kern="1200" cap="none" spc="0" normalizeH="0" baseline="0" noProof="0" dirty="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1800"/>
              </a:spcAft>
              <a:buClrTx/>
              <a:buSzTx/>
              <a:buFont typeface="Arial" panose="020B0604020202020204" pitchFamily="34" charset="0"/>
              <a:buNone/>
              <a:tabLst/>
              <a:defRPr/>
            </a:pPr>
            <a:endParaRPr kumimoji="0" lang="en-US" sz="4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Content Placeholder 3"/>
          <p:cNvSpPr>
            <a:spLocks noGrp="1"/>
          </p:cNvSpPr>
          <p:nvPr>
            <p:ph sz="half" idx="2"/>
          </p:nvPr>
        </p:nvSpPr>
        <p:spPr>
          <a:xfrm>
            <a:off x="8128001" y="1560099"/>
            <a:ext cx="4063999" cy="4351338"/>
          </a:xfrm>
        </p:spPr>
        <p:txBody>
          <a:bodyPr>
            <a:normAutofit lnSpcReduction="10000"/>
          </a:bodyPr>
          <a:lstStyle/>
          <a:p>
            <a:pPr>
              <a:spcAft>
                <a:spcPts val="1800"/>
              </a:spcAft>
              <a:buNone/>
            </a:pPr>
            <a:r>
              <a:rPr lang="en-US" sz="4200" dirty="0"/>
              <a:t>paned </a:t>
            </a:r>
            <a:r>
              <a:rPr lang="en-US" sz="4200" dirty="0" err="1"/>
              <a:t>o</a:t>
            </a:r>
            <a:r>
              <a:rPr lang="en-US" sz="4200" dirty="0"/>
              <a:t> </a:t>
            </a:r>
            <a:r>
              <a:rPr lang="en-US" sz="4200" dirty="0" err="1"/>
              <a:t>goffi</a:t>
            </a:r>
            <a:endParaRPr lang="en-US" sz="4200" dirty="0"/>
          </a:p>
          <a:p>
            <a:pPr>
              <a:spcAft>
                <a:spcPts val="1800"/>
              </a:spcAft>
              <a:buNone/>
            </a:pPr>
            <a:r>
              <a:rPr lang="en-US" sz="4200" dirty="0"/>
              <a:t>paned </a:t>
            </a:r>
            <a:r>
              <a:rPr lang="en-US" sz="4200" dirty="0" err="1"/>
              <a:t>o</a:t>
            </a:r>
            <a:r>
              <a:rPr lang="en-US" sz="4200" dirty="0"/>
              <a:t> de</a:t>
            </a:r>
          </a:p>
          <a:p>
            <a:pPr>
              <a:spcAft>
                <a:spcPts val="1800"/>
              </a:spcAft>
              <a:buNone/>
            </a:pPr>
            <a:r>
              <a:rPr lang="en-US" sz="4200" dirty="0" err="1"/>
              <a:t>siwgr</a:t>
            </a:r>
            <a:endParaRPr lang="en-US" sz="4200" dirty="0"/>
          </a:p>
          <a:p>
            <a:pPr>
              <a:spcAft>
                <a:spcPts val="1800"/>
              </a:spcAft>
              <a:buNone/>
            </a:pPr>
            <a:r>
              <a:rPr lang="en-US" sz="4200" dirty="0"/>
              <a:t>un </a:t>
            </a:r>
            <a:r>
              <a:rPr lang="en-US" sz="4200" dirty="0" err="1"/>
              <a:t>arall</a:t>
            </a:r>
            <a:endParaRPr lang="en-US" sz="4200" dirty="0"/>
          </a:p>
          <a:p>
            <a:pPr>
              <a:spcAft>
                <a:spcPts val="1800"/>
              </a:spcAft>
              <a:buNone/>
            </a:pPr>
            <a:r>
              <a:rPr lang="en-US" sz="4200" dirty="0" err="1"/>
              <a:t>bwyd</a:t>
            </a:r>
            <a:endParaRPr lang="en-US" sz="42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Dalfan Cynnwys 2"/>
          <p:cNvSpPr>
            <a:spLocks noGrp="1"/>
          </p:cNvSpPr>
          <p:nvPr>
            <p:ph idx="1"/>
          </p:nvPr>
        </p:nvSpPr>
        <p:spPr>
          <a:xfrm>
            <a:off x="0" y="1341437"/>
            <a:ext cx="11616267" cy="5304991"/>
          </a:xfrm>
        </p:spPr>
        <p:txBody>
          <a:bodyPr>
            <a:normAutofit/>
          </a:bodyPr>
          <a:lstStyle/>
          <a:p>
            <a:pPr>
              <a:buFont typeface="Arial" pitchFamily="-112" charset="0"/>
              <a:buNone/>
            </a:pPr>
            <a:r>
              <a:rPr lang="en-US" dirty="0"/>
              <a:t>	</a:t>
            </a:r>
            <a:r>
              <a:rPr lang="en-US" sz="4000" b="1" dirty="0" err="1"/>
              <a:t>Cofiwch</a:t>
            </a:r>
            <a:r>
              <a:rPr lang="en-US" sz="4000" b="1" dirty="0"/>
              <a:t>, </a:t>
            </a:r>
            <a:r>
              <a:rPr lang="en-US" sz="4000" b="1" dirty="0" err="1"/>
              <a:t>mae'r</a:t>
            </a:r>
            <a:r>
              <a:rPr lang="en-US" sz="4000" b="1" dirty="0"/>
              <a:t> </a:t>
            </a:r>
            <a:r>
              <a:rPr lang="en-US" sz="4000" b="1" dirty="0" err="1"/>
              <a:t>gallu</a:t>
            </a:r>
            <a:r>
              <a:rPr lang="en-US" sz="4000" b="1" dirty="0"/>
              <a:t> </a:t>
            </a:r>
            <a:r>
              <a:rPr lang="en-US" sz="4000" b="1" dirty="0" err="1"/>
              <a:t>i</a:t>
            </a:r>
            <a:r>
              <a:rPr lang="en-US" sz="4000" b="1" dirty="0"/>
              <a:t> </a:t>
            </a:r>
            <a:r>
              <a:rPr lang="en-US" sz="4000" b="1" dirty="0" err="1"/>
              <a:t>ddefnyddio</a:t>
            </a:r>
            <a:r>
              <a:rPr lang="en-US" sz="4000" b="1" dirty="0"/>
              <a:t> </a:t>
            </a:r>
            <a:r>
              <a:rPr lang="en-US" sz="4000" b="1" dirty="0" err="1"/>
              <a:t>Cymraeg</a:t>
            </a:r>
            <a:r>
              <a:rPr lang="en-US" sz="4000" b="1" dirty="0"/>
              <a:t> a </a:t>
            </a:r>
            <a:r>
              <a:rPr lang="en-US" sz="4000" b="1" dirty="0" err="1"/>
              <a:t>bod</a:t>
            </a:r>
            <a:r>
              <a:rPr lang="en-US" sz="4000" b="1" dirty="0"/>
              <a:t> </a:t>
            </a:r>
            <a:r>
              <a:rPr lang="en-US" sz="4000" b="1" dirty="0" err="1"/>
              <a:t>gennych</a:t>
            </a:r>
            <a:r>
              <a:rPr lang="en-US" sz="4000" b="1" dirty="0"/>
              <a:t> </a:t>
            </a:r>
            <a:r>
              <a:rPr lang="en-US" sz="4000" b="1" dirty="0" err="1"/>
              <a:t>gwybodaeth</a:t>
            </a:r>
            <a:r>
              <a:rPr lang="en-US" sz="4000" b="1" dirty="0"/>
              <a:t> am </a:t>
            </a:r>
            <a:r>
              <a:rPr lang="en-US" sz="4000" b="1" dirty="0" err="1"/>
              <a:t>Gymru</a:t>
            </a:r>
            <a:r>
              <a:rPr lang="en-US" sz="4000" b="1" dirty="0"/>
              <a:t> </a:t>
            </a:r>
            <a:r>
              <a:rPr lang="en-US" sz="4000" b="1" dirty="0" err="1"/>
              <a:t>yn</a:t>
            </a:r>
            <a:r>
              <a:rPr lang="en-US" sz="4000" b="1" dirty="0"/>
              <a:t> </a:t>
            </a:r>
            <a:r>
              <a:rPr lang="en-US" sz="4000" b="1" dirty="0" err="1"/>
              <a:t>ddefnyddiol</a:t>
            </a:r>
            <a:r>
              <a:rPr lang="en-US" sz="4000" b="1" dirty="0"/>
              <a:t> </a:t>
            </a:r>
            <a:r>
              <a:rPr lang="en-US" sz="4000" b="1" dirty="0" err="1"/>
              <a:t>iawn</a:t>
            </a:r>
            <a:r>
              <a:rPr lang="en-US" sz="4000" b="1" dirty="0"/>
              <a:t> </a:t>
            </a:r>
            <a:r>
              <a:rPr lang="en-US" sz="4000" b="1" dirty="0" err="1"/>
              <a:t>beth</a:t>
            </a:r>
            <a:r>
              <a:rPr lang="en-US" sz="4000" b="1" dirty="0"/>
              <a:t> </a:t>
            </a:r>
            <a:r>
              <a:rPr lang="en-US" sz="4000" b="1" dirty="0" err="1"/>
              <a:t>bynnag</a:t>
            </a:r>
            <a:r>
              <a:rPr lang="en-US" sz="4000" b="1" dirty="0"/>
              <a:t> </a:t>
            </a:r>
            <a:r>
              <a:rPr lang="en-US" sz="4000" b="1" dirty="0" err="1"/>
              <a:t>rydych</a:t>
            </a:r>
            <a:r>
              <a:rPr lang="en-US" sz="4000" b="1" dirty="0"/>
              <a:t> </a:t>
            </a:r>
            <a:r>
              <a:rPr lang="en-US" sz="4000" b="1" dirty="0" err="1"/>
              <a:t>yn</a:t>
            </a:r>
            <a:r>
              <a:rPr lang="en-US" sz="4000" b="1" dirty="0"/>
              <a:t> </a:t>
            </a:r>
            <a:r>
              <a:rPr lang="en-US" sz="4000" b="1" dirty="0" err="1"/>
              <a:t>ei</a:t>
            </a:r>
            <a:r>
              <a:rPr lang="en-US" sz="4000" b="1" dirty="0"/>
              <a:t> </a:t>
            </a:r>
            <a:r>
              <a:rPr lang="en-US" sz="4000" b="1" dirty="0" err="1"/>
              <a:t>ddewis</a:t>
            </a:r>
            <a:r>
              <a:rPr lang="en-US" sz="4000" b="1" dirty="0"/>
              <a:t> </a:t>
            </a:r>
            <a:r>
              <a:rPr lang="en-US" sz="4000" b="1" dirty="0" err="1"/>
              <a:t>o</a:t>
            </a:r>
            <a:r>
              <a:rPr lang="en-US" sz="4000" b="1" dirty="0"/>
              <a:t> ran </a:t>
            </a:r>
            <a:r>
              <a:rPr lang="en-US" sz="4000" b="1" dirty="0" err="1"/>
              <a:t>gyrfa</a:t>
            </a:r>
            <a:r>
              <a:rPr lang="en-US" sz="4000" b="1" dirty="0"/>
              <a:t> </a:t>
            </a:r>
            <a:r>
              <a:rPr lang="en-US" sz="4000" b="1" dirty="0" err="1"/>
              <a:t>yn</a:t>
            </a:r>
            <a:r>
              <a:rPr lang="en-US" sz="4000" b="1" dirty="0"/>
              <a:t> </a:t>
            </a:r>
            <a:r>
              <a:rPr lang="en-US" sz="4000" b="1" dirty="0" err="1"/>
              <a:t>y</a:t>
            </a:r>
            <a:r>
              <a:rPr lang="en-US" sz="4000" b="1" dirty="0"/>
              <a:t> </a:t>
            </a:r>
            <a:r>
              <a:rPr lang="en-US" sz="4000" b="1" dirty="0" err="1"/>
              <a:t>dyfodol</a:t>
            </a:r>
            <a:r>
              <a:rPr lang="en-US" sz="4000" b="1" dirty="0"/>
              <a:t>.</a:t>
            </a:r>
            <a:r>
              <a:rPr lang="en-US" sz="4000" dirty="0"/>
              <a:t> </a:t>
            </a:r>
          </a:p>
          <a:p>
            <a:pPr>
              <a:buFont typeface="Arial" pitchFamily="-112" charset="0"/>
              <a:buNone/>
            </a:pPr>
            <a:r>
              <a:rPr lang="en-US" sz="4000" dirty="0"/>
              <a:t>	Remember, the ability to use Welsh &amp; your general knowledge about Wales can be very useful no matter what area of work you choose in the future.   </a:t>
            </a:r>
          </a:p>
          <a:p>
            <a:pPr>
              <a:buFont typeface="Arial" pitchFamily="-112" charset="0"/>
              <a:buNone/>
            </a:pPr>
            <a:endParaRPr lang="en-US" dirty="0"/>
          </a:p>
          <a:p>
            <a:pPr>
              <a:buFont typeface="Arial" pitchFamily="-112" charset="0"/>
              <a:buNone/>
            </a:pPr>
            <a:r>
              <a:rPr lang="en-US" dirty="0"/>
              <a:t>	</a:t>
            </a:r>
          </a:p>
        </p:txBody>
      </p:sp>
      <p:pic>
        <p:nvPicPr>
          <p:cNvPr id="3" name="Picture 2"/>
          <p:cNvPicPr>
            <a:picLocks noChangeAspect="1"/>
          </p:cNvPicPr>
          <p:nvPr/>
        </p:nvPicPr>
        <p:blipFill>
          <a:blip r:embed="rId4"/>
          <a:stretch>
            <a:fillRect/>
          </a:stretch>
        </p:blipFill>
        <p:spPr>
          <a:xfrm>
            <a:off x="7561519" y="5685270"/>
            <a:ext cx="951301" cy="961159"/>
          </a:xfrm>
          <a:prstGeom prst="rect">
            <a:avLst/>
          </a:prstGeom>
        </p:spPr>
      </p:pic>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02445" y="365125"/>
            <a:ext cx="10951355" cy="1325563"/>
          </a:xfrm>
        </p:spPr>
        <p:txBody>
          <a:bodyPr>
            <a:normAutofit/>
          </a:bodyPr>
          <a:lstStyle/>
          <a:p>
            <a:pPr eaLnBrk="1" hangingPunct="1"/>
            <a:r>
              <a:rPr lang="en-GB" sz="3600" b="1" dirty="0" err="1"/>
              <a:t>Cefnogaeth</a:t>
            </a:r>
            <a:r>
              <a:rPr lang="en-GB" sz="3600" b="1" dirty="0"/>
              <a:t> </a:t>
            </a:r>
            <a:r>
              <a:rPr lang="en-GB" sz="3600" b="1" dirty="0" err="1"/>
              <a:t>ymhobman</a:t>
            </a:r>
            <a:r>
              <a:rPr lang="en-GB" sz="3600" b="1" dirty="0"/>
              <a:t>!   Support is everywhere!</a:t>
            </a:r>
          </a:p>
        </p:txBody>
      </p:sp>
      <p:sp>
        <p:nvSpPr>
          <p:cNvPr id="36867" name="Slide Number Placeholder 6"/>
          <p:cNvSpPr>
            <a:spLocks noGrp="1"/>
          </p:cNvSpPr>
          <p:nvPr>
            <p:ph type="sldNum" sz="quarter" idx="12"/>
          </p:nvPr>
        </p:nvSpPr>
        <p:spPr>
          <a:noFill/>
          <a:ln>
            <a:miter lim="800000"/>
            <a:headEnd/>
            <a:tailEnd/>
          </a:ln>
        </p:spPr>
        <p:txBody>
          <a:bodyPr/>
          <a:lstStyle/>
          <a:p>
            <a:fld id="{BB178EB0-9B1F-764C-99AE-FF64B74B1E57}" type="slidenum">
              <a:rPr lang="en-US"/>
              <a:pPr/>
              <a:t>40</a:t>
            </a:fld>
            <a:endParaRPr lang="en-US"/>
          </a:p>
        </p:txBody>
      </p:sp>
      <p:pic>
        <p:nvPicPr>
          <p:cNvPr id="36868" name="Picture 7"/>
          <p:cNvPicPr>
            <a:picLocks noChangeAspect="1"/>
          </p:cNvPicPr>
          <p:nvPr/>
        </p:nvPicPr>
        <p:blipFill>
          <a:blip r:embed="rId3"/>
          <a:srcRect/>
          <a:stretch>
            <a:fillRect/>
          </a:stretch>
        </p:blipFill>
        <p:spPr bwMode="auto">
          <a:xfrm>
            <a:off x="9647768" y="1628775"/>
            <a:ext cx="2239433" cy="2133600"/>
          </a:xfrm>
          <a:prstGeom prst="rect">
            <a:avLst/>
          </a:prstGeom>
          <a:noFill/>
          <a:ln w="9525">
            <a:noFill/>
            <a:miter lim="800000"/>
            <a:headEnd/>
            <a:tailEnd/>
          </a:ln>
        </p:spPr>
      </p:pic>
      <p:pic>
        <p:nvPicPr>
          <p:cNvPr id="36869" name="Picture 8"/>
          <p:cNvPicPr>
            <a:picLocks noChangeAspect="1"/>
          </p:cNvPicPr>
          <p:nvPr/>
        </p:nvPicPr>
        <p:blipFill>
          <a:blip r:embed="rId4"/>
          <a:srcRect/>
          <a:stretch>
            <a:fillRect/>
          </a:stretch>
        </p:blipFill>
        <p:spPr bwMode="auto">
          <a:xfrm>
            <a:off x="914401" y="1601788"/>
            <a:ext cx="3289300" cy="1847850"/>
          </a:xfrm>
          <a:prstGeom prst="rect">
            <a:avLst/>
          </a:prstGeom>
          <a:noFill/>
          <a:ln w="9525">
            <a:noFill/>
            <a:miter lim="800000"/>
            <a:headEnd/>
            <a:tailEnd/>
          </a:ln>
        </p:spPr>
      </p:pic>
      <p:pic>
        <p:nvPicPr>
          <p:cNvPr id="36870" name="Picture 9"/>
          <p:cNvPicPr>
            <a:picLocks noChangeAspect="1"/>
          </p:cNvPicPr>
          <p:nvPr/>
        </p:nvPicPr>
        <p:blipFill>
          <a:blip r:embed="rId5"/>
          <a:srcRect/>
          <a:stretch>
            <a:fillRect/>
          </a:stretch>
        </p:blipFill>
        <p:spPr bwMode="auto">
          <a:xfrm>
            <a:off x="7254827" y="2842942"/>
            <a:ext cx="2359072" cy="1241154"/>
          </a:xfrm>
          <a:prstGeom prst="rect">
            <a:avLst/>
          </a:prstGeom>
          <a:noFill/>
          <a:ln w="9525">
            <a:noFill/>
            <a:miter lim="800000"/>
            <a:headEnd/>
            <a:tailEnd/>
          </a:ln>
        </p:spPr>
      </p:pic>
      <p:pic>
        <p:nvPicPr>
          <p:cNvPr id="36871" name="Picture 10"/>
          <p:cNvPicPr>
            <a:picLocks noChangeAspect="1"/>
          </p:cNvPicPr>
          <p:nvPr/>
        </p:nvPicPr>
        <p:blipFill>
          <a:blip r:embed="rId6"/>
          <a:srcRect/>
          <a:stretch>
            <a:fillRect/>
          </a:stretch>
        </p:blipFill>
        <p:spPr bwMode="auto">
          <a:xfrm>
            <a:off x="6584950" y="1528492"/>
            <a:ext cx="3005667" cy="1314450"/>
          </a:xfrm>
          <a:prstGeom prst="rect">
            <a:avLst/>
          </a:prstGeom>
          <a:noFill/>
          <a:ln w="9525">
            <a:noFill/>
            <a:miter lim="800000"/>
            <a:headEnd/>
            <a:tailEnd/>
          </a:ln>
        </p:spPr>
      </p:pic>
      <p:pic>
        <p:nvPicPr>
          <p:cNvPr id="36872" name="Picture 11"/>
          <p:cNvPicPr>
            <a:picLocks noChangeAspect="1"/>
          </p:cNvPicPr>
          <p:nvPr/>
        </p:nvPicPr>
        <p:blipFill>
          <a:blip r:embed="rId7"/>
          <a:srcRect/>
          <a:stretch>
            <a:fillRect/>
          </a:stretch>
        </p:blipFill>
        <p:spPr bwMode="auto">
          <a:xfrm>
            <a:off x="1468967" y="5541963"/>
            <a:ext cx="2734733" cy="1077912"/>
          </a:xfrm>
          <a:prstGeom prst="rect">
            <a:avLst/>
          </a:prstGeom>
          <a:noFill/>
          <a:ln w="9525">
            <a:noFill/>
            <a:miter lim="800000"/>
            <a:headEnd/>
            <a:tailEnd/>
          </a:ln>
        </p:spPr>
      </p:pic>
      <p:pic>
        <p:nvPicPr>
          <p:cNvPr id="36873" name="Picture 12"/>
          <p:cNvPicPr>
            <a:picLocks noChangeAspect="1"/>
          </p:cNvPicPr>
          <p:nvPr/>
        </p:nvPicPr>
        <p:blipFill>
          <a:blip r:embed="rId8"/>
          <a:srcRect/>
          <a:stretch>
            <a:fillRect/>
          </a:stretch>
        </p:blipFill>
        <p:spPr bwMode="auto">
          <a:xfrm>
            <a:off x="9613899" y="3967163"/>
            <a:ext cx="2531533" cy="1898650"/>
          </a:xfrm>
          <a:prstGeom prst="rect">
            <a:avLst/>
          </a:prstGeom>
          <a:noFill/>
          <a:ln w="9525">
            <a:noFill/>
            <a:miter lim="800000"/>
            <a:headEnd/>
            <a:tailEnd/>
          </a:ln>
        </p:spPr>
      </p:pic>
      <p:pic>
        <p:nvPicPr>
          <p:cNvPr id="36874" name="Picture 13"/>
          <p:cNvPicPr>
            <a:picLocks noChangeAspect="1"/>
          </p:cNvPicPr>
          <p:nvPr/>
        </p:nvPicPr>
        <p:blipFill>
          <a:blip r:embed="rId9"/>
          <a:srcRect/>
          <a:stretch>
            <a:fillRect/>
          </a:stretch>
        </p:blipFill>
        <p:spPr bwMode="auto">
          <a:xfrm>
            <a:off x="402445" y="3762375"/>
            <a:ext cx="2133043" cy="1933574"/>
          </a:xfrm>
          <a:prstGeom prst="rect">
            <a:avLst/>
          </a:prstGeom>
          <a:noFill/>
          <a:ln w="9525">
            <a:noFill/>
            <a:miter lim="800000"/>
            <a:headEnd/>
            <a:tailEnd/>
          </a:ln>
        </p:spPr>
      </p:pic>
      <p:pic>
        <p:nvPicPr>
          <p:cNvPr id="36875" name="Picture 14"/>
          <p:cNvPicPr>
            <a:picLocks noChangeAspect="1"/>
          </p:cNvPicPr>
          <p:nvPr/>
        </p:nvPicPr>
        <p:blipFill>
          <a:blip r:embed="rId10"/>
          <a:srcRect/>
          <a:stretch>
            <a:fillRect/>
          </a:stretch>
        </p:blipFill>
        <p:spPr bwMode="auto">
          <a:xfrm>
            <a:off x="5547784" y="5429251"/>
            <a:ext cx="2540000" cy="1190625"/>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1214" y="0"/>
            <a:ext cx="10858501" cy="1325563"/>
          </a:xfrm>
        </p:spPr>
        <p:txBody>
          <a:bodyPr/>
          <a:lstStyle/>
          <a:p>
            <a:r>
              <a:rPr lang="en-US" b="1" dirty="0" err="1"/>
              <a:t>Diweddglo</a:t>
            </a:r>
            <a:r>
              <a:rPr lang="en-US" b="1" dirty="0"/>
              <a:t>                         In conclusion </a:t>
            </a:r>
          </a:p>
        </p:txBody>
      </p:sp>
      <p:sp>
        <p:nvSpPr>
          <p:cNvPr id="3" name="Content Placeholder 2"/>
          <p:cNvSpPr>
            <a:spLocks noGrp="1"/>
          </p:cNvSpPr>
          <p:nvPr>
            <p:ph sz="half" idx="1"/>
          </p:nvPr>
        </p:nvSpPr>
        <p:spPr>
          <a:xfrm>
            <a:off x="378737" y="1025079"/>
            <a:ext cx="5181600" cy="5151884"/>
          </a:xfrm>
        </p:spPr>
        <p:txBody>
          <a:bodyPr>
            <a:normAutofit fontScale="85000" lnSpcReduction="20000"/>
          </a:bodyPr>
          <a:lstStyle/>
          <a:p>
            <a:r>
              <a:rPr lang="en-US" dirty="0" err="1"/>
              <a:t>Hoffwn</a:t>
            </a:r>
            <a:r>
              <a:rPr lang="en-US" dirty="0"/>
              <a:t> </a:t>
            </a:r>
            <a:r>
              <a:rPr lang="en-US" dirty="0" err="1"/>
              <a:t>feddwl</a:t>
            </a:r>
            <a:r>
              <a:rPr lang="en-US" dirty="0"/>
              <a:t> </a:t>
            </a:r>
            <a:r>
              <a:rPr lang="en-US" dirty="0" err="1"/>
              <a:t>tra</a:t>
            </a:r>
            <a:r>
              <a:rPr lang="en-US" dirty="0"/>
              <a:t> </a:t>
            </a:r>
            <a:r>
              <a:rPr lang="en-US" dirty="0" err="1"/>
              <a:t>eich</a:t>
            </a:r>
            <a:r>
              <a:rPr lang="en-US" dirty="0"/>
              <a:t> </a:t>
            </a:r>
            <a:r>
              <a:rPr lang="en-US" dirty="0" err="1"/>
              <a:t>bod</a:t>
            </a:r>
            <a:r>
              <a:rPr lang="en-US" dirty="0"/>
              <a:t> </a:t>
            </a:r>
            <a:r>
              <a:rPr lang="en-US" dirty="0" err="1"/>
              <a:t>chi’n</a:t>
            </a:r>
            <a:r>
              <a:rPr lang="en-US" dirty="0"/>
              <a:t> </a:t>
            </a:r>
            <a:r>
              <a:rPr lang="en-US" dirty="0" err="1"/>
              <a:t>teithio</a:t>
            </a:r>
            <a:r>
              <a:rPr lang="en-US" dirty="0"/>
              <a:t> </a:t>
            </a:r>
            <a:r>
              <a:rPr lang="en-US" dirty="0" err="1"/>
              <a:t>trwy</a:t>
            </a:r>
            <a:r>
              <a:rPr lang="en-US" dirty="0"/>
              <a:t> </a:t>
            </a:r>
            <a:r>
              <a:rPr lang="en-US" dirty="0" err="1"/>
              <a:t>eich</a:t>
            </a:r>
            <a:r>
              <a:rPr lang="en-US" dirty="0"/>
              <a:t> </a:t>
            </a:r>
            <a:r>
              <a:rPr lang="en-US" dirty="0" err="1"/>
              <a:t>graddau</a:t>
            </a:r>
            <a:r>
              <a:rPr lang="en-US" dirty="0"/>
              <a:t> </a:t>
            </a:r>
            <a:r>
              <a:rPr lang="en-US" dirty="0" err="1"/>
              <a:t>byddwch</a:t>
            </a:r>
            <a:r>
              <a:rPr lang="en-US" dirty="0"/>
              <a:t> </a:t>
            </a:r>
            <a:r>
              <a:rPr lang="en-US" dirty="0" err="1"/>
              <a:t>yn</a:t>
            </a:r>
            <a:r>
              <a:rPr lang="en-US" dirty="0"/>
              <a:t> </a:t>
            </a:r>
            <a:r>
              <a:rPr lang="en-US" dirty="0" err="1"/>
              <a:t>profi</a:t>
            </a:r>
            <a:r>
              <a:rPr lang="en-US" dirty="0"/>
              <a:t>, </a:t>
            </a:r>
            <a:r>
              <a:rPr lang="en-US" dirty="0" err="1"/>
              <a:t>deall</a:t>
            </a:r>
            <a:r>
              <a:rPr lang="en-US" dirty="0"/>
              <a:t> a </a:t>
            </a:r>
            <a:r>
              <a:rPr lang="en-US" dirty="0" err="1"/>
              <a:t>dathlu</a:t>
            </a:r>
            <a:r>
              <a:rPr lang="en-US" dirty="0"/>
              <a:t> yr </a:t>
            </a:r>
            <a:r>
              <a:rPr lang="en-US" dirty="0" err="1"/>
              <a:t>ansawdd</a:t>
            </a:r>
            <a:r>
              <a:rPr lang="en-US" dirty="0"/>
              <a:t> </a:t>
            </a:r>
            <a:r>
              <a:rPr lang="en-US" dirty="0" err="1"/>
              <a:t>arbennig</a:t>
            </a:r>
            <a:r>
              <a:rPr lang="en-US" dirty="0"/>
              <a:t> </a:t>
            </a:r>
            <a:r>
              <a:rPr lang="en-US" dirty="0" err="1"/>
              <a:t>sydd</a:t>
            </a:r>
            <a:r>
              <a:rPr lang="en-US" dirty="0"/>
              <a:t> </a:t>
            </a:r>
            <a:r>
              <a:rPr lang="en-US" dirty="0" err="1"/>
              <a:t>o</a:t>
            </a:r>
            <a:r>
              <a:rPr lang="en-US" dirty="0"/>
              <a:t> </a:t>
            </a:r>
            <a:r>
              <a:rPr lang="en-US" dirty="0" err="1"/>
              <a:t>fyw</a:t>
            </a:r>
            <a:r>
              <a:rPr lang="en-US" dirty="0"/>
              <a:t> a </a:t>
            </a:r>
            <a:r>
              <a:rPr lang="en-US" dirty="0" err="1"/>
              <a:t>dysgu</a:t>
            </a:r>
            <a:r>
              <a:rPr lang="en-US" dirty="0"/>
              <a:t> </a:t>
            </a:r>
            <a:r>
              <a:rPr lang="en-US" dirty="0" err="1"/>
              <a:t>yng</a:t>
            </a:r>
            <a:r>
              <a:rPr lang="en-US" dirty="0"/>
              <a:t> </a:t>
            </a:r>
            <a:r>
              <a:rPr lang="en-US" dirty="0" err="1"/>
              <a:t>Ngymru</a:t>
            </a:r>
            <a:r>
              <a:rPr lang="en-US" dirty="0"/>
              <a:t> ac </a:t>
            </a:r>
            <a:r>
              <a:rPr lang="en-US" dirty="0" err="1"/>
              <a:t>wrth</a:t>
            </a:r>
            <a:r>
              <a:rPr lang="en-US" dirty="0"/>
              <a:t> </a:t>
            </a:r>
            <a:r>
              <a:rPr lang="en-US" dirty="0" err="1"/>
              <a:t>wneud</a:t>
            </a:r>
            <a:r>
              <a:rPr lang="en-US" dirty="0"/>
              <a:t> </a:t>
            </a:r>
            <a:r>
              <a:rPr lang="en-US" dirty="0" err="1"/>
              <a:t>hyn</a:t>
            </a:r>
            <a:r>
              <a:rPr lang="en-US" dirty="0"/>
              <a:t>, </a:t>
            </a:r>
            <a:r>
              <a:rPr lang="en-US" dirty="0" err="1"/>
              <a:t>eich</a:t>
            </a:r>
            <a:r>
              <a:rPr lang="en-US" dirty="0"/>
              <a:t> </a:t>
            </a:r>
            <a:r>
              <a:rPr lang="en-US" dirty="0" err="1"/>
              <a:t>bod</a:t>
            </a:r>
            <a:r>
              <a:rPr lang="en-US" dirty="0"/>
              <a:t> </a:t>
            </a:r>
            <a:r>
              <a:rPr lang="en-US" dirty="0" err="1"/>
              <a:t>chi’n</a:t>
            </a:r>
            <a:r>
              <a:rPr lang="en-US" dirty="0"/>
              <a:t> </a:t>
            </a:r>
            <a:r>
              <a:rPr lang="en-US" dirty="0" err="1"/>
              <a:t>datblygu</a:t>
            </a:r>
            <a:r>
              <a:rPr lang="en-US" dirty="0"/>
              <a:t> </a:t>
            </a:r>
            <a:r>
              <a:rPr lang="en-US" dirty="0" err="1"/>
              <a:t>eich</a:t>
            </a:r>
            <a:r>
              <a:rPr lang="en-US" dirty="0"/>
              <a:t> </a:t>
            </a:r>
            <a:r>
              <a:rPr lang="en-US" dirty="0" err="1"/>
              <a:t>hymdeimlad</a:t>
            </a:r>
            <a:r>
              <a:rPr lang="en-US" dirty="0"/>
              <a:t> </a:t>
            </a:r>
            <a:r>
              <a:rPr lang="en-US" dirty="0" err="1"/>
              <a:t>o</a:t>
            </a:r>
            <a:r>
              <a:rPr lang="en-US" dirty="0"/>
              <a:t> </a:t>
            </a:r>
            <a:r>
              <a:rPr lang="en-US" dirty="0" err="1"/>
              <a:t>Gymreictod</a:t>
            </a:r>
            <a:r>
              <a:rPr lang="en-US" dirty="0"/>
              <a:t>. </a:t>
            </a:r>
          </a:p>
          <a:p>
            <a:r>
              <a:rPr lang="en-US" dirty="0" err="1"/>
              <a:t>Bod</a:t>
            </a:r>
            <a:r>
              <a:rPr lang="en-US" dirty="0"/>
              <a:t> </a:t>
            </a:r>
            <a:r>
              <a:rPr lang="en-US" dirty="0" err="1"/>
              <a:t>ganddoch</a:t>
            </a:r>
            <a:r>
              <a:rPr lang="en-US" dirty="0"/>
              <a:t> </a:t>
            </a:r>
            <a:r>
              <a:rPr lang="en-US" dirty="0" err="1"/>
              <a:t>wir</a:t>
            </a:r>
            <a:r>
              <a:rPr lang="en-US" dirty="0"/>
              <a:t> </a:t>
            </a:r>
            <a:r>
              <a:rPr lang="en-US" dirty="0" err="1"/>
              <a:t>deimlad</a:t>
            </a:r>
            <a:r>
              <a:rPr lang="en-US" dirty="0"/>
              <a:t> </a:t>
            </a:r>
            <a:r>
              <a:rPr lang="en-US" dirty="0" err="1"/>
              <a:t>o</a:t>
            </a:r>
            <a:r>
              <a:rPr lang="en-US" dirty="0"/>
              <a:t> </a:t>
            </a:r>
            <a:r>
              <a:rPr lang="en-US" dirty="0" err="1"/>
              <a:t>berthyn</a:t>
            </a:r>
            <a:r>
              <a:rPr lang="en-US" dirty="0"/>
              <a:t> </a:t>
            </a:r>
            <a:r>
              <a:rPr lang="en-US" dirty="0" err="1"/>
              <a:t>i’r</a:t>
            </a:r>
            <a:r>
              <a:rPr lang="en-US" dirty="0"/>
              <a:t> </a:t>
            </a:r>
            <a:r>
              <a:rPr lang="en-US" dirty="0" err="1"/>
              <a:t>Prifysgol</a:t>
            </a:r>
            <a:r>
              <a:rPr lang="en-US" dirty="0"/>
              <a:t> ac </a:t>
            </a:r>
            <a:r>
              <a:rPr lang="en-US" dirty="0" err="1"/>
              <a:t>i’r</a:t>
            </a:r>
            <a:r>
              <a:rPr lang="en-US" dirty="0"/>
              <a:t> </a:t>
            </a:r>
            <a:r>
              <a:rPr lang="en-US" dirty="0" err="1"/>
              <a:t>gymuned</a:t>
            </a:r>
            <a:r>
              <a:rPr lang="en-US" dirty="0"/>
              <a:t> </a:t>
            </a:r>
            <a:r>
              <a:rPr lang="en-US" dirty="0" err="1"/>
              <a:t>leol</a:t>
            </a:r>
            <a:r>
              <a:rPr lang="en-US" dirty="0"/>
              <a:t> </a:t>
            </a:r>
            <a:r>
              <a:rPr lang="en-US" dirty="0" err="1"/>
              <a:t>rydych</a:t>
            </a:r>
            <a:r>
              <a:rPr lang="en-US" dirty="0"/>
              <a:t> </a:t>
            </a:r>
            <a:r>
              <a:rPr lang="en-US" dirty="0" err="1"/>
              <a:t>yn</a:t>
            </a:r>
            <a:r>
              <a:rPr lang="en-US" dirty="0"/>
              <a:t> </a:t>
            </a:r>
            <a:r>
              <a:rPr lang="en-US" dirty="0" err="1"/>
              <a:t>byw</a:t>
            </a:r>
            <a:r>
              <a:rPr lang="en-US" dirty="0"/>
              <a:t> </a:t>
            </a:r>
            <a:r>
              <a:rPr lang="en-US" dirty="0" err="1"/>
              <a:t>ynddi</a:t>
            </a:r>
            <a:r>
              <a:rPr lang="en-US" dirty="0"/>
              <a:t>. </a:t>
            </a:r>
            <a:r>
              <a:rPr lang="en-US" dirty="0" err="1"/>
              <a:t>Ein</a:t>
            </a:r>
            <a:r>
              <a:rPr lang="en-US" dirty="0"/>
              <a:t> </a:t>
            </a:r>
            <a:r>
              <a:rPr lang="en-US" dirty="0" err="1"/>
              <a:t>bod</a:t>
            </a:r>
            <a:r>
              <a:rPr lang="en-US" dirty="0"/>
              <a:t> </a:t>
            </a:r>
            <a:r>
              <a:rPr lang="en-US" dirty="0" err="1"/>
              <a:t>ni’n</a:t>
            </a:r>
            <a:r>
              <a:rPr lang="en-US" dirty="0"/>
              <a:t> </a:t>
            </a:r>
            <a:r>
              <a:rPr lang="en-US" dirty="0" err="1"/>
              <a:t>balch</a:t>
            </a:r>
            <a:r>
              <a:rPr lang="en-US" dirty="0"/>
              <a:t> </a:t>
            </a:r>
            <a:r>
              <a:rPr lang="en-US" dirty="0" err="1"/>
              <a:t>o’n</a:t>
            </a:r>
            <a:r>
              <a:rPr lang="en-US" dirty="0"/>
              <a:t> </a:t>
            </a:r>
            <a:r>
              <a:rPr lang="en-US" dirty="0" err="1"/>
              <a:t>ymrwymiad</a:t>
            </a:r>
            <a:r>
              <a:rPr lang="en-US" dirty="0"/>
              <a:t> </a:t>
            </a:r>
            <a:r>
              <a:rPr lang="en-US" dirty="0" err="1"/>
              <a:t>i</a:t>
            </a:r>
            <a:r>
              <a:rPr lang="en-US" dirty="0"/>
              <a:t> </a:t>
            </a:r>
            <a:r>
              <a:rPr lang="en-US" dirty="0" err="1"/>
              <a:t>Gymru</a:t>
            </a:r>
            <a:r>
              <a:rPr lang="en-US" dirty="0"/>
              <a:t> </a:t>
            </a:r>
            <a:r>
              <a:rPr lang="en-US" dirty="0" err="1"/>
              <a:t>ar</a:t>
            </a:r>
            <a:r>
              <a:rPr lang="en-US" dirty="0"/>
              <a:t> </a:t>
            </a:r>
            <a:r>
              <a:rPr lang="en-US" dirty="0" err="1"/>
              <a:t>holl</a:t>
            </a:r>
            <a:r>
              <a:rPr lang="en-US" dirty="0"/>
              <a:t> </a:t>
            </a:r>
            <a:r>
              <a:rPr lang="en-US" dirty="0" err="1"/>
              <a:t>brofiadau</a:t>
            </a:r>
            <a:r>
              <a:rPr lang="en-US" dirty="0"/>
              <a:t> </a:t>
            </a:r>
            <a:r>
              <a:rPr lang="en-US" dirty="0" err="1"/>
              <a:t>mae</a:t>
            </a:r>
            <a:r>
              <a:rPr lang="en-US" dirty="0"/>
              <a:t> </a:t>
            </a:r>
            <a:r>
              <a:rPr lang="en-US" dirty="0" err="1"/>
              <a:t>hyn</a:t>
            </a:r>
            <a:r>
              <a:rPr lang="en-US" dirty="0"/>
              <a:t> </a:t>
            </a:r>
            <a:r>
              <a:rPr lang="en-US" dirty="0" err="1"/>
              <a:t>yn</a:t>
            </a:r>
            <a:r>
              <a:rPr lang="en-US" dirty="0"/>
              <a:t> </a:t>
            </a:r>
            <a:r>
              <a:rPr lang="en-US" dirty="0" err="1"/>
              <a:t>rhoi</a:t>
            </a:r>
            <a:r>
              <a:rPr lang="en-US" dirty="0"/>
              <a:t> </a:t>
            </a:r>
            <a:r>
              <a:rPr lang="en-US" dirty="0" err="1"/>
              <a:t>i</a:t>
            </a:r>
            <a:r>
              <a:rPr lang="en-US" dirty="0"/>
              <a:t> </a:t>
            </a:r>
            <a:r>
              <a:rPr lang="en-US" dirty="0" err="1"/>
              <a:t>ni</a:t>
            </a:r>
            <a:r>
              <a:rPr lang="en-US" dirty="0"/>
              <a:t>. </a:t>
            </a:r>
          </a:p>
          <a:p>
            <a:r>
              <a:rPr lang="en-US" dirty="0" err="1"/>
              <a:t>Eich</a:t>
            </a:r>
            <a:r>
              <a:rPr lang="en-US" dirty="0"/>
              <a:t> </a:t>
            </a:r>
            <a:r>
              <a:rPr lang="en-US" dirty="0" err="1"/>
              <a:t>bod</a:t>
            </a:r>
            <a:r>
              <a:rPr lang="en-US" dirty="0"/>
              <a:t> </a:t>
            </a:r>
            <a:r>
              <a:rPr lang="en-US" dirty="0" err="1"/>
              <a:t>chi’n</a:t>
            </a:r>
            <a:r>
              <a:rPr lang="en-US" dirty="0"/>
              <a:t> </a:t>
            </a:r>
            <a:r>
              <a:rPr lang="en-US" dirty="0" err="1"/>
              <a:t>hyrwyddo</a:t>
            </a:r>
            <a:r>
              <a:rPr lang="en-US" dirty="0"/>
              <a:t> </a:t>
            </a:r>
            <a:r>
              <a:rPr lang="en-US" dirty="0" err="1"/>
              <a:t>Cymru</a:t>
            </a:r>
            <a:r>
              <a:rPr lang="en-US" dirty="0"/>
              <a:t> </a:t>
            </a:r>
            <a:r>
              <a:rPr lang="en-US" dirty="0" err="1"/>
              <a:t>fel</a:t>
            </a:r>
            <a:r>
              <a:rPr lang="en-US" dirty="0"/>
              <a:t> </a:t>
            </a:r>
            <a:r>
              <a:rPr lang="en-US" dirty="0" err="1"/>
              <a:t>gwlad</a:t>
            </a:r>
            <a:r>
              <a:rPr lang="en-US" dirty="0"/>
              <a:t> </a:t>
            </a:r>
            <a:r>
              <a:rPr lang="en-US" dirty="0" err="1"/>
              <a:t>sy’n</a:t>
            </a:r>
            <a:r>
              <a:rPr lang="en-US" dirty="0"/>
              <a:t> </a:t>
            </a:r>
            <a:r>
              <a:rPr lang="en-US" dirty="0" err="1"/>
              <a:t>edrych</a:t>
            </a:r>
            <a:r>
              <a:rPr lang="en-US" dirty="0"/>
              <a:t> </a:t>
            </a:r>
            <a:r>
              <a:rPr lang="en-US" dirty="0" err="1"/>
              <a:t>allan</a:t>
            </a:r>
            <a:r>
              <a:rPr lang="en-US" dirty="0"/>
              <a:t> </a:t>
            </a:r>
            <a:r>
              <a:rPr lang="en-US" dirty="0" err="1"/>
              <a:t>i’r</a:t>
            </a:r>
            <a:r>
              <a:rPr lang="en-US" dirty="0"/>
              <a:t> </a:t>
            </a:r>
            <a:r>
              <a:rPr lang="en-US" dirty="0" err="1"/>
              <a:t>byd</a:t>
            </a:r>
            <a:r>
              <a:rPr lang="en-US" dirty="0"/>
              <a:t>. </a:t>
            </a:r>
            <a:r>
              <a:rPr lang="en-US" dirty="0" err="1"/>
              <a:t>Hybu</a:t>
            </a:r>
            <a:r>
              <a:rPr lang="en-US" dirty="0"/>
              <a:t> </a:t>
            </a:r>
            <a:r>
              <a:rPr lang="en-US" dirty="0" err="1"/>
              <a:t>dinasyddiaeth</a:t>
            </a:r>
            <a:r>
              <a:rPr lang="en-US" dirty="0"/>
              <a:t> </a:t>
            </a:r>
            <a:r>
              <a:rPr lang="en-US" dirty="0" err="1"/>
              <a:t>fyd</a:t>
            </a:r>
            <a:r>
              <a:rPr lang="en-US" dirty="0"/>
              <a:t> </a:t>
            </a:r>
            <a:r>
              <a:rPr lang="en-US" dirty="0" err="1"/>
              <a:t>eang</a:t>
            </a:r>
            <a:r>
              <a:rPr lang="en-US" dirty="0"/>
              <a:t> a </a:t>
            </a:r>
            <a:r>
              <a:rPr lang="en-US" dirty="0" err="1"/>
              <a:t>datblygiadu</a:t>
            </a:r>
            <a:r>
              <a:rPr lang="en-US" dirty="0"/>
              <a:t> </a:t>
            </a:r>
            <a:r>
              <a:rPr lang="en-US" dirty="0" err="1"/>
              <a:t>cynaliadwy</a:t>
            </a:r>
            <a:r>
              <a:rPr lang="en-US" dirty="0"/>
              <a:t>. </a:t>
            </a:r>
          </a:p>
        </p:txBody>
      </p:sp>
      <p:sp>
        <p:nvSpPr>
          <p:cNvPr id="4" name="Content Placeholder 3"/>
          <p:cNvSpPr>
            <a:spLocks noGrp="1"/>
          </p:cNvSpPr>
          <p:nvPr>
            <p:ph sz="half" idx="2"/>
          </p:nvPr>
        </p:nvSpPr>
        <p:spPr>
          <a:xfrm>
            <a:off x="6305872" y="1025079"/>
            <a:ext cx="5568657" cy="4791129"/>
          </a:xfrm>
        </p:spPr>
        <p:txBody>
          <a:bodyPr>
            <a:normAutofit fontScale="85000" lnSpcReduction="20000"/>
          </a:bodyPr>
          <a:lstStyle/>
          <a:p>
            <a:r>
              <a:rPr lang="en-US" dirty="0"/>
              <a:t>We hope that as you progress through your degrees you will experience, understand and celebrate the distinctive quality of living and learning in Wales &amp; in doing so that you enjoy finding your own identity &amp; your own sense of </a:t>
            </a:r>
            <a:r>
              <a:rPr lang="en-US" dirty="0" err="1"/>
              <a:t>Welshness</a:t>
            </a:r>
            <a:r>
              <a:rPr lang="en-US" dirty="0"/>
              <a:t>.  </a:t>
            </a:r>
          </a:p>
          <a:p>
            <a:r>
              <a:rPr lang="en-US" dirty="0"/>
              <a:t>That you have a heightened sense of belonging to here – your University and in the local community that you live. That we’re proud of the whole Welsh experience. </a:t>
            </a:r>
          </a:p>
          <a:p>
            <a:r>
              <a:rPr lang="en-US" dirty="0"/>
              <a:t>That you also promote an out-ward looking and international Wales in your work and lives. Promoting global citizenships and concern for sustainable development.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62843"/>
            <a:ext cx="10515600" cy="1325563"/>
          </a:xfrm>
        </p:spPr>
        <p:txBody>
          <a:bodyPr/>
          <a:lstStyle/>
          <a:p>
            <a:r>
              <a:rPr lang="en-US" dirty="0" err="1"/>
              <a:t>Canlyniad</a:t>
            </a:r>
            <a:r>
              <a:rPr lang="en-US" dirty="0"/>
              <a:t> </a:t>
            </a:r>
            <a:r>
              <a:rPr lang="en-US" dirty="0" err="1"/>
              <a:t>y</a:t>
            </a:r>
            <a:r>
              <a:rPr lang="en-US" dirty="0"/>
              <a:t> </a:t>
            </a:r>
            <a:r>
              <a:rPr lang="en-US" dirty="0" err="1"/>
              <a:t>cwis</a:t>
            </a:r>
            <a:r>
              <a:rPr lang="en-US" dirty="0"/>
              <a:t>           Result of the quiz</a:t>
            </a:r>
          </a:p>
        </p:txBody>
      </p:sp>
      <p:sp>
        <p:nvSpPr>
          <p:cNvPr id="5" name="Rectangle 4"/>
          <p:cNvSpPr/>
          <p:nvPr/>
        </p:nvSpPr>
        <p:spPr>
          <a:xfrm>
            <a:off x="7337320" y="2488406"/>
            <a:ext cx="4314371" cy="1477328"/>
          </a:xfrm>
          <a:prstGeom prst="rect">
            <a:avLst/>
          </a:prstGeom>
        </p:spPr>
        <p:txBody>
          <a:bodyPr wrap="square">
            <a:spAutoFit/>
          </a:bodyPr>
          <a:lstStyle/>
          <a:p>
            <a:pPr algn="ctr">
              <a:buFont typeface="Arial" pitchFamily="-112" charset="0"/>
              <a:buNone/>
            </a:pPr>
            <a:r>
              <a:rPr lang="en-US" sz="4500" b="1" dirty="0" err="1"/>
              <a:t>Hwyl</a:t>
            </a:r>
            <a:r>
              <a:rPr lang="en-US" sz="4500" b="1" dirty="0"/>
              <a:t> </a:t>
            </a:r>
            <a:r>
              <a:rPr lang="en-US" sz="4500" b="1" dirty="0" err="1"/>
              <a:t>fawr</a:t>
            </a:r>
            <a:r>
              <a:rPr lang="en-US" sz="4500" b="1" dirty="0"/>
              <a:t>!   Goodbye!</a:t>
            </a:r>
          </a:p>
        </p:txBody>
      </p:sp>
      <p:sp>
        <p:nvSpPr>
          <p:cNvPr id="6" name="Rectangle 5"/>
          <p:cNvSpPr/>
          <p:nvPr/>
        </p:nvSpPr>
        <p:spPr>
          <a:xfrm>
            <a:off x="0" y="2488406"/>
            <a:ext cx="4314371" cy="1477328"/>
          </a:xfrm>
          <a:prstGeom prst="rect">
            <a:avLst/>
          </a:prstGeom>
        </p:spPr>
        <p:txBody>
          <a:bodyPr wrap="square">
            <a:spAutoFit/>
          </a:bodyPr>
          <a:lstStyle/>
          <a:p>
            <a:pPr algn="ctr">
              <a:buFont typeface="Arial" pitchFamily="-112" charset="0"/>
              <a:buNone/>
            </a:pPr>
            <a:r>
              <a:rPr lang="en-US" sz="4500" b="1" dirty="0" err="1"/>
              <a:t>Da</a:t>
            </a:r>
            <a:r>
              <a:rPr lang="en-US" sz="4500" b="1" dirty="0"/>
              <a:t> </a:t>
            </a:r>
            <a:r>
              <a:rPr lang="en-US" sz="4500" b="1" dirty="0" err="1"/>
              <a:t>iawn</a:t>
            </a:r>
            <a:endParaRPr lang="en-US" sz="4500" b="1" dirty="0"/>
          </a:p>
          <a:p>
            <a:pPr algn="ctr">
              <a:buFont typeface="Arial" pitchFamily="-112" charset="0"/>
              <a:buNone/>
            </a:pPr>
            <a:r>
              <a:rPr lang="en-US" sz="4500" b="1" dirty="0"/>
              <a:t>Very good</a:t>
            </a:r>
          </a:p>
        </p:txBody>
      </p:sp>
      <p:sp>
        <p:nvSpPr>
          <p:cNvPr id="8" name="Rectangle 7"/>
          <p:cNvSpPr/>
          <p:nvPr/>
        </p:nvSpPr>
        <p:spPr>
          <a:xfrm>
            <a:off x="3635810" y="3965734"/>
            <a:ext cx="4314371" cy="1477328"/>
          </a:xfrm>
          <a:prstGeom prst="rect">
            <a:avLst/>
          </a:prstGeom>
        </p:spPr>
        <p:txBody>
          <a:bodyPr wrap="square">
            <a:spAutoFit/>
          </a:bodyPr>
          <a:lstStyle/>
          <a:p>
            <a:pPr algn="ctr">
              <a:buFont typeface="Arial" pitchFamily="-112" charset="0"/>
              <a:buNone/>
            </a:pPr>
            <a:r>
              <a:rPr lang="en-US" sz="4500" b="1" dirty="0" err="1"/>
              <a:t>Bendigedig</a:t>
            </a:r>
            <a:endParaRPr lang="en-US" sz="4500" b="1" dirty="0"/>
          </a:p>
          <a:p>
            <a:pPr algn="ctr">
              <a:buFont typeface="Arial" pitchFamily="-112" charset="0"/>
              <a:buNone/>
            </a:pPr>
            <a:r>
              <a:rPr lang="en-US" sz="4500" b="1" dirty="0"/>
              <a:t>Excellent</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426</TotalTime>
  <Words>3814</Words>
  <Application>Microsoft Office PowerPoint</Application>
  <PresentationFormat>Widescreen</PresentationFormat>
  <Paragraphs>414</Paragraphs>
  <Slides>42</Slides>
  <Notes>41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42</vt:i4>
      </vt:variant>
    </vt:vector>
  </HeadingPairs>
  <TitlesOfParts>
    <vt:vector size="50" baseType="lpstr">
      <vt:lpstr>Arial</vt:lpstr>
      <vt:lpstr>Bradley Hand ITC</vt:lpstr>
      <vt:lpstr>Calibri</vt:lpstr>
      <vt:lpstr>Calibri Light</vt:lpstr>
      <vt:lpstr>Comic Sans MS</vt:lpstr>
      <vt:lpstr>Office Theme</vt:lpstr>
      <vt:lpstr>Custom Design</vt:lpstr>
      <vt:lpstr>1_Custom Design</vt:lpstr>
      <vt:lpstr>Byw a Gweithio yma yng Nghymru.    Living and Working here in Wales.</vt:lpstr>
      <vt:lpstr>Taith Personol                Personal Journey /           a Diddordeb                Engagement</vt:lpstr>
      <vt:lpstr>Bwriad …                            It is hoped that  …</vt:lpstr>
      <vt:lpstr>Pam?                         Why? </vt:lpstr>
      <vt:lpstr>PowerPoint Presentation</vt:lpstr>
      <vt:lpstr>PowerPoint Presentation</vt:lpstr>
      <vt:lpstr>PowerPoint Presentation</vt:lpstr>
      <vt:lpstr>PowerPoint Presentation</vt:lpstr>
      <vt:lpstr>Cyflogaeth / Employment</vt:lpstr>
      <vt:lpstr>Cyflogaeth / Employment</vt:lpstr>
      <vt:lpstr>Cyflogaeth / Employment</vt:lpstr>
      <vt:lpstr>Cyflogaeth / Employment</vt:lpstr>
      <vt:lpstr>PowerPoint Presentation</vt:lpstr>
      <vt:lpstr>PowerPoint Presentation</vt:lpstr>
      <vt:lpstr>Tasg Grŵp    /   Group Task</vt:lpstr>
      <vt:lpstr>Ail ymweld : Taith Personol /          Re-visit : Personal a Diddordeb                                       Journey / Engagement</vt:lpstr>
      <vt:lpstr>PowerPoint Presentation</vt:lpstr>
      <vt:lpstr>PowerPoint Presentation</vt:lpstr>
      <vt:lpstr>Llefydd yng Nghymru  /  Places in Wales</vt:lpstr>
      <vt:lpstr>PowerPoint Presentation</vt:lpstr>
      <vt:lpstr>PowerPoint Presentation</vt:lpstr>
      <vt:lpstr>Lleoliad  /  Locations</vt:lpstr>
      <vt:lpstr>Dathliadau blynyddol sy’n unigryw i Gymru Annual celebrations that are unique to Wales  </vt:lpstr>
      <vt:lpstr>Arfer dda o greu ethos Gymreig Good practice of creating a Welsh ethos</vt:lpstr>
      <vt:lpstr>PowerPoint Presentation</vt:lpstr>
      <vt:lpstr>PowerPoint Presentation</vt:lpstr>
      <vt:lpstr>PowerPoint Presentation</vt:lpstr>
      <vt:lpstr>PowerPoint Presentation</vt:lpstr>
      <vt:lpstr>Geirfa Cymraeg defnyddiol            Useful Welsh vocabulary </vt:lpstr>
      <vt:lpstr>PowerPoint Presentation</vt:lpstr>
      <vt:lpstr>PowerPoint Presentation</vt:lpstr>
      <vt:lpstr>PowerPoint Presentation</vt:lpstr>
      <vt:lpstr>PowerPoint Presentation</vt:lpstr>
      <vt:lpstr>BWYD   /   FOOD</vt:lpstr>
      <vt:lpstr>PowerPoint Presentation</vt:lpstr>
      <vt:lpstr>Ffrwythau / Fruit         Prydiau Bwyd       Meal Times</vt:lpstr>
      <vt:lpstr>PowerPoint Presentation</vt:lpstr>
      <vt:lpstr>PowerPoint Presentation</vt:lpstr>
      <vt:lpstr>PowerPoint Presentation</vt:lpstr>
      <vt:lpstr>Cefnogaeth ymhobman!   Support is everywhere!</vt:lpstr>
      <vt:lpstr>Diweddglo                         In conclusion </vt:lpstr>
      <vt:lpstr>Canlyniad y cwis           Result of the quiz</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Heddwen Davies</cp:lastModifiedBy>
  <cp:revision>27</cp:revision>
  <cp:lastPrinted>2020-01-29T10:12:50Z</cp:lastPrinted>
  <dcterms:created xsi:type="dcterms:W3CDTF">2020-01-26T14:37:12Z</dcterms:created>
  <dcterms:modified xsi:type="dcterms:W3CDTF">2020-03-13T14:45:31Z</dcterms:modified>
</cp:coreProperties>
</file>