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7" r:id="rId1"/>
  </p:sldMasterIdLst>
  <p:notesMasterIdLst>
    <p:notesMasterId r:id="rId19"/>
  </p:notesMasterIdLst>
  <p:sldIdLst>
    <p:sldId id="256" r:id="rId2"/>
    <p:sldId id="268" r:id="rId3"/>
    <p:sldId id="257" r:id="rId4"/>
    <p:sldId id="258" r:id="rId5"/>
    <p:sldId id="259" r:id="rId6"/>
    <p:sldId id="260" r:id="rId7"/>
    <p:sldId id="273" r:id="rId8"/>
    <p:sldId id="261" r:id="rId9"/>
    <p:sldId id="262" r:id="rId10"/>
    <p:sldId id="263" r:id="rId11"/>
    <p:sldId id="264" r:id="rId12"/>
    <p:sldId id="265" r:id="rId13"/>
    <p:sldId id="274" r:id="rId14"/>
    <p:sldId id="266" r:id="rId15"/>
    <p:sldId id="270" r:id="rId16"/>
    <p:sldId id="271" r:id="rId17"/>
    <p:sldId id="267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Victoria Chilianu" initials="VC" lastIdx="1" clrIdx="0">
    <p:extLst>
      <p:ext uri="{19B8F6BF-5375-455C-9EA6-DF929625EA0E}">
        <p15:presenceInfo xmlns:p15="http://schemas.microsoft.com/office/powerpoint/2012/main" userId="6b855c7a33502168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3" autoAdjust="0"/>
    <p:restoredTop sz="95116" autoAdjust="0"/>
  </p:normalViewPr>
  <p:slideViewPr>
    <p:cSldViewPr snapToGrid="0" showGuides="1">
      <p:cViewPr varScale="1">
        <p:scale>
          <a:sx n="82" d="100"/>
          <a:sy n="82" d="100"/>
        </p:scale>
        <p:origin x="720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CF0779-4413-4611-AA27-8D4C97FBAE95}" type="datetimeFigureOut">
              <a:rPr lang="en-IN" smtClean="0"/>
              <a:t>07-02-2023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0E329A-DA23-4F74-AB41-0589D25040A5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352442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0E329A-DA23-4F74-AB41-0589D25040A5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0455819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0E329A-DA23-4F74-AB41-0589D25040A5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3778984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0E329A-DA23-4F74-AB41-0589D25040A5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533326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0E329A-DA23-4F74-AB41-0589D25040A5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229615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0E329A-DA23-4F74-AB41-0589D25040A5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822061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0E329A-DA23-4F74-AB41-0589D25040A5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30623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28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0E329A-DA23-4F74-AB41-0589D25040A5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208846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0E329A-DA23-4F74-AB41-0589D25040A5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36333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0E329A-DA23-4F74-AB41-0589D25040A5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3792202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0E329A-DA23-4F74-AB41-0589D25040A5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3162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0E329A-DA23-4F74-AB41-0589D25040A5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434143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0E329A-DA23-4F74-AB41-0589D25040A5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3142207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D0E329A-DA23-4F74-AB41-0589D25040A5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73377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AC661-BB7E-432D-B5ED-85C68447279A}" type="datetimeFigureOut">
              <a:rPr lang="en-IN" smtClean="0"/>
              <a:t>07-02-2023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576A4-09E9-4ECF-AF2A-ADCFB1810CA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410532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AC661-BB7E-432D-B5ED-85C68447279A}" type="datetimeFigureOut">
              <a:rPr lang="en-IN" smtClean="0"/>
              <a:t>07-02-2023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576A4-09E9-4ECF-AF2A-ADCFB1810CA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02731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AC661-BB7E-432D-B5ED-85C68447279A}" type="datetimeFigureOut">
              <a:rPr lang="en-IN" smtClean="0"/>
              <a:t>07-02-2023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576A4-09E9-4ECF-AF2A-ADCFB1810CA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332928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AC661-BB7E-432D-B5ED-85C68447279A}" type="datetimeFigureOut">
              <a:rPr lang="en-IN" smtClean="0"/>
              <a:t>07-02-2023</a:t>
            </a:fld>
            <a:endParaRPr lang="en-IN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576A4-09E9-4ECF-AF2A-ADCFB1810CA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936899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AC661-BB7E-432D-B5ED-85C68447279A}" type="datetimeFigureOut">
              <a:rPr lang="en-IN" smtClean="0"/>
              <a:t>07-02-2023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576A4-09E9-4ECF-AF2A-ADCFB1810CA2}" type="slidenum">
              <a:rPr lang="en-IN" smtClean="0"/>
              <a:t>‹#›</a:t>
            </a:fld>
            <a:endParaRPr lang="en-IN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92376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AC661-BB7E-432D-B5ED-85C68447279A}" type="datetimeFigureOut">
              <a:rPr lang="en-IN" smtClean="0"/>
              <a:t>07-02-2023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576A4-09E9-4ECF-AF2A-ADCFB1810CA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647332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AC661-BB7E-432D-B5ED-85C68447279A}" type="datetimeFigureOut">
              <a:rPr lang="en-IN" smtClean="0"/>
              <a:t>07-02-2023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576A4-09E9-4ECF-AF2A-ADCFB1810CA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22571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AC661-BB7E-432D-B5ED-85C68447279A}" type="datetimeFigureOut">
              <a:rPr lang="en-IN" smtClean="0"/>
              <a:t>07-02-2023</a:t>
            </a:fld>
            <a:endParaRPr lang="en-IN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IN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576A4-09E9-4ECF-AF2A-ADCFB1810CA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3094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F2FAC661-BB7E-432D-B5ED-85C68447279A}" type="datetimeFigureOut">
              <a:rPr lang="en-IN" smtClean="0"/>
              <a:t>07-02-2023</a:t>
            </a:fld>
            <a:endParaRPr lang="en-IN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IN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576A4-09E9-4ECF-AF2A-ADCFB1810CA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19926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AC661-BB7E-432D-B5ED-85C68447279A}" type="datetimeFigureOut">
              <a:rPr lang="en-IN" smtClean="0"/>
              <a:t>07-02-2023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576A4-09E9-4ECF-AF2A-ADCFB1810CA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781381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AC661-BB7E-432D-B5ED-85C68447279A}" type="datetimeFigureOut">
              <a:rPr lang="en-IN" smtClean="0"/>
              <a:t>07-02-2023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C576A4-09E9-4ECF-AF2A-ADCFB1810CA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001489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F2FAC661-BB7E-432D-B5ED-85C68447279A}" type="datetimeFigureOut">
              <a:rPr lang="en-IN" smtClean="0"/>
              <a:t>07-02-2023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FC576A4-09E9-4ECF-AF2A-ADCFB1810CA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219307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8" r:id="rId1"/>
    <p:sldLayoutId id="2147484089" r:id="rId2"/>
    <p:sldLayoutId id="2147484090" r:id="rId3"/>
    <p:sldLayoutId id="2147484091" r:id="rId4"/>
    <p:sldLayoutId id="2147484092" r:id="rId5"/>
    <p:sldLayoutId id="2147484093" r:id="rId6"/>
    <p:sldLayoutId id="2147484094" r:id="rId7"/>
    <p:sldLayoutId id="2147484095" r:id="rId8"/>
    <p:sldLayoutId id="2147484096" r:id="rId9"/>
    <p:sldLayoutId id="2147484097" r:id="rId10"/>
    <p:sldLayoutId id="2147484098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image" Target="../media/image21.png"/><Relationship Id="rId4" Type="http://schemas.openxmlformats.org/officeDocument/2006/relationships/image" Target="../media/image20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tevegutzler.com/ritz-carlton-delivers-emotional-intelligence-exceptional-customer-service/" TargetMode="External"/><Relationship Id="rId13" Type="http://schemas.openxmlformats.org/officeDocument/2006/relationships/hyperlink" Target="https://luxurylaunches.com/hotels_and_resorts/ritz-carlton-mobile-app-from-ordering-shoeshine-to-gourmet-food-here-is-all-you-can-do.php" TargetMode="External"/><Relationship Id="rId3" Type="http://schemas.openxmlformats.org/officeDocument/2006/relationships/hyperlink" Target="https://blog.stingray.com/background-music-and-hotels" TargetMode="External"/><Relationship Id="rId7" Type="http://schemas.openxmlformats.org/officeDocument/2006/relationships/hyperlink" Target="https://dotzsoh.com/the-ritz-carlton-hong-kong/?utm_source=rss&amp;utm_medium=rss&amp;utm_campaign=the-ritz-carlton-hong-kong" TargetMode="External"/><Relationship Id="rId12" Type="http://schemas.openxmlformats.org/officeDocument/2006/relationships/hyperlink" Target="https://www.dell.com/en-us/blog/engines-of-innovation-dell-emc-poweredge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doi.org/10.31940/jasth.v5i1.1-9" TargetMode="External"/><Relationship Id="rId11" Type="http://schemas.openxmlformats.org/officeDocument/2006/relationships/hyperlink" Target="https://www.journey.ritzcarlton.com/food_drink/culinary-experiences" TargetMode="External"/><Relationship Id="rId5" Type="http://schemas.openxmlformats.org/officeDocument/2006/relationships/hyperlink" Target="https://ukdiss.com/examples/situational-analysis-ritz-carlton.php" TargetMode="External"/><Relationship Id="rId15" Type="http://schemas.openxmlformats.org/officeDocument/2006/relationships/hyperlink" Target="https://okcredit.in/blog/how-does-the-hospitality-industry-work/" TargetMode="External"/><Relationship Id="rId10" Type="http://schemas.openxmlformats.org/officeDocument/2006/relationships/hyperlink" Target="https://doi.org/10.1016/j.sbspro.2015.03.222" TargetMode="External"/><Relationship Id="rId4" Type="http://schemas.openxmlformats.org/officeDocument/2006/relationships/hyperlink" Target="https://aithority.com/technology/energy-management/the-ritz-carlton-collaborates-with-biogreen360-and-garick-to-develop-a-100-circular-solution-for-food-waste/" TargetMode="External"/><Relationship Id="rId9" Type="http://schemas.openxmlformats.org/officeDocument/2006/relationships/hyperlink" Target="https://hospitality-on.com/en/worldwide-hospitality-awards/ritz-carlton-hotel/ritz-carlton-hotel-mobile-app" TargetMode="External"/><Relationship Id="rId14" Type="http://schemas.openxmlformats.org/officeDocument/2006/relationships/hyperlink" Target="https://soolnua.com/blog/extraordinary-customer-service-lessons-from-5-star-hotel-legends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thestrategystory.com/2021/06/09/ritz-carlton-business-strategy/" TargetMode="External"/><Relationship Id="rId13" Type="http://schemas.openxmlformats.org/officeDocument/2006/relationships/hyperlink" Target="https://shortyawards.com/11th/using-ai-to-create-more-impactful-content-and-inspire-lifes-most-meaningful-journeys" TargetMode="External"/><Relationship Id="rId3" Type="http://schemas.openxmlformats.org/officeDocument/2006/relationships/hyperlink" Target="https://doi.org/10.1108/JTF-03-2020-0032" TargetMode="External"/><Relationship Id="rId7" Type="http://schemas.openxmlformats.org/officeDocument/2006/relationships/hyperlink" Target="https://www.journey.ritzcarlton.com/travel-memories/moments" TargetMode="External"/><Relationship Id="rId12" Type="http://schemas.openxmlformats.org/officeDocument/2006/relationships/hyperlink" Target="https://www.ritzcarlton.com/en/residences/istanbul" TargetMode="External"/><Relationship Id="rId2" Type="http://schemas.openxmlformats.org/officeDocument/2006/relationships/hyperlink" Target="https://www.ritzcarlton.com/en/hotels/india/pune/hotel-overview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journey.ritzcarlton.com/travel-memories/hotel-design" TargetMode="External"/><Relationship Id="rId11" Type="http://schemas.openxmlformats.org/officeDocument/2006/relationships/hyperlink" Target="https://www.ritzcarlton.com/en/meetings" TargetMode="External"/><Relationship Id="rId5" Type="http://schemas.openxmlformats.org/officeDocument/2006/relationships/hyperlink" Target="https://www.phocuswire.com/q-and-a-ritz-carlton-founder-horst-schulze" TargetMode="External"/><Relationship Id="rId10" Type="http://schemas.openxmlformats.org/officeDocument/2006/relationships/hyperlink" Target="https://www.ritzcarlton.com/en/yachts" TargetMode="External"/><Relationship Id="rId4" Type="http://schemas.openxmlformats.org/officeDocument/2006/relationships/hyperlink" Target="https://www.hospitalitynet.org/news/4066688.html" TargetMode="External"/><Relationship Id="rId9" Type="http://schemas.openxmlformats.org/officeDocument/2006/relationships/hyperlink" Target="https://www.ritzcarlton.com/en/about/gold-standards" TargetMode="External"/><Relationship Id="rId14" Type="http://schemas.openxmlformats.org/officeDocument/2006/relationships/hyperlink" Target="https://hospitalityinsights.ehl.edu/delivering-service-excellence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F609A-8073-0BC4-F8E3-9906C0BF8F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5454" y="3160801"/>
            <a:ext cx="9861090" cy="1632695"/>
          </a:xfrm>
        </p:spPr>
        <p:txBody>
          <a:bodyPr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32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ROLE AND IMPORTANCE OF QUALITY SERVICE, HOSPITALITY, AND GUEST SERVICES WITHIN THE HOTEL INDUSTRY</a:t>
            </a:r>
            <a:endParaRPr lang="en-IN" sz="32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EFA1B6-7253-002C-B650-A0016D8D6985}"/>
              </a:ext>
            </a:extLst>
          </p:cNvPr>
          <p:cNvSpPr txBox="1"/>
          <p:nvPr/>
        </p:nvSpPr>
        <p:spPr>
          <a:xfrm>
            <a:off x="2870968" y="5104231"/>
            <a:ext cx="9155662" cy="15388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spcBef>
                <a:spcPts val="1200"/>
              </a:spcBef>
            </a:pPr>
            <a:r>
              <a:rPr lang="en-GB" sz="16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Student Name: VICTORIA CHILIANU</a:t>
            </a:r>
            <a:endParaRPr lang="ru-RU" sz="1400" dirty="0">
              <a:solidFill>
                <a:schemeClr val="bg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r">
              <a:spcBef>
                <a:spcPts val="1200"/>
              </a:spcBef>
            </a:pPr>
            <a:r>
              <a:rPr lang="en-GB" sz="16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Student ID number: 2208500</a:t>
            </a:r>
            <a:endParaRPr lang="ru-RU" sz="1400" dirty="0">
              <a:solidFill>
                <a:schemeClr val="bg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r">
              <a:spcBef>
                <a:spcPts val="1200"/>
              </a:spcBef>
            </a:pPr>
            <a:r>
              <a:rPr lang="en-GB" sz="16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Module Title: </a:t>
            </a:r>
            <a:r>
              <a:rPr lang="en-US" sz="16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Hospitality and Guest Service Management (BMIH4003)</a:t>
            </a:r>
            <a:endParaRPr lang="ru-RU" sz="1400" dirty="0">
              <a:solidFill>
                <a:schemeClr val="bg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r">
              <a:spcBef>
                <a:spcPts val="1200"/>
              </a:spcBef>
            </a:pPr>
            <a:r>
              <a:rPr lang="en-GB" sz="16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Lecturer’s Name: CHARLOTTE JOYNER</a:t>
            </a:r>
            <a:endParaRPr lang="ru-RU" sz="1400" dirty="0">
              <a:solidFill>
                <a:schemeClr val="bg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4C58CCA-49A7-8638-2CFF-DC093ED456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837" y="349865"/>
            <a:ext cx="3624325" cy="25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4410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CA528D-741A-8A62-38C8-2DDD1D47EF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4600" y="689390"/>
            <a:ext cx="7502799" cy="755952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b="1" cap="none" dirty="0">
                <a:latin typeface="Cambria" panose="02040503050406030204" pitchFamily="18" charset="0"/>
                <a:ea typeface="Cambria" panose="02040503050406030204" pitchFamily="18" charset="0"/>
              </a:rPr>
              <a:t>Contents</a:t>
            </a:r>
            <a:endParaRPr lang="ru-RU" b="1" cap="none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F8AAF5-F95A-96F1-2874-8EB3977A9EDF}"/>
              </a:ext>
            </a:extLst>
          </p:cNvPr>
          <p:cNvSpPr txBox="1"/>
          <p:nvPr/>
        </p:nvSpPr>
        <p:spPr>
          <a:xfrm>
            <a:off x="2263792" y="1976950"/>
            <a:ext cx="9928207" cy="4191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Introduction</a:t>
            </a:r>
            <a:endParaRPr lang="en-GB" sz="20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sz="20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Identification of the hotel brand's main consumers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Nature, scope and role of guest 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s</a:t>
            </a:r>
            <a:r>
              <a:rPr lang="en-GB" sz="20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ervices and facilities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sz="2000" dirty="0">
                <a:latin typeface="Cambria" panose="02040503050406030204" pitchFamily="18" charset="0"/>
                <a:ea typeface="Cambria" panose="02040503050406030204" pitchFamily="18" charset="0"/>
              </a:rPr>
              <a:t>T</a:t>
            </a:r>
            <a:r>
              <a:rPr lang="en-US" sz="20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he need for the role and the function of guest services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Importance of hospitality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way to meet and exceed 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</a:t>
            </a:r>
            <a:r>
              <a:rPr lang="en-GB" sz="20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uest </a:t>
            </a: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</a:t>
            </a:r>
            <a:r>
              <a:rPr lang="en-GB" sz="20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xpectations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US" sz="20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evolution of Artificial Intelligence (AI) in hotel guest experience</a:t>
            </a: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Conclusion</a:t>
            </a:r>
            <a:endParaRPr lang="en-GB" sz="2000" dirty="0"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50000"/>
              </a:lnSpc>
              <a:buAutoNum type="arabicPeriod"/>
            </a:pPr>
            <a:r>
              <a:rPr lang="en-GB" sz="2000" dirty="0"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  <a:endParaRPr lang="en-GB" sz="2000" b="1" dirty="0"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9874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8B844-8219-EDCE-0A62-E32D10D17C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92372" y="1907745"/>
            <a:ext cx="10207255" cy="181896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  The aim of the presentation </a:t>
            </a:r>
            <a:r>
              <a:rPr lang="en-US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is to assess the role and importance of quality guest services</a:t>
            </a: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within the specific hotel industry.</a:t>
            </a: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</a:p>
          <a:p>
            <a:pPr marL="0" indent="0" algn="just">
              <a:buNone/>
            </a:pP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  The main focus would be on </a:t>
            </a:r>
            <a:r>
              <a:rPr lang="en-GB" b="1" i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Ritz-Carlton</a:t>
            </a:r>
            <a:r>
              <a:rPr lang="en-GB" b="1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</a:t>
            </a:r>
            <a:r>
              <a:rPr lang="en-US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one of Marriott International's classic luxury hotel brands.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It</a:t>
            </a: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has 108 luxury hotels and resorts under its brand chain over 30 countries and territories with approximately 29,158 </a:t>
            </a:r>
            <a:r>
              <a:rPr lang="en-GB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rooms</a:t>
            </a:r>
            <a:r>
              <a:rPr lang="en-GB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(</a:t>
            </a:r>
            <a:r>
              <a:rPr lang="en-GB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Strategy Story, 2021).</a:t>
            </a:r>
            <a:endParaRPr lang="en-IN" dirty="0"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7E24E5D-7504-171B-D33E-206D6FF4BD83}"/>
              </a:ext>
            </a:extLst>
          </p:cNvPr>
          <p:cNvSpPr txBox="1">
            <a:spLocks/>
          </p:cNvSpPr>
          <p:nvPr/>
        </p:nvSpPr>
        <p:spPr bwMode="black">
          <a:xfrm>
            <a:off x="2344600" y="689390"/>
            <a:ext cx="7502799" cy="755952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00000"/>
              </a:lnSpc>
            </a:pPr>
            <a:r>
              <a:rPr lang="en-GB" b="1" cap="none" dirty="0">
                <a:latin typeface="Cambria" panose="02040503050406030204" pitchFamily="18" charset="0"/>
                <a:ea typeface="Cambria" panose="02040503050406030204" pitchFamily="18" charset="0"/>
              </a:rPr>
              <a:t>Introduction</a:t>
            </a:r>
            <a:endParaRPr lang="ru-RU" b="1" cap="none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026" name="Picture 2" descr="What is a letter of introduction and how do you write one?">
            <a:extLst>
              <a:ext uri="{FF2B5EF4-FFF2-40B4-BE49-F238E27FC236}">
                <a16:creationId xmlns:a16="http://schemas.microsoft.com/office/drawing/2014/main" id="{863F01C0-2B36-3421-77F9-112342E1BE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0716" y="3936176"/>
            <a:ext cx="2998381" cy="26235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0448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ACED3C-410D-4474-6946-1447C0CD96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087" y="2439478"/>
            <a:ext cx="5576777" cy="2689938"/>
          </a:xfrm>
        </p:spPr>
        <p:txBody>
          <a:bodyPr>
            <a:noAutofit/>
          </a:bodyPr>
          <a:lstStyle/>
          <a:p>
            <a:pPr marL="0" lvl="0" indent="0">
              <a:spcAft>
                <a:spcPts val="1000"/>
              </a:spcAft>
              <a:buNone/>
            </a:pPr>
            <a:r>
              <a:rPr lang="en-GB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  T</a:t>
            </a:r>
            <a:r>
              <a:rPr lang="en-GB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he targeted </a:t>
            </a:r>
            <a:r>
              <a:rPr lang="en-GB" b="1" i="1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main consumers </a:t>
            </a:r>
            <a:r>
              <a:rPr lang="en-GB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of Ritz-Carlton hotel brand are the upper or upper-middle class people who desire to experience unique hospitality services</a:t>
            </a:r>
            <a:endParaRPr lang="en-GB" sz="1800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lvl="0" indent="0">
              <a:spcAft>
                <a:spcPts val="1000"/>
              </a:spcAft>
              <a:buNone/>
            </a:pPr>
            <a:r>
              <a:rPr lang="en-GB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  The main focus has been on the </a:t>
            </a:r>
            <a:r>
              <a:rPr lang="en-GB" b="1" i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individuals with higher income </a:t>
            </a:r>
            <a:r>
              <a:rPr lang="en-GB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profile and </a:t>
            </a:r>
            <a:r>
              <a:rPr lang="en-US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who are ready to pay a high price for luxury products or services that are different from the basic norms.</a:t>
            </a:r>
          </a:p>
          <a:p>
            <a:pPr marL="0" lvl="0" indent="0">
              <a:spcAft>
                <a:spcPts val="1000"/>
              </a:spcAft>
              <a:buNone/>
            </a:pPr>
            <a:r>
              <a:rPr lang="en-US" sz="18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This hotel is an excellent choice for: </a:t>
            </a:r>
            <a:r>
              <a:rPr lang="en-US" sz="1800" b="1" i="1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business trips, family holidays and leisure.</a:t>
            </a:r>
          </a:p>
          <a:p>
            <a:pPr marL="0" lvl="0" indent="0">
              <a:spcAft>
                <a:spcPts val="1000"/>
              </a:spcAft>
              <a:buNone/>
            </a:pPr>
            <a:endParaRPr lang="en-GB" sz="1800" b="1" i="1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50000"/>
              </a:lnSpc>
              <a:spcAft>
                <a:spcPts val="1000"/>
              </a:spcAft>
              <a:buNone/>
            </a:pPr>
            <a:r>
              <a:rPr lang="en-GB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  </a:t>
            </a:r>
            <a:endParaRPr lang="en-IN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2113DEE-91EB-5E62-8F33-342226E687CE}"/>
              </a:ext>
            </a:extLst>
          </p:cNvPr>
          <p:cNvSpPr txBox="1">
            <a:spLocks/>
          </p:cNvSpPr>
          <p:nvPr/>
        </p:nvSpPr>
        <p:spPr bwMode="black">
          <a:xfrm>
            <a:off x="2344600" y="689390"/>
            <a:ext cx="7502799" cy="755952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cap="non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Identification of the hotel brand's main consumers</a:t>
            </a:r>
            <a:endParaRPr lang="ru-RU" b="1" cap="none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82F8160-DF83-4021-F663-49F8B834B697}"/>
              </a:ext>
            </a:extLst>
          </p:cNvPr>
          <p:cNvSpPr txBox="1"/>
          <p:nvPr/>
        </p:nvSpPr>
        <p:spPr>
          <a:xfrm>
            <a:off x="10233394" y="5978987"/>
            <a:ext cx="188816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(</a:t>
            </a:r>
            <a:r>
              <a:rPr lang="en-GB" sz="1600" dirty="0" err="1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Dotz</a:t>
            </a:r>
            <a:r>
              <a:rPr lang="en-GB" sz="1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Soh, 2017)</a:t>
            </a:r>
            <a:endParaRPr lang="ru-RU" sz="16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FBF161C-5C3F-13A9-B95A-397C8DB802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2" y="2439478"/>
            <a:ext cx="5707911" cy="35395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4DA2995-EAB4-A57D-1568-E6BC225E437A}"/>
              </a:ext>
            </a:extLst>
          </p:cNvPr>
          <p:cNvSpPr txBox="1"/>
          <p:nvPr/>
        </p:nvSpPr>
        <p:spPr>
          <a:xfrm>
            <a:off x="6722436" y="2100924"/>
            <a:ext cx="445504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0" i="1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Ritz-Carlton, Hong Kong (118th floor)</a:t>
            </a:r>
            <a:endParaRPr lang="ru-RU" sz="1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B319DA2-62AE-8720-1E88-6E0DDDA0ED1A}"/>
              </a:ext>
            </a:extLst>
          </p:cNvPr>
          <p:cNvSpPr txBox="1"/>
          <p:nvPr/>
        </p:nvSpPr>
        <p:spPr>
          <a:xfrm>
            <a:off x="1968500" y="5609655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</a:t>
            </a:r>
            <a:r>
              <a:rPr lang="en-US" sz="18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Business Bliss Consultants FZE, 2021)</a:t>
            </a:r>
            <a:r>
              <a:rPr lang="en-GB" sz="1800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endParaRPr lang="ru-RU" dirty="0"/>
          </a:p>
        </p:txBody>
      </p:sp>
    </p:spTree>
    <p:extLst>
      <p:ext uri="{BB962C8B-B14F-4D97-AF65-F5344CB8AC3E}">
        <p14:creationId xmlns:p14="http://schemas.microsoft.com/office/powerpoint/2010/main" val="10348947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FC63E-EBF9-E8B5-77BD-E7033F47D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9431" y="2332044"/>
            <a:ext cx="6266121" cy="3404091"/>
          </a:xfrm>
        </p:spPr>
        <p:txBody>
          <a:bodyPr>
            <a:noAutofit/>
          </a:bodyPr>
          <a:lstStyle/>
          <a:p>
            <a:pPr lvl="0">
              <a:buClrTx/>
              <a:buFont typeface="Wingdings" panose="05000000000000000000" pitchFamily="2" charset="2"/>
              <a:buChar char="ü"/>
            </a:pPr>
            <a:r>
              <a:rPr lang="en-GB" b="1" i="1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nature </a:t>
            </a:r>
            <a:r>
              <a:rPr lang="en-GB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of</a:t>
            </a:r>
            <a:r>
              <a:rPr lang="en-GB" b="1" i="1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Ritz-Carlton brand’s guest services and facilities involve </a:t>
            </a:r>
            <a:r>
              <a:rPr lang="en-GB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</a:t>
            </a:r>
            <a:r>
              <a:rPr lang="en-GB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hree step of service:</a:t>
            </a:r>
            <a:endParaRPr lang="en-IN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ClrTx/>
              <a:buAutoNum type="arabicPeriod"/>
            </a:pPr>
            <a:r>
              <a:rPr lang="en-GB" sz="1800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Warm and sincere greeting by using the name of the guest;</a:t>
            </a:r>
            <a:endParaRPr lang="en-IN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ClrTx/>
              <a:buAutoNum type="arabicPeriod"/>
            </a:pPr>
            <a:r>
              <a:rPr lang="en-GB" sz="1800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Anticipation and fulfilling needs of each guest;</a:t>
            </a:r>
            <a:endParaRPr lang="en-IN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Clr>
                <a:schemeClr val="tx1"/>
              </a:buClr>
              <a:buAutoNum type="arabicPeriod"/>
            </a:pPr>
            <a:r>
              <a:rPr lang="en-GB" sz="1800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Farewell with fondness by giving warm goodbye by using name of guest.</a:t>
            </a:r>
          </a:p>
          <a:p>
            <a:pPr lvl="0">
              <a:buClrTx/>
              <a:buFont typeface="Wingdings" panose="05000000000000000000" pitchFamily="2" charset="2"/>
              <a:buChar char="ü"/>
            </a:pPr>
            <a:r>
              <a:rPr lang="en-GB" sz="1800" b="1" i="1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scope </a:t>
            </a:r>
            <a:r>
              <a:rPr lang="en-GB" dirty="0">
                <a:solidFill>
                  <a:schemeClr val="tx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of </a:t>
            </a:r>
            <a:r>
              <a:rPr lang="en-GB" sz="1800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guest services is that the pledge of providing </a:t>
            </a:r>
            <a:r>
              <a:rPr lang="en-US" sz="1800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best hospitality facilities for guests and personal services that always delight with a refined, relaxing and warm ambience.</a:t>
            </a:r>
            <a:endParaRPr lang="en-IN" sz="2000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9279265-5A66-7BC7-8B30-1C860AECA50C}"/>
              </a:ext>
            </a:extLst>
          </p:cNvPr>
          <p:cNvSpPr txBox="1">
            <a:spLocks/>
          </p:cNvSpPr>
          <p:nvPr/>
        </p:nvSpPr>
        <p:spPr bwMode="black">
          <a:xfrm>
            <a:off x="2344600" y="689390"/>
            <a:ext cx="7502799" cy="755952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cap="non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Nature, scope and role of guest services and facilities</a:t>
            </a:r>
            <a:endParaRPr lang="ru-RU" b="1" cap="none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D40465-BD7B-2D5C-F1FD-65458FBC84E4}"/>
              </a:ext>
            </a:extLst>
          </p:cNvPr>
          <p:cNvSpPr txBox="1"/>
          <p:nvPr/>
        </p:nvSpPr>
        <p:spPr>
          <a:xfrm>
            <a:off x="580984" y="1980264"/>
            <a:ext cx="4455041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0" i="1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Ritz-Carlton, </a:t>
            </a:r>
            <a:r>
              <a:rPr lang="en-GB" sz="1600" i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</a:t>
            </a:r>
            <a:r>
              <a:rPr lang="en-GB" sz="1600" b="0" i="1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une (Reception)</a:t>
            </a:r>
            <a:endParaRPr lang="ru-RU" sz="1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E03D70B-0A4C-6D56-7453-D85470C68384}"/>
              </a:ext>
            </a:extLst>
          </p:cNvPr>
          <p:cNvSpPr txBox="1"/>
          <p:nvPr/>
        </p:nvSpPr>
        <p:spPr>
          <a:xfrm>
            <a:off x="2713715" y="5708911"/>
            <a:ext cx="286724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(RITZCARLTON.com, 2022a)</a:t>
            </a:r>
            <a:endParaRPr lang="ru-RU" sz="1600" dirty="0"/>
          </a:p>
        </p:txBody>
      </p:sp>
      <p:pic>
        <p:nvPicPr>
          <p:cNvPr id="2052" name="Picture 4" descr="Hotel in Pune, India | The Ritz-Carlton, Pune">
            <a:extLst>
              <a:ext uri="{FF2B5EF4-FFF2-40B4-BE49-F238E27FC236}">
                <a16:creationId xmlns:a16="http://schemas.microsoft.com/office/drawing/2014/main" id="{567D7AF3-E540-9DE6-7884-0F655545F1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48" y="2332044"/>
            <a:ext cx="5064114" cy="33776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720B507B-D4E3-A897-E8B3-05CFFC597A2F}"/>
              </a:ext>
            </a:extLst>
          </p:cNvPr>
          <p:cNvSpPr txBox="1"/>
          <p:nvPr/>
        </p:nvSpPr>
        <p:spPr>
          <a:xfrm>
            <a:off x="9272717" y="5723876"/>
            <a:ext cx="27113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800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Ritz-Carlton, 2022a) </a:t>
            </a:r>
          </a:p>
        </p:txBody>
      </p:sp>
    </p:spTree>
    <p:extLst>
      <p:ext uri="{BB962C8B-B14F-4D97-AF65-F5344CB8AC3E}">
        <p14:creationId xmlns:p14="http://schemas.microsoft.com/office/powerpoint/2010/main" val="3488087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178150-5DDA-8970-7C0E-76002041B8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2938" y="1400770"/>
            <a:ext cx="10515600" cy="4351338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150000"/>
              </a:lnSpc>
              <a:buNone/>
            </a:pP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IN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A62794-7090-0AF3-CEEB-9A71E5F8DD7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46429" y="793560"/>
            <a:ext cx="6219945" cy="51236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E61F723-F99D-0BBF-EF9E-DE8F9F069CFC}"/>
              </a:ext>
            </a:extLst>
          </p:cNvPr>
          <p:cNvSpPr txBox="1"/>
          <p:nvPr/>
        </p:nvSpPr>
        <p:spPr>
          <a:xfrm>
            <a:off x="205825" y="1934470"/>
            <a:ext cx="4706417" cy="28418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1000"/>
              </a:spcAft>
              <a:buFont typeface="Wingdings" panose="05000000000000000000" pitchFamily="2" charset="2"/>
              <a:buChar char="ü"/>
            </a:pPr>
            <a:r>
              <a:rPr lang="en-GB" b="1" i="1" dirty="0">
                <a:latin typeface="Cambria" panose="02040503050406030204" pitchFamily="18" charset="0"/>
                <a:ea typeface="Cambria" panose="02040503050406030204" pitchFamily="18" charset="0"/>
              </a:rPr>
              <a:t>The role 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of guest services and facilities:</a:t>
            </a:r>
            <a:endParaRPr lang="en-US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 2012, Ritz-Carlton launched the mobile app, </a:t>
            </a: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which has helped this hotel brand in recognising significance of </a:t>
            </a:r>
            <a:r>
              <a:rPr lang="en-US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growing segments of affluent consumers (Hospitality On, 2021).</a:t>
            </a:r>
          </a:p>
          <a:p>
            <a:pPr marL="342900" lvl="0" indent="-342900">
              <a:spcAft>
                <a:spcPts val="1000"/>
              </a:spcAft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focus is to be the gold standard of hospitality industry across the world with 100 years of history (The Journey, 2022).</a:t>
            </a:r>
            <a:endParaRPr lang="en-IN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AC1C3C7-7EFE-FE80-BFB1-018EAA73B149}"/>
              </a:ext>
            </a:extLst>
          </p:cNvPr>
          <p:cNvSpPr txBox="1"/>
          <p:nvPr/>
        </p:nvSpPr>
        <p:spPr>
          <a:xfrm>
            <a:off x="6299325" y="448278"/>
            <a:ext cx="4514151" cy="3452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i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Ritz-Carlton mobile App (Naples)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896DA12D-5B06-98CC-CB23-F19F51A94EB7}"/>
              </a:ext>
            </a:extLst>
          </p:cNvPr>
          <p:cNvSpPr txBox="1"/>
          <p:nvPr/>
        </p:nvSpPr>
        <p:spPr>
          <a:xfrm>
            <a:off x="9172573" y="5917184"/>
            <a:ext cx="2905290" cy="3452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(Luxury launches, 2014)</a:t>
            </a:r>
            <a:endParaRPr lang="ru-RU" sz="16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FCBDD4A-1248-9990-D809-F0BFB6D51536}"/>
              </a:ext>
            </a:extLst>
          </p:cNvPr>
          <p:cNvSpPr txBox="1">
            <a:spLocks/>
          </p:cNvSpPr>
          <p:nvPr/>
        </p:nvSpPr>
        <p:spPr bwMode="black">
          <a:xfrm>
            <a:off x="140493" y="162264"/>
            <a:ext cx="2721041" cy="536983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000" b="1" cap="non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Nature, scope and role of guest services and facilities</a:t>
            </a:r>
            <a:endParaRPr lang="ru-RU" sz="800" b="1" cap="none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10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(Cont’d)</a:t>
            </a:r>
            <a:endParaRPr lang="ru-RU" sz="1000" b="1" cap="none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6276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4020D-5567-8CBB-8682-1AB151805E3B}"/>
              </a:ext>
            </a:extLst>
          </p:cNvPr>
          <p:cNvSpPr txBox="1">
            <a:spLocks/>
          </p:cNvSpPr>
          <p:nvPr/>
        </p:nvSpPr>
        <p:spPr bwMode="black">
          <a:xfrm>
            <a:off x="140493" y="162264"/>
            <a:ext cx="2721041" cy="536983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000" b="1" cap="non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Nature, scope and role of guest services and facilities</a:t>
            </a:r>
            <a:endParaRPr lang="ru-RU" sz="800" b="1" cap="none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1000" b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(Cont’d)</a:t>
            </a:r>
            <a:endParaRPr lang="ru-RU" sz="1000" b="1" cap="none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D78B9A8-84E7-5EC7-D1D5-D253E0E9BBC1}"/>
              </a:ext>
            </a:extLst>
          </p:cNvPr>
          <p:cNvSpPr txBox="1"/>
          <p:nvPr/>
        </p:nvSpPr>
        <p:spPr>
          <a:xfrm>
            <a:off x="5655013" y="277588"/>
            <a:ext cx="6096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b="1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Specific facilities of the Ritz-Carlton</a:t>
            </a:r>
            <a:endParaRPr lang="ru-RU" sz="2400" b="1" i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DFECCF6-0E4A-E09A-ECD1-1954C9BC82CA}"/>
              </a:ext>
            </a:extLst>
          </p:cNvPr>
          <p:cNvSpPr txBox="1"/>
          <p:nvPr/>
        </p:nvSpPr>
        <p:spPr>
          <a:xfrm>
            <a:off x="7885224" y="826697"/>
            <a:ext cx="3992873" cy="54784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buFont typeface="Arial" panose="020B0604020202020204" pitchFamily="34" charset="0"/>
              <a:buChar char="•"/>
            </a:pPr>
            <a:r>
              <a:rPr lang="en-US" sz="1400" i="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Fitness Center</a:t>
            </a:r>
            <a:endParaRPr lang="en-GB" sz="1400" i="0" u="none" strike="noStrike" dirty="0">
              <a:solidFill>
                <a:schemeClr val="bg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Laundry</a:t>
            </a:r>
            <a:r>
              <a:rPr lang="en-GB" sz="14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service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Sauna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Baby sitting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Playground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b="0" i="0" dirty="0">
                <a:solidFill>
                  <a:srgbClr val="1C1C1C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Service animals permitted</a:t>
            </a:r>
            <a:endParaRPr lang="en-GB" sz="1400" i="0" u="none" strike="noStrike" dirty="0">
              <a:solidFill>
                <a:schemeClr val="bg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Spa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Complimentary in-room coffee or tea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On-Site parking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Beauty salon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Solarium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Ironing board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Hairdresser/barber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Currency exchange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Michelin-starred restaurants</a:t>
            </a:r>
            <a:endParaRPr lang="ru-RU" sz="14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Pool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Lounges/bars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Golf course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Room service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Dry cleaning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Kids Club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Massage services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Live entertainment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GB" sz="1400" i="0" u="none" strike="noStrik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Meetings and events spaces</a:t>
            </a:r>
          </a:p>
          <a:p>
            <a:pPr fontAlgn="t"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Limo and town car service (upon request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)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D5A88E6-4E6C-5C1B-0D41-50999A5EF0D5}"/>
              </a:ext>
            </a:extLst>
          </p:cNvPr>
          <p:cNvSpPr txBox="1"/>
          <p:nvPr/>
        </p:nvSpPr>
        <p:spPr>
          <a:xfrm>
            <a:off x="1064237" y="1039983"/>
            <a:ext cx="501488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0" i="0" cap="all" dirty="0">
                <a:solidFill>
                  <a:srgbClr val="1C1C1C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RITZ-CARLTON YACHT COLLECTION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C71AC3B8-707F-D269-45AB-4A0BEB26EC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576" y="1405582"/>
            <a:ext cx="6094378" cy="2032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647363CC-01CD-8FCA-EE04-C89A33BC4BCE}"/>
              </a:ext>
            </a:extLst>
          </p:cNvPr>
          <p:cNvSpPr txBox="1"/>
          <p:nvPr/>
        </p:nvSpPr>
        <p:spPr>
          <a:xfrm>
            <a:off x="667491" y="3776636"/>
            <a:ext cx="219404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EXECUTIVE SUITES</a:t>
            </a:r>
            <a:endParaRPr lang="ru-RU" sz="16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1193C5A3-3AF2-463A-9810-57708EBF6AB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9525" y="4133799"/>
            <a:ext cx="3069973" cy="204767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028B427F-633B-DE77-E804-C9566B1B89B3}"/>
              </a:ext>
            </a:extLst>
          </p:cNvPr>
          <p:cNvSpPr txBox="1"/>
          <p:nvPr/>
        </p:nvSpPr>
        <p:spPr>
          <a:xfrm>
            <a:off x="3794838" y="3776636"/>
            <a:ext cx="3069973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0" i="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RESIDENCES WORLDWIDE</a:t>
            </a:r>
            <a:endParaRPr lang="ru-RU" sz="16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78F7252-2DDD-2053-2AF8-50FE45E32E58}"/>
              </a:ext>
            </a:extLst>
          </p:cNvPr>
          <p:cNvSpPr txBox="1"/>
          <p:nvPr/>
        </p:nvSpPr>
        <p:spPr>
          <a:xfrm>
            <a:off x="4847989" y="3414637"/>
            <a:ext cx="60943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2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Ritz-Carlton, 2022c) 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62C62B1-FD00-630E-DD76-729FDD8B923B}"/>
              </a:ext>
            </a:extLst>
          </p:cNvPr>
          <p:cNvSpPr txBox="1"/>
          <p:nvPr/>
        </p:nvSpPr>
        <p:spPr>
          <a:xfrm>
            <a:off x="229525" y="5842524"/>
            <a:ext cx="609437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400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Waikiki</a:t>
            </a:r>
            <a:endParaRPr lang="en-GB" sz="1400" dirty="0"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FFB449E9-9BD4-9055-DE76-C5360E5D655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94838" y="4133799"/>
            <a:ext cx="3069973" cy="2047672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BB3A5555-7092-B2BC-40DC-690C74ED498D}"/>
              </a:ext>
            </a:extLst>
          </p:cNvPr>
          <p:cNvSpPr txBox="1"/>
          <p:nvPr/>
        </p:nvSpPr>
        <p:spPr>
          <a:xfrm>
            <a:off x="3794838" y="5858109"/>
            <a:ext cx="6094378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400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Istanbul</a:t>
            </a:r>
            <a:endParaRPr lang="en-GB" sz="1400" dirty="0">
              <a:solidFill>
                <a:schemeClr val="tx1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37559976-7C40-5CC2-1E15-EF2891686F26}"/>
              </a:ext>
            </a:extLst>
          </p:cNvPr>
          <p:cNvSpPr txBox="1"/>
          <p:nvPr/>
        </p:nvSpPr>
        <p:spPr>
          <a:xfrm>
            <a:off x="1551280" y="6157770"/>
            <a:ext cx="60943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2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Ritz-Carlton, 2022d)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90ADCE8-6FF8-5EFB-CB59-1E4927F02C6F}"/>
              </a:ext>
            </a:extLst>
          </p:cNvPr>
          <p:cNvSpPr txBox="1"/>
          <p:nvPr/>
        </p:nvSpPr>
        <p:spPr>
          <a:xfrm>
            <a:off x="5109038" y="6157770"/>
            <a:ext cx="6094378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2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</a:t>
            </a:r>
            <a:r>
              <a:rPr lang="en-GB" sz="12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Ritz-Carlton, 2022e) 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3D51C9C3-4840-5023-03F7-F503BB97081A}"/>
              </a:ext>
            </a:extLst>
          </p:cNvPr>
          <p:cNvSpPr txBox="1"/>
          <p:nvPr/>
        </p:nvSpPr>
        <p:spPr>
          <a:xfrm>
            <a:off x="9508743" y="6305120"/>
            <a:ext cx="2867247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(RITZCARLTON.com, 2022b)</a:t>
            </a:r>
            <a:endParaRPr lang="ru-RU" sz="1400" dirty="0"/>
          </a:p>
        </p:txBody>
      </p:sp>
    </p:spTree>
    <p:extLst>
      <p:ext uri="{BB962C8B-B14F-4D97-AF65-F5344CB8AC3E}">
        <p14:creationId xmlns:p14="http://schemas.microsoft.com/office/powerpoint/2010/main" val="2595246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4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15568-9CF6-696E-28B9-054345E6E5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4999" y="3020719"/>
            <a:ext cx="5418672" cy="4035010"/>
          </a:xfrm>
        </p:spPr>
        <p:txBody>
          <a:bodyPr>
            <a:normAutofit/>
          </a:bodyPr>
          <a:lstStyle/>
          <a:p>
            <a:pPr marL="342900" lvl="0" indent="-342900">
              <a:buClrTx/>
              <a:buFont typeface="Symbol" panose="05050102010706020507" pitchFamily="18" charset="2"/>
              <a:buChar char=""/>
            </a:pPr>
            <a:r>
              <a:rPr lang="en-GB" b="1" i="1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Customers are the king</a:t>
            </a:r>
            <a:r>
              <a:rPr lang="en-GB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for any business organisation irrespective of the industry and operations.</a:t>
            </a:r>
            <a:endParaRPr lang="en-IN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ClrTx/>
              <a:buFont typeface="Symbol" panose="05050102010706020507" pitchFamily="18" charset="2"/>
              <a:buChar char=""/>
            </a:pPr>
            <a:r>
              <a:rPr lang="en-GB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Guests should be facilitated with </a:t>
            </a:r>
            <a:r>
              <a:rPr lang="en-GB" b="1" i="1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comfort and confidence</a:t>
            </a:r>
            <a:r>
              <a:rPr lang="en-GB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as guest satisfaction would determine success of business.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6D44751-4B12-B80A-9264-AA483DE1F56D}"/>
              </a:ext>
            </a:extLst>
          </p:cNvPr>
          <p:cNvSpPr txBox="1">
            <a:spLocks/>
          </p:cNvSpPr>
          <p:nvPr/>
        </p:nvSpPr>
        <p:spPr bwMode="black">
          <a:xfrm>
            <a:off x="2344600" y="689390"/>
            <a:ext cx="7502799" cy="755952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b="1" cap="none" dirty="0">
                <a:latin typeface="Cambria" panose="02040503050406030204" pitchFamily="18" charset="0"/>
                <a:ea typeface="Cambria" panose="02040503050406030204" pitchFamily="18" charset="0"/>
              </a:rPr>
              <a:t>T</a:t>
            </a:r>
            <a:r>
              <a:rPr lang="en-US" sz="2800" b="1" cap="non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he need for the role and the function of guest services</a:t>
            </a:r>
            <a:endParaRPr lang="ru-RU" b="1" cap="none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03254C8-C8BA-CA9C-7B38-0CED9CE642F2}"/>
              </a:ext>
            </a:extLst>
          </p:cNvPr>
          <p:cNvSpPr txBox="1"/>
          <p:nvPr/>
        </p:nvSpPr>
        <p:spPr>
          <a:xfrm>
            <a:off x="3667759" y="4853558"/>
            <a:ext cx="242824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8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(Khan, 2015)</a:t>
            </a:r>
            <a:endParaRPr lang="ru-RU" dirty="0"/>
          </a:p>
        </p:txBody>
      </p:sp>
      <p:pic>
        <p:nvPicPr>
          <p:cNvPr id="6" name="Picture 2" descr="How the Ritz Carlton Delivers Emotional Intelligence for Exceptional Customer  Service - Steve Gutzler">
            <a:extLst>
              <a:ext uri="{FF2B5EF4-FFF2-40B4-BE49-F238E27FC236}">
                <a16:creationId xmlns:a16="http://schemas.microsoft.com/office/drawing/2014/main" id="{0FDAE2E0-17A6-DF31-6BB3-B546DE6791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8098" y="2186570"/>
            <a:ext cx="5877598" cy="388887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5D3B1B7-D564-AED2-90BE-2AFE791C58C2}"/>
              </a:ext>
            </a:extLst>
          </p:cNvPr>
          <p:cNvSpPr txBox="1"/>
          <p:nvPr/>
        </p:nvSpPr>
        <p:spPr>
          <a:xfrm>
            <a:off x="9713369" y="6075447"/>
            <a:ext cx="2905290" cy="3452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</a:t>
            </a:r>
            <a:r>
              <a:rPr lang="en-GB" sz="1600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Gutzler</a:t>
            </a:r>
            <a:r>
              <a:rPr lang="en-GB" sz="1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2020)</a:t>
            </a:r>
            <a:endParaRPr lang="ru-RU" sz="16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F990FF5-AF2D-3E95-19C5-B7277CE50056}"/>
              </a:ext>
            </a:extLst>
          </p:cNvPr>
          <p:cNvSpPr txBox="1"/>
          <p:nvPr/>
        </p:nvSpPr>
        <p:spPr>
          <a:xfrm>
            <a:off x="6756967" y="1841288"/>
            <a:ext cx="4514151" cy="3452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i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Ritz-Carlton employees</a:t>
            </a:r>
          </a:p>
        </p:txBody>
      </p:sp>
    </p:spTree>
    <p:extLst>
      <p:ext uri="{BB962C8B-B14F-4D97-AF65-F5344CB8AC3E}">
        <p14:creationId xmlns:p14="http://schemas.microsoft.com/office/powerpoint/2010/main" val="2230803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3E746D-3C19-6339-829F-C761681440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9890" y="2777713"/>
            <a:ext cx="5065986" cy="3390897"/>
          </a:xfrm>
        </p:spPr>
        <p:txBody>
          <a:bodyPr>
            <a:noAutofit/>
          </a:bodyPr>
          <a:lstStyle/>
          <a:p>
            <a:pPr marL="342900" lvl="0" indent="-342900">
              <a:buClrTx/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Excellent hospitality means </a:t>
            </a:r>
            <a:r>
              <a:rPr lang="en-GB" b="1" i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higher and smooth growth.</a:t>
            </a:r>
          </a:p>
          <a:p>
            <a:pPr marL="342900" lvl="0" indent="-342900">
              <a:buClrTx/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Hospitality denotes providing extended services that further helps in building better customer relationship. </a:t>
            </a:r>
          </a:p>
          <a:p>
            <a:pPr marL="342900" lvl="0" indent="-342900">
              <a:buClrTx/>
              <a:buFont typeface="Symbol" panose="05050102010706020507" pitchFamily="18" charset="2"/>
              <a:buChar char="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</a:t>
            </a:r>
            <a:r>
              <a:rPr lang="en-GB" sz="18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he importance of hospitality as a whole would broaden the scope of the economy to grow further by generating </a:t>
            </a:r>
            <a:r>
              <a:rPr lang="en-GB" sz="1800" b="1" i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more sources of income, </a:t>
            </a:r>
            <a:r>
              <a:rPr lang="en-GB" sz="18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contributing to</a:t>
            </a:r>
            <a:r>
              <a:rPr lang="en-GB" sz="1800" b="1" i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GDP </a:t>
            </a:r>
            <a:r>
              <a:rPr lang="en-GB" sz="18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(Gross Domestic Product) </a:t>
            </a:r>
            <a:r>
              <a:rPr lang="en-GB" sz="1800" b="1" i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growth </a:t>
            </a:r>
            <a:r>
              <a:rPr lang="en-GB" sz="180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and related factors.</a:t>
            </a:r>
            <a:endParaRPr lang="en-GB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FA915E9-E87B-5C63-185C-CDF85EC6DC8D}"/>
              </a:ext>
            </a:extLst>
          </p:cNvPr>
          <p:cNvSpPr txBox="1">
            <a:spLocks/>
          </p:cNvSpPr>
          <p:nvPr/>
        </p:nvSpPr>
        <p:spPr bwMode="black">
          <a:xfrm>
            <a:off x="2344600" y="689390"/>
            <a:ext cx="7502799" cy="755952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cap="non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Importance of hospitality </a:t>
            </a:r>
            <a:endParaRPr lang="ru-RU" b="1" cap="none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60C34AA-041F-F978-DF90-50A939E65E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480" y="2479124"/>
            <a:ext cx="6532880" cy="32664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21501CE-9DD3-49C3-58A2-D236FA242A44}"/>
              </a:ext>
            </a:extLst>
          </p:cNvPr>
          <p:cNvSpPr txBox="1"/>
          <p:nvPr/>
        </p:nvSpPr>
        <p:spPr>
          <a:xfrm>
            <a:off x="4559621" y="5745564"/>
            <a:ext cx="2905290" cy="3452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</a:rPr>
              <a:t>Mukherjee</a:t>
            </a:r>
            <a:r>
              <a:rPr lang="en-GB" sz="1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2020)</a:t>
            </a:r>
            <a:endParaRPr lang="ru-RU" sz="1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1305B65-4BF2-1D32-7F5E-2C6F40F211DD}"/>
              </a:ext>
            </a:extLst>
          </p:cNvPr>
          <p:cNvSpPr txBox="1"/>
          <p:nvPr/>
        </p:nvSpPr>
        <p:spPr>
          <a:xfrm>
            <a:off x="9532883" y="5906180"/>
            <a:ext cx="28645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(Ruel and Njoku, 2021)</a:t>
            </a:r>
            <a:endParaRPr lang="ru-RU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1559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C4088E0-C302-1456-3C66-658527D54EC0}"/>
              </a:ext>
            </a:extLst>
          </p:cNvPr>
          <p:cNvSpPr txBox="1"/>
          <p:nvPr/>
        </p:nvSpPr>
        <p:spPr>
          <a:xfrm>
            <a:off x="323374" y="4481224"/>
            <a:ext cx="780940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In case of Ritz-Carlton, the importance of hospitality can be seen not only through </a:t>
            </a:r>
            <a:r>
              <a:rPr lang="en-GB" b="1" i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company’s profit </a:t>
            </a: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generating purpose, but also through the objectivity of strong building </a:t>
            </a:r>
            <a:r>
              <a:rPr lang="en-GB" b="1" i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customer relationship. </a:t>
            </a:r>
          </a:p>
          <a:p>
            <a:pPr lvl="0"/>
            <a:endParaRPr lang="en-IN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342900" lvl="0" indent="-342900">
              <a:buFont typeface="Symbol" panose="05050102010706020507" pitchFamily="18" charset="2"/>
              <a:buChar char=""/>
            </a:pP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unique services and offers provided to the guests would certainly help in addressing the purpose of the hotel brand at higher extent.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249E9F8F-7988-6D1C-9141-765B5C811627}"/>
              </a:ext>
            </a:extLst>
          </p:cNvPr>
          <p:cNvSpPr txBox="1">
            <a:spLocks/>
          </p:cNvSpPr>
          <p:nvPr/>
        </p:nvSpPr>
        <p:spPr bwMode="black">
          <a:xfrm>
            <a:off x="140494" y="162265"/>
            <a:ext cx="2378007" cy="354102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000" b="1" cap="none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Importance of hospitality</a:t>
            </a:r>
            <a:r>
              <a:rPr lang="en-GB" sz="1000" b="1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(Cont’d)</a:t>
            </a:r>
            <a:endParaRPr lang="ru-RU" sz="1000" b="1" cap="none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9938C153-039A-D4CA-563C-26961BAC1A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2134" y="177813"/>
            <a:ext cx="8926021" cy="38718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F0269F0C-A209-6AF0-D98E-E4EE74975D65}"/>
              </a:ext>
            </a:extLst>
          </p:cNvPr>
          <p:cNvSpPr txBox="1"/>
          <p:nvPr/>
        </p:nvSpPr>
        <p:spPr>
          <a:xfrm>
            <a:off x="4972722" y="263875"/>
            <a:ext cx="609420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0" i="1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Ritz-Carlton: Motto, Employee Promise and Credo </a:t>
            </a:r>
            <a:endParaRPr lang="ru-RU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E9C7D11-4229-6192-8D69-56E103B5D6F9}"/>
              </a:ext>
            </a:extLst>
          </p:cNvPr>
          <p:cNvSpPr txBox="1"/>
          <p:nvPr/>
        </p:nvSpPr>
        <p:spPr>
          <a:xfrm>
            <a:off x="9841626" y="4049666"/>
            <a:ext cx="2905290" cy="3452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</a:rPr>
              <a:t>May</a:t>
            </a:r>
            <a:r>
              <a:rPr lang="en-GB" sz="16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2019)</a:t>
            </a:r>
            <a:endParaRPr lang="ru-RU" sz="1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431B66-4888-82A8-8291-7B78B74A0BBA}"/>
              </a:ext>
            </a:extLst>
          </p:cNvPr>
          <p:cNvSpPr txBox="1"/>
          <p:nvPr/>
        </p:nvSpPr>
        <p:spPr>
          <a:xfrm>
            <a:off x="5421477" y="6224793"/>
            <a:ext cx="27113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/>
            <a:r>
              <a:rPr lang="en-GB" sz="1800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Ritz-Carlton, 2022b) </a:t>
            </a:r>
          </a:p>
        </p:txBody>
      </p:sp>
    </p:spTree>
    <p:extLst>
      <p:ext uri="{BB962C8B-B14F-4D97-AF65-F5344CB8AC3E}">
        <p14:creationId xmlns:p14="http://schemas.microsoft.com/office/powerpoint/2010/main" val="1101062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FF9BA5-1ACB-0A89-B7F3-A2CE783C6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4" y="2603734"/>
            <a:ext cx="2932386" cy="3107503"/>
          </a:xfrm>
        </p:spPr>
        <p:txBody>
          <a:bodyPr>
            <a:normAutofit/>
          </a:bodyPr>
          <a:lstStyle/>
          <a:p>
            <a:pPr marL="0" lvl="0" indent="0" algn="ctr">
              <a:spcAft>
                <a:spcPts val="1000"/>
              </a:spcAft>
              <a:buClrTx/>
              <a:buNone/>
            </a:pPr>
            <a:r>
              <a:rPr lang="en-GB" b="1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</a:t>
            </a:r>
            <a:r>
              <a:rPr lang="en-GB" b="1" i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hree core demands of guests: </a:t>
            </a: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comfort, cleanliness and communication.</a:t>
            </a: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</a:p>
          <a:p>
            <a:pPr marL="0" lvl="0" indent="0" algn="ctr">
              <a:spcAft>
                <a:spcPts val="1000"/>
              </a:spcAft>
              <a:buClrTx/>
              <a:buNone/>
            </a:pP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Customer satisfaction would be relying upon proper </a:t>
            </a:r>
            <a:r>
              <a:rPr lang="en-GB" b="1" i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communication with the guests </a:t>
            </a: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and ensuring that every need of the guest has been met</a:t>
            </a: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Dewi</a:t>
            </a:r>
            <a:r>
              <a:rPr lang="en-GB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i="1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et al</a:t>
            </a:r>
            <a:r>
              <a:rPr lang="en-GB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2022</a:t>
            </a: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).</a:t>
            </a:r>
            <a:endParaRPr lang="ru-RU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00C7EBD-AE5C-4F2D-F7F3-BE93FFE0CE0E}"/>
              </a:ext>
            </a:extLst>
          </p:cNvPr>
          <p:cNvSpPr txBox="1">
            <a:spLocks/>
          </p:cNvSpPr>
          <p:nvPr/>
        </p:nvSpPr>
        <p:spPr bwMode="black">
          <a:xfrm>
            <a:off x="2344600" y="689390"/>
            <a:ext cx="7502799" cy="755952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cap="none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way to meet and exceed guest expectations</a:t>
            </a:r>
            <a:endParaRPr lang="ru-RU" b="1" cap="none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A5CDAA8-EBCA-A50B-D11B-F6E160B963A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99"/>
          <a:stretch/>
        </p:blipFill>
        <p:spPr>
          <a:xfrm>
            <a:off x="3105195" y="2154234"/>
            <a:ext cx="8903537" cy="39277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DFE5B44-1B13-95DE-2466-53B5EAFEB5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9596" y="2562383"/>
            <a:ext cx="830998" cy="830998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7174423-F6A5-E6C6-3203-9FF18DF02BC2}"/>
              </a:ext>
            </a:extLst>
          </p:cNvPr>
          <p:cNvSpPr txBox="1"/>
          <p:nvPr/>
        </p:nvSpPr>
        <p:spPr>
          <a:xfrm>
            <a:off x="5659071" y="2327012"/>
            <a:ext cx="3546349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The Ritz-Carlton’s Sensory </a:t>
            </a:r>
          </a:p>
          <a:p>
            <a:pPr algn="ctr"/>
            <a:r>
              <a:rPr lang="en-US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Experiences Menu</a:t>
            </a:r>
            <a:endParaRPr lang="ru-RU" sz="24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1E23C72-01E1-7E24-EFE2-C56D914CD32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1340" y="3608599"/>
            <a:ext cx="857589" cy="830997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AD8AA4C-6050-5360-C793-FF79CE5ADEB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65501" y="3909294"/>
            <a:ext cx="830998" cy="830998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C0B6112-9CFC-4613-55B7-766235714AB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35872" y="3588091"/>
            <a:ext cx="870886" cy="830998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841DCAE-D0B6-5D0B-3607-EB4DEA5346F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933897" y="2562383"/>
            <a:ext cx="870887" cy="849986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2AC24627-C032-40A9-5307-53363471EF1F}"/>
              </a:ext>
            </a:extLst>
          </p:cNvPr>
          <p:cNvSpPr txBox="1"/>
          <p:nvPr/>
        </p:nvSpPr>
        <p:spPr>
          <a:xfrm>
            <a:off x="6598299" y="4722060"/>
            <a:ext cx="1765401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latin typeface="Cambria" panose="02040503050406030204" pitchFamily="18" charset="0"/>
                <a:ea typeface="Cambria" panose="02040503050406030204" pitchFamily="18" charset="0"/>
              </a:rPr>
              <a:t>The hotel's fragrance evokes the park's delicate beauty, brimming with notes of </a:t>
            </a:r>
            <a:r>
              <a:rPr lang="en-US" sz="1100" b="1" dirty="0">
                <a:latin typeface="Cambria" panose="02040503050406030204" pitchFamily="18" charset="0"/>
                <a:ea typeface="Cambria" panose="02040503050406030204" pitchFamily="18" charset="0"/>
              </a:rPr>
              <a:t>elderflower, mountain mint, green tea, ripe strawberries and pines </a:t>
            </a: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</a:rPr>
              <a:t>(</a:t>
            </a:r>
            <a:r>
              <a:rPr lang="en-GB" sz="1100" dirty="0" err="1">
                <a:latin typeface="Cambria" panose="02040503050406030204" pitchFamily="18" charset="0"/>
                <a:ea typeface="Cambria" panose="02040503050406030204" pitchFamily="18" charset="0"/>
              </a:rPr>
              <a:t>Sitch</a:t>
            </a: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</a:rPr>
              <a:t>, 2014).</a:t>
            </a:r>
          </a:p>
          <a:p>
            <a:pPr algn="ctr"/>
            <a:endParaRPr lang="ru-RU" sz="11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64F77DF9-40F8-2397-156D-3BC728EEF39D}"/>
              </a:ext>
            </a:extLst>
          </p:cNvPr>
          <p:cNvSpPr txBox="1"/>
          <p:nvPr/>
        </p:nvSpPr>
        <p:spPr>
          <a:xfrm>
            <a:off x="3178682" y="3426337"/>
            <a:ext cx="1635457" cy="12772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US" sz="1100" b="1" dirty="0">
                <a:latin typeface="Cambria" panose="02040503050406030204" pitchFamily="18" charset="0"/>
                <a:ea typeface="Cambria" panose="02040503050406030204" pitchFamily="18" charset="0"/>
              </a:rPr>
              <a:t>Hotel Logo </a:t>
            </a:r>
            <a:r>
              <a:rPr lang="en-US" sz="1100" dirty="0">
                <a:latin typeface="Cambria" panose="02040503050406030204" pitchFamily="18" charset="0"/>
                <a:ea typeface="Cambria" panose="02040503050406030204" pitchFamily="18" charset="0"/>
              </a:rPr>
              <a:t>alludes to royalty;</a:t>
            </a:r>
            <a:endParaRPr lang="en-GB" sz="110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</a:rPr>
              <a:t>Floral design every week;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Cambria" panose="02040503050406030204" pitchFamily="18" charset="0"/>
                <a:ea typeface="Cambria" panose="02040503050406030204" pitchFamily="18" charset="0"/>
              </a:rPr>
              <a:t>Customer memories with photos on social media </a:t>
            </a: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</a:rPr>
              <a:t>(Zhao, 2018).</a:t>
            </a:r>
            <a:endParaRPr lang="ru-RU" sz="11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6533D07-D652-CF3A-E10F-EFD188C26618}"/>
              </a:ext>
            </a:extLst>
          </p:cNvPr>
          <p:cNvSpPr txBox="1"/>
          <p:nvPr/>
        </p:nvSpPr>
        <p:spPr>
          <a:xfrm>
            <a:off x="10032738" y="3429603"/>
            <a:ext cx="1970963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Guest rooms feature special </a:t>
            </a: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</a:rPr>
              <a:t>luxury</a:t>
            </a:r>
            <a:r>
              <a:rPr lang="en-US" sz="11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touches such as </a:t>
            </a:r>
            <a:r>
              <a:rPr lang="en-US" sz="1100" b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furniture, decor, walls or carpet;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Marble</a:t>
            </a:r>
            <a:r>
              <a:rPr lang="en-US" sz="11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, not granite</a:t>
            </a:r>
            <a:r>
              <a:rPr lang="en-US" sz="11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Royal </a:t>
            </a:r>
            <a:r>
              <a:rPr lang="en-US" sz="11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Silverware;</a:t>
            </a:r>
            <a:endParaRPr lang="en-US" sz="1100" dirty="0">
              <a:solidFill>
                <a:srgbClr val="000000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b="1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Crystal</a:t>
            </a:r>
            <a:r>
              <a:rPr lang="en-US" sz="11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instead of glass </a:t>
            </a: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</a:t>
            </a: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</a:rPr>
              <a:t>Stephens,</a:t>
            </a: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2022)</a:t>
            </a: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r>
              <a:rPr lang="en-US" sz="11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endParaRPr lang="en-GB" sz="11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C24C99-D3A2-419D-6BCF-5C7EE2D141E2}"/>
              </a:ext>
            </a:extLst>
          </p:cNvPr>
          <p:cNvSpPr txBox="1"/>
          <p:nvPr/>
        </p:nvSpPr>
        <p:spPr>
          <a:xfrm>
            <a:off x="4742283" y="4371353"/>
            <a:ext cx="2079044" cy="18004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Cambria" panose="02040503050406030204" pitchFamily="18" charset="0"/>
                <a:ea typeface="Cambria" panose="02040503050406030204" pitchFamily="18" charset="0"/>
              </a:rPr>
              <a:t>Addressing guests by name;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>
                <a:latin typeface="Cambria" panose="02040503050406030204" pitchFamily="18" charset="0"/>
                <a:ea typeface="Cambria" panose="02040503050406030204" pitchFamily="18" charset="0"/>
              </a:rPr>
              <a:t>A fond farewell;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</a:rPr>
              <a:t>Music: </a:t>
            </a:r>
          </a:p>
          <a:p>
            <a:r>
              <a:rPr lang="en-US" sz="11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morning</a:t>
            </a:r>
            <a:r>
              <a:rPr lang="en-US" sz="1100" dirty="0">
                <a:latin typeface="Cambria" panose="02040503050406030204" pitchFamily="18" charset="0"/>
                <a:ea typeface="Cambria" panose="02040503050406030204" pitchFamily="18" charset="0"/>
              </a:rPr>
              <a:t> (</a:t>
            </a:r>
            <a:r>
              <a:rPr lang="en-US" sz="1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soft and peaceful music);</a:t>
            </a:r>
          </a:p>
          <a:p>
            <a:r>
              <a:rPr lang="en-US" sz="11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tea-time</a:t>
            </a:r>
            <a:r>
              <a:rPr lang="en-US" sz="1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(more classical </a:t>
            </a:r>
          </a:p>
          <a:p>
            <a:r>
              <a:rPr lang="en-US" sz="1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genre);</a:t>
            </a:r>
          </a:p>
          <a:p>
            <a:r>
              <a:rPr lang="en-US" sz="11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evening</a:t>
            </a:r>
            <a:r>
              <a:rPr lang="en-US" sz="1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(catchier and more upbeat) </a:t>
            </a: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</a:rPr>
              <a:t>(</a:t>
            </a: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Adriana</a:t>
            </a:r>
            <a:r>
              <a:rPr lang="en-GB" sz="1100" dirty="0">
                <a:latin typeface="Cambria" panose="02040503050406030204" pitchFamily="18" charset="0"/>
                <a:ea typeface="Cambria" panose="02040503050406030204" pitchFamily="18" charset="0"/>
              </a:rPr>
              <a:t>, 2019).</a:t>
            </a:r>
          </a:p>
          <a:p>
            <a:endParaRPr lang="ru-RU" sz="11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CE2D2BB9-D7BF-A4F3-3BED-F9D10BD26A6F}"/>
              </a:ext>
            </a:extLst>
          </p:cNvPr>
          <p:cNvSpPr txBox="1"/>
          <p:nvPr/>
        </p:nvSpPr>
        <p:spPr>
          <a:xfrm>
            <a:off x="8457115" y="4370588"/>
            <a:ext cx="1228399" cy="7617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050" b="1" dirty="0">
                <a:latin typeface="Cambria" panose="02040503050406030204" pitchFamily="18" charset="0"/>
                <a:ea typeface="Cambria" panose="02040503050406030204" pitchFamily="18" charset="0"/>
              </a:rPr>
              <a:t>Iconic cuisine </a:t>
            </a:r>
            <a:r>
              <a:rPr lang="en-US" sz="1050" dirty="0">
                <a:latin typeface="Cambria" panose="02040503050406030204" pitchFamily="18" charset="0"/>
                <a:ea typeface="Cambria" panose="02040503050406030204" pitchFamily="18" charset="0"/>
              </a:rPr>
              <a:t>around the world </a:t>
            </a:r>
            <a:r>
              <a:rPr lang="en-GB" sz="1050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(Kim, 2022).</a:t>
            </a:r>
            <a:endParaRPr lang="en-GB" sz="1050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algn="ctr"/>
            <a:endParaRPr lang="ru-RU" sz="105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91597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22" grpId="0"/>
      <p:bldP spid="24" grpId="0"/>
      <p:bldP spid="26" grpId="0"/>
      <p:bldP spid="30" grpId="0"/>
      <p:bldP spid="3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7A589246-1A47-D16C-6335-79F02FF5D316}"/>
              </a:ext>
            </a:extLst>
          </p:cNvPr>
          <p:cNvSpPr txBox="1">
            <a:spLocks/>
          </p:cNvSpPr>
          <p:nvPr/>
        </p:nvSpPr>
        <p:spPr bwMode="black">
          <a:xfrm>
            <a:off x="140495" y="162264"/>
            <a:ext cx="2355280" cy="470602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000" b="1" cap="none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way to meet and exceed guest expectations </a:t>
            </a:r>
            <a:r>
              <a:rPr lang="en-GB" sz="1000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(Cont’d)</a:t>
            </a:r>
            <a:endParaRPr lang="ru-RU" sz="1000" b="1" cap="none" dirty="0">
              <a:solidFill>
                <a:schemeClr val="tx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4675523-9DC2-FB05-086E-7A1BCB52B0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037" y="928342"/>
            <a:ext cx="11591925" cy="535573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F7CA1E4-8D64-EF20-7A57-CB7C7BE9F2BC}"/>
              </a:ext>
            </a:extLst>
          </p:cNvPr>
          <p:cNvSpPr txBox="1"/>
          <p:nvPr/>
        </p:nvSpPr>
        <p:spPr>
          <a:xfrm>
            <a:off x="9324321" y="6284081"/>
            <a:ext cx="271130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ctr"/>
            <a:r>
              <a:rPr lang="en-GB" sz="1800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>
                <a:solidFill>
                  <a:schemeClr val="tx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Ritz-Carlton, 2022f) </a:t>
            </a:r>
          </a:p>
        </p:txBody>
      </p:sp>
    </p:spTree>
    <p:extLst>
      <p:ext uri="{BB962C8B-B14F-4D97-AF65-F5344CB8AC3E}">
        <p14:creationId xmlns:p14="http://schemas.microsoft.com/office/powerpoint/2010/main" val="4030289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FF57B6-72BF-3643-F24F-23346C6E341C}"/>
              </a:ext>
            </a:extLst>
          </p:cNvPr>
          <p:cNvSpPr txBox="1">
            <a:spLocks/>
          </p:cNvSpPr>
          <p:nvPr/>
        </p:nvSpPr>
        <p:spPr bwMode="black">
          <a:xfrm>
            <a:off x="2344600" y="689390"/>
            <a:ext cx="7502799" cy="755952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 cap="none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evolution of Artificial Intelligence (AI) in hotel guest experience</a:t>
            </a:r>
            <a:endParaRPr lang="ru-RU" sz="2400" b="1" cap="none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33" name="Table 33">
            <a:extLst>
              <a:ext uri="{FF2B5EF4-FFF2-40B4-BE49-F238E27FC236}">
                <a16:creationId xmlns:a16="http://schemas.microsoft.com/office/drawing/2014/main" id="{FC20047E-608E-DFA8-6574-95FE3B9024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46542827"/>
              </p:ext>
            </p:extLst>
          </p:nvPr>
        </p:nvGraphicFramePr>
        <p:xfrm>
          <a:off x="263542" y="1671680"/>
          <a:ext cx="11664916" cy="4902115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353225">
                  <a:extLst>
                    <a:ext uri="{9D8B030D-6E8A-4147-A177-3AD203B41FA5}">
                      <a16:colId xmlns:a16="http://schemas.microsoft.com/office/drawing/2014/main" val="104570537"/>
                    </a:ext>
                  </a:extLst>
                </a:gridCol>
                <a:gridCol w="3479233">
                  <a:extLst>
                    <a:ext uri="{9D8B030D-6E8A-4147-A177-3AD203B41FA5}">
                      <a16:colId xmlns:a16="http://schemas.microsoft.com/office/drawing/2014/main" val="3667479444"/>
                    </a:ext>
                  </a:extLst>
                </a:gridCol>
                <a:gridCol w="2916229">
                  <a:extLst>
                    <a:ext uri="{9D8B030D-6E8A-4147-A177-3AD203B41FA5}">
                      <a16:colId xmlns:a16="http://schemas.microsoft.com/office/drawing/2014/main" val="3398860059"/>
                    </a:ext>
                  </a:extLst>
                </a:gridCol>
                <a:gridCol w="2916229">
                  <a:extLst>
                    <a:ext uri="{9D8B030D-6E8A-4147-A177-3AD203B41FA5}">
                      <a16:colId xmlns:a16="http://schemas.microsoft.com/office/drawing/2014/main" val="66103203"/>
                    </a:ext>
                  </a:extLst>
                </a:gridCol>
              </a:tblGrid>
              <a:tr h="2196314"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5285141"/>
                  </a:ext>
                </a:extLst>
              </a:tr>
              <a:tr h="2705801">
                <a:tc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98649915"/>
                  </a:ext>
                </a:extLst>
              </a:tr>
            </a:tbl>
          </a:graphicData>
        </a:graphic>
      </p:graphicFrame>
      <p:pic>
        <p:nvPicPr>
          <p:cNvPr id="34" name="Picture 33">
            <a:extLst>
              <a:ext uri="{FF2B5EF4-FFF2-40B4-BE49-F238E27FC236}">
                <a16:creationId xmlns:a16="http://schemas.microsoft.com/office/drawing/2014/main" id="{5348AC10-C39D-715F-2E56-4D0938D0AE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403" y="2381396"/>
            <a:ext cx="2566638" cy="902286"/>
          </a:xfrm>
          <a:prstGeom prst="rect">
            <a:avLst/>
          </a:prstGeom>
        </p:spPr>
      </p:pic>
      <p:pic>
        <p:nvPicPr>
          <p:cNvPr id="35" name="Picture 34">
            <a:extLst>
              <a:ext uri="{FF2B5EF4-FFF2-40B4-BE49-F238E27FC236}">
                <a16:creationId xmlns:a16="http://schemas.microsoft.com/office/drawing/2014/main" id="{51BE97EE-9354-6D51-785E-09BA19EF052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34855" y="2144301"/>
            <a:ext cx="3425428" cy="1376475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0FEA28B4-E752-B9EA-065C-75E888E1469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2561" y="2226291"/>
            <a:ext cx="3151138" cy="1817433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8B4EAFC5-98B5-87A4-41F0-FF100FA8FECF}"/>
              </a:ext>
            </a:extLst>
          </p:cNvPr>
          <p:cNvSpPr txBox="1"/>
          <p:nvPr/>
        </p:nvSpPr>
        <p:spPr>
          <a:xfrm>
            <a:off x="6096000" y="1734151"/>
            <a:ext cx="180991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Amazon </a:t>
            </a:r>
          </a:p>
          <a:p>
            <a:pPr algn="ctr"/>
            <a:r>
              <a:rPr lang="en-GB" sz="160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Alexa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59367C6C-651B-C817-D45C-7160C3A75F15}"/>
              </a:ext>
            </a:extLst>
          </p:cNvPr>
          <p:cNvSpPr txBox="1"/>
          <p:nvPr/>
        </p:nvSpPr>
        <p:spPr>
          <a:xfrm>
            <a:off x="7658338" y="1980372"/>
            <a:ext cx="2068286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i="1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mbria" panose="02040503050406030204" pitchFamily="18" charset="0"/>
                <a:ea typeface="Cambria" panose="02040503050406030204" pitchFamily="18" charset="0"/>
              </a:rPr>
              <a:t>Apple Siri</a:t>
            </a:r>
            <a:endParaRPr lang="ru-RU" sz="16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41" name="Picture 40">
            <a:extLst>
              <a:ext uri="{FF2B5EF4-FFF2-40B4-BE49-F238E27FC236}">
                <a16:creationId xmlns:a16="http://schemas.microsoft.com/office/drawing/2014/main" id="{ED6CFADF-FEB1-C10E-E701-FB1DDD5E544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035880" y="1919121"/>
            <a:ext cx="3024529" cy="1826834"/>
          </a:xfrm>
          <a:prstGeom prst="rect">
            <a:avLst/>
          </a:prstGeom>
        </p:spPr>
      </p:pic>
      <p:sp>
        <p:nvSpPr>
          <p:cNvPr id="42" name="TextBox 41">
            <a:extLst>
              <a:ext uri="{FF2B5EF4-FFF2-40B4-BE49-F238E27FC236}">
                <a16:creationId xmlns:a16="http://schemas.microsoft.com/office/drawing/2014/main" id="{5FC2328D-500D-C97E-7F74-530632069ABD}"/>
              </a:ext>
            </a:extLst>
          </p:cNvPr>
          <p:cNvSpPr txBox="1"/>
          <p:nvPr/>
        </p:nvSpPr>
        <p:spPr>
          <a:xfrm>
            <a:off x="224910" y="4278379"/>
            <a:ext cx="2411590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0" i="0" dirty="0">
                <a:solidFill>
                  <a:srgbClr val="0E0E0E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 2005, Ritz-Carlton </a:t>
            </a:r>
            <a:r>
              <a:rPr lang="en-US" sz="1600">
                <a:solidFill>
                  <a:srgbClr val="0E0E0E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has developed </a:t>
            </a:r>
            <a:r>
              <a:rPr lang="en-US" sz="1600" b="0" i="0" dirty="0">
                <a:solidFill>
                  <a:srgbClr val="0E0E0E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 </a:t>
            </a:r>
            <a:r>
              <a:rPr lang="en-US" sz="1600" b="1" i="1" dirty="0">
                <a:solidFill>
                  <a:srgbClr val="0E0E0E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central system </a:t>
            </a:r>
            <a:r>
              <a:rPr lang="en-US" sz="1600" b="0" i="0" dirty="0">
                <a:solidFill>
                  <a:srgbClr val="0E0E0E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that helped make staff observations about a hotel's guests available to all of its properties </a:t>
            </a:r>
            <a:r>
              <a:rPr lang="en-GB" sz="1600" dirty="0">
                <a:latin typeface="Cambria" panose="02040503050406030204" pitchFamily="18" charset="0"/>
                <a:ea typeface="Cambria" panose="02040503050406030204" pitchFamily="18" charset="0"/>
              </a:rPr>
              <a:t>(Landry, 2018)</a:t>
            </a:r>
            <a:r>
              <a:rPr lang="en-US" sz="1600" b="0" i="0" dirty="0">
                <a:solidFill>
                  <a:srgbClr val="0E0E0E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  <a:endParaRPr lang="ru-RU" sz="1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4D02581E-435B-3E6C-9373-7CA8199CDAF0}"/>
              </a:ext>
            </a:extLst>
          </p:cNvPr>
          <p:cNvSpPr txBox="1"/>
          <p:nvPr/>
        </p:nvSpPr>
        <p:spPr>
          <a:xfrm>
            <a:off x="2909761" y="4344004"/>
            <a:ext cx="301770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In 2018, this collaboration simplified </a:t>
            </a:r>
            <a:r>
              <a:rPr lang="en-US" sz="1600" b="1" i="1" dirty="0">
                <a:latin typeface="Cambria" panose="02040503050406030204" pitchFamily="18" charset="0"/>
                <a:ea typeface="Cambria" panose="02040503050406030204" pitchFamily="18" charset="0"/>
              </a:rPr>
              <a:t>the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US" sz="1600" b="1" i="1" dirty="0">
                <a:latin typeface="Cambria" panose="02040503050406030204" pitchFamily="18" charset="0"/>
                <a:ea typeface="Cambria" panose="02040503050406030204" pitchFamily="18" charset="0"/>
              </a:rPr>
              <a:t>analysis of amounts of data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 far beyond what any human analysis team could have done</a:t>
            </a:r>
            <a:r>
              <a:rPr lang="en-GB" sz="16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(The Ritz-Carlton Hotel Company, 2018)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ru-RU" sz="1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FA896939-D404-AD8B-7CB2-653B68C559DC}"/>
              </a:ext>
            </a:extLst>
          </p:cNvPr>
          <p:cNvSpPr txBox="1"/>
          <p:nvPr/>
        </p:nvSpPr>
        <p:spPr>
          <a:xfrm>
            <a:off x="6473990" y="4344004"/>
            <a:ext cx="2218491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b="1" i="1" dirty="0">
                <a:latin typeface="Cambria" panose="02040503050406030204" pitchFamily="18" charset="0"/>
                <a:ea typeface="Cambria" panose="02040503050406030204" pitchFamily="18" charset="0"/>
              </a:rPr>
              <a:t>“Robots" 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that can call the hotel's restaurants and make reservations (Sorrells, 2019).</a:t>
            </a:r>
            <a:endParaRPr lang="ru-RU" sz="1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BC229BF-3F35-CEED-7AC9-AAA9C29B17B5}"/>
              </a:ext>
            </a:extLst>
          </p:cNvPr>
          <p:cNvSpPr txBox="1"/>
          <p:nvPr/>
        </p:nvSpPr>
        <p:spPr>
          <a:xfrm>
            <a:off x="8972890" y="4344004"/>
            <a:ext cx="3017707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In 2021, collaboration  with BioGreen360 resulted in a </a:t>
            </a:r>
            <a:r>
              <a:rPr lang="en-US" sz="1600" b="1" i="1" dirty="0">
                <a:latin typeface="Cambria" panose="02040503050406030204" pitchFamily="18" charset="0"/>
                <a:ea typeface="Cambria" panose="02040503050406030204" pitchFamily="18" charset="0"/>
              </a:rPr>
              <a:t>100% circular food waste solution </a:t>
            </a:r>
            <a:r>
              <a:rPr lang="en-US" sz="1600" dirty="0">
                <a:latin typeface="Cambria" panose="02040503050406030204" pitchFamily="18" charset="0"/>
                <a:ea typeface="Cambria" panose="02040503050406030204" pitchFamily="18" charset="0"/>
              </a:rPr>
              <a:t>(AIT News Desk, 2021).</a:t>
            </a:r>
            <a:endParaRPr lang="ru-RU" sz="16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3731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  <p:bldP spid="43" grpId="0"/>
      <p:bldP spid="44" grpId="0"/>
      <p:bldP spid="4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ED170-9D51-ABC1-A3B4-CEC0078C52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5783" y="1979090"/>
            <a:ext cx="10480432" cy="1480617"/>
          </a:xfrm>
        </p:spPr>
        <p:txBody>
          <a:bodyPr>
            <a:normAutofit lnSpcReduction="10000"/>
          </a:bodyPr>
          <a:lstStyle/>
          <a:p>
            <a:pPr marL="0" lvl="0" indent="0">
              <a:buClrTx/>
              <a:buNone/>
            </a:pP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   It has been observed that </a:t>
            </a:r>
            <a:r>
              <a:rPr lang="en-GB" b="1" i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Ritz-Carlton</a:t>
            </a: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itself is the </a:t>
            </a:r>
            <a:r>
              <a:rPr lang="en-GB" b="1" i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gold standard in hospitality industry </a:t>
            </a: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that sets as the pioneer for every other hotels and hospitality services company in the industry.</a:t>
            </a:r>
            <a:r>
              <a:rPr lang="en-IN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</a:p>
          <a:p>
            <a:pPr marL="0" lvl="0" indent="0">
              <a:buClrTx/>
              <a:buNone/>
            </a:pP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  The core driving point of company’s premium and luxury hospitality services industry is </a:t>
            </a:r>
            <a:r>
              <a:rPr lang="en-GB" b="1" i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to ensure that guests’ demand are being met.</a:t>
            </a:r>
            <a:r>
              <a:rPr lang="en-IN" b="1" i="1" dirty="0"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hotel brand operates based on </a:t>
            </a:r>
            <a:r>
              <a:rPr lang="en-GB" b="1" i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employee service values </a:t>
            </a:r>
            <a:r>
              <a:rPr lang="en-GB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as well as by ensuring </a:t>
            </a:r>
            <a:r>
              <a:rPr lang="en-GB" b="1" i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comfort and communication to the guests.</a:t>
            </a:r>
            <a:endParaRPr lang="en-IN" b="1" i="1" dirty="0"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4D3BD1-E3E2-1F26-B29C-FD1E34F8D0A3}"/>
              </a:ext>
            </a:extLst>
          </p:cNvPr>
          <p:cNvSpPr txBox="1">
            <a:spLocks/>
          </p:cNvSpPr>
          <p:nvPr/>
        </p:nvSpPr>
        <p:spPr bwMode="black">
          <a:xfrm>
            <a:off x="2497000" y="841790"/>
            <a:ext cx="7502799" cy="755952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800" kern="1200" cap="all" spc="200" baseline="0">
                <a:solidFill>
                  <a:srgbClr val="26262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cap="none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Conclusion</a:t>
            </a:r>
            <a:endParaRPr lang="ru-RU" b="1" cap="none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E8F453F-ADCF-95C6-2EE1-C021CB751B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99901" y="3614048"/>
            <a:ext cx="4792195" cy="2959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38587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5898C8-BFFA-92F6-21AB-4C114425DF9D}"/>
              </a:ext>
            </a:extLst>
          </p:cNvPr>
          <p:cNvSpPr txBox="1"/>
          <p:nvPr/>
        </p:nvSpPr>
        <p:spPr>
          <a:xfrm>
            <a:off x="194553" y="708277"/>
            <a:ext cx="11751262" cy="60199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Adriana (2019) ‘</a:t>
            </a:r>
            <a:r>
              <a:rPr lang="en-GB" sz="1100" i="0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Background music and hotels’,  </a:t>
            </a:r>
            <a:r>
              <a:rPr lang="en-GB" sz="1100" i="1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GB" sz="11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Stingray blog, </a:t>
            </a:r>
            <a:r>
              <a:rPr lang="en-GB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20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GB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February.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</a:t>
            </a:r>
            <a:r>
              <a:rPr lang="en-GB" sz="11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https://blog.stingray.com/</a:t>
            </a:r>
            <a:r>
              <a:rPr lang="en-GB" sz="1100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background-music-and-hotels</a:t>
            </a:r>
            <a:r>
              <a:rPr lang="en-GB" sz="1100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</a:t>
            </a:r>
            <a:r>
              <a:rPr lang="en-GB" sz="1100" baseline="300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nd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February 2023).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AIT News Desk (2021) ‘The Ritz-Carlton collaborates with BioGreen360 and </a:t>
            </a:r>
            <a:r>
              <a:rPr lang="en-US" sz="11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Garick</a:t>
            </a:r>
            <a:r>
              <a:rPr lang="en-US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 to develop a 100% circular solution for food waste’. </a:t>
            </a:r>
            <a:r>
              <a:rPr lang="en-GB" sz="1100" b="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Ai </a:t>
            </a:r>
            <a:r>
              <a:rPr lang="en-GB" sz="1100" b="0" i="1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Thority</a:t>
            </a:r>
            <a:r>
              <a:rPr lang="en-GB" sz="1100" b="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Available at:</a:t>
            </a:r>
            <a:r>
              <a:rPr lang="en-GB" sz="11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b="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https://aithority.com/technology/energy-management/the-ritz-carlton-collaborates-with-biogreen360-and-garick-to-develop-a-100-circular-solution-for-food-waste/</a:t>
            </a:r>
            <a:r>
              <a:rPr lang="en-GB" sz="1100" b="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</a:t>
            </a:r>
            <a:r>
              <a:rPr lang="en-GB" sz="1100" baseline="300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nd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February 2023). </a:t>
            </a:r>
            <a:endParaRPr lang="en-US" sz="1100" i="1" dirty="0">
              <a:solidFill>
                <a:schemeClr val="bg1"/>
              </a:solidFill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Business Bliss Consultants FZE (2021) </a:t>
            </a:r>
            <a:r>
              <a:rPr lang="en-US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Ritz Carlton Philadelphia: Situational Analysis, p. 33. 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[online]. Available at: </a:t>
            </a:r>
            <a:r>
              <a:rPr lang="en-US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https://ukdiss.com/examples/situational-analysis-ritz-carlton.php</a:t>
            </a:r>
            <a:r>
              <a:rPr lang="en-US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19</a:t>
            </a:r>
            <a:r>
              <a:rPr lang="en-GB" sz="1100" baseline="300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 </a:t>
            </a:r>
            <a:endParaRPr lang="en-GB" sz="11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Dewi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K.I.D., </a:t>
            </a:r>
            <a:r>
              <a:rPr lang="en-GB" sz="1100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Komala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I.G.A.M.K., </a:t>
            </a:r>
            <a:r>
              <a:rPr lang="en-GB" sz="1100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Susyarini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N.P.W.A., </a:t>
            </a:r>
            <a:r>
              <a:rPr lang="en-GB" sz="1100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Armoni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N.L.E. and Antara, D.M.S. (2022) ‘The influence of excellent service by butler service on guest satisfaction at </a:t>
            </a:r>
            <a:r>
              <a:rPr lang="en-GB" sz="1100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Tanadewa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Villas &amp; Spa’, </a:t>
            </a:r>
            <a:r>
              <a:rPr lang="en-GB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Journal of Applied Sciences in Travel and Hospitality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 5(1), pp. 1-9. Available at: </a:t>
            </a:r>
            <a:r>
              <a:rPr lang="en-GB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https://doi.org/10.31940/jasth.v5i1.1-9</a:t>
            </a:r>
            <a:r>
              <a:rPr lang="ru-RU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21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  <a:endParaRPr lang="en-GB" sz="11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 err="1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Dotz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Soh (2017) 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Ritz-Carlton, Hong Kong (118th floor)</a:t>
            </a:r>
            <a:r>
              <a:rPr lang="en-GB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 </a:t>
            </a:r>
            <a:r>
              <a:rPr lang="en-US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https://dotzsoh.com/the-ritz-carlton-hong-kong/?utm_source=rss&amp;utm_medium=rss&amp;utm_campaign=the-ritz-carlton-hong-kong</a:t>
            </a:r>
            <a:r>
              <a:rPr lang="en-US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19</a:t>
            </a:r>
            <a:r>
              <a:rPr lang="en-GB" sz="1100" baseline="300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Gutzler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, S. (2020) ‘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How the Ritz Carlton delivers emotional intelligence for exceptional customer service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’, 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Steve </a:t>
            </a:r>
            <a:r>
              <a:rPr lang="en-GB" sz="1100" b="0" i="1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Gutzler</a:t>
            </a:r>
            <a:r>
              <a:rPr lang="en-GB" sz="11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blog. 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Available at: </a:t>
            </a:r>
            <a:r>
              <a:rPr lang="en-GB" sz="1100" b="0" i="0" u="sng" strike="noStrike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https://www.stevegutzler.com/ritz-carlton-delivers-emotional-intelligence-exceptional-customer-service/</a:t>
            </a:r>
            <a:r>
              <a:rPr lang="ru-RU" sz="1100" b="0" i="0" u="none" strike="noStrike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(Accessed: 21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January 2023).</a:t>
            </a:r>
            <a:r>
              <a:rPr lang="en-US" sz="1100" b="0" i="0" dirty="0">
                <a:solidFill>
                  <a:srgbClr val="FFFFF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​</a:t>
            </a: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Hospitality On (2021) Worldwide Hospitality Awards. </a:t>
            </a:r>
            <a:r>
              <a:rPr lang="it-IT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Ritz Carlton Hotel: Mobile App</a:t>
            </a:r>
            <a:r>
              <a:rPr lang="en-GB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</a:t>
            </a:r>
            <a:r>
              <a:rPr lang="en-GB" sz="11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https://hospitality-on.com/en/worldwide-hospitality-awards/ritz-carlton-hotel/ritz-carlton-hotel-mobile-app</a:t>
            </a:r>
            <a:r>
              <a:rPr lang="ru-RU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21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  <a:endParaRPr lang="en-GB" sz="11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Khan, I., Garg, R.J. and Rahman, Z. (2015) ‘Customer service experience in hotel operations: An empirical analysis’, </a:t>
            </a:r>
            <a:r>
              <a:rPr lang="en-US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Procedia-Social and Behavioral Sciences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 </a:t>
            </a:r>
            <a:r>
              <a:rPr lang="en-US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189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pp. 266-274.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</a:t>
            </a:r>
            <a:r>
              <a:rPr lang="en-GB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https://doi.org/10.1016/j.sbspro.2015.03.222</a:t>
            </a:r>
            <a:r>
              <a:rPr lang="ru-RU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21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Kim, L. (2022) ‘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Iconic culinary </a:t>
            </a:r>
            <a:r>
              <a:rPr lang="en-US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e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xperiences </a:t>
            </a:r>
            <a:r>
              <a:rPr lang="en-US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round the Globe’, </a:t>
            </a:r>
            <a:r>
              <a:rPr lang="en-GB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Journey.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https://www.journey.ritzcarlton.com/food_drink/culinary-experiences</a:t>
            </a:r>
            <a:r>
              <a:rPr lang="en-GB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ru-RU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21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Landry, J. (2018) ‘</a:t>
            </a:r>
            <a:r>
              <a:rPr lang="en-US" sz="1100" b="0" i="0" dirty="0">
                <a:solidFill>
                  <a:srgbClr val="0E0E0E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people, businesses and technology making AI a reality’, </a:t>
            </a:r>
            <a:r>
              <a:rPr lang="en-US" sz="1100" b="0" i="1" dirty="0">
                <a:solidFill>
                  <a:srgbClr val="0E0E0E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Dell Technologies blog, </a:t>
            </a:r>
            <a:r>
              <a:rPr lang="en-US" sz="1100" b="0" dirty="0">
                <a:solidFill>
                  <a:srgbClr val="0E0E0E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  <a:r>
              <a:rPr lang="en-GB" sz="1100" baseline="300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</a:t>
            </a:r>
            <a:r>
              <a:rPr lang="en-US" sz="1100" b="0" dirty="0">
                <a:solidFill>
                  <a:srgbClr val="0E0E0E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May.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</a:t>
            </a:r>
            <a:r>
              <a:rPr lang="en-GB" sz="1100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</a:t>
            </a:r>
            <a:r>
              <a:rPr lang="en-GB" sz="1100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https://www.dell.com/en-us/blog/engines-of-innovation-dell-emc-poweredge</a:t>
            </a:r>
            <a:r>
              <a:rPr lang="en-GB" sz="1100" dirty="0">
                <a:solidFill>
                  <a:srgbClr val="00B0F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100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</a:t>
            </a:r>
            <a:r>
              <a:rPr lang="en-GB" sz="1100" baseline="300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nd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February 2023). </a:t>
            </a:r>
            <a:endParaRPr lang="en-GB" sz="1100" i="1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Luxury launches (2014) 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Hotels and Resorts:</a:t>
            </a:r>
            <a:r>
              <a:rPr lang="en-US" sz="11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</a:t>
            </a:r>
            <a:r>
              <a:rPr lang="en-GB" sz="1100" i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Ritz-Carlton mobile App (Naples)</a:t>
            </a:r>
            <a:r>
              <a:rPr lang="en-US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</a:t>
            </a:r>
            <a:r>
              <a:rPr lang="en-GB" sz="11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https://luxurylaunches.com/hotels_and_resorts/ritz-carlton-mobile-app-from-ordering-shoeshine-to-gourmet-food-here-is-all-you-can-do.php</a:t>
            </a:r>
            <a:r>
              <a:rPr lang="ru-RU" sz="11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20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  <a:endParaRPr lang="en-GB" sz="11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May, M. (2019) ‘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Extraordinary customer service lessons from 5-star hotel legends’, </a:t>
            </a:r>
            <a:r>
              <a:rPr lang="en-US" sz="1100" i="1" dirty="0" err="1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</a:t>
            </a:r>
            <a:r>
              <a:rPr lang="en-US" sz="1100" b="0" i="1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ool</a:t>
            </a:r>
            <a:r>
              <a:rPr lang="en-US" sz="11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</a:t>
            </a:r>
            <a:r>
              <a:rPr lang="en-US" sz="1100" i="1" dirty="0" err="1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N</a:t>
            </a:r>
            <a:r>
              <a:rPr lang="en-US" sz="1100" b="0" i="1" u="none" strike="noStrike" dirty="0" err="1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ua</a:t>
            </a:r>
            <a:r>
              <a:rPr lang="en-US" sz="11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blog, 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1</a:t>
            </a:r>
            <a:r>
              <a:rPr lang="en-GB" sz="1100" baseline="300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April. 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Available at: </a:t>
            </a:r>
            <a:r>
              <a:rPr lang="en-GB" sz="1100" b="0" i="0" u="sng" strike="noStrike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https://soolnua.com/blog/extraordinary-customer-service-lessons-from-5-star-hotel-legends/</a:t>
            </a:r>
            <a:r>
              <a:rPr lang="ru-RU" sz="1100" b="0" i="0" u="none" strike="noStrike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(Accessed: 21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January 2023).</a:t>
            </a:r>
            <a:r>
              <a:rPr lang="en-US" sz="1100" b="0" i="0" dirty="0">
                <a:solidFill>
                  <a:srgbClr val="FFFFFF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​</a:t>
            </a: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Mukherjee, S. (2020) ‘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How does </a:t>
            </a:r>
            <a:r>
              <a:rPr lang="en-US" sz="11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he </a:t>
            </a:r>
            <a:r>
              <a:rPr lang="en-US" sz="11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ospitality </a:t>
            </a:r>
            <a:r>
              <a:rPr lang="en-US" sz="11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ndustry </a:t>
            </a:r>
            <a:r>
              <a:rPr lang="en-US" sz="1100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w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ork?’, </a:t>
            </a:r>
            <a:r>
              <a:rPr lang="en-US" sz="1100" b="0" i="1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Ok Credit blog, </a:t>
            </a:r>
            <a:r>
              <a:rPr lang="en-US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28 December. 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Available at: </a:t>
            </a:r>
            <a:r>
              <a:rPr lang="en-GB" sz="1100" b="0" i="0" u="sng" strike="noStrike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https://okcredit.in/blog/how-does-the-hospitality-industry-work</a:t>
            </a:r>
            <a:r>
              <a:rPr lang="en-GB" sz="1100" b="0" i="0" u="sng" strike="noStrike" dirty="0">
                <a:solidFill>
                  <a:srgbClr val="00B0F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hlinkClick r:id="rId1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ru-RU" sz="1100" b="0" i="0" u="none" strike="noStrike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 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(Accessed: 21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</a:t>
            </a:r>
            <a:r>
              <a:rPr lang="en-GB" sz="1100" b="0" i="0" u="none" strike="noStrike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January 2023).</a:t>
            </a:r>
            <a:endParaRPr lang="ru-RU" sz="1100" dirty="0">
              <a:solidFill>
                <a:schemeClr val="bg1"/>
              </a:solidFill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5CBD3BA-AC55-1938-5D97-E9F04A18CCA9}"/>
              </a:ext>
            </a:extLst>
          </p:cNvPr>
          <p:cNvSpPr txBox="1"/>
          <p:nvPr/>
        </p:nvSpPr>
        <p:spPr>
          <a:xfrm>
            <a:off x="1960880" y="129805"/>
            <a:ext cx="827024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2800" b="1" cap="none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References</a:t>
            </a:r>
            <a:endParaRPr lang="ru-RU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5366828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EFF780FE-672D-D850-8295-51989FBACB31}"/>
              </a:ext>
            </a:extLst>
          </p:cNvPr>
          <p:cNvSpPr txBox="1"/>
          <p:nvPr/>
        </p:nvSpPr>
        <p:spPr>
          <a:xfrm>
            <a:off x="182275" y="443258"/>
            <a:ext cx="11792474" cy="68395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RITZCARLTON.com (2022a)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Hotel overview: 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Ritz-Carlton, </a:t>
            </a:r>
            <a:r>
              <a:rPr lang="en-GB" sz="1100" i="1" dirty="0">
                <a:solidFill>
                  <a:srgbClr val="000000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P</a:t>
            </a:r>
            <a:r>
              <a:rPr lang="en-GB" sz="1100" b="0" i="1" dirty="0">
                <a:solidFill>
                  <a:srgbClr val="00000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une (Reception)</a:t>
            </a:r>
            <a:r>
              <a:rPr lang="en-GB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https://www.ritzcarlton.com/en/hotels/india/pune/hotel-overview</a:t>
            </a:r>
            <a:r>
              <a:rPr lang="ru-RU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20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RITZCARLTON.com (2022b) </a:t>
            </a:r>
            <a:r>
              <a:rPr lang="en-GB" sz="1100" b="0" i="0" dirty="0">
                <a:solidFill>
                  <a:srgbClr val="000000"/>
                </a:solidFill>
                <a:effectLst/>
                <a:latin typeface="Cambria" panose="02040503050406030204" pitchFamily="18" charset="0"/>
              </a:rPr>
              <a:t>Hotel overview: </a:t>
            </a:r>
            <a:r>
              <a:rPr lang="en-US" sz="1100" b="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 Five-star Beachfront Hotel In Dubai's Elegant Marina District.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https://www.ritzcarlton.com/en/hotels/india/pune/hotel-overview</a:t>
            </a:r>
            <a:r>
              <a:rPr lang="ru-RU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20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  <a:endParaRPr lang="en-GB" sz="11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Ruel, H. and Njoku, E. (2021) ‘AI redefining the hospitality industry’, </a:t>
            </a:r>
            <a:r>
              <a:rPr lang="en-US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Journal of Tourism Futures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, 7(1), pp. 53-66.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https://doi.org/10.1108/JTF-03-2020-0032</a:t>
            </a:r>
            <a:r>
              <a:rPr lang="ru-RU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21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  <a:endParaRPr lang="en-GB" sz="1100" i="1" dirty="0">
              <a:solidFill>
                <a:schemeClr val="bg1"/>
              </a:solidFill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Sitch</a:t>
            </a:r>
            <a:r>
              <a:rPr lang="en-GB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, A. (2014) ‘</a:t>
            </a:r>
            <a:r>
              <a:rPr lang="en-US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The Ritz-Carlton Introduces a menu of sensory experiences sure to evoke’, </a:t>
            </a:r>
            <a:r>
              <a:rPr lang="en-GB" sz="11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Hospitality Net, </a:t>
            </a:r>
            <a:r>
              <a:rPr lang="en-GB" sz="1100" b="0" i="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25 August.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</a:t>
            </a:r>
            <a:r>
              <a:rPr lang="en-GB" sz="11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https://www.hospitalitynet.org/news/4066688.html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</a:t>
            </a:r>
            <a:r>
              <a:rPr lang="en-GB" sz="1100" baseline="300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nd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February 2023).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Sorrells, M. (2019) ‘</a:t>
            </a:r>
            <a:r>
              <a:rPr lang="en-US" sz="11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Q&amp;a</a:t>
            </a:r>
            <a:r>
              <a:rPr lang="en-US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: Ritz-Carlton founder Horst Schulze on tech's role in luxury hotels’. </a:t>
            </a:r>
            <a:r>
              <a:rPr lang="en-GB" sz="11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Interview with </a:t>
            </a:r>
            <a:r>
              <a:rPr lang="en-US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Horst Schulze. </a:t>
            </a:r>
            <a:r>
              <a:rPr lang="en-US" sz="11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Interviewed by M. Sorrells for </a:t>
            </a:r>
            <a:r>
              <a:rPr lang="en-US" sz="1100" b="0" i="1" dirty="0" err="1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Phocus</a:t>
            </a:r>
            <a:r>
              <a:rPr lang="en-US" sz="1100" b="0" i="1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Wire, </a:t>
            </a:r>
            <a:r>
              <a:rPr lang="en-US" sz="1100" b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3</a:t>
            </a:r>
            <a:r>
              <a:rPr lang="en-GB" sz="1100" baseline="30000" dirty="0" err="1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rd</a:t>
            </a:r>
            <a:r>
              <a:rPr lang="en-US" sz="1100" b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September.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</a:t>
            </a:r>
            <a:r>
              <a:rPr lang="en-GB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https://www.phocuswire.com/q-and-a-ritz-carlton-founder-horst-schulze</a:t>
            </a:r>
            <a:r>
              <a:rPr lang="en-GB" sz="1100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</a:t>
            </a:r>
            <a:r>
              <a:rPr lang="en-GB" sz="1100" baseline="300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nd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February 2023). </a:t>
            </a:r>
            <a:endParaRPr lang="en-GB" sz="1100" i="1" dirty="0">
              <a:solidFill>
                <a:schemeClr val="bg1"/>
              </a:solidFill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b="0" i="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Stephens, R. (2022) ‘</a:t>
            </a:r>
            <a:r>
              <a:rPr lang="en-US" sz="1100" b="0" i="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Hotel design secrets from the Ritz-Carlton’, </a:t>
            </a:r>
            <a:r>
              <a:rPr lang="en-GB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Journey.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https://www.journey.ritzcarlton.com/travel-memories/hotel-design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</a:t>
            </a:r>
            <a:r>
              <a:rPr lang="en-GB" sz="1100" baseline="300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nd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February 2023).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Journey (2022) Memories: </a:t>
            </a:r>
            <a:r>
              <a:rPr lang="en-US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Creating Life's Most Magical Moments.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</a:t>
            </a:r>
            <a:r>
              <a:rPr lang="en-GB" sz="11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https://www.journey.ritzcarlton.com/travel-memories/moments</a:t>
            </a:r>
            <a:r>
              <a:rPr lang="ru-RU" sz="11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20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Strategy Story (2021) </a:t>
            </a:r>
            <a:r>
              <a:rPr lang="en-US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Ritz-Carlton Business Strategy: Maximum Customer Satisfaction.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https://thestrategystory.com/2021/06/09/ritz-carlton-business-strategy/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19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  <a:endParaRPr lang="en-GB" sz="11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Ritz-Carlton (2022a) About: </a:t>
            </a:r>
            <a:r>
              <a:rPr lang="en-US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Gold Standards.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: </a:t>
            </a:r>
            <a:r>
              <a:rPr lang="en-GB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https://www.ritzcarlton.com/en/about/gold-standards</a:t>
            </a:r>
            <a:r>
              <a:rPr lang="ru-RU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20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  <a:endParaRPr lang="en-GB" sz="11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Ritz-Carlton (2022b) About: </a:t>
            </a:r>
            <a:r>
              <a:rPr lang="en-US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Gold Standards.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https://www.ritzcarlton.com/en/about/gold-standards</a:t>
            </a:r>
            <a:r>
              <a:rPr lang="ru-RU" sz="1100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21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Ritz-Carlton (2022c) Yachts: </a:t>
            </a:r>
            <a:r>
              <a:rPr lang="en-GB" sz="1100" b="0" i="1" dirty="0">
                <a:solidFill>
                  <a:srgbClr val="1C1C1C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</a:t>
            </a:r>
            <a:r>
              <a:rPr lang="en-GB" sz="1100" i="1" dirty="0">
                <a:solidFill>
                  <a:srgbClr val="1C1C1C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R</a:t>
            </a:r>
            <a:r>
              <a:rPr lang="en-GB" sz="1100" b="0" i="1" dirty="0">
                <a:solidFill>
                  <a:srgbClr val="1C1C1C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itz-</a:t>
            </a:r>
            <a:r>
              <a:rPr lang="en-GB" sz="1100" i="1" dirty="0">
                <a:solidFill>
                  <a:srgbClr val="1C1C1C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Ca</a:t>
            </a:r>
            <a:r>
              <a:rPr lang="en-GB" sz="1100" b="0" i="1" dirty="0">
                <a:solidFill>
                  <a:srgbClr val="1C1C1C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rlton </a:t>
            </a:r>
            <a:r>
              <a:rPr lang="en-GB" sz="1100" i="1" dirty="0">
                <a:solidFill>
                  <a:srgbClr val="1C1C1C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Y</a:t>
            </a:r>
            <a:r>
              <a:rPr lang="en-GB" sz="1100" b="0" i="1" dirty="0">
                <a:solidFill>
                  <a:srgbClr val="1C1C1C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acht </a:t>
            </a:r>
            <a:r>
              <a:rPr lang="en-GB" sz="1100" i="1" dirty="0">
                <a:solidFill>
                  <a:srgbClr val="1C1C1C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C</a:t>
            </a:r>
            <a:r>
              <a:rPr lang="en-GB" sz="1100" b="0" i="1" dirty="0">
                <a:solidFill>
                  <a:srgbClr val="1C1C1C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ollection</a:t>
            </a:r>
            <a:r>
              <a:rPr lang="en-US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https://www.ritzcarlton.com/en/yachts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27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Ritz-Carlton (2022d) Meetings: </a:t>
            </a:r>
            <a:r>
              <a:rPr lang="en-GB" sz="1100" b="0" i="1" dirty="0">
                <a:solidFill>
                  <a:srgbClr val="1C1C1C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Executive Suites</a:t>
            </a:r>
            <a:r>
              <a:rPr lang="en-US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</a:t>
            </a:r>
            <a:r>
              <a:rPr lang="en-GB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https://www.ritzcarlton.com/en/meetings#</a:t>
            </a:r>
            <a:r>
              <a:rPr lang="en-GB" sz="1100" dirty="0">
                <a:solidFill>
                  <a:srgbClr val="0070C0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27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  <a:endParaRPr lang="en-GB" sz="11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Ritz-Carlton (2022e) Residences: </a:t>
            </a:r>
            <a:r>
              <a:rPr lang="en-GB" sz="1100" b="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Ritz-Carlton Residences, Istanbul</a:t>
            </a:r>
            <a:r>
              <a:rPr lang="en-US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1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https://www.ritzcarlton.com/en/residences/istanbul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(Accessed: 27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th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  <a:endParaRPr lang="en-GB" sz="11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Ritz-Carlton (2022f) About: </a:t>
            </a:r>
            <a:r>
              <a:rPr lang="en-GB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Service Values: I </a:t>
            </a:r>
            <a:r>
              <a:rPr lang="en-GB" sz="11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</a:t>
            </a:r>
            <a:r>
              <a:rPr lang="en-GB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m Proud To Be Ritz-Carlton</a:t>
            </a:r>
            <a:r>
              <a:rPr lang="en-US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 </a:t>
            </a:r>
            <a:r>
              <a:rPr lang="en-GB" sz="1100" u="sng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https://www.ritzcarlton.com/en/about/gold-standards</a:t>
            </a:r>
            <a:r>
              <a:rPr lang="ru-RU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21</a:t>
            </a:r>
            <a:r>
              <a:rPr lang="en-GB" sz="1100" baseline="300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st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January 2023).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The Ritz-Carlton Hotel Company (2018) ‘</a:t>
            </a:r>
            <a:r>
              <a:rPr lang="en-US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Using ai to create more impactful content and inspire life’s most meaningful journeys’, </a:t>
            </a:r>
            <a:r>
              <a:rPr lang="en-GB" sz="1100" i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Shorty Awards.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1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https://shortyawards.com/11th/using-ai-to-create-more-impactful-content-and-inspire-lifes-most-meaningful-journeys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</a:t>
            </a:r>
            <a:r>
              <a:rPr lang="en-GB" sz="1100" baseline="300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nd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February 2023).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Zhao, Y. (2018) ‘</a:t>
            </a:r>
            <a:r>
              <a:rPr lang="en-US" sz="1100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Delivering service excellence: 5 Lessons from Ritz-Carlton’, </a:t>
            </a:r>
            <a:r>
              <a:rPr lang="en-US" sz="1100" i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EHL Insights.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Available at: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  <a:hlinkClick r:id="rId1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https://hospitalityinsights.ehl.edu/delivering-service-excellence</a:t>
            </a:r>
            <a:r>
              <a:rPr lang="en-GB" sz="1100" dirty="0">
                <a:solidFill>
                  <a:srgbClr val="0070C0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 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(Accessed: 2</a:t>
            </a:r>
            <a:r>
              <a:rPr lang="en-GB" sz="1100" baseline="300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nd</a:t>
            </a:r>
            <a:r>
              <a:rPr lang="en-GB" sz="1100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 February 2023). </a:t>
            </a:r>
            <a:endParaRPr lang="en-GB" sz="1100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 marL="285750" lvl="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ru-RU" sz="1200" dirty="0">
              <a:solidFill>
                <a:schemeClr val="bg1"/>
              </a:solidFill>
              <a:effectLst/>
              <a:latin typeface="Cambria" panose="02040503050406030204" pitchFamily="18" charset="0"/>
              <a:ea typeface="Cambria" panose="02040503050406030204" pitchFamily="18" charset="0"/>
              <a:cs typeface="Times New Roman" panose="02020603050405020304" pitchFamily="18" charset="0"/>
            </a:endParaRPr>
          </a:p>
          <a:p>
            <a:pPr>
              <a:spcAft>
                <a:spcPts val="1000"/>
              </a:spcAft>
            </a:pPr>
            <a:endParaRPr lang="en-GB" sz="1800" dirty="0">
              <a:solidFill>
                <a:srgbClr val="000000"/>
              </a:solidFill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27880E-7C39-895C-1D34-B65684E396F8}"/>
              </a:ext>
            </a:extLst>
          </p:cNvPr>
          <p:cNvSpPr txBox="1"/>
          <p:nvPr/>
        </p:nvSpPr>
        <p:spPr>
          <a:xfrm>
            <a:off x="182275" y="7392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cap="none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References </a:t>
            </a:r>
            <a:r>
              <a:rPr lang="en-GB" sz="1800" b="1" dirty="0">
                <a:solidFill>
                  <a:schemeClr val="bg1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(CONT’D)</a:t>
            </a:r>
            <a:endParaRPr lang="ru-RU" sz="1800" b="1" cap="none" dirty="0">
              <a:solidFill>
                <a:schemeClr val="bg1"/>
              </a:solidFill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741404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1F24E56-17DC-8CC0-3C30-38EC0C20227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3785" y="-5953"/>
            <a:ext cx="12285785" cy="6922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65154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TotalTime>8880</TotalTime>
  <Words>2542</Words>
  <Application>Microsoft Office PowerPoint</Application>
  <PresentationFormat>Widescreen</PresentationFormat>
  <Paragraphs>177</Paragraphs>
  <Slides>17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Arial</vt:lpstr>
      <vt:lpstr>Calibri</vt:lpstr>
      <vt:lpstr>Cambria</vt:lpstr>
      <vt:lpstr>Corbel</vt:lpstr>
      <vt:lpstr>Gill Sans MT</vt:lpstr>
      <vt:lpstr>Symbol</vt:lpstr>
      <vt:lpstr>Times New Roman</vt:lpstr>
      <vt:lpstr>Wingdings</vt:lpstr>
      <vt:lpstr>Parcel</vt:lpstr>
      <vt:lpstr>THE ROLE AND IMPORTANCE OF QUALITY SERVICE, HOSPITALITY, AND GUEST SERVICES WITHIN THE HOTEL INDUSTRY</vt:lpstr>
      <vt:lpstr>Contents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SERVICE, HOSPITALITY, AND GUEST SERVICES WITHIN THE HOTEL INDUSTRY</dc:title>
  <cp:lastModifiedBy>Victoria Chilianu</cp:lastModifiedBy>
  <cp:revision>417</cp:revision>
  <dcterms:created xsi:type="dcterms:W3CDTF">2023-01-14T14:39:55Z</dcterms:created>
  <dcterms:modified xsi:type="dcterms:W3CDTF">2023-02-07T02:38:57Z</dcterms:modified>
</cp:coreProperties>
</file>