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1"/>
  </p:notesMasterIdLst>
  <p:sldIdLst>
    <p:sldId id="284" r:id="rId3"/>
    <p:sldId id="427" r:id="rId4"/>
    <p:sldId id="518" r:id="rId5"/>
    <p:sldId id="482" r:id="rId6"/>
    <p:sldId id="540" r:id="rId7"/>
    <p:sldId id="479" r:id="rId8"/>
    <p:sldId id="475" r:id="rId9"/>
    <p:sldId id="451" r:id="rId10"/>
    <p:sldId id="543" r:id="rId11"/>
    <p:sldId id="484" r:id="rId12"/>
    <p:sldId id="487" r:id="rId13"/>
    <p:sldId id="525" r:id="rId14"/>
    <p:sldId id="273" r:id="rId15"/>
    <p:sldId id="449" r:id="rId16"/>
    <p:sldId id="490" r:id="rId17"/>
    <p:sldId id="493" r:id="rId18"/>
    <p:sldId id="511" r:id="rId19"/>
    <p:sldId id="502" r:id="rId20"/>
    <p:sldId id="512" r:id="rId21"/>
    <p:sldId id="501" r:id="rId22"/>
    <p:sldId id="495" r:id="rId23"/>
    <p:sldId id="528" r:id="rId24"/>
    <p:sldId id="458" r:id="rId25"/>
    <p:sldId id="464" r:id="rId26"/>
    <p:sldId id="452" r:id="rId27"/>
    <p:sldId id="534" r:id="rId28"/>
    <p:sldId id="537" r:id="rId29"/>
    <p:sldId id="538" r:id="rId30"/>
    <p:sldId id="539" r:id="rId31"/>
    <p:sldId id="548" r:id="rId32"/>
    <p:sldId id="544" r:id="rId33"/>
    <p:sldId id="549" r:id="rId34"/>
    <p:sldId id="545" r:id="rId35"/>
    <p:sldId id="546" r:id="rId36"/>
    <p:sldId id="505" r:id="rId37"/>
    <p:sldId id="504" r:id="rId38"/>
    <p:sldId id="283" r:id="rId39"/>
    <p:sldId id="55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y Coard" initials="AC" lastIdx="6" clrIdx="0">
    <p:extLst>
      <p:ext uri="{19B8F6BF-5375-455C-9EA6-DF929625EA0E}">
        <p15:presenceInfo xmlns:p15="http://schemas.microsoft.com/office/powerpoint/2012/main" userId="36318daee71ed7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7E6000"/>
    <a:srgbClr val="8E6C00"/>
    <a:srgbClr val="604900"/>
    <a:srgbClr val="483700"/>
    <a:srgbClr val="AC8300"/>
    <a:srgbClr val="926F00"/>
    <a:srgbClr val="2E2200"/>
    <a:srgbClr val="0C0900"/>
    <a:srgbClr val="503D00"/>
    <a:srgbClr val="C89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93304" autoAdjust="0"/>
  </p:normalViewPr>
  <p:slideViewPr>
    <p:cSldViewPr snapToGrid="0">
      <p:cViewPr varScale="1">
        <p:scale>
          <a:sx n="58" d="100"/>
          <a:sy n="58" d="100"/>
        </p:scale>
        <p:origin x="948" y="36"/>
      </p:cViewPr>
      <p:guideLst/>
    </p:cSldViewPr>
  </p:slideViewPr>
  <p:outlineViewPr>
    <p:cViewPr>
      <p:scale>
        <a:sx n="33" d="100"/>
        <a:sy n="33" d="100"/>
      </p:scale>
      <p:origin x="0" y="-3200"/>
    </p:cViewPr>
  </p:outlineViewPr>
  <p:notesTextViewPr>
    <p:cViewPr>
      <p:scale>
        <a:sx n="1" d="1"/>
        <a:sy n="1" d="1"/>
      </p:scale>
      <p:origin x="0" y="0"/>
    </p:cViewPr>
  </p:notesTextViewPr>
  <p:notesViewPr>
    <p:cSldViewPr snapToGrid="0">
      <p:cViewPr>
        <p:scale>
          <a:sx n="82" d="100"/>
          <a:sy n="82" d="100"/>
        </p:scale>
        <p:origin x="2020" y="-10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19BC5-6DE9-4FC2-9ABB-00C36EE892CF}" type="datetimeFigureOut">
              <a:rPr lang="en-GB" smtClean="0"/>
              <a:t>02/04/2020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5D12E-3536-4198-9D5D-F928DDE0C82A}" type="slidenum">
              <a:rPr lang="en-GB" smtClean="0"/>
              <a:t>‹#›</a:t>
            </a:fld>
            <a:endParaRPr lang="en-GB"/>
          </a:p>
        </p:txBody>
      </p:sp>
    </p:spTree>
    <p:extLst>
      <p:ext uri="{BB962C8B-B14F-4D97-AF65-F5344CB8AC3E}">
        <p14:creationId xmlns:p14="http://schemas.microsoft.com/office/powerpoint/2010/main" val="414429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a:t>
            </a:fld>
            <a:endParaRPr lang="en-GB"/>
          </a:p>
        </p:txBody>
      </p:sp>
    </p:spTree>
    <p:extLst>
      <p:ext uri="{BB962C8B-B14F-4D97-AF65-F5344CB8AC3E}">
        <p14:creationId xmlns:p14="http://schemas.microsoft.com/office/powerpoint/2010/main" val="3452569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4</a:t>
            </a:fld>
            <a:endParaRPr lang="en-GB"/>
          </a:p>
        </p:txBody>
      </p:sp>
    </p:spTree>
    <p:extLst>
      <p:ext uri="{BB962C8B-B14F-4D97-AF65-F5344CB8AC3E}">
        <p14:creationId xmlns:p14="http://schemas.microsoft.com/office/powerpoint/2010/main" val="308206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*https://www.ehow.co.uk/list_6730170_laws-governing-subliminal-messages-advertisements.html : “</a:t>
            </a:r>
            <a:r>
              <a:rPr lang="en-US" dirty="0"/>
              <a:t>Regulatory Agencies</a:t>
            </a:r>
          </a:p>
          <a:p>
            <a:r>
              <a:rPr lang="en-US" dirty="0"/>
              <a:t>The Federal Communications Commission revokes the broadcast license of any company that can be proven to use subliminal messages. The Bureau of Alcohol, Tobacco and Firearms added regulations prohibiting subliminal ads and messages promoting alcohol.”</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5</a:t>
            </a:fld>
            <a:endParaRPr lang="en-GB"/>
          </a:p>
        </p:txBody>
      </p:sp>
    </p:spTree>
    <p:extLst>
      <p:ext uri="{BB962C8B-B14F-4D97-AF65-F5344CB8AC3E}">
        <p14:creationId xmlns:p14="http://schemas.microsoft.com/office/powerpoint/2010/main" val="3514082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*https://www.asa.org.uk/asset/846F25EB-F474-47C1-AB3FF571E3DB5910/</a:t>
            </a:r>
          </a:p>
          <a:p>
            <a:r>
              <a:rPr lang="en-US" dirty="0"/>
              <a:t>Committee of Advertising Practice (CAP). The Broadcast Committee of Advertising Practice (BCAP) &amp; The BCAP Code, The UK Code of Broadcast Advertising (2010).</a:t>
            </a:r>
          </a:p>
          <a:p>
            <a:r>
              <a:rPr lang="en-US" dirty="0"/>
              <a:t> (</a:t>
            </a:r>
            <a:r>
              <a:rPr lang="fr-FR" dirty="0"/>
              <a:t>BCAP, 2010, Section 3.8, page 16) </a:t>
            </a:r>
            <a:r>
              <a:rPr lang="en-US" dirty="0"/>
              <a:t>  </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7</a:t>
            </a:fld>
            <a:endParaRPr lang="en-GB"/>
          </a:p>
        </p:txBody>
      </p:sp>
    </p:spTree>
    <p:extLst>
      <p:ext uri="{BB962C8B-B14F-4D97-AF65-F5344CB8AC3E}">
        <p14:creationId xmlns:p14="http://schemas.microsoft.com/office/powerpoint/2010/main" val="3292354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*https://www.latimes.com/archives/la-xpm-1990-08-11-ca-91-story.html</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10</a:t>
            </a:fld>
            <a:endParaRPr lang="en-GB"/>
          </a:p>
        </p:txBody>
      </p:sp>
    </p:spTree>
    <p:extLst>
      <p:ext uri="{BB962C8B-B14F-4D97-AF65-F5344CB8AC3E}">
        <p14:creationId xmlns:p14="http://schemas.microsoft.com/office/powerpoint/2010/main" val="239887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https://www.researchgate.net/publication/235357141_Scientific_consensus_and_expert_testimony_Lessons_from_the_Judas_Priest_trial</a:t>
            </a:r>
          </a:p>
          <a:p>
            <a:pPr marL="171450" indent="-171450">
              <a:buFont typeface="Arial" panose="020B0604020202020204" pitchFamily="34" charset="0"/>
              <a:buChar char="•"/>
            </a:pPr>
            <a:r>
              <a:rPr lang="en-US" dirty="0"/>
              <a:t>https://en.wikipedia.org/wiki/Better_by_You,_Better_than_Me#1990_trial : “The lawsuit cost the band approximately $250,000 in legal costs and the judge ordered CBS to pay $40,000 to the prosecution, since the label did not provide master tapes of Stained Class to Vance’s lawyers.[4]”</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11</a:t>
            </a:fld>
            <a:endParaRPr lang="en-GB"/>
          </a:p>
        </p:txBody>
      </p:sp>
    </p:spTree>
    <p:extLst>
      <p:ext uri="{BB962C8B-B14F-4D97-AF65-F5344CB8AC3E}">
        <p14:creationId xmlns:p14="http://schemas.microsoft.com/office/powerpoint/2010/main" val="1308414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fact that level of confidence for each guess was judged on scale of 0-3, with nearly all trials being rated a zero - similar results found in other settings “…such as judging surfaces that differed slightly in brightness…” (Mlodinow, 2012: 4)</a:t>
            </a:r>
          </a:p>
        </p:txBody>
      </p:sp>
      <p:sp>
        <p:nvSpPr>
          <p:cNvPr id="4" name="Slide Number Placeholder 3"/>
          <p:cNvSpPr>
            <a:spLocks noGrp="1"/>
          </p:cNvSpPr>
          <p:nvPr>
            <p:ph type="sldNum" sz="quarter" idx="5"/>
          </p:nvPr>
        </p:nvSpPr>
        <p:spPr/>
        <p:txBody>
          <a:bodyPr/>
          <a:lstStyle/>
          <a:p>
            <a:fld id="{4DC5D12E-3536-4198-9D5D-F928DDE0C82A}" type="slidenum">
              <a:rPr lang="en-GB" smtClean="0"/>
              <a:t>13</a:t>
            </a:fld>
            <a:endParaRPr lang="en-GB"/>
          </a:p>
        </p:txBody>
      </p:sp>
    </p:spTree>
    <p:extLst>
      <p:ext uri="{BB962C8B-B14F-4D97-AF65-F5344CB8AC3E}">
        <p14:creationId xmlns:p14="http://schemas.microsoft.com/office/powerpoint/2010/main" val="2368651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14</a:t>
            </a:fld>
            <a:endParaRPr lang="en-GB"/>
          </a:p>
        </p:txBody>
      </p:sp>
    </p:spTree>
    <p:extLst>
      <p:ext uri="{BB962C8B-B14F-4D97-AF65-F5344CB8AC3E}">
        <p14:creationId xmlns:p14="http://schemas.microsoft.com/office/powerpoint/2010/main" val="1876642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*Johan Friedrich Herbart (1776-1841) Philosopher and an early psychologist of sorts! Suggested ideas crossed a limen of consciousness as they became more tangible, moving from the unconscious to the conscious.</a:t>
            </a:r>
          </a:p>
        </p:txBody>
      </p:sp>
      <p:sp>
        <p:nvSpPr>
          <p:cNvPr id="4" name="Slide Number Placeholder 3"/>
          <p:cNvSpPr>
            <a:spLocks noGrp="1"/>
          </p:cNvSpPr>
          <p:nvPr>
            <p:ph type="sldNum" sz="quarter" idx="5"/>
          </p:nvPr>
        </p:nvSpPr>
        <p:spPr/>
        <p:txBody>
          <a:bodyPr/>
          <a:lstStyle/>
          <a:p>
            <a:fld id="{4DC5D12E-3536-4198-9D5D-F928DDE0C82A}" type="slidenum">
              <a:rPr lang="en-GB" smtClean="0"/>
              <a:t>15</a:t>
            </a:fld>
            <a:endParaRPr lang="en-GB"/>
          </a:p>
        </p:txBody>
      </p:sp>
    </p:spTree>
    <p:extLst>
      <p:ext uri="{BB962C8B-B14F-4D97-AF65-F5344CB8AC3E}">
        <p14:creationId xmlns:p14="http://schemas.microsoft.com/office/powerpoint/2010/main" val="3254590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16</a:t>
            </a:fld>
            <a:endParaRPr lang="en-GB"/>
          </a:p>
        </p:txBody>
      </p:sp>
    </p:spTree>
    <p:extLst>
      <p:ext uri="{BB962C8B-B14F-4D97-AF65-F5344CB8AC3E}">
        <p14:creationId xmlns:p14="http://schemas.microsoft.com/office/powerpoint/2010/main" val="1049331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Unicode MS"/>
              </a:rPr>
              <a:t>*Lancaster, B. (1991). </a:t>
            </a:r>
            <a:r>
              <a:rPr lang="en-US" b="0" i="1" dirty="0">
                <a:solidFill>
                  <a:srgbClr val="000000"/>
                </a:solidFill>
                <a:effectLst/>
                <a:latin typeface="Arial Unicode MS"/>
              </a:rPr>
              <a:t>Mind, brain &amp; human potential: The quest for an understanding of self</a:t>
            </a:r>
            <a:r>
              <a:rPr lang="en-US" b="0" i="0" dirty="0">
                <a:solidFill>
                  <a:srgbClr val="000000"/>
                </a:solidFill>
                <a:effectLst/>
                <a:latin typeface="Arial Unicode MS"/>
              </a:rPr>
              <a:t>. Shaftesbury: Element.</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18</a:t>
            </a:fld>
            <a:endParaRPr lang="en-GB"/>
          </a:p>
        </p:txBody>
      </p:sp>
    </p:spTree>
    <p:extLst>
      <p:ext uri="{BB962C8B-B14F-4D97-AF65-F5344CB8AC3E}">
        <p14:creationId xmlns:p14="http://schemas.microsoft.com/office/powerpoint/2010/main" val="2694227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 in full; </a:t>
            </a:r>
            <a:r>
              <a:rPr lang="en-US" dirty="0"/>
              <a:t>“perception that passes the objective threshold (i.e., it is discriminated by the senses) but fails to pass the subjective threshold (i.e., it fails to reach conscious awareness, it cannot be reported verbally).”</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20</a:t>
            </a:fld>
            <a:endParaRPr lang="en-GB"/>
          </a:p>
        </p:txBody>
      </p:sp>
    </p:spTree>
    <p:extLst>
      <p:ext uri="{BB962C8B-B14F-4D97-AF65-F5344CB8AC3E}">
        <p14:creationId xmlns:p14="http://schemas.microsoft.com/office/powerpoint/2010/main" val="8392171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This study used the older style Apple Rainbow Logo</a:t>
            </a:r>
          </a:p>
        </p:txBody>
      </p:sp>
      <p:sp>
        <p:nvSpPr>
          <p:cNvPr id="4" name="Slide Number Placeholder 3"/>
          <p:cNvSpPr>
            <a:spLocks noGrp="1"/>
          </p:cNvSpPr>
          <p:nvPr>
            <p:ph type="sldNum" sz="quarter" idx="5"/>
          </p:nvPr>
        </p:nvSpPr>
        <p:spPr/>
        <p:txBody>
          <a:bodyPr/>
          <a:lstStyle/>
          <a:p>
            <a:fld id="{4DC5D12E-3536-4198-9D5D-F928DDE0C82A}" type="slidenum">
              <a:rPr lang="en-GB" smtClean="0"/>
              <a:t>23</a:t>
            </a:fld>
            <a:endParaRPr lang="en-GB"/>
          </a:p>
        </p:txBody>
      </p:sp>
    </p:spTree>
    <p:extLst>
      <p:ext uri="{BB962C8B-B14F-4D97-AF65-F5344CB8AC3E}">
        <p14:creationId xmlns:p14="http://schemas.microsoft.com/office/powerpoint/2010/main" val="3914790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600" dirty="0">
                <a:solidFill>
                  <a:schemeClr val="bg1"/>
                </a:solidFill>
              </a:rPr>
              <a:t>*1,000 milliseconds to the second.  “To control confounding influences, the logos were match for </a:t>
            </a:r>
            <a:r>
              <a:rPr lang="en-GB" sz="600" dirty="0" err="1">
                <a:solidFill>
                  <a:schemeClr val="bg1"/>
                </a:solidFill>
              </a:rPr>
              <a:t>color</a:t>
            </a:r>
            <a:r>
              <a:rPr lang="en-GB" sz="600" dirty="0">
                <a:solidFill>
                  <a:schemeClr val="bg1"/>
                </a:solidFill>
              </a:rPr>
              <a:t> use, size, and level of detail” (Fitzsimons et al., 2008: 26)</a:t>
            </a:r>
          </a:p>
          <a:p>
            <a:r>
              <a:rPr lang="en-GB" sz="600" dirty="0">
                <a:solidFill>
                  <a:schemeClr val="bg1"/>
                </a:solidFill>
              </a:rPr>
              <a:t>NB. The delay referred to was 5 minutes, during which participants were given a mindless task to perform (see </a:t>
            </a:r>
            <a:r>
              <a:rPr lang="fr-FR" sz="600" dirty="0">
                <a:solidFill>
                  <a:schemeClr val="bg1"/>
                </a:solidFill>
              </a:rPr>
              <a:t>Fitzsimons et al., 2008: 26)</a:t>
            </a:r>
            <a:r>
              <a:rPr lang="en-GB" sz="600" dirty="0">
                <a:solidFill>
                  <a:schemeClr val="bg1"/>
                </a:solidFill>
              </a:rPr>
              <a:t>  </a:t>
            </a:r>
          </a:p>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24</a:t>
            </a:fld>
            <a:endParaRPr lang="en-GB"/>
          </a:p>
        </p:txBody>
      </p:sp>
    </p:spTree>
    <p:extLst>
      <p:ext uri="{BB962C8B-B14F-4D97-AF65-F5344CB8AC3E}">
        <p14:creationId xmlns:p14="http://schemas.microsoft.com/office/powerpoint/2010/main" val="1404524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600" dirty="0">
                <a:solidFill>
                  <a:schemeClr val="bg1"/>
                </a:solidFill>
              </a:rPr>
              <a:t>*1,000 milliseconds to the second.  “To control confounding influences, the logos were match for color use, size, and level of detail” (Fitzsimons et al., 2008: 26)</a:t>
            </a:r>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25</a:t>
            </a:fld>
            <a:endParaRPr lang="en-GB"/>
          </a:p>
        </p:txBody>
      </p:sp>
    </p:spTree>
    <p:extLst>
      <p:ext uri="{BB962C8B-B14F-4D97-AF65-F5344CB8AC3E}">
        <p14:creationId xmlns:p14="http://schemas.microsoft.com/office/powerpoint/2010/main" val="917959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600" dirty="0">
                <a:solidFill>
                  <a:schemeClr val="bg1"/>
                </a:solidFill>
              </a:rPr>
              <a:t>*1,000 milliseconds to the second.  “To control confounding influences, the logos were match for color use, size, and level of detail” (Fitzsimons et al., 2008: 26)</a:t>
            </a:r>
          </a:p>
          <a:p>
            <a:r>
              <a:rPr lang="en-US" sz="600" dirty="0">
                <a:solidFill>
                  <a:schemeClr val="bg1"/>
                </a:solidFill>
              </a:rPr>
              <a:t>NB. The delay referred to was 5 minutes, during which participants were given a mindless task to perform (see Fitzsimons et al., 2008: 26) </a:t>
            </a:r>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26</a:t>
            </a:fld>
            <a:endParaRPr lang="en-GB"/>
          </a:p>
        </p:txBody>
      </p:sp>
    </p:spTree>
    <p:extLst>
      <p:ext uri="{BB962C8B-B14F-4D97-AF65-F5344CB8AC3E}">
        <p14:creationId xmlns:p14="http://schemas.microsoft.com/office/powerpoint/2010/main" val="835665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27</a:t>
            </a:fld>
            <a:endParaRPr lang="en-GB"/>
          </a:p>
        </p:txBody>
      </p:sp>
    </p:spTree>
    <p:extLst>
      <p:ext uri="{BB962C8B-B14F-4D97-AF65-F5344CB8AC3E}">
        <p14:creationId xmlns:p14="http://schemas.microsoft.com/office/powerpoint/2010/main" val="33135739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28</a:t>
            </a:fld>
            <a:endParaRPr lang="en-GB"/>
          </a:p>
        </p:txBody>
      </p:sp>
    </p:spTree>
    <p:extLst>
      <p:ext uri="{BB962C8B-B14F-4D97-AF65-F5344CB8AC3E}">
        <p14:creationId xmlns:p14="http://schemas.microsoft.com/office/powerpoint/2010/main" val="28853571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29</a:t>
            </a:fld>
            <a:endParaRPr lang="en-GB"/>
          </a:p>
        </p:txBody>
      </p:sp>
    </p:spTree>
    <p:extLst>
      <p:ext uri="{BB962C8B-B14F-4D97-AF65-F5344CB8AC3E}">
        <p14:creationId xmlns:p14="http://schemas.microsoft.com/office/powerpoint/2010/main" val="11208831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30</a:t>
            </a:fld>
            <a:endParaRPr lang="en-GB"/>
          </a:p>
        </p:txBody>
      </p:sp>
    </p:spTree>
    <p:extLst>
      <p:ext uri="{BB962C8B-B14F-4D97-AF65-F5344CB8AC3E}">
        <p14:creationId xmlns:p14="http://schemas.microsoft.com/office/powerpoint/2010/main" val="39935337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31</a:t>
            </a:fld>
            <a:endParaRPr lang="en-GB"/>
          </a:p>
        </p:txBody>
      </p:sp>
    </p:spTree>
    <p:extLst>
      <p:ext uri="{BB962C8B-B14F-4D97-AF65-F5344CB8AC3E}">
        <p14:creationId xmlns:p14="http://schemas.microsoft.com/office/powerpoint/2010/main" val="1374790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32</a:t>
            </a:fld>
            <a:endParaRPr lang="en-GB"/>
          </a:p>
        </p:txBody>
      </p:sp>
    </p:spTree>
    <p:extLst>
      <p:ext uri="{BB962C8B-B14F-4D97-AF65-F5344CB8AC3E}">
        <p14:creationId xmlns:p14="http://schemas.microsoft.com/office/powerpoint/2010/main" val="12744935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33</a:t>
            </a:fld>
            <a:endParaRPr lang="en-GB"/>
          </a:p>
        </p:txBody>
      </p:sp>
    </p:spTree>
    <p:extLst>
      <p:ext uri="{BB962C8B-B14F-4D97-AF65-F5344CB8AC3E}">
        <p14:creationId xmlns:p14="http://schemas.microsoft.com/office/powerpoint/2010/main" val="2854545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600" dirty="0">
              <a:solidFill>
                <a:schemeClr val="bg1"/>
              </a:solidFill>
            </a:endParaRPr>
          </a:p>
        </p:txBody>
      </p:sp>
      <p:sp>
        <p:nvSpPr>
          <p:cNvPr id="4" name="Slide Number Placeholder 3"/>
          <p:cNvSpPr>
            <a:spLocks noGrp="1"/>
          </p:cNvSpPr>
          <p:nvPr>
            <p:ph type="sldNum" sz="quarter" idx="5"/>
          </p:nvPr>
        </p:nvSpPr>
        <p:spPr/>
        <p:txBody>
          <a:bodyPr/>
          <a:lstStyle/>
          <a:p>
            <a:fld id="{4DC5D12E-3536-4198-9D5D-F928DDE0C82A}" type="slidenum">
              <a:rPr lang="en-GB" smtClean="0"/>
              <a:t>34</a:t>
            </a:fld>
            <a:endParaRPr lang="en-GB"/>
          </a:p>
        </p:txBody>
      </p:sp>
    </p:spTree>
    <p:extLst>
      <p:ext uri="{BB962C8B-B14F-4D97-AF65-F5344CB8AC3E}">
        <p14:creationId xmlns:p14="http://schemas.microsoft.com/office/powerpoint/2010/main" val="27853236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35</a:t>
            </a:fld>
            <a:endParaRPr lang="en-GB"/>
          </a:p>
        </p:txBody>
      </p:sp>
    </p:spTree>
    <p:extLst>
      <p:ext uri="{BB962C8B-B14F-4D97-AF65-F5344CB8AC3E}">
        <p14:creationId xmlns:p14="http://schemas.microsoft.com/office/powerpoint/2010/main" val="86037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*Obviously, 50% is not used if judging between 2 options, since this would be no better than chance guessing.</a:t>
            </a:r>
          </a:p>
          <a:p>
            <a:r>
              <a:rPr lang="en-GB" dirty="0"/>
              <a:t>“</a:t>
            </a:r>
            <a:r>
              <a:rPr lang="en-US" dirty="0"/>
              <a:t>Explicit processes are consciously accessible and hence relatively amenable to self reports. Implicit processes are expressed in behavior but are generally unavailable to consciousness, and so are not readily measured by surveys or questionnaires” (Greenwald &amp; </a:t>
            </a:r>
            <a:r>
              <a:rPr lang="en-US" dirty="0" err="1"/>
              <a:t>Banaji</a:t>
            </a:r>
            <a:r>
              <a:rPr lang="en-US" dirty="0"/>
              <a:t>, 1995 cited in Weinberger &amp; </a:t>
            </a:r>
            <a:r>
              <a:rPr lang="en-US" dirty="0" err="1"/>
              <a:t>Westen</a:t>
            </a:r>
            <a:r>
              <a:rPr lang="en-US" dirty="0"/>
              <a:t> 2008: 632). </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36</a:t>
            </a:fld>
            <a:endParaRPr lang="en-GB"/>
          </a:p>
        </p:txBody>
      </p:sp>
    </p:spTree>
    <p:extLst>
      <p:ext uri="{BB962C8B-B14F-4D97-AF65-F5344CB8AC3E}">
        <p14:creationId xmlns:p14="http://schemas.microsoft.com/office/powerpoint/2010/main" val="1508084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3803930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279409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21298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2529124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360165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424620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83994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657842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4070150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1640492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63D1DA-20F8-4672-B28F-B6231A0FC692}" type="datetimeFigureOut">
              <a:rPr lang="en-GB" smtClean="0"/>
              <a:t>02/04/2020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FFB369-6132-42FB-9D66-657FF12D25D7}" type="slidenum">
              <a:rPr lang="en-GB" smtClean="0"/>
              <a:t>‹#›</a:t>
            </a:fld>
            <a:endParaRPr lang="en-GB" dirty="0"/>
          </a:p>
        </p:txBody>
      </p:sp>
    </p:spTree>
    <p:extLst>
      <p:ext uri="{BB962C8B-B14F-4D97-AF65-F5344CB8AC3E}">
        <p14:creationId xmlns:p14="http://schemas.microsoft.com/office/powerpoint/2010/main" val="2447125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965767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6498599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65133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286429-6BE0-4B66-ACE1-6BF70C907F27}"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13996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86429-6BE0-4B66-ACE1-6BF70C907F27}" type="datetimeFigureOut">
              <a:rPr lang="en-GB" smtClean="0"/>
              <a:t>02/04/2020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7516246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286429-6BE0-4B66-ACE1-6BF70C907F27}" type="datetimeFigureOut">
              <a:rPr lang="en-GB" smtClean="0"/>
              <a:t>02/04/2020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9682694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286429-6BE0-4B66-ACE1-6BF70C907F27}" type="datetimeFigureOut">
              <a:rPr lang="en-GB" smtClean="0"/>
              <a:t>02/04/2020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6870674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7174447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2607042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3360060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159207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63D1DA-20F8-4672-B28F-B6231A0FC692}" type="datetimeFigureOut">
              <a:rPr lang="en-GB" smtClean="0"/>
              <a:t>02/04/2020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FB369-6132-42FB-9D66-657FF12D25D7}" type="slidenum">
              <a:rPr lang="en-GB" smtClean="0"/>
              <a:t>‹#›</a:t>
            </a:fld>
            <a:endParaRPr lang="en-GB" dirty="0"/>
          </a:p>
        </p:txBody>
      </p:sp>
    </p:spTree>
    <p:extLst>
      <p:ext uri="{BB962C8B-B14F-4D97-AF65-F5344CB8AC3E}">
        <p14:creationId xmlns:p14="http://schemas.microsoft.com/office/powerpoint/2010/main" val="279037166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286429-6BE0-4B66-ACE1-6BF70C907F27}" type="datetimeFigureOut">
              <a:rPr lang="en-GB" smtClean="0"/>
              <a:t>02/04/2020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981E7B-BC04-4E36-A43A-CA7FE7B4351A}" type="slidenum">
              <a:rPr lang="en-GB" smtClean="0"/>
              <a:t>‹#›</a:t>
            </a:fld>
            <a:endParaRPr lang="en-GB"/>
          </a:p>
        </p:txBody>
      </p:sp>
    </p:spTree>
    <p:extLst>
      <p:ext uri="{BB962C8B-B14F-4D97-AF65-F5344CB8AC3E}">
        <p14:creationId xmlns:p14="http://schemas.microsoft.com/office/powerpoint/2010/main" val="13022348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LMzbwa6PvEE" TargetMode="Externa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hyperlink" Target="https://yt3.ggpht.com/-ApNLZ2_15_U/AAAAAAAAAAI/AAAAA" TargetMode="Externa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hyperlink" Target="https://pdfs.semanticscholar.org/b2af/924232d709e496060136ce7f35689f992b9a.pdf?_ga=2.97053791.1143002495.1579785308-17251078.1570735663" TargetMode="External"/><Relationship Id="rId2" Type="http://schemas.openxmlformats.org/officeDocument/2006/relationships/hyperlink" Target="https://www.researchgate.net/publication/46667196_The_Power_of_the_Subliminal_On_Subliminal_Persuasion_and_Other_Potential_Applications" TargetMode="External"/><Relationship Id="rId1" Type="http://schemas.openxmlformats.org/officeDocument/2006/relationships/slideLayout" Target="../slideLayouts/slideLayout18.xml"/><Relationship Id="rId5" Type="http://schemas.openxmlformats.org/officeDocument/2006/relationships/hyperlink" Target="https://www.jstage.jst.go.jp/article/psycholres1954/21/3/21_3_153/_article" TargetMode="External"/><Relationship Id="rId4" Type="http://schemas.openxmlformats.org/officeDocument/2006/relationships/hyperlink" Target="http://www.graphicology.com/blog/2010/4/28/292-the-sneakiest-design-ever.html"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login.ezproxy.uwtsd.ac.uk/login?qurl=https%3a%2f%2fsearch.proquest.com%2fdocview%2f230408468%3faccountid%3d130472%26rfr_id%3dinfo%253Axri%252Fsid%253Aprimo" TargetMode="External"/><Relationship Id="rId2" Type="http://schemas.openxmlformats.org/officeDocument/2006/relationships/hyperlink" Target="https://www.researchgate.net/publication/235357141_Scientific_consensus_and_expert_testimony_Lessons_from_the_Judas_Priest_trial" TargetMode="External"/><Relationship Id="rId1" Type="http://schemas.openxmlformats.org/officeDocument/2006/relationships/slideLayout" Target="../slideLayouts/slideLayout18.xml"/><Relationship Id="rId4" Type="http://schemas.openxmlformats.org/officeDocument/2006/relationships/hyperlink" Target="https://onlinelibrary.wiley.com/doi/pdf/10.1111/j.1467-9221.2008.00658.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262738" y="326884"/>
            <a:ext cx="7666522" cy="1107996"/>
          </a:xfrm>
          <a:prstGeom prst="rect">
            <a:avLst/>
          </a:prstGeom>
          <a:noFill/>
        </p:spPr>
        <p:txBody>
          <a:bodyPr wrap="none" rtlCol="0">
            <a:spAutoFit/>
          </a:bodyPr>
          <a:lstStyle/>
          <a:p>
            <a:r>
              <a:rPr lang="en-GB" sz="6600" dirty="0">
                <a:solidFill>
                  <a:srgbClr val="FFC000"/>
                </a:solidFill>
                <a:latin typeface="+mj-lt"/>
              </a:rPr>
              <a:t>Subliminal Perception</a:t>
            </a:r>
          </a:p>
        </p:txBody>
      </p:sp>
      <p:sp>
        <p:nvSpPr>
          <p:cNvPr id="5" name="Rectangle 4">
            <a:extLst>
              <a:ext uri="{FF2B5EF4-FFF2-40B4-BE49-F238E27FC236}">
                <a16:creationId xmlns:a16="http://schemas.microsoft.com/office/drawing/2014/main" id="{E353D1B1-CAE7-47B1-B5C5-094CA13EED8E}"/>
              </a:ext>
            </a:extLst>
          </p:cNvPr>
          <p:cNvSpPr/>
          <p:nvPr/>
        </p:nvSpPr>
        <p:spPr>
          <a:xfrm>
            <a:off x="1242512" y="5776587"/>
            <a:ext cx="1764632" cy="153888"/>
          </a:xfrm>
          <a:prstGeom prst="rect">
            <a:avLst/>
          </a:prstGeom>
        </p:spPr>
        <p:txBody>
          <a:bodyPr wrap="square">
            <a:spAutoFit/>
          </a:bodyPr>
          <a:lstStyle/>
          <a:p>
            <a:r>
              <a:rPr lang="en-GB" sz="400" dirty="0">
                <a:solidFill>
                  <a:schemeClr val="accent2">
                    <a:lumMod val="50000"/>
                  </a:schemeClr>
                </a:solidFill>
              </a:rPr>
              <a:t>https://katak101.blogspot.com/2011/02/top-ten-conspiracy-theories.html</a:t>
            </a:r>
          </a:p>
        </p:txBody>
      </p:sp>
      <p:sp>
        <p:nvSpPr>
          <p:cNvPr id="8" name="TextBox 7">
            <a:extLst>
              <a:ext uri="{FF2B5EF4-FFF2-40B4-BE49-F238E27FC236}">
                <a16:creationId xmlns:a16="http://schemas.microsoft.com/office/drawing/2014/main" id="{29FAD019-8193-4240-95F7-8E17055B5069}"/>
              </a:ext>
            </a:extLst>
          </p:cNvPr>
          <p:cNvSpPr txBox="1"/>
          <p:nvPr/>
        </p:nvSpPr>
        <p:spPr>
          <a:xfrm rot="21032188" flipH="1">
            <a:off x="3321963" y="3588264"/>
            <a:ext cx="665567" cy="230832"/>
          </a:xfrm>
          <a:prstGeom prst="rect">
            <a:avLst/>
          </a:prstGeom>
          <a:noFill/>
        </p:spPr>
        <p:txBody>
          <a:bodyPr wrap="none" rtlCol="0">
            <a:spAutoFit/>
          </a:bodyPr>
          <a:lstStyle/>
          <a:p>
            <a:r>
              <a:rPr lang="en-GB" sz="900" dirty="0">
                <a:solidFill>
                  <a:srgbClr val="49393D"/>
                </a:solidFill>
              </a:rPr>
              <a:t>Drink Cola</a:t>
            </a:r>
          </a:p>
        </p:txBody>
      </p:sp>
      <p:sp>
        <p:nvSpPr>
          <p:cNvPr id="2" name="Rectangle 1">
            <a:extLst>
              <a:ext uri="{FF2B5EF4-FFF2-40B4-BE49-F238E27FC236}">
                <a16:creationId xmlns:a16="http://schemas.microsoft.com/office/drawing/2014/main" id="{D3B49A9A-EF74-4465-B7A7-EA3254BD04D2}"/>
              </a:ext>
            </a:extLst>
          </p:cNvPr>
          <p:cNvSpPr/>
          <p:nvPr/>
        </p:nvSpPr>
        <p:spPr>
          <a:xfrm>
            <a:off x="6811653" y="2988320"/>
            <a:ext cx="5229380" cy="646331"/>
          </a:xfrm>
          <a:prstGeom prst="rect">
            <a:avLst/>
          </a:prstGeom>
        </p:spPr>
        <p:txBody>
          <a:bodyPr wrap="none">
            <a:spAutoFit/>
          </a:bodyPr>
          <a:lstStyle/>
          <a:p>
            <a:pPr lvl="0"/>
            <a:r>
              <a:rPr lang="en-GB" sz="3600" dirty="0">
                <a:solidFill>
                  <a:srgbClr val="FFC000"/>
                </a:solidFill>
                <a:latin typeface="+mj-lt"/>
              </a:rPr>
              <a:t>What the Eye Doesn’t See?</a:t>
            </a:r>
          </a:p>
        </p:txBody>
      </p:sp>
      <p:sp>
        <p:nvSpPr>
          <p:cNvPr id="7" name="Rectangle 6">
            <a:extLst>
              <a:ext uri="{FF2B5EF4-FFF2-40B4-BE49-F238E27FC236}">
                <a16:creationId xmlns:a16="http://schemas.microsoft.com/office/drawing/2014/main" id="{A0E69F98-2CCF-4866-AC1F-7836FEEE5661}"/>
              </a:ext>
            </a:extLst>
          </p:cNvPr>
          <p:cNvSpPr/>
          <p:nvPr/>
        </p:nvSpPr>
        <p:spPr>
          <a:xfrm>
            <a:off x="6881260" y="5201420"/>
            <a:ext cx="6096000" cy="1015663"/>
          </a:xfrm>
          <a:prstGeom prst="rect">
            <a:avLst/>
          </a:prstGeom>
        </p:spPr>
        <p:txBody>
          <a:bodyPr>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Andy Coard</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    U</a:t>
            </a:r>
            <a:r>
              <a:rPr kumimoji="0" lang="en-GB" sz="2000" b="1" i="0" u="none" strike="noStrike" kern="0" cap="none" spc="0" normalizeH="0" baseline="0" noProof="0" dirty="0">
                <a:ln>
                  <a:noFill/>
                </a:ln>
                <a:solidFill>
                  <a:srgbClr val="FFC000"/>
                </a:solidFill>
                <a:effectLst/>
                <a:uLnTx/>
                <a:uFillTx/>
              </a:rPr>
              <a:t>ni</a:t>
            </a:r>
            <a:r>
              <a:rPr kumimoji="0" lang="en-GB" sz="2000" b="0" i="0" u="none" strike="noStrike" kern="0" cap="none" spc="0" normalizeH="0" baseline="0" noProof="0" dirty="0">
                <a:ln>
                  <a:noFill/>
                </a:ln>
                <a:solidFill>
                  <a:srgbClr val="FFC000"/>
                </a:solidFill>
                <a:effectLst/>
                <a:uLnTx/>
                <a:uFillTx/>
              </a:rPr>
              <a:t>versity of Wales</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Trinity Saint David Lampeter</a:t>
            </a:r>
          </a:p>
        </p:txBody>
      </p:sp>
      <p:pic>
        <p:nvPicPr>
          <p:cNvPr id="3" name="Picture 2">
            <a:extLst>
              <a:ext uri="{FF2B5EF4-FFF2-40B4-BE49-F238E27FC236}">
                <a16:creationId xmlns:a16="http://schemas.microsoft.com/office/drawing/2014/main" id="{8C2F2B45-E778-4533-9A31-517DA52B9DB7}"/>
              </a:ext>
            </a:extLst>
          </p:cNvPr>
          <p:cNvPicPr>
            <a:picLocks noChangeAspect="1"/>
          </p:cNvPicPr>
          <p:nvPr/>
        </p:nvPicPr>
        <p:blipFill>
          <a:blip r:embed="rId3"/>
          <a:stretch>
            <a:fillRect/>
          </a:stretch>
        </p:blipFill>
        <p:spPr>
          <a:xfrm>
            <a:off x="497840" y="1472563"/>
            <a:ext cx="6655992" cy="5058553"/>
          </a:xfrm>
          <a:prstGeom prst="rect">
            <a:avLst/>
          </a:prstGeom>
          <a:effectLst>
            <a:softEdge rad="635000"/>
          </a:effectLst>
        </p:spPr>
      </p:pic>
      <p:sp>
        <p:nvSpPr>
          <p:cNvPr id="9" name="Rectangle 8">
            <a:extLst>
              <a:ext uri="{FF2B5EF4-FFF2-40B4-BE49-F238E27FC236}">
                <a16:creationId xmlns:a16="http://schemas.microsoft.com/office/drawing/2014/main" id="{42317483-A6DD-4D3E-9478-CDE0AE506D66}"/>
              </a:ext>
            </a:extLst>
          </p:cNvPr>
          <p:cNvSpPr/>
          <p:nvPr/>
        </p:nvSpPr>
        <p:spPr>
          <a:xfrm rot="21218345">
            <a:off x="3241813" y="3595243"/>
            <a:ext cx="825867"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GB" sz="1200" b="0" i="0" u="none" strike="noStrike" kern="0" cap="none" spc="0" normalizeH="0" baseline="0" noProof="0" dirty="0">
                <a:ln>
                  <a:noFill/>
                </a:ln>
                <a:solidFill>
                  <a:srgbClr val="49393D"/>
                </a:solidFill>
                <a:effectLst/>
                <a:uLnTx/>
                <a:uFillTx/>
              </a:rPr>
              <a:t>Drink Cola</a:t>
            </a:r>
          </a:p>
        </p:txBody>
      </p:sp>
      <p:sp>
        <p:nvSpPr>
          <p:cNvPr id="6" name="TextBox 5">
            <a:extLst>
              <a:ext uri="{FF2B5EF4-FFF2-40B4-BE49-F238E27FC236}">
                <a16:creationId xmlns:a16="http://schemas.microsoft.com/office/drawing/2014/main" id="{B7A730CA-74B1-4DD2-9AB6-CF35AE195740}"/>
              </a:ext>
            </a:extLst>
          </p:cNvPr>
          <p:cNvSpPr txBox="1"/>
          <p:nvPr/>
        </p:nvSpPr>
        <p:spPr>
          <a:xfrm>
            <a:off x="8327035" y="1728951"/>
            <a:ext cx="2198615" cy="769441"/>
          </a:xfrm>
          <a:prstGeom prst="rect">
            <a:avLst/>
          </a:prstGeom>
          <a:noFill/>
        </p:spPr>
        <p:txBody>
          <a:bodyPr wrap="none" rtlCol="0">
            <a:spAutoFit/>
          </a:bodyPr>
          <a:lstStyle/>
          <a:p>
            <a:r>
              <a:rPr lang="en-GB" sz="4400" dirty="0">
                <a:solidFill>
                  <a:srgbClr val="FFC000"/>
                </a:solidFill>
              </a:rPr>
              <a:t>Part Two</a:t>
            </a:r>
          </a:p>
        </p:txBody>
      </p:sp>
    </p:spTree>
    <p:extLst>
      <p:ext uri="{BB962C8B-B14F-4D97-AF65-F5344CB8AC3E}">
        <p14:creationId xmlns:p14="http://schemas.microsoft.com/office/powerpoint/2010/main" val="961466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206700"/>
            <a:ext cx="7492258" cy="830997"/>
          </a:xfrm>
          <a:prstGeom prst="rect">
            <a:avLst/>
          </a:prstGeom>
          <a:noFill/>
        </p:spPr>
        <p:txBody>
          <a:bodyPr wrap="square" rtlCol="0">
            <a:spAutoFit/>
          </a:bodyPr>
          <a:lstStyle/>
          <a:p>
            <a:r>
              <a:rPr lang="en-GB" sz="4800" dirty="0">
                <a:solidFill>
                  <a:srgbClr val="FFC000"/>
                </a:solidFill>
                <a:latin typeface="+mj-lt"/>
              </a:rPr>
              <a:t>Presentation Overview:</a:t>
            </a:r>
            <a:endParaRPr lang="en-GB" sz="4000" dirty="0">
              <a:solidFill>
                <a:srgbClr val="FFC000"/>
              </a:solidFill>
              <a:latin typeface="+mj-lt"/>
            </a:endParaRPr>
          </a:p>
        </p:txBody>
      </p:sp>
      <p:pic>
        <p:nvPicPr>
          <p:cNvPr id="3" name="Picture 2">
            <a:extLst>
              <a:ext uri="{FF2B5EF4-FFF2-40B4-BE49-F238E27FC236}">
                <a16:creationId xmlns:a16="http://schemas.microsoft.com/office/drawing/2014/main" id="{24B88AEE-D8CD-4454-90C1-18BC544AB582}"/>
              </a:ext>
            </a:extLst>
          </p:cNvPr>
          <p:cNvPicPr>
            <a:picLocks noChangeAspect="1"/>
          </p:cNvPicPr>
          <p:nvPr/>
        </p:nvPicPr>
        <p:blipFill>
          <a:blip r:embed="rId2">
            <a:alphaModFix amt="35000"/>
          </a:blip>
          <a:stretch>
            <a:fillRect/>
          </a:stretch>
        </p:blipFill>
        <p:spPr>
          <a:xfrm>
            <a:off x="99316" y="1295990"/>
            <a:ext cx="12021459" cy="5578532"/>
          </a:xfrm>
          <a:prstGeom prst="rect">
            <a:avLst/>
          </a:prstGeom>
          <a:scene3d>
            <a:camera prst="orthographicFront">
              <a:rot lat="0" lon="10800000" rev="0"/>
            </a:camera>
            <a:lightRig rig="threePt" dir="t"/>
          </a:scene3d>
        </p:spPr>
      </p:pic>
      <p:sp>
        <p:nvSpPr>
          <p:cNvPr id="6" name="TextBox 5">
            <a:extLst>
              <a:ext uri="{FF2B5EF4-FFF2-40B4-BE49-F238E27FC236}">
                <a16:creationId xmlns:a16="http://schemas.microsoft.com/office/drawing/2014/main" id="{D4CA9A37-5E15-440E-95F8-42314B5D79EF}"/>
              </a:ext>
            </a:extLst>
          </p:cNvPr>
          <p:cNvSpPr txBox="1"/>
          <p:nvPr/>
        </p:nvSpPr>
        <p:spPr>
          <a:xfrm>
            <a:off x="-171101" y="853031"/>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625050" y="1576877"/>
            <a:ext cx="6980052" cy="4832092"/>
          </a:xfrm>
          <a:prstGeom prst="rect">
            <a:avLst/>
          </a:prstGeom>
          <a:noFill/>
        </p:spPr>
        <p:txBody>
          <a:bodyPr wrap="none" rtlCol="0">
            <a:spAutoFit/>
          </a:bodyPr>
          <a:lstStyle/>
          <a:p>
            <a:r>
              <a:rPr lang="en-GB" sz="2800" dirty="0">
                <a:solidFill>
                  <a:srgbClr val="00B0F0"/>
                </a:solidFill>
              </a:rPr>
              <a:t>Part One:</a:t>
            </a:r>
          </a:p>
          <a:p>
            <a:pPr marL="457200" indent="-457200">
              <a:buFont typeface="Arial" panose="020B0604020202020204" pitchFamily="34" charset="0"/>
              <a:buChar char="•"/>
            </a:pPr>
            <a:r>
              <a:rPr lang="en-GB" sz="2800" dirty="0">
                <a:solidFill>
                  <a:srgbClr val="00B0F0"/>
                </a:solidFill>
              </a:rPr>
              <a:t>Introduction to subliminal perception:</a:t>
            </a:r>
          </a:p>
          <a:p>
            <a:r>
              <a:rPr lang="en-GB" sz="2800" dirty="0">
                <a:solidFill>
                  <a:srgbClr val="00B0F0"/>
                </a:solidFill>
              </a:rPr>
              <a:t>      common notions &amp; popular beliefs</a:t>
            </a:r>
          </a:p>
          <a:p>
            <a:pPr marL="457200" indent="-457200">
              <a:buFont typeface="Arial" panose="020B0604020202020204" pitchFamily="34" charset="0"/>
              <a:buChar char="•"/>
            </a:pPr>
            <a:endParaRPr lang="en-GB" sz="2800" dirty="0">
              <a:solidFill>
                <a:srgbClr val="00B0F0"/>
              </a:solidFill>
            </a:endParaRPr>
          </a:p>
          <a:p>
            <a:pPr marL="457200" indent="-457200">
              <a:buFont typeface="Arial" panose="020B0604020202020204" pitchFamily="34" charset="0"/>
              <a:buChar char="•"/>
            </a:pPr>
            <a:r>
              <a:rPr lang="en-GB" sz="2800" dirty="0">
                <a:solidFill>
                  <a:srgbClr val="00B0F0"/>
                </a:solidFill>
              </a:rPr>
              <a:t>Brief history/time-line of events</a:t>
            </a:r>
          </a:p>
          <a:p>
            <a:pPr marL="457200" indent="-457200">
              <a:buFont typeface="Arial" panose="020B0604020202020204" pitchFamily="34" charset="0"/>
              <a:buChar char="•"/>
            </a:pPr>
            <a:endParaRPr lang="en-GB" sz="2800" dirty="0">
              <a:solidFill>
                <a:schemeClr val="bg1"/>
              </a:solidFill>
            </a:endParaRPr>
          </a:p>
          <a:p>
            <a:r>
              <a:rPr lang="en-GB" sz="2800" dirty="0">
                <a:solidFill>
                  <a:schemeClr val="bg1"/>
                </a:solidFill>
              </a:rPr>
              <a:t>Part Two:</a:t>
            </a:r>
          </a:p>
          <a:p>
            <a:pPr marL="457200" indent="-457200">
              <a:buFont typeface="Arial" panose="020B0604020202020204" pitchFamily="34" charset="0"/>
              <a:buChar char="•"/>
            </a:pPr>
            <a:r>
              <a:rPr lang="en-GB" sz="2800" dirty="0">
                <a:solidFill>
                  <a:schemeClr val="bg1"/>
                </a:solidFill>
              </a:rPr>
              <a:t>Definitions &amp; need for research clarification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Research findings, evaluation &amp; conclusions</a:t>
            </a:r>
          </a:p>
          <a:p>
            <a:r>
              <a:rPr lang="en-GB" sz="2800" dirty="0">
                <a:solidFill>
                  <a:srgbClr val="00B0F0"/>
                </a:solidFill>
              </a:rPr>
              <a:t> </a:t>
            </a:r>
          </a:p>
        </p:txBody>
      </p:sp>
      <p:sp>
        <p:nvSpPr>
          <p:cNvPr id="7" name="Rectangle 6">
            <a:extLst>
              <a:ext uri="{FF2B5EF4-FFF2-40B4-BE49-F238E27FC236}">
                <a16:creationId xmlns:a16="http://schemas.microsoft.com/office/drawing/2014/main" id="{5CBBF052-A929-4824-8BD2-991F83AEF422}"/>
              </a:ext>
            </a:extLst>
          </p:cNvPr>
          <p:cNvSpPr/>
          <p:nvPr/>
        </p:nvSpPr>
        <p:spPr>
          <a:xfrm>
            <a:off x="5996684" y="6689856"/>
            <a:ext cx="6096000" cy="184666"/>
          </a:xfrm>
          <a:prstGeom prst="rect">
            <a:avLst/>
          </a:prstGeom>
        </p:spPr>
        <p:txBody>
          <a:bodyPr>
            <a:spAutoFit/>
          </a:bodyPr>
          <a:lstStyle/>
          <a:p>
            <a:r>
              <a:rPr lang="en-GB" sz="600" dirty="0">
                <a:solidFill>
                  <a:schemeClr val="bg2">
                    <a:lumMod val="50000"/>
                  </a:schemeClr>
                </a:solidFill>
              </a:rPr>
              <a:t>https://wordstream-files-prod.s3.amazonaws.com/s3fs-public/styles/simple_image/public/images/subliminal-advertising1.png?W7MGyvxLOq2xp8qbMND.gjTV3jYgoApI&amp;itok=Ay4HWRVC</a:t>
            </a:r>
          </a:p>
        </p:txBody>
      </p:sp>
    </p:spTree>
    <p:extLst>
      <p:ext uri="{BB962C8B-B14F-4D97-AF65-F5344CB8AC3E}">
        <p14:creationId xmlns:p14="http://schemas.microsoft.com/office/powerpoint/2010/main" val="3574606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206700"/>
            <a:ext cx="11111980" cy="830997"/>
          </a:xfrm>
          <a:prstGeom prst="rect">
            <a:avLst/>
          </a:prstGeom>
          <a:noFill/>
        </p:spPr>
        <p:txBody>
          <a:bodyPr wrap="square" rtlCol="0">
            <a:spAutoFit/>
          </a:bodyPr>
          <a:lstStyle/>
          <a:p>
            <a:r>
              <a:rPr lang="en-GB" sz="4800" dirty="0">
                <a:solidFill>
                  <a:srgbClr val="FFC000"/>
                </a:solidFill>
                <a:latin typeface="+mj-lt"/>
              </a:rPr>
              <a:t>Brief Recap of Themes Raised in Part One:</a:t>
            </a:r>
            <a:endParaRPr lang="en-GB" sz="4000" dirty="0">
              <a:solidFill>
                <a:srgbClr val="FFC000"/>
              </a:solidFill>
              <a:latin typeface="+mj-lt"/>
            </a:endParaRPr>
          </a:p>
        </p:txBody>
      </p:sp>
      <p:pic>
        <p:nvPicPr>
          <p:cNvPr id="3" name="Picture 2">
            <a:extLst>
              <a:ext uri="{FF2B5EF4-FFF2-40B4-BE49-F238E27FC236}">
                <a16:creationId xmlns:a16="http://schemas.microsoft.com/office/drawing/2014/main" id="{24B88AEE-D8CD-4454-90C1-18BC544AB582}"/>
              </a:ext>
            </a:extLst>
          </p:cNvPr>
          <p:cNvPicPr>
            <a:picLocks noChangeAspect="1"/>
          </p:cNvPicPr>
          <p:nvPr/>
        </p:nvPicPr>
        <p:blipFill>
          <a:blip r:embed="rId2">
            <a:alphaModFix amt="35000"/>
          </a:blip>
          <a:stretch>
            <a:fillRect/>
          </a:stretch>
        </p:blipFill>
        <p:spPr>
          <a:xfrm>
            <a:off x="-1" y="1222363"/>
            <a:ext cx="12180121" cy="5652159"/>
          </a:xfrm>
          <a:prstGeom prst="rect">
            <a:avLst/>
          </a:prstGeom>
          <a:scene3d>
            <a:camera prst="orthographicFront">
              <a:rot lat="0" lon="10800000" rev="0"/>
            </a:camera>
            <a:lightRig rig="threePt" dir="t"/>
          </a:scene3d>
        </p:spPr>
      </p:pic>
      <p:sp>
        <p:nvSpPr>
          <p:cNvPr id="6" name="TextBox 5">
            <a:extLst>
              <a:ext uri="{FF2B5EF4-FFF2-40B4-BE49-F238E27FC236}">
                <a16:creationId xmlns:a16="http://schemas.microsoft.com/office/drawing/2014/main" id="{D4CA9A37-5E15-440E-95F8-42314B5D79EF}"/>
              </a:ext>
            </a:extLst>
          </p:cNvPr>
          <p:cNvSpPr txBox="1"/>
          <p:nvPr/>
        </p:nvSpPr>
        <p:spPr>
          <a:xfrm>
            <a:off x="-171101" y="853031"/>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931161" y="1684028"/>
            <a:ext cx="10074863" cy="8340745"/>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In part one we  considered the broad concept of subliminal perception, how the term is often loosely applied and the need for clarification of terms</a:t>
            </a:r>
            <a:r>
              <a:rPr lang="en-GB" sz="1600" dirty="0">
                <a:solidFill>
                  <a:schemeClr val="bg1"/>
                </a:solidFill>
              </a:rPr>
              <a:t> </a:t>
            </a:r>
          </a:p>
          <a:p>
            <a:pPr marL="457200" indent="-457200">
              <a:buFont typeface="Arial" panose="020B0604020202020204" pitchFamily="34" charset="0"/>
              <a:buChar char="•"/>
            </a:pPr>
            <a:endParaRPr lang="en-GB" sz="1600" dirty="0">
              <a:solidFill>
                <a:schemeClr val="bg1"/>
              </a:solidFill>
            </a:endParaRPr>
          </a:p>
          <a:p>
            <a:pPr marL="457200" indent="-457200">
              <a:buFont typeface="Arial" panose="020B0604020202020204" pitchFamily="34" charset="0"/>
              <a:buChar char="•"/>
            </a:pPr>
            <a:r>
              <a:rPr lang="en-GB" sz="2800" dirty="0">
                <a:solidFill>
                  <a:schemeClr val="bg1"/>
                </a:solidFill>
              </a:rPr>
              <a:t>A distinction was made between </a:t>
            </a:r>
            <a:r>
              <a:rPr lang="en-GB" sz="2800" dirty="0">
                <a:solidFill>
                  <a:srgbClr val="00B0F0"/>
                </a:solidFill>
              </a:rPr>
              <a:t>subliminal</a:t>
            </a:r>
            <a:r>
              <a:rPr lang="en-GB" sz="2800" dirty="0">
                <a:solidFill>
                  <a:schemeClr val="bg1"/>
                </a:solidFill>
              </a:rPr>
              <a:t> &amp; </a:t>
            </a:r>
            <a:r>
              <a:rPr lang="en-GB" sz="2800" dirty="0">
                <a:solidFill>
                  <a:srgbClr val="00B0F0"/>
                </a:solidFill>
              </a:rPr>
              <a:t>supraliminal</a:t>
            </a:r>
            <a:r>
              <a:rPr lang="en-GB" sz="2800" dirty="0">
                <a:solidFill>
                  <a:schemeClr val="bg1"/>
                </a:solidFill>
              </a:rPr>
              <a:t>, with examples provided</a:t>
            </a:r>
            <a:endParaRPr lang="en-GB" sz="1600" dirty="0">
              <a:solidFill>
                <a:schemeClr val="bg1"/>
              </a:solidFill>
            </a:endParaRPr>
          </a:p>
          <a:p>
            <a:pPr marL="457200" indent="-457200">
              <a:buFont typeface="Arial" panose="020B0604020202020204" pitchFamily="34" charset="0"/>
              <a:buChar char="•"/>
            </a:pPr>
            <a:endParaRPr lang="en-GB" sz="1200" dirty="0">
              <a:solidFill>
                <a:schemeClr val="bg1"/>
              </a:solidFill>
            </a:endParaRPr>
          </a:p>
          <a:p>
            <a:pPr marL="457200" lvl="0" indent="-457200">
              <a:buFont typeface="Arial" panose="020B0604020202020204" pitchFamily="34" charset="0"/>
              <a:buChar char="•"/>
            </a:pPr>
            <a:r>
              <a:rPr lang="en-GB" sz="2800" dirty="0">
                <a:solidFill>
                  <a:prstClr val="white"/>
                </a:solidFill>
              </a:rPr>
              <a:t>The concept of </a:t>
            </a:r>
            <a:r>
              <a:rPr lang="en-GB" sz="2800" dirty="0">
                <a:solidFill>
                  <a:srgbClr val="00B0F0"/>
                </a:solidFill>
              </a:rPr>
              <a:t>priming</a:t>
            </a:r>
            <a:r>
              <a:rPr lang="en-GB" sz="2800" dirty="0">
                <a:solidFill>
                  <a:prstClr val="white"/>
                </a:solidFill>
              </a:rPr>
              <a:t> behaviour was introduced</a:t>
            </a:r>
            <a:endParaRPr lang="en-GB" sz="1600" dirty="0">
              <a:solidFill>
                <a:prstClr val="white"/>
              </a:solidFill>
            </a:endParaRPr>
          </a:p>
          <a:p>
            <a:pPr marL="457200" lvl="0" indent="-457200">
              <a:buFont typeface="Arial" panose="020B0604020202020204" pitchFamily="34" charset="0"/>
              <a:buChar char="•"/>
            </a:pPr>
            <a:endParaRPr lang="en-GB" sz="1600" dirty="0">
              <a:solidFill>
                <a:prstClr val="white"/>
              </a:solidFill>
            </a:endParaRPr>
          </a:p>
          <a:p>
            <a:pPr marL="457200" indent="-457200">
              <a:buFont typeface="Arial" panose="020B0604020202020204" pitchFamily="34" charset="0"/>
              <a:buChar char="•"/>
            </a:pPr>
            <a:r>
              <a:rPr lang="en-GB" sz="2800" dirty="0">
                <a:solidFill>
                  <a:schemeClr val="bg1"/>
                </a:solidFill>
              </a:rPr>
              <a:t>The power of </a:t>
            </a:r>
            <a:r>
              <a:rPr lang="en-GB" sz="2800" dirty="0">
                <a:solidFill>
                  <a:srgbClr val="00B0F0"/>
                </a:solidFill>
              </a:rPr>
              <a:t>association </a:t>
            </a:r>
            <a:r>
              <a:rPr lang="en-GB" sz="2800" dirty="0">
                <a:solidFill>
                  <a:schemeClr val="bg1"/>
                </a:solidFill>
              </a:rPr>
              <a:t> (with physiology / ideas / cognitions)</a:t>
            </a:r>
            <a:endParaRPr lang="en-GB" sz="1600" dirty="0">
              <a:solidFill>
                <a:schemeClr val="bg1"/>
              </a:solidFill>
            </a:endParaRPr>
          </a:p>
          <a:p>
            <a:pPr marL="457200" indent="-457200">
              <a:buFont typeface="Arial" panose="020B0604020202020204" pitchFamily="34" charset="0"/>
              <a:buChar char="•"/>
            </a:pPr>
            <a:endParaRPr lang="en-GB" sz="1600" dirty="0">
              <a:solidFill>
                <a:schemeClr val="bg1"/>
              </a:solidFill>
            </a:endParaRPr>
          </a:p>
          <a:p>
            <a:pPr marL="457200" indent="-457200">
              <a:buFont typeface="Arial" panose="020B0604020202020204" pitchFamily="34" charset="0"/>
              <a:buChar char="•"/>
            </a:pPr>
            <a:r>
              <a:rPr lang="en-GB" sz="2800" dirty="0">
                <a:solidFill>
                  <a:schemeClr val="bg1"/>
                </a:solidFill>
              </a:rPr>
              <a:t>Ethical issues were briefly identified and Legal issues raised</a:t>
            </a:r>
          </a:p>
          <a:p>
            <a:endParaRPr lang="en-GB" sz="2800" dirty="0">
              <a:solidFill>
                <a:schemeClr val="bg1"/>
              </a:solidFill>
            </a:endParaRPr>
          </a:p>
          <a:p>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Definitions &amp; need for research clarification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Research findings, evaluation &amp; conclusions</a:t>
            </a:r>
          </a:p>
          <a:p>
            <a:r>
              <a:rPr lang="en-GB" sz="2800" dirty="0">
                <a:solidFill>
                  <a:srgbClr val="00B0F0"/>
                </a:solidFill>
              </a:rPr>
              <a:t> </a:t>
            </a:r>
          </a:p>
        </p:txBody>
      </p:sp>
      <p:sp>
        <p:nvSpPr>
          <p:cNvPr id="7" name="Rectangle 6">
            <a:extLst>
              <a:ext uri="{FF2B5EF4-FFF2-40B4-BE49-F238E27FC236}">
                <a16:creationId xmlns:a16="http://schemas.microsoft.com/office/drawing/2014/main" id="{5CBBF052-A929-4824-8BD2-991F83AEF422}"/>
              </a:ext>
            </a:extLst>
          </p:cNvPr>
          <p:cNvSpPr/>
          <p:nvPr/>
        </p:nvSpPr>
        <p:spPr>
          <a:xfrm>
            <a:off x="5996684" y="6689856"/>
            <a:ext cx="6096000" cy="184666"/>
          </a:xfrm>
          <a:prstGeom prst="rect">
            <a:avLst/>
          </a:prstGeom>
        </p:spPr>
        <p:txBody>
          <a:bodyPr>
            <a:spAutoFit/>
          </a:bodyPr>
          <a:lstStyle/>
          <a:p>
            <a:r>
              <a:rPr lang="en-GB" sz="600" dirty="0">
                <a:solidFill>
                  <a:schemeClr val="bg2">
                    <a:lumMod val="50000"/>
                  </a:schemeClr>
                </a:solidFill>
              </a:rPr>
              <a:t>https://wordstream-files-prod.s3.amazonaws.com/s3fs-public/styles/simple_image/public/images/subliminal-advertising1.png?W7MGyvxLOq2xp8qbMND.gjTV3jYgoApI&amp;itok=Ay4HWRVC</a:t>
            </a:r>
          </a:p>
        </p:txBody>
      </p:sp>
    </p:spTree>
    <p:extLst>
      <p:ext uri="{BB962C8B-B14F-4D97-AF65-F5344CB8AC3E}">
        <p14:creationId xmlns:p14="http://schemas.microsoft.com/office/powerpoint/2010/main" val="2417678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87128" y="636954"/>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167947" y="113734"/>
            <a:ext cx="12024053" cy="707886"/>
          </a:xfrm>
          <a:prstGeom prst="rect">
            <a:avLst/>
          </a:prstGeom>
          <a:noFill/>
        </p:spPr>
        <p:txBody>
          <a:bodyPr wrap="square" rtlCol="0">
            <a:spAutoFit/>
          </a:bodyPr>
          <a:lstStyle/>
          <a:p>
            <a:r>
              <a:rPr lang="en-US" sz="4000" dirty="0">
                <a:solidFill>
                  <a:srgbClr val="FFC000"/>
                </a:solidFill>
                <a:latin typeface="+mj-lt"/>
              </a:rPr>
              <a:t>Defining Subliminal Perception:</a:t>
            </a:r>
          </a:p>
        </p:txBody>
      </p:sp>
      <p:sp>
        <p:nvSpPr>
          <p:cNvPr id="7" name="Rectangle 6">
            <a:extLst>
              <a:ext uri="{FF2B5EF4-FFF2-40B4-BE49-F238E27FC236}">
                <a16:creationId xmlns:a16="http://schemas.microsoft.com/office/drawing/2014/main" id="{2763A489-C44C-4116-8FFF-5631D95A88D3}"/>
              </a:ext>
            </a:extLst>
          </p:cNvPr>
          <p:cNvSpPr/>
          <p:nvPr/>
        </p:nvSpPr>
        <p:spPr>
          <a:xfrm>
            <a:off x="767509" y="1213542"/>
            <a:ext cx="10304444" cy="5047536"/>
          </a:xfrm>
          <a:prstGeom prst="rect">
            <a:avLst/>
          </a:prstGeom>
        </p:spPr>
        <p:txBody>
          <a:bodyPr wrap="square">
            <a:spAutoFit/>
          </a:bodyPr>
          <a:lstStyle/>
          <a:p>
            <a:r>
              <a:rPr lang="en-US" sz="2800" dirty="0">
                <a:solidFill>
                  <a:schemeClr val="bg1"/>
                </a:solidFill>
              </a:rPr>
              <a:t>In closing Part 1, we looked at a definition of subliminal advertising from the American Federal Communications Commission (FCC):</a:t>
            </a:r>
          </a:p>
          <a:p>
            <a:endParaRPr lang="en-US" sz="2800" dirty="0">
              <a:solidFill>
                <a:schemeClr val="bg1"/>
              </a:solidFill>
            </a:endParaRPr>
          </a:p>
          <a:p>
            <a:pPr lvl="1"/>
            <a:r>
              <a:rPr lang="en-US" sz="2800" i="1" dirty="0">
                <a:solidFill>
                  <a:schemeClr val="bg1"/>
                </a:solidFill>
              </a:rPr>
              <a:t>“ Any technique whereby an attempt is made to convey information to the viewer by transmitting messages below the threshold level of normal awareness. </a:t>
            </a:r>
            <a:r>
              <a:rPr lang="en-US" sz="2800" dirty="0">
                <a:solidFill>
                  <a:schemeClr val="bg1"/>
                </a:solidFill>
              </a:rPr>
              <a:t>” </a:t>
            </a:r>
            <a:r>
              <a:rPr lang="en-US" dirty="0">
                <a:solidFill>
                  <a:schemeClr val="bg1"/>
                </a:solidFill>
              </a:rPr>
              <a:t>          </a:t>
            </a:r>
            <a:r>
              <a:rPr lang="en-US" sz="2000" dirty="0">
                <a:solidFill>
                  <a:schemeClr val="bg1"/>
                </a:solidFill>
              </a:rPr>
              <a:t>(Tristani, 2001) </a:t>
            </a:r>
          </a:p>
          <a:p>
            <a:pPr lvl="1"/>
            <a:endParaRPr lang="en-US" sz="2000" dirty="0">
              <a:solidFill>
                <a:schemeClr val="bg1"/>
              </a:solidFill>
            </a:endParaRPr>
          </a:p>
          <a:p>
            <a:endParaRPr lang="en-US" dirty="0">
              <a:solidFill>
                <a:schemeClr val="bg1"/>
              </a:solidFill>
            </a:endParaRPr>
          </a:p>
          <a:p>
            <a:r>
              <a:rPr lang="en-US" sz="2800" dirty="0">
                <a:solidFill>
                  <a:schemeClr val="bg1"/>
                </a:solidFill>
              </a:rPr>
              <a:t>As a definition, this is problematic;</a:t>
            </a:r>
            <a:endParaRPr lang="en-US" sz="1600" dirty="0">
              <a:solidFill>
                <a:schemeClr val="bg1"/>
              </a:solidFill>
            </a:endParaRPr>
          </a:p>
          <a:p>
            <a:endParaRPr lang="en-US" sz="1600" dirty="0">
              <a:solidFill>
                <a:schemeClr val="bg1"/>
              </a:solidFill>
            </a:endParaRPr>
          </a:p>
          <a:p>
            <a:pPr marL="457200" indent="-457200">
              <a:buFont typeface="Arial" panose="020B0604020202020204" pitchFamily="34" charset="0"/>
              <a:buChar char="•"/>
            </a:pPr>
            <a:r>
              <a:rPr lang="en-US" sz="2800" dirty="0">
                <a:solidFill>
                  <a:schemeClr val="bg1"/>
                </a:solidFill>
              </a:rPr>
              <a:t>How do we define normal awareness?</a:t>
            </a:r>
            <a:endParaRPr lang="en-US" sz="1600" dirty="0">
              <a:solidFill>
                <a:schemeClr val="bg1"/>
              </a:solidFill>
            </a:endParaRPr>
          </a:p>
          <a:p>
            <a:pPr marL="285750" indent="-285750">
              <a:buFont typeface="Arial" panose="020B0604020202020204" pitchFamily="34" charset="0"/>
              <a:buChar char="•"/>
            </a:pPr>
            <a:endParaRPr lang="en-US" sz="1600" dirty="0">
              <a:solidFill>
                <a:schemeClr val="bg1"/>
              </a:solidFill>
            </a:endParaRPr>
          </a:p>
          <a:p>
            <a:pPr marL="457200" indent="-457200">
              <a:buFont typeface="Arial" panose="020B0604020202020204" pitchFamily="34" charset="0"/>
              <a:buChar char="•"/>
            </a:pPr>
            <a:r>
              <a:rPr lang="en-US" sz="2800" dirty="0">
                <a:solidFill>
                  <a:schemeClr val="bg1"/>
                </a:solidFill>
              </a:rPr>
              <a:t>What is normal for one person may not be normal for another</a:t>
            </a:r>
          </a:p>
        </p:txBody>
      </p:sp>
    </p:spTree>
    <p:extLst>
      <p:ext uri="{BB962C8B-B14F-4D97-AF65-F5344CB8AC3E}">
        <p14:creationId xmlns:p14="http://schemas.microsoft.com/office/powerpoint/2010/main" val="3136109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66851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339047" y="140087"/>
            <a:ext cx="12024053" cy="1261884"/>
          </a:xfrm>
          <a:prstGeom prst="rect">
            <a:avLst/>
          </a:prstGeom>
          <a:noFill/>
        </p:spPr>
        <p:txBody>
          <a:bodyPr wrap="square" rtlCol="0">
            <a:spAutoFit/>
          </a:bodyPr>
          <a:lstStyle/>
          <a:p>
            <a:r>
              <a:rPr lang="en-US" sz="3600" dirty="0">
                <a:solidFill>
                  <a:srgbClr val="FFC000"/>
                </a:solidFill>
                <a:latin typeface="+mj-lt"/>
              </a:rPr>
              <a:t>Legality of Subliminal advertising in USA (Guidelines not Laws)  </a:t>
            </a:r>
          </a:p>
          <a:p>
            <a:endParaRPr lang="en-US" sz="4000" dirty="0">
              <a:solidFill>
                <a:srgbClr val="FFC000"/>
              </a:solidFill>
              <a:latin typeface="+mj-lt"/>
            </a:endParaRPr>
          </a:p>
        </p:txBody>
      </p:sp>
      <p:sp>
        <p:nvSpPr>
          <p:cNvPr id="3" name="Rectangle 2">
            <a:extLst>
              <a:ext uri="{FF2B5EF4-FFF2-40B4-BE49-F238E27FC236}">
                <a16:creationId xmlns:a16="http://schemas.microsoft.com/office/drawing/2014/main" id="{A5DDA54F-DB35-4A95-B194-95517ABEAC29}"/>
              </a:ext>
            </a:extLst>
          </p:cNvPr>
          <p:cNvSpPr/>
          <p:nvPr/>
        </p:nvSpPr>
        <p:spPr>
          <a:xfrm>
            <a:off x="383074" y="1789843"/>
            <a:ext cx="5633662" cy="3539430"/>
          </a:xfrm>
          <a:prstGeom prst="rect">
            <a:avLst/>
          </a:prstGeom>
        </p:spPr>
        <p:txBody>
          <a:bodyPr wrap="square">
            <a:spAutoFit/>
          </a:bodyPr>
          <a:lstStyle/>
          <a:p>
            <a:pPr marL="457200" indent="-457200">
              <a:buFont typeface="Arial" panose="020B0604020202020204" pitchFamily="34" charset="0"/>
              <a:buChar char="•"/>
            </a:pPr>
            <a:r>
              <a:rPr lang="en-US" sz="2800" dirty="0">
                <a:solidFill>
                  <a:schemeClr val="bg1"/>
                </a:solidFill>
              </a:rPr>
              <a:t>No US Federal or State Laws regarding subliminal perception</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Left to regulatory bodies, such as the Federal Communications Commission (FFC) and Professional Codes of Practice to oversee such issues*</a:t>
            </a:r>
            <a:endParaRPr lang="en-GB" sz="2800" dirty="0">
              <a:solidFill>
                <a:schemeClr val="bg1"/>
              </a:solidFill>
            </a:endParaRPr>
          </a:p>
        </p:txBody>
      </p:sp>
      <p:pic>
        <p:nvPicPr>
          <p:cNvPr id="8" name="Picture 7">
            <a:extLst>
              <a:ext uri="{FF2B5EF4-FFF2-40B4-BE49-F238E27FC236}">
                <a16:creationId xmlns:a16="http://schemas.microsoft.com/office/drawing/2014/main" id="{777E7A67-751B-4AC1-BC1D-40E554E0A81B}"/>
              </a:ext>
            </a:extLst>
          </p:cNvPr>
          <p:cNvPicPr>
            <a:picLocks noChangeAspect="1"/>
          </p:cNvPicPr>
          <p:nvPr/>
        </p:nvPicPr>
        <p:blipFill>
          <a:blip r:embed="rId3"/>
          <a:stretch>
            <a:fillRect/>
          </a:stretch>
        </p:blipFill>
        <p:spPr>
          <a:xfrm>
            <a:off x="6175265" y="1642720"/>
            <a:ext cx="5547597" cy="4398484"/>
          </a:xfrm>
          <a:prstGeom prst="rect">
            <a:avLst/>
          </a:prstGeom>
          <a:ln w="12700">
            <a:solidFill>
              <a:srgbClr val="FFC000"/>
            </a:solidFill>
          </a:ln>
        </p:spPr>
      </p:pic>
      <p:sp>
        <p:nvSpPr>
          <p:cNvPr id="9" name="Rectangle 8">
            <a:extLst>
              <a:ext uri="{FF2B5EF4-FFF2-40B4-BE49-F238E27FC236}">
                <a16:creationId xmlns:a16="http://schemas.microsoft.com/office/drawing/2014/main" id="{5CD2BE89-3EF0-471A-BACF-8A45871EE9B1}"/>
              </a:ext>
            </a:extLst>
          </p:cNvPr>
          <p:cNvSpPr/>
          <p:nvPr/>
        </p:nvSpPr>
        <p:spPr>
          <a:xfrm>
            <a:off x="9164412" y="5717146"/>
            <a:ext cx="3198688" cy="184666"/>
          </a:xfrm>
          <a:prstGeom prst="rect">
            <a:avLst/>
          </a:prstGeom>
        </p:spPr>
        <p:txBody>
          <a:bodyPr wrap="square">
            <a:spAutoFit/>
          </a:bodyPr>
          <a:lstStyle/>
          <a:p>
            <a:r>
              <a:rPr lang="en-GB" sz="600" dirty="0">
                <a:solidFill>
                  <a:srgbClr val="00B0F0"/>
                </a:solidFill>
              </a:rPr>
              <a:t>https://www.wordstream.com/blog/ws/2017/10/24/subliminal-advertising</a:t>
            </a:r>
          </a:p>
        </p:txBody>
      </p:sp>
    </p:spTree>
    <p:extLst>
      <p:ext uri="{BB962C8B-B14F-4D97-AF65-F5344CB8AC3E}">
        <p14:creationId xmlns:p14="http://schemas.microsoft.com/office/powerpoint/2010/main" val="3639005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5841EB-0141-4F28-B82D-92E7880D0C77}"/>
              </a:ext>
            </a:extLst>
          </p:cNvPr>
          <p:cNvSpPr txBox="1"/>
          <p:nvPr/>
        </p:nvSpPr>
        <p:spPr>
          <a:xfrm>
            <a:off x="42789" y="898100"/>
            <a:ext cx="12611541"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9D5482A5-E0BD-43C6-815F-83539A228363}"/>
              </a:ext>
            </a:extLst>
          </p:cNvPr>
          <p:cNvSpPr txBox="1"/>
          <p:nvPr/>
        </p:nvSpPr>
        <p:spPr>
          <a:xfrm>
            <a:off x="227611" y="202148"/>
            <a:ext cx="11921600" cy="769441"/>
          </a:xfrm>
          <a:prstGeom prst="rect">
            <a:avLst/>
          </a:prstGeom>
          <a:noFill/>
        </p:spPr>
        <p:txBody>
          <a:bodyPr wrap="square" rtlCol="0">
            <a:spAutoFit/>
          </a:bodyPr>
          <a:lstStyle/>
          <a:p>
            <a:pPr lvl="0" defTabSz="457200">
              <a:defRPr/>
            </a:pPr>
            <a:r>
              <a:rPr kumimoji="0" lang="en-GB" sz="44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Broadcasting </a:t>
            </a:r>
            <a:r>
              <a:rPr lang="en-GB" sz="4400" dirty="0">
                <a:solidFill>
                  <a:srgbClr val="FFC000"/>
                </a:solidFill>
                <a:latin typeface="Calibri Light" panose="020F0302020204030204" pitchFamily="34" charset="0"/>
                <a:cs typeface="Calibri Light" panose="020F0302020204030204" pitchFamily="34" charset="0"/>
              </a:rPr>
              <a:t>Subliminal Ads is</a:t>
            </a:r>
            <a:r>
              <a:rPr kumimoji="0" lang="en-GB" sz="44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 </a:t>
            </a:r>
            <a:r>
              <a:rPr lang="en-GB" sz="4400" dirty="0">
                <a:solidFill>
                  <a:srgbClr val="FFC000"/>
                </a:solidFill>
                <a:latin typeface="Calibri Light" panose="020F0302020204030204" pitchFamily="34" charset="0"/>
                <a:cs typeface="Calibri Light" panose="020F0302020204030204" pitchFamily="34" charset="0"/>
              </a:rPr>
              <a:t>Prohibited </a:t>
            </a:r>
            <a:r>
              <a:rPr kumimoji="0" lang="en-GB" sz="44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in the UK</a:t>
            </a:r>
          </a:p>
        </p:txBody>
      </p:sp>
      <p:sp>
        <p:nvSpPr>
          <p:cNvPr id="4" name="TextBox 3">
            <a:extLst>
              <a:ext uri="{FF2B5EF4-FFF2-40B4-BE49-F238E27FC236}">
                <a16:creationId xmlns:a16="http://schemas.microsoft.com/office/drawing/2014/main" id="{CF85F582-4FA1-4609-A9F6-C50BED07CECE}"/>
              </a:ext>
            </a:extLst>
          </p:cNvPr>
          <p:cNvSpPr txBox="1"/>
          <p:nvPr/>
        </p:nvSpPr>
        <p:spPr>
          <a:xfrm>
            <a:off x="732730" y="1822938"/>
            <a:ext cx="1569660"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7" name="TextBox 6">
            <a:extLst>
              <a:ext uri="{FF2B5EF4-FFF2-40B4-BE49-F238E27FC236}">
                <a16:creationId xmlns:a16="http://schemas.microsoft.com/office/drawing/2014/main" id="{09E1CB69-9A84-45C5-907F-4B5C8C0C60EB}"/>
              </a:ext>
            </a:extLst>
          </p:cNvPr>
          <p:cNvSpPr txBox="1"/>
          <p:nvPr/>
        </p:nvSpPr>
        <p:spPr>
          <a:xfrm>
            <a:off x="496684" y="1685433"/>
            <a:ext cx="6551389" cy="3108543"/>
          </a:xfrm>
          <a:prstGeom prst="rect">
            <a:avLst/>
          </a:prstGeom>
          <a:noFill/>
        </p:spPr>
        <p:txBody>
          <a:bodyPr wrap="square" rtlCol="0">
            <a:spAutoFit/>
          </a:bodyPr>
          <a:lstStyle/>
          <a:p>
            <a:r>
              <a:rPr lang="en-US" sz="2800" dirty="0"/>
              <a:t>Two Advertising Codes of Practice in UK:</a:t>
            </a:r>
          </a:p>
          <a:p>
            <a:endParaRPr lang="en-US" sz="2800" dirty="0"/>
          </a:p>
          <a:p>
            <a:pPr marL="514350" indent="-514350">
              <a:buFont typeface="+mj-lt"/>
              <a:buAutoNum type="arabicPeriod"/>
            </a:pPr>
            <a:r>
              <a:rPr lang="en-US" sz="2800" dirty="0"/>
              <a:t> Committee of Advertising Practice (CAP) </a:t>
            </a:r>
          </a:p>
          <a:p>
            <a:pPr marL="514350" indent="-514350">
              <a:buFont typeface="+mj-lt"/>
              <a:buAutoNum type="arabicPeriod"/>
            </a:pPr>
            <a:endParaRPr lang="en-US" sz="2800" dirty="0"/>
          </a:p>
          <a:p>
            <a:pPr marL="514350" indent="-514350">
              <a:buFont typeface="+mj-lt"/>
              <a:buAutoNum type="arabicPeriod"/>
            </a:pPr>
            <a:r>
              <a:rPr lang="en-US" sz="2800" dirty="0"/>
              <a:t>Broadcast Committee of Advertising Practice (BCAP) </a:t>
            </a:r>
            <a:endParaRPr lang="en-GB" sz="2800" dirty="0"/>
          </a:p>
        </p:txBody>
      </p:sp>
      <p:sp>
        <p:nvSpPr>
          <p:cNvPr id="5" name="TextBox 4">
            <a:extLst>
              <a:ext uri="{FF2B5EF4-FFF2-40B4-BE49-F238E27FC236}">
                <a16:creationId xmlns:a16="http://schemas.microsoft.com/office/drawing/2014/main" id="{A1A3F005-15E3-4175-9F3F-1B3476E6FE2D}"/>
              </a:ext>
            </a:extLst>
          </p:cNvPr>
          <p:cNvSpPr txBox="1"/>
          <p:nvPr/>
        </p:nvSpPr>
        <p:spPr>
          <a:xfrm flipH="1">
            <a:off x="496684" y="5055500"/>
            <a:ext cx="5618358" cy="954107"/>
          </a:xfrm>
          <a:prstGeom prst="rect">
            <a:avLst/>
          </a:prstGeom>
          <a:noFill/>
        </p:spPr>
        <p:txBody>
          <a:bodyPr wrap="square" rtlCol="0">
            <a:spAutoFit/>
          </a:bodyPr>
          <a:lstStyle/>
          <a:p>
            <a:r>
              <a:rPr lang="en-GB" sz="2800" u="sng" dirty="0">
                <a:solidFill>
                  <a:srgbClr val="00B0F0"/>
                </a:solidFill>
              </a:rPr>
              <a:t>Both</a:t>
            </a:r>
            <a:r>
              <a:rPr lang="en-GB" sz="2800" dirty="0">
                <a:solidFill>
                  <a:srgbClr val="00B0F0"/>
                </a:solidFill>
              </a:rPr>
              <a:t> prohibit the use of subliminal advertising</a:t>
            </a:r>
          </a:p>
        </p:txBody>
      </p:sp>
      <p:pic>
        <p:nvPicPr>
          <p:cNvPr id="8" name="Picture 7">
            <a:extLst>
              <a:ext uri="{FF2B5EF4-FFF2-40B4-BE49-F238E27FC236}">
                <a16:creationId xmlns:a16="http://schemas.microsoft.com/office/drawing/2014/main" id="{26552985-0D23-43C2-BC77-ADCD0D5E382F}"/>
              </a:ext>
            </a:extLst>
          </p:cNvPr>
          <p:cNvPicPr>
            <a:picLocks noChangeAspect="1"/>
          </p:cNvPicPr>
          <p:nvPr/>
        </p:nvPicPr>
        <p:blipFill>
          <a:blip r:embed="rId2"/>
          <a:stretch>
            <a:fillRect/>
          </a:stretch>
        </p:blipFill>
        <p:spPr>
          <a:xfrm>
            <a:off x="6919202" y="1717024"/>
            <a:ext cx="4584589" cy="4554107"/>
          </a:xfrm>
          <a:prstGeom prst="rect">
            <a:avLst/>
          </a:prstGeom>
        </p:spPr>
      </p:pic>
      <p:sp>
        <p:nvSpPr>
          <p:cNvPr id="10" name="Rectangle 9">
            <a:extLst>
              <a:ext uri="{FF2B5EF4-FFF2-40B4-BE49-F238E27FC236}">
                <a16:creationId xmlns:a16="http://schemas.microsoft.com/office/drawing/2014/main" id="{7D265549-5E6D-48F7-98F7-6E460B6B3F89}"/>
              </a:ext>
            </a:extLst>
          </p:cNvPr>
          <p:cNvSpPr/>
          <p:nvPr/>
        </p:nvSpPr>
        <p:spPr>
          <a:xfrm rot="10800000" flipV="1">
            <a:off x="8414494" y="5532553"/>
            <a:ext cx="2691869" cy="276999"/>
          </a:xfrm>
          <a:prstGeom prst="rect">
            <a:avLst/>
          </a:prstGeom>
        </p:spPr>
        <p:txBody>
          <a:bodyPr wrap="square">
            <a:spAutoFit/>
          </a:bodyPr>
          <a:lstStyle/>
          <a:p>
            <a:pPr lvl="0"/>
            <a:r>
              <a:rPr lang="en-GB" sz="600" dirty="0">
                <a:solidFill>
                  <a:prstClr val="white"/>
                </a:solidFill>
              </a:rPr>
              <a:t>https://www.jdogjunkremoval.com/wp-content/uploads/2019/06/tv-540x540.jpg</a:t>
            </a:r>
          </a:p>
        </p:txBody>
      </p:sp>
    </p:spTree>
    <p:extLst>
      <p:ext uri="{BB962C8B-B14F-4D97-AF65-F5344CB8AC3E}">
        <p14:creationId xmlns:p14="http://schemas.microsoft.com/office/powerpoint/2010/main" val="477465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5841EB-0141-4F28-B82D-92E7880D0C77}"/>
              </a:ext>
            </a:extLst>
          </p:cNvPr>
          <p:cNvSpPr txBox="1"/>
          <p:nvPr/>
        </p:nvSpPr>
        <p:spPr>
          <a:xfrm>
            <a:off x="42788" y="1381004"/>
            <a:ext cx="12611541"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9D5482A5-E0BD-43C6-815F-83539A228363}"/>
              </a:ext>
            </a:extLst>
          </p:cNvPr>
          <p:cNvSpPr txBox="1"/>
          <p:nvPr/>
        </p:nvSpPr>
        <p:spPr>
          <a:xfrm>
            <a:off x="948488" y="119120"/>
            <a:ext cx="10067792" cy="1446550"/>
          </a:xfrm>
          <a:prstGeom prst="rect">
            <a:avLst/>
          </a:prstGeom>
          <a:noFill/>
        </p:spPr>
        <p:txBody>
          <a:bodyPr wrap="square" rtlCol="0">
            <a:spAutoFit/>
          </a:bodyPr>
          <a:lstStyle/>
          <a:p>
            <a:pPr lvl="0" defTabSz="457200">
              <a:defRPr/>
            </a:pPr>
            <a:r>
              <a:rPr lang="en-US" sz="4400" dirty="0">
                <a:solidFill>
                  <a:srgbClr val="FFC000"/>
                </a:solidFill>
                <a:latin typeface="+mj-lt"/>
              </a:rPr>
              <a:t>The Broadcast Committee of Advertising Practice (BCAP) </a:t>
            </a:r>
            <a:endParaRPr kumimoji="0" lang="en-GB" sz="4400" b="0" i="0" u="none" strike="noStrike" kern="1200" cap="none" spc="0" normalizeH="0" baseline="0" noProof="0" dirty="0">
              <a:ln>
                <a:noFill/>
              </a:ln>
              <a:solidFill>
                <a:srgbClr val="FFC000"/>
              </a:solidFill>
              <a:effectLst/>
              <a:uLnTx/>
              <a:uFillTx/>
              <a:latin typeface="+mj-lt"/>
              <a:ea typeface="+mn-ea"/>
              <a:cs typeface="+mn-cs"/>
            </a:endParaRPr>
          </a:p>
        </p:txBody>
      </p:sp>
      <p:sp>
        <p:nvSpPr>
          <p:cNvPr id="4" name="TextBox 3">
            <a:extLst>
              <a:ext uri="{FF2B5EF4-FFF2-40B4-BE49-F238E27FC236}">
                <a16:creationId xmlns:a16="http://schemas.microsoft.com/office/drawing/2014/main" id="{CF85F582-4FA1-4609-A9F6-C50BED07CECE}"/>
              </a:ext>
            </a:extLst>
          </p:cNvPr>
          <p:cNvSpPr txBox="1"/>
          <p:nvPr/>
        </p:nvSpPr>
        <p:spPr>
          <a:xfrm>
            <a:off x="1055073" y="2651287"/>
            <a:ext cx="5783817" cy="3108543"/>
          </a:xfrm>
          <a:prstGeom prst="rect">
            <a:avLst/>
          </a:prstGeom>
          <a:noFill/>
        </p:spPr>
        <p:txBody>
          <a:bodyPr wrap="square" rtlCol="0">
            <a:spAutoFit/>
          </a:bodyPr>
          <a:lstStyle/>
          <a:p>
            <a:pPr lvl="0" defTabSz="457200">
              <a:defRPr/>
            </a:pPr>
            <a:r>
              <a:rPr lang="en-US" sz="2800" i="1" dirty="0">
                <a:solidFill>
                  <a:srgbClr val="00B0F0"/>
                </a:solidFill>
              </a:rPr>
              <a:t>“No advertisement may use images of very brief duration, or any other technique that is likely to influence consumers, without their being fully aware of what has been done.”</a:t>
            </a:r>
            <a:endParaRPr lang="en-US" sz="1000" i="1" dirty="0">
              <a:solidFill>
                <a:srgbClr val="00B0F0"/>
              </a:solidFill>
            </a:endParaRPr>
          </a:p>
          <a:p>
            <a:pPr lvl="0" defTabSz="457200">
              <a:defRPr/>
            </a:pPr>
            <a:endParaRPr lang="en-US" sz="1000" dirty="0">
              <a:solidFill>
                <a:prstClr val="white"/>
              </a:solidFill>
            </a:endParaRPr>
          </a:p>
          <a:p>
            <a:pPr lvl="0" defTabSz="457200">
              <a:defRPr/>
            </a:pPr>
            <a:r>
              <a:rPr lang="en-US" sz="2000" dirty="0">
                <a:solidFill>
                  <a:prstClr val="white"/>
                </a:solidFill>
              </a:rPr>
              <a:t>                              (BCAP, 2010, Section 3.8, page 16)*</a:t>
            </a:r>
            <a:r>
              <a:rPr lang="en-US" sz="2800" dirty="0">
                <a:solidFill>
                  <a:prstClr val="white"/>
                </a:solidFill>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7" name="TextBox 6">
            <a:extLst>
              <a:ext uri="{FF2B5EF4-FFF2-40B4-BE49-F238E27FC236}">
                <a16:creationId xmlns:a16="http://schemas.microsoft.com/office/drawing/2014/main" id="{09E1CB69-9A84-45C5-907F-4B5C8C0C60EB}"/>
              </a:ext>
            </a:extLst>
          </p:cNvPr>
          <p:cNvSpPr txBox="1"/>
          <p:nvPr/>
        </p:nvSpPr>
        <p:spPr>
          <a:xfrm>
            <a:off x="4822103" y="2233239"/>
            <a:ext cx="5733327" cy="246221"/>
          </a:xfrm>
          <a:prstGeom prst="rect">
            <a:avLst/>
          </a:prstGeom>
          <a:noFill/>
        </p:spPr>
        <p:txBody>
          <a:bodyPr wrap="square" rtlCol="0">
            <a:spAutoFit/>
          </a:bodyPr>
          <a:lstStyle/>
          <a:p>
            <a:endParaRPr lang="en-GB" sz="1000" dirty="0"/>
          </a:p>
        </p:txBody>
      </p:sp>
      <p:pic>
        <p:nvPicPr>
          <p:cNvPr id="10" name="Picture 9">
            <a:extLst>
              <a:ext uri="{FF2B5EF4-FFF2-40B4-BE49-F238E27FC236}">
                <a16:creationId xmlns:a16="http://schemas.microsoft.com/office/drawing/2014/main" id="{428ADAC7-8F31-42AF-A4CE-375D3B306406}"/>
              </a:ext>
            </a:extLst>
          </p:cNvPr>
          <p:cNvPicPr>
            <a:picLocks noChangeAspect="1"/>
          </p:cNvPicPr>
          <p:nvPr/>
        </p:nvPicPr>
        <p:blipFill rotWithShape="1">
          <a:blip r:embed="rId3"/>
          <a:srcRect l="4551" t="10635" r="60976" b="12375"/>
          <a:stretch/>
        </p:blipFill>
        <p:spPr>
          <a:xfrm>
            <a:off x="7663029" y="1267432"/>
            <a:ext cx="3750366" cy="5239461"/>
          </a:xfrm>
          <a:prstGeom prst="rect">
            <a:avLst/>
          </a:prstGeom>
          <a:ln w="19050">
            <a:solidFill>
              <a:srgbClr val="FFC000"/>
            </a:solidFill>
          </a:ln>
        </p:spPr>
      </p:pic>
    </p:spTree>
    <p:extLst>
      <p:ext uri="{BB962C8B-B14F-4D97-AF65-F5344CB8AC3E}">
        <p14:creationId xmlns:p14="http://schemas.microsoft.com/office/powerpoint/2010/main" val="3288289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98802" y="308082"/>
            <a:ext cx="11785534" cy="646331"/>
          </a:xfrm>
          <a:prstGeom prst="rect">
            <a:avLst/>
          </a:prstGeom>
          <a:noFill/>
        </p:spPr>
        <p:txBody>
          <a:bodyPr wrap="none" rtlCol="0">
            <a:spAutoFit/>
          </a:bodyPr>
          <a:lstStyle/>
          <a:p>
            <a:pPr algn="ctr"/>
            <a:r>
              <a:rPr lang="en-GB" sz="3600" dirty="0">
                <a:solidFill>
                  <a:srgbClr val="FFC000"/>
                </a:solidFill>
                <a:latin typeface="+mj-lt"/>
              </a:rPr>
              <a:t>McDonalds (2007): Single frame insertion, US TV Food Network</a:t>
            </a:r>
          </a:p>
        </p:txBody>
      </p:sp>
      <p:sp>
        <p:nvSpPr>
          <p:cNvPr id="9" name="TextBox 8">
            <a:extLst>
              <a:ext uri="{FF2B5EF4-FFF2-40B4-BE49-F238E27FC236}">
                <a16:creationId xmlns:a16="http://schemas.microsoft.com/office/drawing/2014/main" id="{D311DB4F-0663-46AF-80CA-7EA88190FB0B}"/>
              </a:ext>
            </a:extLst>
          </p:cNvPr>
          <p:cNvSpPr txBox="1"/>
          <p:nvPr/>
        </p:nvSpPr>
        <p:spPr>
          <a:xfrm>
            <a:off x="7008423" y="5668097"/>
            <a:ext cx="4975913" cy="646331"/>
          </a:xfrm>
          <a:prstGeom prst="rect">
            <a:avLst/>
          </a:prstGeom>
          <a:noFill/>
        </p:spPr>
        <p:txBody>
          <a:bodyPr wrap="square" rtlCol="0">
            <a:spAutoFit/>
          </a:bodyPr>
          <a:lstStyle/>
          <a:p>
            <a:r>
              <a:rPr lang="en-GB" dirty="0">
                <a:solidFill>
                  <a:schemeClr val="bg1"/>
                </a:solidFill>
                <a:hlinkClick r:id="rId2"/>
              </a:rPr>
              <a:t>https://www.youtube.com/watch?v=LMzbwa6PvEE</a:t>
            </a:r>
            <a:endParaRPr lang="en-GB" dirty="0">
              <a:solidFill>
                <a:schemeClr val="bg1"/>
              </a:solidFill>
            </a:endParaRPr>
          </a:p>
          <a:p>
            <a:r>
              <a:rPr lang="en-GB" dirty="0">
                <a:solidFill>
                  <a:schemeClr val="bg1"/>
                </a:solidFill>
              </a:rPr>
              <a:t>[Accessed 21.01.20] </a:t>
            </a:r>
          </a:p>
        </p:txBody>
      </p:sp>
      <p:pic>
        <p:nvPicPr>
          <p:cNvPr id="3" name="Picture 2">
            <a:extLst>
              <a:ext uri="{FF2B5EF4-FFF2-40B4-BE49-F238E27FC236}">
                <a16:creationId xmlns:a16="http://schemas.microsoft.com/office/drawing/2014/main" id="{D669D6A1-94E0-4A87-9CE7-1EB97A26E93D}"/>
              </a:ext>
            </a:extLst>
          </p:cNvPr>
          <p:cNvPicPr>
            <a:picLocks noChangeAspect="1"/>
          </p:cNvPicPr>
          <p:nvPr/>
        </p:nvPicPr>
        <p:blipFill>
          <a:blip r:embed="rId3"/>
          <a:stretch>
            <a:fillRect/>
          </a:stretch>
        </p:blipFill>
        <p:spPr>
          <a:xfrm>
            <a:off x="7762916" y="1609049"/>
            <a:ext cx="3686068" cy="3686068"/>
          </a:xfrm>
          <a:prstGeom prst="rect">
            <a:avLst/>
          </a:prstGeom>
        </p:spPr>
      </p:pic>
      <p:sp>
        <p:nvSpPr>
          <p:cNvPr id="11" name="Rectangle 10">
            <a:extLst>
              <a:ext uri="{FF2B5EF4-FFF2-40B4-BE49-F238E27FC236}">
                <a16:creationId xmlns:a16="http://schemas.microsoft.com/office/drawing/2014/main" id="{1F293B17-4D64-4C61-B27D-F3925443329C}"/>
              </a:ext>
            </a:extLst>
          </p:cNvPr>
          <p:cNvSpPr/>
          <p:nvPr/>
        </p:nvSpPr>
        <p:spPr>
          <a:xfrm>
            <a:off x="-170626" y="866737"/>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36434D34-815B-4D01-AF31-79D87E3DBB77}"/>
              </a:ext>
            </a:extLst>
          </p:cNvPr>
          <p:cNvSpPr txBox="1"/>
          <p:nvPr/>
        </p:nvSpPr>
        <p:spPr>
          <a:xfrm>
            <a:off x="315655" y="1609049"/>
            <a:ext cx="7138432" cy="3970318"/>
          </a:xfrm>
          <a:prstGeom prst="rect">
            <a:avLst/>
          </a:prstGeom>
          <a:noFill/>
        </p:spPr>
        <p:txBody>
          <a:bodyPr wrap="square" rtlCol="0">
            <a:spAutoFit/>
          </a:bodyPr>
          <a:lstStyle/>
          <a:p>
            <a:r>
              <a:rPr lang="en-GB" sz="2800" dirty="0">
                <a:solidFill>
                  <a:schemeClr val="bg1"/>
                </a:solidFill>
              </a:rPr>
              <a:t>Watch this short clip of a single frame insertion of the McDonalds logo</a:t>
            </a:r>
          </a:p>
          <a:p>
            <a:endParaRPr lang="en-GB" sz="2800" dirty="0">
              <a:solidFill>
                <a:schemeClr val="bg1"/>
              </a:solidFill>
            </a:endParaRPr>
          </a:p>
          <a:p>
            <a:r>
              <a:rPr lang="en-GB" sz="2800" dirty="0">
                <a:solidFill>
                  <a:schemeClr val="bg1"/>
                </a:solidFill>
              </a:rPr>
              <a:t>You may be aware that something appears, but not necessarily </a:t>
            </a:r>
            <a:r>
              <a:rPr lang="en-GB" sz="2800" i="1" dirty="0">
                <a:solidFill>
                  <a:schemeClr val="bg1"/>
                </a:solidFill>
              </a:rPr>
              <a:t>what</a:t>
            </a:r>
            <a:r>
              <a:rPr lang="en-GB" sz="2800" dirty="0">
                <a:solidFill>
                  <a:schemeClr val="bg1"/>
                </a:solidFill>
              </a:rPr>
              <a:t> appears</a:t>
            </a:r>
          </a:p>
          <a:p>
            <a:endParaRPr lang="en-GB" sz="2800" dirty="0">
              <a:solidFill>
                <a:schemeClr val="bg1"/>
              </a:solidFill>
            </a:endParaRPr>
          </a:p>
          <a:p>
            <a:r>
              <a:rPr lang="en-GB" sz="2800" dirty="0">
                <a:solidFill>
                  <a:schemeClr val="bg1"/>
                </a:solidFill>
              </a:rPr>
              <a:t>That may not be the case for everyone – depending on the stimulus, some will be able to discern it – others won’t</a:t>
            </a:r>
            <a:endParaRPr lang="en-GB" dirty="0"/>
          </a:p>
        </p:txBody>
      </p:sp>
    </p:spTree>
    <p:extLst>
      <p:ext uri="{BB962C8B-B14F-4D97-AF65-F5344CB8AC3E}">
        <p14:creationId xmlns:p14="http://schemas.microsoft.com/office/powerpoint/2010/main" val="3809033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871602" y="339610"/>
            <a:ext cx="10313208" cy="707886"/>
          </a:xfrm>
          <a:prstGeom prst="rect">
            <a:avLst/>
          </a:prstGeom>
          <a:noFill/>
        </p:spPr>
        <p:txBody>
          <a:bodyPr wrap="none" rtlCol="0">
            <a:spAutoFit/>
          </a:bodyPr>
          <a:lstStyle/>
          <a:p>
            <a:pPr algn="ctr"/>
            <a:r>
              <a:rPr lang="en-GB" sz="4000" dirty="0">
                <a:solidFill>
                  <a:srgbClr val="FFC000"/>
                </a:solidFill>
                <a:latin typeface="+mj-lt"/>
              </a:rPr>
              <a:t>Backward Masking &amp; The Judas Priest Trial (1990)</a:t>
            </a:r>
          </a:p>
        </p:txBody>
      </p:sp>
      <p:sp>
        <p:nvSpPr>
          <p:cNvPr id="11" name="Rectangle 10">
            <a:extLst>
              <a:ext uri="{FF2B5EF4-FFF2-40B4-BE49-F238E27FC236}">
                <a16:creationId xmlns:a16="http://schemas.microsoft.com/office/drawing/2014/main" id="{1F293B17-4D64-4C61-B27D-F3925443329C}"/>
              </a:ext>
            </a:extLst>
          </p:cNvPr>
          <p:cNvSpPr/>
          <p:nvPr/>
        </p:nvSpPr>
        <p:spPr>
          <a:xfrm>
            <a:off x="-170626" y="866737"/>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5" name="TextBox 4">
            <a:extLst>
              <a:ext uri="{FF2B5EF4-FFF2-40B4-BE49-F238E27FC236}">
                <a16:creationId xmlns:a16="http://schemas.microsoft.com/office/drawing/2014/main" id="{894FB3B2-7737-4EA7-B3CE-90C96D1AB841}"/>
              </a:ext>
            </a:extLst>
          </p:cNvPr>
          <p:cNvSpPr txBox="1"/>
          <p:nvPr/>
        </p:nvSpPr>
        <p:spPr>
          <a:xfrm>
            <a:off x="661014" y="2156802"/>
            <a:ext cx="5721426" cy="3108543"/>
          </a:xfrm>
          <a:prstGeom prst="rect">
            <a:avLst/>
          </a:prstGeom>
          <a:noFill/>
        </p:spPr>
        <p:txBody>
          <a:bodyPr wrap="square" rtlCol="0">
            <a:spAutoFit/>
          </a:bodyPr>
          <a:lstStyle/>
          <a:p>
            <a:r>
              <a:rPr lang="en-GB" sz="2800" dirty="0">
                <a:solidFill>
                  <a:schemeClr val="bg1"/>
                </a:solidFill>
              </a:rPr>
              <a:t>The heavy metal band Judas Priest were taken to a US court in 1990 by the families of </a:t>
            </a:r>
            <a:r>
              <a:rPr lang="en-GB" dirty="0">
                <a:solidFill>
                  <a:schemeClr val="bg1"/>
                </a:solidFill>
              </a:rPr>
              <a:t> </a:t>
            </a:r>
            <a:r>
              <a:rPr lang="en-GB" sz="2800" dirty="0">
                <a:solidFill>
                  <a:schemeClr val="bg1"/>
                </a:solidFill>
              </a:rPr>
              <a:t>2 young Americans, James Vance and Raymond Belknap, who entered a suicide pact after listening to the band’s music (Belknap died, Vance survived, only to die later)</a:t>
            </a:r>
          </a:p>
        </p:txBody>
      </p:sp>
      <p:pic>
        <p:nvPicPr>
          <p:cNvPr id="7" name="Picture 6">
            <a:extLst>
              <a:ext uri="{FF2B5EF4-FFF2-40B4-BE49-F238E27FC236}">
                <a16:creationId xmlns:a16="http://schemas.microsoft.com/office/drawing/2014/main" id="{952A0D93-BD74-4BD1-9A2F-FFA01C658576}"/>
              </a:ext>
            </a:extLst>
          </p:cNvPr>
          <p:cNvPicPr>
            <a:picLocks noChangeAspect="1"/>
          </p:cNvPicPr>
          <p:nvPr/>
        </p:nvPicPr>
        <p:blipFill>
          <a:blip r:embed="rId2"/>
          <a:stretch>
            <a:fillRect/>
          </a:stretch>
        </p:blipFill>
        <p:spPr>
          <a:xfrm>
            <a:off x="6813465" y="2067066"/>
            <a:ext cx="4601172" cy="3393195"/>
          </a:xfrm>
          <a:prstGeom prst="rect">
            <a:avLst/>
          </a:prstGeom>
          <a:ln>
            <a:solidFill>
              <a:srgbClr val="FFC000"/>
            </a:solidFill>
          </a:ln>
        </p:spPr>
      </p:pic>
      <p:sp>
        <p:nvSpPr>
          <p:cNvPr id="10" name="Rectangle 9">
            <a:extLst>
              <a:ext uri="{FF2B5EF4-FFF2-40B4-BE49-F238E27FC236}">
                <a16:creationId xmlns:a16="http://schemas.microsoft.com/office/drawing/2014/main" id="{3DE31AEC-4774-429D-8362-352EF267A0FC}"/>
              </a:ext>
            </a:extLst>
          </p:cNvPr>
          <p:cNvSpPr/>
          <p:nvPr/>
        </p:nvSpPr>
        <p:spPr>
          <a:xfrm>
            <a:off x="7573629" y="5460261"/>
            <a:ext cx="3611181" cy="152803"/>
          </a:xfrm>
          <a:prstGeom prst="rect">
            <a:avLst/>
          </a:prstGeom>
        </p:spPr>
        <p:txBody>
          <a:bodyPr wrap="square">
            <a:spAutoFit/>
          </a:bodyPr>
          <a:lstStyle/>
          <a:p>
            <a:r>
              <a:rPr lang="en-GB" sz="400" dirty="0">
                <a:solidFill>
                  <a:schemeClr val="bg1"/>
                </a:solidFill>
              </a:rPr>
              <a:t>https://rockoverdose.gr/richie-faulkner-judas-priest-rock-overdose-wanted-something-better-different-classic-modern-judas-priest-2018/</a:t>
            </a:r>
          </a:p>
        </p:txBody>
      </p:sp>
    </p:spTree>
    <p:extLst>
      <p:ext uri="{BB962C8B-B14F-4D97-AF65-F5344CB8AC3E}">
        <p14:creationId xmlns:p14="http://schemas.microsoft.com/office/powerpoint/2010/main" val="490610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516D921-8E46-46F4-A9CE-12A28275E6AB}"/>
              </a:ext>
            </a:extLst>
          </p:cNvPr>
          <p:cNvPicPr>
            <a:picLocks noChangeAspect="1"/>
          </p:cNvPicPr>
          <p:nvPr/>
        </p:nvPicPr>
        <p:blipFill rotWithShape="1">
          <a:blip r:embed="rId3"/>
          <a:srcRect l="950"/>
          <a:stretch/>
        </p:blipFill>
        <p:spPr>
          <a:xfrm>
            <a:off x="6345716" y="1790205"/>
            <a:ext cx="5576636" cy="4222581"/>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59" y="184666"/>
            <a:ext cx="12070448" cy="769441"/>
          </a:xfrm>
          <a:prstGeom prst="rect">
            <a:avLst/>
          </a:prstGeom>
          <a:noFill/>
        </p:spPr>
        <p:txBody>
          <a:bodyPr wrap="square" rtlCol="0">
            <a:spAutoFit/>
          </a:bodyPr>
          <a:lstStyle/>
          <a:p>
            <a:r>
              <a:rPr lang="es-ES" sz="4400" dirty="0">
                <a:solidFill>
                  <a:srgbClr val="FFC000"/>
                </a:solidFill>
                <a:latin typeface="+mj-lt"/>
              </a:rPr>
              <a:t>The First Amendment: Vance vs. Judas Priest (1990)</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7487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Rectangle 2">
            <a:extLst>
              <a:ext uri="{FF2B5EF4-FFF2-40B4-BE49-F238E27FC236}">
                <a16:creationId xmlns:a16="http://schemas.microsoft.com/office/drawing/2014/main" id="{070C3A12-2A20-4510-8F5A-27B259324B36}"/>
              </a:ext>
            </a:extLst>
          </p:cNvPr>
          <p:cNvSpPr/>
          <p:nvPr/>
        </p:nvSpPr>
        <p:spPr>
          <a:xfrm>
            <a:off x="505777" y="1420873"/>
            <a:ext cx="6096000" cy="369332"/>
          </a:xfrm>
          <a:prstGeom prst="rect">
            <a:avLst/>
          </a:prstGeom>
        </p:spPr>
        <p:txBody>
          <a:bodyPr>
            <a:spAutoFit/>
          </a:bodyPr>
          <a:lstStyle/>
          <a:p>
            <a:endParaRPr lang="en-GB" dirty="0">
              <a:solidFill>
                <a:schemeClr val="bg1"/>
              </a:solidFill>
            </a:endParaRPr>
          </a:p>
        </p:txBody>
      </p:sp>
      <p:sp>
        <p:nvSpPr>
          <p:cNvPr id="7" name="Rectangle 6">
            <a:extLst>
              <a:ext uri="{FF2B5EF4-FFF2-40B4-BE49-F238E27FC236}">
                <a16:creationId xmlns:a16="http://schemas.microsoft.com/office/drawing/2014/main" id="{E362A777-8B43-46B8-B535-6CD9F7237DCC}"/>
              </a:ext>
            </a:extLst>
          </p:cNvPr>
          <p:cNvSpPr/>
          <p:nvPr/>
        </p:nvSpPr>
        <p:spPr>
          <a:xfrm>
            <a:off x="213359" y="3682801"/>
            <a:ext cx="3614362" cy="261610"/>
          </a:xfrm>
          <a:prstGeom prst="rect">
            <a:avLst/>
          </a:prstGeom>
        </p:spPr>
        <p:txBody>
          <a:bodyPr wrap="square">
            <a:spAutoFit/>
          </a:bodyPr>
          <a:lstStyle/>
          <a:p>
            <a:endParaRPr lang="en-GB" sz="1100" dirty="0">
              <a:solidFill>
                <a:schemeClr val="bg1"/>
              </a:solidFill>
            </a:endParaRPr>
          </a:p>
        </p:txBody>
      </p:sp>
      <p:sp>
        <p:nvSpPr>
          <p:cNvPr id="8" name="Rectangle 7">
            <a:extLst>
              <a:ext uri="{FF2B5EF4-FFF2-40B4-BE49-F238E27FC236}">
                <a16:creationId xmlns:a16="http://schemas.microsoft.com/office/drawing/2014/main" id="{864B72BC-7E44-492A-A444-165F9F099A34}"/>
              </a:ext>
            </a:extLst>
          </p:cNvPr>
          <p:cNvSpPr/>
          <p:nvPr/>
        </p:nvSpPr>
        <p:spPr>
          <a:xfrm>
            <a:off x="887350" y="1200329"/>
            <a:ext cx="7617671" cy="5478423"/>
          </a:xfrm>
          <a:prstGeom prst="rect">
            <a:avLst/>
          </a:prstGeom>
        </p:spPr>
        <p:txBody>
          <a:bodyPr wrap="square">
            <a:spAutoFit/>
          </a:bodyPr>
          <a:lstStyle/>
          <a:p>
            <a:r>
              <a:rPr lang="en-US" sz="2800" i="1" dirty="0">
                <a:solidFill>
                  <a:schemeClr val="bg1"/>
                </a:solidFill>
              </a:rPr>
              <a:t>“In a landmark 54-page ruling …. [Judge] Whitehead said that the court respected the First Amendment right of artists to express themselves, but refused to dismiss the case because he believed that subliminal messages do not </a:t>
            </a:r>
            <a:r>
              <a:rPr lang="en-US" sz="2800" i="1" dirty="0">
                <a:solidFill>
                  <a:schemeClr val="bg1"/>
                </a:solidFill>
                <a:effectLst>
                  <a:outerShdw blurRad="38100" dist="38100" dir="2700000" algn="tl">
                    <a:srgbClr val="000000">
                      <a:alpha val="43137"/>
                    </a:srgbClr>
                  </a:outerShdw>
                </a:effectLst>
              </a:rPr>
              <a:t>share such privileges.</a:t>
            </a:r>
            <a:endParaRPr lang="en-US" sz="1000" i="1" dirty="0">
              <a:solidFill>
                <a:schemeClr val="bg1"/>
              </a:solidFill>
              <a:effectLst>
                <a:outerShdw blurRad="38100" dist="38100" dir="2700000" algn="tl">
                  <a:srgbClr val="000000">
                    <a:alpha val="43137"/>
                  </a:srgbClr>
                </a:outerShdw>
              </a:effectLst>
            </a:endParaRPr>
          </a:p>
          <a:p>
            <a:endParaRPr lang="en-US" sz="1000" i="1" dirty="0">
              <a:solidFill>
                <a:schemeClr val="bg1"/>
              </a:solidFill>
              <a:effectLst>
                <a:outerShdw blurRad="38100" dist="38100" dir="2700000" algn="tl">
                  <a:srgbClr val="000000">
                    <a:alpha val="43137"/>
                  </a:srgbClr>
                </a:outerShdw>
              </a:effectLst>
            </a:endParaRPr>
          </a:p>
          <a:p>
            <a:r>
              <a:rPr lang="en-US" sz="2800" i="1" dirty="0">
                <a:solidFill>
                  <a:schemeClr val="bg1"/>
                </a:solidFill>
                <a:effectLst>
                  <a:outerShdw blurRad="38100" dist="38100" dir="2700000" algn="tl">
                    <a:srgbClr val="000000">
                      <a:alpha val="43137"/>
                    </a:srgbClr>
                  </a:outerShdw>
                </a:effectLst>
              </a:rPr>
              <a:t>Subliminal communication, he said, is not protected because it does not advance any of the purposes of free speech and because it is a violation of privacy surreptitiously engaged in to manipulate the subconscious mind.”</a:t>
            </a:r>
            <a:endParaRPr lang="en-US" sz="1000" i="1" dirty="0">
              <a:solidFill>
                <a:schemeClr val="bg1"/>
              </a:solidFill>
              <a:effectLst>
                <a:outerShdw blurRad="38100" dist="38100" dir="2700000" algn="tl">
                  <a:srgbClr val="000000">
                    <a:alpha val="43137"/>
                  </a:srgbClr>
                </a:outerShdw>
              </a:effectLst>
            </a:endParaRPr>
          </a:p>
          <a:p>
            <a:endParaRPr lang="en-US" sz="1000" dirty="0">
              <a:solidFill>
                <a:schemeClr val="bg1"/>
              </a:solidFill>
            </a:endParaRPr>
          </a:p>
          <a:p>
            <a:r>
              <a:rPr lang="en-US" dirty="0">
                <a:solidFill>
                  <a:schemeClr val="bg1"/>
                </a:solidFill>
              </a:rPr>
              <a:t>                                                               *</a:t>
            </a:r>
            <a:r>
              <a:rPr lang="en-US" sz="2200" dirty="0">
                <a:solidFill>
                  <a:schemeClr val="bg1"/>
                </a:solidFill>
              </a:rPr>
              <a:t>Philips (1990) LA Times</a:t>
            </a:r>
            <a:endParaRPr lang="en-GB" sz="2200" dirty="0">
              <a:solidFill>
                <a:schemeClr val="bg1"/>
              </a:solidFill>
            </a:endParaRPr>
          </a:p>
        </p:txBody>
      </p:sp>
      <p:sp>
        <p:nvSpPr>
          <p:cNvPr id="10" name="Rectangle 9">
            <a:extLst>
              <a:ext uri="{FF2B5EF4-FFF2-40B4-BE49-F238E27FC236}">
                <a16:creationId xmlns:a16="http://schemas.microsoft.com/office/drawing/2014/main" id="{A55BCEA9-587A-4CF0-A015-AB94C79E42C6}"/>
              </a:ext>
            </a:extLst>
          </p:cNvPr>
          <p:cNvSpPr/>
          <p:nvPr/>
        </p:nvSpPr>
        <p:spPr>
          <a:xfrm rot="10800000" flipV="1">
            <a:off x="8364807" y="5759747"/>
            <a:ext cx="2428126" cy="153888"/>
          </a:xfrm>
          <a:prstGeom prst="rect">
            <a:avLst/>
          </a:prstGeom>
        </p:spPr>
        <p:txBody>
          <a:bodyPr wrap="square">
            <a:spAutoFit/>
          </a:bodyPr>
          <a:lstStyle/>
          <a:p>
            <a:r>
              <a:rPr lang="en-GB" sz="400" dirty="0">
                <a:solidFill>
                  <a:schemeClr val="bg1"/>
                </a:solidFill>
              </a:rPr>
              <a:t>https://greenandblackmusic.com/home/2018/10/11/judas-priest-the-subliminal-message-trial/</a:t>
            </a:r>
          </a:p>
        </p:txBody>
      </p:sp>
    </p:spTree>
    <p:extLst>
      <p:ext uri="{BB962C8B-B14F-4D97-AF65-F5344CB8AC3E}">
        <p14:creationId xmlns:p14="http://schemas.microsoft.com/office/powerpoint/2010/main" val="385226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46D8DCE-951A-4D93-B356-8E73BDFA4547}"/>
              </a:ext>
            </a:extLst>
          </p:cNvPr>
          <p:cNvPicPr>
            <a:picLocks noChangeAspect="1"/>
          </p:cNvPicPr>
          <p:nvPr/>
        </p:nvPicPr>
        <p:blipFill rotWithShape="1">
          <a:blip r:embed="rId3">
            <a:alphaModFix amt="20000"/>
          </a:blip>
          <a:srcRect l="8336"/>
          <a:stretch/>
        </p:blipFill>
        <p:spPr>
          <a:xfrm>
            <a:off x="1419298" y="1295023"/>
            <a:ext cx="9003812" cy="5032458"/>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871152" y="38717"/>
            <a:ext cx="13754945" cy="1261884"/>
          </a:xfrm>
          <a:prstGeom prst="rect">
            <a:avLst/>
          </a:prstGeom>
          <a:noFill/>
        </p:spPr>
        <p:txBody>
          <a:bodyPr wrap="square" rtlCol="0">
            <a:spAutoFit/>
          </a:bodyPr>
          <a:lstStyle/>
          <a:p>
            <a:pPr algn="ctr"/>
            <a:r>
              <a:rPr lang="en-GB" sz="4400" dirty="0">
                <a:solidFill>
                  <a:srgbClr val="FFC000"/>
                </a:solidFill>
                <a:latin typeface="+mj-lt"/>
              </a:rPr>
              <a:t>Subliminal Perception on Trial: </a:t>
            </a:r>
            <a:r>
              <a:rPr lang="en-GB" sz="3200" dirty="0">
                <a:solidFill>
                  <a:srgbClr val="FFC000"/>
                </a:solidFill>
                <a:latin typeface="+mj-lt"/>
              </a:rPr>
              <a:t>Vance vs. Judas Priest (1990)</a:t>
            </a:r>
          </a:p>
          <a:p>
            <a:pPr algn="ctr"/>
            <a:r>
              <a:rPr lang="en-GB" sz="3200" dirty="0">
                <a:solidFill>
                  <a:srgbClr val="FFC000"/>
                </a:solidFill>
                <a:latin typeface="+mj-lt"/>
              </a:rPr>
              <a:t>      (also cited as precedent in law: Waller v. Osbourne 1991)</a:t>
            </a:r>
          </a:p>
        </p:txBody>
      </p:sp>
      <p:sp>
        <p:nvSpPr>
          <p:cNvPr id="6" name="TextBox 5">
            <a:extLst>
              <a:ext uri="{FF2B5EF4-FFF2-40B4-BE49-F238E27FC236}">
                <a16:creationId xmlns:a16="http://schemas.microsoft.com/office/drawing/2014/main" id="{D4CA9A37-5E15-440E-95F8-42314B5D79EF}"/>
              </a:ext>
            </a:extLst>
          </p:cNvPr>
          <p:cNvSpPr txBox="1"/>
          <p:nvPr/>
        </p:nvSpPr>
        <p:spPr>
          <a:xfrm>
            <a:off x="0" y="111593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5" name="Rectangle 4">
            <a:extLst>
              <a:ext uri="{FF2B5EF4-FFF2-40B4-BE49-F238E27FC236}">
                <a16:creationId xmlns:a16="http://schemas.microsoft.com/office/drawing/2014/main" id="{BD96A9BF-E423-4C56-A199-544D15586C60}"/>
              </a:ext>
            </a:extLst>
          </p:cNvPr>
          <p:cNvSpPr/>
          <p:nvPr/>
        </p:nvSpPr>
        <p:spPr>
          <a:xfrm>
            <a:off x="1768890" y="1895498"/>
            <a:ext cx="8746735" cy="4431983"/>
          </a:xfrm>
          <a:prstGeom prst="rect">
            <a:avLst/>
          </a:prstGeom>
        </p:spPr>
        <p:txBody>
          <a:bodyPr wrap="square">
            <a:spAutoFit/>
          </a:bodyPr>
          <a:lstStyle/>
          <a:p>
            <a:r>
              <a:rPr lang="en-US" sz="2800" dirty="0">
                <a:solidFill>
                  <a:schemeClr val="bg1"/>
                </a:solidFill>
                <a:effectLst>
                  <a:outerShdw blurRad="38100" dist="38100" dir="2700000" algn="tl">
                    <a:srgbClr val="000000">
                      <a:alpha val="43137"/>
                    </a:srgbClr>
                  </a:outerShdw>
                </a:effectLst>
              </a:rPr>
              <a:t>This trial heard ‘expert’ testimonies from researchers acting for both sides. Moore, who gave testimony for the defence, concluded;</a:t>
            </a:r>
            <a:endParaRPr lang="en-US" sz="1000" dirty="0">
              <a:solidFill>
                <a:schemeClr val="bg1"/>
              </a:solidFill>
              <a:effectLst>
                <a:outerShdw blurRad="38100" dist="38100" dir="2700000" algn="tl">
                  <a:srgbClr val="000000">
                    <a:alpha val="43137"/>
                  </a:srgbClr>
                </a:outerShdw>
              </a:effectLst>
            </a:endParaRPr>
          </a:p>
          <a:p>
            <a:endParaRPr lang="en-US" sz="1000" dirty="0">
              <a:solidFill>
                <a:schemeClr val="bg1"/>
              </a:solidFill>
              <a:effectLst>
                <a:outerShdw blurRad="38100" dist="38100" dir="2700000" algn="tl">
                  <a:srgbClr val="000000">
                    <a:alpha val="43137"/>
                  </a:srgbClr>
                </a:outerShdw>
              </a:effectLst>
            </a:endParaRPr>
          </a:p>
          <a:p>
            <a:r>
              <a:rPr lang="en-US" sz="2800" i="1" dirty="0">
                <a:solidFill>
                  <a:schemeClr val="bg1"/>
                </a:solidFill>
                <a:effectLst>
                  <a:outerShdw blurRad="38100" dist="38100" dir="2700000" algn="tl">
                    <a:srgbClr val="000000">
                      <a:alpha val="43137"/>
                    </a:srgbClr>
                  </a:outerShdw>
                </a:effectLst>
              </a:rPr>
              <a:t> </a:t>
            </a:r>
            <a:r>
              <a:rPr lang="en-US" sz="2800" i="1" dirty="0">
                <a:solidFill>
                  <a:srgbClr val="00B0F0"/>
                </a:solidFill>
                <a:effectLst>
                  <a:outerShdw blurRad="38100" dist="38100" dir="2700000" algn="tl">
                    <a:srgbClr val="000000">
                      <a:alpha val="43137"/>
                    </a:srgbClr>
                  </a:outerShdw>
                </a:effectLst>
              </a:rPr>
              <a:t>“It was my opinion that there was no scientific support for</a:t>
            </a:r>
          </a:p>
          <a:p>
            <a:r>
              <a:rPr lang="en-US" sz="2800" i="1" dirty="0">
                <a:solidFill>
                  <a:srgbClr val="00B0F0"/>
                </a:solidFill>
                <a:effectLst>
                  <a:outerShdw blurRad="38100" dist="38100" dir="2700000" algn="tl">
                    <a:srgbClr val="000000">
                      <a:alpha val="43137"/>
                    </a:srgbClr>
                  </a:outerShdw>
                </a:effectLst>
              </a:rPr>
              <a:t> the proposition that subliminal directives could induce behaviors of any kind, let alone suicide.”</a:t>
            </a:r>
            <a:r>
              <a:rPr lang="en-US" sz="2000" i="1" dirty="0">
                <a:solidFill>
                  <a:schemeClr val="bg1"/>
                </a:solidFill>
                <a:effectLst>
                  <a:outerShdw blurRad="38100" dist="38100" dir="2700000" algn="tl">
                    <a:srgbClr val="000000">
                      <a:alpha val="43137"/>
                    </a:srgbClr>
                  </a:outerShdw>
                </a:effectLst>
              </a:rPr>
              <a:t>                                    </a:t>
            </a:r>
            <a:r>
              <a:rPr lang="en-US" sz="2000" dirty="0">
                <a:solidFill>
                  <a:schemeClr val="bg1"/>
                </a:solidFill>
                <a:effectLst>
                  <a:outerShdw blurRad="38100" dist="38100" dir="2700000" algn="tl">
                    <a:srgbClr val="000000">
                      <a:alpha val="43137"/>
                    </a:srgbClr>
                  </a:outerShdw>
                </a:effectLst>
              </a:rPr>
              <a:t>	  					        (Moore, 1996: 4)</a:t>
            </a:r>
          </a:p>
          <a:p>
            <a:endParaRPr lang="en-US" sz="2800" dirty="0">
              <a:solidFill>
                <a:schemeClr val="bg1"/>
              </a:solidFill>
              <a:effectLst>
                <a:outerShdw blurRad="38100" dist="38100" dir="2700000" algn="tl">
                  <a:srgbClr val="000000">
                    <a:alpha val="43137"/>
                  </a:srgbClr>
                </a:outerShdw>
              </a:effectLst>
            </a:endParaRPr>
          </a:p>
          <a:p>
            <a:r>
              <a:rPr lang="en-US" sz="2800" dirty="0">
                <a:solidFill>
                  <a:schemeClr val="bg1"/>
                </a:solidFill>
                <a:effectLst>
                  <a:outerShdw blurRad="38100" dist="38100" dir="2700000" algn="tl">
                    <a:srgbClr val="000000">
                      <a:alpha val="43137"/>
                    </a:srgbClr>
                  </a:outerShdw>
                </a:effectLst>
              </a:rPr>
              <a:t>‘Experts’ for the prosecution included Wilson Key (only at the pretrial stage) and Howard Shevrin</a:t>
            </a:r>
            <a:endParaRPr lang="en-GB" sz="2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14175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859007" y="2053557"/>
            <a:ext cx="8473986" cy="2308324"/>
          </a:xfrm>
          <a:prstGeom prst="rect">
            <a:avLst/>
          </a:prstGeom>
          <a:noFill/>
        </p:spPr>
        <p:txBody>
          <a:bodyPr wrap="none" rtlCol="0">
            <a:spAutoFit/>
          </a:bodyPr>
          <a:lstStyle/>
          <a:p>
            <a:pPr algn="ctr"/>
            <a:r>
              <a:rPr lang="en-GB" sz="7200" dirty="0">
                <a:solidFill>
                  <a:srgbClr val="FFC000"/>
                </a:solidFill>
                <a:latin typeface="+mj-lt"/>
              </a:rPr>
              <a:t>Subliminal Perception:</a:t>
            </a:r>
          </a:p>
          <a:p>
            <a:pPr algn="ctr"/>
            <a:r>
              <a:rPr lang="en-GB" sz="7200" dirty="0">
                <a:solidFill>
                  <a:srgbClr val="FFC000"/>
                </a:solidFill>
                <a:latin typeface="+mj-lt"/>
              </a:rPr>
              <a:t>A Scientific Approach</a:t>
            </a:r>
          </a:p>
        </p:txBody>
      </p:sp>
    </p:spTree>
    <p:extLst>
      <p:ext uri="{BB962C8B-B14F-4D97-AF65-F5344CB8AC3E}">
        <p14:creationId xmlns:p14="http://schemas.microsoft.com/office/powerpoint/2010/main" val="3862240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69619" y="838594"/>
            <a:ext cx="12981637"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172876" y="315374"/>
            <a:ext cx="6409383" cy="646331"/>
          </a:xfrm>
          <a:prstGeom prst="rect">
            <a:avLst/>
          </a:prstGeom>
          <a:noFill/>
        </p:spPr>
        <p:txBody>
          <a:bodyPr wrap="none" rtlCol="0">
            <a:spAutoFit/>
          </a:bodyPr>
          <a:lstStyle/>
          <a:p>
            <a:r>
              <a:rPr lang="en-GB" sz="3600" dirty="0">
                <a:solidFill>
                  <a:srgbClr val="FFC000"/>
                </a:solidFill>
                <a:latin typeface="+mj-lt"/>
              </a:rPr>
              <a:t>Early Origins &amp; Threshold Studies:</a:t>
            </a:r>
          </a:p>
        </p:txBody>
      </p:sp>
      <p:sp>
        <p:nvSpPr>
          <p:cNvPr id="2" name="TextBox 1">
            <a:extLst>
              <a:ext uri="{FF2B5EF4-FFF2-40B4-BE49-F238E27FC236}">
                <a16:creationId xmlns:a16="http://schemas.microsoft.com/office/drawing/2014/main" id="{FFDA8E9E-5856-420D-857F-7C90232C4C1B}"/>
              </a:ext>
            </a:extLst>
          </p:cNvPr>
          <p:cNvSpPr txBox="1"/>
          <p:nvPr/>
        </p:nvSpPr>
        <p:spPr>
          <a:xfrm>
            <a:off x="305410" y="1546480"/>
            <a:ext cx="6015789" cy="6555641"/>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chemeClr val="bg1"/>
                </a:solidFill>
              </a:rPr>
              <a:t>Weber (1834) </a:t>
            </a:r>
            <a:r>
              <a:rPr lang="en-GB" sz="2800" dirty="0">
                <a:solidFill>
                  <a:schemeClr val="bg1"/>
                </a:solidFill>
              </a:rPr>
              <a:t>investigated minimum weight participants could detect on their skin</a:t>
            </a:r>
          </a:p>
          <a:p>
            <a:pPr marL="285750" indent="-285750">
              <a:buFont typeface="Arial" panose="020B0604020202020204" pitchFamily="34" charset="0"/>
              <a:buChar char="•"/>
            </a:pPr>
            <a:endParaRPr lang="en-GB" sz="1400" dirty="0">
              <a:solidFill>
                <a:schemeClr val="bg1"/>
              </a:solidFill>
            </a:endParaRPr>
          </a:p>
          <a:p>
            <a:pPr marL="457200" indent="-457200">
              <a:buFont typeface="Arial" panose="020B0604020202020204" pitchFamily="34" charset="0"/>
              <a:buChar char="•"/>
            </a:pPr>
            <a:r>
              <a:rPr lang="en-GB" sz="2800" b="1" dirty="0">
                <a:solidFill>
                  <a:schemeClr val="bg1"/>
                </a:solidFill>
              </a:rPr>
              <a:t>Peirce &amp; Jastrow </a:t>
            </a:r>
            <a:r>
              <a:rPr lang="en-GB" sz="2800" dirty="0">
                <a:solidFill>
                  <a:schemeClr val="bg1"/>
                </a:solidFill>
              </a:rPr>
              <a:t>did variation using weights just below the </a:t>
            </a:r>
            <a:r>
              <a:rPr lang="en-GB" sz="2800" dirty="0">
                <a:solidFill>
                  <a:srgbClr val="00B0F0"/>
                </a:solidFill>
              </a:rPr>
              <a:t>threshold of detection</a:t>
            </a:r>
            <a:r>
              <a:rPr lang="en-GB" sz="2800" dirty="0">
                <a:solidFill>
                  <a:schemeClr val="bg1"/>
                </a:solidFill>
              </a:rPr>
              <a:t>, requiring a guess as to which of 2 weights might be heaviest</a:t>
            </a:r>
          </a:p>
          <a:p>
            <a:pPr marL="285750" indent="-285750">
              <a:buFont typeface="Arial" panose="020B0604020202020204" pitchFamily="34" charset="0"/>
              <a:buChar char="•"/>
            </a:pPr>
            <a:endParaRPr lang="en-GB" sz="1400" dirty="0">
              <a:solidFill>
                <a:schemeClr val="bg1"/>
              </a:solidFill>
            </a:endParaRPr>
          </a:p>
          <a:p>
            <a:pPr marL="457200" indent="-457200">
              <a:buFont typeface="Arial" panose="020B0604020202020204" pitchFamily="34" charset="0"/>
              <a:buChar char="•"/>
            </a:pPr>
            <a:r>
              <a:rPr lang="en-GB" sz="2800" dirty="0">
                <a:solidFill>
                  <a:schemeClr val="bg1"/>
                </a:solidFill>
              </a:rPr>
              <a:t>Found guesses were correct more than 60% of the time*</a:t>
            </a:r>
          </a:p>
          <a:p>
            <a:r>
              <a:rPr lang="en-GB" sz="2800" dirty="0">
                <a:solidFill>
                  <a:schemeClr val="bg1"/>
                </a:solidFill>
              </a:rPr>
              <a:t>                 </a:t>
            </a:r>
            <a:r>
              <a:rPr lang="en-GB" dirty="0">
                <a:solidFill>
                  <a:schemeClr val="bg1"/>
                </a:solidFill>
              </a:rPr>
              <a:t>(Peirce &amp; Jastrow, cited in Mlodinow, 2012: 4)</a:t>
            </a:r>
          </a:p>
          <a:p>
            <a:endParaRPr lang="en-GB" sz="2800" dirty="0">
              <a:solidFill>
                <a:schemeClr val="bg1"/>
              </a:solidFill>
            </a:endParaRPr>
          </a:p>
          <a:p>
            <a:endParaRPr lang="en-GB" sz="2800" dirty="0">
              <a:solidFill>
                <a:schemeClr val="bg1"/>
              </a:solidFill>
            </a:endParaRPr>
          </a:p>
          <a:p>
            <a:endParaRPr lang="en-GB" sz="2800" dirty="0">
              <a:solidFill>
                <a:schemeClr val="bg1"/>
              </a:solidFill>
            </a:endParaRPr>
          </a:p>
          <a:p>
            <a:r>
              <a:rPr lang="en-GB" sz="2800" dirty="0">
                <a:solidFill>
                  <a:schemeClr val="bg1"/>
                </a:solidFill>
              </a:rPr>
              <a:t> </a:t>
            </a:r>
          </a:p>
        </p:txBody>
      </p:sp>
      <p:pic>
        <p:nvPicPr>
          <p:cNvPr id="3" name="Picture 2">
            <a:extLst>
              <a:ext uri="{FF2B5EF4-FFF2-40B4-BE49-F238E27FC236}">
                <a16:creationId xmlns:a16="http://schemas.microsoft.com/office/drawing/2014/main" id="{004D3AD5-122E-4011-AB86-DBAACDA9D9D6}"/>
              </a:ext>
            </a:extLst>
          </p:cNvPr>
          <p:cNvPicPr>
            <a:picLocks noChangeAspect="1"/>
          </p:cNvPicPr>
          <p:nvPr/>
        </p:nvPicPr>
        <p:blipFill rotWithShape="1">
          <a:blip r:embed="rId3"/>
          <a:srcRect l="7645" t="25778" r="2904" b="18876"/>
          <a:stretch/>
        </p:blipFill>
        <p:spPr>
          <a:xfrm>
            <a:off x="6522416" y="1731146"/>
            <a:ext cx="5106199" cy="4212400"/>
          </a:xfrm>
          <a:prstGeom prst="rect">
            <a:avLst/>
          </a:prstGeom>
          <a:ln w="19050">
            <a:solidFill>
              <a:srgbClr val="FFC000"/>
            </a:solidFill>
          </a:ln>
        </p:spPr>
      </p:pic>
      <p:sp>
        <p:nvSpPr>
          <p:cNvPr id="7" name="Rectangle 6">
            <a:extLst>
              <a:ext uri="{FF2B5EF4-FFF2-40B4-BE49-F238E27FC236}">
                <a16:creationId xmlns:a16="http://schemas.microsoft.com/office/drawing/2014/main" id="{E50951BF-3155-412C-9D60-02F4DB403095}"/>
              </a:ext>
            </a:extLst>
          </p:cNvPr>
          <p:cNvSpPr/>
          <p:nvPr/>
        </p:nvSpPr>
        <p:spPr>
          <a:xfrm>
            <a:off x="7770083" y="5286403"/>
            <a:ext cx="2756034" cy="276999"/>
          </a:xfrm>
          <a:prstGeom prst="rect">
            <a:avLst/>
          </a:prstGeom>
        </p:spPr>
        <p:txBody>
          <a:bodyPr wrap="square">
            <a:spAutoFit/>
          </a:bodyPr>
          <a:lstStyle/>
          <a:p>
            <a:r>
              <a:rPr lang="en-GB" sz="600" dirty="0">
                <a:solidFill>
                  <a:schemeClr val="bg1"/>
                </a:solidFill>
              </a:rPr>
              <a:t>https://www.easyliveauction.com/catalogue/lot/c7d5c59cc4b8384078a4e863f386b880/0af8d24542e81eb9357e7ef448a6646f/general-antiques-and-interiors-lot-6/</a:t>
            </a:r>
          </a:p>
        </p:txBody>
      </p:sp>
    </p:spTree>
    <p:extLst>
      <p:ext uri="{BB962C8B-B14F-4D97-AF65-F5344CB8AC3E}">
        <p14:creationId xmlns:p14="http://schemas.microsoft.com/office/powerpoint/2010/main" val="1157001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2347" y="84913"/>
            <a:ext cx="12167302" cy="830997"/>
          </a:xfrm>
          <a:prstGeom prst="rect">
            <a:avLst/>
          </a:prstGeom>
          <a:noFill/>
        </p:spPr>
        <p:txBody>
          <a:bodyPr wrap="square" rtlCol="0">
            <a:spAutoFit/>
          </a:bodyPr>
          <a:lstStyle/>
          <a:p>
            <a:r>
              <a:rPr lang="en-GB" sz="4800" dirty="0">
                <a:solidFill>
                  <a:srgbClr val="FFC000"/>
                </a:solidFill>
                <a:latin typeface="+mj-lt"/>
              </a:rPr>
              <a:t> </a:t>
            </a:r>
            <a:r>
              <a:rPr lang="en-GB" sz="4400" dirty="0">
                <a:solidFill>
                  <a:srgbClr val="FFC000"/>
                </a:solidFill>
                <a:latin typeface="+mj-lt"/>
              </a:rPr>
              <a:t>Examples of Thresholds: </a:t>
            </a:r>
            <a:r>
              <a:rPr lang="en-GB" sz="3600" dirty="0">
                <a:solidFill>
                  <a:srgbClr val="FFC000"/>
                </a:solidFill>
                <a:latin typeface="+mj-lt"/>
              </a:rPr>
              <a:t>(Brown et al. 1962, Weston 2003)   </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2" y="780903"/>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C76DF137-1111-4CA9-A857-6D0D021E655B}"/>
              </a:ext>
            </a:extLst>
          </p:cNvPr>
          <p:cNvSpPr txBox="1"/>
          <p:nvPr/>
        </p:nvSpPr>
        <p:spPr>
          <a:xfrm>
            <a:off x="5390364" y="6519445"/>
            <a:ext cx="5914632" cy="307777"/>
          </a:xfrm>
          <a:prstGeom prst="rect">
            <a:avLst/>
          </a:prstGeom>
          <a:noFill/>
        </p:spPr>
        <p:txBody>
          <a:bodyPr wrap="none" rtlCol="0">
            <a:spAutoFit/>
          </a:bodyPr>
          <a:lstStyle/>
          <a:p>
            <a:r>
              <a:rPr lang="en-GB" sz="1400" dirty="0">
                <a:solidFill>
                  <a:schemeClr val="bg1"/>
                </a:solidFill>
              </a:rPr>
              <a:t>https://goodpsychology.files.wordpress.com/2013/03/absolute_thresholds.jpg</a:t>
            </a:r>
          </a:p>
        </p:txBody>
      </p:sp>
      <p:graphicFrame>
        <p:nvGraphicFramePr>
          <p:cNvPr id="5" name="Table 8">
            <a:extLst>
              <a:ext uri="{FF2B5EF4-FFF2-40B4-BE49-F238E27FC236}">
                <a16:creationId xmlns:a16="http://schemas.microsoft.com/office/drawing/2014/main" id="{F86FE1DF-EF96-4C73-A1F0-FC670E7FE9FD}"/>
              </a:ext>
            </a:extLst>
          </p:cNvPr>
          <p:cNvGraphicFramePr>
            <a:graphicFrameLocks noGrp="1"/>
          </p:cNvGraphicFramePr>
          <p:nvPr>
            <p:extLst>
              <p:ext uri="{D42A27DB-BD31-4B8C-83A1-F6EECF244321}">
                <p14:modId xmlns:p14="http://schemas.microsoft.com/office/powerpoint/2010/main" val="1685795496"/>
              </p:ext>
            </p:extLst>
          </p:nvPr>
        </p:nvGraphicFramePr>
        <p:xfrm>
          <a:off x="1172789" y="1630301"/>
          <a:ext cx="9674500" cy="4351042"/>
        </p:xfrm>
        <a:graphic>
          <a:graphicData uri="http://schemas.openxmlformats.org/drawingml/2006/table">
            <a:tbl>
              <a:tblPr firstRow="1" bandRow="1">
                <a:tableStyleId>{5C22544A-7EE6-4342-B048-85BDC9FD1C3A}</a:tableStyleId>
              </a:tblPr>
              <a:tblGrid>
                <a:gridCol w="2634371">
                  <a:extLst>
                    <a:ext uri="{9D8B030D-6E8A-4147-A177-3AD203B41FA5}">
                      <a16:colId xmlns:a16="http://schemas.microsoft.com/office/drawing/2014/main" val="837591261"/>
                    </a:ext>
                  </a:extLst>
                </a:gridCol>
                <a:gridCol w="7040129">
                  <a:extLst>
                    <a:ext uri="{9D8B030D-6E8A-4147-A177-3AD203B41FA5}">
                      <a16:colId xmlns:a16="http://schemas.microsoft.com/office/drawing/2014/main" val="1445666033"/>
                    </a:ext>
                  </a:extLst>
                </a:gridCol>
              </a:tblGrid>
              <a:tr h="675722">
                <a:tc>
                  <a:txBody>
                    <a:bodyPr/>
                    <a:lstStyle/>
                    <a:p>
                      <a:r>
                        <a:rPr lang="en-GB" sz="3600" dirty="0"/>
                        <a:t>     Sense  </a:t>
                      </a:r>
                    </a:p>
                  </a:txBody>
                  <a:tcPr/>
                </a:tc>
                <a:tc>
                  <a:txBody>
                    <a:bodyPr/>
                    <a:lstStyle/>
                    <a:p>
                      <a:r>
                        <a:rPr lang="en-GB" sz="3600" dirty="0"/>
                        <a:t>                Threshold</a:t>
                      </a:r>
                    </a:p>
                  </a:txBody>
                  <a:tcPr/>
                </a:tc>
                <a:extLst>
                  <a:ext uri="{0D108BD9-81ED-4DB2-BD59-A6C34878D82A}">
                    <a16:rowId xmlns:a16="http://schemas.microsoft.com/office/drawing/2014/main" val="2807301048"/>
                  </a:ext>
                </a:extLst>
              </a:tr>
              <a:tr h="675722">
                <a:tc>
                  <a:txBody>
                    <a:bodyPr/>
                    <a:lstStyle/>
                    <a:p>
                      <a:r>
                        <a:rPr lang="en-GB" sz="2800" dirty="0"/>
                        <a:t>        Vision</a:t>
                      </a:r>
                    </a:p>
                  </a:txBody>
                  <a:tcPr/>
                </a:tc>
                <a:tc>
                  <a:txBody>
                    <a:bodyPr/>
                    <a:lstStyle/>
                    <a:p>
                      <a:r>
                        <a:rPr lang="en-GB" sz="2800" dirty="0"/>
                        <a:t>  A candle flame 30 miles away</a:t>
                      </a:r>
                    </a:p>
                  </a:txBody>
                  <a:tcPr/>
                </a:tc>
                <a:extLst>
                  <a:ext uri="{0D108BD9-81ED-4DB2-BD59-A6C34878D82A}">
                    <a16:rowId xmlns:a16="http://schemas.microsoft.com/office/drawing/2014/main" val="538224613"/>
                  </a:ext>
                </a:extLst>
              </a:tr>
              <a:tr h="675722">
                <a:tc>
                  <a:txBody>
                    <a:bodyPr/>
                    <a:lstStyle/>
                    <a:p>
                      <a:r>
                        <a:rPr lang="en-GB" sz="2800" dirty="0"/>
                        <a:t>        Hearing</a:t>
                      </a:r>
                    </a:p>
                  </a:txBody>
                  <a:tcPr/>
                </a:tc>
                <a:tc>
                  <a:txBody>
                    <a:bodyPr/>
                    <a:lstStyle/>
                    <a:p>
                      <a:r>
                        <a:rPr lang="en-GB" sz="2800" dirty="0"/>
                        <a:t>  A watch ticking 20 feet away</a:t>
                      </a:r>
                    </a:p>
                  </a:txBody>
                  <a:tcPr/>
                </a:tc>
                <a:extLst>
                  <a:ext uri="{0D108BD9-81ED-4DB2-BD59-A6C34878D82A}">
                    <a16:rowId xmlns:a16="http://schemas.microsoft.com/office/drawing/2014/main" val="3510526656"/>
                  </a:ext>
                </a:extLst>
              </a:tr>
              <a:tr h="675722">
                <a:tc>
                  <a:txBody>
                    <a:bodyPr/>
                    <a:lstStyle/>
                    <a:p>
                      <a:r>
                        <a:rPr lang="en-GB" sz="2800" dirty="0"/>
                        <a:t>        Smell</a:t>
                      </a:r>
                    </a:p>
                  </a:txBody>
                  <a:tcPr/>
                </a:tc>
                <a:tc>
                  <a:txBody>
                    <a:bodyPr/>
                    <a:lstStyle/>
                    <a:p>
                      <a:r>
                        <a:rPr lang="en-GB" sz="2800" dirty="0"/>
                        <a:t>  A drop of perfume in a six-room house</a:t>
                      </a:r>
                    </a:p>
                  </a:txBody>
                  <a:tcPr/>
                </a:tc>
                <a:extLst>
                  <a:ext uri="{0D108BD9-81ED-4DB2-BD59-A6C34878D82A}">
                    <a16:rowId xmlns:a16="http://schemas.microsoft.com/office/drawing/2014/main" val="208256595"/>
                  </a:ext>
                </a:extLst>
              </a:tr>
              <a:tr h="675722">
                <a:tc>
                  <a:txBody>
                    <a:bodyPr/>
                    <a:lstStyle/>
                    <a:p>
                      <a:r>
                        <a:rPr lang="en-GB" sz="2800" dirty="0"/>
                        <a:t>        Taste</a:t>
                      </a:r>
                    </a:p>
                  </a:txBody>
                  <a:tcPr/>
                </a:tc>
                <a:tc>
                  <a:txBody>
                    <a:bodyPr/>
                    <a:lstStyle/>
                    <a:p>
                      <a:r>
                        <a:rPr lang="en-GB" sz="2800" dirty="0"/>
                        <a:t>  A teaspoon of sugar in a gallon of water</a:t>
                      </a:r>
                    </a:p>
                  </a:txBody>
                  <a:tcPr/>
                </a:tc>
                <a:extLst>
                  <a:ext uri="{0D108BD9-81ED-4DB2-BD59-A6C34878D82A}">
                    <a16:rowId xmlns:a16="http://schemas.microsoft.com/office/drawing/2014/main" val="2103809603"/>
                  </a:ext>
                </a:extLst>
              </a:tr>
              <a:tr h="972432">
                <a:tc>
                  <a:txBody>
                    <a:bodyPr/>
                    <a:lstStyle/>
                    <a:p>
                      <a:r>
                        <a:rPr lang="en-GB" sz="2800" dirty="0"/>
                        <a:t>       Touch</a:t>
                      </a:r>
                    </a:p>
                  </a:txBody>
                  <a:tcPr/>
                </a:tc>
                <a:tc>
                  <a:txBody>
                    <a:bodyPr/>
                    <a:lstStyle/>
                    <a:p>
                      <a:r>
                        <a:rPr lang="en-GB" sz="2800" dirty="0"/>
                        <a:t>  A wing of a fly on your cheek, dropped 1 cm</a:t>
                      </a:r>
                    </a:p>
                  </a:txBody>
                  <a:tcPr/>
                </a:tc>
                <a:extLst>
                  <a:ext uri="{0D108BD9-81ED-4DB2-BD59-A6C34878D82A}">
                    <a16:rowId xmlns:a16="http://schemas.microsoft.com/office/drawing/2014/main" val="4024868323"/>
                  </a:ext>
                </a:extLst>
              </a:tr>
            </a:tbl>
          </a:graphicData>
        </a:graphic>
      </p:graphicFrame>
      <p:sp>
        <p:nvSpPr>
          <p:cNvPr id="10" name="TextBox 9">
            <a:extLst>
              <a:ext uri="{FF2B5EF4-FFF2-40B4-BE49-F238E27FC236}">
                <a16:creationId xmlns:a16="http://schemas.microsoft.com/office/drawing/2014/main" id="{D05FF6F1-997F-4842-8B75-A7991C10CE66}"/>
              </a:ext>
            </a:extLst>
          </p:cNvPr>
          <p:cNvSpPr txBox="1"/>
          <p:nvPr/>
        </p:nvSpPr>
        <p:spPr>
          <a:xfrm>
            <a:off x="886999" y="5974358"/>
            <a:ext cx="4733283" cy="369332"/>
          </a:xfrm>
          <a:prstGeom prst="rect">
            <a:avLst/>
          </a:prstGeom>
          <a:noFill/>
        </p:spPr>
        <p:txBody>
          <a:bodyPr wrap="none" rtlCol="0">
            <a:spAutoFit/>
          </a:bodyPr>
          <a:lstStyle/>
          <a:p>
            <a:r>
              <a:rPr lang="en-US" dirty="0"/>
              <a:t>(Adapted from Brown et al. 1962, Weston 2003) </a:t>
            </a:r>
          </a:p>
        </p:txBody>
      </p:sp>
    </p:spTree>
    <p:extLst>
      <p:ext uri="{BB962C8B-B14F-4D97-AF65-F5344CB8AC3E}">
        <p14:creationId xmlns:p14="http://schemas.microsoft.com/office/powerpoint/2010/main" val="208982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3">
            <a:alphaModFix amt="35000"/>
          </a:blip>
          <a:stretch>
            <a:fillRect/>
          </a:stretch>
        </p:blipFill>
        <p:spPr>
          <a:xfrm>
            <a:off x="0" y="1156771"/>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8948925" cy="830997"/>
          </a:xfrm>
          <a:prstGeom prst="rect">
            <a:avLst/>
          </a:prstGeom>
          <a:noFill/>
        </p:spPr>
        <p:txBody>
          <a:bodyPr wrap="none" rtlCol="0">
            <a:spAutoFit/>
          </a:bodyPr>
          <a:lstStyle/>
          <a:p>
            <a:r>
              <a:rPr lang="en-GB" sz="4800" dirty="0">
                <a:solidFill>
                  <a:srgbClr val="FFC000"/>
                </a:solidFill>
                <a:latin typeface="+mj-lt"/>
              </a:rPr>
              <a:t>Thresholds &amp; Subliminal Perception</a:t>
            </a:r>
            <a:endParaRPr lang="en-GB" sz="32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53030"/>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Rectangle 2">
            <a:extLst>
              <a:ext uri="{FF2B5EF4-FFF2-40B4-BE49-F238E27FC236}">
                <a16:creationId xmlns:a16="http://schemas.microsoft.com/office/drawing/2014/main" id="{AC27D92F-CD3C-4B6B-8E9D-161E6B962081}"/>
              </a:ext>
            </a:extLst>
          </p:cNvPr>
          <p:cNvSpPr/>
          <p:nvPr/>
        </p:nvSpPr>
        <p:spPr>
          <a:xfrm>
            <a:off x="524007" y="1407555"/>
            <a:ext cx="11559963" cy="5232202"/>
          </a:xfrm>
          <a:prstGeom prst="rect">
            <a:avLst/>
          </a:prstGeom>
        </p:spPr>
        <p:txBody>
          <a:bodyPr wrap="square">
            <a:spAutoFit/>
          </a:bodyPr>
          <a:lstStyle/>
          <a:p>
            <a:pPr marL="457200" lvl="0" indent="-457200">
              <a:buFont typeface="Arial" panose="020B0604020202020204" pitchFamily="34" charset="0"/>
              <a:buChar char="•"/>
            </a:pPr>
            <a:r>
              <a:rPr lang="en-US" sz="3200" dirty="0">
                <a:solidFill>
                  <a:prstClr val="white"/>
                </a:solidFill>
                <a:effectLst>
                  <a:outerShdw blurRad="38100" dist="38100" dir="2700000" algn="tl">
                    <a:srgbClr val="000000">
                      <a:alpha val="43137"/>
                    </a:srgbClr>
                  </a:outerShdw>
                </a:effectLst>
              </a:rPr>
              <a:t>“Limen“ comes from Classical Latin, meaning ‘threshold’</a:t>
            </a: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US" sz="3200" dirty="0">
                <a:solidFill>
                  <a:prstClr val="white"/>
                </a:solidFill>
                <a:effectLst>
                  <a:outerShdw blurRad="38100" dist="38100" dir="2700000" algn="tl">
                    <a:srgbClr val="000000">
                      <a:alpha val="43137"/>
                    </a:srgbClr>
                  </a:outerShdw>
                </a:effectLst>
              </a:rPr>
              <a:t>Herbart coined the term </a:t>
            </a:r>
            <a:r>
              <a:rPr lang="en-US" sz="3200" dirty="0">
                <a:solidFill>
                  <a:srgbClr val="00B0F0"/>
                </a:solidFill>
                <a:effectLst>
                  <a:outerShdw blurRad="38100" dist="38100" dir="2700000" algn="tl">
                    <a:srgbClr val="000000">
                      <a:alpha val="43137"/>
                    </a:srgbClr>
                  </a:outerShdw>
                </a:effectLst>
              </a:rPr>
              <a:t>“limen of consciousness” </a:t>
            </a:r>
          </a:p>
          <a:p>
            <a:pPr lvl="0"/>
            <a:r>
              <a:rPr lang="en-US" sz="3200" dirty="0">
                <a:solidFill>
                  <a:prstClr val="white"/>
                </a:solidFill>
                <a:effectLst>
                  <a:outerShdw blurRad="38100" dist="38100" dir="2700000" algn="tl">
                    <a:srgbClr val="000000">
                      <a:alpha val="43137"/>
                    </a:srgbClr>
                  </a:outerShdw>
                </a:effectLst>
              </a:rPr>
              <a:t>                            </a:t>
            </a:r>
            <a:r>
              <a:rPr lang="en-US" sz="2400" dirty="0">
                <a:solidFill>
                  <a:prstClr val="white"/>
                </a:solidFill>
                <a:effectLst>
                  <a:outerShdw blurRad="38100" dist="38100" dir="2700000" algn="tl">
                    <a:srgbClr val="000000">
                      <a:alpha val="43137"/>
                    </a:srgbClr>
                  </a:outerShdw>
                </a:effectLst>
              </a:rPr>
              <a:t>(Herbart 1776-1841*, cited in Vokey 2005: 252)</a:t>
            </a:r>
          </a:p>
          <a:p>
            <a:pPr marL="457200" lvl="0" indent="-457200">
              <a:buFont typeface="Arial" panose="020B0604020202020204" pitchFamily="34" charset="0"/>
              <a:buChar char="•"/>
            </a:pPr>
            <a:endParaRPr lang="en-US" sz="24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r>
              <a:rPr lang="en-US" sz="3200" dirty="0">
                <a:solidFill>
                  <a:prstClr val="white"/>
                </a:solidFill>
                <a:effectLst>
                  <a:outerShdw blurRad="38100" dist="38100" dir="2700000" algn="tl">
                    <a:srgbClr val="000000">
                      <a:alpha val="43137"/>
                    </a:srgbClr>
                  </a:outerShdw>
                </a:effectLst>
              </a:rPr>
              <a:t>Vokey (2005) describes 2 Thresholds of Awareness;</a:t>
            </a:r>
            <a:endParaRPr lang="en-US" sz="1000" dirty="0">
              <a:solidFill>
                <a:prstClr val="white"/>
              </a:solidFill>
              <a:effectLst>
                <a:outerShdw blurRad="38100" dist="38100" dir="2700000" algn="tl">
                  <a:srgbClr val="000000">
                    <a:alpha val="43137"/>
                  </a:srgbClr>
                </a:outerShdw>
              </a:effectLst>
            </a:endParaRPr>
          </a:p>
          <a:p>
            <a:pPr marL="457200" lvl="0" indent="-457200">
              <a:buFont typeface="Arial" panose="020B0604020202020204" pitchFamily="34" charset="0"/>
              <a:buChar char="•"/>
            </a:pPr>
            <a:endParaRPr lang="en-US" sz="1000" dirty="0">
              <a:solidFill>
                <a:prstClr val="white"/>
              </a:solidFill>
              <a:effectLst>
                <a:outerShdw blurRad="38100" dist="38100" dir="2700000" algn="tl">
                  <a:srgbClr val="000000">
                    <a:alpha val="43137"/>
                  </a:srgbClr>
                </a:outerShdw>
              </a:effectLst>
            </a:endParaRPr>
          </a:p>
          <a:p>
            <a:pPr lvl="2"/>
            <a:r>
              <a:rPr lang="en-US" sz="3200" dirty="0">
                <a:solidFill>
                  <a:srgbClr val="00B0F0"/>
                </a:solidFill>
                <a:effectLst>
                  <a:outerShdw blurRad="38100" dist="38100" dir="2700000" algn="tl">
                    <a:srgbClr val="000000">
                      <a:alpha val="43137"/>
                    </a:srgbClr>
                  </a:outerShdw>
                </a:effectLst>
              </a:rPr>
              <a:t>Subjective Threshold</a:t>
            </a:r>
            <a:r>
              <a:rPr lang="en-US" sz="3200" b="1" dirty="0">
                <a:solidFill>
                  <a:schemeClr val="accent3"/>
                </a:solidFill>
                <a:effectLst>
                  <a:outerShdw blurRad="38100" dist="38100" dir="2700000" algn="tl">
                    <a:srgbClr val="000000">
                      <a:alpha val="43137"/>
                    </a:srgbClr>
                  </a:outerShdw>
                </a:effectLst>
              </a:rPr>
              <a:t>:</a:t>
            </a:r>
            <a:r>
              <a:rPr lang="en-US" sz="3200" dirty="0">
                <a:solidFill>
                  <a:prstClr val="white"/>
                </a:solidFill>
                <a:effectLst>
                  <a:outerShdw blurRad="38100" dist="38100" dir="2700000" algn="tl">
                    <a:srgbClr val="000000">
                      <a:alpha val="43137"/>
                    </a:srgbClr>
                  </a:outerShdw>
                </a:effectLst>
              </a:rPr>
              <a:t> below which unable to report an event, though may be able to ‘guess’</a:t>
            </a:r>
          </a:p>
          <a:p>
            <a:pPr lvl="2"/>
            <a:r>
              <a:rPr lang="en-US" sz="3200" dirty="0">
                <a:solidFill>
                  <a:srgbClr val="00B0F0"/>
                </a:solidFill>
                <a:effectLst>
                  <a:outerShdw blurRad="38100" dist="38100" dir="2700000" algn="tl">
                    <a:srgbClr val="000000">
                      <a:alpha val="43137"/>
                    </a:srgbClr>
                  </a:outerShdw>
                </a:effectLst>
              </a:rPr>
              <a:t>Objective Threshold</a:t>
            </a:r>
            <a:r>
              <a:rPr lang="en-US" sz="3200" b="1" dirty="0">
                <a:solidFill>
                  <a:schemeClr val="accent3"/>
                </a:solidFill>
                <a:effectLst>
                  <a:outerShdw blurRad="38100" dist="38100" dir="2700000" algn="tl">
                    <a:srgbClr val="000000">
                      <a:alpha val="43137"/>
                    </a:srgbClr>
                  </a:outerShdw>
                </a:effectLst>
              </a:rPr>
              <a:t>:</a:t>
            </a:r>
            <a:r>
              <a:rPr lang="en-US" sz="3200" dirty="0">
                <a:solidFill>
                  <a:prstClr val="white"/>
                </a:solidFill>
                <a:effectLst>
                  <a:outerShdw blurRad="38100" dist="38100" dir="2700000" algn="tl">
                    <a:srgbClr val="000000">
                      <a:alpha val="43137"/>
                    </a:srgbClr>
                  </a:outerShdw>
                </a:effectLst>
              </a:rPr>
              <a:t> below which unable to report event even by guessing</a:t>
            </a:r>
          </a:p>
          <a:p>
            <a:pPr lvl="0"/>
            <a:endParaRPr lang="en-US" sz="2400" dirty="0">
              <a:solidFill>
                <a:prstClr val="white"/>
              </a:solidFill>
            </a:endParaRPr>
          </a:p>
        </p:txBody>
      </p:sp>
    </p:spTree>
    <p:extLst>
      <p:ext uri="{BB962C8B-B14F-4D97-AF65-F5344CB8AC3E}">
        <p14:creationId xmlns:p14="http://schemas.microsoft.com/office/powerpoint/2010/main" val="1584052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99152" y="1112787"/>
            <a:ext cx="12981637"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659177" y="361926"/>
            <a:ext cx="10873645" cy="830997"/>
          </a:xfrm>
          <a:prstGeom prst="rect">
            <a:avLst/>
          </a:prstGeom>
          <a:noFill/>
        </p:spPr>
        <p:txBody>
          <a:bodyPr wrap="square" rtlCol="0">
            <a:spAutoFit/>
          </a:bodyPr>
          <a:lstStyle/>
          <a:p>
            <a:r>
              <a:rPr lang="en-GB" sz="4800" dirty="0">
                <a:solidFill>
                  <a:srgbClr val="FFC000"/>
                </a:solidFill>
                <a:latin typeface="+mj-lt"/>
              </a:rPr>
              <a:t>Subjective &amp; Objective Thresholds:</a:t>
            </a:r>
          </a:p>
        </p:txBody>
      </p:sp>
      <p:sp>
        <p:nvSpPr>
          <p:cNvPr id="2" name="TextBox 1">
            <a:extLst>
              <a:ext uri="{FF2B5EF4-FFF2-40B4-BE49-F238E27FC236}">
                <a16:creationId xmlns:a16="http://schemas.microsoft.com/office/drawing/2014/main" id="{FFDA8E9E-5856-420D-857F-7C90232C4C1B}"/>
              </a:ext>
            </a:extLst>
          </p:cNvPr>
          <p:cNvSpPr txBox="1"/>
          <p:nvPr/>
        </p:nvSpPr>
        <p:spPr>
          <a:xfrm>
            <a:off x="266683" y="1030955"/>
            <a:ext cx="6015789" cy="1815882"/>
          </a:xfrm>
          <a:prstGeom prst="rect">
            <a:avLst/>
          </a:prstGeom>
          <a:noFill/>
        </p:spPr>
        <p:txBody>
          <a:bodyPr wrap="square" rtlCol="0">
            <a:spAutoFit/>
          </a:bodyPr>
          <a:lstStyle/>
          <a:p>
            <a:endParaRPr lang="en-GB" sz="2800" dirty="0">
              <a:solidFill>
                <a:schemeClr val="bg1"/>
              </a:solidFill>
            </a:endParaRPr>
          </a:p>
          <a:p>
            <a:endParaRPr lang="en-GB" sz="2800" dirty="0">
              <a:solidFill>
                <a:schemeClr val="bg1"/>
              </a:solidFill>
            </a:endParaRPr>
          </a:p>
          <a:p>
            <a:endParaRPr lang="en-GB" sz="2800" dirty="0">
              <a:solidFill>
                <a:schemeClr val="bg1"/>
              </a:solidFill>
            </a:endParaRPr>
          </a:p>
          <a:p>
            <a:r>
              <a:rPr lang="en-GB" sz="2800" dirty="0">
                <a:solidFill>
                  <a:schemeClr val="bg1"/>
                </a:solidFill>
              </a:rPr>
              <a:t> </a:t>
            </a:r>
          </a:p>
        </p:txBody>
      </p:sp>
      <p:sp>
        <p:nvSpPr>
          <p:cNvPr id="5" name="TextBox 4">
            <a:extLst>
              <a:ext uri="{FF2B5EF4-FFF2-40B4-BE49-F238E27FC236}">
                <a16:creationId xmlns:a16="http://schemas.microsoft.com/office/drawing/2014/main" id="{FD77CE2B-A575-4236-967A-AD1C1B79006B}"/>
              </a:ext>
            </a:extLst>
          </p:cNvPr>
          <p:cNvSpPr txBox="1"/>
          <p:nvPr/>
        </p:nvSpPr>
        <p:spPr>
          <a:xfrm>
            <a:off x="477700" y="2556534"/>
            <a:ext cx="11218233" cy="3108543"/>
          </a:xfrm>
          <a:prstGeom prst="rect">
            <a:avLst/>
          </a:prstGeom>
          <a:noFill/>
        </p:spPr>
        <p:txBody>
          <a:bodyPr wrap="square" rtlCol="0">
            <a:spAutoFit/>
          </a:bodyPr>
          <a:lstStyle/>
          <a:p>
            <a:pPr marL="457200" indent="-457200">
              <a:buFont typeface="Arial" panose="020B0604020202020204" pitchFamily="34" charset="0"/>
              <a:buChar char="•"/>
            </a:pPr>
            <a:r>
              <a:rPr lang="en-US" sz="2800" dirty="0">
                <a:solidFill>
                  <a:schemeClr val="bg1"/>
                </a:solidFill>
              </a:rPr>
              <a:t>Many studies reveal participants can ‘guess’ details about stimuli presented briefly, even though they have seen “</a:t>
            </a:r>
            <a:r>
              <a:rPr lang="en-US" sz="2800" i="1" dirty="0">
                <a:solidFill>
                  <a:schemeClr val="bg1"/>
                </a:solidFill>
              </a:rPr>
              <a:t>nothing more than a blur or a spot</a:t>
            </a:r>
            <a:r>
              <a:rPr lang="en-US" sz="2800" dirty="0">
                <a:solidFill>
                  <a:schemeClr val="bg1"/>
                </a:solidFill>
              </a:rPr>
              <a:t>” (Vokey 2005: 291).  This is due to information reaching the </a:t>
            </a:r>
            <a:r>
              <a:rPr lang="en-US" sz="2800" b="1" dirty="0">
                <a:solidFill>
                  <a:srgbClr val="00B0F0"/>
                </a:solidFill>
                <a:latin typeface="+mj-lt"/>
              </a:rPr>
              <a:t>Subjective Threshold </a:t>
            </a:r>
            <a:r>
              <a:rPr lang="en-US" sz="2800" dirty="0">
                <a:solidFill>
                  <a:schemeClr val="bg1"/>
                </a:solidFill>
              </a:rPr>
              <a:t>of awareness</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When guessing becomes no better than chance in identifying aspects of a stimulus, then the </a:t>
            </a:r>
            <a:r>
              <a:rPr lang="en-US" sz="2800" b="1" dirty="0">
                <a:solidFill>
                  <a:srgbClr val="00B0F0"/>
                </a:solidFill>
                <a:latin typeface="+mj-lt"/>
              </a:rPr>
              <a:t>Objective Threshold </a:t>
            </a:r>
            <a:r>
              <a:rPr lang="en-US" sz="2800" dirty="0">
                <a:solidFill>
                  <a:schemeClr val="bg1"/>
                </a:solidFill>
              </a:rPr>
              <a:t>is reached</a:t>
            </a:r>
            <a:endParaRPr lang="en-US" sz="2400" dirty="0">
              <a:solidFill>
                <a:schemeClr val="bg1"/>
              </a:solidFill>
            </a:endParaRPr>
          </a:p>
        </p:txBody>
      </p:sp>
    </p:spTree>
    <p:extLst>
      <p:ext uri="{BB962C8B-B14F-4D97-AF65-F5344CB8AC3E}">
        <p14:creationId xmlns:p14="http://schemas.microsoft.com/office/powerpoint/2010/main" val="3803826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2">
            <a:alphaModFix amt="35000"/>
          </a:blip>
          <a:stretch>
            <a:fillRect/>
          </a:stretch>
        </p:blipFill>
        <p:spPr>
          <a:xfrm>
            <a:off x="0" y="1200839"/>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730535" y="156226"/>
            <a:ext cx="5623014" cy="830997"/>
          </a:xfrm>
          <a:prstGeom prst="rect">
            <a:avLst/>
          </a:prstGeom>
          <a:noFill/>
        </p:spPr>
        <p:txBody>
          <a:bodyPr wrap="none" rtlCol="0">
            <a:spAutoFit/>
          </a:bodyPr>
          <a:lstStyle/>
          <a:p>
            <a:pPr lvl="0"/>
            <a:r>
              <a:rPr lang="en-GB" sz="4800" dirty="0">
                <a:solidFill>
                  <a:srgbClr val="FFC000"/>
                </a:solidFill>
                <a:latin typeface="Calibri Light" panose="020F0302020204030204"/>
              </a:rPr>
              <a:t>Subjective Threshold: </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TextBox 2">
            <a:extLst>
              <a:ext uri="{FF2B5EF4-FFF2-40B4-BE49-F238E27FC236}">
                <a16:creationId xmlns:a16="http://schemas.microsoft.com/office/drawing/2014/main" id="{6AC476DA-71A5-4107-AF01-638472FC0889}"/>
              </a:ext>
            </a:extLst>
          </p:cNvPr>
          <p:cNvSpPr txBox="1"/>
          <p:nvPr/>
        </p:nvSpPr>
        <p:spPr>
          <a:xfrm>
            <a:off x="730535" y="2245452"/>
            <a:ext cx="10374467" cy="3600986"/>
          </a:xfrm>
          <a:prstGeom prst="rect">
            <a:avLst/>
          </a:prstGeom>
          <a:noFill/>
        </p:spPr>
        <p:txBody>
          <a:bodyPr wrap="square" rtlCol="0">
            <a:spAutoFit/>
          </a:bodyPr>
          <a:lstStyle/>
          <a:p>
            <a:pPr marL="457200" indent="-457200">
              <a:buFont typeface="Arial" panose="020B0604020202020204" pitchFamily="34" charset="0"/>
              <a:buChar char="•"/>
            </a:pPr>
            <a:r>
              <a:rPr lang="en-US" sz="3200" dirty="0">
                <a:solidFill>
                  <a:schemeClr val="bg1"/>
                </a:solidFill>
              </a:rPr>
              <a:t>The </a:t>
            </a:r>
            <a:r>
              <a:rPr lang="en-US" sz="3200" dirty="0">
                <a:solidFill>
                  <a:srgbClr val="00B0F0"/>
                </a:solidFill>
              </a:rPr>
              <a:t>subjective threshold</a:t>
            </a:r>
            <a:r>
              <a:rPr lang="en-US" sz="3200" dirty="0">
                <a:solidFill>
                  <a:schemeClr val="bg1"/>
                </a:solidFill>
              </a:rPr>
              <a:t> is difficult to measure                                               					      </a:t>
            </a:r>
            <a:r>
              <a:rPr lang="en-US" sz="2400" dirty="0">
                <a:solidFill>
                  <a:prstClr val="white"/>
                </a:solidFill>
              </a:rPr>
              <a:t> </a:t>
            </a:r>
            <a:endParaRPr lang="en-US" sz="2400" dirty="0">
              <a:solidFill>
                <a:schemeClr val="bg1"/>
              </a:solidFill>
            </a:endParaRPr>
          </a:p>
          <a:p>
            <a:pPr marL="457200" indent="-457200">
              <a:buFont typeface="Arial" panose="020B0604020202020204" pitchFamily="34" charset="0"/>
              <a:buChar char="•"/>
            </a:pPr>
            <a:endParaRPr lang="en-US" sz="3200" dirty="0">
              <a:solidFill>
                <a:schemeClr val="bg1"/>
              </a:solidFill>
            </a:endParaRPr>
          </a:p>
          <a:p>
            <a:pPr marL="457200" indent="-457200">
              <a:buFont typeface="Arial" panose="020B0604020202020204" pitchFamily="34" charset="0"/>
              <a:buChar char="•"/>
            </a:pPr>
            <a:r>
              <a:rPr lang="en-US" sz="3200" dirty="0">
                <a:solidFill>
                  <a:schemeClr val="bg1"/>
                </a:solidFill>
              </a:rPr>
              <a:t>By the very nature of its </a:t>
            </a:r>
            <a:r>
              <a:rPr lang="en-US" sz="3200" dirty="0">
                <a:solidFill>
                  <a:srgbClr val="00B0F0"/>
                </a:solidFill>
              </a:rPr>
              <a:t>subjectivity</a:t>
            </a:r>
            <a:r>
              <a:rPr lang="en-US" sz="3200" dirty="0">
                <a:solidFill>
                  <a:schemeClr val="bg1"/>
                </a:solidFill>
              </a:rPr>
              <a:t>; it differs from person to person and, also, for the </a:t>
            </a:r>
            <a:r>
              <a:rPr lang="en-US" sz="3200" i="1" dirty="0">
                <a:solidFill>
                  <a:schemeClr val="bg1"/>
                </a:solidFill>
              </a:rPr>
              <a:t>same person</a:t>
            </a:r>
            <a:r>
              <a:rPr lang="en-US" sz="3200" dirty="0">
                <a:solidFill>
                  <a:schemeClr val="bg1"/>
                </a:solidFill>
              </a:rPr>
              <a:t>, depending on conditions.                         </a:t>
            </a:r>
            <a:r>
              <a:rPr lang="en-US" sz="2400" dirty="0">
                <a:solidFill>
                  <a:schemeClr val="bg1"/>
                </a:solidFill>
              </a:rPr>
              <a:t>(Dijksterhuis et al. 2005: 7)</a:t>
            </a:r>
          </a:p>
          <a:p>
            <a:endParaRPr lang="en-GB" sz="3600" dirty="0">
              <a:solidFill>
                <a:schemeClr val="bg1"/>
              </a:solidFill>
            </a:endParaRPr>
          </a:p>
        </p:txBody>
      </p:sp>
    </p:spTree>
    <p:extLst>
      <p:ext uri="{BB962C8B-B14F-4D97-AF65-F5344CB8AC3E}">
        <p14:creationId xmlns:p14="http://schemas.microsoft.com/office/powerpoint/2010/main" val="1502745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95BFED4-5830-49EA-A916-1AD5C1508AF6}"/>
              </a:ext>
            </a:extLst>
          </p:cNvPr>
          <p:cNvPicPr>
            <a:picLocks noChangeAspect="1"/>
          </p:cNvPicPr>
          <p:nvPr/>
        </p:nvPicPr>
        <p:blipFill>
          <a:blip r:embed="rId3">
            <a:alphaModFix amt="35000"/>
          </a:blip>
          <a:stretch>
            <a:fillRect/>
          </a:stretch>
        </p:blipFill>
        <p:spPr>
          <a:xfrm>
            <a:off x="-2" y="987364"/>
            <a:ext cx="12192000" cy="5687568"/>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467414" y="1740154"/>
            <a:ext cx="5933387" cy="4832092"/>
          </a:xfrm>
          <a:prstGeom prst="rect">
            <a:avLst/>
          </a:prstGeom>
          <a:noFill/>
        </p:spPr>
        <p:txBody>
          <a:bodyPr wrap="square" rtlCol="0">
            <a:spAutoFit/>
          </a:bodyPr>
          <a:lstStyle/>
          <a:p>
            <a:endParaRPr lang="en-US" sz="2800" dirty="0">
              <a:solidFill>
                <a:schemeClr val="bg1"/>
              </a:solidFill>
              <a:latin typeface="+mj-lt"/>
            </a:endParaRPr>
          </a:p>
          <a:p>
            <a:r>
              <a:rPr lang="en-US" sz="3200" dirty="0">
                <a:solidFill>
                  <a:schemeClr val="bg1"/>
                </a:solidFill>
                <a:latin typeface="+mj-lt"/>
              </a:rPr>
              <a:t>To be truly </a:t>
            </a:r>
            <a:r>
              <a:rPr lang="en-US" sz="3200" b="1" dirty="0">
                <a:solidFill>
                  <a:srgbClr val="00B0F0"/>
                </a:solidFill>
                <a:latin typeface="+mj-lt"/>
              </a:rPr>
              <a:t>subliminal</a:t>
            </a:r>
            <a:r>
              <a:rPr lang="en-US" sz="3200" b="1" dirty="0">
                <a:solidFill>
                  <a:schemeClr val="bg1"/>
                </a:solidFill>
                <a:latin typeface="+mj-lt"/>
              </a:rPr>
              <a:t> </a:t>
            </a:r>
            <a:r>
              <a:rPr lang="en-US" sz="3200" dirty="0">
                <a:solidFill>
                  <a:schemeClr val="bg1"/>
                </a:solidFill>
                <a:latin typeface="+mj-lt"/>
              </a:rPr>
              <a:t>a stimulus cannot be detected even if we’re consciously looking for it.  A stimulus which we fail to notice, but can be found if we pay attention and look for it, is classified as </a:t>
            </a:r>
            <a:r>
              <a:rPr lang="en-US" sz="3200" b="1" dirty="0">
                <a:solidFill>
                  <a:srgbClr val="00B0F0"/>
                </a:solidFill>
                <a:latin typeface="+mj-lt"/>
              </a:rPr>
              <a:t>supraliminal</a:t>
            </a:r>
            <a:r>
              <a:rPr lang="en-US" sz="3200" b="1" dirty="0">
                <a:solidFill>
                  <a:schemeClr val="bg1"/>
                </a:solidFill>
                <a:latin typeface="+mj-lt"/>
              </a:rPr>
              <a:t>  </a:t>
            </a:r>
            <a:endParaRPr lang="en-GB" sz="3200" b="1" dirty="0">
              <a:solidFill>
                <a:srgbClr val="00B0F0"/>
              </a:solidFill>
              <a:latin typeface="+mj-lt"/>
            </a:endParaRPr>
          </a:p>
          <a:p>
            <a:endParaRPr lang="en-GB" sz="2800" dirty="0">
              <a:solidFill>
                <a:schemeClr val="bg1"/>
              </a:solidFill>
              <a:latin typeface="+mj-lt"/>
            </a:endParaRPr>
          </a:p>
          <a:p>
            <a:endParaRPr lang="en-GB" sz="28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6C24236B-BA24-42F4-933C-6D47D98AFEE5}"/>
              </a:ext>
            </a:extLst>
          </p:cNvPr>
          <p:cNvSpPr txBox="1"/>
          <p:nvPr/>
        </p:nvSpPr>
        <p:spPr>
          <a:xfrm>
            <a:off x="2850174" y="196620"/>
            <a:ext cx="6653553" cy="830997"/>
          </a:xfrm>
          <a:prstGeom prst="rect">
            <a:avLst/>
          </a:prstGeom>
          <a:noFill/>
        </p:spPr>
        <p:txBody>
          <a:bodyPr wrap="none" rtlCol="0">
            <a:spAutoFit/>
          </a:bodyPr>
          <a:lstStyle/>
          <a:p>
            <a:r>
              <a:rPr lang="en-GB" sz="4800" dirty="0">
                <a:solidFill>
                  <a:srgbClr val="FFC000"/>
                </a:solidFill>
                <a:latin typeface="+mj-lt"/>
              </a:rPr>
              <a:t>Subliminal &amp; Supraliminal:</a:t>
            </a:r>
          </a:p>
        </p:txBody>
      </p:sp>
      <p:pic>
        <p:nvPicPr>
          <p:cNvPr id="9" name="Picture 8">
            <a:extLst>
              <a:ext uri="{FF2B5EF4-FFF2-40B4-BE49-F238E27FC236}">
                <a16:creationId xmlns:a16="http://schemas.microsoft.com/office/drawing/2014/main" id="{DD3A5AD3-2BF0-42E5-883E-CDDBA58AB220}"/>
              </a:ext>
            </a:extLst>
          </p:cNvPr>
          <p:cNvPicPr>
            <a:picLocks noChangeAspect="1"/>
          </p:cNvPicPr>
          <p:nvPr/>
        </p:nvPicPr>
        <p:blipFill>
          <a:blip r:embed="rId4"/>
          <a:stretch>
            <a:fillRect/>
          </a:stretch>
        </p:blipFill>
        <p:spPr>
          <a:xfrm>
            <a:off x="6441256" y="2401678"/>
            <a:ext cx="5283330" cy="3037124"/>
          </a:xfrm>
          <a:prstGeom prst="rect">
            <a:avLst/>
          </a:prstGeom>
          <a:ln w="12700">
            <a:solidFill>
              <a:srgbClr val="FFC000"/>
            </a:solidFill>
          </a:ln>
        </p:spPr>
      </p:pic>
      <p:sp>
        <p:nvSpPr>
          <p:cNvPr id="10" name="TextBox 9">
            <a:extLst>
              <a:ext uri="{FF2B5EF4-FFF2-40B4-BE49-F238E27FC236}">
                <a16:creationId xmlns:a16="http://schemas.microsoft.com/office/drawing/2014/main" id="{8AA56ECE-83B0-4749-BC1A-FF5D7C74FF66}"/>
              </a:ext>
            </a:extLst>
          </p:cNvPr>
          <p:cNvSpPr txBox="1"/>
          <p:nvPr/>
        </p:nvSpPr>
        <p:spPr>
          <a:xfrm flipH="1">
            <a:off x="10427584" y="5624415"/>
            <a:ext cx="1569785" cy="246221"/>
          </a:xfrm>
          <a:prstGeom prst="rect">
            <a:avLst/>
          </a:prstGeom>
          <a:noFill/>
        </p:spPr>
        <p:txBody>
          <a:bodyPr wrap="square" rtlCol="0">
            <a:spAutoFit/>
          </a:bodyPr>
          <a:lstStyle/>
          <a:p>
            <a:r>
              <a:rPr lang="en-GB" sz="1000" dirty="0">
                <a:solidFill>
                  <a:schemeClr val="bg1"/>
                </a:solidFill>
              </a:rPr>
              <a:t>*Lancaster (1991: 61)</a:t>
            </a:r>
          </a:p>
        </p:txBody>
      </p:sp>
      <p:sp>
        <p:nvSpPr>
          <p:cNvPr id="5" name="TextBox 4">
            <a:extLst>
              <a:ext uri="{FF2B5EF4-FFF2-40B4-BE49-F238E27FC236}">
                <a16:creationId xmlns:a16="http://schemas.microsoft.com/office/drawing/2014/main" id="{BB26D271-7F01-4920-A763-3F524DFE4FA4}"/>
              </a:ext>
            </a:extLst>
          </p:cNvPr>
          <p:cNvSpPr txBox="1"/>
          <p:nvPr/>
        </p:nvSpPr>
        <p:spPr>
          <a:xfrm>
            <a:off x="7738258" y="5477937"/>
            <a:ext cx="2689326" cy="461665"/>
          </a:xfrm>
          <a:prstGeom prst="rect">
            <a:avLst/>
          </a:prstGeom>
          <a:noFill/>
        </p:spPr>
        <p:txBody>
          <a:bodyPr wrap="none" rtlCol="0">
            <a:spAutoFit/>
          </a:bodyPr>
          <a:lstStyle/>
          <a:p>
            <a:r>
              <a:rPr lang="en-GB" sz="2400" dirty="0">
                <a:solidFill>
                  <a:schemeClr val="bg1"/>
                </a:solidFill>
              </a:rPr>
              <a:t>Supraliminal Images</a:t>
            </a:r>
          </a:p>
        </p:txBody>
      </p:sp>
    </p:spTree>
    <p:extLst>
      <p:ext uri="{BB962C8B-B14F-4D97-AF65-F5344CB8AC3E}">
        <p14:creationId xmlns:p14="http://schemas.microsoft.com/office/powerpoint/2010/main" val="2938514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2">
            <a:alphaModFix amt="35000"/>
          </a:blip>
          <a:stretch>
            <a:fillRect/>
          </a:stretch>
        </p:blipFill>
        <p:spPr>
          <a:xfrm>
            <a:off x="0" y="1060066"/>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643018" y="136736"/>
            <a:ext cx="3177152" cy="923330"/>
          </a:xfrm>
          <a:prstGeom prst="rect">
            <a:avLst/>
          </a:prstGeom>
          <a:noFill/>
        </p:spPr>
        <p:txBody>
          <a:bodyPr wrap="none" rtlCol="0">
            <a:spAutoFit/>
          </a:bodyPr>
          <a:lstStyle/>
          <a:p>
            <a:pPr lvl="0"/>
            <a:r>
              <a:rPr lang="en-GB" sz="5400" dirty="0">
                <a:solidFill>
                  <a:srgbClr val="FFC000"/>
                </a:solidFill>
                <a:latin typeface="Calibri Light" panose="020F0302020204030204"/>
              </a:rPr>
              <a:t>Definitions</a:t>
            </a:r>
          </a:p>
        </p:txBody>
      </p:sp>
      <p:sp>
        <p:nvSpPr>
          <p:cNvPr id="6" name="TextBox 5">
            <a:extLst>
              <a:ext uri="{FF2B5EF4-FFF2-40B4-BE49-F238E27FC236}">
                <a16:creationId xmlns:a16="http://schemas.microsoft.com/office/drawing/2014/main" id="{D4CA9A37-5E15-440E-95F8-42314B5D79EF}"/>
              </a:ext>
            </a:extLst>
          </p:cNvPr>
          <p:cNvSpPr txBox="1"/>
          <p:nvPr/>
        </p:nvSpPr>
        <p:spPr>
          <a:xfrm>
            <a:off x="-342201" y="1060066"/>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TextBox 2">
            <a:extLst>
              <a:ext uri="{FF2B5EF4-FFF2-40B4-BE49-F238E27FC236}">
                <a16:creationId xmlns:a16="http://schemas.microsoft.com/office/drawing/2014/main" id="{CC04E90E-651B-450E-BEE6-D114DC3BA99D}"/>
              </a:ext>
            </a:extLst>
          </p:cNvPr>
          <p:cNvSpPr txBox="1"/>
          <p:nvPr/>
        </p:nvSpPr>
        <p:spPr>
          <a:xfrm>
            <a:off x="899712" y="1595021"/>
            <a:ext cx="9794691" cy="5262979"/>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Definitions of subliminal perception  may vary according to research interest</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Some more  rigorous than others, some </a:t>
            </a:r>
            <a:r>
              <a:rPr lang="en-US" sz="2800" dirty="0">
                <a:solidFill>
                  <a:schemeClr val="bg1"/>
                </a:solidFill>
              </a:rPr>
              <a:t>too vague for research purposes:</a:t>
            </a:r>
            <a:endParaRPr lang="en-GB" sz="2800" dirty="0">
              <a:solidFill>
                <a:schemeClr val="bg1"/>
              </a:solidFill>
            </a:endParaRPr>
          </a:p>
          <a:p>
            <a:pPr lvl="1"/>
            <a:r>
              <a:rPr lang="en-GB" sz="2800" dirty="0">
                <a:solidFill>
                  <a:schemeClr val="bg1"/>
                </a:solidFill>
              </a:rPr>
              <a:t>Theus (1994) cites Silverman (1976), whose definition would classify many marketing ploys as subliminal;</a:t>
            </a:r>
          </a:p>
          <a:p>
            <a:pPr lvl="2"/>
            <a:r>
              <a:rPr lang="en-GB" sz="2800" i="1" dirty="0">
                <a:solidFill>
                  <a:schemeClr val="bg1"/>
                </a:solidFill>
              </a:rPr>
              <a:t>“… the absence of evidence that the individual is aware of the impinging stimulus before its effect is felt”</a:t>
            </a:r>
          </a:p>
          <a:p>
            <a:pPr lvl="1"/>
            <a:r>
              <a:rPr lang="en-GB" sz="2800" i="1" dirty="0">
                <a:solidFill>
                  <a:schemeClr val="bg1"/>
                </a:solidFill>
              </a:rPr>
              <a:t>                                         (</a:t>
            </a:r>
            <a:r>
              <a:rPr lang="en-GB" sz="2400" dirty="0">
                <a:solidFill>
                  <a:prstClr val="white"/>
                </a:solidFill>
              </a:rPr>
              <a:t>Silverman 1976, cited in Theus 1994: 272)</a:t>
            </a:r>
            <a:r>
              <a:rPr lang="en-GB" sz="2800" i="1" dirty="0">
                <a:solidFill>
                  <a:schemeClr val="bg1"/>
                </a:solidFill>
              </a:rPr>
              <a:t> </a:t>
            </a:r>
            <a:endParaRPr lang="en-GB" sz="2400" dirty="0">
              <a:solidFill>
                <a:schemeClr val="bg1"/>
              </a:solidFill>
            </a:endParaRPr>
          </a:p>
          <a:p>
            <a:pPr lvl="1"/>
            <a:endParaRPr lang="en-GB" sz="2800" dirty="0">
              <a:solidFill>
                <a:schemeClr val="bg1"/>
              </a:solidFill>
            </a:endParaRPr>
          </a:p>
          <a:p>
            <a:r>
              <a:rPr lang="en-GB" sz="2800" dirty="0">
                <a:solidFill>
                  <a:schemeClr val="bg1"/>
                </a:solidFill>
              </a:rPr>
              <a:t>  </a:t>
            </a:r>
          </a:p>
        </p:txBody>
      </p:sp>
    </p:spTree>
    <p:extLst>
      <p:ext uri="{BB962C8B-B14F-4D97-AF65-F5344CB8AC3E}">
        <p14:creationId xmlns:p14="http://schemas.microsoft.com/office/powerpoint/2010/main" val="6704483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3">
            <a:alphaModFix amt="35000"/>
          </a:blip>
          <a:stretch>
            <a:fillRect/>
          </a:stretch>
        </p:blipFill>
        <p:spPr>
          <a:xfrm>
            <a:off x="0" y="1156771"/>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11883160" cy="830997"/>
          </a:xfrm>
          <a:prstGeom prst="rect">
            <a:avLst/>
          </a:prstGeom>
          <a:noFill/>
        </p:spPr>
        <p:txBody>
          <a:bodyPr wrap="square" rtlCol="0">
            <a:spAutoFit/>
          </a:bodyPr>
          <a:lstStyle/>
          <a:p>
            <a:r>
              <a:rPr lang="en-GB" sz="4800" dirty="0">
                <a:solidFill>
                  <a:srgbClr val="FFC000"/>
                </a:solidFill>
                <a:latin typeface="+mj-lt"/>
              </a:rPr>
              <a:t>Defining Subliminal Perception </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650332" y="1526103"/>
            <a:ext cx="11009216" cy="5262979"/>
          </a:xfrm>
          <a:prstGeom prst="rect">
            <a:avLst/>
          </a:prstGeom>
          <a:noFill/>
        </p:spPr>
        <p:txBody>
          <a:bodyPr wrap="square" rtlCol="0">
            <a:spAutoFit/>
          </a:bodyPr>
          <a:lstStyle/>
          <a:p>
            <a:r>
              <a:rPr lang="en-GB" sz="3600" b="1" dirty="0">
                <a:solidFill>
                  <a:schemeClr val="bg1"/>
                </a:solidFill>
                <a:latin typeface="+mj-lt"/>
              </a:rPr>
              <a:t>“ </a:t>
            </a:r>
            <a:r>
              <a:rPr lang="en-GB" sz="3600" b="1" i="1" dirty="0">
                <a:solidFill>
                  <a:schemeClr val="bg1"/>
                </a:solidFill>
                <a:latin typeface="+mj-lt"/>
              </a:rPr>
              <a:t>S</a:t>
            </a:r>
            <a:r>
              <a:rPr lang="en-US" sz="3600" b="1" i="1" dirty="0">
                <a:solidFill>
                  <a:schemeClr val="bg1"/>
                </a:solidFill>
                <a:latin typeface="+mj-lt"/>
              </a:rPr>
              <a:t>ubliminal perception is perception that passes the </a:t>
            </a:r>
            <a:r>
              <a:rPr lang="en-US" sz="3600" b="1" i="1" dirty="0">
                <a:solidFill>
                  <a:schemeClr val="accent3"/>
                </a:solidFill>
                <a:latin typeface="+mj-lt"/>
              </a:rPr>
              <a:t>objective threshold </a:t>
            </a:r>
            <a:r>
              <a:rPr lang="en-US" sz="3600" b="1" i="1" dirty="0">
                <a:solidFill>
                  <a:schemeClr val="bg1"/>
                </a:solidFill>
                <a:latin typeface="+mj-lt"/>
              </a:rPr>
              <a:t>….</a:t>
            </a:r>
            <a:r>
              <a:rPr lang="en-US" sz="3600" b="1" i="1" dirty="0">
                <a:solidFill>
                  <a:schemeClr val="accent3"/>
                </a:solidFill>
                <a:latin typeface="+mj-lt"/>
              </a:rPr>
              <a:t> </a:t>
            </a:r>
            <a:r>
              <a:rPr lang="en-US" sz="3600" b="1" i="1" dirty="0">
                <a:solidFill>
                  <a:schemeClr val="bg1"/>
                </a:solidFill>
                <a:latin typeface="+mj-lt"/>
              </a:rPr>
              <a:t>but fails to pass the </a:t>
            </a:r>
            <a:r>
              <a:rPr lang="en-US" sz="3600" b="1" i="1" dirty="0">
                <a:solidFill>
                  <a:schemeClr val="accent3"/>
                </a:solidFill>
                <a:latin typeface="+mj-lt"/>
              </a:rPr>
              <a:t>subjective threshold </a:t>
            </a:r>
            <a:r>
              <a:rPr lang="en-US" sz="3600" b="1" i="1" dirty="0">
                <a:solidFill>
                  <a:schemeClr val="bg1"/>
                </a:solidFill>
                <a:latin typeface="+mj-lt"/>
              </a:rPr>
              <a:t>…. it cannot be reported verbally. </a:t>
            </a:r>
            <a:r>
              <a:rPr lang="en-GB" sz="3600" b="1" dirty="0">
                <a:solidFill>
                  <a:schemeClr val="bg1"/>
                </a:solidFill>
                <a:latin typeface="+mj-lt"/>
              </a:rPr>
              <a:t>”</a:t>
            </a:r>
          </a:p>
          <a:p>
            <a:endParaRPr lang="en-GB" sz="3600" b="1" dirty="0">
              <a:solidFill>
                <a:schemeClr val="bg1"/>
              </a:solidFill>
              <a:latin typeface="+mj-lt"/>
            </a:endParaRPr>
          </a:p>
          <a:p>
            <a:pPr lvl="1"/>
            <a:r>
              <a:rPr lang="en-GB" sz="3600" dirty="0">
                <a:solidFill>
                  <a:schemeClr val="bg1"/>
                </a:solidFill>
                <a:latin typeface="+mj-lt"/>
              </a:rPr>
              <a:t>Put simply: although detected by the senses, the stimulus fails to reach conscious awareness</a:t>
            </a:r>
          </a:p>
          <a:p>
            <a:r>
              <a:rPr lang="en-US" sz="2000" b="1" dirty="0">
                <a:solidFill>
                  <a:schemeClr val="bg1"/>
                </a:solidFill>
                <a:latin typeface="+mj-lt"/>
              </a:rPr>
              <a:t>	</a:t>
            </a:r>
            <a:endParaRPr lang="en-GB" sz="400" b="1" dirty="0">
              <a:solidFill>
                <a:schemeClr val="bg1"/>
              </a:solidFill>
              <a:latin typeface="+mj-lt"/>
            </a:endParaRPr>
          </a:p>
          <a:p>
            <a:r>
              <a:rPr lang="en-US" sz="2000" b="1" dirty="0">
                <a:solidFill>
                  <a:schemeClr val="bg1"/>
                </a:solidFill>
                <a:latin typeface="+mj-lt"/>
              </a:rPr>
              <a:t>	</a:t>
            </a:r>
            <a:r>
              <a:rPr lang="en-US" sz="2800" b="1" dirty="0">
                <a:solidFill>
                  <a:schemeClr val="bg1"/>
                </a:solidFill>
                <a:latin typeface="+mj-lt"/>
              </a:rPr>
              <a:t>                                                                         </a:t>
            </a:r>
            <a:r>
              <a:rPr lang="en-US" sz="2800" dirty="0">
                <a:solidFill>
                  <a:schemeClr val="bg1"/>
                </a:solidFill>
                <a:latin typeface="+mj-lt"/>
              </a:rPr>
              <a:t>(Dijksterhuis et al. 2005: 7)*</a:t>
            </a:r>
          </a:p>
          <a:p>
            <a:endParaRPr lang="en-US" sz="2000" dirty="0">
              <a:solidFill>
                <a:schemeClr val="bg1"/>
              </a:solidFill>
              <a:effectLst>
                <a:outerShdw blurRad="38100" dist="38100" dir="2700000" algn="tl">
                  <a:srgbClr val="000000">
                    <a:alpha val="43137"/>
                  </a:srgbClr>
                </a:outerShdw>
              </a:effectLst>
              <a:latin typeface="+mj-lt"/>
            </a:endParaRPr>
          </a:p>
          <a:p>
            <a:endParaRPr lang="en-US" sz="2800" dirty="0">
              <a:solidFill>
                <a:schemeClr val="bg1"/>
              </a:solidFill>
              <a:effectLst>
                <a:outerShdw blurRad="38100" dist="38100" dir="2700000" algn="tl">
                  <a:srgbClr val="000000">
                    <a:alpha val="43137"/>
                  </a:srgbClr>
                </a:outerShdw>
              </a:effectLst>
              <a:latin typeface="+mj-lt"/>
            </a:endParaRPr>
          </a:p>
          <a:p>
            <a:r>
              <a:rPr lang="en-GB" sz="2400" dirty="0">
                <a:solidFill>
                  <a:srgbClr val="FFC000"/>
                </a:solidFill>
              </a:rPr>
              <a:t>		</a:t>
            </a:r>
            <a:r>
              <a:rPr lang="en-GB" sz="2400" dirty="0">
                <a:solidFill>
                  <a:srgbClr val="FF0000"/>
                </a:solidFill>
              </a:rPr>
              <a:t>			</a:t>
            </a:r>
          </a:p>
        </p:txBody>
      </p:sp>
      <p:sp>
        <p:nvSpPr>
          <p:cNvPr id="8" name="TextBox 7">
            <a:extLst>
              <a:ext uri="{FF2B5EF4-FFF2-40B4-BE49-F238E27FC236}">
                <a16:creationId xmlns:a16="http://schemas.microsoft.com/office/drawing/2014/main" id="{B0AED69E-E1B2-46F8-810C-70E5CCD44AA7}"/>
              </a:ext>
            </a:extLst>
          </p:cNvPr>
          <p:cNvSpPr txBox="1"/>
          <p:nvPr/>
        </p:nvSpPr>
        <p:spPr>
          <a:xfrm>
            <a:off x="13099055" y="5219422"/>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863208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2">
            <a:alphaModFix amt="35000"/>
          </a:blip>
          <a:stretch>
            <a:fillRect/>
          </a:stretch>
        </p:blipFill>
        <p:spPr>
          <a:xfrm>
            <a:off x="0" y="1200839"/>
            <a:ext cx="12192001" cy="5690212"/>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11170687" cy="707886"/>
          </a:xfrm>
          <a:prstGeom prst="rect">
            <a:avLst/>
          </a:prstGeom>
          <a:noFill/>
        </p:spPr>
        <p:txBody>
          <a:bodyPr wrap="none" rtlCol="0">
            <a:spAutoFit/>
          </a:bodyPr>
          <a:lstStyle/>
          <a:p>
            <a:pPr lvl="0"/>
            <a:r>
              <a:rPr lang="en-GB" sz="4000" dirty="0">
                <a:solidFill>
                  <a:srgbClr val="FFC000"/>
                </a:solidFill>
                <a:latin typeface="Calibri Light" panose="020F0302020204030204"/>
              </a:rPr>
              <a:t>Defining Subliminal Perception, A Working Definition:</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
        <p:nvSpPr>
          <p:cNvPr id="3" name="TextBox 2">
            <a:extLst>
              <a:ext uri="{FF2B5EF4-FFF2-40B4-BE49-F238E27FC236}">
                <a16:creationId xmlns:a16="http://schemas.microsoft.com/office/drawing/2014/main" id="{6AC476DA-71A5-4107-AF01-638472FC0889}"/>
              </a:ext>
            </a:extLst>
          </p:cNvPr>
          <p:cNvSpPr txBox="1"/>
          <p:nvPr/>
        </p:nvSpPr>
        <p:spPr>
          <a:xfrm>
            <a:off x="629476" y="1364188"/>
            <a:ext cx="10492374" cy="4832092"/>
          </a:xfrm>
          <a:prstGeom prst="rect">
            <a:avLst/>
          </a:prstGeom>
          <a:noFill/>
        </p:spPr>
        <p:txBody>
          <a:bodyPr wrap="square" rtlCol="0">
            <a:spAutoFit/>
          </a:bodyPr>
          <a:lstStyle/>
          <a:p>
            <a:pPr lvl="0"/>
            <a:r>
              <a:rPr lang="en-US" sz="3600" dirty="0">
                <a:solidFill>
                  <a:prstClr val="white"/>
                </a:solidFill>
                <a:latin typeface="+mj-lt"/>
              </a:rPr>
              <a:t>Keeping it simple and straightforward:</a:t>
            </a:r>
          </a:p>
          <a:p>
            <a:pPr lvl="0"/>
            <a:endParaRPr lang="en-US" sz="3600" dirty="0">
              <a:solidFill>
                <a:prstClr val="white"/>
              </a:solidFill>
              <a:latin typeface="+mj-lt"/>
            </a:endParaRPr>
          </a:p>
          <a:p>
            <a:pPr marL="571500" lvl="0" indent="-571500">
              <a:buFont typeface="Arial" panose="020B0604020202020204" pitchFamily="34" charset="0"/>
              <a:buChar char="•"/>
            </a:pPr>
            <a:r>
              <a:rPr lang="en-US" sz="3600" dirty="0">
                <a:solidFill>
                  <a:prstClr val="white"/>
                </a:solidFill>
                <a:latin typeface="+mj-lt"/>
              </a:rPr>
              <a:t>Dijksterhuis et al.’s (2005) working definition;</a:t>
            </a:r>
          </a:p>
          <a:p>
            <a:pPr marL="571500" lvl="0" indent="-571500">
              <a:buFont typeface="Arial" panose="020B0604020202020204" pitchFamily="34" charset="0"/>
              <a:buChar char="•"/>
            </a:pPr>
            <a:endParaRPr lang="en-US" sz="3600" b="1" dirty="0">
              <a:solidFill>
                <a:prstClr val="white"/>
              </a:solidFill>
              <a:latin typeface="+mj-lt"/>
            </a:endParaRPr>
          </a:p>
          <a:p>
            <a:pPr lvl="2"/>
            <a:r>
              <a:rPr lang="en-US" sz="3600" b="1" i="1" dirty="0">
                <a:solidFill>
                  <a:prstClr val="white"/>
                </a:solidFill>
                <a:latin typeface="+mj-lt"/>
              </a:rPr>
              <a:t>“… stimuli that are presented in such a way that they </a:t>
            </a:r>
            <a:r>
              <a:rPr lang="en-US" sz="3600" b="1" i="1" u="sng" dirty="0">
                <a:solidFill>
                  <a:prstClr val="white"/>
                </a:solidFill>
                <a:latin typeface="+mj-lt"/>
              </a:rPr>
              <a:t>cannot</a:t>
            </a:r>
            <a:r>
              <a:rPr lang="en-US" sz="3600" b="1" i="1" dirty="0">
                <a:solidFill>
                  <a:prstClr val="white"/>
                </a:solidFill>
                <a:latin typeface="+mj-lt"/>
              </a:rPr>
              <a:t> reach conscious awareness, even if attention is directed to them</a:t>
            </a:r>
            <a:r>
              <a:rPr lang="en-US" sz="3600" b="1" dirty="0">
                <a:solidFill>
                  <a:prstClr val="white"/>
                </a:solidFill>
                <a:latin typeface="+mj-lt"/>
              </a:rPr>
              <a:t>.” 	</a:t>
            </a:r>
            <a:r>
              <a:rPr lang="en-US" sz="2000" b="1" dirty="0">
                <a:solidFill>
                  <a:prstClr val="white"/>
                </a:solidFill>
                <a:latin typeface="+mj-lt"/>
              </a:rPr>
              <a:t>            </a:t>
            </a:r>
            <a:r>
              <a:rPr lang="en-US" sz="2000" dirty="0">
                <a:solidFill>
                  <a:prstClr val="white"/>
                </a:solidFill>
                <a:latin typeface="+mj-lt"/>
              </a:rPr>
              <a:t>(Dijksterhuis et al. 2005: 8)</a:t>
            </a:r>
          </a:p>
          <a:p>
            <a:pPr marL="342900" lvl="0" indent="-342900">
              <a:buFont typeface="Arial" panose="020B0604020202020204" pitchFamily="34" charset="0"/>
              <a:buChar char="•"/>
            </a:pPr>
            <a:endParaRPr lang="en-US" sz="2000" dirty="0">
              <a:solidFill>
                <a:prstClr val="white"/>
              </a:solidFill>
              <a:effectLst>
                <a:outerShdw blurRad="38100" dist="38100" dir="2700000" algn="tl">
                  <a:srgbClr val="000000">
                    <a:alpha val="43137"/>
                  </a:srgbClr>
                </a:outerShdw>
              </a:effectLst>
              <a:latin typeface="+mj-lt"/>
            </a:endParaRPr>
          </a:p>
          <a:p>
            <a:endParaRPr lang="en-GB" sz="3600" dirty="0">
              <a:solidFill>
                <a:schemeClr val="bg1"/>
              </a:solidFill>
            </a:endParaRPr>
          </a:p>
        </p:txBody>
      </p:sp>
    </p:spTree>
    <p:extLst>
      <p:ext uri="{BB962C8B-B14F-4D97-AF65-F5344CB8AC3E}">
        <p14:creationId xmlns:p14="http://schemas.microsoft.com/office/powerpoint/2010/main" val="824049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7586AF-6F39-4BDB-9C28-DD0E2AE97AFE}"/>
              </a:ext>
            </a:extLst>
          </p:cNvPr>
          <p:cNvPicPr>
            <a:picLocks noChangeAspect="1"/>
          </p:cNvPicPr>
          <p:nvPr/>
        </p:nvPicPr>
        <p:blipFill>
          <a:blip r:embed="rId2">
            <a:alphaModFix/>
          </a:blip>
          <a:stretch>
            <a:fillRect/>
          </a:stretch>
        </p:blipFill>
        <p:spPr>
          <a:xfrm>
            <a:off x="0" y="0"/>
            <a:ext cx="12192001" cy="6858000"/>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1517027" y="4321367"/>
            <a:ext cx="8897949" cy="1446550"/>
          </a:xfrm>
          <a:prstGeom prst="rect">
            <a:avLst/>
          </a:prstGeom>
          <a:noFill/>
        </p:spPr>
        <p:txBody>
          <a:bodyPr wrap="none" rtlCol="0">
            <a:spAutoFit/>
          </a:bodyPr>
          <a:lstStyle/>
          <a:p>
            <a:pPr lvl="0"/>
            <a:r>
              <a:rPr lang="en-GB" sz="8800" dirty="0">
                <a:solidFill>
                  <a:srgbClr val="FFC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Research Examples</a:t>
            </a:r>
          </a:p>
        </p:txBody>
      </p:sp>
      <p:sp>
        <p:nvSpPr>
          <p:cNvPr id="2" name="Rectangle 1">
            <a:extLst>
              <a:ext uri="{FF2B5EF4-FFF2-40B4-BE49-F238E27FC236}">
                <a16:creationId xmlns:a16="http://schemas.microsoft.com/office/drawing/2014/main" id="{0C81B692-6340-4414-9BE2-06E84A7252DE}"/>
              </a:ext>
            </a:extLst>
          </p:cNvPr>
          <p:cNvSpPr/>
          <p:nvPr/>
        </p:nvSpPr>
        <p:spPr>
          <a:xfrm>
            <a:off x="6771701" y="6673334"/>
            <a:ext cx="4112964" cy="153888"/>
          </a:xfrm>
          <a:prstGeom prst="rect">
            <a:avLst/>
          </a:prstGeom>
        </p:spPr>
        <p:txBody>
          <a:bodyPr wrap="square">
            <a:spAutoFit/>
          </a:bodyPr>
          <a:lstStyle/>
          <a:p>
            <a:r>
              <a:rPr lang="en-GB" sz="400" dirty="0">
                <a:solidFill>
                  <a:srgbClr val="FF0000"/>
                </a:solidFill>
              </a:rPr>
              <a:t>https://wordstream-files-prod.s3.amazonaws.com/s3fs-public/styles/simple_image/public/images/subliminal-advertising1.png?W7MGyvxLOq2xp8qbMND.gjTV3jYgoApI&amp;itok=Ay4HWRVC</a:t>
            </a:r>
          </a:p>
        </p:txBody>
      </p:sp>
    </p:spTree>
    <p:extLst>
      <p:ext uri="{BB962C8B-B14F-4D97-AF65-F5344CB8AC3E}">
        <p14:creationId xmlns:p14="http://schemas.microsoft.com/office/powerpoint/2010/main" val="4143888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62418" y="523879"/>
            <a:ext cx="12058301" cy="646331"/>
          </a:xfrm>
          <a:prstGeom prst="rect">
            <a:avLst/>
          </a:prstGeom>
          <a:noFill/>
        </p:spPr>
        <p:txBody>
          <a:bodyPr wrap="none" rtlCol="0">
            <a:spAutoFit/>
          </a:bodyPr>
          <a:lstStyle/>
          <a:p>
            <a:pPr algn="ctr"/>
            <a:r>
              <a:rPr lang="en-GB" sz="3600" dirty="0">
                <a:solidFill>
                  <a:srgbClr val="FFC000"/>
                </a:solidFill>
                <a:latin typeface="+mj-lt"/>
              </a:rPr>
              <a:t>How Apple Makes You “Think Different”: Fitzsimons et al. (2008)</a:t>
            </a:r>
          </a:p>
        </p:txBody>
      </p:sp>
      <p:sp>
        <p:nvSpPr>
          <p:cNvPr id="11" name="Rectangle 10">
            <a:extLst>
              <a:ext uri="{FF2B5EF4-FFF2-40B4-BE49-F238E27FC236}">
                <a16:creationId xmlns:a16="http://schemas.microsoft.com/office/drawing/2014/main" id="{1F293B17-4D64-4C61-B27D-F3925443329C}"/>
              </a:ext>
            </a:extLst>
          </p:cNvPr>
          <p:cNvSpPr/>
          <p:nvPr/>
        </p:nvSpPr>
        <p:spPr>
          <a:xfrm>
            <a:off x="-170626" y="1373896"/>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pic>
        <p:nvPicPr>
          <p:cNvPr id="2" name="Picture 1">
            <a:extLst>
              <a:ext uri="{FF2B5EF4-FFF2-40B4-BE49-F238E27FC236}">
                <a16:creationId xmlns:a16="http://schemas.microsoft.com/office/drawing/2014/main" id="{6B2A07D5-0F35-4F1D-8803-D9D26A68E2A1}"/>
              </a:ext>
            </a:extLst>
          </p:cNvPr>
          <p:cNvPicPr>
            <a:picLocks noChangeAspect="1"/>
          </p:cNvPicPr>
          <p:nvPr/>
        </p:nvPicPr>
        <p:blipFill>
          <a:blip r:embed="rId3"/>
          <a:stretch>
            <a:fillRect/>
          </a:stretch>
        </p:blipFill>
        <p:spPr>
          <a:xfrm>
            <a:off x="1043683" y="2270589"/>
            <a:ext cx="3693560" cy="3693560"/>
          </a:xfrm>
          <a:prstGeom prst="rect">
            <a:avLst/>
          </a:prstGeom>
        </p:spPr>
      </p:pic>
      <p:sp>
        <p:nvSpPr>
          <p:cNvPr id="5" name="Rectangle 4">
            <a:extLst>
              <a:ext uri="{FF2B5EF4-FFF2-40B4-BE49-F238E27FC236}">
                <a16:creationId xmlns:a16="http://schemas.microsoft.com/office/drawing/2014/main" id="{0F78F960-59C9-488B-A13A-19B25EC25385}"/>
              </a:ext>
            </a:extLst>
          </p:cNvPr>
          <p:cNvSpPr/>
          <p:nvPr/>
        </p:nvSpPr>
        <p:spPr>
          <a:xfrm>
            <a:off x="1794553" y="5964149"/>
            <a:ext cx="2191820" cy="184666"/>
          </a:xfrm>
          <a:prstGeom prst="rect">
            <a:avLst/>
          </a:prstGeom>
        </p:spPr>
        <p:txBody>
          <a:bodyPr wrap="square">
            <a:spAutoFit/>
          </a:bodyPr>
          <a:lstStyle/>
          <a:p>
            <a:r>
              <a:rPr lang="en-GB" sz="600" dirty="0">
                <a:solidFill>
                  <a:schemeClr val="bg1"/>
                </a:solidFill>
              </a:rPr>
              <a:t>https://commons.wikimedia.org/wiki/File:Apple_Store_logo.svg</a:t>
            </a:r>
          </a:p>
        </p:txBody>
      </p:sp>
      <p:pic>
        <p:nvPicPr>
          <p:cNvPr id="6" name="Picture 5">
            <a:extLst>
              <a:ext uri="{FF2B5EF4-FFF2-40B4-BE49-F238E27FC236}">
                <a16:creationId xmlns:a16="http://schemas.microsoft.com/office/drawing/2014/main" id="{EEFCABD3-7179-4E60-AE37-6B10F5189E23}"/>
              </a:ext>
            </a:extLst>
          </p:cNvPr>
          <p:cNvPicPr>
            <a:picLocks noChangeAspect="1"/>
          </p:cNvPicPr>
          <p:nvPr/>
        </p:nvPicPr>
        <p:blipFill rotWithShape="1">
          <a:blip r:embed="rId4"/>
          <a:srcRect l="16555" t="30567" r="13408" b="21255"/>
          <a:stretch/>
        </p:blipFill>
        <p:spPr>
          <a:xfrm>
            <a:off x="6869482" y="3143892"/>
            <a:ext cx="5251236" cy="2257746"/>
          </a:xfrm>
          <a:prstGeom prst="rect">
            <a:avLst/>
          </a:prstGeom>
        </p:spPr>
      </p:pic>
      <p:pic>
        <p:nvPicPr>
          <p:cNvPr id="3" name="Picture 2">
            <a:extLst>
              <a:ext uri="{FF2B5EF4-FFF2-40B4-BE49-F238E27FC236}">
                <a16:creationId xmlns:a16="http://schemas.microsoft.com/office/drawing/2014/main" id="{CC5468AA-FCBD-428B-97B5-D2D9FEA32290}"/>
              </a:ext>
            </a:extLst>
          </p:cNvPr>
          <p:cNvPicPr>
            <a:picLocks noChangeAspect="1"/>
          </p:cNvPicPr>
          <p:nvPr/>
        </p:nvPicPr>
        <p:blipFill>
          <a:blip r:embed="rId5"/>
          <a:stretch>
            <a:fillRect/>
          </a:stretch>
        </p:blipFill>
        <p:spPr>
          <a:xfrm>
            <a:off x="121014" y="148335"/>
            <a:ext cx="11941108" cy="6709665"/>
          </a:xfrm>
          <a:prstGeom prst="rect">
            <a:avLst/>
          </a:prstGeom>
        </p:spPr>
      </p:pic>
      <p:sp>
        <p:nvSpPr>
          <p:cNvPr id="7" name="Rectangle 6">
            <a:extLst>
              <a:ext uri="{FF2B5EF4-FFF2-40B4-BE49-F238E27FC236}">
                <a16:creationId xmlns:a16="http://schemas.microsoft.com/office/drawing/2014/main" id="{FF49870A-FB75-48D7-ACC1-0409F2910A6D}"/>
              </a:ext>
            </a:extLst>
          </p:cNvPr>
          <p:cNvSpPr/>
          <p:nvPr/>
        </p:nvSpPr>
        <p:spPr>
          <a:xfrm>
            <a:off x="7209034" y="5871816"/>
            <a:ext cx="3260332" cy="184666"/>
          </a:xfrm>
          <a:prstGeom prst="rect">
            <a:avLst/>
          </a:prstGeom>
        </p:spPr>
        <p:txBody>
          <a:bodyPr wrap="square">
            <a:spAutoFit/>
          </a:bodyPr>
          <a:lstStyle/>
          <a:p>
            <a:r>
              <a:rPr lang="en-GB" sz="600" dirty="0">
                <a:solidFill>
                  <a:schemeClr val="bg1"/>
                </a:solidFill>
              </a:rPr>
              <a:t>http://www.sportsvideo.org/new/wp-content/uploads/2016/06/IBM-logo.jpg</a:t>
            </a:r>
          </a:p>
        </p:txBody>
      </p:sp>
    </p:spTree>
    <p:extLst>
      <p:ext uri="{BB962C8B-B14F-4D97-AF65-F5344CB8AC3E}">
        <p14:creationId xmlns:p14="http://schemas.microsoft.com/office/powerpoint/2010/main" val="41738636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9" name="Rectangle 8">
            <a:extLst>
              <a:ext uri="{FF2B5EF4-FFF2-40B4-BE49-F238E27FC236}">
                <a16:creationId xmlns:a16="http://schemas.microsoft.com/office/drawing/2014/main" id="{0B10F8F7-9136-4D99-A145-86A98EED9FDC}"/>
              </a:ext>
            </a:extLst>
          </p:cNvPr>
          <p:cNvSpPr/>
          <p:nvPr/>
        </p:nvSpPr>
        <p:spPr>
          <a:xfrm>
            <a:off x="983457" y="2421423"/>
            <a:ext cx="8351442" cy="4154984"/>
          </a:xfrm>
          <a:prstGeom prst="rect">
            <a:avLst/>
          </a:prstGeom>
        </p:spPr>
        <p:txBody>
          <a:bodyPr wrap="square">
            <a:spAutoFit/>
          </a:bodyPr>
          <a:lstStyle/>
          <a:p>
            <a:r>
              <a:rPr lang="en-US" sz="2800" dirty="0">
                <a:solidFill>
                  <a:schemeClr val="bg1"/>
                </a:solidFill>
              </a:rPr>
              <a:t>“… spreading activation is a basic principle of most associative and connectionist models (Anderson 1983; Rumelhart et al. 1994) and should be seen with brand representations as well as other kinds of mental representations.” </a:t>
            </a:r>
            <a:r>
              <a:rPr lang="fr-FR" sz="2800" dirty="0">
                <a:solidFill>
                  <a:schemeClr val="bg1"/>
                </a:solidFill>
              </a:rPr>
              <a:t>(Fitzsimons et al., 2008: 22)</a:t>
            </a:r>
          </a:p>
          <a:p>
            <a:endParaRPr lang="fr-FR" sz="2800" dirty="0">
              <a:solidFill>
                <a:schemeClr val="bg1"/>
              </a:solidFill>
            </a:endParaRPr>
          </a:p>
          <a:p>
            <a:endParaRPr lang="fr-FR" sz="2800" dirty="0">
              <a:solidFill>
                <a:schemeClr val="bg1"/>
              </a:solidFill>
            </a:endParaRPr>
          </a:p>
          <a:p>
            <a:r>
              <a:rPr lang="fr-FR" sz="2000" dirty="0">
                <a:solidFill>
                  <a:schemeClr val="bg1"/>
                </a:solidFill>
              </a:rPr>
              <a:t>(See Hardin, 2019 for accessible, brief, and very basic introduction to </a:t>
            </a:r>
            <a:r>
              <a:rPr lang="fr-FR" sz="2000" b="1" dirty="0">
                <a:solidFill>
                  <a:schemeClr val="bg1"/>
                </a:solidFill>
              </a:rPr>
              <a:t>schematic processing</a:t>
            </a:r>
            <a:r>
              <a:rPr lang="fr-FR" sz="2000" dirty="0">
                <a:solidFill>
                  <a:schemeClr val="bg1"/>
                </a:solidFill>
              </a:rPr>
              <a:t> &amp; </a:t>
            </a:r>
            <a:r>
              <a:rPr lang="fr-FR" sz="2000" b="1" dirty="0">
                <a:solidFill>
                  <a:schemeClr val="bg1"/>
                </a:solidFill>
              </a:rPr>
              <a:t>spreading activation theory</a:t>
            </a:r>
            <a:r>
              <a:rPr lang="fr-FR" sz="2000" dirty="0">
                <a:solidFill>
                  <a:schemeClr val="bg1"/>
                </a:solidFill>
              </a:rPr>
              <a:t>)</a:t>
            </a:r>
          </a:p>
          <a:p>
            <a:endParaRPr lang="en-US" sz="2800" dirty="0">
              <a:solidFill>
                <a:schemeClr val="bg1"/>
              </a:solidFill>
            </a:endParaRPr>
          </a:p>
        </p:txBody>
      </p:sp>
      <p:pic>
        <p:nvPicPr>
          <p:cNvPr id="10" name="Picture 9">
            <a:extLst>
              <a:ext uri="{FF2B5EF4-FFF2-40B4-BE49-F238E27FC236}">
                <a16:creationId xmlns:a16="http://schemas.microsoft.com/office/drawing/2014/main" id="{CB273FF3-56FF-4A5E-A34A-1A0D4F101660}"/>
              </a:ext>
            </a:extLst>
          </p:cNvPr>
          <p:cNvPicPr>
            <a:picLocks noChangeAspect="1"/>
          </p:cNvPicPr>
          <p:nvPr/>
        </p:nvPicPr>
        <p:blipFill>
          <a:blip r:embed="rId3"/>
          <a:stretch>
            <a:fillRect/>
          </a:stretch>
        </p:blipFill>
        <p:spPr>
          <a:xfrm>
            <a:off x="9803200" y="1600571"/>
            <a:ext cx="1817714" cy="2019682"/>
          </a:xfrm>
          <a:prstGeom prst="rect">
            <a:avLst/>
          </a:prstGeom>
        </p:spPr>
      </p:pic>
      <p:sp>
        <p:nvSpPr>
          <p:cNvPr id="12" name="Rectangle 11">
            <a:extLst>
              <a:ext uri="{FF2B5EF4-FFF2-40B4-BE49-F238E27FC236}">
                <a16:creationId xmlns:a16="http://schemas.microsoft.com/office/drawing/2014/main" id="{6FB1A68C-F2BF-4884-84E4-5BA876BFC2C6}"/>
              </a:ext>
            </a:extLst>
          </p:cNvPr>
          <p:cNvSpPr/>
          <p:nvPr/>
        </p:nvSpPr>
        <p:spPr>
          <a:xfrm>
            <a:off x="9963364" y="2948683"/>
            <a:ext cx="1513726" cy="123111"/>
          </a:xfrm>
          <a:prstGeom prst="rect">
            <a:avLst/>
          </a:prstGeom>
        </p:spPr>
        <p:txBody>
          <a:bodyPr wrap="square">
            <a:spAutoFit/>
          </a:bodyPr>
          <a:lstStyle/>
          <a:p>
            <a:r>
              <a:rPr lang="en-GB" sz="200" dirty="0">
                <a:solidFill>
                  <a:schemeClr val="bg1"/>
                </a:solidFill>
              </a:rPr>
              <a:t>http://1.bp.blogspot.com/-ppT3QD3BNZE/UM4I0O0cNWI/AAAAAAAABlw/7TUyyAgsCYo/s640/apple+logo.png</a:t>
            </a:r>
          </a:p>
        </p:txBody>
      </p:sp>
      <p:pic>
        <p:nvPicPr>
          <p:cNvPr id="13" name="Picture 12">
            <a:extLst>
              <a:ext uri="{FF2B5EF4-FFF2-40B4-BE49-F238E27FC236}">
                <a16:creationId xmlns:a16="http://schemas.microsoft.com/office/drawing/2014/main" id="{907B5844-2795-4E44-B716-0199038828DF}"/>
              </a:ext>
            </a:extLst>
          </p:cNvPr>
          <p:cNvPicPr>
            <a:picLocks noChangeAspect="1"/>
          </p:cNvPicPr>
          <p:nvPr/>
        </p:nvPicPr>
        <p:blipFill>
          <a:blip r:embed="rId4"/>
          <a:stretch>
            <a:fillRect/>
          </a:stretch>
        </p:blipFill>
        <p:spPr>
          <a:xfrm>
            <a:off x="9963364" y="3956260"/>
            <a:ext cx="1731196" cy="1731196"/>
          </a:xfrm>
          <a:prstGeom prst="rect">
            <a:avLst/>
          </a:prstGeom>
        </p:spPr>
      </p:pic>
      <p:sp>
        <p:nvSpPr>
          <p:cNvPr id="14" name="Rectangle 13">
            <a:extLst>
              <a:ext uri="{FF2B5EF4-FFF2-40B4-BE49-F238E27FC236}">
                <a16:creationId xmlns:a16="http://schemas.microsoft.com/office/drawing/2014/main" id="{BB61DF15-F5ED-4A89-9A0A-187FE492E0EE}"/>
              </a:ext>
            </a:extLst>
          </p:cNvPr>
          <p:cNvSpPr/>
          <p:nvPr/>
        </p:nvSpPr>
        <p:spPr>
          <a:xfrm rot="10800000" flipV="1">
            <a:off x="10503692" y="5493193"/>
            <a:ext cx="1476817" cy="153888"/>
          </a:xfrm>
          <a:prstGeom prst="rect">
            <a:avLst/>
          </a:prstGeom>
        </p:spPr>
        <p:txBody>
          <a:bodyPr wrap="square">
            <a:spAutoFit/>
          </a:bodyPr>
          <a:lstStyle/>
          <a:p>
            <a:r>
              <a:rPr lang="en-GB" sz="200" dirty="0">
                <a:solidFill>
                  <a:schemeClr val="bg1"/>
                </a:solidFill>
                <a:hlinkClick r:id="rId5">
                  <a:extLst>
                    <a:ext uri="{A12FA001-AC4F-418D-AE19-62706E023703}">
                      <ahyp:hlinkClr xmlns:ahyp="http://schemas.microsoft.com/office/drawing/2018/hyperlinkcolor" val="tx"/>
                    </a:ext>
                  </a:extLst>
                </a:hlinkClick>
              </a:rPr>
              <a:t>https://yt3.ggpht.com/-ApNLZ2_15_U/AAAAAAAAAAI/AAAAA</a:t>
            </a:r>
            <a:endParaRPr lang="en-GB" sz="200" dirty="0">
              <a:solidFill>
                <a:schemeClr val="bg1"/>
              </a:solidFill>
            </a:endParaRPr>
          </a:p>
          <a:p>
            <a:r>
              <a:rPr lang="en-GB" sz="200" dirty="0">
                <a:solidFill>
                  <a:schemeClr val="bg1"/>
                </a:solidFill>
              </a:rPr>
              <a:t>AAAAAA/12GouyuqIwo/s900-c-k-no-mo-rj-c0xffffff/photo.jpg</a:t>
            </a:r>
          </a:p>
        </p:txBody>
      </p:sp>
      <p:sp>
        <p:nvSpPr>
          <p:cNvPr id="15" name="TextBox 14">
            <a:extLst>
              <a:ext uri="{FF2B5EF4-FFF2-40B4-BE49-F238E27FC236}">
                <a16:creationId xmlns:a16="http://schemas.microsoft.com/office/drawing/2014/main" id="{F7234BC3-1A3C-4462-B69F-51AD462FDB6E}"/>
              </a:ext>
            </a:extLst>
          </p:cNvPr>
          <p:cNvSpPr txBox="1"/>
          <p:nvPr/>
        </p:nvSpPr>
        <p:spPr>
          <a:xfrm>
            <a:off x="579981" y="117556"/>
            <a:ext cx="10897109" cy="954107"/>
          </a:xfrm>
          <a:prstGeom prst="rect">
            <a:avLst/>
          </a:prstGeom>
          <a:noFill/>
        </p:spPr>
        <p:txBody>
          <a:bodyPr wrap="square" rtlCol="0">
            <a:spAutoFit/>
          </a:bodyPr>
          <a:lstStyle/>
          <a:p>
            <a:pPr lvl="0"/>
            <a:r>
              <a:rPr lang="en-US" sz="2800" dirty="0">
                <a:solidFill>
                  <a:srgbClr val="FFC000"/>
                </a:solidFill>
              </a:rPr>
              <a:t>‘Automatic Effects of Brand Exposure on Motivated Behaviour:</a:t>
            </a:r>
          </a:p>
          <a:p>
            <a:pPr lvl="0"/>
            <a:r>
              <a:rPr lang="en-US" sz="2800" dirty="0">
                <a:solidFill>
                  <a:srgbClr val="FFC000"/>
                </a:solidFill>
              </a:rPr>
              <a:t>How Apple Makes You “Think Different” ’</a:t>
            </a:r>
            <a:r>
              <a:rPr lang="en-US" sz="2800" dirty="0">
                <a:solidFill>
                  <a:prstClr val="white"/>
                </a:solidFill>
              </a:rPr>
              <a:t>	</a:t>
            </a:r>
            <a:r>
              <a:rPr lang="en-US" sz="2000" dirty="0">
                <a:solidFill>
                  <a:srgbClr val="FFC000"/>
                </a:solidFill>
              </a:rPr>
              <a:t>Fitzsimons et al. (2008)</a:t>
            </a:r>
          </a:p>
        </p:txBody>
      </p:sp>
    </p:spTree>
    <p:extLst>
      <p:ext uri="{BB962C8B-B14F-4D97-AF65-F5344CB8AC3E}">
        <p14:creationId xmlns:p14="http://schemas.microsoft.com/office/powerpoint/2010/main" val="34280855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15" name="TextBox 14">
            <a:extLst>
              <a:ext uri="{FF2B5EF4-FFF2-40B4-BE49-F238E27FC236}">
                <a16:creationId xmlns:a16="http://schemas.microsoft.com/office/drawing/2014/main" id="{F7234BC3-1A3C-4462-B69F-51AD462FDB6E}"/>
              </a:ext>
            </a:extLst>
          </p:cNvPr>
          <p:cNvSpPr txBox="1"/>
          <p:nvPr/>
        </p:nvSpPr>
        <p:spPr>
          <a:xfrm>
            <a:off x="0" y="197346"/>
            <a:ext cx="10897109" cy="1077218"/>
          </a:xfrm>
          <a:prstGeom prst="rect">
            <a:avLst/>
          </a:prstGeom>
          <a:noFill/>
        </p:spPr>
        <p:txBody>
          <a:bodyPr wrap="square" rtlCol="0">
            <a:spAutoFit/>
          </a:bodyPr>
          <a:lstStyle/>
          <a:p>
            <a:pPr lvl="0" algn="r"/>
            <a:r>
              <a:rPr lang="en-US" sz="3200" dirty="0">
                <a:solidFill>
                  <a:srgbClr val="FFC000"/>
                </a:solidFill>
              </a:rPr>
              <a:t>‘Automatic Effects of Brand Exposure on Motivated Behaviour:</a:t>
            </a:r>
          </a:p>
          <a:p>
            <a:pPr lvl="0" algn="r"/>
            <a:r>
              <a:rPr lang="en-US" sz="3200" dirty="0">
                <a:solidFill>
                  <a:srgbClr val="FFC000"/>
                </a:solidFill>
              </a:rPr>
              <a:t>How Apple Makes You “Think Different” ’</a:t>
            </a:r>
            <a:r>
              <a:rPr lang="en-US" sz="2800" dirty="0">
                <a:solidFill>
                  <a:prstClr val="white"/>
                </a:solidFill>
              </a:rPr>
              <a:t>	</a:t>
            </a:r>
            <a:r>
              <a:rPr lang="en-US" sz="2400" dirty="0">
                <a:solidFill>
                  <a:srgbClr val="FFC000"/>
                </a:solidFill>
              </a:rPr>
              <a:t>Fitzsimons et al. (2008)</a:t>
            </a:r>
          </a:p>
        </p:txBody>
      </p:sp>
      <p:sp>
        <p:nvSpPr>
          <p:cNvPr id="2" name="TextBox 1">
            <a:extLst>
              <a:ext uri="{FF2B5EF4-FFF2-40B4-BE49-F238E27FC236}">
                <a16:creationId xmlns:a16="http://schemas.microsoft.com/office/drawing/2014/main" id="{B57C793F-14C2-4B5F-94A2-A07056A78E63}"/>
              </a:ext>
            </a:extLst>
          </p:cNvPr>
          <p:cNvSpPr txBox="1"/>
          <p:nvPr/>
        </p:nvSpPr>
        <p:spPr>
          <a:xfrm rot="5400000">
            <a:off x="-2760750" y="3435586"/>
            <a:ext cx="6921680" cy="369332"/>
          </a:xfrm>
          <a:prstGeom prst="rect">
            <a:avLst/>
          </a:prstGeom>
          <a:noFill/>
        </p:spPr>
        <p:txBody>
          <a:bodyPr wrap="square" rtlCol="0">
            <a:spAutoFit/>
          </a:bodyPr>
          <a:lstStyle/>
          <a:p>
            <a:r>
              <a:rPr lang="en-GB" dirty="0">
                <a:solidFill>
                  <a:srgbClr val="FF0000"/>
                </a:solidFill>
              </a:rPr>
              <a:t> </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pic>
        <p:nvPicPr>
          <p:cNvPr id="5" name="Picture 4">
            <a:extLst>
              <a:ext uri="{FF2B5EF4-FFF2-40B4-BE49-F238E27FC236}">
                <a16:creationId xmlns:a16="http://schemas.microsoft.com/office/drawing/2014/main" id="{37AC612C-AB0D-4C66-90EB-C1E99C228354}"/>
              </a:ext>
            </a:extLst>
          </p:cNvPr>
          <p:cNvPicPr>
            <a:picLocks noChangeAspect="1"/>
          </p:cNvPicPr>
          <p:nvPr/>
        </p:nvPicPr>
        <p:blipFill>
          <a:blip r:embed="rId3"/>
          <a:stretch>
            <a:fillRect/>
          </a:stretch>
        </p:blipFill>
        <p:spPr>
          <a:xfrm>
            <a:off x="7329266" y="1403225"/>
            <a:ext cx="4347310" cy="5257429"/>
          </a:xfrm>
          <a:prstGeom prst="rect">
            <a:avLst/>
          </a:prstGeom>
        </p:spPr>
      </p:pic>
      <p:sp>
        <p:nvSpPr>
          <p:cNvPr id="4" name="TextBox 3">
            <a:extLst>
              <a:ext uri="{FF2B5EF4-FFF2-40B4-BE49-F238E27FC236}">
                <a16:creationId xmlns:a16="http://schemas.microsoft.com/office/drawing/2014/main" id="{00C32ED8-31A7-4B66-81AE-482D0A234675}"/>
              </a:ext>
            </a:extLst>
          </p:cNvPr>
          <p:cNvSpPr txBox="1"/>
          <p:nvPr/>
        </p:nvSpPr>
        <p:spPr>
          <a:xfrm>
            <a:off x="418641" y="1876892"/>
            <a:ext cx="8163499" cy="2246769"/>
          </a:xfrm>
          <a:prstGeom prst="rect">
            <a:avLst/>
          </a:prstGeom>
          <a:noFill/>
        </p:spPr>
        <p:txBody>
          <a:bodyPr wrap="square" rtlCol="0">
            <a:spAutoFit/>
          </a:bodyPr>
          <a:lstStyle/>
          <a:p>
            <a:r>
              <a:rPr lang="en-GB" sz="2800" dirty="0">
                <a:solidFill>
                  <a:schemeClr val="bg1"/>
                </a:solidFill>
              </a:rPr>
              <a:t>Participants subliminally exposed (for 13ms) to either an Apple or IBM logo 12 times*</a:t>
            </a:r>
          </a:p>
          <a:p>
            <a:endParaRPr lang="en-GB" sz="2800" dirty="0">
              <a:solidFill>
                <a:schemeClr val="bg1"/>
              </a:solidFill>
            </a:endParaRPr>
          </a:p>
          <a:p>
            <a:r>
              <a:rPr lang="en-GB" sz="2800" dirty="0">
                <a:solidFill>
                  <a:schemeClr val="bg1"/>
                </a:solidFill>
              </a:rPr>
              <a:t>Then required to a creativity test (e.g. “how many unusual uses can you think of for a paperclip?”)</a:t>
            </a:r>
          </a:p>
        </p:txBody>
      </p:sp>
      <p:sp>
        <p:nvSpPr>
          <p:cNvPr id="6" name="Rectangle 5">
            <a:extLst>
              <a:ext uri="{FF2B5EF4-FFF2-40B4-BE49-F238E27FC236}">
                <a16:creationId xmlns:a16="http://schemas.microsoft.com/office/drawing/2014/main" id="{5D78AA95-972D-4510-8BDC-D81F6CBDFDEB}"/>
              </a:ext>
            </a:extLst>
          </p:cNvPr>
          <p:cNvSpPr/>
          <p:nvPr/>
        </p:nvSpPr>
        <p:spPr>
          <a:xfrm>
            <a:off x="9035485" y="3969773"/>
            <a:ext cx="934871" cy="153888"/>
          </a:xfrm>
          <a:prstGeom prst="rect">
            <a:avLst/>
          </a:prstGeom>
        </p:spPr>
        <p:txBody>
          <a:bodyPr wrap="none">
            <a:spAutoFit/>
          </a:bodyPr>
          <a:lstStyle/>
          <a:p>
            <a:r>
              <a:rPr lang="en-GB" sz="400" dirty="0">
                <a:solidFill>
                  <a:schemeClr val="bg1"/>
                </a:solidFill>
              </a:rPr>
              <a:t>http://cliparts.co/paper-clip-clip-art</a:t>
            </a:r>
          </a:p>
        </p:txBody>
      </p:sp>
    </p:spTree>
    <p:extLst>
      <p:ext uri="{BB962C8B-B14F-4D97-AF65-F5344CB8AC3E}">
        <p14:creationId xmlns:p14="http://schemas.microsoft.com/office/powerpoint/2010/main" val="2896258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15" name="TextBox 14">
            <a:extLst>
              <a:ext uri="{FF2B5EF4-FFF2-40B4-BE49-F238E27FC236}">
                <a16:creationId xmlns:a16="http://schemas.microsoft.com/office/drawing/2014/main" id="{F7234BC3-1A3C-4462-B69F-51AD462FDB6E}"/>
              </a:ext>
            </a:extLst>
          </p:cNvPr>
          <p:cNvSpPr txBox="1"/>
          <p:nvPr/>
        </p:nvSpPr>
        <p:spPr>
          <a:xfrm>
            <a:off x="0" y="197346"/>
            <a:ext cx="10897109" cy="1077218"/>
          </a:xfrm>
          <a:prstGeom prst="rect">
            <a:avLst/>
          </a:prstGeom>
          <a:noFill/>
        </p:spPr>
        <p:txBody>
          <a:bodyPr wrap="square" rtlCol="0">
            <a:spAutoFit/>
          </a:bodyPr>
          <a:lstStyle/>
          <a:p>
            <a:pPr lvl="0" algn="r"/>
            <a:r>
              <a:rPr lang="en-US" sz="3200" dirty="0">
                <a:solidFill>
                  <a:srgbClr val="FFC000"/>
                </a:solidFill>
              </a:rPr>
              <a:t>‘Automatic Effects of Brand Exposure on Motivated </a:t>
            </a:r>
            <a:r>
              <a:rPr lang="en-GB" sz="3200" dirty="0">
                <a:solidFill>
                  <a:srgbClr val="FFC000"/>
                </a:solidFill>
              </a:rPr>
              <a:t>Behaviour</a:t>
            </a:r>
            <a:r>
              <a:rPr lang="en-US" sz="3200" dirty="0">
                <a:solidFill>
                  <a:srgbClr val="FFC000"/>
                </a:solidFill>
              </a:rPr>
              <a:t>:</a:t>
            </a:r>
          </a:p>
          <a:p>
            <a:pPr lvl="0" algn="r"/>
            <a:r>
              <a:rPr lang="en-US" sz="3200" dirty="0">
                <a:solidFill>
                  <a:srgbClr val="FFC000"/>
                </a:solidFill>
              </a:rPr>
              <a:t>How Apple Makes You “Think Different” ’</a:t>
            </a:r>
            <a:r>
              <a:rPr lang="en-US" sz="2800" dirty="0">
                <a:solidFill>
                  <a:prstClr val="white"/>
                </a:solidFill>
              </a:rPr>
              <a:t>	</a:t>
            </a:r>
            <a:r>
              <a:rPr lang="en-US" sz="2400" dirty="0">
                <a:solidFill>
                  <a:srgbClr val="FFC000"/>
                </a:solidFill>
              </a:rPr>
              <a:t>Fitzsimons et al. (2008)</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76625"/>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581735" y="1911951"/>
            <a:ext cx="6939524" cy="2431435"/>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Participants were also required to perform a  mindless 5 minute task (crossing out the e’s in an engineering book)</a:t>
            </a:r>
            <a:r>
              <a:rPr lang="en-GB" sz="1200" dirty="0">
                <a:solidFill>
                  <a:schemeClr val="bg1"/>
                </a:solidFill>
              </a:rPr>
              <a:t> </a:t>
            </a: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Half of participants received the creativity task first and half the mindless task first</a:t>
            </a:r>
          </a:p>
        </p:txBody>
      </p:sp>
      <p:pic>
        <p:nvPicPr>
          <p:cNvPr id="20" name="Picture 19">
            <a:extLst>
              <a:ext uri="{FF2B5EF4-FFF2-40B4-BE49-F238E27FC236}">
                <a16:creationId xmlns:a16="http://schemas.microsoft.com/office/drawing/2014/main" id="{86D6A4F1-144C-4697-A3DF-28CB26193410}"/>
              </a:ext>
            </a:extLst>
          </p:cNvPr>
          <p:cNvPicPr>
            <a:picLocks noChangeAspect="1"/>
          </p:cNvPicPr>
          <p:nvPr/>
        </p:nvPicPr>
        <p:blipFill>
          <a:blip r:embed="rId3"/>
          <a:stretch>
            <a:fillRect/>
          </a:stretch>
        </p:blipFill>
        <p:spPr>
          <a:xfrm>
            <a:off x="8586953" y="1725092"/>
            <a:ext cx="2763196" cy="3873639"/>
          </a:xfrm>
          <a:prstGeom prst="rect">
            <a:avLst/>
          </a:prstGeom>
          <a:ln>
            <a:solidFill>
              <a:srgbClr val="FFC000"/>
            </a:solidFill>
          </a:ln>
        </p:spPr>
      </p:pic>
      <p:pic>
        <p:nvPicPr>
          <p:cNvPr id="24" name="Picture 23">
            <a:extLst>
              <a:ext uri="{FF2B5EF4-FFF2-40B4-BE49-F238E27FC236}">
                <a16:creationId xmlns:a16="http://schemas.microsoft.com/office/drawing/2014/main" id="{CA45FA38-1AB9-4A12-B813-FC5F1AC2ACAC}"/>
              </a:ext>
            </a:extLst>
          </p:cNvPr>
          <p:cNvPicPr>
            <a:picLocks noChangeAspect="1"/>
          </p:cNvPicPr>
          <p:nvPr/>
        </p:nvPicPr>
        <p:blipFill>
          <a:blip r:embed="rId4"/>
          <a:stretch>
            <a:fillRect/>
          </a:stretch>
        </p:blipFill>
        <p:spPr>
          <a:xfrm>
            <a:off x="9174362" y="2453120"/>
            <a:ext cx="188992" cy="237765"/>
          </a:xfrm>
          <a:prstGeom prst="rect">
            <a:avLst/>
          </a:prstGeom>
        </p:spPr>
      </p:pic>
      <p:pic>
        <p:nvPicPr>
          <p:cNvPr id="25" name="Picture 24">
            <a:extLst>
              <a:ext uri="{FF2B5EF4-FFF2-40B4-BE49-F238E27FC236}">
                <a16:creationId xmlns:a16="http://schemas.microsoft.com/office/drawing/2014/main" id="{A3BF8AED-542C-4282-82A3-CE7FDC5DAA82}"/>
              </a:ext>
            </a:extLst>
          </p:cNvPr>
          <p:cNvPicPr>
            <a:picLocks noChangeAspect="1"/>
          </p:cNvPicPr>
          <p:nvPr/>
        </p:nvPicPr>
        <p:blipFill>
          <a:blip r:embed="rId4"/>
          <a:stretch>
            <a:fillRect/>
          </a:stretch>
        </p:blipFill>
        <p:spPr>
          <a:xfrm>
            <a:off x="10136306" y="2805037"/>
            <a:ext cx="188992" cy="237765"/>
          </a:xfrm>
          <a:prstGeom prst="rect">
            <a:avLst/>
          </a:prstGeom>
        </p:spPr>
      </p:pic>
      <p:pic>
        <p:nvPicPr>
          <p:cNvPr id="26" name="Picture 25">
            <a:extLst>
              <a:ext uri="{FF2B5EF4-FFF2-40B4-BE49-F238E27FC236}">
                <a16:creationId xmlns:a16="http://schemas.microsoft.com/office/drawing/2014/main" id="{7FB81692-4CBF-474D-B8BA-FFA096673B1E}"/>
              </a:ext>
            </a:extLst>
          </p:cNvPr>
          <p:cNvPicPr>
            <a:picLocks noChangeAspect="1"/>
          </p:cNvPicPr>
          <p:nvPr/>
        </p:nvPicPr>
        <p:blipFill>
          <a:blip r:embed="rId4"/>
          <a:stretch>
            <a:fillRect/>
          </a:stretch>
        </p:blipFill>
        <p:spPr>
          <a:xfrm>
            <a:off x="9911771" y="2853553"/>
            <a:ext cx="188992" cy="237765"/>
          </a:xfrm>
          <a:prstGeom prst="rect">
            <a:avLst/>
          </a:prstGeom>
        </p:spPr>
      </p:pic>
      <p:pic>
        <p:nvPicPr>
          <p:cNvPr id="28" name="Picture 27">
            <a:extLst>
              <a:ext uri="{FF2B5EF4-FFF2-40B4-BE49-F238E27FC236}">
                <a16:creationId xmlns:a16="http://schemas.microsoft.com/office/drawing/2014/main" id="{094510E3-6405-4DCF-82A5-AC076BE8EA61}"/>
              </a:ext>
            </a:extLst>
          </p:cNvPr>
          <p:cNvPicPr>
            <a:picLocks noChangeAspect="1"/>
          </p:cNvPicPr>
          <p:nvPr/>
        </p:nvPicPr>
        <p:blipFill>
          <a:blip r:embed="rId5"/>
          <a:stretch>
            <a:fillRect/>
          </a:stretch>
        </p:blipFill>
        <p:spPr>
          <a:xfrm>
            <a:off x="8713169" y="2768076"/>
            <a:ext cx="347502" cy="390178"/>
          </a:xfrm>
          <a:prstGeom prst="rect">
            <a:avLst/>
          </a:prstGeom>
        </p:spPr>
      </p:pic>
      <p:pic>
        <p:nvPicPr>
          <p:cNvPr id="29" name="Picture 28">
            <a:extLst>
              <a:ext uri="{FF2B5EF4-FFF2-40B4-BE49-F238E27FC236}">
                <a16:creationId xmlns:a16="http://schemas.microsoft.com/office/drawing/2014/main" id="{570108AB-E4E6-4452-9CF5-52C2D4B29329}"/>
              </a:ext>
            </a:extLst>
          </p:cNvPr>
          <p:cNvPicPr>
            <a:picLocks noChangeAspect="1"/>
          </p:cNvPicPr>
          <p:nvPr/>
        </p:nvPicPr>
        <p:blipFill>
          <a:blip r:embed="rId6"/>
          <a:stretch>
            <a:fillRect/>
          </a:stretch>
        </p:blipFill>
        <p:spPr>
          <a:xfrm>
            <a:off x="1058041" y="4790258"/>
            <a:ext cx="877094" cy="1061616"/>
          </a:xfrm>
          <a:prstGeom prst="rect">
            <a:avLst/>
          </a:prstGeom>
        </p:spPr>
      </p:pic>
      <p:pic>
        <p:nvPicPr>
          <p:cNvPr id="30" name="Picture 29">
            <a:extLst>
              <a:ext uri="{FF2B5EF4-FFF2-40B4-BE49-F238E27FC236}">
                <a16:creationId xmlns:a16="http://schemas.microsoft.com/office/drawing/2014/main" id="{E4E59C89-9A6D-4840-807D-955A130A37AF}"/>
              </a:ext>
            </a:extLst>
          </p:cNvPr>
          <p:cNvPicPr>
            <a:picLocks noChangeAspect="1"/>
          </p:cNvPicPr>
          <p:nvPr/>
        </p:nvPicPr>
        <p:blipFill>
          <a:blip r:embed="rId7"/>
          <a:stretch>
            <a:fillRect/>
          </a:stretch>
        </p:blipFill>
        <p:spPr>
          <a:xfrm>
            <a:off x="2733123" y="4850622"/>
            <a:ext cx="724699" cy="1013310"/>
          </a:xfrm>
          <a:prstGeom prst="rect">
            <a:avLst/>
          </a:prstGeom>
        </p:spPr>
      </p:pic>
      <p:pic>
        <p:nvPicPr>
          <p:cNvPr id="2" name="Picture 1">
            <a:extLst>
              <a:ext uri="{FF2B5EF4-FFF2-40B4-BE49-F238E27FC236}">
                <a16:creationId xmlns:a16="http://schemas.microsoft.com/office/drawing/2014/main" id="{B07EB5DA-AC1F-4E9B-A980-37184BBDFB26}"/>
              </a:ext>
            </a:extLst>
          </p:cNvPr>
          <p:cNvPicPr>
            <a:picLocks noChangeAspect="1"/>
          </p:cNvPicPr>
          <p:nvPr/>
        </p:nvPicPr>
        <p:blipFill>
          <a:blip r:embed="rId8"/>
          <a:stretch>
            <a:fillRect/>
          </a:stretch>
        </p:blipFill>
        <p:spPr>
          <a:xfrm>
            <a:off x="6421381" y="4850622"/>
            <a:ext cx="877900" cy="1060796"/>
          </a:xfrm>
          <a:prstGeom prst="rect">
            <a:avLst/>
          </a:prstGeom>
        </p:spPr>
      </p:pic>
      <p:pic>
        <p:nvPicPr>
          <p:cNvPr id="5" name="Picture 4">
            <a:extLst>
              <a:ext uri="{FF2B5EF4-FFF2-40B4-BE49-F238E27FC236}">
                <a16:creationId xmlns:a16="http://schemas.microsoft.com/office/drawing/2014/main" id="{26164110-9972-4A89-A6DC-4D3F847D071C}"/>
              </a:ext>
            </a:extLst>
          </p:cNvPr>
          <p:cNvPicPr>
            <a:picLocks noChangeAspect="1"/>
          </p:cNvPicPr>
          <p:nvPr/>
        </p:nvPicPr>
        <p:blipFill>
          <a:blip r:embed="rId9"/>
          <a:stretch>
            <a:fillRect/>
          </a:stretch>
        </p:blipFill>
        <p:spPr>
          <a:xfrm>
            <a:off x="5058155" y="4871550"/>
            <a:ext cx="719390" cy="1018120"/>
          </a:xfrm>
          <a:prstGeom prst="rect">
            <a:avLst/>
          </a:prstGeom>
        </p:spPr>
      </p:pic>
      <p:sp>
        <p:nvSpPr>
          <p:cNvPr id="6" name="TextBox 5">
            <a:extLst>
              <a:ext uri="{FF2B5EF4-FFF2-40B4-BE49-F238E27FC236}">
                <a16:creationId xmlns:a16="http://schemas.microsoft.com/office/drawing/2014/main" id="{A91EDA85-0217-42DF-8417-030D4F99F14D}"/>
              </a:ext>
            </a:extLst>
          </p:cNvPr>
          <p:cNvSpPr txBox="1"/>
          <p:nvPr/>
        </p:nvSpPr>
        <p:spPr>
          <a:xfrm>
            <a:off x="2066428" y="4871550"/>
            <a:ext cx="45719" cy="830997"/>
          </a:xfrm>
          <a:prstGeom prst="rect">
            <a:avLst/>
          </a:prstGeom>
          <a:noFill/>
        </p:spPr>
        <p:txBody>
          <a:bodyPr wrap="square" rtlCol="0">
            <a:spAutoFit/>
          </a:bodyPr>
          <a:lstStyle/>
          <a:p>
            <a:r>
              <a:rPr lang="en-GB" sz="4800" dirty="0">
                <a:solidFill>
                  <a:schemeClr val="bg1"/>
                </a:solidFill>
              </a:rPr>
              <a:t>+</a:t>
            </a:r>
          </a:p>
        </p:txBody>
      </p:sp>
      <p:pic>
        <p:nvPicPr>
          <p:cNvPr id="7" name="Picture 6">
            <a:extLst>
              <a:ext uri="{FF2B5EF4-FFF2-40B4-BE49-F238E27FC236}">
                <a16:creationId xmlns:a16="http://schemas.microsoft.com/office/drawing/2014/main" id="{66CF265F-A697-4CA7-9CD4-876797968A4A}"/>
              </a:ext>
            </a:extLst>
          </p:cNvPr>
          <p:cNvPicPr>
            <a:picLocks noChangeAspect="1"/>
          </p:cNvPicPr>
          <p:nvPr/>
        </p:nvPicPr>
        <p:blipFill>
          <a:blip r:embed="rId10"/>
          <a:stretch>
            <a:fillRect/>
          </a:stretch>
        </p:blipFill>
        <p:spPr>
          <a:xfrm>
            <a:off x="5645705" y="4790258"/>
            <a:ext cx="1042506" cy="1286367"/>
          </a:xfrm>
          <a:prstGeom prst="rect">
            <a:avLst/>
          </a:prstGeom>
        </p:spPr>
      </p:pic>
      <p:sp>
        <p:nvSpPr>
          <p:cNvPr id="8" name="TextBox 7">
            <a:extLst>
              <a:ext uri="{FF2B5EF4-FFF2-40B4-BE49-F238E27FC236}">
                <a16:creationId xmlns:a16="http://schemas.microsoft.com/office/drawing/2014/main" id="{3A45867D-4797-4661-A398-DEE3F4E6FAD7}"/>
              </a:ext>
            </a:extLst>
          </p:cNvPr>
          <p:cNvSpPr txBox="1"/>
          <p:nvPr/>
        </p:nvSpPr>
        <p:spPr>
          <a:xfrm>
            <a:off x="3917991" y="4936306"/>
            <a:ext cx="679994" cy="769441"/>
          </a:xfrm>
          <a:prstGeom prst="rect">
            <a:avLst/>
          </a:prstGeom>
          <a:noFill/>
        </p:spPr>
        <p:txBody>
          <a:bodyPr wrap="none" rtlCol="0">
            <a:spAutoFit/>
          </a:bodyPr>
          <a:lstStyle/>
          <a:p>
            <a:r>
              <a:rPr lang="en-GB" sz="4400" dirty="0">
                <a:solidFill>
                  <a:schemeClr val="bg1"/>
                </a:solidFill>
              </a:rPr>
              <a:t>or</a:t>
            </a:r>
          </a:p>
        </p:txBody>
      </p:sp>
    </p:spTree>
    <p:extLst>
      <p:ext uri="{BB962C8B-B14F-4D97-AF65-F5344CB8AC3E}">
        <p14:creationId xmlns:p14="http://schemas.microsoft.com/office/powerpoint/2010/main" val="30396647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B57C793F-14C2-4B5F-94A2-A07056A78E63}"/>
              </a:ext>
            </a:extLst>
          </p:cNvPr>
          <p:cNvSpPr txBox="1"/>
          <p:nvPr/>
        </p:nvSpPr>
        <p:spPr>
          <a:xfrm>
            <a:off x="-965931" y="426866"/>
            <a:ext cx="11101450" cy="584775"/>
          </a:xfrm>
          <a:prstGeom prst="rect">
            <a:avLst/>
          </a:prstGeom>
          <a:noFill/>
        </p:spPr>
        <p:txBody>
          <a:bodyPr wrap="square" rtlCol="0">
            <a:spAutoFit/>
          </a:bodyPr>
          <a:lstStyle/>
          <a:p>
            <a:pPr lvl="0" algn="r"/>
            <a:r>
              <a:rPr lang="en-US" sz="3200" dirty="0">
                <a:solidFill>
                  <a:srgbClr val="FFC000"/>
                </a:solidFill>
              </a:rPr>
              <a:t>How Apple Makes You “Think Different” – Conclusions:</a:t>
            </a:r>
            <a:endParaRPr lang="en-US" sz="2400" dirty="0">
              <a:solidFill>
                <a:srgbClr val="FFC000"/>
              </a:solidFill>
            </a:endParaRP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413650" y="2737797"/>
            <a:ext cx="6394774" cy="3662541"/>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solidFill>
                  <a:schemeClr val="bg1"/>
                </a:solidFill>
              </a:rPr>
              <a:t>Participants subliminally exposed to Apple logos were more</a:t>
            </a:r>
            <a:r>
              <a:rPr lang="en-GB" sz="2800" dirty="0">
                <a:solidFill>
                  <a:prstClr val="white"/>
                </a:solidFill>
              </a:rPr>
              <a:t> creative</a:t>
            </a:r>
            <a:r>
              <a:rPr lang="en-GB" sz="2800" dirty="0">
                <a:solidFill>
                  <a:schemeClr val="bg1"/>
                </a:solidFill>
              </a:rPr>
              <a:t> than the IBM or control groups</a:t>
            </a:r>
          </a:p>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Also, participants taking creativity test after a 5 min. delay, performed better than those who took it immediately</a:t>
            </a:r>
          </a:p>
          <a:p>
            <a:pPr marL="457200" indent="-457200">
              <a:buFont typeface="Arial" panose="020B0604020202020204" pitchFamily="34" charset="0"/>
              <a:buChar char="•"/>
            </a:pPr>
            <a:endParaRPr lang="en-GB" sz="2800" dirty="0">
              <a:solidFill>
                <a:schemeClr val="bg1"/>
              </a:solidFill>
            </a:endParaRPr>
          </a:p>
        </p:txBody>
      </p:sp>
      <p:pic>
        <p:nvPicPr>
          <p:cNvPr id="5" name="Picture 4">
            <a:extLst>
              <a:ext uri="{FF2B5EF4-FFF2-40B4-BE49-F238E27FC236}">
                <a16:creationId xmlns:a16="http://schemas.microsoft.com/office/drawing/2014/main" id="{3D6A0B4C-4EC9-4236-9201-B561DC7570A1}"/>
              </a:ext>
            </a:extLst>
          </p:cNvPr>
          <p:cNvPicPr>
            <a:picLocks noChangeAspect="1"/>
          </p:cNvPicPr>
          <p:nvPr/>
        </p:nvPicPr>
        <p:blipFill>
          <a:blip r:embed="rId3"/>
          <a:stretch>
            <a:fillRect/>
          </a:stretch>
        </p:blipFill>
        <p:spPr>
          <a:xfrm>
            <a:off x="6808424" y="2599297"/>
            <a:ext cx="5002613" cy="3328662"/>
          </a:xfrm>
          <a:prstGeom prst="rect">
            <a:avLst/>
          </a:prstGeom>
          <a:ln w="9525">
            <a:solidFill>
              <a:srgbClr val="FFC000"/>
            </a:solidFill>
          </a:ln>
        </p:spPr>
      </p:pic>
      <p:sp>
        <p:nvSpPr>
          <p:cNvPr id="8" name="Rectangle 7">
            <a:extLst>
              <a:ext uri="{FF2B5EF4-FFF2-40B4-BE49-F238E27FC236}">
                <a16:creationId xmlns:a16="http://schemas.microsoft.com/office/drawing/2014/main" id="{907545A8-4858-4788-8EBB-74594B35053A}"/>
              </a:ext>
            </a:extLst>
          </p:cNvPr>
          <p:cNvSpPr/>
          <p:nvPr/>
        </p:nvSpPr>
        <p:spPr>
          <a:xfrm>
            <a:off x="9534452" y="5955614"/>
            <a:ext cx="2276585" cy="153888"/>
          </a:xfrm>
          <a:prstGeom prst="rect">
            <a:avLst/>
          </a:prstGeom>
        </p:spPr>
        <p:txBody>
          <a:bodyPr wrap="none">
            <a:spAutoFit/>
          </a:bodyPr>
          <a:lstStyle/>
          <a:p>
            <a:pPr lvl="0"/>
            <a:r>
              <a:rPr lang="en-GB" sz="400" dirty="0">
                <a:solidFill>
                  <a:prstClr val="white"/>
                </a:solidFill>
              </a:rPr>
              <a:t>https://tse2.mm.bing.net/th?id=OIP.PtWJqZZIKafeo_VEoPPKdAHaE7&amp;pid=Api&amp;P=0&amp;w=260&amp;h=174</a:t>
            </a:r>
          </a:p>
        </p:txBody>
      </p:sp>
      <p:sp>
        <p:nvSpPr>
          <p:cNvPr id="10" name="TextBox 9">
            <a:extLst>
              <a:ext uri="{FF2B5EF4-FFF2-40B4-BE49-F238E27FC236}">
                <a16:creationId xmlns:a16="http://schemas.microsoft.com/office/drawing/2014/main" id="{53199FE1-1BCC-4E08-A30C-D83F7EADBEBD}"/>
              </a:ext>
            </a:extLst>
          </p:cNvPr>
          <p:cNvSpPr txBox="1"/>
          <p:nvPr/>
        </p:nvSpPr>
        <p:spPr>
          <a:xfrm>
            <a:off x="878235" y="1684731"/>
            <a:ext cx="5388206" cy="584775"/>
          </a:xfrm>
          <a:prstGeom prst="rect">
            <a:avLst/>
          </a:prstGeom>
          <a:noFill/>
        </p:spPr>
        <p:txBody>
          <a:bodyPr wrap="none" rtlCol="0">
            <a:spAutoFit/>
          </a:bodyPr>
          <a:lstStyle/>
          <a:p>
            <a:r>
              <a:rPr lang="en-US" sz="3200" b="1" dirty="0">
                <a:solidFill>
                  <a:schemeClr val="bg1"/>
                </a:solidFill>
                <a:latin typeface="Calibri Light" panose="020F0302020204030204"/>
              </a:rPr>
              <a:t>Branding &amp; </a:t>
            </a:r>
            <a:r>
              <a:rPr lang="en-US" sz="3200" b="1" dirty="0">
                <a:solidFill>
                  <a:srgbClr val="00B0F0"/>
                </a:solidFill>
                <a:latin typeface="Calibri Light" panose="020F0302020204030204"/>
              </a:rPr>
              <a:t>Behavioural Primes</a:t>
            </a:r>
            <a:endParaRPr lang="en-GB" sz="3200" b="1" dirty="0">
              <a:solidFill>
                <a:srgbClr val="00B0F0"/>
              </a:solidFill>
            </a:endParaRPr>
          </a:p>
        </p:txBody>
      </p:sp>
    </p:spTree>
    <p:extLst>
      <p:ext uri="{BB962C8B-B14F-4D97-AF65-F5344CB8AC3E}">
        <p14:creationId xmlns:p14="http://schemas.microsoft.com/office/powerpoint/2010/main" val="3333722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405E42-7695-45D2-970C-A19B913E4BD3}"/>
              </a:ext>
            </a:extLst>
          </p:cNvPr>
          <p:cNvPicPr>
            <a:picLocks noChangeAspect="1"/>
          </p:cNvPicPr>
          <p:nvPr/>
        </p:nvPicPr>
        <p:blipFill>
          <a:blip r:embed="rId3">
            <a:alphaModFix/>
          </a:blip>
          <a:stretch>
            <a:fillRect/>
          </a:stretch>
        </p:blipFill>
        <p:spPr>
          <a:xfrm>
            <a:off x="6027728" y="35408"/>
            <a:ext cx="2090319" cy="2321798"/>
          </a:xfrm>
          <a:prstGeom prst="rect">
            <a:avLst/>
          </a:prstGeom>
        </p:spPr>
      </p:pic>
      <p:sp>
        <p:nvSpPr>
          <p:cNvPr id="11" name="Rectangle 10">
            <a:extLst>
              <a:ext uri="{FF2B5EF4-FFF2-40B4-BE49-F238E27FC236}">
                <a16:creationId xmlns:a16="http://schemas.microsoft.com/office/drawing/2014/main" id="{1F293B17-4D64-4C61-B27D-F3925443329C}"/>
              </a:ext>
            </a:extLst>
          </p:cNvPr>
          <p:cNvSpPr/>
          <p:nvPr/>
        </p:nvSpPr>
        <p:spPr>
          <a:xfrm>
            <a:off x="-234467" y="1175443"/>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15" name="TextBox 14">
            <a:extLst>
              <a:ext uri="{FF2B5EF4-FFF2-40B4-BE49-F238E27FC236}">
                <a16:creationId xmlns:a16="http://schemas.microsoft.com/office/drawing/2014/main" id="{F7234BC3-1A3C-4462-B69F-51AD462FDB6E}"/>
              </a:ext>
            </a:extLst>
          </p:cNvPr>
          <p:cNvSpPr txBox="1"/>
          <p:nvPr/>
        </p:nvSpPr>
        <p:spPr>
          <a:xfrm>
            <a:off x="884757" y="708561"/>
            <a:ext cx="10496209" cy="769441"/>
          </a:xfrm>
          <a:prstGeom prst="rect">
            <a:avLst/>
          </a:prstGeom>
          <a:noFill/>
        </p:spPr>
        <p:txBody>
          <a:bodyPr wrap="square" rtlCol="0">
            <a:spAutoFit/>
          </a:bodyPr>
          <a:lstStyle/>
          <a:p>
            <a:pPr lvl="0" algn="r"/>
            <a:r>
              <a:rPr lang="en-US" sz="4400" dirty="0">
                <a:solidFill>
                  <a:srgbClr val="FFC000"/>
                </a:solidFill>
                <a:latin typeface="+mj-lt"/>
              </a:rPr>
              <a:t>Behavioural Primes                 </a:t>
            </a:r>
            <a:r>
              <a:rPr lang="en-US" sz="2800" dirty="0">
                <a:solidFill>
                  <a:srgbClr val="FFC000"/>
                </a:solidFill>
              </a:rPr>
              <a:t>(Fitzsimons et al., 2008)</a:t>
            </a:r>
          </a:p>
        </p:txBody>
      </p:sp>
      <p:sp>
        <p:nvSpPr>
          <p:cNvPr id="2" name="TextBox 1">
            <a:extLst>
              <a:ext uri="{FF2B5EF4-FFF2-40B4-BE49-F238E27FC236}">
                <a16:creationId xmlns:a16="http://schemas.microsoft.com/office/drawing/2014/main" id="{B57C793F-14C2-4B5F-94A2-A07056A78E63}"/>
              </a:ext>
            </a:extLst>
          </p:cNvPr>
          <p:cNvSpPr txBox="1"/>
          <p:nvPr/>
        </p:nvSpPr>
        <p:spPr>
          <a:xfrm rot="5400000">
            <a:off x="-4788930" y="3276174"/>
            <a:ext cx="6921680" cy="369332"/>
          </a:xfrm>
          <a:prstGeom prst="rect">
            <a:avLst/>
          </a:prstGeom>
          <a:noFill/>
        </p:spPr>
        <p:txBody>
          <a:bodyPr wrap="square" rtlCol="0">
            <a:spAutoFit/>
          </a:bodyPr>
          <a:lstStyle/>
          <a:p>
            <a:r>
              <a:rPr lang="en-GB" dirty="0">
                <a:solidFill>
                  <a:srgbClr val="FF0000"/>
                </a:solidFill>
              </a:rPr>
              <a:t> </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6" name="Rectangle 5">
            <a:extLst>
              <a:ext uri="{FF2B5EF4-FFF2-40B4-BE49-F238E27FC236}">
                <a16:creationId xmlns:a16="http://schemas.microsoft.com/office/drawing/2014/main" id="{314678B7-1A10-4337-BBB4-347A91D58B93}"/>
              </a:ext>
            </a:extLst>
          </p:cNvPr>
          <p:cNvSpPr/>
          <p:nvPr/>
        </p:nvSpPr>
        <p:spPr>
          <a:xfrm>
            <a:off x="960303" y="1845764"/>
            <a:ext cx="10271393" cy="3908762"/>
          </a:xfrm>
          <a:prstGeom prst="rect">
            <a:avLst/>
          </a:prstGeom>
        </p:spPr>
        <p:txBody>
          <a:bodyPr wrap="square">
            <a:spAutoFit/>
          </a:bodyPr>
          <a:lstStyle/>
          <a:p>
            <a:pPr lvl="0"/>
            <a:r>
              <a:rPr lang="en-GB" sz="3200" dirty="0">
                <a:solidFill>
                  <a:prstClr val="white"/>
                </a:solidFill>
              </a:rPr>
              <a:t>Branding &amp; </a:t>
            </a:r>
            <a:r>
              <a:rPr lang="en-GB" sz="3200" dirty="0">
                <a:solidFill>
                  <a:schemeClr val="bg1"/>
                </a:solidFill>
              </a:rPr>
              <a:t>Behavioural Primes</a:t>
            </a:r>
          </a:p>
          <a:p>
            <a:pPr lvl="0"/>
            <a:endParaRPr lang="en-GB" sz="2800" dirty="0">
              <a:solidFill>
                <a:prstClr val="white"/>
              </a:solidFill>
            </a:endParaRPr>
          </a:p>
          <a:p>
            <a:pPr lvl="0"/>
            <a:r>
              <a:rPr lang="en-GB" sz="2800" dirty="0">
                <a:solidFill>
                  <a:prstClr val="white"/>
                </a:solidFill>
              </a:rPr>
              <a:t>Fitzsimons et al. (2008) suggest that brand names influence behaviour by association within an internal cognitive network;</a:t>
            </a:r>
          </a:p>
          <a:p>
            <a:pPr lvl="0"/>
            <a:endParaRPr lang="en-GB" sz="2800" dirty="0">
              <a:solidFill>
                <a:prstClr val="white"/>
              </a:solidFill>
            </a:endParaRPr>
          </a:p>
          <a:p>
            <a:pPr lvl="1"/>
            <a:r>
              <a:rPr lang="en-GB" sz="2800" i="1" dirty="0">
                <a:solidFill>
                  <a:srgbClr val="00B0F0"/>
                </a:solidFill>
              </a:rPr>
              <a:t>”… we predict that these brand-trait associations - shaped over time and outside of conscious awareness - will affect behaviour in a nonconscious fashion.”                     </a:t>
            </a:r>
            <a:r>
              <a:rPr lang="en-GB" sz="2000" dirty="0">
                <a:solidFill>
                  <a:prstClr val="white"/>
                </a:solidFill>
              </a:rPr>
              <a:t>(Fitzsimons et al., 2008: 23)</a:t>
            </a:r>
          </a:p>
          <a:p>
            <a:pPr lvl="0"/>
            <a:endParaRPr lang="en-GB" sz="2000" dirty="0">
              <a:solidFill>
                <a:prstClr val="white"/>
              </a:solidFill>
            </a:endParaRPr>
          </a:p>
        </p:txBody>
      </p:sp>
    </p:spTree>
    <p:extLst>
      <p:ext uri="{BB962C8B-B14F-4D97-AF65-F5344CB8AC3E}">
        <p14:creationId xmlns:p14="http://schemas.microsoft.com/office/powerpoint/2010/main" val="8282722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1020896" y="1801363"/>
            <a:ext cx="9468480" cy="3539430"/>
          </a:xfrm>
          <a:prstGeom prst="rect">
            <a:avLst/>
          </a:prstGeom>
          <a:noFill/>
        </p:spPr>
        <p:txBody>
          <a:bodyPr wrap="square" rtlCol="0">
            <a:spAutoFit/>
          </a:bodyPr>
          <a:lstStyle/>
          <a:p>
            <a:r>
              <a:rPr lang="en-GB" sz="2800" dirty="0">
                <a:solidFill>
                  <a:schemeClr val="bg1"/>
                </a:solidFill>
              </a:rPr>
              <a:t>Points to note:</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No evidence that Subliminal Primes can make participants engage in behaviours which run counter to their beliefs or desires (when urged to be creative, the subliminal Apple Logo increased goal-directed action)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No evidence that behavioural changes are long lasting </a:t>
            </a:r>
          </a:p>
        </p:txBody>
      </p:sp>
      <p:sp>
        <p:nvSpPr>
          <p:cNvPr id="6" name="TextBox 5">
            <a:extLst>
              <a:ext uri="{FF2B5EF4-FFF2-40B4-BE49-F238E27FC236}">
                <a16:creationId xmlns:a16="http://schemas.microsoft.com/office/drawing/2014/main" id="{7F858FC6-6688-48C9-9800-EAAF9D1A2908}"/>
              </a:ext>
            </a:extLst>
          </p:cNvPr>
          <p:cNvSpPr txBox="1"/>
          <p:nvPr/>
        </p:nvSpPr>
        <p:spPr>
          <a:xfrm>
            <a:off x="925889" y="309379"/>
            <a:ext cx="10205292" cy="1600438"/>
          </a:xfrm>
          <a:prstGeom prst="rect">
            <a:avLst/>
          </a:prstGeom>
          <a:noFill/>
        </p:spPr>
        <p:txBody>
          <a:bodyPr wrap="square" rtlCol="0">
            <a:spAutoFit/>
          </a:bodyPr>
          <a:lstStyle/>
          <a:p>
            <a:r>
              <a:rPr lang="en-GB" sz="4400" dirty="0">
                <a:solidFill>
                  <a:srgbClr val="FFC000"/>
                </a:solidFill>
                <a:latin typeface="+mj-lt"/>
              </a:rPr>
              <a:t>Branding &amp; Behavioural Primes</a:t>
            </a:r>
          </a:p>
          <a:p>
            <a:endParaRPr lang="en-GB" sz="5400" dirty="0">
              <a:solidFill>
                <a:srgbClr val="FFC000"/>
              </a:solidFill>
              <a:latin typeface="+mj-lt"/>
            </a:endParaRPr>
          </a:p>
        </p:txBody>
      </p:sp>
    </p:spTree>
    <p:extLst>
      <p:ext uri="{BB962C8B-B14F-4D97-AF65-F5344CB8AC3E}">
        <p14:creationId xmlns:p14="http://schemas.microsoft.com/office/powerpoint/2010/main" val="4137258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264406" y="272977"/>
            <a:ext cx="12261301" cy="1477328"/>
          </a:xfrm>
          <a:prstGeom prst="rect">
            <a:avLst/>
          </a:prstGeom>
          <a:noFill/>
        </p:spPr>
        <p:txBody>
          <a:bodyPr wrap="square" rtlCol="0">
            <a:spAutoFit/>
          </a:bodyPr>
          <a:lstStyle/>
          <a:p>
            <a:r>
              <a:rPr lang="en-GB" sz="3600" dirty="0">
                <a:solidFill>
                  <a:srgbClr val="FFC000"/>
                </a:solidFill>
                <a:latin typeface="+mj-lt"/>
              </a:rPr>
              <a:t>Branding &amp; Behavioural Primes: </a:t>
            </a:r>
            <a:r>
              <a:rPr lang="en-US" sz="3600" dirty="0">
                <a:solidFill>
                  <a:srgbClr val="FFC000"/>
                </a:solidFill>
                <a:latin typeface="+mj-lt"/>
              </a:rPr>
              <a:t>Smarandescu &amp; Shimp</a:t>
            </a:r>
            <a:r>
              <a:rPr lang="en-GB" sz="3600" dirty="0">
                <a:solidFill>
                  <a:srgbClr val="FFC000"/>
                </a:solidFill>
                <a:latin typeface="+mj-lt"/>
              </a:rPr>
              <a:t> (2015)</a:t>
            </a:r>
          </a:p>
          <a:p>
            <a:endParaRPr lang="en-GB" sz="5400" dirty="0">
              <a:solidFill>
                <a:srgbClr val="FFC000"/>
              </a:solidFill>
              <a:latin typeface="+mj-lt"/>
            </a:endParaRPr>
          </a:p>
        </p:txBody>
      </p:sp>
      <p:sp>
        <p:nvSpPr>
          <p:cNvPr id="2" name="TextBox 1">
            <a:extLst>
              <a:ext uri="{FF2B5EF4-FFF2-40B4-BE49-F238E27FC236}">
                <a16:creationId xmlns:a16="http://schemas.microsoft.com/office/drawing/2014/main" id="{FE8EECC6-FC44-4199-A994-982238D43BEF}"/>
              </a:ext>
            </a:extLst>
          </p:cNvPr>
          <p:cNvSpPr txBox="1"/>
          <p:nvPr/>
        </p:nvSpPr>
        <p:spPr>
          <a:xfrm>
            <a:off x="462710" y="1494392"/>
            <a:ext cx="10620260" cy="954107"/>
          </a:xfrm>
          <a:prstGeom prst="rect">
            <a:avLst/>
          </a:prstGeom>
          <a:noFill/>
        </p:spPr>
        <p:txBody>
          <a:bodyPr wrap="square" rtlCol="0">
            <a:spAutoFit/>
          </a:bodyPr>
          <a:lstStyle/>
          <a:p>
            <a:r>
              <a:rPr lang="en-US" sz="2800" i="1" dirty="0">
                <a:solidFill>
                  <a:srgbClr val="00B0F0"/>
                </a:solidFill>
              </a:rPr>
              <a:t>“Drink Coca-Cola, eat popcorn, and choose Powerade: testing the limits of subliminal persuasion</a:t>
            </a:r>
            <a:r>
              <a:rPr lang="en-US" sz="2400" i="1" dirty="0">
                <a:solidFill>
                  <a:srgbClr val="00B0F0"/>
                </a:solidFill>
              </a:rPr>
              <a:t>”</a:t>
            </a:r>
            <a:r>
              <a:rPr lang="en-US" sz="2400" dirty="0">
                <a:solidFill>
                  <a:srgbClr val="00B0F0"/>
                </a:solidFill>
              </a:rPr>
              <a:t>         (Smarandescu &amp; Shimp, 2014) </a:t>
            </a:r>
          </a:p>
        </p:txBody>
      </p:sp>
      <p:pic>
        <p:nvPicPr>
          <p:cNvPr id="5" name="Picture 4">
            <a:extLst>
              <a:ext uri="{FF2B5EF4-FFF2-40B4-BE49-F238E27FC236}">
                <a16:creationId xmlns:a16="http://schemas.microsoft.com/office/drawing/2014/main" id="{2FA643FC-2A2C-4027-8DBD-21339D9126A9}"/>
              </a:ext>
            </a:extLst>
          </p:cNvPr>
          <p:cNvPicPr>
            <a:picLocks noChangeAspect="1"/>
          </p:cNvPicPr>
          <p:nvPr/>
        </p:nvPicPr>
        <p:blipFill rotWithShape="1">
          <a:blip r:embed="rId3"/>
          <a:srcRect l="1695" t="3421" r="1460" b="1460"/>
          <a:stretch/>
        </p:blipFill>
        <p:spPr>
          <a:xfrm>
            <a:off x="6257581" y="2699132"/>
            <a:ext cx="5464366" cy="3283027"/>
          </a:xfrm>
          <a:prstGeom prst="rect">
            <a:avLst/>
          </a:prstGeom>
          <a:ln>
            <a:solidFill>
              <a:srgbClr val="FFC000"/>
            </a:solidFill>
          </a:ln>
        </p:spPr>
      </p:pic>
      <p:sp>
        <p:nvSpPr>
          <p:cNvPr id="7" name="TextBox 6">
            <a:extLst>
              <a:ext uri="{FF2B5EF4-FFF2-40B4-BE49-F238E27FC236}">
                <a16:creationId xmlns:a16="http://schemas.microsoft.com/office/drawing/2014/main" id="{56030C3D-057C-49C0-B1EE-D1A10A4F5493}"/>
              </a:ext>
            </a:extLst>
          </p:cNvPr>
          <p:cNvSpPr txBox="1"/>
          <p:nvPr/>
        </p:nvSpPr>
        <p:spPr>
          <a:xfrm>
            <a:off x="564168" y="3429000"/>
            <a:ext cx="5464367" cy="1815882"/>
          </a:xfrm>
          <a:prstGeom prst="rect">
            <a:avLst/>
          </a:prstGeom>
          <a:noFill/>
        </p:spPr>
        <p:txBody>
          <a:bodyPr wrap="square" rtlCol="0">
            <a:spAutoFit/>
          </a:bodyPr>
          <a:lstStyle/>
          <a:p>
            <a:r>
              <a:rPr lang="en-GB" sz="2800" dirty="0">
                <a:solidFill>
                  <a:schemeClr val="bg1"/>
                </a:solidFill>
              </a:rPr>
              <a:t>Used subliminal priming to persuade &amp; influence participants’ intent to purchase a less popular drink (Powerade)</a:t>
            </a:r>
          </a:p>
        </p:txBody>
      </p:sp>
    </p:spTree>
    <p:extLst>
      <p:ext uri="{BB962C8B-B14F-4D97-AF65-F5344CB8AC3E}">
        <p14:creationId xmlns:p14="http://schemas.microsoft.com/office/powerpoint/2010/main" val="1390192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233660" y="101164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41055" y="2460270"/>
            <a:ext cx="12274109" cy="2492990"/>
          </a:xfrm>
          <a:prstGeom prst="rect">
            <a:avLst/>
          </a:prstGeom>
          <a:noFill/>
        </p:spPr>
        <p:txBody>
          <a:bodyPr wrap="square" rtlCol="0">
            <a:spAutoFit/>
          </a:bodyPr>
          <a:lstStyle/>
          <a:p>
            <a:pPr algn="ctr"/>
            <a:r>
              <a:rPr lang="en-GB" sz="2800" dirty="0">
                <a:solidFill>
                  <a:schemeClr val="bg1"/>
                </a:solidFill>
              </a:rPr>
              <a:t>Participants received subliminal priming (23ms duration) of the following;</a:t>
            </a:r>
          </a:p>
          <a:p>
            <a:pPr algn="ctr"/>
            <a:endParaRPr lang="en-GB" sz="2800" dirty="0">
              <a:solidFill>
                <a:schemeClr val="bg1"/>
              </a:solidFill>
            </a:endParaRPr>
          </a:p>
          <a:p>
            <a:pPr algn="ctr"/>
            <a:r>
              <a:rPr lang="en-GB" sz="2800" dirty="0">
                <a:solidFill>
                  <a:schemeClr val="bg1"/>
                </a:solidFill>
              </a:rPr>
              <a:t>Either: the word </a:t>
            </a:r>
            <a:r>
              <a:rPr lang="en-GB" sz="4400" dirty="0">
                <a:solidFill>
                  <a:srgbClr val="FFC000"/>
                </a:solidFill>
              </a:rPr>
              <a:t>“Powerade”</a:t>
            </a:r>
            <a:r>
              <a:rPr lang="en-GB" sz="2800" dirty="0">
                <a:solidFill>
                  <a:srgbClr val="FFC000"/>
                </a:solidFill>
              </a:rPr>
              <a:t>  </a:t>
            </a:r>
            <a:r>
              <a:rPr lang="en-GB" sz="2800" dirty="0">
                <a:solidFill>
                  <a:schemeClr val="bg1"/>
                </a:solidFill>
              </a:rPr>
              <a:t>or </a:t>
            </a:r>
            <a:r>
              <a:rPr lang="en-GB" sz="4400" dirty="0">
                <a:solidFill>
                  <a:srgbClr val="FFC000"/>
                </a:solidFill>
              </a:rPr>
              <a:t>“Drawepoe” </a:t>
            </a:r>
            <a:r>
              <a:rPr lang="en-GB" sz="2800" dirty="0">
                <a:solidFill>
                  <a:schemeClr val="bg1"/>
                </a:solidFill>
              </a:rPr>
              <a:t>(control)</a:t>
            </a:r>
          </a:p>
          <a:p>
            <a:pPr algn="ctr"/>
            <a:endParaRPr lang="en-GB" sz="2800" dirty="0">
              <a:solidFill>
                <a:schemeClr val="bg1"/>
              </a:solidFill>
            </a:endParaRPr>
          </a:p>
          <a:p>
            <a:endParaRPr lang="en-GB" sz="28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323396" y="365310"/>
            <a:ext cx="11545205" cy="646331"/>
          </a:xfrm>
          <a:prstGeom prst="rect">
            <a:avLst/>
          </a:prstGeom>
          <a:noFill/>
        </p:spPr>
        <p:txBody>
          <a:bodyPr wrap="square" rtlCol="0">
            <a:spAutoFit/>
          </a:bodyPr>
          <a:lstStyle/>
          <a:p>
            <a:pPr lvl="0"/>
            <a:r>
              <a:rPr lang="en-GB" sz="3600" dirty="0">
                <a:solidFill>
                  <a:srgbClr val="FFC000"/>
                </a:solidFill>
                <a:latin typeface="Calibri Light" panose="020F0302020204030204"/>
              </a:rPr>
              <a:t>Branding &amp; Behavioural Primes: </a:t>
            </a:r>
            <a:r>
              <a:rPr lang="en-US" sz="3600" dirty="0">
                <a:solidFill>
                  <a:srgbClr val="FFC000"/>
                </a:solidFill>
                <a:latin typeface="Calibri Light" panose="020F0302020204030204"/>
              </a:rPr>
              <a:t>Smarandescu &amp; </a:t>
            </a:r>
            <a:r>
              <a:rPr lang="en-US" sz="3600" dirty="0" err="1">
                <a:solidFill>
                  <a:srgbClr val="FFC000"/>
                </a:solidFill>
                <a:latin typeface="Calibri Light" panose="020F0302020204030204"/>
              </a:rPr>
              <a:t>Shimp</a:t>
            </a:r>
            <a:r>
              <a:rPr lang="en-GB" sz="3600" dirty="0">
                <a:solidFill>
                  <a:srgbClr val="FFC000"/>
                </a:solidFill>
                <a:latin typeface="Calibri Light" panose="020F0302020204030204"/>
              </a:rPr>
              <a:t> (2015)</a:t>
            </a:r>
          </a:p>
        </p:txBody>
      </p:sp>
    </p:spTree>
    <p:extLst>
      <p:ext uri="{BB962C8B-B14F-4D97-AF65-F5344CB8AC3E}">
        <p14:creationId xmlns:p14="http://schemas.microsoft.com/office/powerpoint/2010/main" val="206480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0" y="1080221"/>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629610" y="1816019"/>
            <a:ext cx="9957600" cy="4462760"/>
          </a:xfrm>
          <a:prstGeom prst="rect">
            <a:avLst/>
          </a:prstGeom>
          <a:noFill/>
        </p:spPr>
        <p:txBody>
          <a:bodyPr wrap="square" rtlCol="0">
            <a:spAutoFit/>
          </a:bodyPr>
          <a:lstStyle/>
          <a:p>
            <a:r>
              <a:rPr lang="en-GB" sz="2800" dirty="0">
                <a:solidFill>
                  <a:schemeClr val="bg1"/>
                </a:solidFill>
              </a:rPr>
              <a:t>Then, (in random order) completed following tasks;</a:t>
            </a:r>
          </a:p>
          <a:p>
            <a:endParaRPr lang="en-GB" sz="1200"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Indicate frequency of purchase of following drinks:</a:t>
            </a:r>
          </a:p>
          <a:p>
            <a:pPr lvl="1"/>
            <a:r>
              <a:rPr lang="en-GB" sz="2800" b="1" dirty="0">
                <a:solidFill>
                  <a:schemeClr val="bg1"/>
                </a:solidFill>
              </a:rPr>
              <a:t>       </a:t>
            </a:r>
            <a:r>
              <a:rPr lang="en-GB" sz="2800" b="1" i="1" dirty="0">
                <a:solidFill>
                  <a:schemeClr val="bg1"/>
                </a:solidFill>
              </a:rPr>
              <a:t>Gatorade</a:t>
            </a:r>
            <a:r>
              <a:rPr lang="en-GB" sz="2800" dirty="0">
                <a:solidFill>
                  <a:schemeClr val="bg1"/>
                </a:solidFill>
              </a:rPr>
              <a:t>,  </a:t>
            </a:r>
            <a:r>
              <a:rPr lang="en-GB" sz="2800" b="1" i="1" dirty="0">
                <a:solidFill>
                  <a:schemeClr val="bg1"/>
                </a:solidFill>
              </a:rPr>
              <a:t>Powerade</a:t>
            </a:r>
            <a:r>
              <a:rPr lang="en-GB" sz="2800" dirty="0">
                <a:solidFill>
                  <a:schemeClr val="bg1"/>
                </a:solidFill>
              </a:rPr>
              <a:t> &amp; </a:t>
            </a:r>
            <a:r>
              <a:rPr lang="en-GB" sz="2800" b="1" i="1" dirty="0">
                <a:solidFill>
                  <a:schemeClr val="bg1"/>
                </a:solidFill>
              </a:rPr>
              <a:t>Coca-Cola</a:t>
            </a:r>
            <a:endParaRPr lang="en-GB" sz="1200" b="1" i="1"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Rate each for thirst-quenching properties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Rate present level of thirst</a:t>
            </a:r>
          </a:p>
          <a:p>
            <a:pPr lvl="2"/>
            <a:r>
              <a:rPr lang="en-US" sz="2800" dirty="0">
                <a:solidFill>
                  <a:prstClr val="white"/>
                </a:solidFill>
              </a:rPr>
              <a:t>“How thirsty are you at this moment?”</a:t>
            </a:r>
          </a:p>
          <a:p>
            <a:pPr marL="457200" indent="-45720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Indicate intent to drink these products</a:t>
            </a:r>
          </a:p>
        </p:txBody>
      </p:sp>
      <p:sp>
        <p:nvSpPr>
          <p:cNvPr id="6" name="TextBox 5">
            <a:extLst>
              <a:ext uri="{FF2B5EF4-FFF2-40B4-BE49-F238E27FC236}">
                <a16:creationId xmlns:a16="http://schemas.microsoft.com/office/drawing/2014/main" id="{7F858FC6-6688-48C9-9800-EAAF9D1A2908}"/>
              </a:ext>
            </a:extLst>
          </p:cNvPr>
          <p:cNvSpPr txBox="1"/>
          <p:nvPr/>
        </p:nvSpPr>
        <p:spPr>
          <a:xfrm>
            <a:off x="323397" y="436756"/>
            <a:ext cx="11545205" cy="646331"/>
          </a:xfrm>
          <a:prstGeom prst="rect">
            <a:avLst/>
          </a:prstGeom>
          <a:noFill/>
        </p:spPr>
        <p:txBody>
          <a:bodyPr wrap="square" rtlCol="0">
            <a:spAutoFit/>
          </a:bodyPr>
          <a:lstStyle/>
          <a:p>
            <a:r>
              <a:rPr lang="en-GB" sz="3600" dirty="0">
                <a:solidFill>
                  <a:srgbClr val="FFC000"/>
                </a:solidFill>
                <a:latin typeface="+mj-lt"/>
              </a:rPr>
              <a:t>Primed Branding &amp; Powerade: </a:t>
            </a:r>
            <a:r>
              <a:rPr lang="en-US" sz="3600" dirty="0">
                <a:solidFill>
                  <a:srgbClr val="FFC000"/>
                </a:solidFill>
                <a:latin typeface="Calibri Light" panose="020F0302020204030204"/>
              </a:rPr>
              <a:t>Smarandescu &amp; Shimp</a:t>
            </a:r>
            <a:r>
              <a:rPr lang="en-GB" sz="3600" dirty="0">
                <a:solidFill>
                  <a:srgbClr val="FFC000"/>
                </a:solidFill>
                <a:latin typeface="Calibri Light" panose="020F0302020204030204"/>
              </a:rPr>
              <a:t> (2015)</a:t>
            </a:r>
            <a:endParaRPr lang="en-GB" sz="3600" dirty="0">
              <a:solidFill>
                <a:srgbClr val="FFC000"/>
              </a:solidFill>
              <a:latin typeface="+mj-lt"/>
            </a:endParaRPr>
          </a:p>
        </p:txBody>
      </p:sp>
      <p:pic>
        <p:nvPicPr>
          <p:cNvPr id="5" name="Picture 4">
            <a:extLst>
              <a:ext uri="{FF2B5EF4-FFF2-40B4-BE49-F238E27FC236}">
                <a16:creationId xmlns:a16="http://schemas.microsoft.com/office/drawing/2014/main" id="{27096407-DF72-4774-A8BA-04A4E4DDAD40}"/>
              </a:ext>
            </a:extLst>
          </p:cNvPr>
          <p:cNvPicPr>
            <a:picLocks noChangeAspect="1"/>
          </p:cNvPicPr>
          <p:nvPr/>
        </p:nvPicPr>
        <p:blipFill>
          <a:blip r:embed="rId3"/>
          <a:stretch>
            <a:fillRect/>
          </a:stretch>
        </p:blipFill>
        <p:spPr>
          <a:xfrm>
            <a:off x="8938047" y="1662864"/>
            <a:ext cx="2784262" cy="4758380"/>
          </a:xfrm>
          <a:prstGeom prst="rect">
            <a:avLst/>
          </a:prstGeom>
          <a:ln>
            <a:solidFill>
              <a:srgbClr val="FFC000"/>
            </a:solidFill>
          </a:ln>
        </p:spPr>
      </p:pic>
    </p:spTree>
    <p:extLst>
      <p:ext uri="{BB962C8B-B14F-4D97-AF65-F5344CB8AC3E}">
        <p14:creationId xmlns:p14="http://schemas.microsoft.com/office/powerpoint/2010/main" val="2124556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166195" y="698937"/>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251483" y="212129"/>
            <a:ext cx="2695225" cy="769441"/>
          </a:xfrm>
          <a:prstGeom prst="rect">
            <a:avLst/>
          </a:prstGeom>
          <a:noFill/>
        </p:spPr>
        <p:txBody>
          <a:bodyPr wrap="square" rtlCol="0">
            <a:spAutoFit/>
          </a:bodyPr>
          <a:lstStyle/>
          <a:p>
            <a:pPr lvl="0"/>
            <a:r>
              <a:rPr lang="en-GB" sz="4400" dirty="0">
                <a:solidFill>
                  <a:srgbClr val="FFC000"/>
                </a:solidFill>
                <a:latin typeface="Calibri Light" panose="020F0302020204030204"/>
              </a:rPr>
              <a:t>Results:</a:t>
            </a:r>
          </a:p>
        </p:txBody>
      </p:sp>
      <p:pic>
        <p:nvPicPr>
          <p:cNvPr id="5" name="Picture 4">
            <a:extLst>
              <a:ext uri="{FF2B5EF4-FFF2-40B4-BE49-F238E27FC236}">
                <a16:creationId xmlns:a16="http://schemas.microsoft.com/office/drawing/2014/main" id="{AA3C0922-8822-47CF-9EFE-E803F719524E}"/>
              </a:ext>
            </a:extLst>
          </p:cNvPr>
          <p:cNvPicPr>
            <a:picLocks noChangeAspect="1"/>
          </p:cNvPicPr>
          <p:nvPr/>
        </p:nvPicPr>
        <p:blipFill rotWithShape="1">
          <a:blip r:embed="rId3"/>
          <a:srcRect l="34789" t="33767" r="22289" b="20964"/>
          <a:stretch/>
        </p:blipFill>
        <p:spPr>
          <a:xfrm>
            <a:off x="2358203" y="212129"/>
            <a:ext cx="8117491" cy="3614437"/>
          </a:xfrm>
          <a:prstGeom prst="rect">
            <a:avLst/>
          </a:prstGeom>
          <a:ln w="19050">
            <a:solidFill>
              <a:srgbClr val="FFC000"/>
            </a:solidFill>
          </a:ln>
        </p:spPr>
      </p:pic>
      <p:sp>
        <p:nvSpPr>
          <p:cNvPr id="7" name="TextBox 6">
            <a:extLst>
              <a:ext uri="{FF2B5EF4-FFF2-40B4-BE49-F238E27FC236}">
                <a16:creationId xmlns:a16="http://schemas.microsoft.com/office/drawing/2014/main" id="{9D224FF0-8452-48B8-A99F-3A3763F73A16}"/>
              </a:ext>
            </a:extLst>
          </p:cNvPr>
          <p:cNvSpPr txBox="1"/>
          <p:nvPr/>
        </p:nvSpPr>
        <p:spPr>
          <a:xfrm rot="5400000">
            <a:off x="9938767" y="2406709"/>
            <a:ext cx="2342373" cy="276999"/>
          </a:xfrm>
          <a:prstGeom prst="rect">
            <a:avLst/>
          </a:prstGeom>
          <a:noFill/>
        </p:spPr>
        <p:txBody>
          <a:bodyPr wrap="none" rtlCol="0">
            <a:spAutoFit/>
          </a:bodyPr>
          <a:lstStyle/>
          <a:p>
            <a:r>
              <a:rPr lang="en-GB" sz="1200" dirty="0"/>
              <a:t>(Smarandescu &amp; Shimp, 2015:721)</a:t>
            </a:r>
          </a:p>
        </p:txBody>
      </p:sp>
      <p:sp>
        <p:nvSpPr>
          <p:cNvPr id="8" name="Rectangle 7">
            <a:extLst>
              <a:ext uri="{FF2B5EF4-FFF2-40B4-BE49-F238E27FC236}">
                <a16:creationId xmlns:a16="http://schemas.microsoft.com/office/drawing/2014/main" id="{3980D1CE-90E7-46A0-9CF4-F91395FD9FE3}"/>
              </a:ext>
            </a:extLst>
          </p:cNvPr>
          <p:cNvSpPr/>
          <p:nvPr/>
        </p:nvSpPr>
        <p:spPr>
          <a:xfrm>
            <a:off x="1764348" y="3978694"/>
            <a:ext cx="9797668" cy="2246769"/>
          </a:xfrm>
          <a:prstGeom prst="rect">
            <a:avLst/>
          </a:prstGeom>
        </p:spPr>
        <p:txBody>
          <a:bodyPr wrap="square">
            <a:spAutoFit/>
          </a:bodyPr>
          <a:lstStyle/>
          <a:p>
            <a:pPr marL="457200" lvl="0" indent="-457200">
              <a:buFont typeface="Arial" panose="020B0604020202020204" pitchFamily="34" charset="0"/>
              <a:buChar char="•"/>
            </a:pPr>
            <a:r>
              <a:rPr lang="en-GB" sz="2800" dirty="0">
                <a:solidFill>
                  <a:prstClr val="white"/>
                </a:solidFill>
              </a:rPr>
              <a:t>Subliminal priming  only significant for the high thirst condition</a:t>
            </a:r>
          </a:p>
          <a:p>
            <a:pPr marL="457200" lvl="0" indent="-457200">
              <a:buFont typeface="Arial" panose="020B0604020202020204" pitchFamily="34" charset="0"/>
              <a:buChar char="•"/>
            </a:pPr>
            <a:endParaRPr lang="en-GB" sz="2800" dirty="0">
              <a:solidFill>
                <a:prstClr val="white"/>
              </a:solidFill>
            </a:endParaRPr>
          </a:p>
          <a:p>
            <a:pPr marL="457200" lvl="0" indent="-457200">
              <a:buFont typeface="Arial" panose="020B0604020202020204" pitchFamily="34" charset="0"/>
              <a:buChar char="•"/>
            </a:pPr>
            <a:r>
              <a:rPr lang="en-GB" sz="2800" dirty="0">
                <a:solidFill>
                  <a:prstClr val="white"/>
                </a:solidFill>
              </a:rPr>
              <a:t>No priming effect observed for self reported thirst ratings</a:t>
            </a:r>
          </a:p>
          <a:p>
            <a:pPr marL="457200" lvl="0" indent="-457200">
              <a:buFont typeface="Arial" panose="020B0604020202020204" pitchFamily="34" charset="0"/>
              <a:buChar char="•"/>
            </a:pPr>
            <a:endParaRPr lang="en-GB" sz="2800" dirty="0">
              <a:solidFill>
                <a:prstClr val="white"/>
              </a:solidFill>
            </a:endParaRPr>
          </a:p>
          <a:p>
            <a:pPr marL="457200" lvl="0" indent="-457200">
              <a:buFont typeface="Arial" panose="020B0604020202020204" pitchFamily="34" charset="0"/>
              <a:buChar char="•"/>
            </a:pPr>
            <a:r>
              <a:rPr lang="en-GB" sz="2800" dirty="0">
                <a:solidFill>
                  <a:prstClr val="white"/>
                </a:solidFill>
              </a:rPr>
              <a:t>Effected only Powerade, not the other 2 brands</a:t>
            </a:r>
          </a:p>
        </p:txBody>
      </p:sp>
      <p:sp>
        <p:nvSpPr>
          <p:cNvPr id="12" name="TextBox 11">
            <a:extLst>
              <a:ext uri="{FF2B5EF4-FFF2-40B4-BE49-F238E27FC236}">
                <a16:creationId xmlns:a16="http://schemas.microsoft.com/office/drawing/2014/main" id="{75FF44C6-FE44-4993-80ED-C01F959ECE01}"/>
              </a:ext>
            </a:extLst>
          </p:cNvPr>
          <p:cNvSpPr txBox="1"/>
          <p:nvPr/>
        </p:nvSpPr>
        <p:spPr>
          <a:xfrm flipH="1">
            <a:off x="2216040" y="6052066"/>
            <a:ext cx="7577954" cy="400110"/>
          </a:xfrm>
          <a:prstGeom prst="rect">
            <a:avLst/>
          </a:prstGeom>
          <a:noFill/>
        </p:spPr>
        <p:txBody>
          <a:bodyPr wrap="square" rtlCol="0">
            <a:spAutoFit/>
          </a:bodyPr>
          <a:lstStyle/>
          <a:p>
            <a:pPr lvl="0"/>
            <a:r>
              <a:rPr lang="en-US" sz="2000" dirty="0">
                <a:solidFill>
                  <a:prstClr val="white"/>
                </a:solidFill>
              </a:rPr>
              <a:t>(Encouraged to drink the product with the lower market share)</a:t>
            </a:r>
          </a:p>
        </p:txBody>
      </p:sp>
    </p:spTree>
    <p:extLst>
      <p:ext uri="{BB962C8B-B14F-4D97-AF65-F5344CB8AC3E}">
        <p14:creationId xmlns:p14="http://schemas.microsoft.com/office/powerpoint/2010/main" val="3307831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F293B17-4D64-4C61-B27D-F3925443329C}"/>
              </a:ext>
            </a:extLst>
          </p:cNvPr>
          <p:cNvSpPr/>
          <p:nvPr/>
        </p:nvSpPr>
        <p:spPr>
          <a:xfrm>
            <a:off x="-152448" y="1068646"/>
            <a:ext cx="12524390" cy="369332"/>
          </a:xfrm>
          <a:prstGeom prst="rect">
            <a:avLst/>
          </a:prstGeom>
        </p:spPr>
        <p:txBody>
          <a:bodyPr wrap="square">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ECA8FC65-6AFC-4BF9-9955-2614ED1B6BA8}"/>
              </a:ext>
            </a:extLst>
          </p:cNvPr>
          <p:cNvSpPr txBox="1"/>
          <p:nvPr/>
        </p:nvSpPr>
        <p:spPr>
          <a:xfrm>
            <a:off x="3493213" y="6032558"/>
            <a:ext cx="184731" cy="246221"/>
          </a:xfrm>
          <a:prstGeom prst="rect">
            <a:avLst/>
          </a:prstGeom>
          <a:noFill/>
        </p:spPr>
        <p:txBody>
          <a:bodyPr wrap="none" rtlCol="0">
            <a:spAutoFit/>
          </a:bodyPr>
          <a:lstStyle/>
          <a:p>
            <a:endParaRPr lang="en-GB" sz="1000" dirty="0">
              <a:solidFill>
                <a:schemeClr val="bg1"/>
              </a:solidFill>
            </a:endParaRPr>
          </a:p>
        </p:txBody>
      </p:sp>
      <p:sp>
        <p:nvSpPr>
          <p:cNvPr id="4" name="TextBox 3">
            <a:extLst>
              <a:ext uri="{FF2B5EF4-FFF2-40B4-BE49-F238E27FC236}">
                <a16:creationId xmlns:a16="http://schemas.microsoft.com/office/drawing/2014/main" id="{00C32ED8-31A7-4B66-81AE-482D0A234675}"/>
              </a:ext>
            </a:extLst>
          </p:cNvPr>
          <p:cNvSpPr txBox="1"/>
          <p:nvPr/>
        </p:nvSpPr>
        <p:spPr>
          <a:xfrm>
            <a:off x="200612" y="1588821"/>
            <a:ext cx="11655846" cy="892552"/>
          </a:xfrm>
          <a:prstGeom prst="rect">
            <a:avLst/>
          </a:prstGeom>
          <a:noFill/>
        </p:spPr>
        <p:txBody>
          <a:bodyPr wrap="square" rtlCol="0">
            <a:spAutoFit/>
          </a:bodyPr>
          <a:lstStyle/>
          <a:p>
            <a:endParaRPr lang="en-GB" sz="2400" dirty="0">
              <a:solidFill>
                <a:schemeClr val="bg1"/>
              </a:solidFill>
            </a:endParaRPr>
          </a:p>
          <a:p>
            <a:endParaRPr lang="en-GB" sz="2800" dirty="0">
              <a:solidFill>
                <a:schemeClr val="bg1"/>
              </a:solidFill>
            </a:endParaRPr>
          </a:p>
        </p:txBody>
      </p:sp>
      <p:sp>
        <p:nvSpPr>
          <p:cNvPr id="6" name="TextBox 5">
            <a:extLst>
              <a:ext uri="{FF2B5EF4-FFF2-40B4-BE49-F238E27FC236}">
                <a16:creationId xmlns:a16="http://schemas.microsoft.com/office/drawing/2014/main" id="{7F858FC6-6688-48C9-9800-EAAF9D1A2908}"/>
              </a:ext>
            </a:extLst>
          </p:cNvPr>
          <p:cNvSpPr txBox="1"/>
          <p:nvPr/>
        </p:nvSpPr>
        <p:spPr>
          <a:xfrm>
            <a:off x="121185" y="339494"/>
            <a:ext cx="12250757" cy="646331"/>
          </a:xfrm>
          <a:prstGeom prst="rect">
            <a:avLst/>
          </a:prstGeom>
          <a:noFill/>
        </p:spPr>
        <p:txBody>
          <a:bodyPr wrap="square" rtlCol="0">
            <a:spAutoFit/>
          </a:bodyPr>
          <a:lstStyle/>
          <a:p>
            <a:pPr lvl="0"/>
            <a:r>
              <a:rPr lang="en-GB" sz="3600" dirty="0">
                <a:solidFill>
                  <a:srgbClr val="FFC000"/>
                </a:solidFill>
                <a:latin typeface="Calibri Light" panose="020F0302020204030204"/>
              </a:rPr>
              <a:t>(</a:t>
            </a:r>
            <a:r>
              <a:rPr lang="en-US" sz="3600" dirty="0">
                <a:solidFill>
                  <a:srgbClr val="FFC000"/>
                </a:solidFill>
                <a:latin typeface="Calibri Light" panose="020F0302020204030204"/>
              </a:rPr>
              <a:t>Smarandescu &amp; Shimp</a:t>
            </a:r>
            <a:r>
              <a:rPr lang="en-GB" sz="3600" dirty="0">
                <a:solidFill>
                  <a:srgbClr val="FFC000"/>
                </a:solidFill>
                <a:latin typeface="Calibri Light" panose="020F0302020204030204"/>
              </a:rPr>
              <a:t>, 2015: 271):  As with previous research: </a:t>
            </a:r>
          </a:p>
        </p:txBody>
      </p:sp>
      <p:sp>
        <p:nvSpPr>
          <p:cNvPr id="14" name="TextBox 13">
            <a:extLst>
              <a:ext uri="{FF2B5EF4-FFF2-40B4-BE49-F238E27FC236}">
                <a16:creationId xmlns:a16="http://schemas.microsoft.com/office/drawing/2014/main" id="{82D987CC-AB1D-4D1A-A047-5705993A80FD}"/>
              </a:ext>
            </a:extLst>
          </p:cNvPr>
          <p:cNvSpPr txBox="1"/>
          <p:nvPr/>
        </p:nvSpPr>
        <p:spPr>
          <a:xfrm>
            <a:off x="916472" y="1754463"/>
            <a:ext cx="10359055" cy="4401205"/>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Subliminal priming only effective when consistent with participants’ own goals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And when participants are interested in pursuing said goals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Need to be </a:t>
            </a:r>
            <a:r>
              <a:rPr lang="en-GB" sz="2800" i="1" dirty="0">
                <a:solidFill>
                  <a:schemeClr val="bg1"/>
                </a:solidFill>
              </a:rPr>
              <a:t>“in an active goal state (i.e. thirst) and when the brand is relevant to the goal”</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No effect found after a 15 minute delay </a:t>
            </a:r>
            <a:r>
              <a:rPr lang="en-GB" sz="2800" dirty="0">
                <a:solidFill>
                  <a:srgbClr val="00B0F0"/>
                </a:solidFill>
              </a:rPr>
              <a:t>(i.e. effects of subliminal priming are short term) </a:t>
            </a:r>
          </a:p>
        </p:txBody>
      </p:sp>
    </p:spTree>
    <p:extLst>
      <p:ext uri="{BB962C8B-B14F-4D97-AF65-F5344CB8AC3E}">
        <p14:creationId xmlns:p14="http://schemas.microsoft.com/office/powerpoint/2010/main" val="8554070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524106" y="1328569"/>
            <a:ext cx="11537879" cy="954107"/>
          </a:xfrm>
          <a:prstGeom prst="rect">
            <a:avLst/>
          </a:prstGeom>
          <a:noFill/>
        </p:spPr>
        <p:txBody>
          <a:bodyPr wrap="square" rtlCol="0">
            <a:spAutoFit/>
          </a:bodyPr>
          <a:lstStyle/>
          <a:p>
            <a:endParaRPr lang="en-GB" sz="2800" dirty="0">
              <a:solidFill>
                <a:schemeClr val="bg1"/>
              </a:solidFill>
              <a:latin typeface="+mj-lt"/>
            </a:endParaRPr>
          </a:p>
          <a:p>
            <a:endParaRPr lang="en-GB" sz="28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6C24236B-BA24-42F4-933C-6D47D98AFEE5}"/>
              </a:ext>
            </a:extLst>
          </p:cNvPr>
          <p:cNvSpPr txBox="1"/>
          <p:nvPr/>
        </p:nvSpPr>
        <p:spPr>
          <a:xfrm>
            <a:off x="544530" y="196620"/>
            <a:ext cx="3517310" cy="830997"/>
          </a:xfrm>
          <a:prstGeom prst="rect">
            <a:avLst/>
          </a:prstGeom>
          <a:noFill/>
        </p:spPr>
        <p:txBody>
          <a:bodyPr wrap="none" rtlCol="0">
            <a:spAutoFit/>
          </a:bodyPr>
          <a:lstStyle/>
          <a:p>
            <a:r>
              <a:rPr lang="en-GB" sz="4800" dirty="0">
                <a:solidFill>
                  <a:srgbClr val="FFC000"/>
                </a:solidFill>
                <a:latin typeface="+mj-lt"/>
              </a:rPr>
              <a:t>Summing Up:</a:t>
            </a:r>
          </a:p>
        </p:txBody>
      </p:sp>
      <p:sp>
        <p:nvSpPr>
          <p:cNvPr id="7" name="TextBox 6">
            <a:extLst>
              <a:ext uri="{FF2B5EF4-FFF2-40B4-BE49-F238E27FC236}">
                <a16:creationId xmlns:a16="http://schemas.microsoft.com/office/drawing/2014/main" id="{B9598EAF-DAC4-4FB2-AF71-C9A0DE90461E}"/>
              </a:ext>
            </a:extLst>
          </p:cNvPr>
          <p:cNvSpPr txBox="1"/>
          <p:nvPr/>
        </p:nvSpPr>
        <p:spPr>
          <a:xfrm>
            <a:off x="870335" y="1200329"/>
            <a:ext cx="9661792" cy="5262979"/>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Many claims made regarding the influence of subliminal perception, findings/implications often overstated</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For this reason, important to adhere to working definitions allowing </a:t>
            </a:r>
            <a:r>
              <a:rPr lang="en-GB" sz="2800" b="1" dirty="0">
                <a:solidFill>
                  <a:schemeClr val="bg1"/>
                </a:solidFill>
              </a:rPr>
              <a:t>objective</a:t>
            </a:r>
            <a:r>
              <a:rPr lang="en-GB" sz="2800" dirty="0">
                <a:solidFill>
                  <a:schemeClr val="bg1"/>
                </a:solidFill>
              </a:rPr>
              <a:t> evaluation of research outcomes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Subliminal influences are short lived, </a:t>
            </a:r>
            <a:r>
              <a:rPr lang="en-GB" sz="2800" b="1" i="1" dirty="0">
                <a:solidFill>
                  <a:schemeClr val="bg1"/>
                </a:solidFill>
              </a:rPr>
              <a:t>not</a:t>
            </a:r>
            <a:r>
              <a:rPr lang="en-GB" sz="2800" dirty="0">
                <a:solidFill>
                  <a:schemeClr val="bg1"/>
                </a:solidFill>
              </a:rPr>
              <a:t> long lasting</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Behaviour influenced only if participants already hold  favourable view towards topic in question (not possible to persuade participants to act in ways counter to their beliefs or desires)</a:t>
            </a:r>
            <a:endParaRPr lang="en-GB" dirty="0">
              <a:solidFill>
                <a:srgbClr val="FF0000"/>
              </a:solidFill>
            </a:endParaRPr>
          </a:p>
        </p:txBody>
      </p:sp>
    </p:spTree>
    <p:extLst>
      <p:ext uri="{BB962C8B-B14F-4D97-AF65-F5344CB8AC3E}">
        <p14:creationId xmlns:p14="http://schemas.microsoft.com/office/powerpoint/2010/main" val="1009849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544530" y="1328569"/>
            <a:ext cx="11537879" cy="5693866"/>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rgbClr val="00B0F0"/>
                </a:solidFill>
                <a:latin typeface="+mj-lt"/>
              </a:rPr>
              <a:t>Absolute Threshold: </a:t>
            </a:r>
            <a:r>
              <a:rPr lang="en-GB" sz="2800" dirty="0">
                <a:solidFill>
                  <a:schemeClr val="bg1"/>
                </a:solidFill>
                <a:latin typeface="+mj-lt"/>
              </a:rPr>
              <a:t>lowest level at which a stimulus can be detected.     Often expressed as a percentage of correct identification/detection rate             (e.g. &gt;50%*, 60% )</a:t>
            </a:r>
          </a:p>
          <a:p>
            <a:pPr marL="457200" indent="-457200">
              <a:buFont typeface="Arial" panose="020B0604020202020204" pitchFamily="34" charset="0"/>
              <a:buChar char="•"/>
            </a:pPr>
            <a:endParaRPr lang="en-GB" sz="2800" dirty="0">
              <a:solidFill>
                <a:schemeClr val="bg1"/>
              </a:solidFill>
              <a:latin typeface="+mj-lt"/>
            </a:endParaRPr>
          </a:p>
          <a:p>
            <a:pPr marL="457200" indent="-457200">
              <a:buFont typeface="Arial" panose="020B0604020202020204" pitchFamily="34" charset="0"/>
              <a:buChar char="•"/>
            </a:pPr>
            <a:r>
              <a:rPr lang="en-GB" sz="2800" b="1" dirty="0">
                <a:solidFill>
                  <a:srgbClr val="00B0F0"/>
                </a:solidFill>
                <a:latin typeface="+mj-lt"/>
              </a:rPr>
              <a:t>Difference Threshold/ </a:t>
            </a:r>
            <a:r>
              <a:rPr lang="en-GB" sz="2800" dirty="0">
                <a:solidFill>
                  <a:srgbClr val="00B0F0"/>
                </a:solidFill>
              </a:rPr>
              <a:t>Just Noticeable Difference (JND) &amp; Difference Threshold Test (DTT)</a:t>
            </a:r>
            <a:r>
              <a:rPr lang="en-GB" sz="2800" b="1" dirty="0">
                <a:solidFill>
                  <a:srgbClr val="00B0F0"/>
                </a:solidFill>
                <a:latin typeface="+mj-lt"/>
              </a:rPr>
              <a:t>: </a:t>
            </a:r>
            <a:r>
              <a:rPr lang="en-GB" sz="2800" dirty="0">
                <a:solidFill>
                  <a:schemeClr val="bg1"/>
                </a:solidFill>
                <a:latin typeface="+mj-lt"/>
              </a:rPr>
              <a:t>smallest detectable difference between 2 stimuli</a:t>
            </a:r>
          </a:p>
          <a:p>
            <a:pPr marL="457200" indent="-457200">
              <a:buFont typeface="Arial" panose="020B0604020202020204" pitchFamily="34" charset="0"/>
              <a:buChar char="•"/>
            </a:pPr>
            <a:endParaRPr lang="en-GB" sz="2800" dirty="0">
              <a:solidFill>
                <a:schemeClr val="bg1"/>
              </a:solidFill>
              <a:latin typeface="+mj-lt"/>
            </a:endParaRPr>
          </a:p>
          <a:p>
            <a:pPr marL="457200" indent="-457200">
              <a:buFont typeface="Arial" panose="020B0604020202020204" pitchFamily="34" charset="0"/>
              <a:buChar char="•"/>
            </a:pPr>
            <a:r>
              <a:rPr lang="en-GB" sz="2800" b="1" dirty="0">
                <a:solidFill>
                  <a:srgbClr val="00B0F0"/>
                </a:solidFill>
                <a:latin typeface="+mj-lt"/>
              </a:rPr>
              <a:t>Explicit Processes: </a:t>
            </a:r>
            <a:r>
              <a:rPr lang="en-GB" sz="2800" dirty="0">
                <a:solidFill>
                  <a:schemeClr val="bg1"/>
                </a:solidFill>
                <a:latin typeface="+mj-lt"/>
              </a:rPr>
              <a:t>“are consciously accessible”	         </a:t>
            </a:r>
            <a:r>
              <a:rPr lang="en-US" sz="2800" dirty="0">
                <a:solidFill>
                  <a:prstClr val="white"/>
                </a:solidFill>
                <a:latin typeface="Calibri Light" panose="020F0302020204030204"/>
              </a:rPr>
              <a:t> </a:t>
            </a:r>
            <a:r>
              <a:rPr lang="de-DE" sz="2000" dirty="0">
                <a:solidFill>
                  <a:prstClr val="white"/>
                </a:solidFill>
                <a:latin typeface="Calibri Light" panose="020F0302020204030204"/>
              </a:rPr>
              <a:t>(Greenwald &amp; Banaji, 1995)</a:t>
            </a:r>
            <a:endParaRPr lang="en-GB" sz="2800" dirty="0">
              <a:solidFill>
                <a:schemeClr val="bg1"/>
              </a:solidFill>
              <a:latin typeface="+mj-lt"/>
            </a:endParaRPr>
          </a:p>
          <a:p>
            <a:pPr marL="457200" indent="-457200">
              <a:buFont typeface="Arial" panose="020B0604020202020204" pitchFamily="34" charset="0"/>
              <a:buChar char="•"/>
            </a:pPr>
            <a:endParaRPr lang="en-GB" sz="2800" dirty="0">
              <a:solidFill>
                <a:schemeClr val="bg1"/>
              </a:solidFill>
              <a:latin typeface="+mj-lt"/>
            </a:endParaRPr>
          </a:p>
          <a:p>
            <a:pPr marL="457200" indent="-457200">
              <a:buFont typeface="Arial" panose="020B0604020202020204" pitchFamily="34" charset="0"/>
              <a:buChar char="•"/>
            </a:pPr>
            <a:r>
              <a:rPr lang="en-GB" sz="2800" b="1" dirty="0">
                <a:solidFill>
                  <a:srgbClr val="00B0F0"/>
                </a:solidFill>
                <a:latin typeface="+mj-lt"/>
              </a:rPr>
              <a:t>Implicit Processes: </a:t>
            </a:r>
            <a:r>
              <a:rPr lang="en-GB" sz="2800" dirty="0">
                <a:solidFill>
                  <a:schemeClr val="bg1"/>
                </a:solidFill>
                <a:latin typeface="+mj-lt"/>
              </a:rPr>
              <a:t>“are </a:t>
            </a:r>
            <a:r>
              <a:rPr lang="en-US" sz="2800" dirty="0">
                <a:solidFill>
                  <a:schemeClr val="bg1"/>
                </a:solidFill>
                <a:latin typeface="+mj-lt"/>
              </a:rPr>
              <a:t>expressed in behaviour but are generally unavailable to consciousness”	     </a:t>
            </a:r>
            <a:r>
              <a:rPr lang="de-DE" sz="2000" dirty="0">
                <a:solidFill>
                  <a:schemeClr val="bg1"/>
                </a:solidFill>
                <a:latin typeface="+mj-lt"/>
              </a:rPr>
              <a:t>(Greenwald &amp; Banaji, 1995 cited in Weinberger &amp; Westen 2008: 632) </a:t>
            </a:r>
            <a:endParaRPr lang="en-GB" sz="2000" dirty="0">
              <a:solidFill>
                <a:srgbClr val="00B0F0"/>
              </a:solidFill>
              <a:latin typeface="+mj-lt"/>
            </a:endParaRPr>
          </a:p>
          <a:p>
            <a:endParaRPr lang="en-GB" sz="2800" dirty="0">
              <a:solidFill>
                <a:schemeClr val="bg1"/>
              </a:solidFill>
              <a:latin typeface="+mj-lt"/>
            </a:endParaRPr>
          </a:p>
          <a:p>
            <a:endParaRPr lang="en-GB" sz="28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TextBox 2">
            <a:extLst>
              <a:ext uri="{FF2B5EF4-FFF2-40B4-BE49-F238E27FC236}">
                <a16:creationId xmlns:a16="http://schemas.microsoft.com/office/drawing/2014/main" id="{6C24236B-BA24-42F4-933C-6D47D98AFEE5}"/>
              </a:ext>
            </a:extLst>
          </p:cNvPr>
          <p:cNvSpPr txBox="1"/>
          <p:nvPr/>
        </p:nvSpPr>
        <p:spPr>
          <a:xfrm>
            <a:off x="544530" y="196620"/>
            <a:ext cx="4711867" cy="830997"/>
          </a:xfrm>
          <a:prstGeom prst="rect">
            <a:avLst/>
          </a:prstGeom>
          <a:noFill/>
        </p:spPr>
        <p:txBody>
          <a:bodyPr wrap="none" rtlCol="0">
            <a:spAutoFit/>
          </a:bodyPr>
          <a:lstStyle/>
          <a:p>
            <a:r>
              <a:rPr lang="en-GB" sz="4800" dirty="0">
                <a:solidFill>
                  <a:srgbClr val="FFC000"/>
                </a:solidFill>
                <a:latin typeface="+mj-lt"/>
              </a:rPr>
              <a:t>Glossary of Terms:</a:t>
            </a:r>
          </a:p>
        </p:txBody>
      </p:sp>
    </p:spTree>
    <p:extLst>
      <p:ext uri="{BB962C8B-B14F-4D97-AF65-F5344CB8AC3E}">
        <p14:creationId xmlns:p14="http://schemas.microsoft.com/office/powerpoint/2010/main" val="7242752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632001" y="-140599"/>
            <a:ext cx="2930995"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4616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856314" y="1292662"/>
            <a:ext cx="10479369" cy="6246654"/>
          </a:xfrm>
          <a:prstGeom prst="rect">
            <a:avLst/>
          </a:prstGeom>
          <a:noFill/>
        </p:spPr>
        <p:txBody>
          <a:bodyPr wrap="square" rtlCol="0">
            <a:spAutoFit/>
          </a:bodyPr>
          <a:lstStyle/>
          <a:p>
            <a:r>
              <a:rPr lang="en-US" sz="1600" dirty="0">
                <a:solidFill>
                  <a:schemeClr val="bg1"/>
                </a:solidFill>
              </a:rPr>
              <a:t>Dijksterhuis, A., </a:t>
            </a:r>
            <a:r>
              <a:rPr lang="en-US" sz="1600" dirty="0" err="1">
                <a:solidFill>
                  <a:schemeClr val="bg1"/>
                </a:solidFill>
              </a:rPr>
              <a:t>Aarts</a:t>
            </a:r>
            <a:r>
              <a:rPr lang="en-US" sz="1600" dirty="0">
                <a:solidFill>
                  <a:schemeClr val="bg1"/>
                </a:solidFill>
              </a:rPr>
              <a:t>, H., &amp; Smith, P. (2006). </a:t>
            </a:r>
            <a:r>
              <a:rPr lang="en-US" sz="1600" i="1" dirty="0">
                <a:solidFill>
                  <a:schemeClr val="bg1"/>
                </a:solidFill>
              </a:rPr>
              <a:t>The Power of the Subliminal: On Subliminal Persuasion and Other Potential Applications. </a:t>
            </a:r>
            <a:r>
              <a:rPr lang="en-US" sz="1600" dirty="0">
                <a:solidFill>
                  <a:schemeClr val="bg1"/>
                </a:solidFill>
              </a:rPr>
              <a:t>Available at: </a:t>
            </a:r>
            <a:r>
              <a:rPr lang="en-GB" sz="1600" dirty="0">
                <a:hlinkClick r:id="rId2"/>
              </a:rPr>
              <a:t>https://www.researchgate.net/publication/46667196_The_Power_of_the_Subliminal_On_Subliminal_Persuasion_and_Other_Potential_Applications</a:t>
            </a:r>
            <a:r>
              <a:rPr lang="en-GB" sz="1600" dirty="0"/>
              <a:t>    </a:t>
            </a:r>
            <a:r>
              <a:rPr lang="en-GB" sz="1600" dirty="0">
                <a:solidFill>
                  <a:schemeClr val="bg1"/>
                </a:solidFill>
              </a:rPr>
              <a:t>[Accessed 07.01.20]</a:t>
            </a:r>
          </a:p>
          <a:p>
            <a:endParaRPr lang="en-GB" sz="1600" dirty="0">
              <a:solidFill>
                <a:schemeClr val="bg1"/>
              </a:solidFill>
            </a:endParaRPr>
          </a:p>
          <a:p>
            <a:r>
              <a:rPr lang="en-US" sz="1600" dirty="0">
                <a:solidFill>
                  <a:schemeClr val="bg1"/>
                </a:solidFill>
              </a:rPr>
              <a:t>Fitzsimons, G., Chartrand, T., &amp; Fitzsimons, G. (2008). Automatic Effects of Brand Exposure on Motivated Behavior: How Apple Makes You "Think Different". </a:t>
            </a:r>
            <a:r>
              <a:rPr lang="en-US" sz="1600" i="1" dirty="0">
                <a:solidFill>
                  <a:schemeClr val="bg1"/>
                </a:solidFill>
              </a:rPr>
              <a:t>The Journal of Consumer Research, 35, </a:t>
            </a:r>
            <a:r>
              <a:rPr lang="en-US" sz="1600" dirty="0">
                <a:solidFill>
                  <a:schemeClr val="bg1"/>
                </a:solidFill>
              </a:rPr>
              <a:t>1, 21. Available at:</a:t>
            </a:r>
          </a:p>
          <a:p>
            <a:r>
              <a:rPr lang="en-GB" sz="1600" dirty="0">
                <a:hlinkClick r:id="rId3"/>
              </a:rPr>
              <a:t>https://pdfs.semanticscholar.org/b2af/924232d709e496060136ce7f35689f992b9a.pdf?_ga=2.97053791.1143002495.1579785308-17251078.1570735663</a:t>
            </a:r>
            <a:endParaRPr lang="en-GB" sz="1600" dirty="0"/>
          </a:p>
          <a:p>
            <a:r>
              <a:rPr lang="en-GB" sz="1600" dirty="0">
                <a:solidFill>
                  <a:schemeClr val="bg1"/>
                </a:solidFill>
              </a:rPr>
              <a:t>[Accessed 23.01.20]</a:t>
            </a:r>
          </a:p>
          <a:p>
            <a:endParaRPr lang="en-GB" sz="1600" dirty="0">
              <a:solidFill>
                <a:schemeClr val="bg1"/>
              </a:solidFill>
            </a:endParaRPr>
          </a:p>
          <a:p>
            <a:r>
              <a:rPr lang="en-GB" sz="1600" dirty="0" err="1">
                <a:solidFill>
                  <a:schemeClr val="bg1"/>
                </a:solidFill>
              </a:rPr>
              <a:t>Graphicology</a:t>
            </a:r>
            <a:r>
              <a:rPr lang="en-GB" sz="1600" dirty="0">
                <a:solidFill>
                  <a:schemeClr val="bg1"/>
                </a:solidFill>
              </a:rPr>
              <a:t> (2010) </a:t>
            </a:r>
            <a:r>
              <a:rPr lang="en-US" sz="1600" i="1" dirty="0">
                <a:solidFill>
                  <a:schemeClr val="bg1"/>
                </a:solidFill>
              </a:rPr>
              <a:t>292. The. Sneakiest. Design. Ever. </a:t>
            </a:r>
            <a:r>
              <a:rPr lang="en-US" sz="1600" dirty="0">
                <a:solidFill>
                  <a:schemeClr val="bg1"/>
                </a:solidFill>
              </a:rPr>
              <a:t>Available at: </a:t>
            </a:r>
            <a:r>
              <a:rPr lang="en-US" sz="1600" dirty="0">
                <a:solidFill>
                  <a:schemeClr val="bg1"/>
                </a:solidFill>
                <a:hlinkClick r:id="rId4"/>
              </a:rPr>
              <a:t>http://www.graphicology.com/blog/2010/4/28/292-the-sneakiest-design-ever.html</a:t>
            </a:r>
            <a:r>
              <a:rPr lang="en-US" sz="1600" dirty="0">
                <a:solidFill>
                  <a:schemeClr val="bg1"/>
                </a:solidFill>
              </a:rPr>
              <a:t>   [Accessed 07.01.20]</a:t>
            </a:r>
          </a:p>
          <a:p>
            <a:endParaRPr lang="en-US" sz="1600" dirty="0">
              <a:solidFill>
                <a:schemeClr val="bg1"/>
              </a:solidFill>
            </a:endParaRPr>
          </a:p>
          <a:p>
            <a:pPr lvl="0">
              <a:defRPr/>
            </a:pPr>
            <a:r>
              <a:rPr lang="en-US" sz="1600" dirty="0">
                <a:solidFill>
                  <a:schemeClr val="bg1"/>
                </a:solidFill>
              </a:rPr>
              <a:t>Inamori, Y. (1979). Effects of False Heart Rate Feedback on Cognitive Appraisal and Physiological Responses to Emotional Stimuli. </a:t>
            </a:r>
            <a:r>
              <a:rPr lang="en-US" sz="1600" i="1" dirty="0">
                <a:solidFill>
                  <a:schemeClr val="bg1"/>
                </a:solidFill>
              </a:rPr>
              <a:t>Japanese Psychological Research</a:t>
            </a:r>
            <a:r>
              <a:rPr lang="en-US" sz="1600" dirty="0">
                <a:solidFill>
                  <a:schemeClr val="bg1"/>
                </a:solidFill>
              </a:rPr>
              <a:t>. 21.3: 153-157. Available at:</a:t>
            </a:r>
          </a:p>
          <a:p>
            <a:pPr lvl="0">
              <a:defRPr/>
            </a:pPr>
            <a:r>
              <a:rPr lang="en-US" sz="1600" dirty="0">
                <a:solidFill>
                  <a:schemeClr val="bg1"/>
                </a:solidFill>
                <a:hlinkClick r:id="rId5"/>
              </a:rPr>
              <a:t>https://www.jstage.jst.go.jp/article/psycholres1954/21/3/21_3_153/_article</a:t>
            </a:r>
            <a:r>
              <a:rPr lang="en-US" sz="1600" dirty="0">
                <a:solidFill>
                  <a:schemeClr val="bg1"/>
                </a:solidFill>
              </a:rPr>
              <a:t>  [Accessed 14.01.20]</a:t>
            </a:r>
          </a:p>
          <a:p>
            <a:pPr lvl="0">
              <a:defRPr/>
            </a:pPr>
            <a:endParaRPr lang="en-US" sz="1600" dirty="0">
              <a:solidFill>
                <a:schemeClr val="bg1"/>
              </a:solidFill>
            </a:endParaRPr>
          </a:p>
          <a:p>
            <a:pPr lvl="0">
              <a:defRPr/>
            </a:pPr>
            <a:r>
              <a:rPr lang="en-US" sz="1600" dirty="0" err="1">
                <a:solidFill>
                  <a:schemeClr val="bg1"/>
                </a:solidFill>
              </a:rPr>
              <a:t>Mlodinow</a:t>
            </a:r>
            <a:r>
              <a:rPr lang="en-US" sz="1600" dirty="0">
                <a:solidFill>
                  <a:schemeClr val="bg1"/>
                </a:solidFill>
              </a:rPr>
              <a:t>, L. (2012). </a:t>
            </a:r>
            <a:r>
              <a:rPr lang="en-US" sz="1600" i="1" dirty="0">
                <a:solidFill>
                  <a:schemeClr val="bg1"/>
                </a:solidFill>
              </a:rPr>
              <a:t>Subliminal: The revolution of the new unconscious and what it teaches us about ourselves. </a:t>
            </a:r>
            <a:r>
              <a:rPr lang="en-US" sz="1600" dirty="0">
                <a:solidFill>
                  <a:schemeClr val="bg1"/>
                </a:solidFill>
              </a:rPr>
              <a:t>Great Britain: Allen Lane.</a:t>
            </a:r>
          </a:p>
          <a:p>
            <a:pPr lvl="0">
              <a:defRPr/>
            </a:pPr>
            <a:endParaRPr lang="en-US" sz="1600" dirty="0">
              <a:solidFill>
                <a:schemeClr val="bg1"/>
              </a:solidFill>
            </a:endParaRPr>
          </a:p>
          <a:p>
            <a:endParaRPr lang="en-US" sz="1600" dirty="0">
              <a:solidFill>
                <a:srgbClr val="FFC000"/>
              </a:solidFill>
            </a:endParaRPr>
          </a:p>
          <a:p>
            <a:endParaRPr lang="en-GB" sz="1600" dirty="0">
              <a:solidFill>
                <a:srgbClr val="FFC000"/>
              </a:solidFill>
            </a:endParaRPr>
          </a:p>
          <a:p>
            <a:endParaRPr lang="en-GB" sz="1600" dirty="0">
              <a:solidFill>
                <a:srgbClr val="FFC000"/>
              </a:solidFill>
            </a:endParaRPr>
          </a:p>
          <a:p>
            <a:endParaRPr lang="en-GB" sz="1600" dirty="0">
              <a:solidFill>
                <a:srgbClr val="FFC000"/>
              </a:solidFill>
            </a:endParaRPr>
          </a:p>
        </p:txBody>
      </p:sp>
    </p:spTree>
    <p:extLst>
      <p:ext uri="{BB962C8B-B14F-4D97-AF65-F5344CB8AC3E}">
        <p14:creationId xmlns:p14="http://schemas.microsoft.com/office/powerpoint/2010/main" val="25857524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632001" y="-140599"/>
            <a:ext cx="2930995"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4616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5" name="Rectangle 4">
            <a:extLst>
              <a:ext uri="{FF2B5EF4-FFF2-40B4-BE49-F238E27FC236}">
                <a16:creationId xmlns:a16="http://schemas.microsoft.com/office/drawing/2014/main" id="{0296E7B7-DC38-4F8A-A640-167D57D9D893}"/>
              </a:ext>
            </a:extLst>
          </p:cNvPr>
          <p:cNvSpPr/>
          <p:nvPr/>
        </p:nvSpPr>
        <p:spPr>
          <a:xfrm>
            <a:off x="841412" y="1292662"/>
            <a:ext cx="10729512" cy="4524315"/>
          </a:xfrm>
          <a:prstGeom prst="rect">
            <a:avLst/>
          </a:prstGeom>
        </p:spPr>
        <p:txBody>
          <a:bodyPr wrap="square">
            <a:spAutoFit/>
          </a:bodyPr>
          <a:lstStyle/>
          <a:p>
            <a:pPr lvl="0"/>
            <a:r>
              <a:rPr lang="en-US" sz="1600" dirty="0">
                <a:solidFill>
                  <a:prstClr val="white"/>
                </a:solidFill>
              </a:rPr>
              <a:t>Moore, T. (1996). Scientific Consensus and Expert Testimony: Lessons from the Judas Priest Trial. </a:t>
            </a:r>
            <a:r>
              <a:rPr lang="en-US" sz="1600" i="1" dirty="0">
                <a:solidFill>
                  <a:prstClr val="white"/>
                </a:solidFill>
              </a:rPr>
              <a:t>Skeptical Inquirer</a:t>
            </a:r>
            <a:r>
              <a:rPr lang="en-US" sz="1600" dirty="0">
                <a:solidFill>
                  <a:prstClr val="white"/>
                </a:solidFill>
              </a:rPr>
              <a:t>, (20) 32-38.  Available at: </a:t>
            </a:r>
            <a:r>
              <a:rPr lang="en-US" sz="1600" dirty="0">
                <a:solidFill>
                  <a:prstClr val="white"/>
                </a:solidFill>
                <a:hlinkClick r:id="rId2"/>
              </a:rPr>
              <a:t>https://www.researchgate.net/publication/235357141_Scientific_consensus_and_expert_testimony_Lessons_from_the_Judas_Priest_trial</a:t>
            </a:r>
            <a:r>
              <a:rPr lang="en-US" sz="1600" dirty="0">
                <a:solidFill>
                  <a:prstClr val="white"/>
                </a:solidFill>
              </a:rPr>
              <a:t>  [Accessed 09.03.20] </a:t>
            </a:r>
          </a:p>
          <a:p>
            <a:pPr lvl="0"/>
            <a:endParaRPr lang="en-US" sz="1600" dirty="0">
              <a:solidFill>
                <a:prstClr val="white"/>
              </a:solidFill>
            </a:endParaRPr>
          </a:p>
          <a:p>
            <a:pPr lvl="0"/>
            <a:r>
              <a:rPr lang="en-US" sz="1600" dirty="0">
                <a:solidFill>
                  <a:prstClr val="white"/>
                </a:solidFill>
              </a:rPr>
              <a:t>North, A. C., Hargreaves, D. J., &amp; McKendrick, J. (January 01, 1999). The influence of in-store music on wine selections. </a:t>
            </a:r>
            <a:r>
              <a:rPr lang="en-US" sz="1600" i="1" dirty="0">
                <a:solidFill>
                  <a:prstClr val="white"/>
                </a:solidFill>
              </a:rPr>
              <a:t>Journal of Applied Psychology</a:t>
            </a:r>
            <a:r>
              <a:rPr lang="en-US" sz="1600" dirty="0">
                <a:solidFill>
                  <a:prstClr val="white"/>
                </a:solidFill>
              </a:rPr>
              <a:t>, 84, 2, 271-276.</a:t>
            </a:r>
          </a:p>
          <a:p>
            <a:pPr lvl="0">
              <a:defRPr/>
            </a:pPr>
            <a:endParaRPr lang="en-US" sz="1600" dirty="0">
              <a:solidFill>
                <a:prstClr val="white"/>
              </a:solidFill>
            </a:endParaRPr>
          </a:p>
          <a:p>
            <a:pPr lvl="0">
              <a:defRPr/>
            </a:pPr>
            <a:r>
              <a:rPr lang="en-US" sz="1600" dirty="0" err="1">
                <a:solidFill>
                  <a:prstClr val="white"/>
                </a:solidFill>
              </a:rPr>
              <a:t>Theus</a:t>
            </a:r>
            <a:r>
              <a:rPr lang="en-US" sz="1600" dirty="0">
                <a:solidFill>
                  <a:prstClr val="white"/>
                </a:solidFill>
              </a:rPr>
              <a:t> (1994). Subliminal Advertising and the Psychology of Processing Unconscious Stimuli: A Review of Research. </a:t>
            </a:r>
            <a:r>
              <a:rPr lang="en-US" sz="1600" i="1" dirty="0">
                <a:solidFill>
                  <a:prstClr val="white"/>
                </a:solidFill>
              </a:rPr>
              <a:t>Psychology &amp; Marketing.</a:t>
            </a:r>
            <a:r>
              <a:rPr lang="en-US" sz="1600" dirty="0">
                <a:solidFill>
                  <a:prstClr val="white"/>
                </a:solidFill>
              </a:rPr>
              <a:t> 11.3: 271-290. Available at: </a:t>
            </a:r>
            <a:r>
              <a:rPr lang="en-US" sz="1600" dirty="0">
                <a:solidFill>
                  <a:prstClr val="white"/>
                </a:solidFill>
                <a:hlinkClick r:id="rId3"/>
              </a:rPr>
              <a:t>https://login.ezproxy.uwtsd.ac.uk/login?qurl=https%3a%2f%2fsearch.proquest.com%2fdocview%2f230408468%3faccountid%3d130472%26rfr_id%3dinfo%253Axri%252Fsid%253Aprimo</a:t>
            </a:r>
            <a:r>
              <a:rPr lang="en-US" sz="1600" dirty="0">
                <a:solidFill>
                  <a:prstClr val="white"/>
                </a:solidFill>
              </a:rPr>
              <a:t>  [Accessed 09.03.20]</a:t>
            </a:r>
          </a:p>
          <a:p>
            <a:pPr lvl="0">
              <a:defRPr/>
            </a:pPr>
            <a:endParaRPr lang="en-US" sz="1600" dirty="0">
              <a:solidFill>
                <a:prstClr val="white"/>
              </a:solidFill>
            </a:endParaRPr>
          </a:p>
          <a:p>
            <a:pPr lvl="0">
              <a:defRPr/>
            </a:pPr>
            <a:r>
              <a:rPr lang="en-US" sz="1600" dirty="0" err="1">
                <a:solidFill>
                  <a:prstClr val="white"/>
                </a:solidFill>
              </a:rPr>
              <a:t>Valins</a:t>
            </a:r>
            <a:r>
              <a:rPr lang="en-US" sz="1600" dirty="0">
                <a:solidFill>
                  <a:prstClr val="white"/>
                </a:solidFill>
              </a:rPr>
              <a:t>, S. (1966). Cognitive effects of false heart-rate feedback. </a:t>
            </a:r>
            <a:r>
              <a:rPr lang="en-US" sz="1600" i="1" dirty="0">
                <a:solidFill>
                  <a:prstClr val="white"/>
                </a:solidFill>
              </a:rPr>
              <a:t>Journal of Personality and Social Psychology, </a:t>
            </a:r>
            <a:r>
              <a:rPr lang="en-US" sz="1600" dirty="0">
                <a:solidFill>
                  <a:prstClr val="white"/>
                </a:solidFill>
              </a:rPr>
              <a:t>(4) 4 pp. 400-8.</a:t>
            </a:r>
          </a:p>
          <a:p>
            <a:pPr lvl="0">
              <a:defRPr/>
            </a:pPr>
            <a:endParaRPr lang="en-US" sz="1600" dirty="0">
              <a:solidFill>
                <a:prstClr val="white"/>
              </a:solidFill>
            </a:endParaRPr>
          </a:p>
          <a:p>
            <a:pPr lvl="0"/>
            <a:r>
              <a:rPr lang="en-US" sz="1600" dirty="0">
                <a:solidFill>
                  <a:prstClr val="white"/>
                </a:solidFill>
              </a:rPr>
              <a:t>Weinberger, J. &amp; </a:t>
            </a:r>
            <a:r>
              <a:rPr lang="en-US" sz="1600" dirty="0" err="1">
                <a:solidFill>
                  <a:prstClr val="white"/>
                </a:solidFill>
              </a:rPr>
              <a:t>Westen</a:t>
            </a:r>
            <a:r>
              <a:rPr lang="en-US" sz="1600" dirty="0">
                <a:solidFill>
                  <a:prstClr val="white"/>
                </a:solidFill>
              </a:rPr>
              <a:t>, D. (2008). Rats, We Should Have Used Clinton: Subliminal Priming in Political Campaigns. </a:t>
            </a:r>
            <a:r>
              <a:rPr lang="en-US" sz="1600" i="1" dirty="0">
                <a:solidFill>
                  <a:prstClr val="white"/>
                </a:solidFill>
              </a:rPr>
              <a:t>Political Psychology. </a:t>
            </a:r>
            <a:r>
              <a:rPr lang="en-US" sz="1600" dirty="0">
                <a:solidFill>
                  <a:prstClr val="white"/>
                </a:solidFill>
              </a:rPr>
              <a:t>29.5: 631-651. Available at: </a:t>
            </a:r>
            <a:r>
              <a:rPr lang="en-US" sz="1600" dirty="0">
                <a:solidFill>
                  <a:prstClr val="white"/>
                </a:solidFill>
                <a:hlinkClick r:id="rId4"/>
              </a:rPr>
              <a:t>https://onlinelibrary.wiley.com/doi/pdf/10.1111/j.1467-9221.2008.00658.x</a:t>
            </a:r>
            <a:r>
              <a:rPr lang="en-US" sz="1600" dirty="0">
                <a:solidFill>
                  <a:prstClr val="white"/>
                </a:solidFill>
              </a:rPr>
              <a:t>  </a:t>
            </a:r>
            <a:r>
              <a:rPr lang="en-GB" sz="1600" dirty="0">
                <a:solidFill>
                  <a:prstClr val="white"/>
                </a:solidFill>
              </a:rPr>
              <a:t>[Accessed 07.01.20]</a:t>
            </a:r>
          </a:p>
        </p:txBody>
      </p:sp>
    </p:spTree>
    <p:extLst>
      <p:ext uri="{BB962C8B-B14F-4D97-AF65-F5344CB8AC3E}">
        <p14:creationId xmlns:p14="http://schemas.microsoft.com/office/powerpoint/2010/main" val="3856864840"/>
      </p:ext>
    </p:extLst>
  </p:cSld>
  <p:clrMapOvr>
    <a:masterClrMapping/>
  </p:clrMapOvr>
</p:sld>
</file>

<file path=ppt/theme/theme1.xml><?xml version="1.0" encoding="utf-8"?>
<a:theme xmlns:a="http://schemas.openxmlformats.org/drawingml/2006/main" name="1_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16064</TotalTime>
  <Words>3954</Words>
  <Application>Microsoft Office PowerPoint</Application>
  <PresentationFormat>Widescreen</PresentationFormat>
  <Paragraphs>396</Paragraphs>
  <Slides>38</Slides>
  <Notes>26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38</vt:i4>
      </vt:variant>
    </vt:vector>
  </HeadingPairs>
  <TitlesOfParts>
    <vt:vector size="45" baseType="lpstr">
      <vt:lpstr>Arial</vt:lpstr>
      <vt:lpstr>Arial Unicode MS</vt:lpstr>
      <vt:lpstr>Calibri</vt:lpstr>
      <vt:lpstr>Calibri Light</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483</cp:revision>
  <dcterms:created xsi:type="dcterms:W3CDTF">2019-12-10T15:44:23Z</dcterms:created>
  <dcterms:modified xsi:type="dcterms:W3CDTF">2020-04-02T20:23:10Z</dcterms:modified>
</cp:coreProperties>
</file>