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sldIdLst>
    <p:sldId id="256" r:id="rId5"/>
    <p:sldId id="257" r:id="rId6"/>
    <p:sldId id="271" r:id="rId7"/>
    <p:sldId id="272" r:id="rId8"/>
    <p:sldId id="259" r:id="rId9"/>
    <p:sldId id="268" r:id="rId10"/>
    <p:sldId id="260" r:id="rId11"/>
    <p:sldId id="270" r:id="rId12"/>
    <p:sldId id="262" r:id="rId13"/>
    <p:sldId id="266" r:id="rId14"/>
    <p:sldId id="264" r:id="rId15"/>
    <p:sldId id="265" r:id="rId16"/>
    <p:sldId id="269" r:id="rId17"/>
    <p:sldId id="27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FC3654-9FEE-469D-8DA2-347C7A06752C}" v="16" dt="2025-11-04T09:24:09.509"/>
    <p1510:client id="{C2800B24-A44A-1E27-B711-F1C7D6D7E6B5}" v="1" dt="2025-11-03T20:43:42.7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ricia Kelly-Lambo (2215117)" userId="37a65bb1-b561-4db3-b829-446373908eda" providerId="ADAL" clId="{FCD8D82D-BC8D-49AA-856D-BD42935C7C5B}"/>
    <pc:docChg chg="modSld">
      <pc:chgData name="Patricia Kelly-Lambo (2215117)" userId="37a65bb1-b561-4db3-b829-446373908eda" providerId="ADAL" clId="{FCD8D82D-BC8D-49AA-856D-BD42935C7C5B}" dt="2025-11-04T10:39:53.804" v="24" actId="20577"/>
      <pc:docMkLst>
        <pc:docMk/>
      </pc:docMkLst>
      <pc:sldChg chg="modSp mod">
        <pc:chgData name="Patricia Kelly-Lambo (2215117)" userId="37a65bb1-b561-4db3-b829-446373908eda" providerId="ADAL" clId="{FCD8D82D-BC8D-49AA-856D-BD42935C7C5B}" dt="2025-11-04T10:39:53.804" v="24" actId="20577"/>
        <pc:sldMkLst>
          <pc:docMk/>
          <pc:sldMk cId="2631231761" sldId="257"/>
        </pc:sldMkLst>
        <pc:spChg chg="mod">
          <ac:chgData name="Patricia Kelly-Lambo (2215117)" userId="37a65bb1-b561-4db3-b829-446373908eda" providerId="ADAL" clId="{FCD8D82D-BC8D-49AA-856D-BD42935C7C5B}" dt="2025-11-04T10:39:53.804" v="24" actId="20577"/>
          <ac:spMkLst>
            <pc:docMk/>
            <pc:sldMk cId="2631231761" sldId="257"/>
            <ac:spMk id="23" creationId="{D327A7B1-D588-388D-AC17-9460FF0CF77C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20DFDD-1B32-48E9-8ACA-79FDD59BFC13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EDD82F0-7279-4052-8544-A64156985A1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700" dirty="0"/>
            <a:t>•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Health Behaviour in School-aged Children report surveys 3,398 adolescents aged 11, 13, and 15 every four years.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E3ABDB8-B1B9-4EE2-8011-1917977E6510}" type="parTrans" cxnId="{DB86BD9E-B887-483E-A06F-EA4DBED76AE0}">
      <dgm:prSet/>
      <dgm:spPr/>
      <dgm:t>
        <a:bodyPr/>
        <a:lstStyle/>
        <a:p>
          <a:endParaRPr lang="en-US"/>
        </a:p>
      </dgm:t>
    </dgm:pt>
    <dgm:pt modelId="{5D633958-2948-4B65-BE01-95541B340B03}" type="sibTrans" cxnId="{DB86BD9E-B887-483E-A06F-EA4DBED76AE0}">
      <dgm:prSet/>
      <dgm:spPr/>
      <dgm:t>
        <a:bodyPr/>
        <a:lstStyle/>
        <a:p>
          <a:endParaRPr lang="en-US"/>
        </a:p>
      </dgm:t>
    </dgm:pt>
    <dgm:pt modelId="{788FEFC9-8E83-4237-B1E2-AE6A709ABF81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700" dirty="0"/>
            <a:t>•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27% of respondents report they are too tired to concentrate on lessons: 17% of 11-year-olds, 28% of 13-year-olds, and 42% of 15-year-olds.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E1B8DB5-EDAF-4524-82A3-1B37CE13D476}" type="parTrans" cxnId="{579D0FD0-1C66-4980-B9D5-61EB53F81C8C}">
      <dgm:prSet/>
      <dgm:spPr/>
      <dgm:t>
        <a:bodyPr/>
        <a:lstStyle/>
        <a:p>
          <a:endParaRPr lang="en-US"/>
        </a:p>
      </dgm:t>
    </dgm:pt>
    <dgm:pt modelId="{FF9E434E-BCD6-432C-9AB6-E0346108808D}" type="sibTrans" cxnId="{579D0FD0-1C66-4980-B9D5-61EB53F81C8C}">
      <dgm:prSet/>
      <dgm:spPr/>
      <dgm:t>
        <a:bodyPr/>
        <a:lstStyle/>
        <a:p>
          <a:endParaRPr lang="en-US"/>
        </a:p>
      </dgm:t>
    </dgm:pt>
    <dgm:pt modelId="{E3D09212-411C-4EE7-91ED-D8D2E7533845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900" dirty="0"/>
            <a:t>•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percentage of 15-year-olds experiencing low moods at least once a week increased from 40% to 50%.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1839FF-C39A-4803-B5F0-33ACA65F6911}" type="parTrans" cxnId="{9F5669D7-C2A3-45A3-A8AB-03E415BB4E15}">
      <dgm:prSet/>
      <dgm:spPr/>
      <dgm:t>
        <a:bodyPr/>
        <a:lstStyle/>
        <a:p>
          <a:endParaRPr lang="en-US"/>
        </a:p>
      </dgm:t>
    </dgm:pt>
    <dgm:pt modelId="{23B70B76-A7F4-4FA2-A7CC-DBE2425DB2DC}" type="sibTrans" cxnId="{9F5669D7-C2A3-45A3-A8AB-03E415BB4E15}">
      <dgm:prSet/>
      <dgm:spPr/>
      <dgm:t>
        <a:bodyPr/>
        <a:lstStyle/>
        <a:p>
          <a:endParaRPr lang="en-US"/>
        </a:p>
      </dgm:t>
    </dgm:pt>
    <dgm:pt modelId="{E4A0477B-5AC0-4918-BC2B-AAC4ADCB1218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• Despite fewer reported risk behaviours, young people face unique challenges such as smartphone and social media influences. </a:t>
          </a:r>
          <a:r>
            <a:rPr lang="en-GB" sz="1800" i="1" dirty="0">
              <a:latin typeface="Arial" panose="020B0604020202020204" pitchFamily="34" charset="0"/>
              <a:cs typeface="Arial" panose="020B0604020202020204" pitchFamily="34" charset="0"/>
            </a:rPr>
            <a:t>(BBC News, 2020)</a:t>
          </a:r>
          <a:endParaRPr lang="en-US" sz="1800" i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2C26E7-ABF5-41F0-BEBA-2A334F43DD9C}" type="parTrans" cxnId="{9429C477-8D40-428F-A249-FA76BFE84226}">
      <dgm:prSet/>
      <dgm:spPr/>
      <dgm:t>
        <a:bodyPr/>
        <a:lstStyle/>
        <a:p>
          <a:endParaRPr lang="en-US"/>
        </a:p>
      </dgm:t>
    </dgm:pt>
    <dgm:pt modelId="{C6383DC4-7A93-45A1-9EE6-DBFB01E731F6}" type="sibTrans" cxnId="{9429C477-8D40-428F-A249-FA76BFE84226}">
      <dgm:prSet/>
      <dgm:spPr/>
      <dgm:t>
        <a:bodyPr/>
        <a:lstStyle/>
        <a:p>
          <a:endParaRPr lang="en-US"/>
        </a:p>
      </dgm:t>
    </dgm:pt>
    <dgm:pt modelId="{72AEF31B-E882-4D0D-8212-0C5E95AE820D}" type="pres">
      <dgm:prSet presAssocID="{EB20DFDD-1B32-48E9-8ACA-79FDD59BFC13}" presName="outerComposite" presStyleCnt="0">
        <dgm:presLayoutVars>
          <dgm:chMax val="5"/>
          <dgm:dir/>
          <dgm:resizeHandles val="exact"/>
        </dgm:presLayoutVars>
      </dgm:prSet>
      <dgm:spPr/>
    </dgm:pt>
    <dgm:pt modelId="{3AC6E07A-F1EE-4CB3-BDE6-DE03E0C19BE0}" type="pres">
      <dgm:prSet presAssocID="{EB20DFDD-1B32-48E9-8ACA-79FDD59BFC13}" presName="dummyMaxCanvas" presStyleCnt="0">
        <dgm:presLayoutVars/>
      </dgm:prSet>
      <dgm:spPr/>
    </dgm:pt>
    <dgm:pt modelId="{7168BE7F-0375-446B-B49D-7ACD2C0EF028}" type="pres">
      <dgm:prSet presAssocID="{EB20DFDD-1B32-48E9-8ACA-79FDD59BFC13}" presName="FourNodes_1" presStyleLbl="node1" presStyleIdx="0" presStyleCnt="4">
        <dgm:presLayoutVars>
          <dgm:bulletEnabled val="1"/>
        </dgm:presLayoutVars>
      </dgm:prSet>
      <dgm:spPr/>
    </dgm:pt>
    <dgm:pt modelId="{F393F322-43DF-4218-9F41-4A2283E46374}" type="pres">
      <dgm:prSet presAssocID="{EB20DFDD-1B32-48E9-8ACA-79FDD59BFC13}" presName="FourNodes_2" presStyleLbl="node1" presStyleIdx="1" presStyleCnt="4" custScaleX="106723">
        <dgm:presLayoutVars>
          <dgm:bulletEnabled val="1"/>
        </dgm:presLayoutVars>
      </dgm:prSet>
      <dgm:spPr/>
    </dgm:pt>
    <dgm:pt modelId="{9EA27906-4218-4AC2-AFDF-94E7C171A386}" type="pres">
      <dgm:prSet presAssocID="{EB20DFDD-1B32-48E9-8ACA-79FDD59BFC13}" presName="FourNodes_3" presStyleLbl="node1" presStyleIdx="2" presStyleCnt="4" custScaleX="108845">
        <dgm:presLayoutVars>
          <dgm:bulletEnabled val="1"/>
        </dgm:presLayoutVars>
      </dgm:prSet>
      <dgm:spPr/>
    </dgm:pt>
    <dgm:pt modelId="{4456B2FA-520B-4789-BD57-DC6F6F99E79D}" type="pres">
      <dgm:prSet presAssocID="{EB20DFDD-1B32-48E9-8ACA-79FDD59BFC13}" presName="FourNodes_4" presStyleLbl="node1" presStyleIdx="3" presStyleCnt="4" custScaleX="108725">
        <dgm:presLayoutVars>
          <dgm:bulletEnabled val="1"/>
        </dgm:presLayoutVars>
      </dgm:prSet>
      <dgm:spPr/>
    </dgm:pt>
    <dgm:pt modelId="{1DFC61E0-5BAC-4A56-931A-139166898C6E}" type="pres">
      <dgm:prSet presAssocID="{EB20DFDD-1B32-48E9-8ACA-79FDD59BFC13}" presName="FourConn_1-2" presStyleLbl="fgAccFollowNode1" presStyleIdx="0" presStyleCnt="3">
        <dgm:presLayoutVars>
          <dgm:bulletEnabled val="1"/>
        </dgm:presLayoutVars>
      </dgm:prSet>
      <dgm:spPr/>
    </dgm:pt>
    <dgm:pt modelId="{DE52E95A-6932-4BB2-8008-F7B2E638FCA8}" type="pres">
      <dgm:prSet presAssocID="{EB20DFDD-1B32-48E9-8ACA-79FDD59BFC13}" presName="FourConn_2-3" presStyleLbl="fgAccFollowNode1" presStyleIdx="1" presStyleCnt="3">
        <dgm:presLayoutVars>
          <dgm:bulletEnabled val="1"/>
        </dgm:presLayoutVars>
      </dgm:prSet>
      <dgm:spPr/>
    </dgm:pt>
    <dgm:pt modelId="{E664C84C-FA4C-485E-808F-24B1577113E5}" type="pres">
      <dgm:prSet presAssocID="{EB20DFDD-1B32-48E9-8ACA-79FDD59BFC13}" presName="FourConn_3-4" presStyleLbl="fgAccFollowNode1" presStyleIdx="2" presStyleCnt="3">
        <dgm:presLayoutVars>
          <dgm:bulletEnabled val="1"/>
        </dgm:presLayoutVars>
      </dgm:prSet>
      <dgm:spPr/>
    </dgm:pt>
    <dgm:pt modelId="{73619B1A-6200-4C12-AE86-2DE6854F87AD}" type="pres">
      <dgm:prSet presAssocID="{EB20DFDD-1B32-48E9-8ACA-79FDD59BFC13}" presName="FourNodes_1_text" presStyleLbl="node1" presStyleIdx="3" presStyleCnt="4">
        <dgm:presLayoutVars>
          <dgm:bulletEnabled val="1"/>
        </dgm:presLayoutVars>
      </dgm:prSet>
      <dgm:spPr/>
    </dgm:pt>
    <dgm:pt modelId="{59EFFF3B-2940-4449-A13B-7BEF859CE5D8}" type="pres">
      <dgm:prSet presAssocID="{EB20DFDD-1B32-48E9-8ACA-79FDD59BFC13}" presName="FourNodes_2_text" presStyleLbl="node1" presStyleIdx="3" presStyleCnt="4">
        <dgm:presLayoutVars>
          <dgm:bulletEnabled val="1"/>
        </dgm:presLayoutVars>
      </dgm:prSet>
      <dgm:spPr/>
    </dgm:pt>
    <dgm:pt modelId="{3D0C73A8-2691-4F52-9A9B-82BFE8444D2D}" type="pres">
      <dgm:prSet presAssocID="{EB20DFDD-1B32-48E9-8ACA-79FDD59BFC13}" presName="FourNodes_3_text" presStyleLbl="node1" presStyleIdx="3" presStyleCnt="4">
        <dgm:presLayoutVars>
          <dgm:bulletEnabled val="1"/>
        </dgm:presLayoutVars>
      </dgm:prSet>
      <dgm:spPr/>
    </dgm:pt>
    <dgm:pt modelId="{DCC3ED2D-037C-4663-B1EC-C5AC7035201B}" type="pres">
      <dgm:prSet presAssocID="{EB20DFDD-1B32-48E9-8ACA-79FDD59BFC1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42549404-980C-40D6-81DD-F66378887D83}" type="presOf" srcId="{7EDD82F0-7279-4052-8544-A64156985A1E}" destId="{73619B1A-6200-4C12-AE86-2DE6854F87AD}" srcOrd="1" destOrd="0" presId="urn:microsoft.com/office/officeart/2005/8/layout/vProcess5"/>
    <dgm:cxn modelId="{C83C0A0A-9E84-4786-9424-02006419FD1F}" type="presOf" srcId="{7EDD82F0-7279-4052-8544-A64156985A1E}" destId="{7168BE7F-0375-446B-B49D-7ACD2C0EF028}" srcOrd="0" destOrd="0" presId="urn:microsoft.com/office/officeart/2005/8/layout/vProcess5"/>
    <dgm:cxn modelId="{31E78726-02BF-45BE-90B0-FB517B313B7A}" type="presOf" srcId="{E4A0477B-5AC0-4918-BC2B-AAC4ADCB1218}" destId="{DCC3ED2D-037C-4663-B1EC-C5AC7035201B}" srcOrd="1" destOrd="0" presId="urn:microsoft.com/office/officeart/2005/8/layout/vProcess5"/>
    <dgm:cxn modelId="{5E661B32-296E-4FC9-8750-C265A5101CCE}" type="presOf" srcId="{EB20DFDD-1B32-48E9-8ACA-79FDD59BFC13}" destId="{72AEF31B-E882-4D0D-8212-0C5E95AE820D}" srcOrd="0" destOrd="0" presId="urn:microsoft.com/office/officeart/2005/8/layout/vProcess5"/>
    <dgm:cxn modelId="{8CF70638-134F-44B0-9C57-F70393CB5FFB}" type="presOf" srcId="{E4A0477B-5AC0-4918-BC2B-AAC4ADCB1218}" destId="{4456B2FA-520B-4789-BD57-DC6F6F99E79D}" srcOrd="0" destOrd="0" presId="urn:microsoft.com/office/officeart/2005/8/layout/vProcess5"/>
    <dgm:cxn modelId="{F92DFC62-2E00-4257-A5AA-6C6F9AAE0765}" type="presOf" srcId="{788FEFC9-8E83-4237-B1E2-AE6A709ABF81}" destId="{59EFFF3B-2940-4449-A13B-7BEF859CE5D8}" srcOrd="1" destOrd="0" presId="urn:microsoft.com/office/officeart/2005/8/layout/vProcess5"/>
    <dgm:cxn modelId="{B29FD46A-BCDC-47F0-B91A-A7AA97417B6D}" type="presOf" srcId="{E3D09212-411C-4EE7-91ED-D8D2E7533845}" destId="{3D0C73A8-2691-4F52-9A9B-82BFE8444D2D}" srcOrd="1" destOrd="0" presId="urn:microsoft.com/office/officeart/2005/8/layout/vProcess5"/>
    <dgm:cxn modelId="{9429C477-8D40-428F-A249-FA76BFE84226}" srcId="{EB20DFDD-1B32-48E9-8ACA-79FDD59BFC13}" destId="{E4A0477B-5AC0-4918-BC2B-AAC4ADCB1218}" srcOrd="3" destOrd="0" parTransId="{B52C26E7-ABF5-41F0-BEBA-2A334F43DD9C}" sibTransId="{C6383DC4-7A93-45A1-9EE6-DBFB01E731F6}"/>
    <dgm:cxn modelId="{2F7E1786-EE13-4A9A-BD03-AB56CACD386F}" type="presOf" srcId="{788FEFC9-8E83-4237-B1E2-AE6A709ABF81}" destId="{F393F322-43DF-4218-9F41-4A2283E46374}" srcOrd="0" destOrd="0" presId="urn:microsoft.com/office/officeart/2005/8/layout/vProcess5"/>
    <dgm:cxn modelId="{50B6C388-47DC-43E4-9BB1-D98431E8F649}" type="presOf" srcId="{23B70B76-A7F4-4FA2-A7CC-DBE2425DB2DC}" destId="{E664C84C-FA4C-485E-808F-24B1577113E5}" srcOrd="0" destOrd="0" presId="urn:microsoft.com/office/officeart/2005/8/layout/vProcess5"/>
    <dgm:cxn modelId="{DB86BD9E-B887-483E-A06F-EA4DBED76AE0}" srcId="{EB20DFDD-1B32-48E9-8ACA-79FDD59BFC13}" destId="{7EDD82F0-7279-4052-8544-A64156985A1E}" srcOrd="0" destOrd="0" parTransId="{3E3ABDB8-B1B9-4EE2-8011-1917977E6510}" sibTransId="{5D633958-2948-4B65-BE01-95541B340B03}"/>
    <dgm:cxn modelId="{26CC2DAF-9A5A-4FF4-B8C3-3F59EB688F91}" type="presOf" srcId="{5D633958-2948-4B65-BE01-95541B340B03}" destId="{1DFC61E0-5BAC-4A56-931A-139166898C6E}" srcOrd="0" destOrd="0" presId="urn:microsoft.com/office/officeart/2005/8/layout/vProcess5"/>
    <dgm:cxn modelId="{C3D2E5B0-C5B8-464D-834C-5960541B0736}" type="presOf" srcId="{FF9E434E-BCD6-432C-9AB6-E0346108808D}" destId="{DE52E95A-6932-4BB2-8008-F7B2E638FCA8}" srcOrd="0" destOrd="0" presId="urn:microsoft.com/office/officeart/2005/8/layout/vProcess5"/>
    <dgm:cxn modelId="{873809B8-1557-41DC-BDE6-05D188E4D843}" type="presOf" srcId="{E3D09212-411C-4EE7-91ED-D8D2E7533845}" destId="{9EA27906-4218-4AC2-AFDF-94E7C171A386}" srcOrd="0" destOrd="0" presId="urn:microsoft.com/office/officeart/2005/8/layout/vProcess5"/>
    <dgm:cxn modelId="{579D0FD0-1C66-4980-B9D5-61EB53F81C8C}" srcId="{EB20DFDD-1B32-48E9-8ACA-79FDD59BFC13}" destId="{788FEFC9-8E83-4237-B1E2-AE6A709ABF81}" srcOrd="1" destOrd="0" parTransId="{BE1B8DB5-EDAF-4524-82A3-1B37CE13D476}" sibTransId="{FF9E434E-BCD6-432C-9AB6-E0346108808D}"/>
    <dgm:cxn modelId="{9F5669D7-C2A3-45A3-A8AB-03E415BB4E15}" srcId="{EB20DFDD-1B32-48E9-8ACA-79FDD59BFC13}" destId="{E3D09212-411C-4EE7-91ED-D8D2E7533845}" srcOrd="2" destOrd="0" parTransId="{011839FF-C39A-4803-B5F0-33ACA65F6911}" sibTransId="{23B70B76-A7F4-4FA2-A7CC-DBE2425DB2DC}"/>
    <dgm:cxn modelId="{F66ACA85-04FF-4838-834B-5FA8533FEBF3}" type="presParOf" srcId="{72AEF31B-E882-4D0D-8212-0C5E95AE820D}" destId="{3AC6E07A-F1EE-4CB3-BDE6-DE03E0C19BE0}" srcOrd="0" destOrd="0" presId="urn:microsoft.com/office/officeart/2005/8/layout/vProcess5"/>
    <dgm:cxn modelId="{319B27EF-3F1B-404C-BF1C-68C542BF3809}" type="presParOf" srcId="{72AEF31B-E882-4D0D-8212-0C5E95AE820D}" destId="{7168BE7F-0375-446B-B49D-7ACD2C0EF028}" srcOrd="1" destOrd="0" presId="urn:microsoft.com/office/officeart/2005/8/layout/vProcess5"/>
    <dgm:cxn modelId="{F24F0B65-E4FC-4593-9CC9-B5223D892D3F}" type="presParOf" srcId="{72AEF31B-E882-4D0D-8212-0C5E95AE820D}" destId="{F393F322-43DF-4218-9F41-4A2283E46374}" srcOrd="2" destOrd="0" presId="urn:microsoft.com/office/officeart/2005/8/layout/vProcess5"/>
    <dgm:cxn modelId="{DA36892A-53D6-4FA0-BF80-B38738F48A41}" type="presParOf" srcId="{72AEF31B-E882-4D0D-8212-0C5E95AE820D}" destId="{9EA27906-4218-4AC2-AFDF-94E7C171A386}" srcOrd="3" destOrd="0" presId="urn:microsoft.com/office/officeart/2005/8/layout/vProcess5"/>
    <dgm:cxn modelId="{E36A5657-6716-4C44-B327-5BE987416BFA}" type="presParOf" srcId="{72AEF31B-E882-4D0D-8212-0C5E95AE820D}" destId="{4456B2FA-520B-4789-BD57-DC6F6F99E79D}" srcOrd="4" destOrd="0" presId="urn:microsoft.com/office/officeart/2005/8/layout/vProcess5"/>
    <dgm:cxn modelId="{4074A88C-59E5-4F2D-8397-4E7045966259}" type="presParOf" srcId="{72AEF31B-E882-4D0D-8212-0C5E95AE820D}" destId="{1DFC61E0-5BAC-4A56-931A-139166898C6E}" srcOrd="5" destOrd="0" presId="urn:microsoft.com/office/officeart/2005/8/layout/vProcess5"/>
    <dgm:cxn modelId="{33B5A30B-9EF4-49E2-AFC9-3C275C659F14}" type="presParOf" srcId="{72AEF31B-E882-4D0D-8212-0C5E95AE820D}" destId="{DE52E95A-6932-4BB2-8008-F7B2E638FCA8}" srcOrd="6" destOrd="0" presId="urn:microsoft.com/office/officeart/2005/8/layout/vProcess5"/>
    <dgm:cxn modelId="{234C0169-C778-441A-B579-312BA6CB23BE}" type="presParOf" srcId="{72AEF31B-E882-4D0D-8212-0C5E95AE820D}" destId="{E664C84C-FA4C-485E-808F-24B1577113E5}" srcOrd="7" destOrd="0" presId="urn:microsoft.com/office/officeart/2005/8/layout/vProcess5"/>
    <dgm:cxn modelId="{E3281712-3E1D-4085-8CE6-078B62D46FFC}" type="presParOf" srcId="{72AEF31B-E882-4D0D-8212-0C5E95AE820D}" destId="{73619B1A-6200-4C12-AE86-2DE6854F87AD}" srcOrd="8" destOrd="0" presId="urn:microsoft.com/office/officeart/2005/8/layout/vProcess5"/>
    <dgm:cxn modelId="{26C12681-472A-48C5-82C2-80A679D2B3E0}" type="presParOf" srcId="{72AEF31B-E882-4D0D-8212-0C5E95AE820D}" destId="{59EFFF3B-2940-4449-A13B-7BEF859CE5D8}" srcOrd="9" destOrd="0" presId="urn:microsoft.com/office/officeart/2005/8/layout/vProcess5"/>
    <dgm:cxn modelId="{F16816DD-62F5-459C-9817-5B8EBE88CF14}" type="presParOf" srcId="{72AEF31B-E882-4D0D-8212-0C5E95AE820D}" destId="{3D0C73A8-2691-4F52-9A9B-82BFE8444D2D}" srcOrd="10" destOrd="0" presId="urn:microsoft.com/office/officeart/2005/8/layout/vProcess5"/>
    <dgm:cxn modelId="{C78EF6F7-2F9A-4775-B408-D7ABB5C9ACCA}" type="presParOf" srcId="{72AEF31B-E882-4D0D-8212-0C5E95AE820D}" destId="{DCC3ED2D-037C-4663-B1EC-C5AC7035201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243C0C-7525-4794-8412-6986531C6B4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A7E4F8D-8D73-410D-94BA-E068B9155D59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Increase average sleep time by 8-10hours</a:t>
          </a:r>
        </a:p>
      </dgm:t>
    </dgm:pt>
    <dgm:pt modelId="{BFF7EDFF-DD5E-43F3-AD87-A6E2E8D63ACA}" type="parTrans" cxnId="{97DBEA09-5D21-41D2-9640-29EDA3D1418B}">
      <dgm:prSet/>
      <dgm:spPr/>
      <dgm:t>
        <a:bodyPr/>
        <a:lstStyle/>
        <a:p>
          <a:endParaRPr lang="en-US"/>
        </a:p>
      </dgm:t>
    </dgm:pt>
    <dgm:pt modelId="{3F06B1E0-DA98-45B9-9512-2DF7E0710341}" type="sibTrans" cxnId="{97DBEA09-5D21-41D2-9640-29EDA3D1418B}">
      <dgm:prSet/>
      <dgm:spPr/>
      <dgm:t>
        <a:bodyPr/>
        <a:lstStyle/>
        <a:p>
          <a:endParaRPr lang="en-US"/>
        </a:p>
      </dgm:t>
    </dgm:pt>
    <dgm:pt modelId="{171345F5-9837-431E-9D08-86AE34341E33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Reduce screen time use before bed by 30%</a:t>
          </a:r>
        </a:p>
      </dgm:t>
    </dgm:pt>
    <dgm:pt modelId="{038031D7-5FD5-430B-8CC3-7CCDED491499}" type="parTrans" cxnId="{D8A72705-6140-4500-AE1C-27B315C9B4E6}">
      <dgm:prSet/>
      <dgm:spPr/>
      <dgm:t>
        <a:bodyPr/>
        <a:lstStyle/>
        <a:p>
          <a:endParaRPr lang="en-US"/>
        </a:p>
      </dgm:t>
    </dgm:pt>
    <dgm:pt modelId="{35373CB2-D29F-4244-8226-DCDCDD10F6D5}" type="sibTrans" cxnId="{D8A72705-6140-4500-AE1C-27B315C9B4E6}">
      <dgm:prSet/>
      <dgm:spPr/>
      <dgm:t>
        <a:bodyPr/>
        <a:lstStyle/>
        <a:p>
          <a:endParaRPr lang="en-US"/>
        </a:p>
      </dgm:t>
    </dgm:pt>
    <dgm:pt modelId="{7E610EB5-77AB-4C3E-A73F-ECC5FCE24E01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Improve energy and concentration during school</a:t>
          </a:r>
        </a:p>
      </dgm:t>
    </dgm:pt>
    <dgm:pt modelId="{5E497E81-9BFD-467E-A55C-DC051764CA90}" type="parTrans" cxnId="{38966705-AE6E-491C-AA4C-CB32C72189FB}">
      <dgm:prSet/>
      <dgm:spPr/>
      <dgm:t>
        <a:bodyPr/>
        <a:lstStyle/>
        <a:p>
          <a:endParaRPr lang="en-US"/>
        </a:p>
      </dgm:t>
    </dgm:pt>
    <dgm:pt modelId="{B5D75186-EF2D-4CF8-947F-ACE1F708E49F}" type="sibTrans" cxnId="{38966705-AE6E-491C-AA4C-CB32C72189FB}">
      <dgm:prSet/>
      <dgm:spPr/>
      <dgm:t>
        <a:bodyPr/>
        <a:lstStyle/>
        <a:p>
          <a:endParaRPr lang="en-US"/>
        </a:p>
      </dgm:t>
    </dgm:pt>
    <dgm:pt modelId="{3A8C5E47-2F4F-40E8-9F85-EFDD600277D0}" type="pres">
      <dgm:prSet presAssocID="{A5243C0C-7525-4794-8412-6986531C6B4F}" presName="root" presStyleCnt="0">
        <dgm:presLayoutVars>
          <dgm:dir/>
          <dgm:resizeHandles val="exact"/>
        </dgm:presLayoutVars>
      </dgm:prSet>
      <dgm:spPr/>
    </dgm:pt>
    <dgm:pt modelId="{0D537CE1-0069-458D-A5DF-29D1DDB84E88}" type="pres">
      <dgm:prSet presAssocID="{5A7E4F8D-8D73-410D-94BA-E068B9155D59}" presName="compNode" presStyleCnt="0"/>
      <dgm:spPr/>
    </dgm:pt>
    <dgm:pt modelId="{EF8B142A-C755-48C0-9650-2AE07F7CD7DF}" type="pres">
      <dgm:prSet presAssocID="{5A7E4F8D-8D73-410D-94BA-E068B9155D59}" presName="bgRect" presStyleLbl="bgShp" presStyleIdx="0" presStyleCnt="3" custLinFactNeighborX="709" custLinFactNeighborY="-501"/>
      <dgm:spPr/>
    </dgm:pt>
    <dgm:pt modelId="{E4B42C52-1340-4071-9A94-A9F375E056CD}" type="pres">
      <dgm:prSet presAssocID="{5A7E4F8D-8D73-410D-94BA-E068B9155D5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130451E3-9497-41E6-8E73-448F2E8ACFA4}" type="pres">
      <dgm:prSet presAssocID="{5A7E4F8D-8D73-410D-94BA-E068B9155D59}" presName="spaceRect" presStyleCnt="0"/>
      <dgm:spPr/>
    </dgm:pt>
    <dgm:pt modelId="{15972EE8-18D9-402E-BB5B-F8C15CFACAE0}" type="pres">
      <dgm:prSet presAssocID="{5A7E4F8D-8D73-410D-94BA-E068B9155D59}" presName="parTx" presStyleLbl="revTx" presStyleIdx="0" presStyleCnt="3">
        <dgm:presLayoutVars>
          <dgm:chMax val="0"/>
          <dgm:chPref val="0"/>
        </dgm:presLayoutVars>
      </dgm:prSet>
      <dgm:spPr/>
    </dgm:pt>
    <dgm:pt modelId="{17336B2F-A373-437F-827F-DFF62FDFEA56}" type="pres">
      <dgm:prSet presAssocID="{3F06B1E0-DA98-45B9-9512-2DF7E0710341}" presName="sibTrans" presStyleCnt="0"/>
      <dgm:spPr/>
    </dgm:pt>
    <dgm:pt modelId="{BBAE056F-E797-40DB-BF4B-A9BE1B6888C6}" type="pres">
      <dgm:prSet presAssocID="{171345F5-9837-431E-9D08-86AE34341E33}" presName="compNode" presStyleCnt="0"/>
      <dgm:spPr/>
    </dgm:pt>
    <dgm:pt modelId="{10F4274D-14B0-4124-A710-DFA34618E8E2}" type="pres">
      <dgm:prSet presAssocID="{171345F5-9837-431E-9D08-86AE34341E33}" presName="bgRect" presStyleLbl="bgShp" presStyleIdx="1" presStyleCnt="3"/>
      <dgm:spPr/>
    </dgm:pt>
    <dgm:pt modelId="{7E58D2F8-B23F-4CF5-AF6D-6A81F83848A4}" type="pres">
      <dgm:prSet presAssocID="{171345F5-9837-431E-9D08-86AE34341E3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ed"/>
        </a:ext>
      </dgm:extLst>
    </dgm:pt>
    <dgm:pt modelId="{63811308-68B7-4371-9CB2-1EFAB300FDE5}" type="pres">
      <dgm:prSet presAssocID="{171345F5-9837-431E-9D08-86AE34341E33}" presName="spaceRect" presStyleCnt="0"/>
      <dgm:spPr/>
    </dgm:pt>
    <dgm:pt modelId="{0C062A3E-18A7-4CAD-B63D-1726AF3B3F1C}" type="pres">
      <dgm:prSet presAssocID="{171345F5-9837-431E-9D08-86AE34341E33}" presName="parTx" presStyleLbl="revTx" presStyleIdx="1" presStyleCnt="3">
        <dgm:presLayoutVars>
          <dgm:chMax val="0"/>
          <dgm:chPref val="0"/>
        </dgm:presLayoutVars>
      </dgm:prSet>
      <dgm:spPr/>
    </dgm:pt>
    <dgm:pt modelId="{6B948414-C090-497C-AB24-1C548FB90392}" type="pres">
      <dgm:prSet presAssocID="{35373CB2-D29F-4244-8226-DCDCDD10F6D5}" presName="sibTrans" presStyleCnt="0"/>
      <dgm:spPr/>
    </dgm:pt>
    <dgm:pt modelId="{2C808518-70ED-493E-8A9D-83427D4EBFF7}" type="pres">
      <dgm:prSet presAssocID="{7E610EB5-77AB-4C3E-A73F-ECC5FCE24E01}" presName="compNode" presStyleCnt="0"/>
      <dgm:spPr/>
    </dgm:pt>
    <dgm:pt modelId="{F9F31547-EF43-467E-BEE9-F7AF7F9BD195}" type="pres">
      <dgm:prSet presAssocID="{7E610EB5-77AB-4C3E-A73F-ECC5FCE24E01}" presName="bgRect" presStyleLbl="bgShp" presStyleIdx="2" presStyleCnt="3"/>
      <dgm:spPr/>
    </dgm:pt>
    <dgm:pt modelId="{9156BF02-E939-4BED-A95B-5A74A9D00144}" type="pres">
      <dgm:prSet presAssocID="{7E610EB5-77AB-4C3E-A73F-ECC5FCE24E0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79C6F14-3474-4F2D-AD58-F9E29E7F7B06}" type="pres">
      <dgm:prSet presAssocID="{7E610EB5-77AB-4C3E-A73F-ECC5FCE24E01}" presName="spaceRect" presStyleCnt="0"/>
      <dgm:spPr/>
    </dgm:pt>
    <dgm:pt modelId="{9FFB23EA-870E-4657-8F4D-E3AE94FB1DA2}" type="pres">
      <dgm:prSet presAssocID="{7E610EB5-77AB-4C3E-A73F-ECC5FCE24E0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8A72705-6140-4500-AE1C-27B315C9B4E6}" srcId="{A5243C0C-7525-4794-8412-6986531C6B4F}" destId="{171345F5-9837-431E-9D08-86AE34341E33}" srcOrd="1" destOrd="0" parTransId="{038031D7-5FD5-430B-8CC3-7CCDED491499}" sibTransId="{35373CB2-D29F-4244-8226-DCDCDD10F6D5}"/>
    <dgm:cxn modelId="{38966705-AE6E-491C-AA4C-CB32C72189FB}" srcId="{A5243C0C-7525-4794-8412-6986531C6B4F}" destId="{7E610EB5-77AB-4C3E-A73F-ECC5FCE24E01}" srcOrd="2" destOrd="0" parTransId="{5E497E81-9BFD-467E-A55C-DC051764CA90}" sibTransId="{B5D75186-EF2D-4CF8-947F-ACE1F708E49F}"/>
    <dgm:cxn modelId="{97DBEA09-5D21-41D2-9640-29EDA3D1418B}" srcId="{A5243C0C-7525-4794-8412-6986531C6B4F}" destId="{5A7E4F8D-8D73-410D-94BA-E068B9155D59}" srcOrd="0" destOrd="0" parTransId="{BFF7EDFF-DD5E-43F3-AD87-A6E2E8D63ACA}" sibTransId="{3F06B1E0-DA98-45B9-9512-2DF7E0710341}"/>
    <dgm:cxn modelId="{49B9D922-7731-4689-A5B8-8C0CEA95E246}" type="presOf" srcId="{A5243C0C-7525-4794-8412-6986531C6B4F}" destId="{3A8C5E47-2F4F-40E8-9F85-EFDD600277D0}" srcOrd="0" destOrd="0" presId="urn:microsoft.com/office/officeart/2018/2/layout/IconVerticalSolidList"/>
    <dgm:cxn modelId="{ACD4195B-2793-44DC-9AC8-E5370E5C56A8}" type="presOf" srcId="{7E610EB5-77AB-4C3E-A73F-ECC5FCE24E01}" destId="{9FFB23EA-870E-4657-8F4D-E3AE94FB1DA2}" srcOrd="0" destOrd="0" presId="urn:microsoft.com/office/officeart/2018/2/layout/IconVerticalSolidList"/>
    <dgm:cxn modelId="{D8C5BE9F-3B71-4937-94E9-B093C191EDA5}" type="presOf" srcId="{171345F5-9837-431E-9D08-86AE34341E33}" destId="{0C062A3E-18A7-4CAD-B63D-1726AF3B3F1C}" srcOrd="0" destOrd="0" presId="urn:microsoft.com/office/officeart/2018/2/layout/IconVerticalSolidList"/>
    <dgm:cxn modelId="{99BDE7F2-3C19-42E5-A8D9-4794CFCA99E8}" type="presOf" srcId="{5A7E4F8D-8D73-410D-94BA-E068B9155D59}" destId="{15972EE8-18D9-402E-BB5B-F8C15CFACAE0}" srcOrd="0" destOrd="0" presId="urn:microsoft.com/office/officeart/2018/2/layout/IconVerticalSolidList"/>
    <dgm:cxn modelId="{6D65AB10-CCB5-4554-838F-B3AAEE72C7F4}" type="presParOf" srcId="{3A8C5E47-2F4F-40E8-9F85-EFDD600277D0}" destId="{0D537CE1-0069-458D-A5DF-29D1DDB84E88}" srcOrd="0" destOrd="0" presId="urn:microsoft.com/office/officeart/2018/2/layout/IconVerticalSolidList"/>
    <dgm:cxn modelId="{786AC519-7CAE-415C-BF1D-24056576D375}" type="presParOf" srcId="{0D537CE1-0069-458D-A5DF-29D1DDB84E88}" destId="{EF8B142A-C755-48C0-9650-2AE07F7CD7DF}" srcOrd="0" destOrd="0" presId="urn:microsoft.com/office/officeart/2018/2/layout/IconVerticalSolidList"/>
    <dgm:cxn modelId="{0CAF858E-182F-469F-8FE5-33F15B805234}" type="presParOf" srcId="{0D537CE1-0069-458D-A5DF-29D1DDB84E88}" destId="{E4B42C52-1340-4071-9A94-A9F375E056CD}" srcOrd="1" destOrd="0" presId="urn:microsoft.com/office/officeart/2018/2/layout/IconVerticalSolidList"/>
    <dgm:cxn modelId="{407D21F7-1B44-4DD4-87D6-BBD3886F01CD}" type="presParOf" srcId="{0D537CE1-0069-458D-A5DF-29D1DDB84E88}" destId="{130451E3-9497-41E6-8E73-448F2E8ACFA4}" srcOrd="2" destOrd="0" presId="urn:microsoft.com/office/officeart/2018/2/layout/IconVerticalSolidList"/>
    <dgm:cxn modelId="{E6C1ACCF-0A69-40CB-AF64-710745614EE3}" type="presParOf" srcId="{0D537CE1-0069-458D-A5DF-29D1DDB84E88}" destId="{15972EE8-18D9-402E-BB5B-F8C15CFACAE0}" srcOrd="3" destOrd="0" presId="urn:microsoft.com/office/officeart/2018/2/layout/IconVerticalSolidList"/>
    <dgm:cxn modelId="{4AB4C04D-3AC4-455A-9A68-6246C719752F}" type="presParOf" srcId="{3A8C5E47-2F4F-40E8-9F85-EFDD600277D0}" destId="{17336B2F-A373-437F-827F-DFF62FDFEA56}" srcOrd="1" destOrd="0" presId="urn:microsoft.com/office/officeart/2018/2/layout/IconVerticalSolidList"/>
    <dgm:cxn modelId="{11F7A322-6CAF-464E-837C-A513C5469E48}" type="presParOf" srcId="{3A8C5E47-2F4F-40E8-9F85-EFDD600277D0}" destId="{BBAE056F-E797-40DB-BF4B-A9BE1B6888C6}" srcOrd="2" destOrd="0" presId="urn:microsoft.com/office/officeart/2018/2/layout/IconVerticalSolidList"/>
    <dgm:cxn modelId="{49358F99-6E3E-4021-B8F9-0F8E82000D79}" type="presParOf" srcId="{BBAE056F-E797-40DB-BF4B-A9BE1B6888C6}" destId="{10F4274D-14B0-4124-A710-DFA34618E8E2}" srcOrd="0" destOrd="0" presId="urn:microsoft.com/office/officeart/2018/2/layout/IconVerticalSolidList"/>
    <dgm:cxn modelId="{C482EABB-7A5E-4F78-92E1-145BC23966E0}" type="presParOf" srcId="{BBAE056F-E797-40DB-BF4B-A9BE1B6888C6}" destId="{7E58D2F8-B23F-4CF5-AF6D-6A81F83848A4}" srcOrd="1" destOrd="0" presId="urn:microsoft.com/office/officeart/2018/2/layout/IconVerticalSolidList"/>
    <dgm:cxn modelId="{6A4E8214-1CE2-4138-86EA-BB6F31E681B8}" type="presParOf" srcId="{BBAE056F-E797-40DB-BF4B-A9BE1B6888C6}" destId="{63811308-68B7-4371-9CB2-1EFAB300FDE5}" srcOrd="2" destOrd="0" presId="urn:microsoft.com/office/officeart/2018/2/layout/IconVerticalSolidList"/>
    <dgm:cxn modelId="{EB2BB40A-7451-41CF-AB2C-68BCE29FCB5D}" type="presParOf" srcId="{BBAE056F-E797-40DB-BF4B-A9BE1B6888C6}" destId="{0C062A3E-18A7-4CAD-B63D-1726AF3B3F1C}" srcOrd="3" destOrd="0" presId="urn:microsoft.com/office/officeart/2018/2/layout/IconVerticalSolidList"/>
    <dgm:cxn modelId="{C664DFE6-7A4D-4A22-AA82-445193FE0CEF}" type="presParOf" srcId="{3A8C5E47-2F4F-40E8-9F85-EFDD600277D0}" destId="{6B948414-C090-497C-AB24-1C548FB90392}" srcOrd="3" destOrd="0" presId="urn:microsoft.com/office/officeart/2018/2/layout/IconVerticalSolidList"/>
    <dgm:cxn modelId="{46C45AF3-4385-49D4-8CD9-267DEBD8FD4E}" type="presParOf" srcId="{3A8C5E47-2F4F-40E8-9F85-EFDD600277D0}" destId="{2C808518-70ED-493E-8A9D-83427D4EBFF7}" srcOrd="4" destOrd="0" presId="urn:microsoft.com/office/officeart/2018/2/layout/IconVerticalSolidList"/>
    <dgm:cxn modelId="{941F1F8F-3012-4F72-BECC-B778E5C0F03A}" type="presParOf" srcId="{2C808518-70ED-493E-8A9D-83427D4EBFF7}" destId="{F9F31547-EF43-467E-BEE9-F7AF7F9BD195}" srcOrd="0" destOrd="0" presId="urn:microsoft.com/office/officeart/2018/2/layout/IconVerticalSolidList"/>
    <dgm:cxn modelId="{EF9F720C-4E0F-4159-94FB-159452B00FE7}" type="presParOf" srcId="{2C808518-70ED-493E-8A9D-83427D4EBFF7}" destId="{9156BF02-E939-4BED-A95B-5A74A9D00144}" srcOrd="1" destOrd="0" presId="urn:microsoft.com/office/officeart/2018/2/layout/IconVerticalSolidList"/>
    <dgm:cxn modelId="{63C05790-38D0-4F8C-B76E-3F411C702153}" type="presParOf" srcId="{2C808518-70ED-493E-8A9D-83427D4EBFF7}" destId="{979C6F14-3474-4F2D-AD58-F9E29E7F7B06}" srcOrd="2" destOrd="0" presId="urn:microsoft.com/office/officeart/2018/2/layout/IconVerticalSolidList"/>
    <dgm:cxn modelId="{C668D709-1E81-4D16-97B2-B1FD1CA22DC1}" type="presParOf" srcId="{2C808518-70ED-493E-8A9D-83427D4EBFF7}" destId="{9FFB23EA-870E-4657-8F4D-E3AE94FB1DA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B6FAC51-1A61-4487-8920-EC44E88AF7D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0748408-F08E-4199-A215-B28C5AA11466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What is sleep hygiene? Why does it matter?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0C5CC4-1B6E-4A10-B485-D9DDA14E0338}" type="parTrans" cxnId="{34FBD14C-AFC4-4A8E-B51D-CF7891FE882B}">
      <dgm:prSet/>
      <dgm:spPr/>
      <dgm:t>
        <a:bodyPr/>
        <a:lstStyle/>
        <a:p>
          <a:endParaRPr lang="en-US"/>
        </a:p>
      </dgm:t>
    </dgm:pt>
    <dgm:pt modelId="{68801016-A6F3-4EBA-952E-AC905E873737}" type="sibTrans" cxnId="{34FBD14C-AFC4-4A8E-B51D-CF7891FE882B}">
      <dgm:prSet/>
      <dgm:spPr/>
      <dgm:t>
        <a:bodyPr/>
        <a:lstStyle/>
        <a:p>
          <a:endParaRPr lang="en-US"/>
        </a:p>
      </dgm:t>
    </dgm:pt>
    <dgm:pt modelId="{3CD0C803-BE90-419B-A273-8A1E36B8BE0B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Bedroom environment (quiet, calm, dark)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B43AB0-1D1F-4402-90BD-76AAB645395B}" type="parTrans" cxnId="{4D5BF1C1-1FFE-48EE-9514-2124C0C193A6}">
      <dgm:prSet/>
      <dgm:spPr/>
      <dgm:t>
        <a:bodyPr/>
        <a:lstStyle/>
        <a:p>
          <a:endParaRPr lang="en-US"/>
        </a:p>
      </dgm:t>
    </dgm:pt>
    <dgm:pt modelId="{CB2C4BD8-38FD-46F6-8D21-253D5FA61160}" type="sibTrans" cxnId="{4D5BF1C1-1FFE-48EE-9514-2124C0C193A6}">
      <dgm:prSet/>
      <dgm:spPr/>
      <dgm:t>
        <a:bodyPr/>
        <a:lstStyle/>
        <a:p>
          <a:endParaRPr lang="en-US"/>
        </a:p>
      </dgm:t>
    </dgm:pt>
    <dgm:pt modelId="{FB6B0AEA-1D43-447E-AC07-DC4392199A2A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Screen-Free Challenge (no phones 30 mins before bed)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36739E1-46A1-4032-99BF-CD59990FE2A7}" type="parTrans" cxnId="{D29A214E-A3BD-40F5-B73B-6758338A422C}">
      <dgm:prSet/>
      <dgm:spPr/>
      <dgm:t>
        <a:bodyPr/>
        <a:lstStyle/>
        <a:p>
          <a:endParaRPr lang="en-US"/>
        </a:p>
      </dgm:t>
    </dgm:pt>
    <dgm:pt modelId="{D975F1EF-426B-4048-BF99-A98524A86845}" type="sibTrans" cxnId="{D29A214E-A3BD-40F5-B73B-6758338A422C}">
      <dgm:prSet/>
      <dgm:spPr/>
      <dgm:t>
        <a:bodyPr/>
        <a:lstStyle/>
        <a:p>
          <a:endParaRPr lang="en-US"/>
        </a:p>
      </dgm:t>
    </dgm:pt>
    <dgm:pt modelId="{457F4F4F-CF44-40FB-AF3D-372DA5E25485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Relaxation strategies (deep breathing, music)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A46209-DF36-4F63-BE35-4D192D8DACD6}" type="parTrans" cxnId="{40E34178-A55F-42A9-B7FB-BF0D9BDB63DD}">
      <dgm:prSet/>
      <dgm:spPr/>
      <dgm:t>
        <a:bodyPr/>
        <a:lstStyle/>
        <a:p>
          <a:endParaRPr lang="en-US"/>
        </a:p>
      </dgm:t>
    </dgm:pt>
    <dgm:pt modelId="{A6356A7F-63FB-41D0-930D-1B70D19A6177}" type="sibTrans" cxnId="{40E34178-A55F-42A9-B7FB-BF0D9BDB63DD}">
      <dgm:prSet/>
      <dgm:spPr/>
      <dgm:t>
        <a:bodyPr/>
        <a:lstStyle/>
        <a:p>
          <a:endParaRPr lang="en-US"/>
        </a:p>
      </dgm:t>
    </dgm:pt>
    <dgm:pt modelId="{F13AD190-1B50-4437-88A0-E4524EC856DC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Healthy habits and well-being (no caffeine late, routine)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F3D0E0-1BBA-4AAA-9B80-752F6A0C1BA5}" type="parTrans" cxnId="{BC49B3DF-DCD8-4282-BEF9-518CE9849551}">
      <dgm:prSet/>
      <dgm:spPr/>
      <dgm:t>
        <a:bodyPr/>
        <a:lstStyle/>
        <a:p>
          <a:endParaRPr lang="en-US"/>
        </a:p>
      </dgm:t>
    </dgm:pt>
    <dgm:pt modelId="{2CF32B78-68CA-441C-B3B1-5B185CC807B6}" type="sibTrans" cxnId="{BC49B3DF-DCD8-4282-BEF9-518CE9849551}">
      <dgm:prSet/>
      <dgm:spPr/>
      <dgm:t>
        <a:bodyPr/>
        <a:lstStyle/>
        <a:p>
          <a:endParaRPr lang="en-US"/>
        </a:p>
      </dgm:t>
    </dgm:pt>
    <dgm:pt modelId="{E6A18CC6-FB46-4F19-8A38-E3875BDA0CD5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Sleep diary check + support 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56FE89-4870-48BE-8E98-4A27AEA6C3AB}" type="parTrans" cxnId="{35F59AD6-8656-4F45-8FE6-E2F979F29527}">
      <dgm:prSet/>
      <dgm:spPr/>
      <dgm:t>
        <a:bodyPr/>
        <a:lstStyle/>
        <a:p>
          <a:endParaRPr lang="en-US"/>
        </a:p>
      </dgm:t>
    </dgm:pt>
    <dgm:pt modelId="{BC3B8606-BA0A-4D5C-8039-F6B84C194E0E}" type="sibTrans" cxnId="{35F59AD6-8656-4F45-8FE6-E2F979F29527}">
      <dgm:prSet/>
      <dgm:spPr/>
      <dgm:t>
        <a:bodyPr/>
        <a:lstStyle/>
        <a:p>
          <a:endParaRPr lang="en-US"/>
        </a:p>
      </dgm:t>
    </dgm:pt>
    <dgm:pt modelId="{20F74493-6DB4-459D-A830-FD4B5B315B55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Sharing progress &amp; peer support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8513AC-8735-4845-A08B-BA58109C9AC3}" type="parTrans" cxnId="{8BD515B3-74BD-482F-8BEB-67F7B814E820}">
      <dgm:prSet/>
      <dgm:spPr/>
      <dgm:t>
        <a:bodyPr/>
        <a:lstStyle/>
        <a:p>
          <a:endParaRPr lang="en-US"/>
        </a:p>
      </dgm:t>
    </dgm:pt>
    <dgm:pt modelId="{A4F09EAB-06AB-4EB0-92D0-61F2EC5C8E1E}" type="sibTrans" cxnId="{8BD515B3-74BD-482F-8BEB-67F7B814E820}">
      <dgm:prSet/>
      <dgm:spPr/>
      <dgm:t>
        <a:bodyPr/>
        <a:lstStyle/>
        <a:p>
          <a:endParaRPr lang="en-US"/>
        </a:p>
      </dgm:t>
    </dgm:pt>
    <dgm:pt modelId="{1AD9E497-0503-44D5-A4D4-FF9A635278F2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Celebration &amp; reflection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3F2215-A0A0-4BBB-A3CE-062D709151DB}" type="parTrans" cxnId="{36C5812E-4924-43DD-A504-886878E353EC}">
      <dgm:prSet/>
      <dgm:spPr/>
      <dgm:t>
        <a:bodyPr/>
        <a:lstStyle/>
        <a:p>
          <a:endParaRPr lang="en-US"/>
        </a:p>
      </dgm:t>
    </dgm:pt>
    <dgm:pt modelId="{9AC06EAD-5A1A-4045-A152-8EE3950932BD}" type="sibTrans" cxnId="{36C5812E-4924-43DD-A504-886878E353EC}">
      <dgm:prSet/>
      <dgm:spPr/>
      <dgm:t>
        <a:bodyPr/>
        <a:lstStyle/>
        <a:p>
          <a:endParaRPr lang="en-US"/>
        </a:p>
      </dgm:t>
    </dgm:pt>
    <dgm:pt modelId="{F77995D2-C483-42A0-94AC-BEBDCA93DB60}" type="pres">
      <dgm:prSet presAssocID="{DB6FAC51-1A61-4487-8920-EC44E88AF7DA}" presName="Name0" presStyleCnt="0">
        <dgm:presLayoutVars>
          <dgm:dir/>
          <dgm:resizeHandles val="exact"/>
        </dgm:presLayoutVars>
      </dgm:prSet>
      <dgm:spPr/>
    </dgm:pt>
    <dgm:pt modelId="{873DF67C-2CDE-4F90-867A-4ACD7BB235D8}" type="pres">
      <dgm:prSet presAssocID="{A0748408-F08E-4199-A215-B28C5AA11466}" presName="node" presStyleLbl="node1" presStyleIdx="0" presStyleCnt="8">
        <dgm:presLayoutVars>
          <dgm:bulletEnabled val="1"/>
        </dgm:presLayoutVars>
      </dgm:prSet>
      <dgm:spPr/>
    </dgm:pt>
    <dgm:pt modelId="{4B5B3129-78DD-4B48-872E-FEA9F51BE449}" type="pres">
      <dgm:prSet presAssocID="{68801016-A6F3-4EBA-952E-AC905E873737}" presName="sibTrans" presStyleLbl="sibTrans1D1" presStyleIdx="0" presStyleCnt="7"/>
      <dgm:spPr/>
    </dgm:pt>
    <dgm:pt modelId="{0FCFF65D-9E2B-4D97-9346-EA97B9D5DBCA}" type="pres">
      <dgm:prSet presAssocID="{68801016-A6F3-4EBA-952E-AC905E873737}" presName="connectorText" presStyleLbl="sibTrans1D1" presStyleIdx="0" presStyleCnt="7"/>
      <dgm:spPr/>
    </dgm:pt>
    <dgm:pt modelId="{402E7B0A-7E55-492C-B6DB-59432EA01929}" type="pres">
      <dgm:prSet presAssocID="{3CD0C803-BE90-419B-A273-8A1E36B8BE0B}" presName="node" presStyleLbl="node1" presStyleIdx="1" presStyleCnt="8">
        <dgm:presLayoutVars>
          <dgm:bulletEnabled val="1"/>
        </dgm:presLayoutVars>
      </dgm:prSet>
      <dgm:spPr/>
    </dgm:pt>
    <dgm:pt modelId="{1D395E20-CCE9-4676-838E-A03C4C670052}" type="pres">
      <dgm:prSet presAssocID="{CB2C4BD8-38FD-46F6-8D21-253D5FA61160}" presName="sibTrans" presStyleLbl="sibTrans1D1" presStyleIdx="1" presStyleCnt="7"/>
      <dgm:spPr/>
    </dgm:pt>
    <dgm:pt modelId="{5AD68703-ED31-4CB5-BE10-692F5286A246}" type="pres">
      <dgm:prSet presAssocID="{CB2C4BD8-38FD-46F6-8D21-253D5FA61160}" presName="connectorText" presStyleLbl="sibTrans1D1" presStyleIdx="1" presStyleCnt="7"/>
      <dgm:spPr/>
    </dgm:pt>
    <dgm:pt modelId="{ECF39FA9-3EB8-42AD-9D3E-6F4C8889E4D7}" type="pres">
      <dgm:prSet presAssocID="{FB6B0AEA-1D43-447E-AC07-DC4392199A2A}" presName="node" presStyleLbl="node1" presStyleIdx="2" presStyleCnt="8">
        <dgm:presLayoutVars>
          <dgm:bulletEnabled val="1"/>
        </dgm:presLayoutVars>
      </dgm:prSet>
      <dgm:spPr/>
    </dgm:pt>
    <dgm:pt modelId="{50D369ED-357C-4BA5-BA81-ECA6FD8075A3}" type="pres">
      <dgm:prSet presAssocID="{D975F1EF-426B-4048-BF99-A98524A86845}" presName="sibTrans" presStyleLbl="sibTrans1D1" presStyleIdx="2" presStyleCnt="7"/>
      <dgm:spPr/>
    </dgm:pt>
    <dgm:pt modelId="{3ACB8161-C5B3-429F-B8FE-2D37A7FEE1F2}" type="pres">
      <dgm:prSet presAssocID="{D975F1EF-426B-4048-BF99-A98524A86845}" presName="connectorText" presStyleLbl="sibTrans1D1" presStyleIdx="2" presStyleCnt="7"/>
      <dgm:spPr/>
    </dgm:pt>
    <dgm:pt modelId="{240F124C-612C-4F2E-8DDD-841DAA5FB53B}" type="pres">
      <dgm:prSet presAssocID="{457F4F4F-CF44-40FB-AF3D-372DA5E25485}" presName="node" presStyleLbl="node1" presStyleIdx="3" presStyleCnt="8">
        <dgm:presLayoutVars>
          <dgm:bulletEnabled val="1"/>
        </dgm:presLayoutVars>
      </dgm:prSet>
      <dgm:spPr/>
    </dgm:pt>
    <dgm:pt modelId="{3E745E32-648B-4889-B817-31B8CA032FC8}" type="pres">
      <dgm:prSet presAssocID="{A6356A7F-63FB-41D0-930D-1B70D19A6177}" presName="sibTrans" presStyleLbl="sibTrans1D1" presStyleIdx="3" presStyleCnt="7"/>
      <dgm:spPr/>
    </dgm:pt>
    <dgm:pt modelId="{5FE6687D-423C-4B74-BA9F-FAFB9D0D320E}" type="pres">
      <dgm:prSet presAssocID="{A6356A7F-63FB-41D0-930D-1B70D19A6177}" presName="connectorText" presStyleLbl="sibTrans1D1" presStyleIdx="3" presStyleCnt="7"/>
      <dgm:spPr/>
    </dgm:pt>
    <dgm:pt modelId="{9DEEF003-6F39-4E18-B17A-228AB0C077DE}" type="pres">
      <dgm:prSet presAssocID="{F13AD190-1B50-4437-88A0-E4524EC856DC}" presName="node" presStyleLbl="node1" presStyleIdx="4" presStyleCnt="8">
        <dgm:presLayoutVars>
          <dgm:bulletEnabled val="1"/>
        </dgm:presLayoutVars>
      </dgm:prSet>
      <dgm:spPr/>
    </dgm:pt>
    <dgm:pt modelId="{70EE96A6-F307-4C79-90F0-AD0C32871E17}" type="pres">
      <dgm:prSet presAssocID="{2CF32B78-68CA-441C-B3B1-5B185CC807B6}" presName="sibTrans" presStyleLbl="sibTrans1D1" presStyleIdx="4" presStyleCnt="7"/>
      <dgm:spPr/>
    </dgm:pt>
    <dgm:pt modelId="{398BD9DF-4929-4879-88C6-0A50A8CC32CC}" type="pres">
      <dgm:prSet presAssocID="{2CF32B78-68CA-441C-B3B1-5B185CC807B6}" presName="connectorText" presStyleLbl="sibTrans1D1" presStyleIdx="4" presStyleCnt="7"/>
      <dgm:spPr/>
    </dgm:pt>
    <dgm:pt modelId="{B83CC010-3378-44E3-AE66-7D30AE3687F5}" type="pres">
      <dgm:prSet presAssocID="{E6A18CC6-FB46-4F19-8A38-E3875BDA0CD5}" presName="node" presStyleLbl="node1" presStyleIdx="5" presStyleCnt="8">
        <dgm:presLayoutVars>
          <dgm:bulletEnabled val="1"/>
        </dgm:presLayoutVars>
      </dgm:prSet>
      <dgm:spPr/>
    </dgm:pt>
    <dgm:pt modelId="{780853B3-0559-4EF1-A345-6584DDBABE8B}" type="pres">
      <dgm:prSet presAssocID="{BC3B8606-BA0A-4D5C-8039-F6B84C194E0E}" presName="sibTrans" presStyleLbl="sibTrans1D1" presStyleIdx="5" presStyleCnt="7"/>
      <dgm:spPr/>
    </dgm:pt>
    <dgm:pt modelId="{1A0FD1A5-E5F9-4888-991E-236F84EE0652}" type="pres">
      <dgm:prSet presAssocID="{BC3B8606-BA0A-4D5C-8039-F6B84C194E0E}" presName="connectorText" presStyleLbl="sibTrans1D1" presStyleIdx="5" presStyleCnt="7"/>
      <dgm:spPr/>
    </dgm:pt>
    <dgm:pt modelId="{E2E4A6C1-ACB9-46CC-AEC3-4F0DCC5F2978}" type="pres">
      <dgm:prSet presAssocID="{20F74493-6DB4-459D-A830-FD4B5B315B55}" presName="node" presStyleLbl="node1" presStyleIdx="6" presStyleCnt="8">
        <dgm:presLayoutVars>
          <dgm:bulletEnabled val="1"/>
        </dgm:presLayoutVars>
      </dgm:prSet>
      <dgm:spPr/>
    </dgm:pt>
    <dgm:pt modelId="{8035DEE7-B238-4DC1-B929-162A881C5342}" type="pres">
      <dgm:prSet presAssocID="{A4F09EAB-06AB-4EB0-92D0-61F2EC5C8E1E}" presName="sibTrans" presStyleLbl="sibTrans1D1" presStyleIdx="6" presStyleCnt="7"/>
      <dgm:spPr/>
    </dgm:pt>
    <dgm:pt modelId="{6222DEA9-3B72-460E-9F54-177AAF00F696}" type="pres">
      <dgm:prSet presAssocID="{A4F09EAB-06AB-4EB0-92D0-61F2EC5C8E1E}" presName="connectorText" presStyleLbl="sibTrans1D1" presStyleIdx="6" presStyleCnt="7"/>
      <dgm:spPr/>
    </dgm:pt>
    <dgm:pt modelId="{0A37284A-C3C1-42F1-BCC6-45EE8735A155}" type="pres">
      <dgm:prSet presAssocID="{1AD9E497-0503-44D5-A4D4-FF9A635278F2}" presName="node" presStyleLbl="node1" presStyleIdx="7" presStyleCnt="8">
        <dgm:presLayoutVars>
          <dgm:bulletEnabled val="1"/>
        </dgm:presLayoutVars>
      </dgm:prSet>
      <dgm:spPr/>
    </dgm:pt>
  </dgm:ptLst>
  <dgm:cxnLst>
    <dgm:cxn modelId="{5E1F3A00-59D7-40BE-B168-31145B5579C6}" type="presOf" srcId="{3CD0C803-BE90-419B-A273-8A1E36B8BE0B}" destId="{402E7B0A-7E55-492C-B6DB-59432EA01929}" srcOrd="0" destOrd="0" presId="urn:microsoft.com/office/officeart/2016/7/layout/RepeatingBendingProcessNew"/>
    <dgm:cxn modelId="{DE50E60C-C736-40E4-B7B4-BD8D8FBD5F52}" type="presOf" srcId="{D975F1EF-426B-4048-BF99-A98524A86845}" destId="{50D369ED-357C-4BA5-BA81-ECA6FD8075A3}" srcOrd="0" destOrd="0" presId="urn:microsoft.com/office/officeart/2016/7/layout/RepeatingBendingProcessNew"/>
    <dgm:cxn modelId="{919A2515-2243-468C-B777-2A51C1C20CC5}" type="presOf" srcId="{F13AD190-1B50-4437-88A0-E4524EC856DC}" destId="{9DEEF003-6F39-4E18-B17A-228AB0C077DE}" srcOrd="0" destOrd="0" presId="urn:microsoft.com/office/officeart/2016/7/layout/RepeatingBendingProcessNew"/>
    <dgm:cxn modelId="{FF5F8918-F837-4192-B26B-ADB8F6C0DA82}" type="presOf" srcId="{FB6B0AEA-1D43-447E-AC07-DC4392199A2A}" destId="{ECF39FA9-3EB8-42AD-9D3E-6F4C8889E4D7}" srcOrd="0" destOrd="0" presId="urn:microsoft.com/office/officeart/2016/7/layout/RepeatingBendingProcessNew"/>
    <dgm:cxn modelId="{4B9D0525-08E6-48C8-9E72-15BEAD5837E5}" type="presOf" srcId="{DB6FAC51-1A61-4487-8920-EC44E88AF7DA}" destId="{F77995D2-C483-42A0-94AC-BEBDCA93DB60}" srcOrd="0" destOrd="0" presId="urn:microsoft.com/office/officeart/2016/7/layout/RepeatingBendingProcessNew"/>
    <dgm:cxn modelId="{7510782D-4269-419F-BDCD-EC6BEB283DA9}" type="presOf" srcId="{A0748408-F08E-4199-A215-B28C5AA11466}" destId="{873DF67C-2CDE-4F90-867A-4ACD7BB235D8}" srcOrd="0" destOrd="0" presId="urn:microsoft.com/office/officeart/2016/7/layout/RepeatingBendingProcessNew"/>
    <dgm:cxn modelId="{36C5812E-4924-43DD-A504-886878E353EC}" srcId="{DB6FAC51-1A61-4487-8920-EC44E88AF7DA}" destId="{1AD9E497-0503-44D5-A4D4-FF9A635278F2}" srcOrd="7" destOrd="0" parTransId="{EE3F2215-A0A0-4BBB-A3CE-062D709151DB}" sibTransId="{9AC06EAD-5A1A-4045-A152-8EE3950932BD}"/>
    <dgm:cxn modelId="{0D57D333-6797-4954-A286-FF2F43DDE349}" type="presOf" srcId="{2CF32B78-68CA-441C-B3B1-5B185CC807B6}" destId="{70EE96A6-F307-4C79-90F0-AD0C32871E17}" srcOrd="0" destOrd="0" presId="urn:microsoft.com/office/officeart/2016/7/layout/RepeatingBendingProcessNew"/>
    <dgm:cxn modelId="{F6354D36-D075-445B-81A3-48F30720C04A}" type="presOf" srcId="{68801016-A6F3-4EBA-952E-AC905E873737}" destId="{4B5B3129-78DD-4B48-872E-FEA9F51BE449}" srcOrd="0" destOrd="0" presId="urn:microsoft.com/office/officeart/2016/7/layout/RepeatingBendingProcessNew"/>
    <dgm:cxn modelId="{2B27AF3A-222A-416C-B841-755A22F7A147}" type="presOf" srcId="{A4F09EAB-06AB-4EB0-92D0-61F2EC5C8E1E}" destId="{8035DEE7-B238-4DC1-B929-162A881C5342}" srcOrd="0" destOrd="0" presId="urn:microsoft.com/office/officeart/2016/7/layout/RepeatingBendingProcessNew"/>
    <dgm:cxn modelId="{9FF99246-E276-4C54-A67F-F277F6D54A81}" type="presOf" srcId="{20F74493-6DB4-459D-A830-FD4B5B315B55}" destId="{E2E4A6C1-ACB9-46CC-AEC3-4F0DCC5F2978}" srcOrd="0" destOrd="0" presId="urn:microsoft.com/office/officeart/2016/7/layout/RepeatingBendingProcessNew"/>
    <dgm:cxn modelId="{1143E86B-1868-4E2B-B62D-336E7A01EC1F}" type="presOf" srcId="{E6A18CC6-FB46-4F19-8A38-E3875BDA0CD5}" destId="{B83CC010-3378-44E3-AE66-7D30AE3687F5}" srcOrd="0" destOrd="0" presId="urn:microsoft.com/office/officeart/2016/7/layout/RepeatingBendingProcessNew"/>
    <dgm:cxn modelId="{9109924C-F0E5-4F00-9746-71D05F389B1C}" type="presOf" srcId="{A6356A7F-63FB-41D0-930D-1B70D19A6177}" destId="{5FE6687D-423C-4B74-BA9F-FAFB9D0D320E}" srcOrd="1" destOrd="0" presId="urn:microsoft.com/office/officeart/2016/7/layout/RepeatingBendingProcessNew"/>
    <dgm:cxn modelId="{34FBD14C-AFC4-4A8E-B51D-CF7891FE882B}" srcId="{DB6FAC51-1A61-4487-8920-EC44E88AF7DA}" destId="{A0748408-F08E-4199-A215-B28C5AA11466}" srcOrd="0" destOrd="0" parTransId="{8B0C5CC4-1B6E-4A10-B485-D9DDA14E0338}" sibTransId="{68801016-A6F3-4EBA-952E-AC905E873737}"/>
    <dgm:cxn modelId="{D29A214E-A3BD-40F5-B73B-6758338A422C}" srcId="{DB6FAC51-1A61-4487-8920-EC44E88AF7DA}" destId="{FB6B0AEA-1D43-447E-AC07-DC4392199A2A}" srcOrd="2" destOrd="0" parTransId="{436739E1-46A1-4032-99BF-CD59990FE2A7}" sibTransId="{D975F1EF-426B-4048-BF99-A98524A86845}"/>
    <dgm:cxn modelId="{40E34178-A55F-42A9-B7FB-BF0D9BDB63DD}" srcId="{DB6FAC51-1A61-4487-8920-EC44E88AF7DA}" destId="{457F4F4F-CF44-40FB-AF3D-372DA5E25485}" srcOrd="3" destOrd="0" parTransId="{52A46209-DF36-4F63-BE35-4D192D8DACD6}" sibTransId="{A6356A7F-63FB-41D0-930D-1B70D19A6177}"/>
    <dgm:cxn modelId="{13CC2F5A-6F0E-43DC-AB34-AAE35083ABF2}" type="presOf" srcId="{68801016-A6F3-4EBA-952E-AC905E873737}" destId="{0FCFF65D-9E2B-4D97-9346-EA97B9D5DBCA}" srcOrd="1" destOrd="0" presId="urn:microsoft.com/office/officeart/2016/7/layout/RepeatingBendingProcessNew"/>
    <dgm:cxn modelId="{0FCF3393-8808-4854-87DF-80A0086C8791}" type="presOf" srcId="{CB2C4BD8-38FD-46F6-8D21-253D5FA61160}" destId="{1D395E20-CCE9-4676-838E-A03C4C670052}" srcOrd="0" destOrd="0" presId="urn:microsoft.com/office/officeart/2016/7/layout/RepeatingBendingProcessNew"/>
    <dgm:cxn modelId="{871084A4-65AC-45E7-B7B7-66983A208772}" type="presOf" srcId="{D975F1EF-426B-4048-BF99-A98524A86845}" destId="{3ACB8161-C5B3-429F-B8FE-2D37A7FEE1F2}" srcOrd="1" destOrd="0" presId="urn:microsoft.com/office/officeart/2016/7/layout/RepeatingBendingProcessNew"/>
    <dgm:cxn modelId="{F1FD73AD-9C91-48C6-8988-6AB6693161F3}" type="presOf" srcId="{CB2C4BD8-38FD-46F6-8D21-253D5FA61160}" destId="{5AD68703-ED31-4CB5-BE10-692F5286A246}" srcOrd="1" destOrd="0" presId="urn:microsoft.com/office/officeart/2016/7/layout/RepeatingBendingProcessNew"/>
    <dgm:cxn modelId="{BCCD67B2-86DA-46F3-B489-5CBC723249F3}" type="presOf" srcId="{1AD9E497-0503-44D5-A4D4-FF9A635278F2}" destId="{0A37284A-C3C1-42F1-BCC6-45EE8735A155}" srcOrd="0" destOrd="0" presId="urn:microsoft.com/office/officeart/2016/7/layout/RepeatingBendingProcessNew"/>
    <dgm:cxn modelId="{8BD515B3-74BD-482F-8BEB-67F7B814E820}" srcId="{DB6FAC51-1A61-4487-8920-EC44E88AF7DA}" destId="{20F74493-6DB4-459D-A830-FD4B5B315B55}" srcOrd="6" destOrd="0" parTransId="{068513AC-8735-4845-A08B-BA58109C9AC3}" sibTransId="{A4F09EAB-06AB-4EB0-92D0-61F2EC5C8E1E}"/>
    <dgm:cxn modelId="{4235E3B5-103B-4700-B14D-91348619701C}" type="presOf" srcId="{BC3B8606-BA0A-4D5C-8039-F6B84C194E0E}" destId="{1A0FD1A5-E5F9-4888-991E-236F84EE0652}" srcOrd="1" destOrd="0" presId="urn:microsoft.com/office/officeart/2016/7/layout/RepeatingBendingProcessNew"/>
    <dgm:cxn modelId="{4D5BF1C1-1FFE-48EE-9514-2124C0C193A6}" srcId="{DB6FAC51-1A61-4487-8920-EC44E88AF7DA}" destId="{3CD0C803-BE90-419B-A273-8A1E36B8BE0B}" srcOrd="1" destOrd="0" parTransId="{05B43AB0-1D1F-4402-90BD-76AAB645395B}" sibTransId="{CB2C4BD8-38FD-46F6-8D21-253D5FA61160}"/>
    <dgm:cxn modelId="{35F59AD6-8656-4F45-8FE6-E2F979F29527}" srcId="{DB6FAC51-1A61-4487-8920-EC44E88AF7DA}" destId="{E6A18CC6-FB46-4F19-8A38-E3875BDA0CD5}" srcOrd="5" destOrd="0" parTransId="{E156FE89-4870-48BE-8E98-4A27AEA6C3AB}" sibTransId="{BC3B8606-BA0A-4D5C-8039-F6B84C194E0E}"/>
    <dgm:cxn modelId="{E74C9ED8-26B2-447A-AE88-726881F4FD84}" type="presOf" srcId="{A4F09EAB-06AB-4EB0-92D0-61F2EC5C8E1E}" destId="{6222DEA9-3B72-460E-9F54-177AAF00F696}" srcOrd="1" destOrd="0" presId="urn:microsoft.com/office/officeart/2016/7/layout/RepeatingBendingProcessNew"/>
    <dgm:cxn modelId="{BC49B3DF-DCD8-4282-BEF9-518CE9849551}" srcId="{DB6FAC51-1A61-4487-8920-EC44E88AF7DA}" destId="{F13AD190-1B50-4437-88A0-E4524EC856DC}" srcOrd="4" destOrd="0" parTransId="{F5F3D0E0-1BBA-4AAA-9B80-752F6A0C1BA5}" sibTransId="{2CF32B78-68CA-441C-B3B1-5B185CC807B6}"/>
    <dgm:cxn modelId="{C304A9E4-617F-4133-B932-EF850359FD5F}" type="presOf" srcId="{2CF32B78-68CA-441C-B3B1-5B185CC807B6}" destId="{398BD9DF-4929-4879-88C6-0A50A8CC32CC}" srcOrd="1" destOrd="0" presId="urn:microsoft.com/office/officeart/2016/7/layout/RepeatingBendingProcessNew"/>
    <dgm:cxn modelId="{3FFEFFE5-2E70-4F7A-9B4B-C172591898A6}" type="presOf" srcId="{BC3B8606-BA0A-4D5C-8039-F6B84C194E0E}" destId="{780853B3-0559-4EF1-A345-6584DDBABE8B}" srcOrd="0" destOrd="0" presId="urn:microsoft.com/office/officeart/2016/7/layout/RepeatingBendingProcessNew"/>
    <dgm:cxn modelId="{3D7CEDF8-C011-4399-A552-A59ABFA0029D}" type="presOf" srcId="{457F4F4F-CF44-40FB-AF3D-372DA5E25485}" destId="{240F124C-612C-4F2E-8DDD-841DAA5FB53B}" srcOrd="0" destOrd="0" presId="urn:microsoft.com/office/officeart/2016/7/layout/RepeatingBendingProcessNew"/>
    <dgm:cxn modelId="{A1416BFC-8B3F-4E46-84C3-E894AC43C0F1}" type="presOf" srcId="{A6356A7F-63FB-41D0-930D-1B70D19A6177}" destId="{3E745E32-648B-4889-B817-31B8CA032FC8}" srcOrd="0" destOrd="0" presId="urn:microsoft.com/office/officeart/2016/7/layout/RepeatingBendingProcessNew"/>
    <dgm:cxn modelId="{B79A72ED-199C-428D-8C0E-BE976633BAA7}" type="presParOf" srcId="{F77995D2-C483-42A0-94AC-BEBDCA93DB60}" destId="{873DF67C-2CDE-4F90-867A-4ACD7BB235D8}" srcOrd="0" destOrd="0" presId="urn:microsoft.com/office/officeart/2016/7/layout/RepeatingBendingProcessNew"/>
    <dgm:cxn modelId="{069F2A17-02C8-4E01-B066-66D0B47EB56B}" type="presParOf" srcId="{F77995D2-C483-42A0-94AC-BEBDCA93DB60}" destId="{4B5B3129-78DD-4B48-872E-FEA9F51BE449}" srcOrd="1" destOrd="0" presId="urn:microsoft.com/office/officeart/2016/7/layout/RepeatingBendingProcessNew"/>
    <dgm:cxn modelId="{9FCFDF19-D261-49F3-B869-7E2BFAC9F4A5}" type="presParOf" srcId="{4B5B3129-78DD-4B48-872E-FEA9F51BE449}" destId="{0FCFF65D-9E2B-4D97-9346-EA97B9D5DBCA}" srcOrd="0" destOrd="0" presId="urn:microsoft.com/office/officeart/2016/7/layout/RepeatingBendingProcessNew"/>
    <dgm:cxn modelId="{77FEAC73-BEB3-4286-9126-B4B527BF4C3D}" type="presParOf" srcId="{F77995D2-C483-42A0-94AC-BEBDCA93DB60}" destId="{402E7B0A-7E55-492C-B6DB-59432EA01929}" srcOrd="2" destOrd="0" presId="urn:microsoft.com/office/officeart/2016/7/layout/RepeatingBendingProcessNew"/>
    <dgm:cxn modelId="{133BA603-C662-425A-92F6-F5692BCA252C}" type="presParOf" srcId="{F77995D2-C483-42A0-94AC-BEBDCA93DB60}" destId="{1D395E20-CCE9-4676-838E-A03C4C670052}" srcOrd="3" destOrd="0" presId="urn:microsoft.com/office/officeart/2016/7/layout/RepeatingBendingProcessNew"/>
    <dgm:cxn modelId="{A0C5DEDF-D1C9-4025-91F2-3B9240671596}" type="presParOf" srcId="{1D395E20-CCE9-4676-838E-A03C4C670052}" destId="{5AD68703-ED31-4CB5-BE10-692F5286A246}" srcOrd="0" destOrd="0" presId="urn:microsoft.com/office/officeart/2016/7/layout/RepeatingBendingProcessNew"/>
    <dgm:cxn modelId="{63226CDD-FFC0-4FB3-8691-BA67D3AAD15E}" type="presParOf" srcId="{F77995D2-C483-42A0-94AC-BEBDCA93DB60}" destId="{ECF39FA9-3EB8-42AD-9D3E-6F4C8889E4D7}" srcOrd="4" destOrd="0" presId="urn:microsoft.com/office/officeart/2016/7/layout/RepeatingBendingProcessNew"/>
    <dgm:cxn modelId="{9D09CC3F-E1AC-4C4A-B84D-E4DB756C880F}" type="presParOf" srcId="{F77995D2-C483-42A0-94AC-BEBDCA93DB60}" destId="{50D369ED-357C-4BA5-BA81-ECA6FD8075A3}" srcOrd="5" destOrd="0" presId="urn:microsoft.com/office/officeart/2016/7/layout/RepeatingBendingProcessNew"/>
    <dgm:cxn modelId="{A667B541-4EB7-4E24-8DD1-F7A3F48C8862}" type="presParOf" srcId="{50D369ED-357C-4BA5-BA81-ECA6FD8075A3}" destId="{3ACB8161-C5B3-429F-B8FE-2D37A7FEE1F2}" srcOrd="0" destOrd="0" presId="urn:microsoft.com/office/officeart/2016/7/layout/RepeatingBendingProcessNew"/>
    <dgm:cxn modelId="{E8B3F7CC-06CB-4AD4-A2AC-975598E4A0AD}" type="presParOf" srcId="{F77995D2-C483-42A0-94AC-BEBDCA93DB60}" destId="{240F124C-612C-4F2E-8DDD-841DAA5FB53B}" srcOrd="6" destOrd="0" presId="urn:microsoft.com/office/officeart/2016/7/layout/RepeatingBendingProcessNew"/>
    <dgm:cxn modelId="{07EC3628-70A1-4C59-8B38-290145F60541}" type="presParOf" srcId="{F77995D2-C483-42A0-94AC-BEBDCA93DB60}" destId="{3E745E32-648B-4889-B817-31B8CA032FC8}" srcOrd="7" destOrd="0" presId="urn:microsoft.com/office/officeart/2016/7/layout/RepeatingBendingProcessNew"/>
    <dgm:cxn modelId="{116F8BF9-0CA5-49EA-85F4-90652939CADE}" type="presParOf" srcId="{3E745E32-648B-4889-B817-31B8CA032FC8}" destId="{5FE6687D-423C-4B74-BA9F-FAFB9D0D320E}" srcOrd="0" destOrd="0" presId="urn:microsoft.com/office/officeart/2016/7/layout/RepeatingBendingProcessNew"/>
    <dgm:cxn modelId="{37B729BD-CA6B-4824-BF1E-BBC2353B6221}" type="presParOf" srcId="{F77995D2-C483-42A0-94AC-BEBDCA93DB60}" destId="{9DEEF003-6F39-4E18-B17A-228AB0C077DE}" srcOrd="8" destOrd="0" presId="urn:microsoft.com/office/officeart/2016/7/layout/RepeatingBendingProcessNew"/>
    <dgm:cxn modelId="{0482DE7D-DF82-4C69-A36E-A686137987FA}" type="presParOf" srcId="{F77995D2-C483-42A0-94AC-BEBDCA93DB60}" destId="{70EE96A6-F307-4C79-90F0-AD0C32871E17}" srcOrd="9" destOrd="0" presId="urn:microsoft.com/office/officeart/2016/7/layout/RepeatingBendingProcessNew"/>
    <dgm:cxn modelId="{5BC18B40-D84B-49AD-BA6D-3ACC4A08A02A}" type="presParOf" srcId="{70EE96A6-F307-4C79-90F0-AD0C32871E17}" destId="{398BD9DF-4929-4879-88C6-0A50A8CC32CC}" srcOrd="0" destOrd="0" presId="urn:microsoft.com/office/officeart/2016/7/layout/RepeatingBendingProcessNew"/>
    <dgm:cxn modelId="{A244C7AE-1BA7-4DAE-B516-FFCBD928FBDC}" type="presParOf" srcId="{F77995D2-C483-42A0-94AC-BEBDCA93DB60}" destId="{B83CC010-3378-44E3-AE66-7D30AE3687F5}" srcOrd="10" destOrd="0" presId="urn:microsoft.com/office/officeart/2016/7/layout/RepeatingBendingProcessNew"/>
    <dgm:cxn modelId="{63A4ABEF-BEA8-4A1C-BC25-0FBDCA5B1114}" type="presParOf" srcId="{F77995D2-C483-42A0-94AC-BEBDCA93DB60}" destId="{780853B3-0559-4EF1-A345-6584DDBABE8B}" srcOrd="11" destOrd="0" presId="urn:microsoft.com/office/officeart/2016/7/layout/RepeatingBendingProcessNew"/>
    <dgm:cxn modelId="{87BBB18C-48C3-417B-9644-37E28E8C7BC6}" type="presParOf" srcId="{780853B3-0559-4EF1-A345-6584DDBABE8B}" destId="{1A0FD1A5-E5F9-4888-991E-236F84EE0652}" srcOrd="0" destOrd="0" presId="urn:microsoft.com/office/officeart/2016/7/layout/RepeatingBendingProcessNew"/>
    <dgm:cxn modelId="{6AD19746-4843-469F-814F-7221F8A03B01}" type="presParOf" srcId="{F77995D2-C483-42A0-94AC-BEBDCA93DB60}" destId="{E2E4A6C1-ACB9-46CC-AEC3-4F0DCC5F2978}" srcOrd="12" destOrd="0" presId="urn:microsoft.com/office/officeart/2016/7/layout/RepeatingBendingProcessNew"/>
    <dgm:cxn modelId="{2E20B2B8-5ED6-4FE2-8406-3273533C0E7B}" type="presParOf" srcId="{F77995D2-C483-42A0-94AC-BEBDCA93DB60}" destId="{8035DEE7-B238-4DC1-B929-162A881C5342}" srcOrd="13" destOrd="0" presId="urn:microsoft.com/office/officeart/2016/7/layout/RepeatingBendingProcessNew"/>
    <dgm:cxn modelId="{C487796C-CD37-4464-8816-45C1E56A44CD}" type="presParOf" srcId="{8035DEE7-B238-4DC1-B929-162A881C5342}" destId="{6222DEA9-3B72-460E-9F54-177AAF00F696}" srcOrd="0" destOrd="0" presId="urn:microsoft.com/office/officeart/2016/7/layout/RepeatingBendingProcessNew"/>
    <dgm:cxn modelId="{573BE3E8-994F-4B14-8815-AA658AA67E90}" type="presParOf" srcId="{F77995D2-C483-42A0-94AC-BEBDCA93DB60}" destId="{0A37284A-C3C1-42F1-BCC6-45EE8735A155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68BE7F-0375-446B-B49D-7ACD2C0EF028}">
      <dsp:nvSpPr>
        <dsp:cNvPr id="0" name=""/>
        <dsp:cNvSpPr/>
      </dsp:nvSpPr>
      <dsp:spPr>
        <a:xfrm>
          <a:off x="-199281" y="0"/>
          <a:ext cx="9136100" cy="99315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•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Health Behaviour in School-aged Children report surveys 3,398 adolescents aged 11, 13, and 15 every four years.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-170192" y="29089"/>
        <a:ext cx="7980480" cy="934981"/>
      </dsp:txXfrm>
    </dsp:sp>
    <dsp:sp modelId="{F393F322-43DF-4218-9F41-4A2283E46374}">
      <dsp:nvSpPr>
        <dsp:cNvPr id="0" name=""/>
        <dsp:cNvSpPr/>
      </dsp:nvSpPr>
      <dsp:spPr>
        <a:xfrm>
          <a:off x="258757" y="1173734"/>
          <a:ext cx="9750320" cy="993159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•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27% of respondents report they are too tired to concentrate on lessons: 17% of 11-year-olds, 28% of 13-year-olds, and 42% of 15-year-olds.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7846" y="1202823"/>
        <a:ext cx="8186598" cy="934981"/>
      </dsp:txXfrm>
    </dsp:sp>
    <dsp:sp modelId="{9EA27906-4218-4AC2-AFDF-94E7C171A386}">
      <dsp:nvSpPr>
        <dsp:cNvPr id="0" name=""/>
        <dsp:cNvSpPr/>
      </dsp:nvSpPr>
      <dsp:spPr>
        <a:xfrm>
          <a:off x="915551" y="2347468"/>
          <a:ext cx="9944188" cy="993159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•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percentage of 15-year-olds experiencing low moods at least once a week increased from 40% to 50%.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44640" y="2376557"/>
        <a:ext cx="8362961" cy="934981"/>
      </dsp:txXfrm>
    </dsp:sp>
    <dsp:sp modelId="{4456B2FA-520B-4789-BD57-DC6F6F99E79D}">
      <dsp:nvSpPr>
        <dsp:cNvPr id="0" name=""/>
        <dsp:cNvSpPr/>
      </dsp:nvSpPr>
      <dsp:spPr>
        <a:xfrm>
          <a:off x="1686181" y="3521203"/>
          <a:ext cx="9933224" cy="993159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• Despite fewer reported risk behaviours, young people face unique challenges such as smartphone and social media influences. </a:t>
          </a:r>
          <a:r>
            <a:rPr lang="en-GB" sz="1800" i="1" kern="1200" dirty="0">
              <a:latin typeface="Arial" panose="020B0604020202020204" pitchFamily="34" charset="0"/>
              <a:cs typeface="Arial" panose="020B0604020202020204" pitchFamily="34" charset="0"/>
            </a:rPr>
            <a:t>(BBC News, 2020)</a:t>
          </a:r>
          <a:endParaRPr lang="en-US" sz="1800" i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15270" y="3550292"/>
        <a:ext cx="8341260" cy="934981"/>
      </dsp:txXfrm>
    </dsp:sp>
    <dsp:sp modelId="{1DFC61E0-5BAC-4A56-931A-139166898C6E}">
      <dsp:nvSpPr>
        <dsp:cNvPr id="0" name=""/>
        <dsp:cNvSpPr/>
      </dsp:nvSpPr>
      <dsp:spPr>
        <a:xfrm>
          <a:off x="8291264" y="760670"/>
          <a:ext cx="645553" cy="64555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8436513" y="760670"/>
        <a:ext cx="355055" cy="485779"/>
      </dsp:txXfrm>
    </dsp:sp>
    <dsp:sp modelId="{DE52E95A-6932-4BB2-8008-F7B2E638FCA8}">
      <dsp:nvSpPr>
        <dsp:cNvPr id="0" name=""/>
        <dsp:cNvSpPr/>
      </dsp:nvSpPr>
      <dsp:spPr>
        <a:xfrm>
          <a:off x="9056413" y="1934404"/>
          <a:ext cx="645553" cy="64555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9201662" y="1934404"/>
        <a:ext cx="355055" cy="485779"/>
      </dsp:txXfrm>
    </dsp:sp>
    <dsp:sp modelId="{E664C84C-FA4C-485E-808F-24B1577113E5}">
      <dsp:nvSpPr>
        <dsp:cNvPr id="0" name=""/>
        <dsp:cNvSpPr/>
      </dsp:nvSpPr>
      <dsp:spPr>
        <a:xfrm>
          <a:off x="9810141" y="3108138"/>
          <a:ext cx="645553" cy="64555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9955390" y="3108138"/>
        <a:ext cx="355055" cy="4857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8B142A-C755-48C0-9650-2AE07F7CD7DF}">
      <dsp:nvSpPr>
        <dsp:cNvPr id="0" name=""/>
        <dsp:cNvSpPr/>
      </dsp:nvSpPr>
      <dsp:spPr>
        <a:xfrm>
          <a:off x="0" y="0"/>
          <a:ext cx="5051585" cy="11488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B42C52-1340-4071-9A94-A9F375E056CD}">
      <dsp:nvSpPr>
        <dsp:cNvPr id="0" name=""/>
        <dsp:cNvSpPr/>
      </dsp:nvSpPr>
      <dsp:spPr>
        <a:xfrm>
          <a:off x="347519" y="258976"/>
          <a:ext cx="631854" cy="6318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972EE8-18D9-402E-BB5B-F8C15CFACAE0}">
      <dsp:nvSpPr>
        <dsp:cNvPr id="0" name=""/>
        <dsp:cNvSpPr/>
      </dsp:nvSpPr>
      <dsp:spPr>
        <a:xfrm>
          <a:off x="1326894" y="490"/>
          <a:ext cx="3724690" cy="11488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584" tIns="121584" rIns="121584" bIns="121584" numCol="1" spcCol="1270" anchor="ctr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Increase average sleep time by 8-10hours</a:t>
          </a:r>
        </a:p>
      </dsp:txBody>
      <dsp:txXfrm>
        <a:off x="1326894" y="490"/>
        <a:ext cx="3724690" cy="1148826"/>
      </dsp:txXfrm>
    </dsp:sp>
    <dsp:sp modelId="{10F4274D-14B0-4124-A710-DFA34618E8E2}">
      <dsp:nvSpPr>
        <dsp:cNvPr id="0" name=""/>
        <dsp:cNvSpPr/>
      </dsp:nvSpPr>
      <dsp:spPr>
        <a:xfrm>
          <a:off x="0" y="1436523"/>
          <a:ext cx="5051585" cy="11488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58D2F8-B23F-4CF5-AF6D-6A81F83848A4}">
      <dsp:nvSpPr>
        <dsp:cNvPr id="0" name=""/>
        <dsp:cNvSpPr/>
      </dsp:nvSpPr>
      <dsp:spPr>
        <a:xfrm>
          <a:off x="347519" y="1695009"/>
          <a:ext cx="631854" cy="6318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062A3E-18A7-4CAD-B63D-1726AF3B3F1C}">
      <dsp:nvSpPr>
        <dsp:cNvPr id="0" name=""/>
        <dsp:cNvSpPr/>
      </dsp:nvSpPr>
      <dsp:spPr>
        <a:xfrm>
          <a:off x="1326894" y="1436523"/>
          <a:ext cx="3724690" cy="11488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584" tIns="121584" rIns="121584" bIns="121584" numCol="1" spcCol="1270" anchor="ctr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Reduce screen time use before bed by 30%</a:t>
          </a:r>
        </a:p>
      </dsp:txBody>
      <dsp:txXfrm>
        <a:off x="1326894" y="1436523"/>
        <a:ext cx="3724690" cy="1148826"/>
      </dsp:txXfrm>
    </dsp:sp>
    <dsp:sp modelId="{F9F31547-EF43-467E-BEE9-F7AF7F9BD195}">
      <dsp:nvSpPr>
        <dsp:cNvPr id="0" name=""/>
        <dsp:cNvSpPr/>
      </dsp:nvSpPr>
      <dsp:spPr>
        <a:xfrm>
          <a:off x="0" y="2872556"/>
          <a:ext cx="5051585" cy="11488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56BF02-E939-4BED-A95B-5A74A9D00144}">
      <dsp:nvSpPr>
        <dsp:cNvPr id="0" name=""/>
        <dsp:cNvSpPr/>
      </dsp:nvSpPr>
      <dsp:spPr>
        <a:xfrm>
          <a:off x="347519" y="3131042"/>
          <a:ext cx="631854" cy="6318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FB23EA-870E-4657-8F4D-E3AE94FB1DA2}">
      <dsp:nvSpPr>
        <dsp:cNvPr id="0" name=""/>
        <dsp:cNvSpPr/>
      </dsp:nvSpPr>
      <dsp:spPr>
        <a:xfrm>
          <a:off x="1326894" y="2872556"/>
          <a:ext cx="3724690" cy="11488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584" tIns="121584" rIns="121584" bIns="121584" numCol="1" spcCol="1270" anchor="ctr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Improve energy and concentration during school</a:t>
          </a:r>
        </a:p>
      </dsp:txBody>
      <dsp:txXfrm>
        <a:off x="1326894" y="2872556"/>
        <a:ext cx="3724690" cy="11488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5B3129-78DD-4B48-872E-FEA9F51BE449}">
      <dsp:nvSpPr>
        <dsp:cNvPr id="0" name=""/>
        <dsp:cNvSpPr/>
      </dsp:nvSpPr>
      <dsp:spPr>
        <a:xfrm>
          <a:off x="2485897" y="938754"/>
          <a:ext cx="54103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103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42124" y="981615"/>
        <a:ext cx="28581" cy="5716"/>
      </dsp:txXfrm>
    </dsp:sp>
    <dsp:sp modelId="{873DF67C-2CDE-4F90-867A-4ACD7BB235D8}">
      <dsp:nvSpPr>
        <dsp:cNvPr id="0" name=""/>
        <dsp:cNvSpPr/>
      </dsp:nvSpPr>
      <dsp:spPr>
        <a:xfrm>
          <a:off x="2320" y="238861"/>
          <a:ext cx="2485376" cy="149122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786" tIns="127835" rIns="121786" bIns="12783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What is sleep hygiene? Why does it matter?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20" y="238861"/>
        <a:ext cx="2485376" cy="1491226"/>
      </dsp:txXfrm>
    </dsp:sp>
    <dsp:sp modelId="{1D395E20-CCE9-4676-838E-A03C4C670052}">
      <dsp:nvSpPr>
        <dsp:cNvPr id="0" name=""/>
        <dsp:cNvSpPr/>
      </dsp:nvSpPr>
      <dsp:spPr>
        <a:xfrm>
          <a:off x="5542910" y="938754"/>
          <a:ext cx="54103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1036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799138" y="981615"/>
        <a:ext cx="28581" cy="5716"/>
      </dsp:txXfrm>
    </dsp:sp>
    <dsp:sp modelId="{402E7B0A-7E55-492C-B6DB-59432EA01929}">
      <dsp:nvSpPr>
        <dsp:cNvPr id="0" name=""/>
        <dsp:cNvSpPr/>
      </dsp:nvSpPr>
      <dsp:spPr>
        <a:xfrm>
          <a:off x="3059333" y="238861"/>
          <a:ext cx="2485376" cy="149122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786" tIns="127835" rIns="121786" bIns="12783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Bedroom environment (quiet, calm, dark)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59333" y="238861"/>
        <a:ext cx="2485376" cy="1491226"/>
      </dsp:txXfrm>
    </dsp:sp>
    <dsp:sp modelId="{50D369ED-357C-4BA5-BA81-ECA6FD8075A3}">
      <dsp:nvSpPr>
        <dsp:cNvPr id="0" name=""/>
        <dsp:cNvSpPr/>
      </dsp:nvSpPr>
      <dsp:spPr>
        <a:xfrm>
          <a:off x="8599924" y="938754"/>
          <a:ext cx="54103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1036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856151" y="981615"/>
        <a:ext cx="28581" cy="5716"/>
      </dsp:txXfrm>
    </dsp:sp>
    <dsp:sp modelId="{ECF39FA9-3EB8-42AD-9D3E-6F4C8889E4D7}">
      <dsp:nvSpPr>
        <dsp:cNvPr id="0" name=""/>
        <dsp:cNvSpPr/>
      </dsp:nvSpPr>
      <dsp:spPr>
        <a:xfrm>
          <a:off x="6116347" y="238861"/>
          <a:ext cx="2485376" cy="149122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786" tIns="127835" rIns="121786" bIns="12783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Screen-Free Challenge (no phones 30 mins before bed)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16347" y="238861"/>
        <a:ext cx="2485376" cy="1491226"/>
      </dsp:txXfrm>
    </dsp:sp>
    <dsp:sp modelId="{3E745E32-648B-4889-B817-31B8CA032FC8}">
      <dsp:nvSpPr>
        <dsp:cNvPr id="0" name=""/>
        <dsp:cNvSpPr/>
      </dsp:nvSpPr>
      <dsp:spPr>
        <a:xfrm>
          <a:off x="1245008" y="1728287"/>
          <a:ext cx="9171040" cy="541036"/>
        </a:xfrm>
        <a:custGeom>
          <a:avLst/>
          <a:gdLst/>
          <a:ahLst/>
          <a:cxnLst/>
          <a:rect l="0" t="0" r="0" b="0"/>
          <a:pathLst>
            <a:path>
              <a:moveTo>
                <a:pt x="9171040" y="0"/>
              </a:moveTo>
              <a:lnTo>
                <a:pt x="9171040" y="287618"/>
              </a:lnTo>
              <a:lnTo>
                <a:pt x="0" y="287618"/>
              </a:lnTo>
              <a:lnTo>
                <a:pt x="0" y="541036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600808" y="1995947"/>
        <a:ext cx="459441" cy="5716"/>
      </dsp:txXfrm>
    </dsp:sp>
    <dsp:sp modelId="{240F124C-612C-4F2E-8DDD-841DAA5FB53B}">
      <dsp:nvSpPr>
        <dsp:cNvPr id="0" name=""/>
        <dsp:cNvSpPr/>
      </dsp:nvSpPr>
      <dsp:spPr>
        <a:xfrm>
          <a:off x="9173360" y="238861"/>
          <a:ext cx="2485376" cy="149122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786" tIns="127835" rIns="121786" bIns="12783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Relaxation strategies (deep breathing, music)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173360" y="238861"/>
        <a:ext cx="2485376" cy="1491226"/>
      </dsp:txXfrm>
    </dsp:sp>
    <dsp:sp modelId="{70EE96A6-F307-4C79-90F0-AD0C32871E17}">
      <dsp:nvSpPr>
        <dsp:cNvPr id="0" name=""/>
        <dsp:cNvSpPr/>
      </dsp:nvSpPr>
      <dsp:spPr>
        <a:xfrm>
          <a:off x="2485897" y="3001616"/>
          <a:ext cx="54103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1036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42124" y="3044478"/>
        <a:ext cx="28581" cy="5716"/>
      </dsp:txXfrm>
    </dsp:sp>
    <dsp:sp modelId="{9DEEF003-6F39-4E18-B17A-228AB0C077DE}">
      <dsp:nvSpPr>
        <dsp:cNvPr id="0" name=""/>
        <dsp:cNvSpPr/>
      </dsp:nvSpPr>
      <dsp:spPr>
        <a:xfrm>
          <a:off x="2320" y="2301723"/>
          <a:ext cx="2485376" cy="149122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786" tIns="127835" rIns="121786" bIns="12783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Healthy habits and well-being (no caffeine late, routine)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20" y="2301723"/>
        <a:ext cx="2485376" cy="1491226"/>
      </dsp:txXfrm>
    </dsp:sp>
    <dsp:sp modelId="{780853B3-0559-4EF1-A345-6584DDBABE8B}">
      <dsp:nvSpPr>
        <dsp:cNvPr id="0" name=""/>
        <dsp:cNvSpPr/>
      </dsp:nvSpPr>
      <dsp:spPr>
        <a:xfrm>
          <a:off x="5542910" y="3001616"/>
          <a:ext cx="54103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103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799138" y="3044478"/>
        <a:ext cx="28581" cy="5716"/>
      </dsp:txXfrm>
    </dsp:sp>
    <dsp:sp modelId="{B83CC010-3378-44E3-AE66-7D30AE3687F5}">
      <dsp:nvSpPr>
        <dsp:cNvPr id="0" name=""/>
        <dsp:cNvSpPr/>
      </dsp:nvSpPr>
      <dsp:spPr>
        <a:xfrm>
          <a:off x="3059333" y="2301723"/>
          <a:ext cx="2485376" cy="149122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786" tIns="127835" rIns="121786" bIns="12783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Sleep diary check + support 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59333" y="2301723"/>
        <a:ext cx="2485376" cy="1491226"/>
      </dsp:txXfrm>
    </dsp:sp>
    <dsp:sp modelId="{8035DEE7-B238-4DC1-B929-162A881C5342}">
      <dsp:nvSpPr>
        <dsp:cNvPr id="0" name=""/>
        <dsp:cNvSpPr/>
      </dsp:nvSpPr>
      <dsp:spPr>
        <a:xfrm>
          <a:off x="8599924" y="3001616"/>
          <a:ext cx="54103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1036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856151" y="3044478"/>
        <a:ext cx="28581" cy="5716"/>
      </dsp:txXfrm>
    </dsp:sp>
    <dsp:sp modelId="{E2E4A6C1-ACB9-46CC-AEC3-4F0DCC5F2978}">
      <dsp:nvSpPr>
        <dsp:cNvPr id="0" name=""/>
        <dsp:cNvSpPr/>
      </dsp:nvSpPr>
      <dsp:spPr>
        <a:xfrm>
          <a:off x="6116347" y="2301723"/>
          <a:ext cx="2485376" cy="149122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786" tIns="127835" rIns="121786" bIns="12783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Sharing progress &amp; peer support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16347" y="2301723"/>
        <a:ext cx="2485376" cy="1491226"/>
      </dsp:txXfrm>
    </dsp:sp>
    <dsp:sp modelId="{0A37284A-C3C1-42F1-BCC6-45EE8735A155}">
      <dsp:nvSpPr>
        <dsp:cNvPr id="0" name=""/>
        <dsp:cNvSpPr/>
      </dsp:nvSpPr>
      <dsp:spPr>
        <a:xfrm>
          <a:off x="9173360" y="2301723"/>
          <a:ext cx="2485376" cy="149122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786" tIns="127835" rIns="121786" bIns="12783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Celebration &amp; reflection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173360" y="2301723"/>
        <a:ext cx="2485376" cy="14912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087AF0-7C8C-46E6-B408-7D2A6C3E1C43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B667B-BDE4-468C-89FC-C12BE48F2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460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6B667B-BDE4-468C-89FC-C12BE48F2A7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5474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6B667B-BDE4-468C-89FC-C12BE48F2A7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068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34F26-4717-A6E7-A17B-5FAC71CC7D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E9F935-DB3B-8801-5995-FA6906F7EA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89D6EB-7540-ECFC-A45B-23C5744B4A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92562-2FD6-4FDC-9297-E15D695246D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ECC14D-7918-DD26-551A-1590740B7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754356-9516-0161-5543-6884C1F08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062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3CAC9-5071-C5E2-B90E-815B0EE51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1A49-1334-CCF2-BBAB-AA73A2E0B1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477E4-7A7E-BDC7-3613-32358C71D8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92562-2FD6-4FDC-9297-E15D695246D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3188FD-01E6-BE06-07A1-65A2235C2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460C5-906E-50F1-ADEB-4A69E99B2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877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819C5-FD30-425F-1230-8E7EFCED1A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19EBDE-0663-93D0-BF84-811B86F2B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407D5D-FFCE-98D3-367F-16A52A657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92562-2FD6-4FDC-9297-E15D695246D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C39495-C434-9919-1DD9-55012E951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C29FF4-008A-8265-5597-5632FE95FF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2617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129F6-73C4-7F18-6F15-54269EE97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E0BDF-FED7-A5C7-3664-708FB862F7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6C9422-1A1F-9769-4474-02B04B7406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AA7ACE-DD68-412D-A042-3591BADBC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92562-2FD6-4FDC-9297-E15D695246D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A62D5F-F606-3C30-BAEE-A6CD7563F3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D3641E-CBEB-4B3A-8EBA-097802B50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058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4F285-D0EB-0F9F-9F6F-EC93B938D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714D44-771D-D9F3-80BD-8102376FDD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02507A-3161-DD0C-50E9-52DE38B32B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333BD1-9360-0A0F-22E1-6ACD69950C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7FA4B4-8D28-8F4D-DD2A-D1C013CCFA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9C9BFE-1457-6ED1-E030-E7AF6B7C0B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92562-2FD6-4FDC-9297-E15D695246D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349D8D-54E4-104E-83D2-EE4E8C466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E22C2C-CE46-CA70-4319-98E9A3A13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046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5C58C-7B29-A731-4B67-0DC088C68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2B9054-8011-7A2D-278C-A29A8A6F30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92562-2FD6-4FDC-9297-E15D695246D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6E5A71-78C8-90AF-8B0D-95B37A35C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BA30C0-A723-11E0-9093-C287E4758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0616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7237DC-4798-9A48-CDB0-C5EEF00ABC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92562-2FD6-4FDC-9297-E15D695246D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038804-3DA4-968D-7D4A-D8ED7AFAF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7C883B-BAED-D3C9-4A50-F3D9F1490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507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D4367-0F22-B72C-5BF9-5C3F2212E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F570A-36E9-08EA-8EAE-21886AAFB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CA919C-42F0-2BA4-03CC-34E7CD45CC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92127C-77CA-CE4E-720D-89B756E74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92562-2FD6-4FDC-9297-E15D695246D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FEC6BC-24F3-E07A-53AD-692026FB1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B6A9C1-291D-E547-A7EB-BDD1D3F1A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247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7534-2849-9932-0B16-A2E9FCAC1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89C5C0-E4DE-4077-2F29-709A6EB6D5B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C752E1-362F-5B78-ECCD-16FFDCACF5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047E0B-106E-3368-6962-05D3AC447B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92562-2FD6-4FDC-9297-E15D695246D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DAD64E-77F9-78CE-906F-5187E75FC7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1C25CB-0288-944D-7455-75DC5B0EE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836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06561-B482-EB68-67FE-C050AC188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80E4C8-BB3D-3698-93F9-165AFEBF26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A3EA2B-F714-66A1-621D-178DD08D46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92562-2FD6-4FDC-9297-E15D695246D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179F3D-C7AB-6C75-1847-FAD128D8C4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04D6D-1B78-1EEE-071D-23297FA6E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602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2AF60C-5713-B582-BED2-57D0329B68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31A878-FC0F-914E-5BB4-D1B0C0F0ED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BA02B-1D61-B26F-B648-993DDF46F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92562-2FD6-4FDC-9297-E15D695246D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D54108-F272-751B-4274-80A8AAFFBF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84E5E2-B3EC-0065-60D7-6317610B9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1461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3541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70E0B0-0361-452A-7D99-43C935F23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1D0747-1019-3390-48B8-BB4BF848F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AFC5C5-4BCE-2EFD-96DE-D9FA457CF0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A92562-2FD6-4FDC-9297-E15D695246D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BBD6AA-6B2B-A830-47A6-34B1CBB97D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CCD19C-6294-9E53-719B-F5A0E81F28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153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ihm.org.uk/uwtsd-london-logo-002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ik.com/premium-photo/portrait-smiling-friends-enjoying-their-day-school_33147551.htm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education-51207415" TargetMode="External"/><Relationship Id="rId2" Type="http://schemas.openxmlformats.org/officeDocument/2006/relationships/hyperlink" Target="https://doi.org/10.1111/jcpp.12125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evelinalondon.nhs.uk/our-services/hospital/sleep-medicine-department/how-to-sleep-well-for-teenagers.aspx?utm_source=chatgpt.com" TargetMode="External"/><Relationship Id="rId5" Type="http://schemas.openxmlformats.org/officeDocument/2006/relationships/hyperlink" Target="https://doi.org/10.24095/hpcdp.42.4.04" TargetMode="External"/><Relationship Id="rId4" Type="http://schemas.openxmlformats.org/officeDocument/2006/relationships/hyperlink" Target="https://www.cdc.gov/yrbs/dstr/dietary-physical-sleep-behaviors.html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sleepaction.org/sleep-support/sleep-support-for-teenagers/" TargetMode="External"/><Relationship Id="rId3" Type="http://schemas.openxmlformats.org/officeDocument/2006/relationships/hyperlink" Target="https://doi.org/10.1136/bmj.l84" TargetMode="External"/><Relationship Id="rId7" Type="http://schemas.openxmlformats.org/officeDocument/2006/relationships/hyperlink" Target="https://doi.org/10.23736/S0026-4946.17.04914-3" TargetMode="External"/><Relationship Id="rId2" Type="http://schemas.openxmlformats.org/officeDocument/2006/relationships/hyperlink" Target="https://www.mind.org.uk/for-young-people/feelings-and-experiences/tips-to-improve-your-sleep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positivepsychology.com/health-belief-model" TargetMode="External"/><Relationship Id="rId5" Type="http://schemas.openxmlformats.org/officeDocument/2006/relationships/hyperlink" Target="https://www.nhs.uk/every-mind-matters/mental-health-issues/sleep/" TargetMode="External"/><Relationship Id="rId10" Type="http://schemas.openxmlformats.org/officeDocument/2006/relationships/hyperlink" Target="https://teensleephub.org.uk/bedroom-environment/" TargetMode="External"/><Relationship Id="rId4" Type="http://schemas.openxmlformats.org/officeDocument/2006/relationships/hyperlink" Target="https://www.nhs.uk/every-mind-matters/" TargetMode="External"/><Relationship Id="rId9" Type="http://schemas.openxmlformats.org/officeDocument/2006/relationships/hyperlink" Target="https://www.sleepfoundation.org/teens-and-sleep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D0EF4-EF40-17F0-AD60-84A40BC2AA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5557" y="2275115"/>
            <a:ext cx="9851572" cy="4408714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name: Social Epidemiology and Public Health Development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code: LCHS7000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Lecturer name: Dr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Itse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Olaoye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Assessment 1: Presentation group 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Student’s name:  Patricia Kelly Lambo: 2215117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Elena Draghici: 2214911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Adela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Slivciuc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: 2213787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Title: Poor Sleep Hygiene in Ages 11–15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black text on a white background">
            <a:extLst>
              <a:ext uri="{FF2B5EF4-FFF2-40B4-BE49-F238E27FC236}">
                <a16:creationId xmlns:a16="http://schemas.microsoft.com/office/drawing/2014/main" id="{185AB3B5-C279-02A3-3B22-0EB998DA27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3643" y="270101"/>
            <a:ext cx="4457700" cy="1569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0041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kids smiling at camera">
            <a:extLst>
              <a:ext uri="{FF2B5EF4-FFF2-40B4-BE49-F238E27FC236}">
                <a16:creationId xmlns:a16="http://schemas.microsoft.com/office/drawing/2014/main" id="{E93141E3-B993-DD13-2F20-EF2669C2EC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557" r="325" b="-1"/>
          <a:stretch>
            <a:fillRect/>
          </a:stretch>
        </p:blipFill>
        <p:spPr>
          <a:xfrm>
            <a:off x="-65624" y="10"/>
            <a:ext cx="9669642" cy="685799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216F47-53F2-7A86-330A-A6694DFB891B}"/>
              </a:ext>
            </a:extLst>
          </p:cNvPr>
          <p:cNvSpPr txBox="1"/>
          <p:nvPr/>
        </p:nvSpPr>
        <p:spPr>
          <a:xfrm>
            <a:off x="8133374" y="1920779"/>
            <a:ext cx="3793824" cy="958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Campaign Name: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Rest to Be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Your Best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CC05A3-C48B-6725-614E-21969A493EB8}"/>
              </a:ext>
            </a:extLst>
          </p:cNvPr>
          <p:cNvSpPr txBox="1"/>
          <p:nvPr/>
        </p:nvSpPr>
        <p:spPr>
          <a:xfrm>
            <a:off x="8152327" y="3070180"/>
            <a:ext cx="4045269" cy="958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Slogan: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Good Night, Better Day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4E11F2-A1A0-799B-B974-D70524DB4C74}"/>
              </a:ext>
            </a:extLst>
          </p:cNvPr>
          <p:cNvSpPr txBox="1"/>
          <p:nvPr/>
        </p:nvSpPr>
        <p:spPr>
          <a:xfrm>
            <a:off x="8190352" y="4002671"/>
            <a:ext cx="4064222" cy="958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Target Group: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11–15 years old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(secondary school)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E11EB2E-0CCA-66AC-D2AF-B21711A4B1DE}"/>
              </a:ext>
            </a:extLst>
          </p:cNvPr>
          <p:cNvSpPr txBox="1"/>
          <p:nvPr/>
        </p:nvSpPr>
        <p:spPr>
          <a:xfrm>
            <a:off x="8152327" y="5344902"/>
            <a:ext cx="3959951" cy="958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Setting: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Local Secondary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School</a:t>
            </a:r>
          </a:p>
        </p:txBody>
      </p:sp>
      <p:sp>
        <p:nvSpPr>
          <p:cNvPr id="23" name="Title 22">
            <a:extLst>
              <a:ext uri="{FF2B5EF4-FFF2-40B4-BE49-F238E27FC236}">
                <a16:creationId xmlns:a16="http://schemas.microsoft.com/office/drawing/2014/main" id="{D327A7B1-D588-388D-AC17-9460FF0CF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7505" y="273854"/>
            <a:ext cx="4528456" cy="1581375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</a:t>
            </a:r>
            <a:r>
              <a:rPr lang="en-GB" sz="3200" b="1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Promotion Campaign</a:t>
            </a:r>
            <a:endParaRPr lang="en-GB" sz="3200" b="1" dirty="0">
              <a:solidFill>
                <a:schemeClr val="accent5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12317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5F7FB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Text 1"/>
          <p:cNvSpPr/>
          <p:nvPr/>
        </p:nvSpPr>
        <p:spPr>
          <a:xfrm>
            <a:off x="408432" y="286512"/>
            <a:ext cx="8558784" cy="6096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3200" b="1" dirty="0">
                <a:solidFill>
                  <a:srgbClr val="2A456B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Task 1: Rationale for the Campaign</a:t>
            </a:r>
            <a:endParaRPr lang="en-US" sz="3200" b="1" dirty="0"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902208" y="1097280"/>
            <a:ext cx="2695627" cy="3048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2000" b="1">
                <a:solidFill>
                  <a:srgbClr val="3D3D3D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Why This Campaign?</a:t>
            </a:r>
            <a:endParaRPr lang="en-US" sz="200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432" y="1066800"/>
            <a:ext cx="365760" cy="365760"/>
          </a:xfrm>
          <a:prstGeom prst="rect">
            <a:avLst/>
          </a:prstGeom>
        </p:spPr>
      </p:pic>
      <p:sp>
        <p:nvSpPr>
          <p:cNvPr id="11" name="Shape 5"/>
          <p:cNvSpPr/>
          <p:nvPr/>
        </p:nvSpPr>
        <p:spPr>
          <a:xfrm>
            <a:off x="265086" y="1552156"/>
            <a:ext cx="3549440" cy="5173109"/>
          </a:xfrm>
          <a:prstGeom prst="roundRect">
            <a:avLst>
              <a:gd name="adj" fmla="val 5147"/>
            </a:avLst>
          </a:prstGeom>
          <a:solidFill>
            <a:srgbClr val="FFB3DD"/>
          </a:solidFill>
          <a:ln/>
        </p:spPr>
        <p:txBody>
          <a:bodyPr/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2" name="Shape 6"/>
          <p:cNvSpPr/>
          <p:nvPr/>
        </p:nvSpPr>
        <p:spPr>
          <a:xfrm>
            <a:off x="1188720" y="1932432"/>
            <a:ext cx="2731008" cy="1481328"/>
          </a:xfrm>
          <a:prstGeom prst="roundRect">
            <a:avLst>
              <a:gd name="adj" fmla="val 6430"/>
            </a:avLst>
          </a:prstGeom>
          <a:noFill/>
          <a:ln/>
        </p:spPr>
        <p:txBody>
          <a:bodyPr/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811" y="1744262"/>
            <a:ext cx="3072024" cy="1907779"/>
          </a:xfrm>
          <a:prstGeom prst="rect">
            <a:avLst/>
          </a:prstGeom>
        </p:spPr>
      </p:pic>
      <p:sp>
        <p:nvSpPr>
          <p:cNvPr id="15" name="Shape 8"/>
          <p:cNvSpPr/>
          <p:nvPr/>
        </p:nvSpPr>
        <p:spPr>
          <a:xfrm>
            <a:off x="4451006" y="1493139"/>
            <a:ext cx="3549439" cy="5188340"/>
          </a:xfrm>
          <a:prstGeom prst="roundRect">
            <a:avLst>
              <a:gd name="adj" fmla="val 5147"/>
            </a:avLst>
          </a:prstGeom>
          <a:solidFill>
            <a:srgbClr val="16F0CC"/>
          </a:solidFill>
          <a:ln/>
        </p:spPr>
        <p:txBody>
          <a:bodyPr/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6" name="Shape 9"/>
          <p:cNvSpPr/>
          <p:nvPr/>
        </p:nvSpPr>
        <p:spPr>
          <a:xfrm>
            <a:off x="4986528" y="1932432"/>
            <a:ext cx="2731008" cy="1481328"/>
          </a:xfrm>
          <a:prstGeom prst="roundRect">
            <a:avLst>
              <a:gd name="adj" fmla="val 6430"/>
            </a:avLst>
          </a:prstGeom>
          <a:noFill/>
          <a:ln/>
        </p:spPr>
        <p:txBody>
          <a:bodyPr/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pic>
        <p:nvPicPr>
          <p:cNvPr id="17" name="Image 5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1073" y="1722742"/>
            <a:ext cx="3076463" cy="1966062"/>
          </a:xfrm>
          <a:prstGeom prst="rect">
            <a:avLst/>
          </a:prstGeom>
        </p:spPr>
      </p:pic>
      <p:sp>
        <p:nvSpPr>
          <p:cNvPr id="19" name="Shape 11"/>
          <p:cNvSpPr/>
          <p:nvPr/>
        </p:nvSpPr>
        <p:spPr>
          <a:xfrm>
            <a:off x="8522021" y="1493139"/>
            <a:ext cx="3404893" cy="5230166"/>
          </a:xfrm>
          <a:prstGeom prst="roundRect">
            <a:avLst>
              <a:gd name="adj" fmla="val 5147"/>
            </a:avLst>
          </a:prstGeom>
          <a:solidFill>
            <a:srgbClr val="3EC6F8"/>
          </a:solidFill>
          <a:ln/>
        </p:spPr>
        <p:txBody>
          <a:bodyPr/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0" name="Shape 12"/>
          <p:cNvSpPr/>
          <p:nvPr/>
        </p:nvSpPr>
        <p:spPr>
          <a:xfrm>
            <a:off x="8784336" y="1932432"/>
            <a:ext cx="2731008" cy="1481328"/>
          </a:xfrm>
          <a:prstGeom prst="roundRect">
            <a:avLst>
              <a:gd name="adj" fmla="val 6430"/>
            </a:avLst>
          </a:prstGeom>
          <a:noFill/>
          <a:ln/>
        </p:spPr>
        <p:txBody>
          <a:bodyPr/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pic>
        <p:nvPicPr>
          <p:cNvPr id="21" name="Image 6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84336" y="1735213"/>
            <a:ext cx="2886038" cy="1875766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525810" y="3860678"/>
            <a:ext cx="2952451" cy="2805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ea typeface="Tahoma"/>
                <a:cs typeface="Arial" panose="020B0604020202020204" pitchFamily="34" charset="0"/>
              </a:rPr>
              <a:t>Teenagers are among the most sleep-deprived groups, averaging only 6–7 hours of sleep per night (Sleep Foundation, 2023).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687824" y="3956358"/>
            <a:ext cx="3088111" cy="23436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ea typeface="Tahoma"/>
                <a:cs typeface="Arial" panose="020B0604020202020204" pitchFamily="34" charset="0"/>
              </a:rPr>
              <a:t>According to NHS (2024), adolescents require 8–10 hours of sleep daily for optimal functioning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(Olaoye, 2025)</a:t>
            </a:r>
            <a:r>
              <a:rPr lang="en-US" sz="2000" dirty="0">
                <a:latin typeface="Arial" panose="020B0604020202020204" pitchFamily="34" charset="0"/>
                <a:ea typeface="Tahoma"/>
                <a:cs typeface="Arial" panose="020B0604020202020204" pitchFamily="34" charset="0"/>
              </a:rPr>
              <a:t>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533668" y="3876159"/>
            <a:ext cx="3132521" cy="23436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ea typeface="Tahoma"/>
                <a:cs typeface="Arial" panose="020B0604020202020204" pitchFamily="34" charset="0"/>
              </a:rPr>
              <a:t>The CDC (2025) reports that poor sleep is linked to mental health issues, low academic performance, and risky </a:t>
            </a:r>
            <a:r>
              <a:rPr lang="en-US" sz="2000" dirty="0" err="1">
                <a:latin typeface="Arial" panose="020B0604020202020204" pitchFamily="34" charset="0"/>
                <a:ea typeface="Tahoma"/>
                <a:cs typeface="Arial" panose="020B0604020202020204" pitchFamily="34" charset="0"/>
              </a:rPr>
              <a:t>behaviours</a:t>
            </a:r>
            <a:r>
              <a:rPr lang="en-US" sz="2000" dirty="0">
                <a:latin typeface="Arial" panose="020B0604020202020204" pitchFamily="34" charset="0"/>
                <a:ea typeface="Tahoma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9259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894C5AB-3489-3214-5DA0-738B52C97AF6}"/>
              </a:ext>
            </a:extLst>
          </p:cNvPr>
          <p:cNvSpPr/>
          <p:nvPr/>
        </p:nvSpPr>
        <p:spPr>
          <a:xfrm>
            <a:off x="656489" y="360410"/>
            <a:ext cx="10911531" cy="877729"/>
          </a:xfrm>
          <a:prstGeom prst="rect">
            <a:avLst/>
          </a:prstGeom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                                   </a:t>
            </a:r>
            <a:r>
              <a:rPr lang="en-US" sz="3200" b="1" kern="1200" dirty="0">
                <a:solidFill>
                  <a:srgbClr val="FFFFFF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Statistics</a:t>
            </a:r>
          </a:p>
        </p:txBody>
      </p:sp>
      <p:graphicFrame>
        <p:nvGraphicFramePr>
          <p:cNvPr id="5" name="TextBox 1">
            <a:extLst>
              <a:ext uri="{FF2B5EF4-FFF2-40B4-BE49-F238E27FC236}">
                <a16:creationId xmlns:a16="http://schemas.microsoft.com/office/drawing/2014/main" id="{41747258-1E7C-0199-C8B0-E905058265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88242116"/>
              </p:ext>
            </p:extLst>
          </p:nvPr>
        </p:nvGraphicFramePr>
        <p:xfrm>
          <a:off x="402191" y="1797947"/>
          <a:ext cx="11420125" cy="4514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216188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1942232-83D0-49E2-AF9B-1F97E3C1E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9E70D72-6E23-4015-A4A6-85C120C1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11EB833-251A-960D-84DE-822388B15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8006" y="728394"/>
            <a:ext cx="3816967" cy="87090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kern="12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Consequences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C28A977F-B603-4D81-B0FC-C8DE048A7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8"/>
            <a:chOff x="-305" y="-1"/>
            <a:chExt cx="3832880" cy="2876136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183CE8C-E039-4B2F-A36E-5FD5CD5D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EB77281-FAB4-40D0-B3F3-264EC4AB2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15E59F3-75FC-494F-8737-5F00A4964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3ADDCFA-B066-4D79-AB71-062E66E58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C78D9229-E61D-4FEE-8321-2F8B64A8C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6037" y="4852038"/>
            <a:ext cx="2151670" cy="1860256"/>
            <a:chOff x="-305" y="-4155"/>
            <a:chExt cx="2514948" cy="2174333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FDD3CCB-26A3-4D79-AEB6-7A60CF980D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9AC4470-5113-4709-B29F-CDB937F25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E0D146C-9DAB-421E-AE88-5F854BF3F7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12EB32A5-4408-4F6C-84B2-F9A908237A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20EEF749-9A55-49B9-680C-1F7634938F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9397155"/>
              </p:ext>
            </p:extLst>
          </p:nvPr>
        </p:nvGraphicFramePr>
        <p:xfrm>
          <a:off x="195942" y="2383971"/>
          <a:ext cx="5772239" cy="4026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29580">
                  <a:extLst>
                    <a:ext uri="{9D8B030D-6E8A-4147-A177-3AD203B41FA5}">
                      <a16:colId xmlns:a16="http://schemas.microsoft.com/office/drawing/2014/main" val="285048563"/>
                    </a:ext>
                  </a:extLst>
                </a:gridCol>
                <a:gridCol w="2942659">
                  <a:extLst>
                    <a:ext uri="{9D8B030D-6E8A-4147-A177-3AD203B41FA5}">
                      <a16:colId xmlns:a16="http://schemas.microsoft.com/office/drawing/2014/main" val="54175736"/>
                    </a:ext>
                  </a:extLst>
                </a:gridCol>
              </a:tblGrid>
              <a:tr h="84101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Short Term (Daily)</a:t>
                      </a:r>
                    </a:p>
                  </a:txBody>
                  <a:tcPr marL="91653" marR="91653" marT="45827" marB="45827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Long Term (Future)</a:t>
                      </a:r>
                    </a:p>
                  </a:txBody>
                  <a:tcPr marL="91653" marR="91653" marT="45827" marB="45827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4874687"/>
                  </a:ext>
                </a:extLst>
              </a:tr>
              <a:tr h="3185305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Fatigue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irritability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focus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 academic performance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  <a:r>
                        <a:rPr lang="en-US" sz="2000" dirty="0">
                          <a:latin typeface="Arial" panose="020B0604020202020204" pitchFamily="34" charset="0"/>
                          <a:ea typeface="Tahoma" panose="020B060403050404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Tahoma" panose="020B0604030504040204" pitchFamily="34" charset="0"/>
                          <a:cs typeface="Arial" panose="020B0604020202020204" pitchFamily="34" charset="0"/>
                        </a:rPr>
                        <a:t>(Owens &amp; Weiss, 2017)</a:t>
                      </a:r>
                      <a:endParaRPr lang="en-GB" sz="18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endParaRPr lang="en-GB" sz="2000" dirty="0">
                        <a:latin typeface="Arial"/>
                        <a:cs typeface="Arial"/>
                      </a:endParaRPr>
                    </a:p>
                  </a:txBody>
                  <a:tcPr marL="91653" marR="91653" marT="45827" marB="45827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Arial"/>
                          <a:cs typeface="Arial"/>
                        </a:rPr>
                        <a:t>Increased risk of</a:t>
                      </a:r>
                    </a:p>
                    <a:p>
                      <a:pPr marL="0" indent="0">
                        <a:lnSpc>
                          <a:spcPct val="150000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GB" sz="1800" dirty="0">
                          <a:latin typeface="Arial"/>
                          <a:cs typeface="Arial"/>
                        </a:rPr>
                        <a:t>obesity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Arial"/>
                          <a:cs typeface="Arial"/>
                        </a:rPr>
                        <a:t>depression, anxiety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Arial"/>
                          <a:cs typeface="Arial"/>
                        </a:rPr>
                        <a:t>cardiovascular</a:t>
                      </a:r>
                    </a:p>
                    <a:p>
                      <a:pPr marL="0" indent="0">
                        <a:lnSpc>
                          <a:spcPct val="150000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Issues (Hanson and Huecker,2019)</a:t>
                      </a:r>
                    </a:p>
                  </a:txBody>
                  <a:tcPr marL="91653" marR="91653" marT="45827" marB="45827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2074821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33F6A92F-B282-30C6-7FC0-F11893158E61}"/>
              </a:ext>
            </a:extLst>
          </p:cNvPr>
          <p:cNvSpPr txBox="1"/>
          <p:nvPr/>
        </p:nvSpPr>
        <p:spPr>
          <a:xfrm>
            <a:off x="7178045" y="690844"/>
            <a:ext cx="4211239" cy="1478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Campaign Aims (3 SMART Objectives)</a:t>
            </a:r>
          </a:p>
        </p:txBody>
      </p:sp>
      <p:pic>
        <p:nvPicPr>
          <p:cNvPr id="2" name="Picture 1" descr="preencoded.png">
            <a:extLst>
              <a:ext uri="{FF2B5EF4-FFF2-40B4-BE49-F238E27FC236}">
                <a16:creationId xmlns:a16="http://schemas.microsoft.com/office/drawing/2014/main" id="{9820629E-A2D7-DB00-EE6B-27CC6B7E74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1278" y="5402332"/>
            <a:ext cx="771525" cy="771525"/>
          </a:xfrm>
          <a:prstGeom prst="rect">
            <a:avLst/>
          </a:prstGeom>
        </p:spPr>
      </p:pic>
      <p:pic>
        <p:nvPicPr>
          <p:cNvPr id="3" name="Picture 2" descr="preencoded.png">
            <a:extLst>
              <a:ext uri="{FF2B5EF4-FFF2-40B4-BE49-F238E27FC236}">
                <a16:creationId xmlns:a16="http://schemas.microsoft.com/office/drawing/2014/main" id="{17FCB5FD-DF2A-D25A-584D-708B5EDA7F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4585" y="5505431"/>
            <a:ext cx="771525" cy="752475"/>
          </a:xfrm>
          <a:prstGeom prst="rect">
            <a:avLst/>
          </a:prstGeom>
        </p:spPr>
      </p:pic>
      <p:graphicFrame>
        <p:nvGraphicFramePr>
          <p:cNvPr id="32" name="TextBox 10">
            <a:extLst>
              <a:ext uri="{FF2B5EF4-FFF2-40B4-BE49-F238E27FC236}">
                <a16:creationId xmlns:a16="http://schemas.microsoft.com/office/drawing/2014/main" id="{561518EA-E5AD-5E55-3F6E-82CA9C606D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3609987"/>
              </p:ext>
            </p:extLst>
          </p:nvPr>
        </p:nvGraphicFramePr>
        <p:xfrm>
          <a:off x="6853936" y="2388412"/>
          <a:ext cx="5051585" cy="40218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9539757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9" name="Rectangle 98">
            <a:extLst>
              <a:ext uri="{FF2B5EF4-FFF2-40B4-BE49-F238E27FC236}">
                <a16:creationId xmlns:a16="http://schemas.microsoft.com/office/drawing/2014/main" id="{F0087D53-9295-4463-AAE4-D5C626046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2CDE36-E1C9-1582-BFD8-A313210347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681" y="5854753"/>
            <a:ext cx="4565699" cy="8463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b="1" dirty="0">
                <a:solidFill>
                  <a:srgbClr val="0070C0"/>
                </a:solidFill>
                <a:latin typeface="Arial"/>
                <a:cs typeface="Arial"/>
              </a:rPr>
              <a:t>Good Night, Better Day</a:t>
            </a:r>
            <a:r>
              <a:rPr lang="en-US" sz="2800" b="1" dirty="0">
                <a:solidFill>
                  <a:srgbClr val="00B0F0"/>
                </a:solidFill>
                <a:latin typeface="Arial"/>
                <a:cs typeface="Arial"/>
              </a:rPr>
              <a:t> </a:t>
            </a:r>
          </a:p>
        </p:txBody>
      </p:sp>
      <p:pic>
        <p:nvPicPr>
          <p:cNvPr id="3" name="Picture 2" descr="A poster of a child sleeping in a bed&#10;&#10;AI-generated content may be incorrect.">
            <a:extLst>
              <a:ext uri="{FF2B5EF4-FFF2-40B4-BE49-F238E27FC236}">
                <a16:creationId xmlns:a16="http://schemas.microsoft.com/office/drawing/2014/main" id="{9F32ABA8-AB2F-38B3-461A-E4405E6480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" b="1873"/>
          <a:stretch>
            <a:fillRect/>
          </a:stretch>
        </p:blipFill>
        <p:spPr>
          <a:xfrm>
            <a:off x="6313834" y="0"/>
            <a:ext cx="5875118" cy="570535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15690C3-38FD-A338-DE31-D157B949CE3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" b="10917"/>
          <a:stretch>
            <a:fillRect/>
          </a:stretch>
        </p:blipFill>
        <p:spPr>
          <a:xfrm>
            <a:off x="1" y="-1"/>
            <a:ext cx="6313834" cy="5705354"/>
          </a:xfrm>
          <a:prstGeom prst="rect">
            <a:avLst/>
          </a:prstGeom>
        </p:spPr>
      </p:pic>
      <p:sp>
        <p:nvSpPr>
          <p:cNvPr id="101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5594358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4A4267A-39A6-725D-91F8-468AB655BDF9}"/>
              </a:ext>
            </a:extLst>
          </p:cNvPr>
          <p:cNvSpPr/>
          <p:nvPr/>
        </p:nvSpPr>
        <p:spPr>
          <a:xfrm>
            <a:off x="6223893" y="5854753"/>
            <a:ext cx="5875118" cy="856247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Scan me now and discover more</a:t>
            </a:r>
          </a:p>
        </p:txBody>
      </p:sp>
    </p:spTree>
    <p:extLst>
      <p:ext uri="{BB962C8B-B14F-4D97-AF65-F5344CB8AC3E}">
        <p14:creationId xmlns:p14="http://schemas.microsoft.com/office/powerpoint/2010/main" val="1779831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453D5C-ABEE-057E-2FEF-5117E9A57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640" y="348865"/>
            <a:ext cx="10846035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Campaign Delivery</a:t>
            </a:r>
            <a:r>
              <a:rPr lang="en-US" sz="32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and     Activity Plan (6–8 Weeks)</a:t>
            </a:r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ADEE140C-53EA-751C-CF7A-67D89D9845A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3865162"/>
              </p:ext>
            </p:extLst>
          </p:nvPr>
        </p:nvGraphicFramePr>
        <p:xfrm>
          <a:off x="255640" y="2273574"/>
          <a:ext cx="11661058" cy="40318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2A48388-DB11-2DC1-8BA6-D41039E2DDE3}"/>
              </a:ext>
            </a:extLst>
          </p:cNvPr>
          <p:cNvSpPr txBox="1"/>
          <p:nvPr/>
        </p:nvSpPr>
        <p:spPr>
          <a:xfrm>
            <a:off x="2300748" y="6273915"/>
            <a:ext cx="93701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i="1" dirty="0">
                <a:latin typeface="Arial" panose="020B0604020202020204" pitchFamily="34" charset="0"/>
                <a:cs typeface="Arial" panose="020B0604020202020204" pitchFamily="34" charset="0"/>
              </a:rPr>
              <a:t>Evelina London.nhs.uk. (n.d.), Sleep Action (2025), Mind.org.uk (2023)</a:t>
            </a: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2919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479BA-C8B4-95A3-88E8-D55A86C0E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458" y="103648"/>
            <a:ext cx="9645445" cy="968068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Partners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</a:t>
            </a: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Partners and Community Partners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83880C15-3E3E-759D-3C49-2727F8F4ED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8877788"/>
              </p:ext>
            </p:extLst>
          </p:nvPr>
        </p:nvGraphicFramePr>
        <p:xfrm>
          <a:off x="1" y="1322030"/>
          <a:ext cx="6538451" cy="55359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2631">
                  <a:extLst>
                    <a:ext uri="{9D8B030D-6E8A-4147-A177-3AD203B41FA5}">
                      <a16:colId xmlns:a16="http://schemas.microsoft.com/office/drawing/2014/main" val="3014304721"/>
                    </a:ext>
                  </a:extLst>
                </a:gridCol>
                <a:gridCol w="2182910">
                  <a:extLst>
                    <a:ext uri="{9D8B030D-6E8A-4147-A177-3AD203B41FA5}">
                      <a16:colId xmlns:a16="http://schemas.microsoft.com/office/drawing/2014/main" val="1822649751"/>
                    </a:ext>
                  </a:extLst>
                </a:gridCol>
                <a:gridCol w="2182910">
                  <a:extLst>
                    <a:ext uri="{9D8B030D-6E8A-4147-A177-3AD203B41FA5}">
                      <a16:colId xmlns:a16="http://schemas.microsoft.com/office/drawing/2014/main" val="97189001"/>
                    </a:ext>
                  </a:extLst>
                </a:gridCol>
              </a:tblGrid>
              <a:tr h="11736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Organisation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Why Included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Useful Resources You Will Use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3834775"/>
                  </a:ext>
                </a:extLst>
              </a:tr>
              <a:tr h="13494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Sleep Action (UK)</a:t>
                      </a:r>
                      <a:endParaRPr lang="en-GB" sz="2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Specialist in teen sleep education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Teen Sleep Plan </a:t>
                      </a:r>
                      <a:r>
                        <a:rPr lang="en-GB" sz="1400" i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</a:t>
                      </a: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Sleep Action, 2025)</a:t>
                      </a:r>
                      <a:endParaRPr lang="en-GB" sz="1400" i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0554161"/>
                  </a:ext>
                </a:extLst>
              </a:tr>
              <a:tr h="16633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NHS Every Mind Matters</a:t>
                      </a:r>
                      <a:endParaRPr lang="en-GB" sz="2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Government mental wellbeing support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Sleep hygiene videos + relaxation strategies </a:t>
                      </a:r>
                      <a:r>
                        <a:rPr lang="en-GB" sz="1400" i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(NHS, 2023). 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2527582"/>
                  </a:ext>
                </a:extLst>
              </a:tr>
              <a:tr h="13494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Mind UK</a:t>
                      </a:r>
                      <a:endParaRPr lang="en-GB" sz="2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Youth mental health support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Stress + anxiety coping sheets </a:t>
                      </a:r>
                      <a:r>
                        <a:rPr lang="en-GB" sz="1400" i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(Mind.org.uk, 2023). 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3935857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D5F4D420-55E9-168F-5886-8EA35E19A5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259579"/>
              </p:ext>
            </p:extLst>
          </p:nvPr>
        </p:nvGraphicFramePr>
        <p:xfrm>
          <a:off x="6803922" y="1322030"/>
          <a:ext cx="5388076" cy="56359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8244">
                  <a:extLst>
                    <a:ext uri="{9D8B030D-6E8A-4147-A177-3AD203B41FA5}">
                      <a16:colId xmlns:a16="http://schemas.microsoft.com/office/drawing/2014/main" val="3902349459"/>
                    </a:ext>
                  </a:extLst>
                </a:gridCol>
                <a:gridCol w="1789916">
                  <a:extLst>
                    <a:ext uri="{9D8B030D-6E8A-4147-A177-3AD203B41FA5}">
                      <a16:colId xmlns:a16="http://schemas.microsoft.com/office/drawing/2014/main" val="1331993767"/>
                    </a:ext>
                  </a:extLst>
                </a:gridCol>
                <a:gridCol w="1789916">
                  <a:extLst>
                    <a:ext uri="{9D8B030D-6E8A-4147-A177-3AD203B41FA5}">
                      <a16:colId xmlns:a16="http://schemas.microsoft.com/office/drawing/2014/main" val="4279016271"/>
                    </a:ext>
                  </a:extLst>
                </a:gridCol>
              </a:tblGrid>
              <a:tr h="133257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Partners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Role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 Support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7340726"/>
                  </a:ext>
                </a:extLst>
              </a:tr>
              <a:tr h="1435411">
                <a:tc>
                  <a:txBody>
                    <a:bodyPr/>
                    <a:lstStyle/>
                    <a:p>
                      <a:r>
                        <a:rPr lang="en-GB" sz="20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Parents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Bedtime routine and reduce late phone use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8482104"/>
                  </a:ext>
                </a:extLst>
              </a:tr>
              <a:tr h="1332574">
                <a:tc>
                  <a:txBody>
                    <a:bodyPr/>
                    <a:lstStyle/>
                    <a:p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School Wellbeing team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Delivery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Weekly sessions and follow-up</a:t>
                      </a:r>
                    </a:p>
                    <a:p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(Boniwell, I. and Ryan, L. (2012). 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4312770"/>
                  </a:ext>
                </a:extLst>
              </a:tr>
              <a:tr h="14354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Local GP Practice</a:t>
                      </a:r>
                      <a:endParaRPr lang="en-GB" sz="2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Medical support if needed </a:t>
                      </a: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</a:t>
                      </a: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NHS 2019) 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Provides referral info if serious sleep issues exist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36189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01050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485D8A-36FF-8596-8A49-8A228CB847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589" r="-1" b="19588"/>
          <a:stretch>
            <a:fillRect/>
          </a:stretch>
        </p:blipFill>
        <p:spPr>
          <a:xfrm>
            <a:off x="0" y="0"/>
            <a:ext cx="12228129" cy="4557699"/>
          </a:xfrm>
          <a:prstGeom prst="rect">
            <a:avLst/>
          </a:prstGeom>
        </p:spPr>
      </p:pic>
      <p:grpSp>
        <p:nvGrpSpPr>
          <p:cNvPr id="48" name="Group 47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2987478"/>
            <a:ext cx="12228128" cy="1828800"/>
            <a:chOff x="-305" y="2987478"/>
            <a:chExt cx="12188952" cy="1828800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52" name="Freeform: Shape 51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AF97BC8C-3917-BD0A-B53C-1E0EA51D9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51037"/>
            <a:ext cx="5021782" cy="15099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>
                <a:solidFill>
                  <a:srgbClr val="00B0F0"/>
                </a:solidFill>
              </a:rPr>
              <a:t>Evaluation Process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D2AE16-B625-9F6F-56EC-A485A971EAE9}"/>
              </a:ext>
            </a:extLst>
          </p:cNvPr>
          <p:cNvSpPr txBox="1"/>
          <p:nvPr/>
        </p:nvSpPr>
        <p:spPr>
          <a:xfrm>
            <a:off x="6466132" y="4299093"/>
            <a:ext cx="5381740" cy="22505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 diary — Week 1 vs Week 8</a:t>
            </a:r>
            <a:b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Questionnaire — Before &amp; after</a:t>
            </a:r>
            <a:b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Screen time monitoring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Teachers Feedback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(Maj-Britt M. R. Inhulsen et al 2025)</a:t>
            </a:r>
          </a:p>
        </p:txBody>
      </p:sp>
    </p:spTree>
    <p:extLst>
      <p:ext uri="{BB962C8B-B14F-4D97-AF65-F5344CB8AC3E}">
        <p14:creationId xmlns:p14="http://schemas.microsoft.com/office/powerpoint/2010/main" val="718012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7620"/>
            <a:ext cx="5566593" cy="6887364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4067CD3-146F-6228-E362-39AA720C2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863442" y="855815"/>
            <a:ext cx="6887365" cy="5160474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alpha val="91000"/>
                </a:schemeClr>
              </a:gs>
              <a:gs pos="83000">
                <a:schemeClr val="accent5">
                  <a:alpha val="0"/>
                </a:schemeClr>
              </a:gs>
            </a:gsLst>
            <a:lin ang="51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71C7E5C-A0F8-E9FA-56DB-31A257FD4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-7648"/>
            <a:ext cx="2079513" cy="6865647"/>
          </a:xfrm>
          <a:prstGeom prst="rect">
            <a:avLst/>
          </a:prstGeom>
          <a:gradFill flip="none" rotWithShape="1">
            <a:gsLst>
              <a:gs pos="5000">
                <a:schemeClr val="accent5"/>
              </a:gs>
              <a:gs pos="49000">
                <a:schemeClr val="accent5">
                  <a:alpha val="0"/>
                </a:schemeClr>
              </a:gs>
            </a:gsLst>
            <a:lin ang="21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3F70A3C-4474-2A39-470C-FD55A8837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706777" y="3068761"/>
            <a:ext cx="4504659" cy="378923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60000">
                <a:schemeClr val="accent5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AC3F7D4-9613-0E1F-901C-98FE831DE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8774557" y="-6485"/>
            <a:ext cx="3427160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1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FD5167C-AF48-26F0-7A9F-3F7643374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64705" y="-1061856"/>
            <a:ext cx="3682024" cy="12211438"/>
          </a:xfrm>
          <a:prstGeom prst="rect">
            <a:avLst/>
          </a:prstGeom>
          <a:gradFill>
            <a:gsLst>
              <a:gs pos="0">
                <a:schemeClr val="accent5"/>
              </a:gs>
              <a:gs pos="65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7B30A01-FCA8-86A5-A840-C32A3BE2E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6" y="-7639"/>
            <a:ext cx="4879823" cy="6887373"/>
          </a:xfrm>
          <a:prstGeom prst="rect">
            <a:avLst/>
          </a:prstGeom>
          <a:gradFill>
            <a:gsLst>
              <a:gs pos="0">
                <a:schemeClr val="accent2">
                  <a:alpha val="70000"/>
                </a:schemeClr>
              </a:gs>
              <a:gs pos="44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A0F976-2E3C-BB89-A38F-E3A169C3E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1189" y="4167769"/>
            <a:ext cx="4500469" cy="462116"/>
          </a:xfrm>
          <a:solidFill>
            <a:srgbClr val="FFC000"/>
          </a:solidFill>
          <a:ln>
            <a:solidFill>
              <a:srgbClr val="FFC000"/>
            </a:solidFill>
          </a:ln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800">
                <a:solidFill>
                  <a:srgbClr val="FFFFFF"/>
                </a:solidFill>
              </a:rPr>
              <a:t>Psychological  Benefits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A8BF5FD-99D2-6AE4-85B3-DEB3053AEF2B}"/>
              </a:ext>
            </a:extLst>
          </p:cNvPr>
          <p:cNvSpPr/>
          <p:nvPr/>
        </p:nvSpPr>
        <p:spPr>
          <a:xfrm>
            <a:off x="4213202" y="4804454"/>
            <a:ext cx="4131762" cy="194180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1Enhances Memory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2 Improve concentration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3 Improves creativity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4 Balancing emotions</a:t>
            </a:r>
          </a:p>
          <a:p>
            <a:pPr algn="ctr"/>
            <a:r>
              <a:rPr lang="en-GB" sz="2000" i="1" dirty="0">
                <a:solidFill>
                  <a:schemeClr val="tx1"/>
                </a:solidFill>
                <a:latin typeface="Arial"/>
                <a:cs typeface="Arial"/>
              </a:rPr>
              <a:t>(</a:t>
            </a:r>
            <a:r>
              <a:rPr lang="da-DK" sz="2000" i="1" dirty="0">
                <a:solidFill>
                  <a:schemeClr val="tx1"/>
                </a:solidFill>
                <a:latin typeface="Arial"/>
                <a:cs typeface="Arial"/>
              </a:rPr>
              <a:t>Baum, K.T. et al. 2014)</a:t>
            </a:r>
            <a:endParaRPr lang="en-GB" sz="2000" i="1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5D2C1B4-0CFF-8424-4B4C-8365744B1054}"/>
              </a:ext>
            </a:extLst>
          </p:cNvPr>
          <p:cNvSpPr/>
          <p:nvPr/>
        </p:nvSpPr>
        <p:spPr>
          <a:xfrm>
            <a:off x="7724083" y="1661652"/>
            <a:ext cx="4062436" cy="2385976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dirty="0">
                <a:latin typeface="Arial"/>
                <a:cs typeface="Arial"/>
              </a:rPr>
              <a:t>1 Good sleep reduces conflict and improves social behaviour </a:t>
            </a:r>
          </a:p>
          <a:p>
            <a:pPr algn="ctr"/>
            <a:r>
              <a:rPr lang="en-GB" sz="2000" dirty="0">
                <a:latin typeface="Arial"/>
                <a:cs typeface="Arial"/>
              </a:rPr>
              <a:t>2 Good sleep enhances good communication in school, with friends and family members,   and increases patience. </a:t>
            </a:r>
            <a:r>
              <a:rPr lang="en-GB" sz="2000" i="1" dirty="0">
                <a:latin typeface="Arial"/>
                <a:cs typeface="Arial"/>
              </a:rPr>
              <a:t>(</a:t>
            </a:r>
            <a:r>
              <a:rPr lang="da-DK" sz="2000" i="1" dirty="0">
                <a:latin typeface="Arial"/>
                <a:cs typeface="Arial"/>
              </a:rPr>
              <a:t>Dutil, C. et al. 2022) </a:t>
            </a:r>
            <a:endParaRPr lang="en-GB" sz="2000" i="1" dirty="0">
              <a:latin typeface="Arial"/>
              <a:cs typeface="Arial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76101AE-458E-2B16-6D92-B40A47533820}"/>
              </a:ext>
            </a:extLst>
          </p:cNvPr>
          <p:cNvSpPr/>
          <p:nvPr/>
        </p:nvSpPr>
        <p:spPr>
          <a:xfrm>
            <a:off x="7724083" y="738035"/>
            <a:ext cx="4062436" cy="5997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/>
              <a:t>Sociological Benefits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A7308C9-B2DB-1B6E-7584-B83A5CF7DFE9}"/>
              </a:ext>
            </a:extLst>
          </p:cNvPr>
          <p:cNvSpPr/>
          <p:nvPr/>
        </p:nvSpPr>
        <p:spPr>
          <a:xfrm>
            <a:off x="1017638" y="738035"/>
            <a:ext cx="3955585" cy="5997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/>
              <a:t>Physiological Benefits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E700176-5F75-4587-4A7D-D5E1D25CA34B}"/>
              </a:ext>
            </a:extLst>
          </p:cNvPr>
          <p:cNvSpPr/>
          <p:nvPr/>
        </p:nvSpPr>
        <p:spPr>
          <a:xfrm>
            <a:off x="963299" y="1661653"/>
            <a:ext cx="4076766" cy="238597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Increases immunity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Maintains physical  well-being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Helps the body to repair itself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Keep growing 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Keep in healthy weight maintenance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(Suni,2023)  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11725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Red toy person in front of two lines of white figures">
            <a:extLst>
              <a:ext uri="{FF2B5EF4-FFF2-40B4-BE49-F238E27FC236}">
                <a16:creationId xmlns:a16="http://schemas.microsoft.com/office/drawing/2014/main" id="{A68D5F9E-CF36-471C-44E3-36E7F07DC05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4201" r="1" b="1"/>
          <a:stretch>
            <a:fillRect/>
          </a:stretch>
        </p:blipFill>
        <p:spPr>
          <a:xfrm>
            <a:off x="-3447" y="-1"/>
            <a:ext cx="8124892" cy="687974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589414" y="-733991"/>
            <a:ext cx="3020876" cy="12206596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6567EA8-C72D-4B9B-D23F-6B2E9F9C9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6" y="0"/>
            <a:ext cx="2843402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EFBFA78-9360-1E01-5448-6D5AE0A32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38704" y="21736"/>
            <a:ext cx="3152862" cy="6858008"/>
          </a:xfrm>
          <a:prstGeom prst="rect">
            <a:avLst/>
          </a:prstGeom>
          <a:gradFill flip="none" rotWithShape="1">
            <a:gsLst>
              <a:gs pos="5000">
                <a:schemeClr val="accent5">
                  <a:alpha val="48000"/>
                </a:schemeClr>
              </a:gs>
              <a:gs pos="42000">
                <a:schemeClr val="accent5">
                  <a:alpha val="0"/>
                </a:schemeClr>
              </a:gs>
            </a:gsLst>
            <a:lin ang="1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740453C-744F-DB3A-47EC-15EACE1DC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7" y="5288433"/>
            <a:ext cx="12199706" cy="1591311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9000">
                <a:schemeClr val="accent2">
                  <a:alpha val="0"/>
                </a:schemeClr>
              </a:gs>
            </a:gsLst>
            <a:lin ang="588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6924B03-77BD-EAE3-2854-43363FF8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84596" y="2224929"/>
            <a:ext cx="3866773" cy="54428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4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A99CD2-B523-7054-3ABA-C501313A5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028" y="4121944"/>
            <a:ext cx="7927785" cy="16206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>
                <a:solidFill>
                  <a:srgbClr val="FFFFFF"/>
                </a:solidFill>
              </a:rPr>
              <a:t>Behaviour Change Models</a:t>
            </a:r>
          </a:p>
        </p:txBody>
      </p:sp>
      <p:sp>
        <p:nvSpPr>
          <p:cNvPr id="5" name="Flowchart: Alternative Process 4">
            <a:extLst>
              <a:ext uri="{FF2B5EF4-FFF2-40B4-BE49-F238E27FC236}">
                <a16:creationId xmlns:a16="http://schemas.microsoft.com/office/drawing/2014/main" id="{B7187485-52DE-9D1C-7739-EB4C2F72E163}"/>
              </a:ext>
            </a:extLst>
          </p:cNvPr>
          <p:cNvSpPr/>
          <p:nvPr/>
        </p:nvSpPr>
        <p:spPr>
          <a:xfrm>
            <a:off x="8249265" y="324465"/>
            <a:ext cx="3677264" cy="2417245"/>
          </a:xfrm>
          <a:prstGeom prst="flowChartAlternate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Health Belief Model (HBM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)(Nortje,2024)</a:t>
            </a:r>
          </a:p>
          <a:p>
            <a:pPr marL="285750" indent="-285750" algn="ctr">
              <a:buFont typeface="Arial,Sans-Serif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Encourage teens to improve their sleep habits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,Sans-Serif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Focuses on Awareness, motivation and confidence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13DFBE8-B2BE-BC74-7C07-3CCC4D1351AB}"/>
              </a:ext>
            </a:extLst>
          </p:cNvPr>
          <p:cNvSpPr/>
          <p:nvPr/>
        </p:nvSpPr>
        <p:spPr>
          <a:xfrm>
            <a:off x="8468817" y="3278680"/>
            <a:ext cx="3476131" cy="3012523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sz="1800" baseline="0" dirty="0">
                <a:latin typeface="Aptos"/>
                <a:ea typeface="Segoe UI"/>
                <a:cs typeface="Segoe UI"/>
              </a:rPr>
              <a:t>Social Cognitive Theory</a:t>
            </a:r>
            <a:r>
              <a:rPr lang="en-US" sz="1800" dirty="0">
                <a:latin typeface="Aptos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GB" sz="1800" baseline="0" dirty="0">
                <a:latin typeface="Aptos"/>
                <a:ea typeface="Segoe UI"/>
                <a:cs typeface="Segoe UI"/>
              </a:rPr>
              <a:t>(SCT)</a:t>
            </a:r>
            <a:r>
              <a:rPr lang="en-US" sz="1800" dirty="0">
                <a:latin typeface="Aptos"/>
                <a:ea typeface="Segoe UI"/>
                <a:cs typeface="Segoe UI"/>
              </a:rPr>
              <a:t>​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Social Cognitive Theory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ea typeface="Segoe UI"/>
              <a:cs typeface="Arial" panose="020B0604020202020204" pitchFamily="34" charset="0"/>
            </a:endParaRP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(SCT)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ea typeface="Segoe UI"/>
              <a:cs typeface="Arial" panose="020B0604020202020204" pitchFamily="34" charset="0"/>
            </a:endParaRPr>
          </a:p>
          <a:p>
            <a:pPr algn="ctr"/>
            <a:r>
              <a:rPr lang="en-GB" sz="1600" i="1" dirty="0">
                <a:solidFill>
                  <a:schemeClr val="tx1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(Bandura, 1986)</a:t>
            </a:r>
            <a:endParaRPr lang="en-US" sz="1600" i="1" dirty="0">
              <a:solidFill>
                <a:schemeClr val="tx1"/>
              </a:solidFill>
              <a:latin typeface="Arial" panose="020B0604020202020204" pitchFamily="34" charset="0"/>
              <a:ea typeface="Segoe UI"/>
              <a:cs typeface="Arial" panose="020B0604020202020204" pitchFamily="34" charset="0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Personal factors 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ea typeface="Segoe UI"/>
              <a:cs typeface="Arial" panose="020B0604020202020204" pitchFamily="34" charset="0"/>
            </a:endParaRPr>
          </a:p>
          <a:p>
            <a:pPr algn="ctr"/>
            <a:endParaRPr lang="en-GB" sz="2000" dirty="0">
              <a:solidFill>
                <a:srgbClr val="000000"/>
              </a:solidFill>
              <a:latin typeface="Arial" panose="020B0604020202020204" pitchFamily="34" charset="0"/>
              <a:ea typeface="Segoe UI"/>
              <a:cs typeface="Arial" panose="020B0604020202020204" pitchFamily="34" charset="0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 Environmental factors 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ea typeface="Segoe UI"/>
              <a:cs typeface="Arial" panose="020B0604020202020204" pitchFamily="34" charset="0"/>
            </a:endParaRPr>
          </a:p>
          <a:p>
            <a:pPr algn="ctr"/>
            <a:endParaRPr lang="en-GB" sz="2000" dirty="0">
              <a:solidFill>
                <a:srgbClr val="000000"/>
              </a:solidFill>
              <a:latin typeface="Arial" panose="020B0604020202020204" pitchFamily="34" charset="0"/>
              <a:ea typeface="Segoe UI"/>
              <a:cs typeface="Arial" panose="020B0604020202020204" pitchFamily="34" charset="0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Behaviour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rtl="0"/>
            <a:r>
              <a:rPr lang="en-GB" sz="1800" dirty="0">
                <a:latin typeface="Aptos"/>
                <a:ea typeface="Segoe UI"/>
                <a:cs typeface="Segoe UI"/>
              </a:rPr>
              <a:t>​</a:t>
            </a:r>
            <a:r>
              <a:rPr lang="en-GB" sz="1800" baseline="0" dirty="0">
                <a:latin typeface="Aptos"/>
                <a:ea typeface="Segoe UI"/>
                <a:cs typeface="Segoe UI"/>
              </a:rPr>
              <a:t> </a:t>
            </a:r>
            <a:r>
              <a:rPr lang="en-US" sz="1800" dirty="0">
                <a:latin typeface="Aptos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GB" sz="1800" dirty="0">
                <a:latin typeface="Aptos"/>
                <a:ea typeface="Segoe UI"/>
                <a:cs typeface="Segoe UI"/>
              </a:rPr>
              <a:t>​</a:t>
            </a:r>
            <a:endParaRPr lang="en-GB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C7519E41-9114-9BEE-2FDA-8036AD8F8D2E}"/>
              </a:ext>
            </a:extLst>
          </p:cNvPr>
          <p:cNvSpPr/>
          <p:nvPr/>
        </p:nvSpPr>
        <p:spPr>
          <a:xfrm flipH="1">
            <a:off x="10224519" y="4858311"/>
            <a:ext cx="60250" cy="27974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02769344-C003-9AAD-70F9-E5E64DBA38A4}"/>
              </a:ext>
            </a:extLst>
          </p:cNvPr>
          <p:cNvSpPr/>
          <p:nvPr/>
        </p:nvSpPr>
        <p:spPr>
          <a:xfrm>
            <a:off x="10218942" y="5446853"/>
            <a:ext cx="71404" cy="290625"/>
          </a:xfrm>
          <a:prstGeom prst="downArrow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814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551155-B942-2FDC-2B5D-C6B0D1EAF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27" y="97433"/>
            <a:ext cx="4394200" cy="8372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Solutions to  Barriers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DD51CF9-9D85-5A60-8714-543323B897DC}"/>
              </a:ext>
            </a:extLst>
          </p:cNvPr>
          <p:cNvSpPr/>
          <p:nvPr/>
        </p:nvSpPr>
        <p:spPr>
          <a:xfrm>
            <a:off x="36830" y="1224650"/>
            <a:ext cx="5740401" cy="563280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 marL="171450" indent="-1714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bedroom impacts sleep quality.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Neutral </a:t>
            </a:r>
            <a:r>
              <a:rPr lang="en-US" sz="1400" baseline="0" dirty="0" err="1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colours</a:t>
            </a: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are recommended to create a calm environment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Ideal room temperature for sleep is around 16-18 degrees Celsius.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Avoid doing homework in bed to </a:t>
            </a:r>
            <a:r>
              <a:rPr lang="en-US" sz="1400" baseline="0" dirty="0" err="1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minimise</a:t>
            </a: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distractions.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 dark environment promotes melatonin production, aiding sleep onset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Some individuals may prefer a soft night light if darkness is distressing.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Comfort is subjective; mattress firmness, pillow choice, and bedding texture are key considerations, especially for those with sensory sensitivities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 caffeine and eat a lot for dinner before getting to bed 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 watching TV and using devices for 1 hour before getting into bed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Relieve the pain during the period for girls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 a Bedtime reminder on your phone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 a bedtime routine; it is the main thing to do.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i="1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400" i="1" baseline="0" dirty="0" err="1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Teensleephub</a:t>
            </a:r>
            <a:r>
              <a:rPr lang="en-US" sz="1400" i="1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  <a:endParaRPr lang="en-US" sz="1400" i="1" dirty="0">
              <a:solidFill>
                <a:schemeClr val="bg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4CF9518-3828-E6D2-AE16-1F166D6AE6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10" r="1" b="1"/>
          <a:stretch>
            <a:fillRect/>
          </a:stretch>
        </p:blipFill>
        <p:spPr>
          <a:xfrm>
            <a:off x="5814060" y="2"/>
            <a:ext cx="6377940" cy="3333749"/>
          </a:xfrm>
          <a:custGeom>
            <a:avLst/>
            <a:gdLst/>
            <a:ahLst/>
            <a:cxnLst/>
            <a:rect l="l" t="t" r="r" b="b"/>
            <a:pathLst>
              <a:path w="6377940" h="3333749">
                <a:moveTo>
                  <a:pt x="0" y="0"/>
                </a:moveTo>
                <a:lnTo>
                  <a:pt x="6377940" y="0"/>
                </a:lnTo>
                <a:lnTo>
                  <a:pt x="6377940" y="3333749"/>
                </a:lnTo>
                <a:lnTo>
                  <a:pt x="174585" y="3333749"/>
                </a:lnTo>
                <a:lnTo>
                  <a:pt x="0" y="2202180"/>
                </a:lnTo>
                <a:close/>
              </a:path>
            </a:pathLst>
          </a:custGeom>
        </p:spPr>
      </p:pic>
      <p:pic>
        <p:nvPicPr>
          <p:cNvPr id="4" name="Picture 3" descr="Bright ladder against dull ladders">
            <a:extLst>
              <a:ext uri="{FF2B5EF4-FFF2-40B4-BE49-F238E27FC236}">
                <a16:creationId xmlns:a16="http://schemas.microsoft.com/office/drawing/2014/main" id="{B2314BF9-C94B-206F-F5F5-2EA03BD240F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5857" r="1" b="4450"/>
          <a:stretch>
            <a:fillRect/>
          </a:stretch>
        </p:blipFill>
        <p:spPr>
          <a:xfrm>
            <a:off x="5814060" y="3524252"/>
            <a:ext cx="6377940" cy="3333748"/>
          </a:xfrm>
          <a:custGeom>
            <a:avLst/>
            <a:gdLst/>
            <a:ahLst/>
            <a:cxnLst/>
            <a:rect l="l" t="t" r="r" b="b"/>
            <a:pathLst>
              <a:path w="6377940" h="3333748">
                <a:moveTo>
                  <a:pt x="203977" y="0"/>
                </a:moveTo>
                <a:lnTo>
                  <a:pt x="6377940" y="0"/>
                </a:lnTo>
                <a:lnTo>
                  <a:pt x="6377940" y="3333748"/>
                </a:lnTo>
                <a:lnTo>
                  <a:pt x="0" y="3333748"/>
                </a:lnTo>
                <a:lnTo>
                  <a:pt x="525780" y="1931668"/>
                </a:lnTo>
                <a:lnTo>
                  <a:pt x="205740" y="11428"/>
                </a:lnTo>
                <a:close/>
              </a:path>
            </a:pathLst>
          </a:custGeom>
        </p:spPr>
      </p:pic>
      <p:grpSp>
        <p:nvGrpSpPr>
          <p:cNvPr id="38" name="Group 37">
            <a:extLst>
              <a:ext uri="{FF2B5EF4-FFF2-40B4-BE49-F238E27FC236}">
                <a16:creationId xmlns:a16="http://schemas.microsoft.com/office/drawing/2014/main" id="{364A290D-B7BC-40B4-AB97-0C801BCCE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2358" y="544"/>
            <a:ext cx="874716" cy="6857455"/>
            <a:chOff x="5632358" y="544"/>
            <a:chExt cx="874716" cy="6857455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C60D1EB-842B-4027-9728-E57314926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914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381000" dist="152400" dir="10800000" algn="l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44E103E5-C039-4EA4-843B-AD566B5C96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914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761A6312-2A37-D448-EF74-7290AF3F32FF}"/>
              </a:ext>
            </a:extLst>
          </p:cNvPr>
          <p:cNvSpPr txBox="1"/>
          <p:nvPr/>
        </p:nvSpPr>
        <p:spPr>
          <a:xfrm>
            <a:off x="3048000" y="324679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12361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D83F8-4AD8-B378-3A2B-AE5E6973D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568" y="176981"/>
            <a:ext cx="2317955" cy="285136"/>
          </a:xfrm>
        </p:spPr>
        <p:txBody>
          <a:bodyPr>
            <a:no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963978-E140-B980-3C08-ECD58C84F42D}"/>
              </a:ext>
            </a:extLst>
          </p:cNvPr>
          <p:cNvSpPr txBox="1"/>
          <p:nvPr/>
        </p:nvSpPr>
        <p:spPr>
          <a:xfrm>
            <a:off x="117988" y="388739"/>
            <a:ext cx="12074012" cy="521681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Bandura, A. (1986).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Social Foundations of Thought and Action: A Social Cognitive Theory.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Prentice Hall. (Accessed: 1 November 2025).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Baum, K.T., Desai, A., Field, J., Miller, L.E., Rausch, J. and Beebe, D.W. (2014) ‘Sleep restriction worsens mood and emotion regulation in adolescents’,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Child Psychology and Psychiatry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55(2), pp. 180–190.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https://doi.org/10.1111/jcpp.12125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(Accessed: 1 November 2025).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BBC News (2020) ‘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One in four children “has too little sleep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”’, 23 January.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https://www.bbc.co.uk/news/education-51207415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31 October 2025).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Boniwell, I. and Ryan, L. (2012)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Personal well-being lessons for secondary schools: Positive psychology in action for 11 to 14 year olds.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Maidenhead: Open University Press. (Accessed: 19 October 2025).</a:t>
            </a:r>
          </a:p>
          <a:p>
            <a:pPr>
              <a:lnSpc>
                <a:spcPct val="150000"/>
              </a:lnSpc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Centers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for Disease Control and Prevention (CDC) (2025)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Data Summary &amp; Trends Report for Dietary, Physical Activity, and Sleep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Behaviors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, Youth Risk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Surveillance System (YRBSS).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https://www.cdc.gov/yrbs/dstr/dietary-physical-sleep-behaviors.html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19 October 2025).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Dutil, C. et al. (2022) ‘Sleep timing and health indicators in children and adolescents: A systematic review’,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Chronic Diseases in Canada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42(4), pp. 150–169.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https://doi.org/10.24095/hpcdp.42.4.04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(Accessed: 1 November 2025).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Evelina London (n.d.)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How to sleep well for teenagers.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https://www.evelinalondon.nhs.uk/our-services/hospital/sleep-medicine-department/how-to-sleep-well-for-teenagers.aspx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27 October 2025).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Hanson, J.A. and Huecker, M.R. (2019).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Sleep deprivation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.’ Available at: https://europepmc.org/article/NBK/nbk547676 (Accessed: 20 October 2025).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67325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F3B90-A8D5-D385-70A1-E56AC8785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27" y="511277"/>
            <a:ext cx="11975690" cy="5948517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Mind.org.uk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Tips for 11–18 year olds on improving your sleep.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https://www.mind.org.uk/for-young-people/feelings-and-experiences/tips-to-improve-your-sleep/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November 2025).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(2019)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364(184), p.l84.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https://doi.org/10.1136/bmj.l84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(Accessed: 3 November 2025).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Every Mind Matters.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https://www.nhs.uk/every-mind-matters/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November 2025).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(2024).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How much sleep do teenagers need?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https://www.nhs.uk/every-mind-matters/mental-health-issues/sleep/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19 October 2025).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Nortje, A. (2024) ‘What is the Health Belief Model? An updated look.’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PositivePsychology.com.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https://positivepsychology.com/health-belief-model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November 2025).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Olaoye, I. (2025) ‘Introduction to Health Promotion and  health campaigns’, [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Powerpoint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Presentation] Available at: https://moodle.uwtsd.ac.uk/course/section.php?id=153334  (Accessed: 04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Novemeber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2025)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Owens, J.A. and Weiss, M.R. (2017) ‘Insufficient sleep in adolescents: Causes and consequences’,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Minerva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Pediatrica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69(4), pp. 326–336.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https://doi.org/10.23736/S0026-4946.17.04914-3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19 October 2025).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Sleep Action (2025).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Sleep help for teens.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https://sleepaction.org/sleep-support/sleep-support-for-teenagers/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November 2025).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Sleep Foundation (2023).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Teen Sleep Statistics and Recommendations.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https://www.sleepfoundation.org/teens-and-sleep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19 October 2025).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Suni, E. (2023).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Teens and Sleep.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Sleep Foundation.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https://www.sleepfoundation.org/teens-and-sleep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November 2025).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Teen Sleep Hub (2024)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Bedroom Environment.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https://teensleephub.org.uk/bedroom-environment/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30 October 2025).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33514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4" ma:contentTypeDescription="Create a new document." ma:contentTypeScope="" ma:versionID="ba7647750a820a7a06539480d9234ec0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56f85de5f2d952d747d25406af4fce35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1FF6766-A99C-4CCE-8B0C-3D2ECB3FBA8E}">
  <ds:schemaRefs>
    <ds:schemaRef ds:uri="http://schemas.microsoft.com/office/infopath/2007/PartnerControls"/>
    <ds:schemaRef ds:uri="http://purl.org/dc/dcmitype/"/>
    <ds:schemaRef ds:uri="http://schemas.microsoft.com/office/2006/metadata/properties"/>
    <ds:schemaRef ds:uri="da3f2772-8f1e-4acb-bd98-3a0ee892f48a"/>
    <ds:schemaRef ds:uri="http://purl.org/dc/elements/1.1/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0cb976d4-72d8-43fd-a100-21d54766e958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E38BB1BA-4950-4366-9F97-08ACE16DBF87}">
  <ds:schemaRefs>
    <ds:schemaRef ds:uri="0cb976d4-72d8-43fd-a100-21d54766e958"/>
    <ds:schemaRef ds:uri="da3f2772-8f1e-4acb-bd98-3a0ee892f48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4DDB04AC-2A78-48D5-B5FD-7DEC9A9CF51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956</TotalTime>
  <Words>1730</Words>
  <Application>Microsoft Office PowerPoint</Application>
  <PresentationFormat>Widescreen</PresentationFormat>
  <Paragraphs>137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Arial,Sans-Serif</vt:lpstr>
      <vt:lpstr>Tahoma</vt:lpstr>
      <vt:lpstr>Office Theme</vt:lpstr>
      <vt:lpstr>Module name: Social Epidemiology and Public Health Development Module code: LCHS7000 Lecturer name: Dr Itse Olaoye Assessment 1: Presentation group  Student’s name:  Patricia Kelly Lambo: 2215117                               Elena Draghici: 2214911                               Adela Slivciuc: 2213787 Title: Poor Sleep Hygiene in Ages 11–15 </vt:lpstr>
      <vt:lpstr>Health Promotion Campaign</vt:lpstr>
      <vt:lpstr>PowerPoint Presentation</vt:lpstr>
      <vt:lpstr>PowerPoint Presentation</vt:lpstr>
      <vt:lpstr>Consequences</vt:lpstr>
      <vt:lpstr>Good Night, Better Day </vt:lpstr>
      <vt:lpstr>Campaign Delivery   and     Activity Plan (6–8 Weeks)</vt:lpstr>
      <vt:lpstr>                                          Partners                         National Partners and Community Partners</vt:lpstr>
      <vt:lpstr>Evaluation Process</vt:lpstr>
      <vt:lpstr>Psychological  Benefits</vt:lpstr>
      <vt:lpstr>Behaviour Change Models</vt:lpstr>
      <vt:lpstr>Solutions to  Barriers</vt:lpstr>
      <vt:lpstr>References</vt:lpstr>
      <vt:lpstr> Mind.org.uk (2023) Tips for 11–18 year olds on improving your sleep. Available at: https://www.mind.org.uk/for-young-people/feelings-and-experiences/tips-to-improve-your-sleep/ (Accessed: 1 November 2025). NHS (2019) The NHS Long Term Plan. BMJ, 364(184), p.l84. https://doi.org/10.1136/bmj.l84. (Accessed: 3 November 2025). NHS (2023) Every Mind Matters. Available at: https://www.nhs.uk/every-mind-matters/ (Accessed: 1 November 2025). NHS (2024). How much sleep do teenagers need? Available at: https://www.nhs.uk/every-mind-matters/mental-health-issues/sleep/ (Accessed: 19 October 2025). Nortje, A. (2024) ‘What is the Health Belief Model? An updated look.’ PositivePsychology.com. Available at: https://positivepsychology.com/health-belief-model (Accessed: 1 November 2025). Olaoye, I. (2025) ‘Introduction to Health Promotion and  health campaigns’, [Powerpoint Presentation] Available at: https://moodle.uwtsd.ac.uk/course/section.php?id=153334  (Accessed: 04 Novemeber 2025) Owens, J.A. and Weiss, M.R. (2017) ‘Insufficient sleep in adolescents: Causes and consequences’, Minerva Pediatrica, 69(4), pp. 326–336. https://doi.org/10.23736/S0026-4946.17.04914-3 (Accessed: 19 October 2025). Sleep Action (2025). Sleep help for teens. Available at: https://sleepaction.org/sleep-support/sleep-support-for-teenagers/ (Accessed: 1 November 2025). Sleep Foundation (2023). Teen Sleep Statistics and Recommendations. Available at: https://www.sleepfoundation.org/teens-and-sleep (Accessed: 19 October 2025). Suni, E. (2023). Teens and Sleep. Sleep Foundation. Available at: https://www.sleepfoundation.org/teens-and-sleep (Accessed: 1 November 2025). Teen Sleep Hub (2024) Bedroom Environment. Available at: https://teensleephub.org.uk/bedroom-environment/ (Accessed: 30 October 2025).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ELENA DRAGHICI</dc:creator>
  <cp:lastModifiedBy>Patricia Kelly-Lambo (2215117)</cp:lastModifiedBy>
  <cp:revision>2</cp:revision>
  <dcterms:created xsi:type="dcterms:W3CDTF">2025-10-29T22:01:54Z</dcterms:created>
  <dcterms:modified xsi:type="dcterms:W3CDTF">2025-11-04T10:39:55Z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