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9" r:id="rId3"/>
    <p:sldId id="279" r:id="rId4"/>
    <p:sldId id="257" r:id="rId5"/>
    <p:sldId id="276" r:id="rId6"/>
    <p:sldId id="268" r:id="rId7"/>
    <p:sldId id="282" r:id="rId8"/>
    <p:sldId id="280" r:id="rId9"/>
    <p:sldId id="275" r:id="rId10"/>
    <p:sldId id="281" r:id="rId11"/>
    <p:sldId id="284" r:id="rId12"/>
    <p:sldId id="283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1D9AEB-8C00-49BA-ADCE-CB5813E76DCE}" type="datetimeFigureOut">
              <a:rPr lang="en-US" smtClean="0"/>
              <a:pPr/>
              <a:t>5/14/2019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2EC5C0-5004-48DA-9FCF-4DBAFFAD400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5/14/2019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5/14/2019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5/14/2019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5/14/2019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5/14/2019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5/14/2019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5/14/2019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5/14/2019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5/14/2019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5/14/2019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5/14/2019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5/14/2019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4kOIzMqso0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www.youtube.com/watch?v=uiD6bnqpJD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player.bfi.org.uk/free/film/watch-we-are-the-lambeth-boys-1959-online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vimeo.com/142821057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s://www.youtube.com/watch?v=bxYl93p0ksc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1" dirty="0" smtClean="0">
                <a:solidFill>
                  <a:srgbClr val="FFC000"/>
                </a:solidFill>
              </a:rPr>
              <a:t>Documentary</a:t>
            </a:r>
          </a:p>
        </p:txBody>
      </p:sp>
      <p:pic>
        <p:nvPicPr>
          <p:cNvPr id="11" name="Picture 10" descr="Chronicle.jpg"/>
          <p:cNvPicPr>
            <a:picLocks noChangeAspect="1"/>
          </p:cNvPicPr>
          <p:nvPr/>
        </p:nvPicPr>
        <p:blipFill>
          <a:blip r:embed="rId2"/>
          <a:srcRect r="57692" b="6939"/>
          <a:stretch>
            <a:fillRect/>
          </a:stretch>
        </p:blipFill>
        <p:spPr>
          <a:xfrm>
            <a:off x="4572000" y="1214422"/>
            <a:ext cx="4214842" cy="5214974"/>
          </a:xfrm>
          <a:prstGeom prst="rect">
            <a:avLst/>
          </a:prstGeom>
        </p:spPr>
      </p:pic>
      <p:pic>
        <p:nvPicPr>
          <p:cNvPr id="12" name="Picture 11" descr="man-with-a-movie-camera-1200-1200-675-675-crop-000000.jpg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57158" y="1214422"/>
            <a:ext cx="3936996" cy="2214560"/>
          </a:xfrm>
          <a:prstGeom prst="rect">
            <a:avLst/>
          </a:prstGeom>
        </p:spPr>
      </p:pic>
      <p:pic>
        <p:nvPicPr>
          <p:cNvPr id="13" name="Picture 12" descr="Gimme shelter.jpg"/>
          <p:cNvPicPr>
            <a:picLocks noChangeAspect="1"/>
          </p:cNvPicPr>
          <p:nvPr/>
        </p:nvPicPr>
        <p:blipFill>
          <a:blip r:embed="rId4" cstate="print"/>
          <a:srcRect l="10417" r="9759"/>
          <a:stretch>
            <a:fillRect/>
          </a:stretch>
        </p:blipFill>
        <p:spPr>
          <a:xfrm>
            <a:off x="357158" y="3643314"/>
            <a:ext cx="4000528" cy="28190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man-with-a-movie-camera-1200-1200-675-675-crop-000000.jp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0"/>
            <a:ext cx="9144000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i="1" dirty="0" smtClean="0">
                <a:solidFill>
                  <a:srgbClr val="FFC000"/>
                </a:solidFill>
              </a:rPr>
              <a:t>Definition</a:t>
            </a:r>
          </a:p>
          <a:p>
            <a:pPr algn="ctr"/>
            <a:endParaRPr lang="en-GB" sz="4400" b="1" i="1" dirty="0" smtClean="0">
              <a:solidFill>
                <a:srgbClr val="FFC000"/>
              </a:solidFill>
            </a:endParaRPr>
          </a:p>
          <a:p>
            <a:pPr algn="ctr"/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‘the artistic representation of actuality’</a:t>
            </a:r>
            <a:endParaRPr lang="en-GB" sz="3200" b="1" dirty="0" smtClean="0"/>
          </a:p>
          <a:p>
            <a:pPr algn="ctr"/>
            <a:endParaRPr lang="en-GB" b="1" dirty="0" smtClean="0"/>
          </a:p>
          <a:p>
            <a:pPr algn="ctr"/>
            <a:endParaRPr lang="en-GB" b="1" dirty="0" smtClean="0"/>
          </a:p>
          <a:p>
            <a:pPr algn="ctr"/>
            <a:endParaRPr lang="en-GB" b="1" dirty="0" smtClean="0"/>
          </a:p>
          <a:p>
            <a:pPr algn="ctr"/>
            <a:endParaRPr lang="en-GB" b="1" dirty="0" smtClean="0"/>
          </a:p>
          <a:p>
            <a:pPr algn="ctr"/>
            <a:endParaRPr lang="en-GB" b="1" dirty="0" smtClean="0"/>
          </a:p>
          <a:p>
            <a:pPr algn="ctr"/>
            <a:endParaRPr lang="en-GB" b="1" dirty="0" smtClean="0"/>
          </a:p>
          <a:p>
            <a:pPr algn="ctr"/>
            <a:endParaRPr lang="en-GB" b="1" dirty="0" smtClean="0"/>
          </a:p>
          <a:p>
            <a:pPr algn="ctr"/>
            <a:endParaRPr lang="en-GB" b="1" dirty="0" smtClean="0"/>
          </a:p>
          <a:p>
            <a:pPr algn="ctr"/>
            <a:endParaRPr lang="en-GB" b="1" dirty="0" smtClean="0"/>
          </a:p>
          <a:p>
            <a:pPr algn="ctr"/>
            <a:endParaRPr lang="en-GB" b="1" dirty="0" smtClean="0"/>
          </a:p>
          <a:p>
            <a:pPr algn="ctr"/>
            <a:endParaRPr lang="en-GB" b="1" dirty="0" smtClean="0"/>
          </a:p>
          <a:p>
            <a:pPr algn="ctr"/>
            <a:endParaRPr lang="en-GB" b="1" dirty="0" smtClean="0"/>
          </a:p>
          <a:p>
            <a:pPr algn="ctr"/>
            <a:endParaRPr lang="en-GB" b="1" dirty="0" smtClean="0"/>
          </a:p>
          <a:p>
            <a:pPr algn="ctr"/>
            <a:endParaRPr lang="en-GB" b="1" dirty="0" smtClean="0"/>
          </a:p>
          <a:p>
            <a:pPr algn="ctr"/>
            <a:endParaRPr lang="en-GB" b="1" dirty="0" smtClean="0"/>
          </a:p>
          <a:p>
            <a:pPr algn="ctr"/>
            <a:endParaRPr lang="en-GB" b="1" dirty="0" smtClean="0"/>
          </a:p>
          <a:p>
            <a:pPr algn="ctr"/>
            <a:r>
              <a:rPr lang="en-GB" sz="2400" b="1" dirty="0" smtClean="0"/>
              <a:t>John Grierson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laherty.jp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158" y="1214422"/>
            <a:ext cx="2700672" cy="40005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grierson2.jpg"/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6436" r="33792"/>
          <a:stretch/>
        </p:blipFill>
        <p:spPr>
          <a:xfrm>
            <a:off x="6286512" y="1214422"/>
            <a:ext cx="2571656" cy="40005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6858016" y="5429264"/>
            <a:ext cx="1502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John Grierson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857224" y="5429264"/>
            <a:ext cx="16730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 smtClean="0"/>
              <a:t>Robert Flaherty</a:t>
            </a:r>
            <a:endParaRPr lang="en-GB" b="1" dirty="0"/>
          </a:p>
        </p:txBody>
      </p:sp>
      <p:sp>
        <p:nvSpPr>
          <p:cNvPr id="8" name="TextBox 7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Pioneers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pic>
        <p:nvPicPr>
          <p:cNvPr id="9" name="Picture 8" descr="vertov.png"/>
          <p:cNvPicPr>
            <a:picLocks noChangeAspect="1"/>
          </p:cNvPicPr>
          <p:nvPr/>
        </p:nvPicPr>
        <p:blipFill>
          <a:blip r:embed="rId4">
            <a:alphaModFix amt="87000"/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26388"/>
          <a:stretch>
            <a:fillRect/>
          </a:stretch>
        </p:blipFill>
        <p:spPr>
          <a:xfrm>
            <a:off x="3428992" y="1214422"/>
            <a:ext cx="2479887" cy="40005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Rectangle 9"/>
          <p:cNvSpPr/>
          <p:nvPr/>
        </p:nvSpPr>
        <p:spPr>
          <a:xfrm>
            <a:off x="4071934" y="5429264"/>
            <a:ext cx="13809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 smtClean="0"/>
              <a:t>Dziga Vertov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21429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Nanook of the North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785794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Robert Flaherty, 1922</a:t>
            </a:r>
            <a:endParaRPr lang="en-GB" dirty="0"/>
          </a:p>
        </p:txBody>
      </p:sp>
      <p:pic>
        <p:nvPicPr>
          <p:cNvPr id="7" name="Picture 6" descr="nanook-of-the-north-poste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1670" y="2000240"/>
            <a:ext cx="5090887" cy="395764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143108" y="6488668"/>
            <a:ext cx="50159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hlinkClick r:id="rId3"/>
              </a:rPr>
              <a:t>https://www.youtube.com/watch?v=m4kOIzMqso0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Man With a Movie Camera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57148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Dziga Vertov, 1929</a:t>
            </a:r>
            <a:endParaRPr lang="en-GB" dirty="0"/>
          </a:p>
        </p:txBody>
      </p:sp>
      <p:pic>
        <p:nvPicPr>
          <p:cNvPr id="7" name="Picture 6" descr="Vertov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488" y="1285860"/>
            <a:ext cx="3357586" cy="51802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Let There Be Light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0" y="633478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 smtClean="0">
                <a:solidFill>
                  <a:schemeClr val="bg2">
                    <a:lumMod val="60000"/>
                    <a:lumOff val="40000"/>
                  </a:schemeClr>
                </a:solidFill>
                <a:hlinkClick r:id="rId2"/>
              </a:rPr>
              <a:t>https://www.youtube.com/watch?v=uiD6bnqpJDE</a:t>
            </a:r>
            <a:endParaRPr lang="en-GB" dirty="0" smtClean="0">
              <a:solidFill>
                <a:schemeClr val="bg2">
                  <a:lumMod val="60000"/>
                  <a:lumOff val="40000"/>
                </a:schemeClr>
              </a:solidFill>
            </a:endParaRPr>
          </a:p>
          <a:p>
            <a:pPr algn="ctr"/>
            <a:endParaRPr lang="en-GB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8" name="Picture 17" descr="Ligh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71546"/>
            <a:ext cx="9144000" cy="514350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0" y="57148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John Huston, 1946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6286512" y="5500702"/>
            <a:ext cx="26041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/>
              <a:t>Cinema Verité (France)</a:t>
            </a:r>
            <a:endParaRPr lang="en-GB" sz="2000" dirty="0"/>
          </a:p>
        </p:txBody>
      </p:sp>
      <p:sp>
        <p:nvSpPr>
          <p:cNvPr id="9" name="Rectangle 8"/>
          <p:cNvSpPr/>
          <p:nvPr/>
        </p:nvSpPr>
        <p:spPr>
          <a:xfrm>
            <a:off x="214282" y="5500702"/>
            <a:ext cx="292895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b="1" dirty="0" smtClean="0"/>
              <a:t>Free Cinema (UK)</a:t>
            </a:r>
            <a:endParaRPr lang="en-GB" sz="20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Modes and Movements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3500430" y="5500702"/>
            <a:ext cx="218874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000" b="1" dirty="0" smtClean="0"/>
              <a:t>Direct Cinema (US)</a:t>
            </a:r>
            <a:endParaRPr lang="en-GB" sz="2000" b="1" dirty="0"/>
          </a:p>
        </p:txBody>
      </p:sp>
      <p:sp>
        <p:nvSpPr>
          <p:cNvPr id="16" name="Rectangle 15"/>
          <p:cNvSpPr/>
          <p:nvPr/>
        </p:nvSpPr>
        <p:spPr>
          <a:xfrm>
            <a:off x="1643042" y="6143644"/>
            <a:ext cx="22758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C000"/>
                </a:solidFill>
              </a:rPr>
              <a:t>Observational</a:t>
            </a:r>
            <a:endParaRPr lang="en-GB" sz="2800" b="1" dirty="0">
              <a:solidFill>
                <a:srgbClr val="FFC000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5214942" y="6143644"/>
            <a:ext cx="21072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FFC000"/>
                </a:solidFill>
              </a:rPr>
              <a:t>Participatory</a:t>
            </a:r>
            <a:endParaRPr lang="en-GB" sz="2800" b="1" dirty="0">
              <a:solidFill>
                <a:srgbClr val="FFC000"/>
              </a:solidFill>
            </a:endParaRPr>
          </a:p>
        </p:txBody>
      </p:sp>
      <p:pic>
        <p:nvPicPr>
          <p:cNvPr id="10" name="Picture 9" descr="we_are_the_lambeth_boys_3.jpg"/>
          <p:cNvPicPr>
            <a:picLocks noChangeAspect="1"/>
          </p:cNvPicPr>
          <p:nvPr/>
        </p:nvPicPr>
        <p:blipFill>
          <a:blip r:embed="rId2"/>
          <a:srcRect l="44000" r="11000"/>
          <a:stretch>
            <a:fillRect/>
          </a:stretch>
        </p:blipFill>
        <p:spPr>
          <a:xfrm>
            <a:off x="285720" y="1071546"/>
            <a:ext cx="2843527" cy="4378128"/>
          </a:xfrm>
          <a:prstGeom prst="rect">
            <a:avLst/>
          </a:prstGeom>
        </p:spPr>
      </p:pic>
      <p:pic>
        <p:nvPicPr>
          <p:cNvPr id="11" name="Picture 10" descr="Chronicle.jpg"/>
          <p:cNvPicPr>
            <a:picLocks noChangeAspect="1"/>
          </p:cNvPicPr>
          <p:nvPr/>
        </p:nvPicPr>
        <p:blipFill>
          <a:blip r:embed="rId3"/>
          <a:srcRect l="7031" r="57813"/>
          <a:stretch>
            <a:fillRect/>
          </a:stretch>
        </p:blipFill>
        <p:spPr>
          <a:xfrm>
            <a:off x="6143636" y="1071546"/>
            <a:ext cx="2714644" cy="4343400"/>
          </a:xfrm>
          <a:prstGeom prst="rect">
            <a:avLst/>
          </a:prstGeom>
        </p:spPr>
      </p:pic>
      <p:pic>
        <p:nvPicPr>
          <p:cNvPr id="12" name="Picture 11" descr="Gimme shelter.jpg"/>
          <p:cNvPicPr>
            <a:picLocks noChangeAspect="1"/>
          </p:cNvPicPr>
          <p:nvPr/>
        </p:nvPicPr>
        <p:blipFill>
          <a:blip r:embed="rId4"/>
          <a:srcRect l="38281" t="7575" r="30469"/>
          <a:stretch>
            <a:fillRect/>
          </a:stretch>
        </p:blipFill>
        <p:spPr>
          <a:xfrm>
            <a:off x="3286116" y="1071546"/>
            <a:ext cx="2619392" cy="43576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We are the Lambeth Boys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642918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Karel Reisz, 1959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0" y="6488668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hlinkClick r:id="rId2"/>
              </a:rPr>
              <a:t>https://player.bfi.org.uk/free/film/watch-we-are-the-lambeth-boys-1959-online</a:t>
            </a:r>
            <a:endParaRPr lang="en-GB" dirty="0" smtClean="0"/>
          </a:p>
          <a:p>
            <a:pPr algn="ctr"/>
            <a:endParaRPr lang="en-GB" dirty="0"/>
          </a:p>
        </p:txBody>
      </p:sp>
      <p:pic>
        <p:nvPicPr>
          <p:cNvPr id="12" name="Picture 11" descr="we_are_the_lambeth_boys_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" y="1285860"/>
            <a:ext cx="7143800" cy="49496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Chronicle of a Summer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0" y="642918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Jean Rouch, 1961</a:t>
            </a:r>
            <a:endParaRPr lang="en-GB" dirty="0"/>
          </a:p>
        </p:txBody>
      </p:sp>
      <p:pic>
        <p:nvPicPr>
          <p:cNvPr id="14" name="Picture 13" descr="Chronicl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57298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Gimme Shelter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0" y="57148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Maysles Brothers, 1970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488668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hlinkClick r:id="rId2"/>
              </a:rPr>
              <a:t>https://vimeo.com/142821057</a:t>
            </a:r>
            <a:endParaRPr lang="en-GB" dirty="0" smtClean="0"/>
          </a:p>
          <a:p>
            <a:pPr algn="ctr"/>
            <a:endParaRPr lang="en-GB" dirty="0"/>
          </a:p>
        </p:txBody>
      </p:sp>
      <p:pic>
        <p:nvPicPr>
          <p:cNvPr id="6" name="Picture 5" descr="Gimme shelt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42984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Italianamerican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0" y="57148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Scorsese, 1974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0" y="6488668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hlinkClick r:id="rId2"/>
              </a:rPr>
              <a:t>https://www.youtube.com/watch?v=bxYl93p0ksc</a:t>
            </a:r>
            <a:endParaRPr lang="en-GB" dirty="0" smtClean="0"/>
          </a:p>
          <a:p>
            <a:pPr algn="ctr"/>
            <a:endParaRPr lang="en-GB" dirty="0"/>
          </a:p>
        </p:txBody>
      </p:sp>
      <p:pic>
        <p:nvPicPr>
          <p:cNvPr id="7" name="Picture 6" descr="italian america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42984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0" y="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dirty="0" smtClean="0">
                <a:solidFill>
                  <a:srgbClr val="FFC000"/>
                </a:solidFill>
              </a:rPr>
              <a:t>Contemporary film: Into the Abyss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0" y="642918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Werner Herzog, 2011</a:t>
            </a:r>
            <a:endParaRPr lang="en-GB" dirty="0"/>
          </a:p>
        </p:txBody>
      </p:sp>
      <p:pic>
        <p:nvPicPr>
          <p:cNvPr id="6" name="Picture 5" descr="INTO-jumb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14422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1466</TotalTime>
  <Words>115</Words>
  <Application>Microsoft Office PowerPoint</Application>
  <PresentationFormat>On-screen Show (4:3)</PresentationFormat>
  <Paragraphs>52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101</cp:revision>
  <dcterms:created xsi:type="dcterms:W3CDTF">2016-10-05T07:20:19Z</dcterms:created>
  <dcterms:modified xsi:type="dcterms:W3CDTF">2019-05-14T21:04:35Z</dcterms:modified>
</cp:coreProperties>
</file>