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 id="283" r:id="rId15"/>
    <p:sldId id="299" r:id="rId16"/>
    <p:sldId id="300" r:id="rId17"/>
    <p:sldId id="269" r:id="rId18"/>
    <p:sldId id="270" r:id="rId19"/>
    <p:sldId id="271" r:id="rId20"/>
    <p:sldId id="272" r:id="rId21"/>
    <p:sldId id="274" r:id="rId22"/>
    <p:sldId id="273" r:id="rId23"/>
    <p:sldId id="275" r:id="rId24"/>
    <p:sldId id="276" r:id="rId25"/>
    <p:sldId id="278" r:id="rId26"/>
    <p:sldId id="279" r:id="rId27"/>
    <p:sldId id="280" r:id="rId28"/>
    <p:sldId id="281" r:id="rId29"/>
    <p:sldId id="282" r:id="rId30"/>
    <p:sldId id="277" r:id="rId31"/>
    <p:sldId id="284" r:id="rId32"/>
    <p:sldId id="285" r:id="rId33"/>
    <p:sldId id="286" r:id="rId34"/>
    <p:sldId id="287" r:id="rId35"/>
    <p:sldId id="288" r:id="rId36"/>
    <p:sldId id="289" r:id="rId37"/>
    <p:sldId id="290" r:id="rId38"/>
    <p:sldId id="294" r:id="rId39"/>
    <p:sldId id="291" r:id="rId40"/>
    <p:sldId id="292" r:id="rId41"/>
    <p:sldId id="293" r:id="rId42"/>
    <p:sldId id="295" r:id="rId43"/>
    <p:sldId id="296" r:id="rId44"/>
    <p:sldId id="297" r:id="rId45"/>
    <p:sldId id="302" r:id="rId46"/>
    <p:sldId id="298" r:id="rId47"/>
    <p:sldId id="301" r:id="rId48"/>
    <p:sldId id="303" r:id="rId49"/>
    <p:sldId id="304"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22" d="100"/>
          <a:sy n="122" d="100"/>
        </p:scale>
        <p:origin x="96"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Graph</a:t>
            </a:r>
            <a:r>
              <a:rPr lang="en-US" baseline="0"/>
              <a:t> to show grade against time spent studying.</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Sheet1!$B$1</c:f>
              <c:strCache>
                <c:ptCount val="1"/>
                <c:pt idx="0">
                  <c:v>Grade (%)</c:v>
                </c:pt>
              </c:strCache>
            </c:strRef>
          </c:tx>
          <c:spPr>
            <a:ln w="19050" cap="rnd">
              <a:noFill/>
              <a:round/>
            </a:ln>
            <a:effectLst/>
          </c:spPr>
          <c:marker>
            <c:symbol val="circle"/>
            <c:size val="5"/>
            <c:spPr>
              <a:solidFill>
                <a:schemeClr val="accent1"/>
              </a:solidFill>
              <a:ln w="9525">
                <a:solidFill>
                  <a:schemeClr val="accent1"/>
                </a:solidFill>
              </a:ln>
              <a:effectLst/>
            </c:spPr>
          </c:marker>
          <c:xVal>
            <c:numRef>
              <c:f>Sheet1!$A$2:$A$9</c:f>
              <c:numCache>
                <c:formatCode>General</c:formatCode>
                <c:ptCount val="8"/>
                <c:pt idx="0">
                  <c:v>6</c:v>
                </c:pt>
                <c:pt idx="1">
                  <c:v>35</c:v>
                </c:pt>
                <c:pt idx="2">
                  <c:v>29</c:v>
                </c:pt>
                <c:pt idx="3">
                  <c:v>40</c:v>
                </c:pt>
                <c:pt idx="4">
                  <c:v>2</c:v>
                </c:pt>
                <c:pt idx="5">
                  <c:v>15</c:v>
                </c:pt>
                <c:pt idx="6">
                  <c:v>45</c:v>
                </c:pt>
                <c:pt idx="7">
                  <c:v>31</c:v>
                </c:pt>
              </c:numCache>
            </c:numRef>
          </c:xVal>
          <c:yVal>
            <c:numRef>
              <c:f>Sheet1!$B$2:$B$9</c:f>
              <c:numCache>
                <c:formatCode>General</c:formatCode>
                <c:ptCount val="8"/>
                <c:pt idx="0">
                  <c:v>22</c:v>
                </c:pt>
                <c:pt idx="1">
                  <c:v>71</c:v>
                </c:pt>
                <c:pt idx="2">
                  <c:v>55</c:v>
                </c:pt>
                <c:pt idx="3">
                  <c:v>66</c:v>
                </c:pt>
                <c:pt idx="4">
                  <c:v>11</c:v>
                </c:pt>
                <c:pt idx="5">
                  <c:v>44</c:v>
                </c:pt>
                <c:pt idx="6">
                  <c:v>90</c:v>
                </c:pt>
                <c:pt idx="7">
                  <c:v>58</c:v>
                </c:pt>
              </c:numCache>
            </c:numRef>
          </c:yVal>
          <c:smooth val="0"/>
        </c:ser>
        <c:dLbls>
          <c:showLegendKey val="0"/>
          <c:showVal val="0"/>
          <c:showCatName val="0"/>
          <c:showSerName val="0"/>
          <c:showPercent val="0"/>
          <c:showBubbleSize val="0"/>
        </c:dLbls>
        <c:axId val="88677280"/>
        <c:axId val="88676720"/>
      </c:scatterChart>
      <c:valAx>
        <c:axId val="8867728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Hours studying - X</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676720"/>
        <c:crosses val="autoZero"/>
        <c:crossBetween val="midCat"/>
      </c:valAx>
      <c:valAx>
        <c:axId val="8867672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Grade</a:t>
                </a:r>
                <a:r>
                  <a:rPr lang="en-GB" baseline="0"/>
                  <a:t> (%) - Y</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677280"/>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Graph</a:t>
            </a:r>
            <a:r>
              <a:rPr lang="en-US" baseline="0"/>
              <a:t> to show grade against time spent studying.</a:t>
            </a:r>
            <a:endParaRPr lang="en-US"/>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Sheet1!$B$1</c:f>
              <c:strCache>
                <c:ptCount val="1"/>
                <c:pt idx="0">
                  <c:v>Grade (%)</c:v>
                </c:pt>
              </c:strCache>
            </c:strRef>
          </c:tx>
          <c:spPr>
            <a:ln w="19050" cap="rnd">
              <a:no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backward val="2"/>
            <c:dispRSqr val="0"/>
            <c:dispEq val="0"/>
          </c:trendline>
          <c:xVal>
            <c:numRef>
              <c:f>Sheet1!$A$2:$A$9</c:f>
              <c:numCache>
                <c:formatCode>General</c:formatCode>
                <c:ptCount val="8"/>
                <c:pt idx="0">
                  <c:v>6</c:v>
                </c:pt>
                <c:pt idx="1">
                  <c:v>35</c:v>
                </c:pt>
                <c:pt idx="2">
                  <c:v>29</c:v>
                </c:pt>
                <c:pt idx="3">
                  <c:v>40</c:v>
                </c:pt>
                <c:pt idx="4">
                  <c:v>2</c:v>
                </c:pt>
                <c:pt idx="5">
                  <c:v>15</c:v>
                </c:pt>
                <c:pt idx="6">
                  <c:v>45</c:v>
                </c:pt>
                <c:pt idx="7">
                  <c:v>31</c:v>
                </c:pt>
              </c:numCache>
            </c:numRef>
          </c:xVal>
          <c:yVal>
            <c:numRef>
              <c:f>Sheet1!$B$2:$B$9</c:f>
              <c:numCache>
                <c:formatCode>General</c:formatCode>
                <c:ptCount val="8"/>
                <c:pt idx="0">
                  <c:v>22</c:v>
                </c:pt>
                <c:pt idx="1">
                  <c:v>71</c:v>
                </c:pt>
                <c:pt idx="2">
                  <c:v>55</c:v>
                </c:pt>
                <c:pt idx="3">
                  <c:v>66</c:v>
                </c:pt>
                <c:pt idx="4">
                  <c:v>11</c:v>
                </c:pt>
                <c:pt idx="5">
                  <c:v>44</c:v>
                </c:pt>
                <c:pt idx="6">
                  <c:v>90</c:v>
                </c:pt>
                <c:pt idx="7">
                  <c:v>58</c:v>
                </c:pt>
              </c:numCache>
            </c:numRef>
          </c:yVal>
          <c:smooth val="0"/>
        </c:ser>
        <c:dLbls>
          <c:showLegendKey val="0"/>
          <c:showVal val="0"/>
          <c:showCatName val="0"/>
          <c:showSerName val="0"/>
          <c:showPercent val="0"/>
          <c:showBubbleSize val="0"/>
        </c:dLbls>
        <c:axId val="88680640"/>
        <c:axId val="88681200"/>
      </c:scatterChart>
      <c:valAx>
        <c:axId val="8868064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Hours studying - X</a:t>
                </a:r>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681200"/>
        <c:crosses val="autoZero"/>
        <c:crossBetween val="midCat"/>
      </c:valAx>
      <c:valAx>
        <c:axId val="8868120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Grade</a:t>
                </a:r>
                <a:r>
                  <a:rPr lang="en-GB" baseline="0"/>
                  <a:t> (%) - Y</a:t>
                </a:r>
                <a:endParaRPr lang="en-GB"/>
              </a:p>
            </c:rich>
          </c:tx>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680640"/>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E8C1AB4-90CD-4D59-B734-8E5B65372AE3}"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F752C-A63D-4698-9992-2C9D3DBCDC65}" type="slidenum">
              <a:rPr lang="en-GB" smtClean="0"/>
              <a:t>‹#›</a:t>
            </a:fld>
            <a:endParaRPr lang="en-GB"/>
          </a:p>
        </p:txBody>
      </p:sp>
    </p:spTree>
    <p:extLst>
      <p:ext uri="{BB962C8B-B14F-4D97-AF65-F5344CB8AC3E}">
        <p14:creationId xmlns:p14="http://schemas.microsoft.com/office/powerpoint/2010/main" val="841082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8C1AB4-90CD-4D59-B734-8E5B65372AE3}"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F752C-A63D-4698-9992-2C9D3DBCDC65}" type="slidenum">
              <a:rPr lang="en-GB" smtClean="0"/>
              <a:t>‹#›</a:t>
            </a:fld>
            <a:endParaRPr lang="en-GB"/>
          </a:p>
        </p:txBody>
      </p:sp>
    </p:spTree>
    <p:extLst>
      <p:ext uri="{BB962C8B-B14F-4D97-AF65-F5344CB8AC3E}">
        <p14:creationId xmlns:p14="http://schemas.microsoft.com/office/powerpoint/2010/main" val="1152429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E8C1AB4-90CD-4D59-B734-8E5B65372AE3}"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F752C-A63D-4698-9992-2C9D3DBCDC65}" type="slidenum">
              <a:rPr lang="en-GB" smtClean="0"/>
              <a:t>‹#›</a:t>
            </a:fld>
            <a:endParaRPr lang="en-GB"/>
          </a:p>
        </p:txBody>
      </p:sp>
    </p:spTree>
    <p:extLst>
      <p:ext uri="{BB962C8B-B14F-4D97-AF65-F5344CB8AC3E}">
        <p14:creationId xmlns:p14="http://schemas.microsoft.com/office/powerpoint/2010/main" val="2347323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E8C1AB4-90CD-4D59-B734-8E5B65372AE3}" type="datetimeFigureOut">
              <a:rPr lang="en-GB" smtClean="0"/>
              <a:t>18/11/2016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6F752C-A63D-4698-9992-2C9D3DBCDC65}" type="slidenum">
              <a:rPr lang="en-GB" smtClean="0"/>
              <a:t>‹#›</a:t>
            </a:fld>
            <a:endParaRPr lang="en-GB"/>
          </a:p>
        </p:txBody>
      </p:sp>
    </p:spTree>
    <p:extLst>
      <p:ext uri="{BB962C8B-B14F-4D97-AF65-F5344CB8AC3E}">
        <p14:creationId xmlns:p14="http://schemas.microsoft.com/office/powerpoint/2010/main" val="594973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E8C1AB4-90CD-4D59-B734-8E5B65372AE3}" type="datetimeFigureOut">
              <a:rPr lang="en-GB" smtClean="0"/>
              <a:t>18/11/2016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D6F752C-A63D-4698-9992-2C9D3DBCDC65}" type="slidenum">
              <a:rPr lang="en-GB" smtClean="0"/>
              <a:t>‹#›</a:t>
            </a:fld>
            <a:endParaRPr lang="en-GB"/>
          </a:p>
        </p:txBody>
      </p:sp>
    </p:spTree>
    <p:extLst>
      <p:ext uri="{BB962C8B-B14F-4D97-AF65-F5344CB8AC3E}">
        <p14:creationId xmlns:p14="http://schemas.microsoft.com/office/powerpoint/2010/main" val="3076936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E8C1AB4-90CD-4D59-B734-8E5B65372AE3}" type="datetimeFigureOut">
              <a:rPr lang="en-GB" smtClean="0"/>
              <a:t>18/11/2016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D6F752C-A63D-4698-9992-2C9D3DBCDC65}" type="slidenum">
              <a:rPr lang="en-GB" smtClean="0"/>
              <a:t>‹#›</a:t>
            </a:fld>
            <a:endParaRPr lang="en-GB"/>
          </a:p>
        </p:txBody>
      </p:sp>
    </p:spTree>
    <p:extLst>
      <p:ext uri="{BB962C8B-B14F-4D97-AF65-F5344CB8AC3E}">
        <p14:creationId xmlns:p14="http://schemas.microsoft.com/office/powerpoint/2010/main" val="3620620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8C1AB4-90CD-4D59-B734-8E5B65372AE3}" type="datetimeFigureOut">
              <a:rPr lang="en-GB" smtClean="0"/>
              <a:t>18/11/2016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D6F752C-A63D-4698-9992-2C9D3DBCDC65}" type="slidenum">
              <a:rPr lang="en-GB" smtClean="0"/>
              <a:t>‹#›</a:t>
            </a:fld>
            <a:endParaRPr lang="en-GB"/>
          </a:p>
        </p:txBody>
      </p:sp>
    </p:spTree>
    <p:extLst>
      <p:ext uri="{BB962C8B-B14F-4D97-AF65-F5344CB8AC3E}">
        <p14:creationId xmlns:p14="http://schemas.microsoft.com/office/powerpoint/2010/main" val="1386153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8C1AB4-90CD-4D59-B734-8E5B65372AE3}" type="datetimeFigureOut">
              <a:rPr lang="en-GB" smtClean="0"/>
              <a:t>18/11/2016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6F752C-A63D-4698-9992-2C9D3DBCDC65}" type="slidenum">
              <a:rPr lang="en-GB" smtClean="0"/>
              <a:t>‹#›</a:t>
            </a:fld>
            <a:endParaRPr lang="en-GB"/>
          </a:p>
        </p:txBody>
      </p:sp>
    </p:spTree>
    <p:extLst>
      <p:ext uri="{BB962C8B-B14F-4D97-AF65-F5344CB8AC3E}">
        <p14:creationId xmlns:p14="http://schemas.microsoft.com/office/powerpoint/2010/main" val="18522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8C1AB4-90CD-4D59-B734-8E5B65372AE3}" type="datetimeFigureOut">
              <a:rPr lang="en-GB" smtClean="0"/>
              <a:t>18/11/2016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6F752C-A63D-4698-9992-2C9D3DBCDC65}" type="slidenum">
              <a:rPr lang="en-GB" smtClean="0"/>
              <a:t>‹#›</a:t>
            </a:fld>
            <a:endParaRPr lang="en-GB"/>
          </a:p>
        </p:txBody>
      </p:sp>
    </p:spTree>
    <p:extLst>
      <p:ext uri="{BB962C8B-B14F-4D97-AF65-F5344CB8AC3E}">
        <p14:creationId xmlns:p14="http://schemas.microsoft.com/office/powerpoint/2010/main" val="1532371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8C1AB4-90CD-4D59-B734-8E5B65372AE3}"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F752C-A63D-4698-9992-2C9D3DBCDC65}" type="slidenum">
              <a:rPr lang="en-GB" smtClean="0"/>
              <a:t>‹#›</a:t>
            </a:fld>
            <a:endParaRPr lang="en-GB"/>
          </a:p>
        </p:txBody>
      </p:sp>
    </p:spTree>
    <p:extLst>
      <p:ext uri="{BB962C8B-B14F-4D97-AF65-F5344CB8AC3E}">
        <p14:creationId xmlns:p14="http://schemas.microsoft.com/office/powerpoint/2010/main" val="3523936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8C1AB4-90CD-4D59-B734-8E5B65372AE3}" type="datetimeFigureOut">
              <a:rPr lang="en-GB" smtClean="0"/>
              <a:t>18/11/2016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F752C-A63D-4698-9992-2C9D3DBCDC65}" type="slidenum">
              <a:rPr lang="en-GB" smtClean="0"/>
              <a:t>‹#›</a:t>
            </a:fld>
            <a:endParaRPr lang="en-GB"/>
          </a:p>
        </p:txBody>
      </p:sp>
    </p:spTree>
    <p:extLst>
      <p:ext uri="{BB962C8B-B14F-4D97-AF65-F5344CB8AC3E}">
        <p14:creationId xmlns:p14="http://schemas.microsoft.com/office/powerpoint/2010/main" val="1829969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8C1AB4-90CD-4D59-B734-8E5B65372AE3}" type="datetimeFigureOut">
              <a:rPr lang="en-GB" smtClean="0"/>
              <a:t>18/11/2016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6F752C-A63D-4698-9992-2C9D3DBCDC65}" type="slidenum">
              <a:rPr lang="en-GB" smtClean="0"/>
              <a:t>‹#›</a:t>
            </a:fld>
            <a:endParaRPr lang="en-GB"/>
          </a:p>
        </p:txBody>
      </p:sp>
    </p:spTree>
    <p:extLst>
      <p:ext uri="{BB962C8B-B14F-4D97-AF65-F5344CB8AC3E}">
        <p14:creationId xmlns:p14="http://schemas.microsoft.com/office/powerpoint/2010/main" val="3862872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qv6UVOQ0F44"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Mining - Introduction</a:t>
            </a:r>
          </a:p>
        </p:txBody>
      </p:sp>
      <p:sp>
        <p:nvSpPr>
          <p:cNvPr id="3" name="Subtitle 2"/>
          <p:cNvSpPr>
            <a:spLocks noGrp="1"/>
          </p:cNvSpPr>
          <p:nvPr>
            <p:ph type="subTitle" idx="1"/>
          </p:nvPr>
        </p:nvSpPr>
        <p:spPr/>
        <p:txBody>
          <a:bodyPr/>
          <a:lstStyle/>
          <a:p>
            <a:r>
              <a:rPr lang="en-GB" dirty="0" err="1"/>
              <a:t>Dr.</a:t>
            </a:r>
            <a:r>
              <a:rPr lang="en-GB" dirty="0"/>
              <a:t> Tim Bashford</a:t>
            </a:r>
          </a:p>
        </p:txBody>
      </p:sp>
    </p:spTree>
    <p:extLst>
      <p:ext uri="{BB962C8B-B14F-4D97-AF65-F5344CB8AC3E}">
        <p14:creationId xmlns:p14="http://schemas.microsoft.com/office/powerpoint/2010/main" val="4284143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Mining</a:t>
            </a:r>
          </a:p>
        </p:txBody>
      </p:sp>
      <p:sp>
        <p:nvSpPr>
          <p:cNvPr id="3" name="Content Placeholder 2"/>
          <p:cNvSpPr>
            <a:spLocks noGrp="1"/>
          </p:cNvSpPr>
          <p:nvPr>
            <p:ph idx="1"/>
          </p:nvPr>
        </p:nvSpPr>
        <p:spPr/>
        <p:txBody>
          <a:bodyPr/>
          <a:lstStyle/>
          <a:p>
            <a:r>
              <a:rPr lang="en-GB" dirty="0"/>
              <a:t>Up until now, we’ve studied Data Warehousing – taking data and formatting it to make it possible to quickly perform specified queries.</a:t>
            </a:r>
          </a:p>
          <a:p>
            <a:r>
              <a:rPr lang="en-GB" dirty="0"/>
              <a:t>Data Warehousing presupposes that we already know the key relationships in our data – this isn’t always the case.</a:t>
            </a:r>
          </a:p>
          <a:p>
            <a:r>
              <a:rPr lang="en-GB" dirty="0"/>
              <a:t>Data Mining allows us, therefore, to find patterns in large data sets, the nature of which we may or may not be aware of.</a:t>
            </a:r>
          </a:p>
          <a:p>
            <a:pPr lvl="1"/>
            <a:r>
              <a:rPr lang="en-GB" dirty="0"/>
              <a:t>Finding patterns we expect, but which may be time consuming to discover manually, or which may not be immediately obvious.</a:t>
            </a:r>
          </a:p>
          <a:p>
            <a:pPr lvl="1"/>
            <a:r>
              <a:rPr lang="en-GB" dirty="0"/>
              <a:t>Discovering entirely new patterns which can lead to new improved decision-making.</a:t>
            </a:r>
          </a:p>
        </p:txBody>
      </p:sp>
    </p:spTree>
    <p:extLst>
      <p:ext uri="{BB962C8B-B14F-4D97-AF65-F5344CB8AC3E}">
        <p14:creationId xmlns:p14="http://schemas.microsoft.com/office/powerpoint/2010/main" val="829217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mining in retail</a:t>
            </a:r>
          </a:p>
        </p:txBody>
      </p:sp>
      <p:sp>
        <p:nvSpPr>
          <p:cNvPr id="3" name="Content Placeholder 2"/>
          <p:cNvSpPr>
            <a:spLocks noGrp="1"/>
          </p:cNvSpPr>
          <p:nvPr>
            <p:ph idx="1"/>
          </p:nvPr>
        </p:nvSpPr>
        <p:spPr/>
        <p:txBody>
          <a:bodyPr/>
          <a:lstStyle/>
          <a:p>
            <a:r>
              <a:rPr lang="en-GB" dirty="0"/>
              <a:t>Retailers (especially online) routinely use data mining to discover purchasing habits.</a:t>
            </a:r>
          </a:p>
          <a:p>
            <a:pPr lvl="1"/>
            <a:r>
              <a:rPr lang="en-GB" dirty="0"/>
              <a:t>E.G. when a person buys product A, they’re likely to buy it with products B, C or D.</a:t>
            </a:r>
          </a:p>
          <a:p>
            <a:r>
              <a:rPr lang="en-GB" dirty="0"/>
              <a:t>This information can then be used in a range of different ways.</a:t>
            </a:r>
          </a:p>
          <a:p>
            <a:pPr lvl="1"/>
            <a:r>
              <a:rPr lang="en-GB" dirty="0"/>
              <a:t>Online retailers often provide an “often purchased with” selection, to try to upsell to customers.</a:t>
            </a:r>
          </a:p>
          <a:p>
            <a:pPr lvl="1"/>
            <a:r>
              <a:rPr lang="en-GB" dirty="0"/>
              <a:t>Brick and mortar retailers may actually use the information to ensure that the products are a modest distance apart – to encourage the buyer to walk through the store.</a:t>
            </a:r>
          </a:p>
        </p:txBody>
      </p:sp>
    </p:spTree>
    <p:extLst>
      <p:ext uri="{BB962C8B-B14F-4D97-AF65-F5344CB8AC3E}">
        <p14:creationId xmlns:p14="http://schemas.microsoft.com/office/powerpoint/2010/main" val="1788649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 Amazon</a:t>
            </a:r>
          </a:p>
        </p:txBody>
      </p:sp>
      <p:pic>
        <p:nvPicPr>
          <p:cNvPr id="4" name="Picture 3"/>
          <p:cNvPicPr>
            <a:picLocks noChangeAspect="1"/>
          </p:cNvPicPr>
          <p:nvPr/>
        </p:nvPicPr>
        <p:blipFill>
          <a:blip r:embed="rId2"/>
          <a:stretch>
            <a:fillRect/>
          </a:stretch>
        </p:blipFill>
        <p:spPr>
          <a:xfrm>
            <a:off x="1686190" y="1974786"/>
            <a:ext cx="8819620" cy="3502284"/>
          </a:xfrm>
          <a:prstGeom prst="rect">
            <a:avLst/>
          </a:prstGeom>
        </p:spPr>
      </p:pic>
    </p:spTree>
    <p:extLst>
      <p:ext uri="{BB962C8B-B14F-4D97-AF65-F5344CB8AC3E}">
        <p14:creationId xmlns:p14="http://schemas.microsoft.com/office/powerpoint/2010/main" val="1678632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mining in retail</a:t>
            </a:r>
          </a:p>
        </p:txBody>
      </p:sp>
      <p:sp>
        <p:nvSpPr>
          <p:cNvPr id="3" name="Content Placeholder 2"/>
          <p:cNvSpPr>
            <a:spLocks noGrp="1"/>
          </p:cNvSpPr>
          <p:nvPr>
            <p:ph idx="1"/>
          </p:nvPr>
        </p:nvSpPr>
        <p:spPr/>
        <p:txBody>
          <a:bodyPr/>
          <a:lstStyle/>
          <a:p>
            <a:r>
              <a:rPr lang="en-GB" dirty="0"/>
              <a:t>Of course, this example is completely intuitive – if you buy a hard drive, you need cables, an obvious opportunity to make a further, small sale.</a:t>
            </a:r>
          </a:p>
          <a:p>
            <a:r>
              <a:rPr lang="en-GB" dirty="0"/>
              <a:t>Some cases aren’t quite so obvious, and are more socially-driven, or the result of external factors.</a:t>
            </a:r>
          </a:p>
          <a:p>
            <a:r>
              <a:rPr lang="en-GB" dirty="0"/>
              <a:t>Sometimes, there’s no clear rationale for certain products being linked (although a definite indication that it’s more than coincidence linking them).</a:t>
            </a:r>
          </a:p>
          <a:p>
            <a:r>
              <a:rPr lang="en-GB" dirty="0"/>
              <a:t>People also like to subvert the algorithm in some cases.</a:t>
            </a:r>
          </a:p>
        </p:txBody>
      </p:sp>
    </p:spTree>
    <p:extLst>
      <p:ext uri="{BB962C8B-B14F-4D97-AF65-F5344CB8AC3E}">
        <p14:creationId xmlns:p14="http://schemas.microsoft.com/office/powerpoint/2010/main" val="2184310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examples</a:t>
            </a:r>
          </a:p>
        </p:txBody>
      </p:sp>
      <p:pic>
        <p:nvPicPr>
          <p:cNvPr id="4" name="Picture 3"/>
          <p:cNvPicPr>
            <a:picLocks noChangeAspect="1"/>
          </p:cNvPicPr>
          <p:nvPr/>
        </p:nvPicPr>
        <p:blipFill>
          <a:blip r:embed="rId2"/>
          <a:stretch>
            <a:fillRect/>
          </a:stretch>
        </p:blipFill>
        <p:spPr>
          <a:xfrm>
            <a:off x="2547630" y="2036964"/>
            <a:ext cx="5723913" cy="2337628"/>
          </a:xfrm>
          <a:prstGeom prst="rect">
            <a:avLst/>
          </a:prstGeom>
        </p:spPr>
      </p:pic>
      <p:sp>
        <p:nvSpPr>
          <p:cNvPr id="5" name="TextBox 4"/>
          <p:cNvSpPr txBox="1"/>
          <p:nvPr/>
        </p:nvSpPr>
        <p:spPr>
          <a:xfrm>
            <a:off x="2044292" y="4738837"/>
            <a:ext cx="6717929" cy="369332"/>
          </a:xfrm>
          <a:prstGeom prst="rect">
            <a:avLst/>
          </a:prstGeom>
          <a:noFill/>
        </p:spPr>
        <p:txBody>
          <a:bodyPr wrap="none" rtlCol="0">
            <a:spAutoFit/>
          </a:bodyPr>
          <a:lstStyle/>
          <a:p>
            <a:r>
              <a:rPr lang="en-GB" dirty="0"/>
              <a:t>Lots of people who bought a captain’s hat also bought a smoking pipe.</a:t>
            </a:r>
          </a:p>
        </p:txBody>
      </p:sp>
    </p:spTree>
    <p:extLst>
      <p:ext uri="{BB962C8B-B14F-4D97-AF65-F5344CB8AC3E}">
        <p14:creationId xmlns:p14="http://schemas.microsoft.com/office/powerpoint/2010/main" val="1669540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examples</a:t>
            </a:r>
          </a:p>
        </p:txBody>
      </p:sp>
      <p:pic>
        <p:nvPicPr>
          <p:cNvPr id="1026" name="Picture 2" descr="Wha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7377" y="1460824"/>
            <a:ext cx="5992077" cy="410022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212436" y="5876402"/>
            <a:ext cx="2701958" cy="369332"/>
          </a:xfrm>
          <a:prstGeom prst="rect">
            <a:avLst/>
          </a:prstGeom>
          <a:noFill/>
        </p:spPr>
        <p:txBody>
          <a:bodyPr wrap="none" rtlCol="0">
            <a:spAutoFit/>
          </a:bodyPr>
          <a:lstStyle/>
          <a:p>
            <a:r>
              <a:rPr lang="en-GB" dirty="0"/>
              <a:t>Make of this what you will.</a:t>
            </a:r>
          </a:p>
        </p:txBody>
      </p:sp>
    </p:spTree>
    <p:extLst>
      <p:ext uri="{BB962C8B-B14F-4D97-AF65-F5344CB8AC3E}">
        <p14:creationId xmlns:p14="http://schemas.microsoft.com/office/powerpoint/2010/main" val="1861364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 example</a:t>
            </a:r>
          </a:p>
        </p:txBody>
      </p:sp>
      <p:pic>
        <p:nvPicPr>
          <p:cNvPr id="2050" name="Picture 2" descr="https://pbs.twimg.com/media/CKszNJcWIAAgz1C.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39234" y="1932896"/>
            <a:ext cx="8313532" cy="24524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929620" y="4627596"/>
            <a:ext cx="6332759" cy="369332"/>
          </a:xfrm>
          <a:prstGeom prst="rect">
            <a:avLst/>
          </a:prstGeom>
          <a:noFill/>
        </p:spPr>
        <p:txBody>
          <a:bodyPr wrap="none" rtlCol="0">
            <a:spAutoFit/>
          </a:bodyPr>
          <a:lstStyle/>
          <a:p>
            <a:r>
              <a:rPr lang="en-GB" dirty="0"/>
              <a:t>Some you rather hope are a joke, created by “gaming” the system.</a:t>
            </a:r>
          </a:p>
        </p:txBody>
      </p:sp>
    </p:spTree>
    <p:extLst>
      <p:ext uri="{BB962C8B-B14F-4D97-AF65-F5344CB8AC3E}">
        <p14:creationId xmlns:p14="http://schemas.microsoft.com/office/powerpoint/2010/main" val="106622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mining in retail</a:t>
            </a:r>
          </a:p>
        </p:txBody>
      </p:sp>
      <p:sp>
        <p:nvSpPr>
          <p:cNvPr id="3" name="Content Placeholder 2"/>
          <p:cNvSpPr>
            <a:spLocks noGrp="1"/>
          </p:cNvSpPr>
          <p:nvPr>
            <p:ph idx="1"/>
          </p:nvPr>
        </p:nvSpPr>
        <p:spPr/>
        <p:txBody>
          <a:bodyPr/>
          <a:lstStyle/>
          <a:p>
            <a:r>
              <a:rPr lang="en-GB" dirty="0"/>
              <a:t>Many brick and mortar stores, especially supermarkets, now have a method of tracking what you buy.</a:t>
            </a:r>
          </a:p>
          <a:p>
            <a:pPr lvl="1"/>
            <a:r>
              <a:rPr lang="en-GB" dirty="0"/>
              <a:t>Tesco </a:t>
            </a:r>
            <a:r>
              <a:rPr lang="en-GB" dirty="0" err="1"/>
              <a:t>Clubcard</a:t>
            </a:r>
            <a:r>
              <a:rPr lang="en-GB" dirty="0"/>
              <a:t>, Sainsbury’s Nectar card etc.</a:t>
            </a:r>
          </a:p>
          <a:p>
            <a:r>
              <a:rPr lang="en-GB" dirty="0"/>
              <a:t>Information can be used to drive product placement in stores.</a:t>
            </a:r>
          </a:p>
          <a:p>
            <a:r>
              <a:rPr lang="en-GB" dirty="0"/>
              <a:t>Often used to encourage shoppers to return to the same supermarket.  Many will send out vouchers for items they think you’re soon going to run out of.</a:t>
            </a:r>
          </a:p>
          <a:p>
            <a:pPr lvl="1"/>
            <a:r>
              <a:rPr lang="en-GB" dirty="0"/>
              <a:t>Works as a targeted loss leader.  Most people are inherently lazy in their shopping habits, and won’t go elsewhere to finish their shopping.</a:t>
            </a:r>
          </a:p>
        </p:txBody>
      </p:sp>
    </p:spTree>
    <p:extLst>
      <p:ext uri="{BB962C8B-B14F-4D97-AF65-F5344CB8AC3E}">
        <p14:creationId xmlns:p14="http://schemas.microsoft.com/office/powerpoint/2010/main" val="3972468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mining in retail</a:t>
            </a:r>
          </a:p>
        </p:txBody>
      </p:sp>
      <p:sp>
        <p:nvSpPr>
          <p:cNvPr id="3" name="Content Placeholder 2"/>
          <p:cNvSpPr>
            <a:spLocks noGrp="1"/>
          </p:cNvSpPr>
          <p:nvPr>
            <p:ph idx="1"/>
          </p:nvPr>
        </p:nvSpPr>
        <p:spPr/>
        <p:txBody>
          <a:bodyPr/>
          <a:lstStyle/>
          <a:p>
            <a:r>
              <a:rPr lang="en-GB" dirty="0"/>
              <a:t>Can find some deeper patterns among users.</a:t>
            </a:r>
          </a:p>
          <a:p>
            <a:r>
              <a:rPr lang="en-GB" dirty="0"/>
              <a:t>Target (major US retailer) recently predicted that a woman was pregnant based on her (seemingly unrelated) buying habits, and sent her maternity-related product advertisements.  Her father was angry, until the woman confirmed she was indeed pregnant.</a:t>
            </a:r>
          </a:p>
          <a:p>
            <a:pPr lvl="1"/>
            <a:r>
              <a:rPr lang="en-GB" dirty="0"/>
              <a:t>The algorithm, using these buying habits can even calculate to a reasonable degree of accuracy at what stage of pregnancy someone is at based on their purchases.</a:t>
            </a:r>
          </a:p>
          <a:p>
            <a:pPr lvl="1"/>
            <a:r>
              <a:rPr lang="en-GB" dirty="0"/>
              <a:t>Makes a lot of people feel a bit uneasy.  Maybe partly because we’re all a lot more predictable than we’d like to believe.</a:t>
            </a:r>
          </a:p>
        </p:txBody>
      </p:sp>
    </p:spTree>
    <p:extLst>
      <p:ext uri="{BB962C8B-B14F-4D97-AF65-F5344CB8AC3E}">
        <p14:creationId xmlns:p14="http://schemas.microsoft.com/office/powerpoint/2010/main" val="1095794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applications</a:t>
            </a:r>
          </a:p>
        </p:txBody>
      </p:sp>
      <p:sp>
        <p:nvSpPr>
          <p:cNvPr id="3" name="Content Placeholder 2"/>
          <p:cNvSpPr>
            <a:spLocks noGrp="1"/>
          </p:cNvSpPr>
          <p:nvPr>
            <p:ph idx="1"/>
          </p:nvPr>
        </p:nvSpPr>
        <p:spPr/>
        <p:txBody>
          <a:bodyPr>
            <a:normAutofit fontScale="92500" lnSpcReduction="10000"/>
          </a:bodyPr>
          <a:lstStyle/>
          <a:p>
            <a:r>
              <a:rPr lang="en-GB" dirty="0"/>
              <a:t>Healthcare – spotting patterns in patient care, possibly even discovering new treatment approaches.</a:t>
            </a:r>
          </a:p>
          <a:p>
            <a:r>
              <a:rPr lang="en-GB" dirty="0"/>
              <a:t>Manufacturing processes – discovering methods of making processes faster and/or more efficient.</a:t>
            </a:r>
          </a:p>
          <a:p>
            <a:r>
              <a:rPr lang="en-GB" dirty="0"/>
              <a:t>Fraud detection – when your bank notices unusual card activity, they’ll usually block it until they can confirm you have control.</a:t>
            </a:r>
          </a:p>
          <a:p>
            <a:r>
              <a:rPr lang="en-GB" dirty="0"/>
              <a:t>Investment banking – detecting global trends which lead to changes in the market.  Theoretically allows a financial response before the markets change.</a:t>
            </a:r>
          </a:p>
          <a:p>
            <a:r>
              <a:rPr lang="en-GB" dirty="0"/>
              <a:t>Many more – any field with lots of data which contains intangible or complex patterns.</a:t>
            </a:r>
          </a:p>
        </p:txBody>
      </p:sp>
    </p:spTree>
    <p:extLst>
      <p:ext uri="{BB962C8B-B14F-4D97-AF65-F5344CB8AC3E}">
        <p14:creationId xmlns:p14="http://schemas.microsoft.com/office/powerpoint/2010/main" val="656393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Common tasks</a:t>
            </a:r>
          </a:p>
        </p:txBody>
      </p:sp>
      <p:sp>
        <p:nvSpPr>
          <p:cNvPr id="3" name="Content Placeholder 2"/>
          <p:cNvSpPr>
            <a:spLocks noGrp="1"/>
          </p:cNvSpPr>
          <p:nvPr>
            <p:ph idx="1"/>
          </p:nvPr>
        </p:nvSpPr>
        <p:spPr/>
        <p:txBody>
          <a:bodyPr>
            <a:normAutofit/>
          </a:bodyPr>
          <a:lstStyle/>
          <a:p>
            <a:r>
              <a:rPr lang="en-GB" dirty="0"/>
              <a:t>Data mining is commonly split up into 6 “tasks”:</a:t>
            </a:r>
          </a:p>
          <a:p>
            <a:pPr lvl="1"/>
            <a:r>
              <a:rPr lang="en-GB" dirty="0"/>
              <a:t>Anomaly detection – spotting when something abnormal happens (though “abnormal” isn’t always bad).</a:t>
            </a:r>
          </a:p>
          <a:p>
            <a:pPr lvl="1"/>
            <a:r>
              <a:rPr lang="en-GB" dirty="0"/>
              <a:t>Clustering – discovering and grouping similar data, without necessarily knowing the logical relationships between data.</a:t>
            </a:r>
          </a:p>
          <a:p>
            <a:pPr lvl="1"/>
            <a:r>
              <a:rPr lang="en-GB" dirty="0"/>
              <a:t>Classification – tagging data, usually based on some form of pattern matching.</a:t>
            </a:r>
          </a:p>
          <a:p>
            <a:pPr lvl="1"/>
            <a:r>
              <a:rPr lang="en-GB" dirty="0"/>
              <a:t>Relationship learning – discovering relationships between data items, again without necessarily knowing the logical relationships.</a:t>
            </a:r>
          </a:p>
          <a:p>
            <a:pPr lvl="1"/>
            <a:r>
              <a:rPr lang="en-GB" dirty="0"/>
              <a:t>Regression – developing a model to essentially estimate the relationships between pieces of data.</a:t>
            </a:r>
          </a:p>
          <a:p>
            <a:pPr lvl="1"/>
            <a:r>
              <a:rPr lang="en-GB" dirty="0"/>
              <a:t>Summarisation – creating a more compact representation of the data.</a:t>
            </a:r>
          </a:p>
        </p:txBody>
      </p:sp>
    </p:spTree>
    <p:extLst>
      <p:ext uri="{BB962C8B-B14F-4D97-AF65-F5344CB8AC3E}">
        <p14:creationId xmlns:p14="http://schemas.microsoft.com/office/powerpoint/2010/main" val="1576033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data mining achieved?</a:t>
            </a:r>
          </a:p>
        </p:txBody>
      </p:sp>
      <p:sp>
        <p:nvSpPr>
          <p:cNvPr id="3" name="Content Placeholder 2"/>
          <p:cNvSpPr>
            <a:spLocks noGrp="1"/>
          </p:cNvSpPr>
          <p:nvPr>
            <p:ph idx="1"/>
          </p:nvPr>
        </p:nvSpPr>
        <p:spPr/>
        <p:txBody>
          <a:bodyPr/>
          <a:lstStyle/>
          <a:p>
            <a:r>
              <a:rPr lang="en-GB" dirty="0"/>
              <a:t>Lots of crossover into different fields.</a:t>
            </a:r>
          </a:p>
          <a:p>
            <a:r>
              <a:rPr lang="en-GB" dirty="0"/>
              <a:t>Artificial Neural Networks – mimic biological neural networks to create non-linear predictive models which “learn”, usually through a feedback system.  Used to model complex relationships between inputs and outputs (“black box”) or find patterns.</a:t>
            </a:r>
          </a:p>
          <a:p>
            <a:r>
              <a:rPr lang="en-GB" dirty="0"/>
              <a:t>Genetic algorithms – uses the principle of evolution to find solutions or optimise problems.</a:t>
            </a:r>
          </a:p>
          <a:p>
            <a:r>
              <a:rPr lang="en-GB" dirty="0"/>
              <a:t>Decision trees – simple questions to lead to an outcome.  A form of trivial ANN.</a:t>
            </a:r>
          </a:p>
        </p:txBody>
      </p:sp>
    </p:spTree>
    <p:extLst>
      <p:ext uri="{BB962C8B-B14F-4D97-AF65-F5344CB8AC3E}">
        <p14:creationId xmlns:p14="http://schemas.microsoft.com/office/powerpoint/2010/main" val="64067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Decision trees</a:t>
            </a:r>
            <a:endParaRPr lang="en-GB" dirty="0"/>
          </a:p>
        </p:txBody>
      </p:sp>
      <p:sp>
        <p:nvSpPr>
          <p:cNvPr id="3" name="Content Placeholder 2"/>
          <p:cNvSpPr>
            <a:spLocks noGrp="1"/>
          </p:cNvSpPr>
          <p:nvPr>
            <p:ph idx="1"/>
          </p:nvPr>
        </p:nvSpPr>
        <p:spPr/>
        <p:txBody>
          <a:bodyPr/>
          <a:lstStyle/>
          <a:p>
            <a:r>
              <a:rPr lang="en-GB" dirty="0" smtClean="0"/>
              <a:t>A very simple tree structure which allows us to ask and answer questions.</a:t>
            </a:r>
          </a:p>
          <a:p>
            <a:pPr lvl="1"/>
            <a:r>
              <a:rPr lang="en-GB" dirty="0" smtClean="0"/>
              <a:t>Questions are often, though not always binary.</a:t>
            </a:r>
            <a:endParaRPr lang="en-GB" dirty="0" smtClean="0"/>
          </a:p>
          <a:p>
            <a:pPr lvl="1"/>
            <a:r>
              <a:rPr lang="en-GB" dirty="0" smtClean="0"/>
              <a:t>Structured to be human-readable, but equally solvable by a computer.</a:t>
            </a:r>
          </a:p>
          <a:p>
            <a:pPr lvl="1"/>
            <a:r>
              <a:rPr lang="en-GB" dirty="0" smtClean="0"/>
              <a:t>Allows us to classify data based on a structured process.</a:t>
            </a:r>
          </a:p>
          <a:p>
            <a:r>
              <a:rPr lang="en-GB" dirty="0" smtClean="0"/>
              <a:t>Quite repetitive – usually asks the same question in multiple places due to the branching structure.</a:t>
            </a:r>
          </a:p>
          <a:p>
            <a:pPr lvl="1"/>
            <a:r>
              <a:rPr lang="en-GB" dirty="0" smtClean="0"/>
              <a:t>Trees get very large very quickly.</a:t>
            </a:r>
          </a:p>
          <a:p>
            <a:pPr lvl="1"/>
            <a:r>
              <a:rPr lang="en-GB" dirty="0" smtClean="0"/>
              <a:t>Poor for representing enormously complex sets of logic.</a:t>
            </a:r>
          </a:p>
          <a:p>
            <a:endParaRPr lang="en-GB" dirty="0"/>
          </a:p>
        </p:txBody>
      </p:sp>
    </p:spTree>
    <p:extLst>
      <p:ext uri="{BB962C8B-B14F-4D97-AF65-F5344CB8AC3E}">
        <p14:creationId xmlns:p14="http://schemas.microsoft.com/office/powerpoint/2010/main" val="32467239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Decision trees</a:t>
            </a:r>
            <a:endParaRPr lang="en-GB" dirty="0"/>
          </a:p>
        </p:txBody>
      </p:sp>
      <p:pic>
        <p:nvPicPr>
          <p:cNvPr id="1026" name="Picture 2" descr="dat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4834" y="1690688"/>
            <a:ext cx="7722332" cy="4453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01044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Decision trees</a:t>
            </a:r>
            <a:endParaRPr lang="en-GB" dirty="0"/>
          </a:p>
        </p:txBody>
      </p:sp>
      <p:pic>
        <p:nvPicPr>
          <p:cNvPr id="2050" name="Picture 2" descr="tree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670" y="1690688"/>
            <a:ext cx="8546136" cy="443039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916981" y="1531816"/>
            <a:ext cx="3907696" cy="923330"/>
          </a:xfrm>
          <a:prstGeom prst="rect">
            <a:avLst/>
          </a:prstGeom>
          <a:noFill/>
        </p:spPr>
        <p:txBody>
          <a:bodyPr wrap="square" rtlCol="0">
            <a:spAutoFit/>
          </a:bodyPr>
          <a:lstStyle/>
          <a:p>
            <a:r>
              <a:rPr lang="en-GB" dirty="0" smtClean="0"/>
              <a:t>Note: this gets very large very quickly.  This tree has 4 decisions, but asks 9 questions.</a:t>
            </a:r>
            <a:endParaRPr lang="en-GB" dirty="0"/>
          </a:p>
        </p:txBody>
      </p:sp>
    </p:spTree>
    <p:extLst>
      <p:ext uri="{BB962C8B-B14F-4D97-AF65-F5344CB8AC3E}">
        <p14:creationId xmlns:p14="http://schemas.microsoft.com/office/powerpoint/2010/main" val="21057505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Artificial Neural Networks (ANNs)</a:t>
            </a:r>
          </a:p>
        </p:txBody>
      </p:sp>
      <p:sp>
        <p:nvSpPr>
          <p:cNvPr id="3" name="Content Placeholder 2"/>
          <p:cNvSpPr>
            <a:spLocks noGrp="1"/>
          </p:cNvSpPr>
          <p:nvPr>
            <p:ph idx="1"/>
          </p:nvPr>
        </p:nvSpPr>
        <p:spPr/>
        <p:txBody>
          <a:bodyPr/>
          <a:lstStyle/>
          <a:p>
            <a:r>
              <a:rPr lang="en-GB" dirty="0"/>
              <a:t>An alternative to many conventional approaches for solving STEM problems.  Cares predominantly about the inputs and outputs, abstracting the things which fall in between.</a:t>
            </a:r>
          </a:p>
          <a:p>
            <a:pPr lvl="1"/>
            <a:r>
              <a:rPr lang="en-GB" dirty="0"/>
              <a:t>Similar to a human brain (hence the name).  We know that a process occurs between input and output, but don’t really understand it.</a:t>
            </a:r>
          </a:p>
          <a:p>
            <a:r>
              <a:rPr lang="en-GB" dirty="0"/>
              <a:t>We’ve spent a long time trying to replicate things which the brain can do easily.  Indeed, the human brain is extremely adaptive, massively parallel and able to generalise – all things which computational algorithms struggle with.</a:t>
            </a:r>
          </a:p>
        </p:txBody>
      </p:sp>
    </p:spTree>
    <p:extLst>
      <p:ext uri="{BB962C8B-B14F-4D97-AF65-F5344CB8AC3E}">
        <p14:creationId xmlns:p14="http://schemas.microsoft.com/office/powerpoint/2010/main" val="4136941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Artificial Neural Networks (ANNs)</a:t>
            </a:r>
          </a:p>
        </p:txBody>
      </p:sp>
      <p:sp>
        <p:nvSpPr>
          <p:cNvPr id="3" name="Content Placeholder 2"/>
          <p:cNvSpPr>
            <a:spLocks noGrp="1"/>
          </p:cNvSpPr>
          <p:nvPr>
            <p:ph idx="1"/>
          </p:nvPr>
        </p:nvSpPr>
        <p:spPr/>
        <p:txBody>
          <a:bodyPr/>
          <a:lstStyle/>
          <a:p>
            <a:r>
              <a:rPr lang="en-GB" dirty="0"/>
              <a:t>Consider the image recognition problem.</a:t>
            </a:r>
          </a:p>
          <a:p>
            <a:endParaRPr lang="en-GB" dirty="0"/>
          </a:p>
          <a:p>
            <a:endParaRPr lang="en-GB" dirty="0"/>
          </a:p>
          <a:p>
            <a:endParaRPr lang="en-GB" dirty="0"/>
          </a:p>
          <a:p>
            <a:endParaRPr lang="en-GB" dirty="0"/>
          </a:p>
          <a:p>
            <a:endParaRPr lang="en-GB" dirty="0"/>
          </a:p>
          <a:p>
            <a:pPr marL="0" indent="0">
              <a:buNone/>
            </a:pPr>
            <a:endParaRPr lang="en-GB" dirty="0"/>
          </a:p>
          <a:p>
            <a:pPr marL="0" indent="0">
              <a:buNone/>
            </a:pPr>
            <a:r>
              <a:rPr lang="en-GB" dirty="0"/>
              <a:t>Source: xkcd.com</a:t>
            </a:r>
          </a:p>
        </p:txBody>
      </p:sp>
      <p:pic>
        <p:nvPicPr>
          <p:cNvPr id="1026" name="Picture 2" descr="Task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9419" y="1465216"/>
            <a:ext cx="2830421" cy="4749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61933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Artificial Neural Networks (ANNs)</a:t>
            </a:r>
          </a:p>
        </p:txBody>
      </p:sp>
      <p:sp>
        <p:nvSpPr>
          <p:cNvPr id="3" name="Content Placeholder 2"/>
          <p:cNvSpPr>
            <a:spLocks noGrp="1"/>
          </p:cNvSpPr>
          <p:nvPr>
            <p:ph idx="1"/>
          </p:nvPr>
        </p:nvSpPr>
        <p:spPr/>
        <p:txBody>
          <a:bodyPr>
            <a:normAutofit lnSpcReduction="10000"/>
          </a:bodyPr>
          <a:lstStyle/>
          <a:p>
            <a:r>
              <a:rPr lang="en-GB" dirty="0"/>
              <a:t>In the ‘60s, a professor actually gave this problem to a small group of undergraduates as a summer project, and assumed it’d take no more than a few weeks.  We still haven’t solved it.</a:t>
            </a:r>
          </a:p>
          <a:p>
            <a:r>
              <a:rPr lang="en-GB" dirty="0"/>
              <a:t>Instead of trying to write code which can tell you if an object is a teapot, you can show the computer lots of teapots so it can start to identify patterns.</a:t>
            </a:r>
          </a:p>
          <a:p>
            <a:pPr lvl="1"/>
            <a:r>
              <a:rPr lang="en-GB" dirty="0"/>
              <a:t>In most cases, this will feed back into the network – so when a further object is shown, the computer makes its guess, learns whether it’s correct, and updates the network accordingly.</a:t>
            </a:r>
          </a:p>
          <a:p>
            <a:pPr lvl="1"/>
            <a:r>
              <a:rPr lang="en-GB" dirty="0"/>
              <a:t>Feels a little bit brute force-based.  Nonetheless, effective with enough effort.</a:t>
            </a:r>
          </a:p>
          <a:p>
            <a:pPr lvl="1"/>
            <a:r>
              <a:rPr lang="en-GB" dirty="0"/>
              <a:t>Analogous to humans attempting to differentiate the sex of just-hatched baby chicks.</a:t>
            </a:r>
          </a:p>
        </p:txBody>
      </p:sp>
    </p:spTree>
    <p:extLst>
      <p:ext uri="{BB962C8B-B14F-4D97-AF65-F5344CB8AC3E}">
        <p14:creationId xmlns:p14="http://schemas.microsoft.com/office/powerpoint/2010/main" val="3816945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Artificial Neural Networks (ANNs)</a:t>
            </a:r>
          </a:p>
        </p:txBody>
      </p:sp>
      <p:sp>
        <p:nvSpPr>
          <p:cNvPr id="3" name="Content Placeholder 2"/>
          <p:cNvSpPr>
            <a:spLocks noGrp="1"/>
          </p:cNvSpPr>
          <p:nvPr>
            <p:ph idx="1"/>
          </p:nvPr>
        </p:nvSpPr>
        <p:spPr/>
        <p:txBody>
          <a:bodyPr/>
          <a:lstStyle/>
          <a:p>
            <a:r>
              <a:rPr lang="en-GB" dirty="0"/>
              <a:t>Networks are formed from interconnected groups of “nodes” (neurons) joined by weighted relationships (axons).  The branches are sometimes compared to dendrites.</a:t>
            </a:r>
          </a:p>
          <a:p>
            <a:r>
              <a:rPr lang="en-GB" dirty="0"/>
              <a:t>As a signal traverses the network, these weighted relationships are used to dictate the path to outputs.</a:t>
            </a:r>
          </a:p>
          <a:p>
            <a:r>
              <a:rPr lang="en-GB" dirty="0"/>
              <a:t>The network has to “learn”, or “train”, as a replacement for programming rules.</a:t>
            </a:r>
          </a:p>
          <a:p>
            <a:r>
              <a:rPr lang="en-GB" dirty="0"/>
              <a:t>We’re still a lot of processing power from being able to model really complex things.  Moore’s Law has gotten us about as far as the “thinking” power of a small bug.</a:t>
            </a:r>
          </a:p>
        </p:txBody>
      </p:sp>
    </p:spTree>
    <p:extLst>
      <p:ext uri="{BB962C8B-B14F-4D97-AF65-F5344CB8AC3E}">
        <p14:creationId xmlns:p14="http://schemas.microsoft.com/office/powerpoint/2010/main" val="6535886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ANN “Learning”</a:t>
            </a:r>
          </a:p>
        </p:txBody>
      </p:sp>
      <p:sp>
        <p:nvSpPr>
          <p:cNvPr id="3" name="Content Placeholder 2"/>
          <p:cNvSpPr>
            <a:spLocks noGrp="1"/>
          </p:cNvSpPr>
          <p:nvPr>
            <p:ph idx="1"/>
          </p:nvPr>
        </p:nvSpPr>
        <p:spPr/>
        <p:txBody>
          <a:bodyPr>
            <a:normAutofit lnSpcReduction="10000"/>
          </a:bodyPr>
          <a:lstStyle/>
          <a:p>
            <a:r>
              <a:rPr lang="en-GB" dirty="0"/>
              <a:t>ANNs “learn” by changing the relationships and weightings between nodes, then iterating.</a:t>
            </a:r>
          </a:p>
          <a:p>
            <a:r>
              <a:rPr lang="en-GB" dirty="0"/>
              <a:t>Usually some form of success criteria is defined – where this can be achieved computationally, it’s often possible to make enormous improvements in relatively small amounts of time.</a:t>
            </a:r>
          </a:p>
          <a:p>
            <a:r>
              <a:rPr lang="en-GB" dirty="0"/>
              <a:t>This is “generational” – often, the best and most successful simulations in generation 1 are used as the basis of further simulations in generation 2.</a:t>
            </a:r>
          </a:p>
          <a:p>
            <a:pPr lvl="1"/>
            <a:r>
              <a:rPr lang="en-GB" dirty="0"/>
              <a:t>Regression can occur – where the network either stops improving, or actually gets worse.  When this happens, we usually revert to a previous generation and try something else.</a:t>
            </a:r>
          </a:p>
        </p:txBody>
      </p:sp>
    </p:spTree>
    <p:extLst>
      <p:ext uri="{BB962C8B-B14F-4D97-AF65-F5344CB8AC3E}">
        <p14:creationId xmlns:p14="http://schemas.microsoft.com/office/powerpoint/2010/main" val="27230976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ANN Example</a:t>
            </a:r>
          </a:p>
        </p:txBody>
      </p:sp>
      <p:sp>
        <p:nvSpPr>
          <p:cNvPr id="3" name="Content Placeholder 2"/>
          <p:cNvSpPr>
            <a:spLocks noGrp="1"/>
          </p:cNvSpPr>
          <p:nvPr>
            <p:ph idx="1"/>
          </p:nvPr>
        </p:nvSpPr>
        <p:spPr/>
        <p:txBody>
          <a:bodyPr>
            <a:normAutofit/>
          </a:bodyPr>
          <a:lstStyle/>
          <a:p>
            <a:r>
              <a:rPr lang="en-GB" dirty="0"/>
              <a:t>See this example: </a:t>
            </a:r>
            <a:r>
              <a:rPr lang="en-GB" dirty="0">
                <a:hlinkClick r:id="rId2"/>
              </a:rPr>
              <a:t>https://www.youtube.com/watch?v=qv6UVOQ0F44</a:t>
            </a:r>
            <a:endParaRPr lang="en-GB" dirty="0"/>
          </a:p>
          <a:p>
            <a:r>
              <a:rPr lang="en-GB" dirty="0"/>
              <a:t>Very simple success criteria.  The further right the game gets, the more successful the simulation is.</a:t>
            </a:r>
          </a:p>
          <a:p>
            <a:r>
              <a:rPr lang="en-GB" dirty="0"/>
              <a:t>The simulator knows almost nothing when starting – only really that it has access to a few buttons, and the further right it gets, the more successful it is.</a:t>
            </a:r>
          </a:p>
          <a:p>
            <a:r>
              <a:rPr lang="en-GB" dirty="0"/>
              <a:t>Doesn’t solve problems in the same way a human would – it can’t even see the screen.</a:t>
            </a:r>
          </a:p>
          <a:p>
            <a:endParaRPr lang="en-GB" dirty="0"/>
          </a:p>
        </p:txBody>
      </p:sp>
    </p:spTree>
    <p:extLst>
      <p:ext uri="{BB962C8B-B14F-4D97-AF65-F5344CB8AC3E}">
        <p14:creationId xmlns:p14="http://schemas.microsoft.com/office/powerpoint/2010/main" val="24495090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ANN example</a:t>
            </a:r>
          </a:p>
        </p:txBody>
      </p:sp>
      <p:sp>
        <p:nvSpPr>
          <p:cNvPr id="3" name="Content Placeholder 2"/>
          <p:cNvSpPr>
            <a:spLocks noGrp="1"/>
          </p:cNvSpPr>
          <p:nvPr>
            <p:ph idx="1"/>
          </p:nvPr>
        </p:nvSpPr>
        <p:spPr/>
        <p:txBody>
          <a:bodyPr/>
          <a:lstStyle/>
          <a:p>
            <a:r>
              <a:rPr lang="en-GB" dirty="0"/>
              <a:t>Obviously quite a simple solution.  Pick a different level, you need a whole new set of training data.  All it really does is manipulate the controls such that it’ll get as far right as possible.</a:t>
            </a:r>
          </a:p>
          <a:p>
            <a:r>
              <a:rPr lang="en-GB" dirty="0"/>
              <a:t>A more advanced solution may actually analyse the screen, though that would require quite a bit more training time, and would probably still need some (though far less) training on individual levels.</a:t>
            </a:r>
          </a:p>
          <a:p>
            <a:r>
              <a:rPr lang="en-GB" dirty="0"/>
              <a:t>A very complicated, but highly extensible solution to the problem.</a:t>
            </a:r>
          </a:p>
          <a:p>
            <a:pPr lvl="1"/>
            <a:r>
              <a:rPr lang="en-GB" dirty="0"/>
              <a:t>You can spend your life tweaking parameters to achieve faster training, or better results, usually with </a:t>
            </a:r>
            <a:r>
              <a:rPr lang="en-GB"/>
              <a:t>mixed results.</a:t>
            </a:r>
            <a:endParaRPr lang="en-GB" dirty="0"/>
          </a:p>
        </p:txBody>
      </p:sp>
    </p:spTree>
    <p:extLst>
      <p:ext uri="{BB962C8B-B14F-4D97-AF65-F5344CB8AC3E}">
        <p14:creationId xmlns:p14="http://schemas.microsoft.com/office/powerpoint/2010/main" val="2740435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Genetic algorithms</a:t>
            </a:r>
          </a:p>
        </p:txBody>
      </p:sp>
      <p:sp>
        <p:nvSpPr>
          <p:cNvPr id="3" name="Content Placeholder 2"/>
          <p:cNvSpPr>
            <a:spLocks noGrp="1"/>
          </p:cNvSpPr>
          <p:nvPr>
            <p:ph idx="1"/>
          </p:nvPr>
        </p:nvSpPr>
        <p:spPr/>
        <p:txBody>
          <a:bodyPr/>
          <a:lstStyle/>
          <a:p>
            <a:r>
              <a:rPr lang="en-GB" dirty="0"/>
              <a:t>Similar in some ways to neural networks, but function in a slightly different way.</a:t>
            </a:r>
          </a:p>
          <a:p>
            <a:pPr lvl="1"/>
            <a:r>
              <a:rPr lang="en-GB" dirty="0"/>
              <a:t>Quite a formulaic process.</a:t>
            </a:r>
          </a:p>
          <a:p>
            <a:r>
              <a:rPr lang="en-GB" dirty="0"/>
              <a:t>Relies on a measurable success evaluation metric, called “fitness”, and a computational representation of the solution domain.</a:t>
            </a:r>
          </a:p>
          <a:p>
            <a:r>
              <a:rPr lang="en-GB" dirty="0"/>
              <a:t>This process uses mostly biological terminology, related to evolution – this is the origin of the name.</a:t>
            </a:r>
          </a:p>
          <a:p>
            <a:pPr lvl="1"/>
            <a:r>
              <a:rPr lang="en-GB" dirty="0"/>
              <a:t>Only the fittest survive to “breed” and pass their properties along.</a:t>
            </a:r>
          </a:p>
          <a:p>
            <a:pPr lvl="1"/>
            <a:r>
              <a:rPr lang="en-GB" dirty="0"/>
              <a:t>Iterates like this, with the fittest being chosen to continue.</a:t>
            </a:r>
          </a:p>
        </p:txBody>
      </p:sp>
    </p:spTree>
    <p:extLst>
      <p:ext uri="{BB962C8B-B14F-4D97-AF65-F5344CB8AC3E}">
        <p14:creationId xmlns:p14="http://schemas.microsoft.com/office/powerpoint/2010/main" val="33584564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Genetic algorithms</a:t>
            </a:r>
          </a:p>
        </p:txBody>
      </p:sp>
      <p:sp>
        <p:nvSpPr>
          <p:cNvPr id="3" name="Content Placeholder 2"/>
          <p:cNvSpPr>
            <a:spLocks noGrp="1"/>
          </p:cNvSpPr>
          <p:nvPr>
            <p:ph idx="1"/>
          </p:nvPr>
        </p:nvSpPr>
        <p:spPr/>
        <p:txBody>
          <a:bodyPr/>
          <a:lstStyle/>
          <a:p>
            <a:r>
              <a:rPr lang="en-GB" dirty="0"/>
              <a:t>Start by setting some random properties for our variables, usually a fairly even distribution.  We </a:t>
            </a:r>
            <a:r>
              <a:rPr lang="en-GB" i="1" u="sng" dirty="0"/>
              <a:t>can</a:t>
            </a:r>
            <a:r>
              <a:rPr lang="en-GB" dirty="0"/>
              <a:t> go through 3 phases.</a:t>
            </a:r>
          </a:p>
          <a:p>
            <a:r>
              <a:rPr lang="en-GB" dirty="0"/>
              <a:t>Selection – take the best performers from the previous generation.</a:t>
            </a:r>
          </a:p>
          <a:p>
            <a:pPr lvl="1"/>
            <a:r>
              <a:rPr lang="en-GB" dirty="0"/>
              <a:t>Might be a fixed number, or those over a certain fitness.</a:t>
            </a:r>
          </a:p>
          <a:p>
            <a:r>
              <a:rPr lang="en-GB" dirty="0"/>
              <a:t>Crossover – combine traits of parents identified in the selection process to create a “child”.</a:t>
            </a:r>
          </a:p>
          <a:p>
            <a:r>
              <a:rPr lang="en-GB" dirty="0"/>
              <a:t>Mutation – take a parent and “mutate” certain values (i.e. randomise).  Avoids getting trapped in local minima.</a:t>
            </a:r>
          </a:p>
        </p:txBody>
      </p:sp>
    </p:spTree>
    <p:extLst>
      <p:ext uri="{BB962C8B-B14F-4D97-AF65-F5344CB8AC3E}">
        <p14:creationId xmlns:p14="http://schemas.microsoft.com/office/powerpoint/2010/main" val="19341336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Genetic algorithms</a:t>
            </a:r>
          </a:p>
        </p:txBody>
      </p:sp>
      <p:sp>
        <p:nvSpPr>
          <p:cNvPr id="3" name="Content Placeholder 2"/>
          <p:cNvSpPr>
            <a:spLocks noGrp="1"/>
          </p:cNvSpPr>
          <p:nvPr>
            <p:ph idx="1"/>
          </p:nvPr>
        </p:nvSpPr>
        <p:spPr/>
        <p:txBody>
          <a:bodyPr/>
          <a:lstStyle/>
          <a:p>
            <a:r>
              <a:rPr lang="en-GB" dirty="0"/>
              <a:t>Selection – should take “children” of the previous iteration, modified from their parent(s).</a:t>
            </a:r>
          </a:p>
          <a:p>
            <a:pPr lvl="1"/>
            <a:r>
              <a:rPr lang="en-GB" dirty="0"/>
              <a:t>“Fitness” of the parent will be used as the primary criteria for this.</a:t>
            </a:r>
          </a:p>
          <a:p>
            <a:pPr lvl="1"/>
            <a:r>
              <a:rPr lang="en-GB" dirty="0"/>
              <a:t>A certain number of children will be selected, usually a certain number, or all within a certain fitness.</a:t>
            </a:r>
          </a:p>
          <a:p>
            <a:pPr lvl="2"/>
            <a:r>
              <a:rPr lang="en-GB" dirty="0"/>
              <a:t>These are dials you can adjust to improve the performance of the algorithm.</a:t>
            </a:r>
          </a:p>
          <a:p>
            <a:pPr lvl="1"/>
            <a:r>
              <a:rPr lang="en-GB" dirty="0"/>
              <a:t>Important to remember that, because of the subsequent two steps, children will not always be an improvement on the parent.</a:t>
            </a:r>
          </a:p>
          <a:p>
            <a:pPr lvl="1"/>
            <a:endParaRPr lang="en-GB" dirty="0"/>
          </a:p>
        </p:txBody>
      </p:sp>
    </p:spTree>
    <p:extLst>
      <p:ext uri="{BB962C8B-B14F-4D97-AF65-F5344CB8AC3E}">
        <p14:creationId xmlns:p14="http://schemas.microsoft.com/office/powerpoint/2010/main" val="1278613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Genetic algorithms</a:t>
            </a:r>
          </a:p>
        </p:txBody>
      </p:sp>
      <p:sp>
        <p:nvSpPr>
          <p:cNvPr id="3" name="Content Placeholder 2"/>
          <p:cNvSpPr>
            <a:spLocks noGrp="1"/>
          </p:cNvSpPr>
          <p:nvPr>
            <p:ph idx="1"/>
          </p:nvPr>
        </p:nvSpPr>
        <p:spPr/>
        <p:txBody>
          <a:bodyPr/>
          <a:lstStyle/>
          <a:p>
            <a:r>
              <a:rPr lang="en-GB" dirty="0"/>
              <a:t>Crossover – taking a certain number of parents and combining them to create a child.</a:t>
            </a:r>
          </a:p>
          <a:p>
            <a:pPr lvl="1"/>
            <a:r>
              <a:rPr lang="en-GB" dirty="0"/>
              <a:t>Usually look for common/similar variables and randomise those which are uncommon.</a:t>
            </a:r>
          </a:p>
          <a:p>
            <a:pPr lvl="1"/>
            <a:r>
              <a:rPr lang="en-GB" dirty="0"/>
              <a:t>Can have more than two parents – this is where the analogy falls down slightly, though two parents is quite common.</a:t>
            </a:r>
          </a:p>
          <a:p>
            <a:pPr lvl="1"/>
            <a:r>
              <a:rPr lang="en-GB" dirty="0"/>
              <a:t>Can result in getting stuck in ruts whereby one “bad” variable becomes fixed.  This is why we have the final stage…</a:t>
            </a:r>
          </a:p>
        </p:txBody>
      </p:sp>
    </p:spTree>
    <p:extLst>
      <p:ext uri="{BB962C8B-B14F-4D97-AF65-F5344CB8AC3E}">
        <p14:creationId xmlns:p14="http://schemas.microsoft.com/office/powerpoint/2010/main" val="29158014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Genetic algorithms</a:t>
            </a:r>
          </a:p>
        </p:txBody>
      </p:sp>
      <p:sp>
        <p:nvSpPr>
          <p:cNvPr id="3" name="Content Placeholder 2"/>
          <p:cNvSpPr>
            <a:spLocks noGrp="1"/>
          </p:cNvSpPr>
          <p:nvPr>
            <p:ph idx="1"/>
          </p:nvPr>
        </p:nvSpPr>
        <p:spPr/>
        <p:txBody>
          <a:bodyPr/>
          <a:lstStyle/>
          <a:p>
            <a:r>
              <a:rPr lang="en-GB" dirty="0"/>
              <a:t>Mutation – modifying parameters at “random” to avoid bad parameters propagating indefinitely.</a:t>
            </a:r>
          </a:p>
          <a:p>
            <a:pPr lvl="1"/>
            <a:r>
              <a:rPr lang="en-GB" dirty="0"/>
              <a:t>Should quickly revert if this did not result in an improvement, but will essentially keep trying.</a:t>
            </a:r>
          </a:p>
          <a:p>
            <a:pPr lvl="1"/>
            <a:r>
              <a:rPr lang="en-GB" dirty="0"/>
              <a:t>Quite common for “bad” or incomplete variables to get fixed.</a:t>
            </a:r>
          </a:p>
          <a:p>
            <a:pPr lvl="2"/>
            <a:r>
              <a:rPr lang="en-GB" dirty="0"/>
              <a:t>Two box problem.</a:t>
            </a:r>
          </a:p>
        </p:txBody>
      </p:sp>
    </p:spTree>
    <p:extLst>
      <p:ext uri="{BB962C8B-B14F-4D97-AF65-F5344CB8AC3E}">
        <p14:creationId xmlns:p14="http://schemas.microsoft.com/office/powerpoint/2010/main" val="35041794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Genetic algorithms</a:t>
            </a:r>
          </a:p>
        </p:txBody>
      </p:sp>
      <p:sp>
        <p:nvSpPr>
          <p:cNvPr id="3" name="Content Placeholder 2"/>
          <p:cNvSpPr>
            <a:spLocks noGrp="1"/>
          </p:cNvSpPr>
          <p:nvPr>
            <p:ph idx="1"/>
          </p:nvPr>
        </p:nvSpPr>
        <p:spPr/>
        <p:txBody>
          <a:bodyPr/>
          <a:lstStyle/>
          <a:p>
            <a:r>
              <a:rPr lang="en-GB" dirty="0"/>
              <a:t>This process iterates until “convergence” occurs, i.e.:</a:t>
            </a:r>
          </a:p>
          <a:p>
            <a:pPr lvl="1"/>
            <a:r>
              <a:rPr lang="en-GB" dirty="0"/>
              <a:t>A specified number of iterations.</a:t>
            </a:r>
          </a:p>
          <a:p>
            <a:pPr lvl="1"/>
            <a:r>
              <a:rPr lang="en-GB" dirty="0"/>
              <a:t>A specified fitness is reached.</a:t>
            </a:r>
          </a:p>
          <a:p>
            <a:r>
              <a:rPr lang="en-GB" dirty="0"/>
              <a:t>However, just because a “stop” criteria is reached does not mean that the best possible solution has been found.</a:t>
            </a:r>
          </a:p>
          <a:p>
            <a:r>
              <a:rPr lang="en-GB" dirty="0"/>
              <a:t>Sometimes, non-convergent solutions are used.  Cost of evaluating fitness is the greatest limitation on genetic algorithms.</a:t>
            </a:r>
          </a:p>
          <a:p>
            <a:pPr lvl="1"/>
            <a:endParaRPr lang="en-GB" dirty="0"/>
          </a:p>
        </p:txBody>
      </p:sp>
    </p:spTree>
    <p:extLst>
      <p:ext uri="{BB962C8B-B14F-4D97-AF65-F5344CB8AC3E}">
        <p14:creationId xmlns:p14="http://schemas.microsoft.com/office/powerpoint/2010/main" val="31854803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Genetic Algorithms or Neural Networks</a:t>
            </a:r>
          </a:p>
        </p:txBody>
      </p:sp>
      <p:sp>
        <p:nvSpPr>
          <p:cNvPr id="3" name="Content Placeholder 2"/>
          <p:cNvSpPr>
            <a:spLocks noGrp="1"/>
          </p:cNvSpPr>
          <p:nvPr>
            <p:ph idx="1"/>
          </p:nvPr>
        </p:nvSpPr>
        <p:spPr/>
        <p:txBody>
          <a:bodyPr/>
          <a:lstStyle/>
          <a:p>
            <a:r>
              <a:rPr lang="en-GB" dirty="0"/>
              <a:t>Differences are subtle.</a:t>
            </a:r>
          </a:p>
          <a:p>
            <a:r>
              <a:rPr lang="en-GB" dirty="0"/>
              <a:t>Neural networks recognise patterns, and try to take inputs and map them to outputs based on training data.</a:t>
            </a:r>
          </a:p>
          <a:p>
            <a:pPr lvl="1"/>
            <a:r>
              <a:rPr lang="en-GB" dirty="0"/>
              <a:t>Very good at recognising patterns, but can be a struggle to extract meaning from the network’s training.</a:t>
            </a:r>
          </a:p>
          <a:p>
            <a:r>
              <a:rPr lang="en-GB" dirty="0"/>
              <a:t>Genetic algorithms generally have a number of variables to manipulate, and primarily seek the optimal combination.</a:t>
            </a:r>
          </a:p>
          <a:p>
            <a:pPr lvl="1"/>
            <a:r>
              <a:rPr lang="en-GB" dirty="0"/>
              <a:t>Will find a good solution, but not always (usually not) the best solution.</a:t>
            </a:r>
          </a:p>
        </p:txBody>
      </p:sp>
    </p:spTree>
    <p:extLst>
      <p:ext uri="{BB962C8B-B14F-4D97-AF65-F5344CB8AC3E}">
        <p14:creationId xmlns:p14="http://schemas.microsoft.com/office/powerpoint/2010/main" val="12347482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Classifying data mining processes</a:t>
            </a:r>
            <a:endParaRPr lang="en-GB" dirty="0"/>
          </a:p>
        </p:txBody>
      </p:sp>
      <p:sp>
        <p:nvSpPr>
          <p:cNvPr id="3" name="Content Placeholder 2"/>
          <p:cNvSpPr>
            <a:spLocks noGrp="1"/>
          </p:cNvSpPr>
          <p:nvPr>
            <p:ph idx="1"/>
          </p:nvPr>
        </p:nvSpPr>
        <p:spPr/>
        <p:txBody>
          <a:bodyPr/>
          <a:lstStyle/>
          <a:p>
            <a:r>
              <a:rPr lang="en-GB" dirty="0" smtClean="0"/>
              <a:t>Different data mining models aim to achieve different things.</a:t>
            </a:r>
          </a:p>
          <a:p>
            <a:pPr lvl="1"/>
            <a:r>
              <a:rPr lang="en-GB" dirty="0" smtClean="0"/>
              <a:t>This is independent from the method used to achieve it.</a:t>
            </a:r>
          </a:p>
          <a:p>
            <a:r>
              <a:rPr lang="en-GB" dirty="0" smtClean="0"/>
              <a:t>Using an inappropriate model will usually give meaningless/nonsensical results.</a:t>
            </a:r>
          </a:p>
          <a:p>
            <a:r>
              <a:rPr lang="en-GB" dirty="0" smtClean="0"/>
              <a:t>A number of key terms from statistics we need to understand to make sense of this.</a:t>
            </a:r>
          </a:p>
          <a:p>
            <a:endParaRPr lang="en-GB" dirty="0"/>
          </a:p>
        </p:txBody>
      </p:sp>
    </p:spTree>
    <p:extLst>
      <p:ext uri="{BB962C8B-B14F-4D97-AF65-F5344CB8AC3E}">
        <p14:creationId xmlns:p14="http://schemas.microsoft.com/office/powerpoint/2010/main" val="11269169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Regression</a:t>
            </a:r>
            <a:endParaRPr lang="en-GB" dirty="0"/>
          </a:p>
        </p:txBody>
      </p:sp>
      <p:sp>
        <p:nvSpPr>
          <p:cNvPr id="3" name="Content Placeholder 2"/>
          <p:cNvSpPr>
            <a:spLocks noGrp="1"/>
          </p:cNvSpPr>
          <p:nvPr>
            <p:ph idx="1"/>
          </p:nvPr>
        </p:nvSpPr>
        <p:spPr/>
        <p:txBody>
          <a:bodyPr/>
          <a:lstStyle/>
          <a:p>
            <a:r>
              <a:rPr lang="en-GB" dirty="0" smtClean="0"/>
              <a:t>An analysis and/or estimation of relationships between variables.</a:t>
            </a:r>
          </a:p>
          <a:p>
            <a:r>
              <a:rPr lang="en-GB" dirty="0" smtClean="0"/>
              <a:t>Explores how changes in one variable modifies another.</a:t>
            </a:r>
          </a:p>
          <a:p>
            <a:pPr lvl="1"/>
            <a:r>
              <a:rPr lang="en-GB" dirty="0" smtClean="0"/>
              <a:t>Some may have extremely complex relationships, and it can be very hard to consider and model all variables.</a:t>
            </a:r>
          </a:p>
          <a:p>
            <a:pPr lvl="1"/>
            <a:endParaRPr lang="en-GB" dirty="0" smtClean="0"/>
          </a:p>
          <a:p>
            <a:pPr lvl="1"/>
            <a:endParaRPr lang="en-GB" dirty="0"/>
          </a:p>
        </p:txBody>
      </p:sp>
    </p:spTree>
    <p:extLst>
      <p:ext uri="{BB962C8B-B14F-4D97-AF65-F5344CB8AC3E}">
        <p14:creationId xmlns:p14="http://schemas.microsoft.com/office/powerpoint/2010/main" val="3350457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Regression</a:t>
            </a:r>
            <a:endParaRPr lang="en-GB" dirty="0"/>
          </a:p>
        </p:txBody>
      </p:sp>
      <p:sp>
        <p:nvSpPr>
          <p:cNvPr id="3" name="Content Placeholder 2"/>
          <p:cNvSpPr>
            <a:spLocks noGrp="1"/>
          </p:cNvSpPr>
          <p:nvPr>
            <p:ph idx="1"/>
          </p:nvPr>
        </p:nvSpPr>
        <p:spPr/>
        <p:txBody>
          <a:bodyPr>
            <a:normAutofit lnSpcReduction="10000"/>
          </a:bodyPr>
          <a:lstStyle/>
          <a:p>
            <a:r>
              <a:rPr lang="en-GB" dirty="0"/>
              <a:t>Example: how </a:t>
            </a:r>
            <a:r>
              <a:rPr lang="en-GB" dirty="0" smtClean="0"/>
              <a:t>employable is someone?  A combination of their:</a:t>
            </a:r>
            <a:endParaRPr lang="en-GB" dirty="0"/>
          </a:p>
          <a:p>
            <a:pPr lvl="1"/>
            <a:r>
              <a:rPr lang="en-GB" dirty="0" smtClean="0"/>
              <a:t>Qualifications.</a:t>
            </a:r>
          </a:p>
          <a:p>
            <a:pPr lvl="1"/>
            <a:r>
              <a:rPr lang="en-GB" dirty="0"/>
              <a:t>Previous </a:t>
            </a:r>
            <a:r>
              <a:rPr lang="en-GB" dirty="0" smtClean="0"/>
              <a:t>experience.</a:t>
            </a:r>
            <a:r>
              <a:rPr lang="en-GB" dirty="0"/>
              <a:t> </a:t>
            </a:r>
            <a:endParaRPr lang="en-GB" dirty="0" smtClean="0"/>
          </a:p>
          <a:p>
            <a:pPr lvl="1"/>
            <a:r>
              <a:rPr lang="en-GB" dirty="0" smtClean="0"/>
              <a:t>Performance </a:t>
            </a:r>
            <a:r>
              <a:rPr lang="en-GB" dirty="0"/>
              <a:t>at interview</a:t>
            </a:r>
            <a:r>
              <a:rPr lang="en-GB" dirty="0" smtClean="0"/>
              <a:t>.</a:t>
            </a:r>
          </a:p>
          <a:p>
            <a:pPr lvl="1"/>
            <a:r>
              <a:rPr lang="en-GB" dirty="0" smtClean="0"/>
              <a:t>Willingness to move.</a:t>
            </a:r>
          </a:p>
          <a:p>
            <a:pPr lvl="1"/>
            <a:r>
              <a:rPr lang="en-GB" dirty="0" smtClean="0"/>
              <a:t>Willingness to take less desirable employment (e.g. lower pay).</a:t>
            </a:r>
          </a:p>
          <a:p>
            <a:pPr lvl="1"/>
            <a:r>
              <a:rPr lang="en-GB" dirty="0" smtClean="0"/>
              <a:t>Other factors?  Probably hundreds of them.</a:t>
            </a:r>
          </a:p>
          <a:p>
            <a:r>
              <a:rPr lang="en-GB" dirty="0" smtClean="0"/>
              <a:t>In simple regression analysis, you might demonstrate the more trivial relationships – if you’re better educated, you’re more employable.</a:t>
            </a:r>
          </a:p>
          <a:p>
            <a:r>
              <a:rPr lang="en-GB" dirty="0" smtClean="0"/>
              <a:t>Impossible, however, to build a perfect mathematical model.  Cannot possibly account for all factors.</a:t>
            </a:r>
          </a:p>
          <a:p>
            <a:pPr lvl="1"/>
            <a:endParaRPr lang="en-GB" dirty="0"/>
          </a:p>
        </p:txBody>
      </p:sp>
    </p:spTree>
    <p:extLst>
      <p:ext uri="{BB962C8B-B14F-4D97-AF65-F5344CB8AC3E}">
        <p14:creationId xmlns:p14="http://schemas.microsoft.com/office/powerpoint/2010/main" val="12393965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Regression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smtClean="0"/>
                  <a:t>There are a number of parameters used:</a:t>
                </a:r>
              </a:p>
              <a:p>
                <a:pPr lvl="1"/>
                <a:r>
                  <a:rPr lang="el-GR" dirty="0" smtClean="0"/>
                  <a:t>β</a:t>
                </a:r>
                <a:r>
                  <a:rPr lang="en-GB" dirty="0" smtClean="0"/>
                  <a:t> – the unknown (usually a vector or scalar).</a:t>
                </a:r>
              </a:p>
              <a:p>
                <a:pPr lvl="1"/>
                <a:r>
                  <a:rPr lang="en-GB" dirty="0" smtClean="0"/>
                  <a:t>X – the independent variables (variables which do not depend on other variables).</a:t>
                </a:r>
              </a:p>
              <a:p>
                <a:pPr lvl="1"/>
                <a:r>
                  <a:rPr lang="en-GB" dirty="0" smtClean="0"/>
                  <a:t>Y – the dependent variable.</a:t>
                </a:r>
                <a:endParaRPr lang="en-GB" dirty="0"/>
              </a:p>
              <a:p>
                <a:r>
                  <a:rPr lang="en-GB" dirty="0" smtClean="0"/>
                  <a:t>Such that Y is a function of X and </a:t>
                </a:r>
                <a:r>
                  <a:rPr lang="el-GR" dirty="0" smtClean="0"/>
                  <a:t>β</a:t>
                </a:r>
                <a:r>
                  <a:rPr lang="en-GB" dirty="0" smtClean="0"/>
                  <a:t>: </a:t>
                </a:r>
              </a:p>
              <a:p>
                <a:endParaRPr lang="en-GB" dirty="0" smtClean="0"/>
              </a:p>
              <a:p>
                <a:pPr marL="0" indent="0">
                  <a:buNone/>
                </a:pPr>
                <a14:m>
                  <m:oMathPara xmlns:m="http://schemas.openxmlformats.org/officeDocument/2006/math">
                    <m:oMathParaPr>
                      <m:jc m:val="centerGroup"/>
                    </m:oMathParaPr>
                    <m:oMath xmlns:m="http://schemas.openxmlformats.org/officeDocument/2006/math">
                      <m:r>
                        <m:rPr>
                          <m:sty m:val="p"/>
                        </m:rPr>
                        <a:rPr lang="en-GB" b="0" i="0" smtClean="0">
                          <a:latin typeface="Cambria Math" panose="02040503050406030204" pitchFamily="18" charset="0"/>
                          <a:ea typeface="Cambria Math" panose="02040503050406030204" pitchFamily="18" charset="0"/>
                        </a:rPr>
                        <m:t>Y</m:t>
                      </m:r>
                      <m:r>
                        <a:rPr lang="en-GB" b="0" i="0" smtClean="0">
                          <a:latin typeface="Cambria Math" panose="02040503050406030204" pitchFamily="18" charset="0"/>
                          <a:ea typeface="Cambria Math" panose="02040503050406030204" pitchFamily="18" charset="0"/>
                        </a:rPr>
                        <m:t>=</m:t>
                      </m:r>
                      <m:r>
                        <m:rPr>
                          <m:sty m:val="p"/>
                        </m:rPr>
                        <a:rPr lang="en-GB" b="0" i="0" smtClean="0">
                          <a:latin typeface="Cambria Math" panose="02040503050406030204" pitchFamily="18" charset="0"/>
                          <a:ea typeface="Cambria Math" panose="02040503050406030204" pitchFamily="18" charset="0"/>
                        </a:rPr>
                        <m:t>f</m:t>
                      </m:r>
                      <m:r>
                        <a:rPr lang="en-GB" b="0" i="0" smtClean="0">
                          <a:latin typeface="Cambria Math" panose="02040503050406030204" pitchFamily="18" charset="0"/>
                          <a:ea typeface="Cambria Math" panose="02040503050406030204" pitchFamily="18" charset="0"/>
                        </a:rPr>
                        <m:t>(</m:t>
                      </m:r>
                      <m:r>
                        <m:rPr>
                          <m:sty m:val="p"/>
                        </m:rPr>
                        <a:rPr lang="en-GB" b="0" i="0" smtClean="0">
                          <a:latin typeface="Cambria Math" panose="02040503050406030204" pitchFamily="18" charset="0"/>
                          <a:ea typeface="Cambria Math" panose="02040503050406030204" pitchFamily="18" charset="0"/>
                        </a:rPr>
                        <m:t>X</m:t>
                      </m:r>
                      <m:r>
                        <a:rPr lang="en-GB" b="0" i="0" smtClean="0">
                          <a:latin typeface="Cambria Math" panose="02040503050406030204" pitchFamily="18" charset="0"/>
                          <a:ea typeface="Cambria Math" panose="02040503050406030204" pitchFamily="18" charset="0"/>
                        </a:rPr>
                        <m:t>,</m:t>
                      </m:r>
                      <m:r>
                        <a:rPr lang="en-GB" i="1" smtClean="0">
                          <a:latin typeface="Cambria Math" panose="02040503050406030204" pitchFamily="18" charset="0"/>
                          <a:ea typeface="Cambria Math" panose="02040503050406030204" pitchFamily="18" charset="0"/>
                        </a:rPr>
                        <m:t>𝛽</m:t>
                      </m:r>
                      <m:r>
                        <a:rPr lang="en-GB" b="0" i="1" smtClean="0">
                          <a:latin typeface="Cambria Math" panose="02040503050406030204" pitchFamily="18" charset="0"/>
                          <a:ea typeface="Cambria Math" panose="02040503050406030204" pitchFamily="18" charset="0"/>
                        </a:rPr>
                        <m:t>)</m:t>
                      </m:r>
                    </m:oMath>
                  </m:oMathPara>
                </a14:m>
                <a:endParaRPr lang="en-GB" dirty="0" smtClean="0"/>
              </a:p>
              <a:p>
                <a:pPr marL="0" indent="0">
                  <a:buNone/>
                </a:pPr>
                <a:endParaRPr lang="en-GB" dirty="0" smtClean="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043" t="-2241"/>
                </a:stretch>
              </a:blipFill>
            </p:spPr>
            <p:txBody>
              <a:bodyPr/>
              <a:lstStyle/>
              <a:p>
                <a:r>
                  <a:rPr lang="en-GB">
                    <a:noFill/>
                  </a:rPr>
                  <a:t> </a:t>
                </a:r>
              </a:p>
            </p:txBody>
          </p:sp>
        </mc:Fallback>
      </mc:AlternateContent>
    </p:spTree>
    <p:extLst>
      <p:ext uri="{BB962C8B-B14F-4D97-AF65-F5344CB8AC3E}">
        <p14:creationId xmlns:p14="http://schemas.microsoft.com/office/powerpoint/2010/main" val="12097287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Regression</a:t>
            </a:r>
            <a:endParaRPr lang="en-GB" dirty="0"/>
          </a:p>
        </p:txBody>
      </p:sp>
      <p:sp>
        <p:nvSpPr>
          <p:cNvPr id="11" name="TextBox 10"/>
          <p:cNvSpPr txBox="1"/>
          <p:nvPr/>
        </p:nvSpPr>
        <p:spPr>
          <a:xfrm>
            <a:off x="656492" y="5322277"/>
            <a:ext cx="10949354" cy="646331"/>
          </a:xfrm>
          <a:prstGeom prst="rect">
            <a:avLst/>
          </a:prstGeom>
          <a:noFill/>
        </p:spPr>
        <p:txBody>
          <a:bodyPr wrap="square" rtlCol="0">
            <a:spAutoFit/>
          </a:bodyPr>
          <a:lstStyle/>
          <a:p>
            <a:r>
              <a:rPr lang="en-GB" dirty="0" smtClean="0"/>
              <a:t>This is a very simple example of regression analysis.  The grade outcome is linked to the number of hours spent studying with a positive, relatively linear relationship.</a:t>
            </a:r>
            <a:endParaRPr lang="en-GB" dirty="0"/>
          </a:p>
        </p:txBody>
      </p:sp>
      <p:graphicFrame>
        <p:nvGraphicFramePr>
          <p:cNvPr id="12" name="Chart 11"/>
          <p:cNvGraphicFramePr>
            <a:graphicFrameLocks/>
          </p:cNvGraphicFramePr>
          <p:nvPr>
            <p:extLst>
              <p:ext uri="{D42A27DB-BD31-4B8C-83A1-F6EECF244321}">
                <p14:modId xmlns:p14="http://schemas.microsoft.com/office/powerpoint/2010/main" val="2277965659"/>
              </p:ext>
            </p:extLst>
          </p:nvPr>
        </p:nvGraphicFramePr>
        <p:xfrm>
          <a:off x="2909887" y="1638300"/>
          <a:ext cx="6372225" cy="35814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7988050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Regression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smtClean="0"/>
                  <a:t>To calculate regression, we need to calculate the function using:</a:t>
                </a:r>
              </a:p>
              <a:p>
                <a:pPr marL="0" indent="0">
                  <a:buNone/>
                </a:pPr>
                <a:endParaRPr lang="en-GB" dirty="0" smtClean="0"/>
              </a:p>
              <a:p>
                <a:pPr marL="0" indent="0">
                  <a:buNone/>
                </a:pPr>
                <a14:m>
                  <m:oMathPara xmlns:m="http://schemas.openxmlformats.org/officeDocument/2006/math">
                    <m:oMathParaPr>
                      <m:jc m:val="centerGroup"/>
                    </m:oMathParaPr>
                    <m:oMath xmlns:m="http://schemas.openxmlformats.org/officeDocument/2006/math">
                      <m:acc>
                        <m:accPr>
                          <m:chr m:val="̂"/>
                          <m:ctrlPr>
                            <a:rPr lang="en-GB" i="1" smtClean="0">
                              <a:latin typeface="Cambria Math" panose="02040503050406030204" pitchFamily="18" charset="0"/>
                              <a:ea typeface="Cambria Math" panose="02040503050406030204" pitchFamily="18" charset="0"/>
                            </a:rPr>
                          </m:ctrlPr>
                        </m:accPr>
                        <m:e>
                          <m:r>
                            <a:rPr lang="en-GB" b="0" i="1" smtClean="0">
                              <a:latin typeface="Cambria Math" panose="02040503050406030204" pitchFamily="18" charset="0"/>
                              <a:ea typeface="Cambria Math" panose="02040503050406030204" pitchFamily="18" charset="0"/>
                            </a:rPr>
                            <m:t>𝑌</m:t>
                          </m:r>
                        </m:e>
                      </m:acc>
                      <m:r>
                        <a:rPr lang="en-GB">
                          <a:latin typeface="Cambria Math" panose="02040503050406030204" pitchFamily="18" charset="0"/>
                          <a:ea typeface="Cambria Math" panose="02040503050406030204" pitchFamily="18" charset="0"/>
                        </a:rPr>
                        <m:t>=</m:t>
                      </m:r>
                      <m:sSub>
                        <m:sSubPr>
                          <m:ctrlPr>
                            <a:rPr lang="en-GB"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𝑏</m:t>
                          </m:r>
                        </m:e>
                        <m:sub>
                          <m:r>
                            <a:rPr lang="en-GB" b="0" i="1" smtClean="0">
                              <a:latin typeface="Cambria Math" panose="02040503050406030204" pitchFamily="18" charset="0"/>
                              <a:ea typeface="Cambria Math" panose="02040503050406030204" pitchFamily="18" charset="0"/>
                            </a:rPr>
                            <m:t>0</m:t>
                          </m:r>
                        </m:sub>
                      </m:sSub>
                      <m:r>
                        <a:rPr lang="en-GB" b="0" i="0" smtClean="0">
                          <a:latin typeface="Cambria Math" panose="02040503050406030204" pitchFamily="18" charset="0"/>
                          <a:ea typeface="Cambria Math" panose="02040503050406030204" pitchFamily="18" charset="0"/>
                        </a:rPr>
                        <m:t>+</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𝑏</m:t>
                          </m:r>
                        </m:e>
                        <m:sub>
                          <m:r>
                            <a:rPr lang="en-GB" b="0" i="1" smtClean="0">
                              <a:latin typeface="Cambria Math" panose="02040503050406030204" pitchFamily="18" charset="0"/>
                              <a:ea typeface="Cambria Math" panose="02040503050406030204" pitchFamily="18" charset="0"/>
                            </a:rPr>
                            <m:t>1</m:t>
                          </m:r>
                        </m:sub>
                      </m:sSub>
                      <m:r>
                        <a:rPr lang="en-GB" b="0" i="0" smtClean="0">
                          <a:latin typeface="Cambria Math" panose="02040503050406030204" pitchFamily="18" charset="0"/>
                          <a:ea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X</m:t>
                      </m:r>
                    </m:oMath>
                  </m:oMathPara>
                </a14:m>
                <a:endParaRPr lang="en-GB" dirty="0"/>
              </a:p>
              <a:p>
                <a:r>
                  <a:rPr lang="en-GB" dirty="0" smtClean="0"/>
                  <a:t>Where:</a:t>
                </a:r>
              </a:p>
              <a:p>
                <a:pPr lvl="1"/>
                <a:r>
                  <a:rPr lang="en-GB" dirty="0" smtClean="0"/>
                  <a:t>b</a:t>
                </a:r>
                <a:r>
                  <a:rPr lang="en-GB" baseline="-25000" dirty="0" smtClean="0"/>
                  <a:t>0</a:t>
                </a:r>
                <a:r>
                  <a:rPr lang="en-GB" dirty="0" smtClean="0"/>
                  <a:t> is the y-axis intercept</a:t>
                </a:r>
              </a:p>
              <a:p>
                <a:pPr lvl="1"/>
                <a:r>
                  <a:rPr lang="en-GB" dirty="0" smtClean="0"/>
                  <a:t>b</a:t>
                </a:r>
                <a:r>
                  <a:rPr lang="en-GB" baseline="-25000" dirty="0" smtClean="0"/>
                  <a:t>1</a:t>
                </a:r>
                <a:r>
                  <a:rPr lang="en-GB" dirty="0" smtClean="0"/>
                  <a:t> is the gradient of the relationship.</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043" t="-2241"/>
                </a:stretch>
              </a:blipFill>
            </p:spPr>
            <p:txBody>
              <a:bodyPr/>
              <a:lstStyle/>
              <a:p>
                <a:r>
                  <a:rPr lang="en-GB">
                    <a:noFill/>
                  </a:rPr>
                  <a:t> </a:t>
                </a:r>
              </a:p>
            </p:txBody>
          </p:sp>
        </mc:Fallback>
      </mc:AlternateContent>
    </p:spTree>
    <p:extLst>
      <p:ext uri="{BB962C8B-B14F-4D97-AF65-F5344CB8AC3E}">
        <p14:creationId xmlns:p14="http://schemas.microsoft.com/office/powerpoint/2010/main" val="29517583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Regression</a:t>
            </a:r>
          </a:p>
        </p:txBody>
      </p:sp>
      <p:sp>
        <p:nvSpPr>
          <p:cNvPr id="3" name="Content Placeholder 2"/>
          <p:cNvSpPr>
            <a:spLocks noGrp="1"/>
          </p:cNvSpPr>
          <p:nvPr>
            <p:ph idx="1"/>
          </p:nvPr>
        </p:nvSpPr>
        <p:spPr/>
        <p:txBody>
          <a:bodyPr/>
          <a:lstStyle/>
          <a:p>
            <a:r>
              <a:rPr lang="en-GB" dirty="0" smtClean="0"/>
              <a:t>To calculate b</a:t>
            </a:r>
            <a:r>
              <a:rPr lang="en-GB" baseline="-25000" dirty="0" smtClean="0"/>
              <a:t>1</a:t>
            </a:r>
            <a:r>
              <a:rPr lang="en-GB" dirty="0" smtClean="0"/>
              <a:t> we need to calculate the slope of the line.  Some of you may have done this at A-level/equivalent?</a:t>
            </a:r>
          </a:p>
          <a:p>
            <a:r>
              <a:rPr lang="en-GB" dirty="0" smtClean="0"/>
              <a:t>Start by calculating the mean of x and y.</a:t>
            </a:r>
          </a:p>
          <a:p>
            <a:pPr lvl="1"/>
            <a:r>
              <a:rPr lang="en-GB" dirty="0" smtClean="0"/>
              <a:t>The mean hours spent studying is 25.4.</a:t>
            </a:r>
          </a:p>
          <a:p>
            <a:pPr lvl="1"/>
            <a:r>
              <a:rPr lang="en-GB" dirty="0" smtClean="0"/>
              <a:t>The mean grade is 52.1.</a:t>
            </a:r>
          </a:p>
          <a:p>
            <a:r>
              <a:rPr lang="en-GB" dirty="0" smtClean="0"/>
              <a:t>All regression lines will have to go through this point (25.4, 52.1)</a:t>
            </a:r>
          </a:p>
          <a:p>
            <a:r>
              <a:rPr lang="en-GB" dirty="0" smtClean="0"/>
              <a:t>We now calculate the distance from the x and y values to their respective means.</a:t>
            </a:r>
          </a:p>
          <a:p>
            <a:endParaRPr lang="en-GB" dirty="0"/>
          </a:p>
        </p:txBody>
      </p:sp>
    </p:spTree>
    <p:extLst>
      <p:ext uri="{BB962C8B-B14F-4D97-AF65-F5344CB8AC3E}">
        <p14:creationId xmlns:p14="http://schemas.microsoft.com/office/powerpoint/2010/main" val="36370283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Regression – Least Square</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smtClean="0"/>
                  <a:t>Method for an approximate solution.</a:t>
                </a:r>
              </a:p>
              <a:p>
                <a:pPr marL="0" indent="0">
                  <a:buNone/>
                </a:pPr>
                <a:endParaRPr lang="en-GB" dirty="0" smtClean="0"/>
              </a:p>
              <a:p>
                <a:pPr marL="0" indent="0">
                  <a:buNone/>
                </a:pPr>
                <a:r>
                  <a:rPr lang="en-GB" dirty="0" smtClean="0"/>
                  <a:t>				</a:t>
                </a:r>
                <a14:m>
                  <m:oMath xmlns:m="http://schemas.openxmlformats.org/officeDocument/2006/math">
                    <m:f>
                      <m:fPr>
                        <m:ctrlPr>
                          <a:rPr lang="en-GB" i="1" smtClean="0">
                            <a:latin typeface="Cambria Math" panose="02040503050406030204" pitchFamily="18" charset="0"/>
                          </a:rPr>
                        </m:ctrlPr>
                      </m:fPr>
                      <m:num>
                        <m:nary>
                          <m:naryPr>
                            <m:chr m:val="∑"/>
                            <m:subHide m:val="on"/>
                            <m:supHide m:val="on"/>
                            <m:ctrlPr>
                              <a:rPr lang="en-GB" i="1">
                                <a:latin typeface="Cambria Math" panose="02040503050406030204" pitchFamily="18" charset="0"/>
                              </a:rPr>
                            </m:ctrlPr>
                          </m:naryPr>
                          <m:sub/>
                          <m:sup/>
                          <m:e>
                            <m:r>
                              <a:rPr lang="en-GB" i="1">
                                <a:latin typeface="Cambria Math" panose="02040503050406030204" pitchFamily="18" charset="0"/>
                              </a:rPr>
                              <m:t>(</m:t>
                            </m:r>
                            <m:r>
                              <a:rPr lang="en-GB" i="1">
                                <a:latin typeface="Cambria Math" panose="02040503050406030204" pitchFamily="18" charset="0"/>
                              </a:rPr>
                              <m:t>𝑥</m:t>
                            </m:r>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𝑥</m:t>
                                </m:r>
                              </m:e>
                            </m:acc>
                          </m:e>
                        </m:nary>
                        <m:r>
                          <a:rPr lang="en-GB">
                            <a:latin typeface="Cambria Math" panose="02040503050406030204" pitchFamily="18" charset="0"/>
                          </a:rPr>
                          <m:t>)</m:t>
                        </m:r>
                        <m:r>
                          <a:rPr lang="en-GB" b="0" i="0" smtClean="0">
                            <a:latin typeface="Cambria Math" panose="02040503050406030204" pitchFamily="18" charset="0"/>
                          </a:rPr>
                          <m:t>(</m:t>
                        </m:r>
                        <m:r>
                          <m:rPr>
                            <m:sty m:val="p"/>
                          </m:rPr>
                          <a:rPr lang="en-GB" b="0" i="0" smtClean="0">
                            <a:latin typeface="Cambria Math" panose="02040503050406030204" pitchFamily="18" charset="0"/>
                          </a:rPr>
                          <m:t>y</m:t>
                        </m:r>
                        <m:r>
                          <a:rPr lang="en-GB" b="0" i="1" smtClean="0">
                            <a:latin typeface="Cambria Math" panose="02040503050406030204" pitchFamily="18" charset="0"/>
                          </a:rPr>
                          <m:t>− </m:t>
                        </m:r>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𝑦</m:t>
                            </m:r>
                          </m:e>
                        </m:acc>
                        <m:r>
                          <a:rPr lang="en-GB" b="0" i="1" smtClean="0">
                            <a:latin typeface="Cambria Math" panose="02040503050406030204" pitchFamily="18" charset="0"/>
                          </a:rPr>
                          <m:t>)</m:t>
                        </m:r>
                      </m:num>
                      <m:den>
                        <m:nary>
                          <m:naryPr>
                            <m:chr m:val="∑"/>
                            <m:subHide m:val="on"/>
                            <m:supHide m:val="on"/>
                            <m:ctrlPr>
                              <a:rPr lang="en-GB" i="1" smtClean="0">
                                <a:latin typeface="Cambria Math" panose="02040503050406030204" pitchFamily="18" charset="0"/>
                              </a:rPr>
                            </m:ctrlPr>
                          </m:naryPr>
                          <m:sub/>
                          <m:sup/>
                          <m:e>
                            <m:sSup>
                              <m:sSupPr>
                                <m:ctrlPr>
                                  <a:rPr lang="en-GB" i="1" smtClean="0">
                                    <a:latin typeface="Cambria Math" panose="02040503050406030204" pitchFamily="18" charset="0"/>
                                  </a:rPr>
                                </m:ctrlPr>
                              </m:sSupPr>
                              <m:e>
                                <m:r>
                                  <a:rPr lang="en-GB" b="0" i="1" smtClean="0">
                                    <a:latin typeface="Cambria Math" panose="02040503050406030204" pitchFamily="18" charset="0"/>
                                  </a:rPr>
                                  <m:t>(</m:t>
                                </m:r>
                                <m:r>
                                  <a:rPr lang="en-GB" b="0" i="1" smtClean="0">
                                    <a:latin typeface="Cambria Math" panose="02040503050406030204" pitchFamily="18" charset="0"/>
                                  </a:rPr>
                                  <m:t>𝑥</m:t>
                                </m:r>
                                <m:r>
                                  <a:rPr lang="en-GB" b="0" i="1" smtClean="0">
                                    <a:latin typeface="Cambria Math" panose="02040503050406030204" pitchFamily="18" charset="0"/>
                                  </a:rPr>
                                  <m:t> − </m:t>
                                </m:r>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𝑥</m:t>
                                    </m:r>
                                  </m:e>
                                </m:acc>
                                <m:r>
                                  <a:rPr lang="en-GB" b="0" i="1" smtClean="0">
                                    <a:latin typeface="Cambria Math" panose="02040503050406030204" pitchFamily="18" charset="0"/>
                                  </a:rPr>
                                  <m:t>)</m:t>
                                </m:r>
                              </m:e>
                              <m:sup>
                                <m:r>
                                  <a:rPr lang="en-GB" b="0" i="1" smtClean="0">
                                    <a:latin typeface="Cambria Math" panose="02040503050406030204" pitchFamily="18" charset="0"/>
                                  </a:rPr>
                                  <m:t>2</m:t>
                                </m:r>
                              </m:sup>
                            </m:sSup>
                          </m:e>
                        </m:nary>
                      </m:den>
                    </m:f>
                  </m:oMath>
                </a14:m>
                <a:endParaRPr lang="en-GB" dirty="0" smtClean="0"/>
              </a:p>
              <a:p>
                <a:pPr marL="0" indent="0">
                  <a:buNone/>
                </a:pPr>
                <a:endParaRPr lang="en-GB" dirty="0"/>
              </a:p>
              <a:p>
                <a:pPr marL="0" indent="0">
                  <a:buNone/>
                </a:pPr>
                <a:r>
                  <a:rPr lang="en-GB" dirty="0" smtClean="0"/>
                  <a:t>Looks scary – isn’t really!</a:t>
                </a: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217" t="-2241"/>
                </a:stretch>
              </a:blipFill>
            </p:spPr>
            <p:txBody>
              <a:bodyPr/>
              <a:lstStyle/>
              <a:p>
                <a:r>
                  <a:rPr lang="en-GB">
                    <a:noFill/>
                  </a:rPr>
                  <a:t> </a:t>
                </a:r>
              </a:p>
            </p:txBody>
          </p:sp>
        </mc:Fallback>
      </mc:AlternateContent>
    </p:spTree>
    <p:extLst>
      <p:ext uri="{BB962C8B-B14F-4D97-AF65-F5344CB8AC3E}">
        <p14:creationId xmlns:p14="http://schemas.microsoft.com/office/powerpoint/2010/main" val="3442863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Regression</a:t>
            </a:r>
            <a:endParaRPr lang="en-GB" dirty="0"/>
          </a:p>
        </p:txBody>
      </p:sp>
      <mc:AlternateContent xmlns:mc="http://schemas.openxmlformats.org/markup-compatibility/2006" xmlns:a14="http://schemas.microsoft.com/office/drawing/2010/main">
        <mc:Choice Requires="a14">
          <p:graphicFrame>
            <p:nvGraphicFramePr>
              <p:cNvPr id="5" name="Content Placeholder 4"/>
              <p:cNvGraphicFramePr>
                <a:graphicFrameLocks noGrp="1"/>
              </p:cNvGraphicFramePr>
              <p:nvPr>
                <p:ph idx="1"/>
                <p:extLst>
                  <p:ext uri="{D42A27DB-BD31-4B8C-83A1-F6EECF244321}">
                    <p14:modId xmlns:p14="http://schemas.microsoft.com/office/powerpoint/2010/main" val="3310717553"/>
                  </p:ext>
                </p:extLst>
              </p:nvPr>
            </p:nvGraphicFramePr>
            <p:xfrm>
              <a:off x="2645507" y="1518440"/>
              <a:ext cx="5193137" cy="2826918"/>
            </p:xfrm>
            <a:graphic>
              <a:graphicData uri="http://schemas.openxmlformats.org/drawingml/2006/table">
                <a:tbl>
                  <a:tblPr>
                    <a:tableStyleId>{5C22544A-7EE6-4342-B048-85BDC9FD1C3A}</a:tableStyleId>
                  </a:tblPr>
                  <a:tblGrid>
                    <a:gridCol w="2020277"/>
                    <a:gridCol w="1055077"/>
                    <a:gridCol w="1086338"/>
                    <a:gridCol w="1031445"/>
                  </a:tblGrid>
                  <a:tr h="314102">
                    <a:tc>
                      <a:txBody>
                        <a:bodyPr/>
                        <a:lstStyle/>
                        <a:p>
                          <a:pPr algn="l" fontAlgn="b"/>
                          <a:r>
                            <a:rPr lang="en-GB" sz="1800" u="none" strike="noStrike" dirty="0">
                              <a:effectLst/>
                            </a:rPr>
                            <a:t>Hours </a:t>
                          </a:r>
                          <a:r>
                            <a:rPr lang="en-GB" sz="1800" u="none" strike="noStrike" dirty="0" smtClean="0">
                              <a:effectLst/>
                            </a:rPr>
                            <a:t>studying – x</a:t>
                          </a:r>
                          <a:endParaRPr lang="en-GB" sz="1800" b="0" i="0" u="none" strike="noStrike" dirty="0">
                            <a:solidFill>
                              <a:srgbClr val="000000"/>
                            </a:solidFill>
                            <a:effectLst/>
                            <a:latin typeface="Calibri" panose="020F0502020204030204" pitchFamily="34" charset="0"/>
                          </a:endParaRPr>
                        </a:p>
                      </a:txBody>
                      <a:tcPr marL="15706" marR="15706" marT="15706" marB="0" anchor="b"/>
                    </a:tc>
                    <a:tc>
                      <a:txBody>
                        <a:bodyPr/>
                        <a:lstStyle/>
                        <a:p>
                          <a:pPr algn="l" fontAlgn="b"/>
                          <a:r>
                            <a:rPr lang="en-GB" sz="1800" u="none" strike="noStrike" dirty="0">
                              <a:effectLst/>
                            </a:rPr>
                            <a:t>Grade </a:t>
                          </a:r>
                          <a:r>
                            <a:rPr lang="en-GB" sz="1800" u="none" strike="noStrike" dirty="0" smtClean="0">
                              <a:effectLst/>
                            </a:rPr>
                            <a:t>– y</a:t>
                          </a:r>
                          <a:endParaRPr lang="en-GB" sz="1800" b="0" i="0" u="none" strike="noStrike" dirty="0">
                            <a:solidFill>
                              <a:srgbClr val="000000"/>
                            </a:solidFill>
                            <a:effectLst/>
                            <a:latin typeface="Calibri" panose="020F0502020204030204" pitchFamily="34" charset="0"/>
                          </a:endParaRPr>
                        </a:p>
                      </a:txBody>
                      <a:tcPr marL="15706" marR="15706" marT="15706" marB="0" anchor="b"/>
                    </a:tc>
                    <a:tc>
                      <a:txBody>
                        <a:bodyPr/>
                        <a:lstStyle/>
                        <a:p>
                          <a:pPr algn="l" fontAlgn="b"/>
                          <a14:m>
                            <m:oMathPara xmlns:m="http://schemas.openxmlformats.org/officeDocument/2006/math">
                              <m:oMathParaPr>
                                <m:jc m:val="centerGroup"/>
                              </m:oMathParaPr>
                              <m:oMath xmlns:m="http://schemas.openxmlformats.org/officeDocument/2006/math">
                                <m:r>
                                  <a:rPr lang="en-GB" sz="1800" b="0" i="1" u="none" strike="noStrike" smtClean="0">
                                    <a:solidFill>
                                      <a:srgbClr val="000000"/>
                                    </a:solidFill>
                                    <a:effectLst/>
                                    <a:latin typeface="Cambria Math" panose="02040503050406030204" pitchFamily="18" charset="0"/>
                                  </a:rPr>
                                  <m:t>𝑥</m:t>
                                </m:r>
                                <m:r>
                                  <a:rPr lang="en-GB" sz="1800" b="0" i="1" u="none" strike="noStrike" smtClean="0">
                                    <a:solidFill>
                                      <a:srgbClr val="000000"/>
                                    </a:solidFill>
                                    <a:effectLst/>
                                    <a:latin typeface="Cambria Math" panose="02040503050406030204" pitchFamily="18" charset="0"/>
                                  </a:rPr>
                                  <m:t>−</m:t>
                                </m:r>
                                <m:acc>
                                  <m:accPr>
                                    <m:chr m:val="̅"/>
                                    <m:ctrlPr>
                                      <a:rPr lang="en-GB" sz="1800" b="0" i="1" u="none" strike="noStrike" smtClean="0">
                                        <a:solidFill>
                                          <a:srgbClr val="000000"/>
                                        </a:solidFill>
                                        <a:effectLst/>
                                        <a:latin typeface="Cambria Math" panose="02040503050406030204" pitchFamily="18" charset="0"/>
                                      </a:rPr>
                                    </m:ctrlPr>
                                  </m:accPr>
                                  <m:e>
                                    <m:r>
                                      <a:rPr lang="en-GB" sz="1800" b="0" i="1" u="none" strike="noStrike" smtClean="0">
                                        <a:solidFill>
                                          <a:srgbClr val="000000"/>
                                        </a:solidFill>
                                        <a:effectLst/>
                                        <a:latin typeface="Cambria Math" panose="02040503050406030204" pitchFamily="18" charset="0"/>
                                      </a:rPr>
                                      <m:t>𝑥</m:t>
                                    </m:r>
                                  </m:e>
                                </m:acc>
                              </m:oMath>
                            </m:oMathPara>
                          </a14:m>
                          <a:endParaRPr lang="en-GB" sz="1800" b="0" i="0" u="none" strike="noStrike" dirty="0">
                            <a:solidFill>
                              <a:srgbClr val="000000"/>
                            </a:solidFill>
                            <a:effectLst/>
                            <a:latin typeface="Calibri" panose="020F0502020204030204" pitchFamily="34" charset="0"/>
                          </a:endParaRPr>
                        </a:p>
                      </a:txBody>
                      <a:tcPr marL="15706" marR="15706" marT="15706" marB="0" anchor="b"/>
                    </a:tc>
                    <a:tc>
                      <a:txBody>
                        <a:bodyPr/>
                        <a:lstStyle/>
                        <a:p>
                          <a:pPr algn="l" fontAlgn="b"/>
                          <a14:m>
                            <m:oMathPara xmlns:m="http://schemas.openxmlformats.org/officeDocument/2006/math">
                              <m:oMathParaPr>
                                <m:jc m:val="centerGroup"/>
                              </m:oMathParaPr>
                              <m:oMath xmlns:m="http://schemas.openxmlformats.org/officeDocument/2006/math">
                                <m:r>
                                  <a:rPr lang="en-GB" sz="1800" b="0" i="1" u="none" strike="noStrike" smtClean="0">
                                    <a:solidFill>
                                      <a:srgbClr val="000000"/>
                                    </a:solidFill>
                                    <a:effectLst/>
                                    <a:latin typeface="Cambria Math" panose="02040503050406030204" pitchFamily="18" charset="0"/>
                                  </a:rPr>
                                  <m:t>𝑦</m:t>
                                </m:r>
                                <m:r>
                                  <a:rPr lang="en-GB" sz="1800" b="0" i="1" u="none" strike="noStrike" smtClean="0">
                                    <a:solidFill>
                                      <a:srgbClr val="000000"/>
                                    </a:solidFill>
                                    <a:effectLst/>
                                    <a:latin typeface="Cambria Math" panose="02040503050406030204" pitchFamily="18" charset="0"/>
                                  </a:rPr>
                                  <m:t>−</m:t>
                                </m:r>
                                <m:acc>
                                  <m:accPr>
                                    <m:chr m:val="̅"/>
                                    <m:ctrlPr>
                                      <a:rPr lang="en-GB" sz="1800" b="0" i="1" u="none" strike="noStrike" smtClean="0">
                                        <a:solidFill>
                                          <a:srgbClr val="000000"/>
                                        </a:solidFill>
                                        <a:effectLst/>
                                        <a:latin typeface="Cambria Math" panose="02040503050406030204" pitchFamily="18" charset="0"/>
                                      </a:rPr>
                                    </m:ctrlPr>
                                  </m:accPr>
                                  <m:e>
                                    <m:r>
                                      <a:rPr lang="en-GB" sz="1800" b="0" i="1" u="none" strike="noStrike" smtClean="0">
                                        <a:solidFill>
                                          <a:srgbClr val="000000"/>
                                        </a:solidFill>
                                        <a:effectLst/>
                                        <a:latin typeface="Cambria Math" panose="02040503050406030204" pitchFamily="18" charset="0"/>
                                      </a:rPr>
                                      <m:t>𝑦</m:t>
                                    </m:r>
                                  </m:e>
                                </m:acc>
                              </m:oMath>
                            </m:oMathPara>
                          </a14:m>
                          <a:endParaRPr lang="en-GB" sz="1800" b="0" i="0" u="none" strike="noStrike" dirty="0">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6</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22</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-19.375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dirty="0">
                              <a:effectLst/>
                            </a:rPr>
                            <a:t>-30.125</a:t>
                          </a:r>
                          <a:endParaRPr lang="en-GB" sz="1800" b="0" i="0" u="none" strike="noStrike" dirty="0">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35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71</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9.625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18.875</a:t>
                          </a:r>
                          <a:endParaRPr lang="en-GB" sz="1800" b="0" i="0" u="none" strike="noStrike">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29</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55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3.625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2.875</a:t>
                          </a:r>
                          <a:endParaRPr lang="en-GB" sz="1800" b="0" i="0" u="none" strike="noStrike">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40</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66</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14.625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13.875</a:t>
                          </a:r>
                          <a:endParaRPr lang="en-GB" sz="1800" b="0" i="0" u="none" strike="noStrike">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11</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-23.375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-41.125</a:t>
                          </a:r>
                          <a:endParaRPr lang="en-GB" sz="1800" b="0" i="0" u="none" strike="noStrike">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15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44</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-10.375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-8.125</a:t>
                          </a:r>
                          <a:endParaRPr lang="en-GB" sz="1800" b="0" i="0" u="none" strike="noStrike">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45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90</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19.625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37.875</a:t>
                          </a:r>
                          <a:endParaRPr lang="en-GB" sz="1800" b="0" i="0" u="none" strike="noStrike">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31</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58</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5.625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dirty="0">
                              <a:effectLst/>
                            </a:rPr>
                            <a:t>5.875</a:t>
                          </a:r>
                          <a:endParaRPr lang="en-GB" sz="1800" b="0" i="0" u="none" strike="noStrike" dirty="0">
                            <a:solidFill>
                              <a:srgbClr val="000000"/>
                            </a:solidFill>
                            <a:effectLst/>
                            <a:latin typeface="Calibri" panose="020F0502020204030204" pitchFamily="34" charset="0"/>
                          </a:endParaRPr>
                        </a:p>
                      </a:txBody>
                      <a:tcPr marL="15706" marR="15706" marT="15706" marB="0" anchor="b"/>
                    </a:tc>
                  </a:tr>
                </a:tbl>
              </a:graphicData>
            </a:graphic>
          </p:graphicFrame>
        </mc:Choice>
        <mc:Fallback xmlns="">
          <p:graphicFrame>
            <p:nvGraphicFramePr>
              <p:cNvPr id="5" name="Content Placeholder 4"/>
              <p:cNvGraphicFramePr>
                <a:graphicFrameLocks noGrp="1"/>
              </p:cNvGraphicFramePr>
              <p:nvPr>
                <p:ph idx="1"/>
                <p:extLst>
                  <p:ext uri="{D42A27DB-BD31-4B8C-83A1-F6EECF244321}">
                    <p14:modId xmlns:p14="http://schemas.microsoft.com/office/powerpoint/2010/main" val="3310717553"/>
                  </p:ext>
                </p:extLst>
              </p:nvPr>
            </p:nvGraphicFramePr>
            <p:xfrm>
              <a:off x="2645507" y="1518440"/>
              <a:ext cx="5193137" cy="2826918"/>
            </p:xfrm>
            <a:graphic>
              <a:graphicData uri="http://schemas.openxmlformats.org/drawingml/2006/table">
                <a:tbl>
                  <a:tblPr>
                    <a:tableStyleId>{5C22544A-7EE6-4342-B048-85BDC9FD1C3A}</a:tableStyleId>
                  </a:tblPr>
                  <a:tblGrid>
                    <a:gridCol w="2020277"/>
                    <a:gridCol w="1055077"/>
                    <a:gridCol w="1086338"/>
                    <a:gridCol w="1031445"/>
                  </a:tblGrid>
                  <a:tr h="314102">
                    <a:tc>
                      <a:txBody>
                        <a:bodyPr/>
                        <a:lstStyle/>
                        <a:p>
                          <a:pPr algn="l" fontAlgn="b"/>
                          <a:r>
                            <a:rPr lang="en-GB" sz="1800" u="none" strike="noStrike" dirty="0">
                              <a:effectLst/>
                            </a:rPr>
                            <a:t>Hours </a:t>
                          </a:r>
                          <a:r>
                            <a:rPr lang="en-GB" sz="1800" u="none" strike="noStrike" dirty="0" smtClean="0">
                              <a:effectLst/>
                            </a:rPr>
                            <a:t>studying – x</a:t>
                          </a:r>
                          <a:endParaRPr lang="en-GB" sz="1800" b="0" i="0" u="none" strike="noStrike" dirty="0">
                            <a:solidFill>
                              <a:srgbClr val="000000"/>
                            </a:solidFill>
                            <a:effectLst/>
                            <a:latin typeface="Calibri" panose="020F0502020204030204" pitchFamily="34" charset="0"/>
                          </a:endParaRPr>
                        </a:p>
                      </a:txBody>
                      <a:tcPr marL="15706" marR="15706" marT="15706" marB="0" anchor="b"/>
                    </a:tc>
                    <a:tc>
                      <a:txBody>
                        <a:bodyPr/>
                        <a:lstStyle/>
                        <a:p>
                          <a:pPr algn="l" fontAlgn="b"/>
                          <a:r>
                            <a:rPr lang="en-GB" sz="1800" u="none" strike="noStrike" dirty="0">
                              <a:effectLst/>
                            </a:rPr>
                            <a:t>Grade </a:t>
                          </a:r>
                          <a:r>
                            <a:rPr lang="en-GB" sz="1800" u="none" strike="noStrike" dirty="0" smtClean="0">
                              <a:effectLst/>
                            </a:rPr>
                            <a:t>– y</a:t>
                          </a:r>
                          <a:endParaRPr lang="en-GB" sz="1800" b="0" i="0" u="none" strike="noStrike" dirty="0">
                            <a:solidFill>
                              <a:srgbClr val="000000"/>
                            </a:solidFill>
                            <a:effectLst/>
                            <a:latin typeface="Calibri" panose="020F0502020204030204" pitchFamily="34" charset="0"/>
                          </a:endParaRPr>
                        </a:p>
                      </a:txBody>
                      <a:tcPr marL="15706" marR="15706" marT="15706" marB="0" anchor="b"/>
                    </a:tc>
                    <a:tc>
                      <a:txBody>
                        <a:bodyPr/>
                        <a:lstStyle/>
                        <a:p>
                          <a:endParaRPr lang="en-US"/>
                        </a:p>
                      </a:txBody>
                      <a:tcPr marL="15706" marR="15706" marT="15706" marB="0" anchor="b">
                        <a:blipFill rotWithShape="0">
                          <a:blip r:embed="rId2"/>
                          <a:stretch>
                            <a:fillRect l="-282682" t="-11538" r="-95531" b="-836538"/>
                          </a:stretch>
                        </a:blipFill>
                      </a:tcPr>
                    </a:tc>
                    <a:tc>
                      <a:txBody>
                        <a:bodyPr/>
                        <a:lstStyle/>
                        <a:p>
                          <a:endParaRPr lang="en-US"/>
                        </a:p>
                      </a:txBody>
                      <a:tcPr marL="15706" marR="15706" marT="15706" marB="0" anchor="b">
                        <a:blipFill rotWithShape="0">
                          <a:blip r:embed="rId2"/>
                          <a:stretch>
                            <a:fillRect l="-405325" t="-11538" r="-1183" b="-836538"/>
                          </a:stretch>
                        </a:blipFill>
                      </a:tcPr>
                    </a:tc>
                  </a:tr>
                  <a:tr h="314102">
                    <a:tc>
                      <a:txBody>
                        <a:bodyPr/>
                        <a:lstStyle/>
                        <a:p>
                          <a:pPr algn="r" fontAlgn="b"/>
                          <a:r>
                            <a:rPr lang="en-GB" sz="1800" u="none" strike="noStrike">
                              <a:effectLst/>
                            </a:rPr>
                            <a:t>6</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22</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-19.375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dirty="0">
                              <a:effectLst/>
                            </a:rPr>
                            <a:t>-30.125</a:t>
                          </a:r>
                          <a:endParaRPr lang="en-GB" sz="1800" b="0" i="0" u="none" strike="noStrike" dirty="0">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35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71</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9.625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18.875</a:t>
                          </a:r>
                          <a:endParaRPr lang="en-GB" sz="1800" b="0" i="0" u="none" strike="noStrike">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29</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55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3.625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2.875</a:t>
                          </a:r>
                          <a:endParaRPr lang="en-GB" sz="1800" b="0" i="0" u="none" strike="noStrike">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40</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66</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14.625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13.875</a:t>
                          </a:r>
                          <a:endParaRPr lang="en-GB" sz="1800" b="0" i="0" u="none" strike="noStrike">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11</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-23.375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-41.125</a:t>
                          </a:r>
                          <a:endParaRPr lang="en-GB" sz="1800" b="0" i="0" u="none" strike="noStrike">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15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44</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-10.375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-8.125</a:t>
                          </a:r>
                          <a:endParaRPr lang="en-GB" sz="1800" b="0" i="0" u="none" strike="noStrike">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45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90</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19.625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37.875</a:t>
                          </a:r>
                          <a:endParaRPr lang="en-GB" sz="1800" b="0" i="0" u="none" strike="noStrike">
                            <a:solidFill>
                              <a:srgbClr val="000000"/>
                            </a:solidFill>
                            <a:effectLst/>
                            <a:latin typeface="Calibri" panose="020F0502020204030204" pitchFamily="34" charset="0"/>
                          </a:endParaRPr>
                        </a:p>
                      </a:txBody>
                      <a:tcPr marL="15706" marR="15706" marT="15706" marB="0" anchor="b"/>
                    </a:tc>
                  </a:tr>
                  <a:tr h="314102">
                    <a:tc>
                      <a:txBody>
                        <a:bodyPr/>
                        <a:lstStyle/>
                        <a:p>
                          <a:pPr algn="r" fontAlgn="b"/>
                          <a:r>
                            <a:rPr lang="en-GB" sz="1800" u="none" strike="noStrike">
                              <a:effectLst/>
                            </a:rPr>
                            <a:t>31</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58</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a:effectLst/>
                            </a:rPr>
                            <a:t>5.625</a:t>
                          </a:r>
                          <a:endParaRPr lang="en-GB" sz="1800" b="0" i="0" u="none" strike="noStrike">
                            <a:solidFill>
                              <a:srgbClr val="000000"/>
                            </a:solidFill>
                            <a:effectLst/>
                            <a:latin typeface="Calibri" panose="020F0502020204030204" pitchFamily="34" charset="0"/>
                          </a:endParaRPr>
                        </a:p>
                      </a:txBody>
                      <a:tcPr marL="15706" marR="15706" marT="15706" marB="0" anchor="b"/>
                    </a:tc>
                    <a:tc>
                      <a:txBody>
                        <a:bodyPr/>
                        <a:lstStyle/>
                        <a:p>
                          <a:pPr algn="r" fontAlgn="b"/>
                          <a:r>
                            <a:rPr lang="en-GB" sz="1800" u="none" strike="noStrike" dirty="0">
                              <a:effectLst/>
                            </a:rPr>
                            <a:t>5.875</a:t>
                          </a:r>
                          <a:endParaRPr lang="en-GB" sz="1800" b="0" i="0" u="none" strike="noStrike" dirty="0">
                            <a:solidFill>
                              <a:srgbClr val="000000"/>
                            </a:solidFill>
                            <a:effectLst/>
                            <a:latin typeface="Calibri" panose="020F0502020204030204" pitchFamily="34" charset="0"/>
                          </a:endParaRPr>
                        </a:p>
                      </a:txBody>
                      <a:tcPr marL="15706" marR="15706" marT="15706" marB="0" anchor="b"/>
                    </a:tc>
                  </a:tr>
                </a:tbl>
              </a:graphicData>
            </a:graphic>
          </p:graphicFrame>
        </mc:Fallback>
      </mc:AlternateContent>
    </p:spTree>
    <p:extLst>
      <p:ext uri="{BB962C8B-B14F-4D97-AF65-F5344CB8AC3E}">
        <p14:creationId xmlns:p14="http://schemas.microsoft.com/office/powerpoint/2010/main" val="19641898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Regression</a:t>
            </a:r>
            <a:endParaRPr lang="en-GB" dirty="0"/>
          </a:p>
        </p:txBody>
      </p:sp>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2060858842"/>
                  </p:ext>
                </p:extLst>
              </p:nvPr>
            </p:nvGraphicFramePr>
            <p:xfrm>
              <a:off x="1473200" y="1494476"/>
              <a:ext cx="9011918" cy="3687121"/>
            </p:xfrm>
            <a:graphic>
              <a:graphicData uri="http://schemas.openxmlformats.org/drawingml/2006/table">
                <a:tbl>
                  <a:tblPr>
                    <a:tableStyleId>{5C22544A-7EE6-4342-B048-85BDC9FD1C3A}</a:tableStyleId>
                  </a:tblPr>
                  <a:tblGrid>
                    <a:gridCol w="2077720"/>
                    <a:gridCol w="1341120"/>
                    <a:gridCol w="1417320"/>
                    <a:gridCol w="1356360"/>
                    <a:gridCol w="1249680"/>
                    <a:gridCol w="1569718"/>
                  </a:tblGrid>
                  <a:tr h="669537">
                    <a:tc>
                      <a:txBody>
                        <a:bodyPr/>
                        <a:lstStyle/>
                        <a:p>
                          <a:pPr algn="l" fontAlgn="b"/>
                          <a:r>
                            <a:rPr lang="en-GB" sz="2200" u="none" strike="noStrike" dirty="0">
                              <a:effectLst/>
                            </a:rPr>
                            <a:t>Hours studying</a:t>
                          </a:r>
                          <a:endParaRPr lang="en-GB" sz="2200" b="0" i="0" u="none" strike="noStrike" dirty="0">
                            <a:solidFill>
                              <a:srgbClr val="000000"/>
                            </a:solidFill>
                            <a:effectLst/>
                            <a:latin typeface="Calibri" panose="020F0502020204030204" pitchFamily="34" charset="0"/>
                          </a:endParaRPr>
                        </a:p>
                      </a:txBody>
                      <a:tcPr marL="0" marR="0" marT="0" marB="0" anchor="b"/>
                    </a:tc>
                    <a:tc>
                      <a:txBody>
                        <a:bodyPr/>
                        <a:lstStyle/>
                        <a:p>
                          <a:pPr algn="l" fontAlgn="b"/>
                          <a:r>
                            <a:rPr lang="en-GB" sz="2200" u="none" strike="noStrike" dirty="0">
                              <a:effectLst/>
                            </a:rPr>
                            <a:t>Grade (%)</a:t>
                          </a:r>
                          <a:endParaRPr lang="en-GB" sz="2200" b="0" i="0" u="none" strike="noStrike" dirty="0">
                            <a:solidFill>
                              <a:srgbClr val="000000"/>
                            </a:solidFill>
                            <a:effectLst/>
                            <a:latin typeface="Calibri" panose="020F0502020204030204" pitchFamily="34" charset="0"/>
                          </a:endParaRPr>
                        </a:p>
                      </a:txBody>
                      <a:tcPr marL="0" marR="0" marT="0" marB="0" anchor="b"/>
                    </a:tc>
                    <a:tc>
                      <a:txBody>
                        <a:bodyPr/>
                        <a:lstStyle/>
                        <a:p>
                          <a:pPr algn="l" fontAlgn="b"/>
                          <a14:m>
                            <m:oMathPara xmlns:m="http://schemas.openxmlformats.org/officeDocument/2006/math">
                              <m:oMathParaPr>
                                <m:jc m:val="centerGroup"/>
                              </m:oMathParaPr>
                              <m:oMath xmlns:m="http://schemas.openxmlformats.org/officeDocument/2006/math">
                                <m:r>
                                  <a:rPr lang="en-GB" sz="1800" b="0" i="1" u="none" strike="noStrike" smtClean="0">
                                    <a:solidFill>
                                      <a:srgbClr val="000000"/>
                                    </a:solidFill>
                                    <a:effectLst/>
                                    <a:latin typeface="Cambria Math" panose="02040503050406030204" pitchFamily="18" charset="0"/>
                                  </a:rPr>
                                  <m:t>𝑥</m:t>
                                </m:r>
                                <m:r>
                                  <a:rPr lang="en-GB" sz="1800" b="0" i="1" u="none" strike="noStrike" smtClean="0">
                                    <a:solidFill>
                                      <a:srgbClr val="000000"/>
                                    </a:solidFill>
                                    <a:effectLst/>
                                    <a:latin typeface="Cambria Math" panose="02040503050406030204" pitchFamily="18" charset="0"/>
                                  </a:rPr>
                                  <m:t>−</m:t>
                                </m:r>
                                <m:acc>
                                  <m:accPr>
                                    <m:chr m:val="̅"/>
                                    <m:ctrlPr>
                                      <a:rPr lang="en-GB" sz="1800" b="0" i="1" u="none" strike="noStrike" smtClean="0">
                                        <a:solidFill>
                                          <a:srgbClr val="000000"/>
                                        </a:solidFill>
                                        <a:effectLst/>
                                        <a:latin typeface="Cambria Math" panose="02040503050406030204" pitchFamily="18" charset="0"/>
                                      </a:rPr>
                                    </m:ctrlPr>
                                  </m:accPr>
                                  <m:e>
                                    <m:r>
                                      <a:rPr lang="en-GB" sz="1800" b="0" i="1" u="none" strike="noStrike" smtClean="0">
                                        <a:solidFill>
                                          <a:srgbClr val="000000"/>
                                        </a:solidFill>
                                        <a:effectLst/>
                                        <a:latin typeface="Cambria Math" panose="02040503050406030204" pitchFamily="18" charset="0"/>
                                      </a:rPr>
                                      <m:t>𝑥</m:t>
                                    </m:r>
                                  </m:e>
                                </m:acc>
                              </m:oMath>
                            </m:oMathPara>
                          </a14:m>
                          <a:endParaRPr lang="en-GB" sz="1800" b="0" i="0" u="none" strike="noStrike" dirty="0">
                            <a:solidFill>
                              <a:srgbClr val="000000"/>
                            </a:solidFill>
                            <a:effectLst/>
                            <a:latin typeface="Calibri" panose="020F0502020204030204" pitchFamily="34" charset="0"/>
                          </a:endParaRPr>
                        </a:p>
                      </a:txBody>
                      <a:tcPr marL="15706" marR="15706" marT="15706" marB="0" anchor="b"/>
                    </a:tc>
                    <a:tc>
                      <a:txBody>
                        <a:bodyPr/>
                        <a:lstStyle/>
                        <a:p>
                          <a:pPr algn="l" fontAlgn="b"/>
                          <a14:m>
                            <m:oMathPara xmlns:m="http://schemas.openxmlformats.org/officeDocument/2006/math">
                              <m:oMathParaPr>
                                <m:jc m:val="centerGroup"/>
                              </m:oMathParaPr>
                              <m:oMath xmlns:m="http://schemas.openxmlformats.org/officeDocument/2006/math">
                                <m:r>
                                  <a:rPr lang="en-GB" sz="1800" b="0" i="1" u="none" strike="noStrike" smtClean="0">
                                    <a:solidFill>
                                      <a:srgbClr val="000000"/>
                                    </a:solidFill>
                                    <a:effectLst/>
                                    <a:latin typeface="Cambria Math" panose="02040503050406030204" pitchFamily="18" charset="0"/>
                                  </a:rPr>
                                  <m:t>𝑦</m:t>
                                </m:r>
                                <m:r>
                                  <a:rPr lang="en-GB" sz="1800" b="0" i="1" u="none" strike="noStrike" smtClean="0">
                                    <a:solidFill>
                                      <a:srgbClr val="000000"/>
                                    </a:solidFill>
                                    <a:effectLst/>
                                    <a:latin typeface="Cambria Math" panose="02040503050406030204" pitchFamily="18" charset="0"/>
                                  </a:rPr>
                                  <m:t>−</m:t>
                                </m:r>
                                <m:acc>
                                  <m:accPr>
                                    <m:chr m:val="̅"/>
                                    <m:ctrlPr>
                                      <a:rPr lang="en-GB" sz="1800" b="0" i="1" u="none" strike="noStrike" smtClean="0">
                                        <a:solidFill>
                                          <a:srgbClr val="000000"/>
                                        </a:solidFill>
                                        <a:effectLst/>
                                        <a:latin typeface="Cambria Math" panose="02040503050406030204" pitchFamily="18" charset="0"/>
                                      </a:rPr>
                                    </m:ctrlPr>
                                  </m:accPr>
                                  <m:e>
                                    <m:r>
                                      <a:rPr lang="en-GB" sz="1800" b="0" i="1" u="none" strike="noStrike" smtClean="0">
                                        <a:solidFill>
                                          <a:srgbClr val="000000"/>
                                        </a:solidFill>
                                        <a:effectLst/>
                                        <a:latin typeface="Cambria Math" panose="02040503050406030204" pitchFamily="18" charset="0"/>
                                      </a:rPr>
                                      <m:t>𝑦</m:t>
                                    </m:r>
                                  </m:e>
                                </m:acc>
                              </m:oMath>
                            </m:oMathPara>
                          </a14:m>
                          <a:endParaRPr lang="en-GB" sz="1800" b="0" i="0" u="none" strike="noStrike" dirty="0">
                            <a:solidFill>
                              <a:srgbClr val="000000"/>
                            </a:solidFill>
                            <a:effectLst/>
                            <a:latin typeface="Calibri" panose="020F0502020204030204" pitchFamily="34" charset="0"/>
                          </a:endParaRPr>
                        </a:p>
                      </a:txBody>
                      <a:tcPr marL="15706" marR="15706" marT="15706" marB="0" anchor="b"/>
                    </a:tc>
                    <a:tc>
                      <a:txBody>
                        <a:bodyPr/>
                        <a:lstStyle/>
                        <a:p>
                          <a:pPr algn="l" fontAlgn="b"/>
                          <a14:m>
                            <m:oMathPara xmlns:m="http://schemas.openxmlformats.org/officeDocument/2006/math">
                              <m:oMathParaPr>
                                <m:jc m:val="centerGroup"/>
                              </m:oMathParaPr>
                              <m:oMath xmlns:m="http://schemas.openxmlformats.org/officeDocument/2006/math">
                                <m:sSup>
                                  <m:sSupPr>
                                    <m:ctrlPr>
                                      <a:rPr lang="en-GB" sz="1800" b="0" i="1" u="none" strike="noStrike" smtClean="0">
                                        <a:solidFill>
                                          <a:srgbClr val="000000"/>
                                        </a:solidFill>
                                        <a:effectLst/>
                                        <a:latin typeface="Cambria Math" panose="02040503050406030204" pitchFamily="18" charset="0"/>
                                      </a:rPr>
                                    </m:ctrlPr>
                                  </m:sSupPr>
                                  <m:e>
                                    <m:r>
                                      <a:rPr lang="en-GB" sz="1800" b="0" i="1" u="none" strike="noStrike" smtClean="0">
                                        <a:solidFill>
                                          <a:srgbClr val="000000"/>
                                        </a:solidFill>
                                        <a:effectLst/>
                                        <a:latin typeface="Cambria Math" panose="02040503050406030204" pitchFamily="18" charset="0"/>
                                      </a:rPr>
                                      <m:t>(</m:t>
                                    </m:r>
                                    <m:r>
                                      <a:rPr lang="en-GB" sz="1800" b="0" i="1" u="none" strike="noStrike" smtClean="0">
                                        <a:solidFill>
                                          <a:srgbClr val="000000"/>
                                        </a:solidFill>
                                        <a:effectLst/>
                                        <a:latin typeface="Cambria Math" panose="02040503050406030204" pitchFamily="18" charset="0"/>
                                      </a:rPr>
                                      <m:t>𝑥</m:t>
                                    </m:r>
                                    <m:r>
                                      <a:rPr lang="en-GB" sz="1800" b="0" i="1" u="none" strike="noStrike" smtClean="0">
                                        <a:solidFill>
                                          <a:srgbClr val="000000"/>
                                        </a:solidFill>
                                        <a:effectLst/>
                                        <a:latin typeface="Cambria Math" panose="02040503050406030204" pitchFamily="18" charset="0"/>
                                      </a:rPr>
                                      <m:t>−</m:t>
                                    </m:r>
                                    <m:acc>
                                      <m:accPr>
                                        <m:chr m:val="̅"/>
                                        <m:ctrlPr>
                                          <a:rPr lang="en-GB" sz="1800" b="0" i="1" u="none" strike="noStrike" smtClean="0">
                                            <a:solidFill>
                                              <a:srgbClr val="000000"/>
                                            </a:solidFill>
                                            <a:effectLst/>
                                            <a:latin typeface="Cambria Math" panose="02040503050406030204" pitchFamily="18" charset="0"/>
                                          </a:rPr>
                                        </m:ctrlPr>
                                      </m:accPr>
                                      <m:e>
                                        <m:r>
                                          <a:rPr lang="en-GB" sz="1800" b="0" i="1" u="none" strike="noStrike" smtClean="0">
                                            <a:solidFill>
                                              <a:srgbClr val="000000"/>
                                            </a:solidFill>
                                            <a:effectLst/>
                                            <a:latin typeface="Cambria Math" panose="02040503050406030204" pitchFamily="18" charset="0"/>
                                          </a:rPr>
                                          <m:t>𝑥</m:t>
                                        </m:r>
                                      </m:e>
                                    </m:acc>
                                    <m:r>
                                      <a:rPr lang="en-GB" sz="1800" b="0" i="1" u="none" strike="noStrike" smtClean="0">
                                        <a:solidFill>
                                          <a:srgbClr val="000000"/>
                                        </a:solidFill>
                                        <a:effectLst/>
                                        <a:latin typeface="Cambria Math" panose="02040503050406030204" pitchFamily="18" charset="0"/>
                                      </a:rPr>
                                      <m:t>)</m:t>
                                    </m:r>
                                  </m:e>
                                  <m:sup>
                                    <m:r>
                                      <a:rPr lang="en-GB" sz="1800" b="0" i="1" u="none" strike="noStrike" smtClean="0">
                                        <a:solidFill>
                                          <a:srgbClr val="000000"/>
                                        </a:solidFill>
                                        <a:effectLst/>
                                        <a:latin typeface="Cambria Math" panose="02040503050406030204" pitchFamily="18" charset="0"/>
                                      </a:rPr>
                                      <m:t>2</m:t>
                                    </m:r>
                                  </m:sup>
                                </m:sSup>
                              </m:oMath>
                            </m:oMathPara>
                          </a14:m>
                          <a:endParaRPr lang="en-GB" sz="1800" b="0" i="0" u="none" strike="noStrike" dirty="0">
                            <a:solidFill>
                              <a:srgbClr val="000000"/>
                            </a:solidFill>
                            <a:effectLst/>
                            <a:latin typeface="Calibri" panose="020F0502020204030204" pitchFamily="34" charset="0"/>
                          </a:endParaRPr>
                        </a:p>
                      </a:txBody>
                      <a:tcPr marL="15706" marR="15706" marT="15706" marB="0" anchor="b"/>
                    </a:tc>
                    <a:tc>
                      <a:txBody>
                        <a:bodyPr/>
                        <a:lstStyle/>
                        <a:p>
                          <a:pPr algn="l" fontAlgn="b"/>
                          <a14:m>
                            <m:oMathPara xmlns:m="http://schemas.openxmlformats.org/officeDocument/2006/math">
                              <m:oMathParaPr>
                                <m:jc m:val="centerGroup"/>
                              </m:oMathParaPr>
                              <m:oMath xmlns:m="http://schemas.openxmlformats.org/officeDocument/2006/math">
                                <m:r>
                                  <a:rPr lang="en-GB" sz="1800" b="0" i="1" u="none" strike="noStrike" smtClean="0">
                                    <a:solidFill>
                                      <a:srgbClr val="000000"/>
                                    </a:solidFill>
                                    <a:effectLst/>
                                    <a:latin typeface="Cambria Math" panose="02040503050406030204" pitchFamily="18" charset="0"/>
                                  </a:rPr>
                                  <m:t>(</m:t>
                                </m:r>
                                <m:r>
                                  <a:rPr lang="en-GB" sz="1800" b="0" i="1" u="none" strike="noStrike" smtClean="0">
                                    <a:solidFill>
                                      <a:srgbClr val="000000"/>
                                    </a:solidFill>
                                    <a:effectLst/>
                                    <a:latin typeface="Cambria Math" panose="02040503050406030204" pitchFamily="18" charset="0"/>
                                  </a:rPr>
                                  <m:t>𝑥</m:t>
                                </m:r>
                                <m:r>
                                  <a:rPr lang="en-GB" sz="1800" b="0" i="1" u="none" strike="noStrike" smtClean="0">
                                    <a:solidFill>
                                      <a:srgbClr val="000000"/>
                                    </a:solidFill>
                                    <a:effectLst/>
                                    <a:latin typeface="Cambria Math" panose="02040503050406030204" pitchFamily="18" charset="0"/>
                                  </a:rPr>
                                  <m:t>−</m:t>
                                </m:r>
                                <m:acc>
                                  <m:accPr>
                                    <m:chr m:val="̅"/>
                                    <m:ctrlPr>
                                      <a:rPr lang="en-GB" sz="1800" b="0" i="1" u="none" strike="noStrike" smtClean="0">
                                        <a:solidFill>
                                          <a:srgbClr val="000000"/>
                                        </a:solidFill>
                                        <a:effectLst/>
                                        <a:latin typeface="Cambria Math" panose="02040503050406030204" pitchFamily="18" charset="0"/>
                                      </a:rPr>
                                    </m:ctrlPr>
                                  </m:accPr>
                                  <m:e>
                                    <m:r>
                                      <a:rPr lang="en-GB" sz="1800" b="0" i="1" u="none" strike="noStrike" smtClean="0">
                                        <a:solidFill>
                                          <a:srgbClr val="000000"/>
                                        </a:solidFill>
                                        <a:effectLst/>
                                        <a:latin typeface="Cambria Math" panose="02040503050406030204" pitchFamily="18" charset="0"/>
                                      </a:rPr>
                                      <m:t>𝑥</m:t>
                                    </m:r>
                                  </m:e>
                                </m:acc>
                                <m:r>
                                  <a:rPr lang="en-GB" sz="1800" b="0" i="1" u="none" strike="noStrike" smtClean="0">
                                    <a:solidFill>
                                      <a:srgbClr val="000000"/>
                                    </a:solidFill>
                                    <a:effectLst/>
                                    <a:latin typeface="Cambria Math" panose="02040503050406030204" pitchFamily="18" charset="0"/>
                                  </a:rPr>
                                  <m:t>)(</m:t>
                                </m:r>
                                <m:r>
                                  <a:rPr lang="en-GB" sz="1800" b="0" i="1" u="none" strike="noStrike" smtClean="0">
                                    <a:solidFill>
                                      <a:srgbClr val="000000"/>
                                    </a:solidFill>
                                    <a:effectLst/>
                                    <a:latin typeface="Cambria Math" panose="02040503050406030204" pitchFamily="18" charset="0"/>
                                  </a:rPr>
                                  <m:t>𝑦</m:t>
                                </m:r>
                                <m:r>
                                  <a:rPr lang="en-GB" sz="1800" b="0" i="1" u="none" strike="noStrike" smtClean="0">
                                    <a:solidFill>
                                      <a:srgbClr val="000000"/>
                                    </a:solidFill>
                                    <a:effectLst/>
                                    <a:latin typeface="Cambria Math" panose="02040503050406030204" pitchFamily="18" charset="0"/>
                                  </a:rPr>
                                  <m:t>−</m:t>
                                </m:r>
                                <m:acc>
                                  <m:accPr>
                                    <m:chr m:val="̅"/>
                                    <m:ctrlPr>
                                      <a:rPr lang="en-GB" sz="1800" b="0" i="1" u="none" strike="noStrike" smtClean="0">
                                        <a:solidFill>
                                          <a:srgbClr val="000000"/>
                                        </a:solidFill>
                                        <a:effectLst/>
                                        <a:latin typeface="Cambria Math" panose="02040503050406030204" pitchFamily="18" charset="0"/>
                                      </a:rPr>
                                    </m:ctrlPr>
                                  </m:accPr>
                                  <m:e>
                                    <m:r>
                                      <a:rPr lang="en-GB" sz="1800" b="0" i="1" u="none" strike="noStrike" smtClean="0">
                                        <a:solidFill>
                                          <a:srgbClr val="000000"/>
                                        </a:solidFill>
                                        <a:effectLst/>
                                        <a:latin typeface="Cambria Math" panose="02040503050406030204" pitchFamily="18" charset="0"/>
                                      </a:rPr>
                                      <m:t>𝑦</m:t>
                                    </m:r>
                                  </m:e>
                                </m:acc>
                                <m:r>
                                  <a:rPr lang="en-GB" sz="1800" b="0" i="1" u="none" strike="noStrike" smtClean="0">
                                    <a:solidFill>
                                      <a:srgbClr val="000000"/>
                                    </a:solidFill>
                                    <a:effectLst/>
                                    <a:latin typeface="Cambria Math" panose="02040503050406030204" pitchFamily="18" charset="0"/>
                                  </a:rPr>
                                  <m:t>)</m:t>
                                </m:r>
                              </m:oMath>
                            </m:oMathPara>
                          </a14:m>
                          <a:endParaRPr lang="en-GB" sz="1800" b="0" i="0" u="none" strike="noStrike" dirty="0">
                            <a:solidFill>
                              <a:srgbClr val="000000"/>
                            </a:solidFill>
                            <a:effectLst/>
                            <a:latin typeface="Calibri" panose="020F0502020204030204" pitchFamily="34" charset="0"/>
                          </a:endParaRPr>
                        </a:p>
                      </a:txBody>
                      <a:tcPr marL="15706" marR="15706" marT="15706" marB="0" anchor="b"/>
                    </a:tc>
                  </a:tr>
                  <a:tr h="377198">
                    <a:tc>
                      <a:txBody>
                        <a:bodyPr/>
                        <a:lstStyle/>
                        <a:p>
                          <a:pPr algn="r" fontAlgn="b"/>
                          <a:r>
                            <a:rPr lang="en-GB" sz="2200" u="none" strike="noStrike">
                              <a:effectLst/>
                            </a:rPr>
                            <a:t>6</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22</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-19.375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-30.125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375.3906</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dirty="0">
                              <a:effectLst/>
                            </a:rPr>
                            <a:t>583.6719</a:t>
                          </a:r>
                          <a:endParaRPr lang="en-GB" sz="2200" b="0" i="0" u="none" strike="noStrike" dirty="0">
                            <a:solidFill>
                              <a:srgbClr val="000000"/>
                            </a:solidFill>
                            <a:effectLst/>
                            <a:latin typeface="Calibri" panose="020F0502020204030204" pitchFamily="34" charset="0"/>
                          </a:endParaRPr>
                        </a:p>
                      </a:txBody>
                      <a:tcPr marL="0" marR="0" marT="0" marB="0" anchor="b"/>
                    </a:tc>
                  </a:tr>
                  <a:tr h="377198">
                    <a:tc>
                      <a:txBody>
                        <a:bodyPr/>
                        <a:lstStyle/>
                        <a:p>
                          <a:pPr algn="r" fontAlgn="b"/>
                          <a:r>
                            <a:rPr lang="en-GB" sz="2200" u="none" strike="noStrike">
                              <a:effectLst/>
                            </a:rPr>
                            <a:t>35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71</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9.625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dirty="0">
                              <a:effectLst/>
                            </a:rPr>
                            <a:t>18.875</a:t>
                          </a:r>
                          <a:endParaRPr lang="en-GB" sz="2200" b="0" i="0" u="none" strike="noStrike" dirty="0">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dirty="0">
                              <a:effectLst/>
                            </a:rPr>
                            <a:t>92.64063</a:t>
                          </a:r>
                          <a:endParaRPr lang="en-GB" sz="2200" b="0" i="0" u="none" strike="noStrike" dirty="0">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dirty="0">
                              <a:effectLst/>
                            </a:rPr>
                            <a:t>181.6719</a:t>
                          </a:r>
                          <a:endParaRPr lang="en-GB" sz="2200" b="0" i="0" u="none" strike="noStrike" dirty="0">
                            <a:solidFill>
                              <a:srgbClr val="000000"/>
                            </a:solidFill>
                            <a:effectLst/>
                            <a:latin typeface="Calibri" panose="020F0502020204030204" pitchFamily="34" charset="0"/>
                          </a:endParaRPr>
                        </a:p>
                      </a:txBody>
                      <a:tcPr marL="0" marR="0" marT="0" marB="0" anchor="b"/>
                    </a:tc>
                  </a:tr>
                  <a:tr h="377198">
                    <a:tc>
                      <a:txBody>
                        <a:bodyPr/>
                        <a:lstStyle/>
                        <a:p>
                          <a:pPr algn="r" fontAlgn="b"/>
                          <a:r>
                            <a:rPr lang="en-GB" sz="2200" u="none" strike="noStrike">
                              <a:effectLst/>
                            </a:rPr>
                            <a:t>29</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55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3.625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2.875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13.14063</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10.42188</a:t>
                          </a:r>
                          <a:endParaRPr lang="en-GB" sz="2200" b="0" i="0" u="none" strike="noStrike">
                            <a:solidFill>
                              <a:srgbClr val="000000"/>
                            </a:solidFill>
                            <a:effectLst/>
                            <a:latin typeface="Calibri" panose="020F0502020204030204" pitchFamily="34" charset="0"/>
                          </a:endParaRPr>
                        </a:p>
                      </a:txBody>
                      <a:tcPr marL="0" marR="0" marT="0" marB="0" anchor="b"/>
                    </a:tc>
                  </a:tr>
                  <a:tr h="377198">
                    <a:tc>
                      <a:txBody>
                        <a:bodyPr/>
                        <a:lstStyle/>
                        <a:p>
                          <a:pPr algn="r" fontAlgn="b"/>
                          <a:r>
                            <a:rPr lang="en-GB" sz="2200" u="none" strike="noStrike">
                              <a:effectLst/>
                            </a:rPr>
                            <a:t>40</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66</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14.625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13.875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213.8906</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202.9219</a:t>
                          </a:r>
                          <a:endParaRPr lang="en-GB" sz="2200" b="0" i="0" u="none" strike="noStrike">
                            <a:solidFill>
                              <a:srgbClr val="000000"/>
                            </a:solidFill>
                            <a:effectLst/>
                            <a:latin typeface="Calibri" panose="020F0502020204030204" pitchFamily="34" charset="0"/>
                          </a:endParaRPr>
                        </a:p>
                      </a:txBody>
                      <a:tcPr marL="0" marR="0" marT="0" marB="0" anchor="b"/>
                    </a:tc>
                  </a:tr>
                  <a:tr h="377198">
                    <a:tc>
                      <a:txBody>
                        <a:bodyPr/>
                        <a:lstStyle/>
                        <a:p>
                          <a:pPr algn="r" fontAlgn="b"/>
                          <a:r>
                            <a:rPr lang="en-GB" sz="2200" u="none" strike="noStrike">
                              <a:effectLst/>
                            </a:rPr>
                            <a:t>2</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11</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-23.375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-41.125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546.3906</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961.2969</a:t>
                          </a:r>
                          <a:endParaRPr lang="en-GB" sz="2200" b="0" i="0" u="none" strike="noStrike">
                            <a:solidFill>
                              <a:srgbClr val="000000"/>
                            </a:solidFill>
                            <a:effectLst/>
                            <a:latin typeface="Calibri" panose="020F0502020204030204" pitchFamily="34" charset="0"/>
                          </a:endParaRPr>
                        </a:p>
                      </a:txBody>
                      <a:tcPr marL="0" marR="0" marT="0" marB="0" anchor="b"/>
                    </a:tc>
                  </a:tr>
                  <a:tr h="377198">
                    <a:tc>
                      <a:txBody>
                        <a:bodyPr/>
                        <a:lstStyle/>
                        <a:p>
                          <a:pPr algn="r" fontAlgn="b"/>
                          <a:r>
                            <a:rPr lang="en-GB" sz="2200" u="none" strike="noStrike">
                              <a:effectLst/>
                            </a:rPr>
                            <a:t>15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44</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-10.375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-8.125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107.6406</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84.29688</a:t>
                          </a:r>
                          <a:endParaRPr lang="en-GB" sz="2200" b="0" i="0" u="none" strike="noStrike">
                            <a:solidFill>
                              <a:srgbClr val="000000"/>
                            </a:solidFill>
                            <a:effectLst/>
                            <a:latin typeface="Calibri" panose="020F0502020204030204" pitchFamily="34" charset="0"/>
                          </a:endParaRPr>
                        </a:p>
                      </a:txBody>
                      <a:tcPr marL="0" marR="0" marT="0" marB="0" anchor="b"/>
                    </a:tc>
                  </a:tr>
                  <a:tr h="377198">
                    <a:tc>
                      <a:txBody>
                        <a:bodyPr/>
                        <a:lstStyle/>
                        <a:p>
                          <a:pPr algn="r" fontAlgn="b"/>
                          <a:r>
                            <a:rPr lang="en-GB" sz="2200" u="none" strike="noStrike">
                              <a:effectLst/>
                            </a:rPr>
                            <a:t>45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90</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19.625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37.875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385.1406</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743.2969</a:t>
                          </a:r>
                          <a:endParaRPr lang="en-GB" sz="2200" b="0" i="0" u="none" strike="noStrike">
                            <a:solidFill>
                              <a:srgbClr val="000000"/>
                            </a:solidFill>
                            <a:effectLst/>
                            <a:latin typeface="Calibri" panose="020F0502020204030204" pitchFamily="34" charset="0"/>
                          </a:endParaRPr>
                        </a:p>
                      </a:txBody>
                      <a:tcPr marL="0" marR="0" marT="0" marB="0" anchor="b"/>
                    </a:tc>
                  </a:tr>
                  <a:tr h="377198">
                    <a:tc>
                      <a:txBody>
                        <a:bodyPr/>
                        <a:lstStyle/>
                        <a:p>
                          <a:pPr algn="r" fontAlgn="b"/>
                          <a:r>
                            <a:rPr lang="en-GB" sz="2200" u="none" strike="noStrike">
                              <a:effectLst/>
                            </a:rPr>
                            <a:t>31</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58</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5.625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5.875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31.64063</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dirty="0">
                              <a:effectLst/>
                            </a:rPr>
                            <a:t>33.04688</a:t>
                          </a:r>
                          <a:endParaRPr lang="en-GB" sz="2200" b="0" i="0" u="none" strike="noStrike" dirty="0">
                            <a:solidFill>
                              <a:srgbClr val="000000"/>
                            </a:solidFill>
                            <a:effectLst/>
                            <a:latin typeface="Calibri" panose="020F0502020204030204" pitchFamily="34" charset="0"/>
                          </a:endParaRPr>
                        </a:p>
                      </a:txBody>
                      <a:tcPr marL="0" marR="0" marT="0" marB="0" anchor="b"/>
                    </a:tc>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2060858842"/>
                  </p:ext>
                </p:extLst>
              </p:nvPr>
            </p:nvGraphicFramePr>
            <p:xfrm>
              <a:off x="1473200" y="1494476"/>
              <a:ext cx="9011918" cy="3687121"/>
            </p:xfrm>
            <a:graphic>
              <a:graphicData uri="http://schemas.openxmlformats.org/drawingml/2006/table">
                <a:tbl>
                  <a:tblPr>
                    <a:tableStyleId>{5C22544A-7EE6-4342-B048-85BDC9FD1C3A}</a:tableStyleId>
                  </a:tblPr>
                  <a:tblGrid>
                    <a:gridCol w="2077720"/>
                    <a:gridCol w="1341120"/>
                    <a:gridCol w="1417320"/>
                    <a:gridCol w="1356360"/>
                    <a:gridCol w="1249680"/>
                    <a:gridCol w="1569718"/>
                  </a:tblGrid>
                  <a:tr h="669537">
                    <a:tc>
                      <a:txBody>
                        <a:bodyPr/>
                        <a:lstStyle/>
                        <a:p>
                          <a:pPr algn="l" fontAlgn="b"/>
                          <a:r>
                            <a:rPr lang="en-GB" sz="2200" u="none" strike="noStrike" dirty="0">
                              <a:effectLst/>
                            </a:rPr>
                            <a:t>Hours studying</a:t>
                          </a:r>
                          <a:endParaRPr lang="en-GB" sz="2200" b="0" i="0" u="none" strike="noStrike" dirty="0">
                            <a:solidFill>
                              <a:srgbClr val="000000"/>
                            </a:solidFill>
                            <a:effectLst/>
                            <a:latin typeface="Calibri" panose="020F0502020204030204" pitchFamily="34" charset="0"/>
                          </a:endParaRPr>
                        </a:p>
                      </a:txBody>
                      <a:tcPr marL="0" marR="0" marT="0" marB="0" anchor="b"/>
                    </a:tc>
                    <a:tc>
                      <a:txBody>
                        <a:bodyPr/>
                        <a:lstStyle/>
                        <a:p>
                          <a:pPr algn="l" fontAlgn="b"/>
                          <a:r>
                            <a:rPr lang="en-GB" sz="2200" u="none" strike="noStrike" dirty="0">
                              <a:effectLst/>
                            </a:rPr>
                            <a:t>Grade (%)</a:t>
                          </a:r>
                          <a:endParaRPr lang="en-GB" sz="2200" b="0" i="0" u="none" strike="noStrike" dirty="0">
                            <a:solidFill>
                              <a:srgbClr val="000000"/>
                            </a:solidFill>
                            <a:effectLst/>
                            <a:latin typeface="Calibri" panose="020F0502020204030204" pitchFamily="34" charset="0"/>
                          </a:endParaRPr>
                        </a:p>
                      </a:txBody>
                      <a:tcPr marL="0" marR="0" marT="0" marB="0" anchor="b"/>
                    </a:tc>
                    <a:tc>
                      <a:txBody>
                        <a:bodyPr/>
                        <a:lstStyle/>
                        <a:p>
                          <a:endParaRPr lang="en-US"/>
                        </a:p>
                      </a:txBody>
                      <a:tcPr marL="15706" marR="15706" marT="15706" marB="0" anchor="b">
                        <a:blipFill rotWithShape="0">
                          <a:blip r:embed="rId2"/>
                          <a:stretch>
                            <a:fillRect l="-241202" t="-909" r="-295279" b="-475455"/>
                          </a:stretch>
                        </a:blipFill>
                      </a:tcPr>
                    </a:tc>
                    <a:tc>
                      <a:txBody>
                        <a:bodyPr/>
                        <a:lstStyle/>
                        <a:p>
                          <a:endParaRPr lang="en-US"/>
                        </a:p>
                      </a:txBody>
                      <a:tcPr marL="15706" marR="15706" marT="15706" marB="0" anchor="b">
                        <a:blipFill rotWithShape="0">
                          <a:blip r:embed="rId2"/>
                          <a:stretch>
                            <a:fillRect l="-358108" t="-909" r="-209910" b="-475455"/>
                          </a:stretch>
                        </a:blipFill>
                      </a:tcPr>
                    </a:tc>
                    <a:tc>
                      <a:txBody>
                        <a:bodyPr/>
                        <a:lstStyle/>
                        <a:p>
                          <a:endParaRPr lang="en-US"/>
                        </a:p>
                      </a:txBody>
                      <a:tcPr marL="15706" marR="15706" marT="15706" marB="0" anchor="b">
                        <a:blipFill rotWithShape="0">
                          <a:blip r:embed="rId2"/>
                          <a:stretch>
                            <a:fillRect l="-496098" t="-909" r="-127317" b="-475455"/>
                          </a:stretch>
                        </a:blipFill>
                      </a:tcPr>
                    </a:tc>
                    <a:tc>
                      <a:txBody>
                        <a:bodyPr/>
                        <a:lstStyle/>
                        <a:p>
                          <a:endParaRPr lang="en-US"/>
                        </a:p>
                      </a:txBody>
                      <a:tcPr marL="15706" marR="15706" marT="15706" marB="0" anchor="b">
                        <a:blipFill rotWithShape="0">
                          <a:blip r:embed="rId2"/>
                          <a:stretch>
                            <a:fillRect l="-473643" t="-909" r="-1163" b="-475455"/>
                          </a:stretch>
                        </a:blipFill>
                      </a:tcPr>
                    </a:tc>
                  </a:tr>
                  <a:tr h="377198">
                    <a:tc>
                      <a:txBody>
                        <a:bodyPr/>
                        <a:lstStyle/>
                        <a:p>
                          <a:pPr algn="r" fontAlgn="b"/>
                          <a:r>
                            <a:rPr lang="en-GB" sz="2200" u="none" strike="noStrike">
                              <a:effectLst/>
                            </a:rPr>
                            <a:t>6</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22</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-19.375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-30.125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375.3906</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dirty="0">
                              <a:effectLst/>
                            </a:rPr>
                            <a:t>583.6719</a:t>
                          </a:r>
                          <a:endParaRPr lang="en-GB" sz="2200" b="0" i="0" u="none" strike="noStrike" dirty="0">
                            <a:solidFill>
                              <a:srgbClr val="000000"/>
                            </a:solidFill>
                            <a:effectLst/>
                            <a:latin typeface="Calibri" panose="020F0502020204030204" pitchFamily="34" charset="0"/>
                          </a:endParaRPr>
                        </a:p>
                      </a:txBody>
                      <a:tcPr marL="0" marR="0" marT="0" marB="0" anchor="b"/>
                    </a:tc>
                  </a:tr>
                  <a:tr h="377198">
                    <a:tc>
                      <a:txBody>
                        <a:bodyPr/>
                        <a:lstStyle/>
                        <a:p>
                          <a:pPr algn="r" fontAlgn="b"/>
                          <a:r>
                            <a:rPr lang="en-GB" sz="2200" u="none" strike="noStrike">
                              <a:effectLst/>
                            </a:rPr>
                            <a:t>35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71</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9.625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dirty="0">
                              <a:effectLst/>
                            </a:rPr>
                            <a:t>18.875</a:t>
                          </a:r>
                          <a:endParaRPr lang="en-GB" sz="2200" b="0" i="0" u="none" strike="noStrike" dirty="0">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dirty="0">
                              <a:effectLst/>
                            </a:rPr>
                            <a:t>92.64063</a:t>
                          </a:r>
                          <a:endParaRPr lang="en-GB" sz="2200" b="0" i="0" u="none" strike="noStrike" dirty="0">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dirty="0">
                              <a:effectLst/>
                            </a:rPr>
                            <a:t>181.6719</a:t>
                          </a:r>
                          <a:endParaRPr lang="en-GB" sz="2200" b="0" i="0" u="none" strike="noStrike" dirty="0">
                            <a:solidFill>
                              <a:srgbClr val="000000"/>
                            </a:solidFill>
                            <a:effectLst/>
                            <a:latin typeface="Calibri" panose="020F0502020204030204" pitchFamily="34" charset="0"/>
                          </a:endParaRPr>
                        </a:p>
                      </a:txBody>
                      <a:tcPr marL="0" marR="0" marT="0" marB="0" anchor="b"/>
                    </a:tc>
                  </a:tr>
                  <a:tr h="377198">
                    <a:tc>
                      <a:txBody>
                        <a:bodyPr/>
                        <a:lstStyle/>
                        <a:p>
                          <a:pPr algn="r" fontAlgn="b"/>
                          <a:r>
                            <a:rPr lang="en-GB" sz="2200" u="none" strike="noStrike">
                              <a:effectLst/>
                            </a:rPr>
                            <a:t>29</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55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3.625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2.875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13.14063</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10.42188</a:t>
                          </a:r>
                          <a:endParaRPr lang="en-GB" sz="2200" b="0" i="0" u="none" strike="noStrike">
                            <a:solidFill>
                              <a:srgbClr val="000000"/>
                            </a:solidFill>
                            <a:effectLst/>
                            <a:latin typeface="Calibri" panose="020F0502020204030204" pitchFamily="34" charset="0"/>
                          </a:endParaRPr>
                        </a:p>
                      </a:txBody>
                      <a:tcPr marL="0" marR="0" marT="0" marB="0" anchor="b"/>
                    </a:tc>
                  </a:tr>
                  <a:tr h="377198">
                    <a:tc>
                      <a:txBody>
                        <a:bodyPr/>
                        <a:lstStyle/>
                        <a:p>
                          <a:pPr algn="r" fontAlgn="b"/>
                          <a:r>
                            <a:rPr lang="en-GB" sz="2200" u="none" strike="noStrike">
                              <a:effectLst/>
                            </a:rPr>
                            <a:t>40</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66</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14.625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13.875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213.8906</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202.9219</a:t>
                          </a:r>
                          <a:endParaRPr lang="en-GB" sz="2200" b="0" i="0" u="none" strike="noStrike">
                            <a:solidFill>
                              <a:srgbClr val="000000"/>
                            </a:solidFill>
                            <a:effectLst/>
                            <a:latin typeface="Calibri" panose="020F0502020204030204" pitchFamily="34" charset="0"/>
                          </a:endParaRPr>
                        </a:p>
                      </a:txBody>
                      <a:tcPr marL="0" marR="0" marT="0" marB="0" anchor="b"/>
                    </a:tc>
                  </a:tr>
                  <a:tr h="377198">
                    <a:tc>
                      <a:txBody>
                        <a:bodyPr/>
                        <a:lstStyle/>
                        <a:p>
                          <a:pPr algn="r" fontAlgn="b"/>
                          <a:r>
                            <a:rPr lang="en-GB" sz="2200" u="none" strike="noStrike">
                              <a:effectLst/>
                            </a:rPr>
                            <a:t>2</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11</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-23.375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-41.125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546.3906</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961.2969</a:t>
                          </a:r>
                          <a:endParaRPr lang="en-GB" sz="2200" b="0" i="0" u="none" strike="noStrike">
                            <a:solidFill>
                              <a:srgbClr val="000000"/>
                            </a:solidFill>
                            <a:effectLst/>
                            <a:latin typeface="Calibri" panose="020F0502020204030204" pitchFamily="34" charset="0"/>
                          </a:endParaRPr>
                        </a:p>
                      </a:txBody>
                      <a:tcPr marL="0" marR="0" marT="0" marB="0" anchor="b"/>
                    </a:tc>
                  </a:tr>
                  <a:tr h="377198">
                    <a:tc>
                      <a:txBody>
                        <a:bodyPr/>
                        <a:lstStyle/>
                        <a:p>
                          <a:pPr algn="r" fontAlgn="b"/>
                          <a:r>
                            <a:rPr lang="en-GB" sz="2200" u="none" strike="noStrike">
                              <a:effectLst/>
                            </a:rPr>
                            <a:t>15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44</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-10.375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-8.125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107.6406</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84.29688</a:t>
                          </a:r>
                          <a:endParaRPr lang="en-GB" sz="2200" b="0" i="0" u="none" strike="noStrike">
                            <a:solidFill>
                              <a:srgbClr val="000000"/>
                            </a:solidFill>
                            <a:effectLst/>
                            <a:latin typeface="Calibri" panose="020F0502020204030204" pitchFamily="34" charset="0"/>
                          </a:endParaRPr>
                        </a:p>
                      </a:txBody>
                      <a:tcPr marL="0" marR="0" marT="0" marB="0" anchor="b"/>
                    </a:tc>
                  </a:tr>
                  <a:tr h="377198">
                    <a:tc>
                      <a:txBody>
                        <a:bodyPr/>
                        <a:lstStyle/>
                        <a:p>
                          <a:pPr algn="r" fontAlgn="b"/>
                          <a:r>
                            <a:rPr lang="en-GB" sz="2200" u="none" strike="noStrike">
                              <a:effectLst/>
                            </a:rPr>
                            <a:t>45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90</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19.625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37.875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385.1406</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743.2969</a:t>
                          </a:r>
                          <a:endParaRPr lang="en-GB" sz="2200" b="0" i="0" u="none" strike="noStrike">
                            <a:solidFill>
                              <a:srgbClr val="000000"/>
                            </a:solidFill>
                            <a:effectLst/>
                            <a:latin typeface="Calibri" panose="020F0502020204030204" pitchFamily="34" charset="0"/>
                          </a:endParaRPr>
                        </a:p>
                      </a:txBody>
                      <a:tcPr marL="0" marR="0" marT="0" marB="0" anchor="b"/>
                    </a:tc>
                  </a:tr>
                  <a:tr h="377198">
                    <a:tc>
                      <a:txBody>
                        <a:bodyPr/>
                        <a:lstStyle/>
                        <a:p>
                          <a:pPr algn="r" fontAlgn="b"/>
                          <a:r>
                            <a:rPr lang="en-GB" sz="2200" u="none" strike="noStrike">
                              <a:effectLst/>
                            </a:rPr>
                            <a:t>31</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58</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5.625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5.875</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a:effectLst/>
                            </a:rPr>
                            <a:t>31.64063</a:t>
                          </a:r>
                          <a:endParaRPr lang="en-GB" sz="2200" b="0" i="0" u="none" strike="noStrike">
                            <a:solidFill>
                              <a:srgbClr val="000000"/>
                            </a:solidFill>
                            <a:effectLst/>
                            <a:latin typeface="Calibri" panose="020F0502020204030204" pitchFamily="34" charset="0"/>
                          </a:endParaRPr>
                        </a:p>
                      </a:txBody>
                      <a:tcPr marL="0" marR="0" marT="0" marB="0" anchor="b"/>
                    </a:tc>
                    <a:tc>
                      <a:txBody>
                        <a:bodyPr/>
                        <a:lstStyle/>
                        <a:p>
                          <a:pPr algn="r" fontAlgn="b"/>
                          <a:r>
                            <a:rPr lang="en-GB" sz="2200" u="none" strike="noStrike" dirty="0">
                              <a:effectLst/>
                            </a:rPr>
                            <a:t>33.04688</a:t>
                          </a:r>
                          <a:endParaRPr lang="en-GB" sz="2200" b="0" i="0" u="none" strike="noStrike" dirty="0">
                            <a:solidFill>
                              <a:srgbClr val="000000"/>
                            </a:solidFill>
                            <a:effectLst/>
                            <a:latin typeface="Calibri" panose="020F0502020204030204" pitchFamily="34" charset="0"/>
                          </a:endParaRPr>
                        </a:p>
                      </a:txBody>
                      <a:tcPr marL="0" marR="0" marT="0" marB="0" anchor="b"/>
                    </a:tc>
                  </a:tr>
                </a:tbl>
              </a:graphicData>
            </a:graphic>
          </p:graphicFrame>
        </mc:Fallback>
      </mc:AlternateContent>
      <mc:AlternateContent xmlns:mc="http://schemas.openxmlformats.org/markup-compatibility/2006" xmlns:a14="http://schemas.microsoft.com/office/drawing/2010/main">
        <mc:Choice Requires="a14">
          <p:sp>
            <p:nvSpPr>
              <p:cNvPr id="5" name="TextBox 4"/>
              <p:cNvSpPr txBox="1"/>
              <p:nvPr/>
            </p:nvSpPr>
            <p:spPr>
              <a:xfrm>
                <a:off x="3657600" y="5387618"/>
                <a:ext cx="4831080" cy="923330"/>
              </a:xfrm>
              <a:prstGeom prst="rect">
                <a:avLst/>
              </a:prstGeom>
              <a:noFill/>
            </p:spPr>
            <p:txBody>
              <a:bodyPr wrap="square" rtlCol="0">
                <a:spAutoFit/>
              </a:bodyPr>
              <a:lstStyle/>
              <a:p>
                <a:r>
                  <a:rPr lang="en-GB" dirty="0" smtClean="0"/>
                  <a:t>Sum of </a:t>
                </a:r>
                <a14:m>
                  <m:oMath xmlns:m="http://schemas.openxmlformats.org/officeDocument/2006/math">
                    <m:sSup>
                      <m:sSupPr>
                        <m:ctrlPr>
                          <a:rPr lang="en-GB" i="1">
                            <a:solidFill>
                              <a:srgbClr val="000000"/>
                            </a:solidFill>
                            <a:latin typeface="Cambria Math" panose="02040503050406030204" pitchFamily="18" charset="0"/>
                          </a:rPr>
                        </m:ctrlPr>
                      </m:sSupPr>
                      <m:e>
                        <m:r>
                          <a:rPr lang="en-GB" i="1">
                            <a:solidFill>
                              <a:srgbClr val="000000"/>
                            </a:solidFill>
                            <a:latin typeface="Cambria Math" panose="02040503050406030204" pitchFamily="18" charset="0"/>
                          </a:rPr>
                          <m:t>(</m:t>
                        </m:r>
                        <m:r>
                          <a:rPr lang="en-GB" i="1">
                            <a:solidFill>
                              <a:srgbClr val="000000"/>
                            </a:solidFill>
                            <a:latin typeface="Cambria Math" panose="02040503050406030204" pitchFamily="18" charset="0"/>
                          </a:rPr>
                          <m:t>𝑥</m:t>
                        </m:r>
                        <m:r>
                          <a:rPr lang="en-GB" i="1">
                            <a:solidFill>
                              <a:srgbClr val="000000"/>
                            </a:solidFill>
                            <a:latin typeface="Cambria Math" panose="02040503050406030204" pitchFamily="18" charset="0"/>
                          </a:rPr>
                          <m:t>−</m:t>
                        </m:r>
                        <m:acc>
                          <m:accPr>
                            <m:chr m:val="̅"/>
                            <m:ctrlPr>
                              <a:rPr lang="en-GB" i="1">
                                <a:solidFill>
                                  <a:srgbClr val="000000"/>
                                </a:solidFill>
                                <a:latin typeface="Cambria Math" panose="02040503050406030204" pitchFamily="18" charset="0"/>
                              </a:rPr>
                            </m:ctrlPr>
                          </m:accPr>
                          <m:e>
                            <m:r>
                              <a:rPr lang="en-GB" i="1">
                                <a:solidFill>
                                  <a:srgbClr val="000000"/>
                                </a:solidFill>
                                <a:latin typeface="Cambria Math" panose="02040503050406030204" pitchFamily="18" charset="0"/>
                              </a:rPr>
                              <m:t>𝑥</m:t>
                            </m:r>
                          </m:e>
                        </m:acc>
                        <m:r>
                          <a:rPr lang="en-GB" i="1">
                            <a:solidFill>
                              <a:srgbClr val="000000"/>
                            </a:solidFill>
                            <a:latin typeface="Cambria Math" panose="02040503050406030204" pitchFamily="18" charset="0"/>
                          </a:rPr>
                          <m:t>)</m:t>
                        </m:r>
                      </m:e>
                      <m:sup>
                        <m:r>
                          <a:rPr lang="en-GB" i="1">
                            <a:solidFill>
                              <a:srgbClr val="000000"/>
                            </a:solidFill>
                            <a:latin typeface="Cambria Math" panose="02040503050406030204" pitchFamily="18" charset="0"/>
                          </a:rPr>
                          <m:t>2</m:t>
                        </m:r>
                      </m:sup>
                    </m:sSup>
                  </m:oMath>
                </a14:m>
                <a:r>
                  <a:rPr lang="en-GB" dirty="0" smtClean="0"/>
                  <a:t>: 1765.875</a:t>
                </a:r>
                <a:endParaRPr lang="en-GB" dirty="0"/>
              </a:p>
              <a:p>
                <a:r>
                  <a:rPr lang="en-GB" dirty="0" smtClean="0"/>
                  <a:t>Sum of </a:t>
                </a:r>
                <a14:m>
                  <m:oMath xmlns:m="http://schemas.openxmlformats.org/officeDocument/2006/math">
                    <m:r>
                      <a:rPr lang="en-GB" i="1">
                        <a:solidFill>
                          <a:srgbClr val="000000"/>
                        </a:solidFill>
                        <a:latin typeface="Cambria Math" panose="02040503050406030204" pitchFamily="18" charset="0"/>
                      </a:rPr>
                      <m:t>(</m:t>
                    </m:r>
                    <m:r>
                      <a:rPr lang="en-GB" i="1">
                        <a:solidFill>
                          <a:srgbClr val="000000"/>
                        </a:solidFill>
                        <a:latin typeface="Cambria Math" panose="02040503050406030204" pitchFamily="18" charset="0"/>
                      </a:rPr>
                      <m:t>𝑥</m:t>
                    </m:r>
                    <m:r>
                      <a:rPr lang="en-GB" i="1">
                        <a:solidFill>
                          <a:srgbClr val="000000"/>
                        </a:solidFill>
                        <a:latin typeface="Cambria Math" panose="02040503050406030204" pitchFamily="18" charset="0"/>
                      </a:rPr>
                      <m:t>−</m:t>
                    </m:r>
                    <m:acc>
                      <m:accPr>
                        <m:chr m:val="̅"/>
                        <m:ctrlPr>
                          <a:rPr lang="en-GB" i="1">
                            <a:solidFill>
                              <a:srgbClr val="000000"/>
                            </a:solidFill>
                            <a:latin typeface="Cambria Math" panose="02040503050406030204" pitchFamily="18" charset="0"/>
                          </a:rPr>
                        </m:ctrlPr>
                      </m:accPr>
                      <m:e>
                        <m:r>
                          <a:rPr lang="en-GB" i="1">
                            <a:solidFill>
                              <a:srgbClr val="000000"/>
                            </a:solidFill>
                            <a:latin typeface="Cambria Math" panose="02040503050406030204" pitchFamily="18" charset="0"/>
                          </a:rPr>
                          <m:t>𝑥</m:t>
                        </m:r>
                      </m:e>
                    </m:acc>
                    <m:r>
                      <a:rPr lang="en-GB" i="1">
                        <a:solidFill>
                          <a:srgbClr val="000000"/>
                        </a:solidFill>
                        <a:latin typeface="Cambria Math" panose="02040503050406030204" pitchFamily="18" charset="0"/>
                      </a:rPr>
                      <m:t>)(</m:t>
                    </m:r>
                    <m:r>
                      <a:rPr lang="en-GB" i="1">
                        <a:solidFill>
                          <a:srgbClr val="000000"/>
                        </a:solidFill>
                        <a:latin typeface="Cambria Math" panose="02040503050406030204" pitchFamily="18" charset="0"/>
                      </a:rPr>
                      <m:t>𝑦</m:t>
                    </m:r>
                    <m:r>
                      <a:rPr lang="en-GB" i="1">
                        <a:solidFill>
                          <a:srgbClr val="000000"/>
                        </a:solidFill>
                        <a:latin typeface="Cambria Math" panose="02040503050406030204" pitchFamily="18" charset="0"/>
                      </a:rPr>
                      <m:t>−</m:t>
                    </m:r>
                    <m:acc>
                      <m:accPr>
                        <m:chr m:val="̅"/>
                        <m:ctrlPr>
                          <a:rPr lang="en-GB" i="1">
                            <a:solidFill>
                              <a:srgbClr val="000000"/>
                            </a:solidFill>
                            <a:latin typeface="Cambria Math" panose="02040503050406030204" pitchFamily="18" charset="0"/>
                          </a:rPr>
                        </m:ctrlPr>
                      </m:accPr>
                      <m:e>
                        <m:r>
                          <a:rPr lang="en-GB" i="1">
                            <a:solidFill>
                              <a:srgbClr val="000000"/>
                            </a:solidFill>
                            <a:latin typeface="Cambria Math" panose="02040503050406030204" pitchFamily="18" charset="0"/>
                          </a:rPr>
                          <m:t>𝑦</m:t>
                        </m:r>
                      </m:e>
                    </m:acc>
                    <m:r>
                      <a:rPr lang="en-GB" i="1">
                        <a:solidFill>
                          <a:srgbClr val="000000"/>
                        </a:solidFill>
                        <a:latin typeface="Cambria Math" panose="02040503050406030204" pitchFamily="18" charset="0"/>
                      </a:rPr>
                      <m:t>)</m:t>
                    </m:r>
                  </m:oMath>
                </a14:m>
                <a:r>
                  <a:rPr lang="en-GB" dirty="0"/>
                  <a:t>: 2800.625</a:t>
                </a:r>
              </a:p>
              <a:p>
                <a:endParaRPr lang="en-GB" dirty="0"/>
              </a:p>
            </p:txBody>
          </p:sp>
        </mc:Choice>
        <mc:Fallback xmlns="">
          <p:sp>
            <p:nvSpPr>
              <p:cNvPr id="5" name="TextBox 4"/>
              <p:cNvSpPr txBox="1">
                <a:spLocks noRot="1" noChangeAspect="1" noMove="1" noResize="1" noEditPoints="1" noAdjustHandles="1" noChangeArrowheads="1" noChangeShapeType="1" noTextEdit="1"/>
              </p:cNvSpPr>
              <p:nvPr/>
            </p:nvSpPr>
            <p:spPr>
              <a:xfrm>
                <a:off x="3657600" y="5387618"/>
                <a:ext cx="4831080" cy="923330"/>
              </a:xfrm>
              <a:prstGeom prst="rect">
                <a:avLst/>
              </a:prstGeom>
              <a:blipFill rotWithShape="0">
                <a:blip r:embed="rId3"/>
                <a:stretch>
                  <a:fillRect l="-1009" t="-3974"/>
                </a:stretch>
              </a:blipFill>
            </p:spPr>
            <p:txBody>
              <a:bodyPr/>
              <a:lstStyle/>
              <a:p>
                <a:r>
                  <a:rPr lang="en-GB">
                    <a:noFill/>
                  </a:rPr>
                  <a:t> </a:t>
                </a:r>
              </a:p>
            </p:txBody>
          </p:sp>
        </mc:Fallback>
      </mc:AlternateContent>
    </p:spTree>
    <p:extLst>
      <p:ext uri="{BB962C8B-B14F-4D97-AF65-F5344CB8AC3E}">
        <p14:creationId xmlns:p14="http://schemas.microsoft.com/office/powerpoint/2010/main" val="14473630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Regression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𝑏</m:t>
                          </m:r>
                        </m:e>
                        <m:sub>
                          <m:r>
                            <a:rPr lang="en-GB" b="0" i="1" smtClean="0">
                              <a:latin typeface="Cambria Math" panose="02040503050406030204" pitchFamily="18" charset="0"/>
                            </a:rPr>
                            <m:t>1</m:t>
                          </m:r>
                        </m:sub>
                      </m:sSub>
                      <m:r>
                        <a:rPr lang="en-GB" b="0" i="1" smtClean="0">
                          <a:latin typeface="Cambria Math" panose="02040503050406030204" pitchFamily="18" charset="0"/>
                        </a:rPr>
                        <m:t>=</m:t>
                      </m:r>
                      <m:f>
                        <m:fPr>
                          <m:ctrlPr>
                            <a:rPr lang="en-GB" i="1">
                              <a:latin typeface="Cambria Math" panose="02040503050406030204" pitchFamily="18" charset="0"/>
                            </a:rPr>
                          </m:ctrlPr>
                        </m:fPr>
                        <m:num>
                          <m:nary>
                            <m:naryPr>
                              <m:chr m:val="∑"/>
                              <m:subHide m:val="on"/>
                              <m:supHide m:val="on"/>
                              <m:ctrlPr>
                                <a:rPr lang="en-GB" i="1">
                                  <a:latin typeface="Cambria Math" panose="02040503050406030204" pitchFamily="18" charset="0"/>
                                </a:rPr>
                              </m:ctrlPr>
                            </m:naryPr>
                            <m:sub/>
                            <m:sup/>
                            <m:e>
                              <m:r>
                                <a:rPr lang="en-GB" i="1">
                                  <a:latin typeface="Cambria Math" panose="02040503050406030204" pitchFamily="18" charset="0"/>
                                </a:rPr>
                                <m:t>(</m:t>
                              </m:r>
                              <m:r>
                                <a:rPr lang="en-GB" i="1">
                                  <a:latin typeface="Cambria Math" panose="02040503050406030204" pitchFamily="18" charset="0"/>
                                </a:rPr>
                                <m:t>𝑥</m:t>
                              </m:r>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𝑥</m:t>
                                  </m:r>
                                </m:e>
                              </m:acc>
                            </m:e>
                          </m:nary>
                          <m:r>
                            <a:rPr lang="en-GB">
                              <a:latin typeface="Cambria Math" panose="02040503050406030204" pitchFamily="18" charset="0"/>
                            </a:rPr>
                            <m:t>)(</m:t>
                          </m:r>
                          <m:r>
                            <m:rPr>
                              <m:sty m:val="p"/>
                            </m:rPr>
                            <a:rPr lang="en-GB">
                              <a:latin typeface="Cambria Math" panose="02040503050406030204" pitchFamily="18" charset="0"/>
                            </a:rPr>
                            <m:t>y</m:t>
                          </m:r>
                          <m:r>
                            <a:rPr lang="en-GB" i="1">
                              <a:latin typeface="Cambria Math" panose="02040503050406030204" pitchFamily="18" charset="0"/>
                            </a:rPr>
                            <m:t>− </m:t>
                          </m:r>
                          <m:acc>
                            <m:accPr>
                              <m:chr m:val="̅"/>
                              <m:ctrlPr>
                                <a:rPr lang="en-GB" i="1">
                                  <a:latin typeface="Cambria Math" panose="02040503050406030204" pitchFamily="18" charset="0"/>
                                </a:rPr>
                              </m:ctrlPr>
                            </m:accPr>
                            <m:e>
                              <m:r>
                                <a:rPr lang="en-GB" i="1">
                                  <a:latin typeface="Cambria Math" panose="02040503050406030204" pitchFamily="18" charset="0"/>
                                </a:rPr>
                                <m:t>𝑦</m:t>
                              </m:r>
                            </m:e>
                          </m:acc>
                          <m:r>
                            <a:rPr lang="en-GB" i="1">
                              <a:latin typeface="Cambria Math" panose="02040503050406030204" pitchFamily="18" charset="0"/>
                            </a:rPr>
                            <m:t>)</m:t>
                          </m:r>
                        </m:num>
                        <m:den>
                          <m:nary>
                            <m:naryPr>
                              <m:chr m:val="∑"/>
                              <m:subHide m:val="on"/>
                              <m:supHide m:val="on"/>
                              <m:ctrlPr>
                                <a:rPr lang="en-GB" i="1">
                                  <a:latin typeface="Cambria Math" panose="02040503050406030204" pitchFamily="18" charset="0"/>
                                </a:rPr>
                              </m:ctrlPr>
                            </m:naryPr>
                            <m:sub/>
                            <m:sup/>
                            <m:e>
                              <m:sSup>
                                <m:sSupPr>
                                  <m:ctrlPr>
                                    <a:rPr lang="en-GB" i="1">
                                      <a:latin typeface="Cambria Math" panose="02040503050406030204" pitchFamily="18" charset="0"/>
                                    </a:rPr>
                                  </m:ctrlPr>
                                </m:sSupPr>
                                <m:e>
                                  <m:r>
                                    <a:rPr lang="en-GB" i="1">
                                      <a:latin typeface="Cambria Math" panose="02040503050406030204" pitchFamily="18" charset="0"/>
                                    </a:rPr>
                                    <m:t>(</m:t>
                                  </m:r>
                                  <m:r>
                                    <a:rPr lang="en-GB" i="1">
                                      <a:latin typeface="Cambria Math" panose="02040503050406030204" pitchFamily="18" charset="0"/>
                                    </a:rPr>
                                    <m:t>𝑥</m:t>
                                  </m:r>
                                  <m:r>
                                    <a:rPr lang="en-GB" i="1">
                                      <a:latin typeface="Cambria Math" panose="02040503050406030204" pitchFamily="18" charset="0"/>
                                    </a:rPr>
                                    <m:t> − </m:t>
                                  </m:r>
                                  <m:acc>
                                    <m:accPr>
                                      <m:chr m:val="̅"/>
                                      <m:ctrlPr>
                                        <a:rPr lang="en-GB" i="1">
                                          <a:latin typeface="Cambria Math" panose="02040503050406030204" pitchFamily="18" charset="0"/>
                                        </a:rPr>
                                      </m:ctrlPr>
                                    </m:accPr>
                                    <m:e>
                                      <m:r>
                                        <a:rPr lang="en-GB" i="1">
                                          <a:latin typeface="Cambria Math" panose="02040503050406030204" pitchFamily="18" charset="0"/>
                                        </a:rPr>
                                        <m:t>𝑥</m:t>
                                      </m:r>
                                    </m:e>
                                  </m:acc>
                                  <m:r>
                                    <a:rPr lang="en-GB" i="1">
                                      <a:latin typeface="Cambria Math" panose="02040503050406030204" pitchFamily="18" charset="0"/>
                                    </a:rPr>
                                    <m:t>)</m:t>
                                  </m:r>
                                </m:e>
                                <m:sup>
                                  <m:r>
                                    <a:rPr lang="en-GB" i="1">
                                      <a:latin typeface="Cambria Math" panose="02040503050406030204" pitchFamily="18" charset="0"/>
                                    </a:rPr>
                                    <m:t>2</m:t>
                                  </m:r>
                                </m:sup>
                              </m:sSup>
                            </m:e>
                          </m:nary>
                        </m:den>
                      </m:f>
                    </m:oMath>
                  </m:oMathPara>
                </a14:m>
                <a:endParaRPr lang="en-GB" dirty="0" smtClean="0"/>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𝑏</m:t>
                          </m:r>
                        </m:e>
                        <m:sub>
                          <m:r>
                            <a:rPr lang="en-GB" i="1">
                              <a:latin typeface="Cambria Math" panose="02040503050406030204" pitchFamily="18" charset="0"/>
                            </a:rPr>
                            <m:t>1</m:t>
                          </m:r>
                        </m:sub>
                      </m:sSub>
                      <m:r>
                        <a:rPr lang="en-GB" b="0" i="1" smtClean="0">
                          <a:latin typeface="Cambria Math" panose="02040503050406030204" pitchFamily="18" charset="0"/>
                        </a:rPr>
                        <m:t>= </m:t>
                      </m:r>
                      <m:f>
                        <m:fPr>
                          <m:ctrlPr>
                            <a:rPr lang="en-GB" b="0" i="1" smtClean="0">
                              <a:latin typeface="Cambria Math" panose="02040503050406030204" pitchFamily="18" charset="0"/>
                            </a:rPr>
                          </m:ctrlPr>
                        </m:fPr>
                        <m:num>
                          <m:r>
                            <m:rPr>
                              <m:nor/>
                            </m:rPr>
                            <a:rPr lang="en-GB" dirty="0" smtClean="0"/>
                            <m:t>2800.625</m:t>
                          </m:r>
                          <m:r>
                            <m:rPr>
                              <m:nor/>
                            </m:rPr>
                            <a:rPr lang="en-GB" dirty="0"/>
                            <m:t> </m:t>
                          </m:r>
                        </m:num>
                        <m:den>
                          <m:r>
                            <m:rPr>
                              <m:nor/>
                            </m:rPr>
                            <a:rPr lang="en-GB" dirty="0"/>
                            <m:t>1765.875 </m:t>
                          </m:r>
                        </m:den>
                      </m:f>
                    </m:oMath>
                  </m:oMathPara>
                </a14:m>
                <a:endParaRPr lang="en-GB" dirty="0" smtClean="0"/>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𝑏</m:t>
                          </m:r>
                        </m:e>
                        <m:sub>
                          <m:r>
                            <a:rPr lang="en-GB" i="1">
                              <a:latin typeface="Cambria Math" panose="02040503050406030204" pitchFamily="18" charset="0"/>
                            </a:rPr>
                            <m:t>1</m:t>
                          </m:r>
                        </m:sub>
                      </m:sSub>
                      <m:r>
                        <a:rPr lang="en-GB" b="0" i="1" smtClean="0">
                          <a:latin typeface="Cambria Math" panose="02040503050406030204" pitchFamily="18" charset="0"/>
                        </a:rPr>
                        <m:t>=1.59</m:t>
                      </m:r>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509094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Regression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dirty="0" smtClean="0"/>
                  <a:t>Because we know:</a:t>
                </a:r>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ea typeface="Cambria Math" panose="02040503050406030204" pitchFamily="18" charset="0"/>
                            </a:rPr>
                          </m:ctrlPr>
                        </m:accPr>
                        <m:e>
                          <m:r>
                            <a:rPr lang="en-GB" i="1">
                              <a:latin typeface="Cambria Math" panose="02040503050406030204" pitchFamily="18" charset="0"/>
                              <a:ea typeface="Cambria Math" panose="02040503050406030204" pitchFamily="18" charset="0"/>
                            </a:rPr>
                            <m:t>𝑌</m:t>
                          </m:r>
                        </m:e>
                      </m:acc>
                      <m:r>
                        <a:rPr lang="en-GB">
                          <a:latin typeface="Cambria Math" panose="02040503050406030204" pitchFamily="18" charset="0"/>
                          <a:ea typeface="Cambria Math" panose="02040503050406030204" pitchFamily="18" charset="0"/>
                        </a:rPr>
                        <m:t>=</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𝑏</m:t>
                          </m:r>
                        </m:e>
                        <m:sub>
                          <m:r>
                            <a:rPr lang="en-GB" i="1">
                              <a:latin typeface="Cambria Math" panose="02040503050406030204" pitchFamily="18" charset="0"/>
                              <a:ea typeface="Cambria Math" panose="02040503050406030204" pitchFamily="18" charset="0"/>
                            </a:rPr>
                            <m:t>0</m:t>
                          </m:r>
                        </m:sub>
                      </m:sSub>
                      <m:r>
                        <a:rPr lang="en-GB">
                          <a:latin typeface="Cambria Math" panose="02040503050406030204" pitchFamily="18" charset="0"/>
                          <a:ea typeface="Cambria Math" panose="02040503050406030204" pitchFamily="18" charset="0"/>
                        </a:rPr>
                        <m:t>+</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𝑏</m:t>
                          </m:r>
                        </m:e>
                        <m:sub>
                          <m:r>
                            <a:rPr lang="en-GB" i="1">
                              <a:latin typeface="Cambria Math" panose="02040503050406030204" pitchFamily="18" charset="0"/>
                              <a:ea typeface="Cambria Math" panose="02040503050406030204" pitchFamily="18" charset="0"/>
                            </a:rPr>
                            <m:t>1</m:t>
                          </m:r>
                        </m:sub>
                      </m:sSub>
                      <m:r>
                        <a:rPr lang="en-GB">
                          <a:latin typeface="Cambria Math" panose="02040503050406030204" pitchFamily="18" charset="0"/>
                          <a:ea typeface="Cambria Math" panose="02040503050406030204" pitchFamily="18" charset="0"/>
                        </a:rPr>
                        <m:t> </m:t>
                      </m:r>
                      <m:r>
                        <m:rPr>
                          <m:sty m:val="p"/>
                        </m:rPr>
                        <a:rPr lang="en-GB">
                          <a:latin typeface="Cambria Math" panose="02040503050406030204" pitchFamily="18" charset="0"/>
                          <a:ea typeface="Cambria Math" panose="02040503050406030204" pitchFamily="18" charset="0"/>
                        </a:rPr>
                        <m:t>X</m:t>
                      </m:r>
                    </m:oMath>
                  </m:oMathPara>
                </a14:m>
                <a:endParaRPr lang="en-GB" dirty="0"/>
              </a:p>
              <a:p>
                <a:pPr marL="0" indent="0">
                  <a:buNone/>
                </a:pPr>
                <a:r>
                  <a:rPr lang="en-GB" dirty="0" smtClean="0"/>
                  <a:t>We can rearrange to solve for </a:t>
                </a: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𝑏</m:t>
                        </m:r>
                      </m:e>
                      <m:sub>
                        <m:r>
                          <a:rPr lang="en-GB" i="1">
                            <a:latin typeface="Cambria Math" panose="02040503050406030204" pitchFamily="18" charset="0"/>
                            <a:ea typeface="Cambria Math" panose="02040503050406030204" pitchFamily="18" charset="0"/>
                          </a:rPr>
                          <m:t>0</m:t>
                        </m:r>
                      </m:sub>
                    </m:sSub>
                  </m:oMath>
                </a14:m>
                <a:r>
                  <a:rPr lang="en-GB" dirty="0" smtClean="0"/>
                  <a:t>.</a:t>
                </a:r>
              </a:p>
              <a:p>
                <a:pPr marL="0" indent="0">
                  <a:buNone/>
                </a:pPr>
                <a:endParaRPr lang="en-GB" dirty="0" smtClean="0"/>
              </a:p>
              <a:p>
                <a:pPr marL="0" indent="0">
                  <a:buNone/>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rPr>
                        <m:t>52.125</m:t>
                      </m:r>
                      <m:r>
                        <a:rPr lang="en-GB" b="0" i="1" smtClean="0">
                          <a:latin typeface="Cambria Math" panose="02040503050406030204" pitchFamily="18" charset="0"/>
                        </a:rPr>
                        <m:t>=</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𝑏</m:t>
                          </m:r>
                        </m:e>
                        <m:sub>
                          <m:r>
                            <a:rPr lang="en-GB" i="1">
                              <a:latin typeface="Cambria Math" panose="02040503050406030204" pitchFamily="18" charset="0"/>
                              <a:ea typeface="Cambria Math" panose="02040503050406030204" pitchFamily="18" charset="0"/>
                            </a:rPr>
                            <m:t>0</m:t>
                          </m:r>
                        </m:sub>
                      </m:sSub>
                      <m:r>
                        <a:rPr lang="en-GB" i="1">
                          <a:latin typeface="Cambria Math" panose="02040503050406030204" pitchFamily="18" charset="0"/>
                          <a:ea typeface="Cambria Math" panose="02040503050406030204" pitchFamily="18" charset="0"/>
                        </a:rPr>
                        <m:t>+</m:t>
                      </m:r>
                      <m:d>
                        <m:dPr>
                          <m:ctrlPr>
                            <a:rPr lang="en-GB" b="0" i="1" smtClean="0">
                              <a:latin typeface="Cambria Math" panose="02040503050406030204" pitchFamily="18" charset="0"/>
                              <a:ea typeface="Cambria Math" panose="02040503050406030204" pitchFamily="18" charset="0"/>
                            </a:rPr>
                          </m:ctrlPr>
                        </m:dPr>
                        <m:e>
                          <m:r>
                            <a:rPr lang="en-GB" i="1">
                              <a:latin typeface="Cambria Math" panose="02040503050406030204" pitchFamily="18" charset="0"/>
                              <a:ea typeface="Cambria Math" panose="02040503050406030204" pitchFamily="18" charset="0"/>
                            </a:rPr>
                            <m:t>25.375</m:t>
                          </m:r>
                          <m:r>
                            <a:rPr lang="en-GB" b="0" i="1" smtClean="0">
                              <a:latin typeface="Cambria Math" panose="02040503050406030204" pitchFamily="18" charset="0"/>
                              <a:ea typeface="Cambria Math" panose="02040503050406030204" pitchFamily="18" charset="0"/>
                            </a:rPr>
                            <m:t> ∗</m:t>
                          </m:r>
                          <m:r>
                            <a:rPr lang="en-GB" i="1">
                              <a:latin typeface="Cambria Math" panose="02040503050406030204" pitchFamily="18" charset="0"/>
                            </a:rPr>
                            <m:t>1.59</m:t>
                          </m:r>
                        </m:e>
                      </m:d>
                    </m:oMath>
                  </m:oMathPara>
                </a14:m>
                <a:endParaRPr lang="en-GB" b="0" dirty="0" smtClean="0">
                  <a:latin typeface="Cambria Math" panose="02040503050406030204" pitchFamily="18" charset="0"/>
                </a:endParaRPr>
              </a:p>
              <a:p>
                <a:pPr marL="0" indent="0">
                  <a:buNone/>
                </a:pPr>
                <a:endParaRPr lang="en-GB" dirty="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𝑏</m:t>
                          </m:r>
                        </m:e>
                        <m:sub>
                          <m:r>
                            <a:rPr lang="en-GB" i="1">
                              <a:latin typeface="Cambria Math" panose="02040503050406030204" pitchFamily="18" charset="0"/>
                              <a:ea typeface="Cambria Math" panose="02040503050406030204" pitchFamily="18" charset="0"/>
                            </a:rPr>
                            <m:t>0</m:t>
                          </m:r>
                        </m:sub>
                      </m:sSub>
                      <m:r>
                        <a:rPr lang="en-GB" b="0" i="1" smtClean="0">
                          <a:latin typeface="Cambria Math" panose="02040503050406030204" pitchFamily="18" charset="0"/>
                          <a:ea typeface="Cambria Math" panose="02040503050406030204" pitchFamily="18" charset="0"/>
                        </a:rPr>
                        <m:t>=</m:t>
                      </m:r>
                      <m:r>
                        <a:rPr lang="en-GB" i="1">
                          <a:latin typeface="Cambria Math" panose="02040503050406030204" pitchFamily="18" charset="0"/>
                        </a:rPr>
                        <m:t>52.125</m:t>
                      </m:r>
                      <m:r>
                        <a:rPr lang="en-GB" b="0" i="1" smtClean="0">
                          <a:latin typeface="Cambria Math" panose="02040503050406030204" pitchFamily="18" charset="0"/>
                        </a:rPr>
                        <m:t> −</m:t>
                      </m:r>
                      <m:r>
                        <a:rPr lang="en-GB" i="1">
                          <a:latin typeface="Cambria Math" panose="02040503050406030204" pitchFamily="18" charset="0"/>
                        </a:rPr>
                        <m:t>40.34625</m:t>
                      </m:r>
                    </m:oMath>
                  </m:oMathPara>
                </a14:m>
                <a:endParaRPr lang="en-GB" b="0" i="0" dirty="0" smtClean="0">
                  <a:latin typeface="Cambria Math" panose="02040503050406030204" pitchFamily="18" charset="0"/>
                </a:endParaRPr>
              </a:p>
              <a:p>
                <a:pPr marL="0" indent="0">
                  <a:buNone/>
                </a:pPr>
                <a:endParaRPr lang="en-GB" b="0" i="0" dirty="0" smtClean="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𝑏</m:t>
                          </m:r>
                        </m:e>
                        <m:sub>
                          <m:r>
                            <a:rPr lang="en-GB" i="1">
                              <a:latin typeface="Cambria Math" panose="02040503050406030204" pitchFamily="18" charset="0"/>
                              <a:ea typeface="Cambria Math" panose="02040503050406030204" pitchFamily="18" charset="0"/>
                            </a:rPr>
                            <m:t>0</m:t>
                          </m:r>
                        </m:sub>
                      </m:sSub>
                      <m:r>
                        <a:rPr lang="en-GB" i="1">
                          <a:latin typeface="Cambria Math" panose="02040503050406030204" pitchFamily="18" charset="0"/>
                          <a:ea typeface="Cambria Math" panose="02040503050406030204" pitchFamily="18" charset="0"/>
                        </a:rPr>
                        <m:t>=11.77875</m:t>
                      </m:r>
                    </m:oMath>
                  </m:oMathPara>
                </a14:m>
                <a:endParaRPr lang="en-GB" b="0" i="0" dirty="0" smtClean="0">
                  <a:latin typeface="Cambria Math" panose="02040503050406030204" pitchFamily="18" charset="0"/>
                </a:endParaRPr>
              </a:p>
              <a:p>
                <a:pPr marL="0" indent="0">
                  <a:buNone/>
                </a:pPr>
                <a:endParaRPr lang="en-GB" dirty="0" smtClean="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217" t="-2241"/>
                </a:stretch>
              </a:blipFill>
            </p:spPr>
            <p:txBody>
              <a:bodyPr/>
              <a:lstStyle/>
              <a:p>
                <a:r>
                  <a:rPr lang="en-GB">
                    <a:noFill/>
                  </a:rPr>
                  <a:t> </a:t>
                </a:r>
              </a:p>
            </p:txBody>
          </p:sp>
        </mc:Fallback>
      </mc:AlternateContent>
    </p:spTree>
    <p:extLst>
      <p:ext uri="{BB962C8B-B14F-4D97-AF65-F5344CB8AC3E}">
        <p14:creationId xmlns:p14="http://schemas.microsoft.com/office/powerpoint/2010/main" val="34223371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Regression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smtClean="0"/>
                  <a:t>We can now use this function model as a predictor for grades, based on study time.</a:t>
                </a:r>
              </a:p>
              <a:p>
                <a:r>
                  <a:rPr lang="en-GB" dirty="0" smtClean="0"/>
                  <a:t>If someone studies 25 hours, plug 25 into the formula:</a:t>
                </a:r>
              </a:p>
              <a:p>
                <a:endParaRPr lang="en-GB" dirty="0" smtClean="0"/>
              </a:p>
              <a:p>
                <a:pPr marL="0" indent="0">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ea typeface="Cambria Math" panose="02040503050406030204" pitchFamily="18" charset="0"/>
                            </a:rPr>
                          </m:ctrlPr>
                        </m:accPr>
                        <m:e>
                          <m:r>
                            <a:rPr lang="en-GB" i="1">
                              <a:latin typeface="Cambria Math" panose="02040503050406030204" pitchFamily="18" charset="0"/>
                              <a:ea typeface="Cambria Math" panose="02040503050406030204" pitchFamily="18" charset="0"/>
                            </a:rPr>
                            <m:t>𝑌</m:t>
                          </m:r>
                        </m:e>
                      </m:acc>
                      <m:r>
                        <a:rPr lang="en-GB">
                          <a:latin typeface="Cambria Math" panose="02040503050406030204" pitchFamily="18" charset="0"/>
                          <a:ea typeface="Cambria Math" panose="02040503050406030204" pitchFamily="18" charset="0"/>
                        </a:rPr>
                        <m:t>=</m:t>
                      </m:r>
                      <m:r>
                        <a:rPr lang="en-GB" b="0" i="0" smtClean="0">
                          <a:latin typeface="Cambria Math" panose="02040503050406030204" pitchFamily="18" charset="0"/>
                          <a:ea typeface="Cambria Math" panose="02040503050406030204" pitchFamily="18" charset="0"/>
                        </a:rPr>
                        <m:t>11.78</m:t>
                      </m:r>
                      <m:r>
                        <a:rPr lang="en-GB">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1.59∗</m:t>
                      </m:r>
                      <m:r>
                        <a:rPr lang="en-GB">
                          <a:latin typeface="Cambria Math" panose="02040503050406030204" pitchFamily="18" charset="0"/>
                          <a:ea typeface="Cambria Math" panose="02040503050406030204" pitchFamily="18" charset="0"/>
                        </a:rPr>
                        <m:t> </m:t>
                      </m:r>
                      <m:r>
                        <a:rPr lang="en-GB" b="0" i="0" smtClean="0">
                          <a:latin typeface="Cambria Math" panose="02040503050406030204" pitchFamily="18" charset="0"/>
                          <a:ea typeface="Cambria Math" panose="02040503050406030204" pitchFamily="18" charset="0"/>
                        </a:rPr>
                        <m:t>25</m:t>
                      </m:r>
                    </m:oMath>
                  </m:oMathPara>
                </a14:m>
                <a:endParaRPr lang="en-GB" dirty="0" smtClean="0"/>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=51.53%</m:t>
                      </m:r>
                    </m:oMath>
                  </m:oMathPara>
                </a14:m>
                <a:endParaRPr lang="en-GB"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043" t="-2241"/>
                </a:stretch>
              </a:blipFill>
            </p:spPr>
            <p:txBody>
              <a:bodyPr/>
              <a:lstStyle/>
              <a:p>
                <a:r>
                  <a:rPr lang="en-GB">
                    <a:noFill/>
                  </a:rPr>
                  <a:t> </a:t>
                </a:r>
              </a:p>
            </p:txBody>
          </p:sp>
        </mc:Fallback>
      </mc:AlternateContent>
    </p:spTree>
    <p:extLst>
      <p:ext uri="{BB962C8B-B14F-4D97-AF65-F5344CB8AC3E}">
        <p14:creationId xmlns:p14="http://schemas.microsoft.com/office/powerpoint/2010/main" val="24767947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Regression</a:t>
            </a:r>
            <a:endParaRPr lang="en-GB" dirty="0"/>
          </a:p>
        </p:txBody>
      </p:sp>
      <p:graphicFrame>
        <p:nvGraphicFramePr>
          <p:cNvPr id="5" name="Chart 4"/>
          <p:cNvGraphicFramePr>
            <a:graphicFrameLocks/>
          </p:cNvGraphicFramePr>
          <p:nvPr>
            <p:extLst>
              <p:ext uri="{D42A27DB-BD31-4B8C-83A1-F6EECF244321}">
                <p14:modId xmlns:p14="http://schemas.microsoft.com/office/powerpoint/2010/main" val="2938340226"/>
              </p:ext>
            </p:extLst>
          </p:nvPr>
        </p:nvGraphicFramePr>
        <p:xfrm>
          <a:off x="2042379" y="1690688"/>
          <a:ext cx="7782552" cy="437405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92834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Regression</a:t>
            </a:r>
            <a:endParaRPr lang="en-GB" dirty="0"/>
          </a:p>
        </p:txBody>
      </p:sp>
      <p:sp>
        <p:nvSpPr>
          <p:cNvPr id="3" name="Content Placeholder 2"/>
          <p:cNvSpPr>
            <a:spLocks noGrp="1"/>
          </p:cNvSpPr>
          <p:nvPr>
            <p:ph idx="1"/>
          </p:nvPr>
        </p:nvSpPr>
        <p:spPr/>
        <p:txBody>
          <a:bodyPr/>
          <a:lstStyle/>
          <a:p>
            <a:r>
              <a:rPr lang="en-GB" dirty="0" smtClean="0"/>
              <a:t>This example has been in two dimensions – things get a little more complicated as we add more, but not necessarily unreasonably so.</a:t>
            </a:r>
          </a:p>
          <a:p>
            <a:r>
              <a:rPr lang="en-GB" dirty="0" smtClean="0"/>
              <a:t>A number of tools help us to calculate this:</a:t>
            </a:r>
          </a:p>
          <a:p>
            <a:pPr lvl="1"/>
            <a:r>
              <a:rPr lang="en-GB" dirty="0" smtClean="0"/>
              <a:t>Classification</a:t>
            </a:r>
          </a:p>
          <a:p>
            <a:pPr lvl="1"/>
            <a:r>
              <a:rPr lang="en-GB" dirty="0" smtClean="0"/>
              <a:t>Clustering</a:t>
            </a:r>
          </a:p>
          <a:p>
            <a:pPr lvl="1"/>
            <a:r>
              <a:rPr lang="en-GB" dirty="0" smtClean="0"/>
              <a:t>Nearest neighbour</a:t>
            </a:r>
            <a:endParaRPr lang="en-GB" dirty="0"/>
          </a:p>
        </p:txBody>
      </p:sp>
    </p:spTree>
    <p:extLst>
      <p:ext uri="{BB962C8B-B14F-4D97-AF65-F5344CB8AC3E}">
        <p14:creationId xmlns:p14="http://schemas.microsoft.com/office/powerpoint/2010/main" val="1634015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Classification</a:t>
            </a:r>
            <a:endParaRPr lang="en-GB" dirty="0"/>
          </a:p>
        </p:txBody>
      </p:sp>
      <p:sp>
        <p:nvSpPr>
          <p:cNvPr id="3" name="Content Placeholder 2"/>
          <p:cNvSpPr>
            <a:spLocks noGrp="1"/>
          </p:cNvSpPr>
          <p:nvPr>
            <p:ph idx="1"/>
          </p:nvPr>
        </p:nvSpPr>
        <p:spPr/>
        <p:txBody>
          <a:bodyPr>
            <a:normAutofit lnSpcReduction="10000"/>
          </a:bodyPr>
          <a:lstStyle/>
          <a:p>
            <a:r>
              <a:rPr lang="en-GB" dirty="0" smtClean="0"/>
              <a:t>The exact process we have to go through (step-by-step) to classify new data.</a:t>
            </a:r>
          </a:p>
          <a:p>
            <a:pPr lvl="1"/>
            <a:r>
              <a:rPr lang="en-GB" dirty="0" smtClean="0"/>
              <a:t>Usually uses a decision tree.</a:t>
            </a:r>
          </a:p>
          <a:p>
            <a:r>
              <a:rPr lang="en-GB" dirty="0" smtClean="0"/>
              <a:t>When building such a tree, around 10-20% of the available training data is kept in reserve, and used to test the training.</a:t>
            </a:r>
          </a:p>
          <a:p>
            <a:pPr lvl="1"/>
            <a:r>
              <a:rPr lang="en-GB" dirty="0" smtClean="0"/>
              <a:t>Without doing this, we train the system perfectly, but only for this data.  The point of the model is to predict future outcomes, which we can’t do without testing.  Testing with already trained data guarantees a correct result.  This is called “overfitting”.</a:t>
            </a:r>
          </a:p>
          <a:p>
            <a:pPr lvl="1"/>
            <a:r>
              <a:rPr lang="en-GB" dirty="0" smtClean="0"/>
              <a:t>Sometimes, when a tree becomes too complex, again usually due to overfitting, we can “prune” branches which are no longer useful.</a:t>
            </a:r>
          </a:p>
          <a:p>
            <a:pPr lvl="1"/>
            <a:r>
              <a:rPr lang="en-GB" dirty="0" smtClean="0"/>
              <a:t>We usually only use a subset of the data in creating a model.</a:t>
            </a:r>
            <a:endParaRPr lang="en-GB" dirty="0"/>
          </a:p>
        </p:txBody>
      </p:sp>
    </p:spTree>
    <p:extLst>
      <p:ext uri="{BB962C8B-B14F-4D97-AF65-F5344CB8AC3E}">
        <p14:creationId xmlns:p14="http://schemas.microsoft.com/office/powerpoint/2010/main" val="6140453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Clustering</a:t>
            </a:r>
            <a:endParaRPr lang="en-GB" dirty="0"/>
          </a:p>
        </p:txBody>
      </p:sp>
      <p:sp>
        <p:nvSpPr>
          <p:cNvPr id="3" name="Content Placeholder 2"/>
          <p:cNvSpPr>
            <a:spLocks noGrp="1"/>
          </p:cNvSpPr>
          <p:nvPr>
            <p:ph idx="1"/>
          </p:nvPr>
        </p:nvSpPr>
        <p:spPr/>
        <p:txBody>
          <a:bodyPr/>
          <a:lstStyle/>
          <a:p>
            <a:r>
              <a:rPr lang="en-GB" dirty="0" smtClean="0"/>
              <a:t>The process of grouping data to find general patterns.</a:t>
            </a:r>
          </a:p>
          <a:p>
            <a:r>
              <a:rPr lang="en-GB" dirty="0" smtClean="0"/>
              <a:t>Allows us to specify how much or how little data we want to use.</a:t>
            </a:r>
          </a:p>
          <a:p>
            <a:pPr lvl="1"/>
            <a:r>
              <a:rPr lang="en-GB" dirty="0" smtClean="0"/>
              <a:t>An advantage over classification – sort of.</a:t>
            </a:r>
          </a:p>
          <a:p>
            <a:pPr lvl="1"/>
            <a:r>
              <a:rPr lang="en-GB" dirty="0" smtClean="0"/>
              <a:t>Requires us to know exactly which groups of data we wish to analyse – can’t generate a model and prune.</a:t>
            </a:r>
          </a:p>
          <a:p>
            <a:pPr lvl="1"/>
            <a:r>
              <a:rPr lang="en-GB" dirty="0" smtClean="0"/>
              <a:t>We need to really understand our data for this to work.</a:t>
            </a:r>
          </a:p>
          <a:p>
            <a:r>
              <a:rPr lang="en-GB" dirty="0" smtClean="0"/>
              <a:t>Quite mathematically and algorithmically complicated.  Can take a very, very long time to process large data sets.</a:t>
            </a:r>
          </a:p>
          <a:p>
            <a:pPr lvl="1"/>
            <a:r>
              <a:rPr lang="en-GB" dirty="0" smtClean="0"/>
              <a:t>We sometimes process clusters on (computer) clusters </a:t>
            </a:r>
            <a:r>
              <a:rPr lang="en-GB" dirty="0" smtClean="0">
                <a:sym typeface="Wingdings" panose="05000000000000000000" pitchFamily="2" charset="2"/>
              </a:rPr>
              <a:t></a:t>
            </a:r>
            <a:endParaRPr lang="en-GB" dirty="0"/>
          </a:p>
        </p:txBody>
      </p:sp>
    </p:spTree>
    <p:extLst>
      <p:ext uri="{BB962C8B-B14F-4D97-AF65-F5344CB8AC3E}">
        <p14:creationId xmlns:p14="http://schemas.microsoft.com/office/powerpoint/2010/main" val="16549132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Nearest neighbour</a:t>
            </a:r>
            <a:endParaRPr lang="en-GB" dirty="0"/>
          </a:p>
        </p:txBody>
      </p:sp>
      <p:sp>
        <p:nvSpPr>
          <p:cNvPr id="3" name="Content Placeholder 2"/>
          <p:cNvSpPr>
            <a:spLocks noGrp="1"/>
          </p:cNvSpPr>
          <p:nvPr>
            <p:ph idx="1"/>
          </p:nvPr>
        </p:nvSpPr>
        <p:spPr/>
        <p:txBody>
          <a:bodyPr/>
          <a:lstStyle/>
          <a:p>
            <a:r>
              <a:rPr lang="en-GB" dirty="0" smtClean="0"/>
              <a:t>Discovering which pieces of data regularly tie together as pairs, or loose groups.</a:t>
            </a:r>
          </a:p>
          <a:p>
            <a:pPr lvl="1"/>
            <a:r>
              <a:rPr lang="en-GB" dirty="0" smtClean="0"/>
              <a:t>Essentially what we talked about in the Amazon example – sometimes called “basket analysis”.</a:t>
            </a:r>
          </a:p>
          <a:p>
            <a:r>
              <a:rPr lang="en-GB" dirty="0" smtClean="0"/>
              <a:t>A (relatively) simple technique with similarly simple outcomes – no nuanced relationships.</a:t>
            </a:r>
          </a:p>
          <a:p>
            <a:pPr lvl="1"/>
            <a:r>
              <a:rPr lang="en-GB" dirty="0" smtClean="0"/>
              <a:t>Purely binary.  Two items either associate together or they don’t, based on a predetermined set of criteria.</a:t>
            </a:r>
          </a:p>
          <a:p>
            <a:pPr lvl="1"/>
            <a:endParaRPr lang="en-GB" dirty="0"/>
          </a:p>
        </p:txBody>
      </p:sp>
    </p:spTree>
    <p:extLst>
      <p:ext uri="{BB962C8B-B14F-4D97-AF65-F5344CB8AC3E}">
        <p14:creationId xmlns:p14="http://schemas.microsoft.com/office/powerpoint/2010/main" val="7409587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t>Today we’ve looked at:</a:t>
            </a:r>
          </a:p>
          <a:p>
            <a:pPr lvl="1"/>
            <a:r>
              <a:rPr lang="en-GB" dirty="0" smtClean="0"/>
              <a:t>Decision trees</a:t>
            </a:r>
          </a:p>
          <a:p>
            <a:pPr lvl="1"/>
            <a:r>
              <a:rPr lang="en-GB" dirty="0" smtClean="0"/>
              <a:t>Neural networks</a:t>
            </a:r>
          </a:p>
          <a:p>
            <a:pPr lvl="1"/>
            <a:r>
              <a:rPr lang="en-GB" dirty="0" smtClean="0"/>
              <a:t>Genetic algorithms</a:t>
            </a:r>
          </a:p>
          <a:p>
            <a:pPr lvl="1"/>
            <a:r>
              <a:rPr lang="en-GB" dirty="0" smtClean="0"/>
              <a:t>Regression</a:t>
            </a:r>
          </a:p>
          <a:p>
            <a:pPr lvl="2"/>
            <a:r>
              <a:rPr lang="en-GB" dirty="0" smtClean="0"/>
              <a:t>Classification</a:t>
            </a:r>
          </a:p>
          <a:p>
            <a:pPr lvl="2"/>
            <a:r>
              <a:rPr lang="en-GB" dirty="0" smtClean="0"/>
              <a:t>Clustering</a:t>
            </a:r>
          </a:p>
          <a:p>
            <a:pPr lvl="2"/>
            <a:r>
              <a:rPr lang="en-GB" smtClean="0"/>
              <a:t>Nearest neighbour</a:t>
            </a:r>
          </a:p>
          <a:p>
            <a:r>
              <a:rPr lang="en-GB" dirty="0" smtClean="0"/>
              <a:t>We’ve now covered quite a bit of the theory.  More to come, but we’re going to dig into the practical work in a more meaningful way next week.</a:t>
            </a:r>
            <a:endParaRPr lang="en-GB" dirty="0"/>
          </a:p>
        </p:txBody>
      </p:sp>
    </p:spTree>
    <p:extLst>
      <p:ext uri="{BB962C8B-B14F-4D97-AF65-F5344CB8AC3E}">
        <p14:creationId xmlns:p14="http://schemas.microsoft.com/office/powerpoint/2010/main" val="19780691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3054</TotalTime>
  <Words>3111</Words>
  <Application>Microsoft Office PowerPoint</Application>
  <PresentationFormat>Widescreen</PresentationFormat>
  <Paragraphs>356</Paragraphs>
  <Slides>49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Arial</vt:lpstr>
      <vt:lpstr>Calibri</vt:lpstr>
      <vt:lpstr>Calibri Light</vt:lpstr>
      <vt:lpstr>Cambria Math</vt:lpstr>
      <vt:lpstr>Wingdings</vt:lpstr>
      <vt:lpstr>Office Theme</vt:lpstr>
      <vt:lpstr>Data Mining - Introduction</vt:lpstr>
      <vt:lpstr>Data Mining</vt:lpstr>
      <vt:lpstr>Data mining in retail</vt:lpstr>
      <vt:lpstr>Example - Amazon</vt:lpstr>
      <vt:lpstr>Data mining in retail</vt:lpstr>
      <vt:lpstr>Further examples</vt:lpstr>
      <vt:lpstr>Further examples</vt:lpstr>
      <vt:lpstr>Final example</vt:lpstr>
      <vt:lpstr>Data mining in retail</vt:lpstr>
      <vt:lpstr>Data mining in retail</vt:lpstr>
      <vt:lpstr>Further applications</vt:lpstr>
      <vt:lpstr>Common tasks</vt:lpstr>
      <vt:lpstr>How is data mining achieved?</vt:lpstr>
      <vt:lpstr>Decision trees</vt:lpstr>
      <vt:lpstr>Decision trees</vt:lpstr>
      <vt:lpstr>Decision trees</vt:lpstr>
      <vt:lpstr>Artificial Neural Networks (ANNs)</vt:lpstr>
      <vt:lpstr>Artificial Neural Networks (ANNs)</vt:lpstr>
      <vt:lpstr>Artificial Neural Networks (ANNs)</vt:lpstr>
      <vt:lpstr>Artificial Neural Networks (ANNs)</vt:lpstr>
      <vt:lpstr>ANN “Learning”</vt:lpstr>
      <vt:lpstr>ANN Example</vt:lpstr>
      <vt:lpstr>ANN example</vt:lpstr>
      <vt:lpstr>Genetic algorithms</vt:lpstr>
      <vt:lpstr>Genetic algorithms</vt:lpstr>
      <vt:lpstr>Genetic algorithms</vt:lpstr>
      <vt:lpstr>Genetic algorithms</vt:lpstr>
      <vt:lpstr>Genetic algorithms</vt:lpstr>
      <vt:lpstr>Genetic algorithms</vt:lpstr>
      <vt:lpstr>Genetic Algorithms or Neural Networks</vt:lpstr>
      <vt:lpstr>Classifying data mining processes</vt:lpstr>
      <vt:lpstr>Regression</vt:lpstr>
      <vt:lpstr>Regression</vt:lpstr>
      <vt:lpstr>Regression</vt:lpstr>
      <vt:lpstr>Regression</vt:lpstr>
      <vt:lpstr>Regression</vt:lpstr>
      <vt:lpstr>Regression</vt:lpstr>
      <vt:lpstr>Regression – Least Square</vt:lpstr>
      <vt:lpstr>Regression</vt:lpstr>
      <vt:lpstr>Regression</vt:lpstr>
      <vt:lpstr>Regression</vt:lpstr>
      <vt:lpstr>Regression</vt:lpstr>
      <vt:lpstr>Regression</vt:lpstr>
      <vt:lpstr>Regression</vt:lpstr>
      <vt:lpstr>Regression</vt:lpstr>
      <vt:lpstr>Classification</vt:lpstr>
      <vt:lpstr>Clustering</vt:lpstr>
      <vt:lpstr>Nearest neighbour</vt:lpstr>
      <vt:lpstr>Conclusion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Mining - Introduction</dc:title>
  <dc:creator>Tim Bashford</dc:creator>
  <cp:lastModifiedBy>Tim Bashford</cp:lastModifiedBy>
  <cp:revision>73</cp:revision>
  <dcterms:created xsi:type="dcterms:W3CDTF">2016-11-08T11:45:22Z</dcterms:created>
  <dcterms:modified xsi:type="dcterms:W3CDTF">2016-11-18T10:56:47Z</dcterms:modified>
</cp:coreProperties>
</file>