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2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3.xml" ContentType="application/vnd.openxmlformats-officedocument.presentationml.notesSlide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notesSlides/notesSlide4.xml" ContentType="application/vnd.openxmlformats-officedocument.presentationml.notesSlide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63" r:id="rId6"/>
    <p:sldId id="264" r:id="rId7"/>
    <p:sldId id="288" r:id="rId8"/>
    <p:sldId id="289" r:id="rId9"/>
    <p:sldId id="290" r:id="rId10"/>
    <p:sldId id="292" r:id="rId11"/>
    <p:sldId id="293" r:id="rId12"/>
    <p:sldId id="329" r:id="rId13"/>
    <p:sldId id="330" r:id="rId14"/>
    <p:sldId id="331" r:id="rId15"/>
    <p:sldId id="332" r:id="rId16"/>
    <p:sldId id="333" r:id="rId17"/>
    <p:sldId id="334" r:id="rId18"/>
    <p:sldId id="335" r:id="rId19"/>
    <p:sldId id="337" r:id="rId20"/>
    <p:sldId id="338" r:id="rId21"/>
    <p:sldId id="339" r:id="rId22"/>
    <p:sldId id="340" r:id="rId23"/>
    <p:sldId id="341" r:id="rId24"/>
    <p:sldId id="342" r:id="rId25"/>
    <p:sldId id="34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EDA75-5E88-5270-7C00-B3C35E6E4912}" v="309" dt="2024-11-22T11:40:15.8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0"/>
    <p:restoredTop sz="84464"/>
  </p:normalViewPr>
  <p:slideViewPr>
    <p:cSldViewPr>
      <p:cViewPr>
        <p:scale>
          <a:sx n="83" d="100"/>
          <a:sy n="83" d="100"/>
        </p:scale>
        <p:origin x="1020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chard Thomas (IMH)" userId="S::r.m.thomas@uwtsd.ac.uk::8d4a7181-3256-43e8-8ee5-d375b2b24af7" providerId="AD" clId="Web-{043EDA75-5E88-5270-7C00-B3C35E6E4912}"/>
    <pc:docChg chg="delSld modSld">
      <pc:chgData name="Richard Thomas (IMH)" userId="S::r.m.thomas@uwtsd.ac.uk::8d4a7181-3256-43e8-8ee5-d375b2b24af7" providerId="AD" clId="Web-{043EDA75-5E88-5270-7C00-B3C35E6E4912}" dt="2024-11-22T11:40:15.832" v="168" actId="20577"/>
      <pc:docMkLst>
        <pc:docMk/>
      </pc:docMkLst>
      <pc:sldChg chg="modSp">
        <pc:chgData name="Richard Thomas (IMH)" userId="S::r.m.thomas@uwtsd.ac.uk::8d4a7181-3256-43e8-8ee5-d375b2b24af7" providerId="AD" clId="Web-{043EDA75-5E88-5270-7C00-B3C35E6E4912}" dt="2024-11-22T11:29:17.580" v="37" actId="1076"/>
        <pc:sldMkLst>
          <pc:docMk/>
          <pc:sldMk cId="249046305" sldId="263"/>
        </pc:sldMkLst>
        <pc:spChg chg="mod">
          <ac:chgData name="Richard Thomas (IMH)" userId="S::r.m.thomas@uwtsd.ac.uk::8d4a7181-3256-43e8-8ee5-d375b2b24af7" providerId="AD" clId="Web-{043EDA75-5E88-5270-7C00-B3C35E6E4912}" dt="2024-11-22T11:29:07.268" v="36" actId="20577"/>
          <ac:spMkLst>
            <pc:docMk/>
            <pc:sldMk cId="249046305" sldId="263"/>
            <ac:spMk id="2" creationId="{00000000-0000-0000-0000-000000000000}"/>
          </ac:spMkLst>
        </pc:spChg>
        <pc:picChg chg="mod">
          <ac:chgData name="Richard Thomas (IMH)" userId="S::r.m.thomas@uwtsd.ac.uk::8d4a7181-3256-43e8-8ee5-d375b2b24af7" providerId="AD" clId="Web-{043EDA75-5E88-5270-7C00-B3C35E6E4912}" dt="2024-11-22T11:29:17.580" v="37" actId="1076"/>
          <ac:picMkLst>
            <pc:docMk/>
            <pc:sldMk cId="249046305" sldId="263"/>
            <ac:picMk id="3" creationId="{00000000-0000-0000-0000-000000000000}"/>
          </ac:picMkLst>
        </pc:picChg>
      </pc:sldChg>
      <pc:sldChg chg="modSp">
        <pc:chgData name="Richard Thomas (IMH)" userId="S::r.m.thomas@uwtsd.ac.uk::8d4a7181-3256-43e8-8ee5-d375b2b24af7" providerId="AD" clId="Web-{043EDA75-5E88-5270-7C00-B3C35E6E4912}" dt="2024-11-22T11:30:40.098" v="58" actId="20577"/>
        <pc:sldMkLst>
          <pc:docMk/>
          <pc:sldMk cId="61920481" sldId="288"/>
        </pc:sldMkLst>
        <pc:spChg chg="mod">
          <ac:chgData name="Richard Thomas (IMH)" userId="S::r.m.thomas@uwtsd.ac.uk::8d4a7181-3256-43e8-8ee5-d375b2b24af7" providerId="AD" clId="Web-{043EDA75-5E88-5270-7C00-B3C35E6E4912}" dt="2024-11-22T11:30:27.129" v="46" actId="1076"/>
          <ac:spMkLst>
            <pc:docMk/>
            <pc:sldMk cId="61920481" sldId="288"/>
            <ac:spMk id="8" creationId="{00000000-0000-0000-0000-000000000000}"/>
          </ac:spMkLst>
        </pc:spChg>
        <pc:spChg chg="mod">
          <ac:chgData name="Richard Thomas (IMH)" userId="S::r.m.thomas@uwtsd.ac.uk::8d4a7181-3256-43e8-8ee5-d375b2b24af7" providerId="AD" clId="Web-{043EDA75-5E88-5270-7C00-B3C35E6E4912}" dt="2024-11-22T11:30:40.098" v="58" actId="20577"/>
          <ac:spMkLst>
            <pc:docMk/>
            <pc:sldMk cId="61920481" sldId="288"/>
            <ac:spMk id="10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31:20.084" v="69" actId="20577"/>
        <pc:sldMkLst>
          <pc:docMk/>
          <pc:sldMk cId="1205800376" sldId="289"/>
        </pc:sldMkLst>
        <pc:spChg chg="mod">
          <ac:chgData name="Richard Thomas (IMH)" userId="S::r.m.thomas@uwtsd.ac.uk::8d4a7181-3256-43e8-8ee5-d375b2b24af7" providerId="AD" clId="Web-{043EDA75-5E88-5270-7C00-B3C35E6E4912}" dt="2024-11-22T11:31:20.084" v="69" actId="20577"/>
          <ac:spMkLst>
            <pc:docMk/>
            <pc:sldMk cId="1205800376" sldId="289"/>
            <ac:spMk id="6" creationId="{00000000-0000-0000-0000-000000000000}"/>
          </ac:spMkLst>
        </pc:spChg>
      </pc:sldChg>
      <pc:sldChg chg="del">
        <pc:chgData name="Richard Thomas (IMH)" userId="S::r.m.thomas@uwtsd.ac.uk::8d4a7181-3256-43e8-8ee5-d375b2b24af7" providerId="AD" clId="Web-{043EDA75-5E88-5270-7C00-B3C35E6E4912}" dt="2024-11-22T11:31:42.022" v="70"/>
        <pc:sldMkLst>
          <pc:docMk/>
          <pc:sldMk cId="882599400" sldId="291"/>
        </pc:sldMkLst>
      </pc:sldChg>
      <pc:sldChg chg="modSp">
        <pc:chgData name="Richard Thomas (IMH)" userId="S::r.m.thomas@uwtsd.ac.uk::8d4a7181-3256-43e8-8ee5-d375b2b24af7" providerId="AD" clId="Web-{043EDA75-5E88-5270-7C00-B3C35E6E4912}" dt="2024-11-22T11:32:21.741" v="78" actId="20577"/>
        <pc:sldMkLst>
          <pc:docMk/>
          <pc:sldMk cId="741697058" sldId="293"/>
        </pc:sldMkLst>
        <pc:spChg chg="mod">
          <ac:chgData name="Richard Thomas (IMH)" userId="S::r.m.thomas@uwtsd.ac.uk::8d4a7181-3256-43e8-8ee5-d375b2b24af7" providerId="AD" clId="Web-{043EDA75-5E88-5270-7C00-B3C35E6E4912}" dt="2024-11-22T11:32:21.741" v="78" actId="20577"/>
          <ac:spMkLst>
            <pc:docMk/>
            <pc:sldMk cId="741697058" sldId="293"/>
            <ac:spMk id="9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34:17.791" v="94" actId="20577"/>
        <pc:sldMkLst>
          <pc:docMk/>
          <pc:sldMk cId="1582213616" sldId="332"/>
        </pc:sldMkLst>
        <pc:spChg chg="mod">
          <ac:chgData name="Richard Thomas (IMH)" userId="S::r.m.thomas@uwtsd.ac.uk::8d4a7181-3256-43e8-8ee5-d375b2b24af7" providerId="AD" clId="Web-{043EDA75-5E88-5270-7C00-B3C35E6E4912}" dt="2024-11-22T11:34:17.791" v="94" actId="20577"/>
          <ac:spMkLst>
            <pc:docMk/>
            <pc:sldMk cId="1582213616" sldId="332"/>
            <ac:spMk id="8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35:10.668" v="103" actId="20577"/>
        <pc:sldMkLst>
          <pc:docMk/>
          <pc:sldMk cId="510546852" sldId="333"/>
        </pc:sldMkLst>
        <pc:spChg chg="mod">
          <ac:chgData name="Richard Thomas (IMH)" userId="S::r.m.thomas@uwtsd.ac.uk::8d4a7181-3256-43e8-8ee5-d375b2b24af7" providerId="AD" clId="Web-{043EDA75-5E88-5270-7C00-B3C35E6E4912}" dt="2024-11-22T11:35:10.668" v="103" actId="20577"/>
          <ac:spMkLst>
            <pc:docMk/>
            <pc:sldMk cId="510546852" sldId="333"/>
            <ac:spMk id="8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37:26.875" v="137" actId="20577"/>
        <pc:sldMkLst>
          <pc:docMk/>
          <pc:sldMk cId="35764395" sldId="340"/>
        </pc:sldMkLst>
        <pc:spChg chg="mod">
          <ac:chgData name="Richard Thomas (IMH)" userId="S::r.m.thomas@uwtsd.ac.uk::8d4a7181-3256-43e8-8ee5-d375b2b24af7" providerId="AD" clId="Web-{043EDA75-5E88-5270-7C00-B3C35E6E4912}" dt="2024-11-22T11:37:26.875" v="137" actId="20577"/>
          <ac:spMkLst>
            <pc:docMk/>
            <pc:sldMk cId="35764395" sldId="340"/>
            <ac:spMk id="8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38:10.813" v="157" actId="20577"/>
        <pc:sldMkLst>
          <pc:docMk/>
          <pc:sldMk cId="1353235676" sldId="341"/>
        </pc:sldMkLst>
        <pc:spChg chg="mod">
          <ac:chgData name="Richard Thomas (IMH)" userId="S::r.m.thomas@uwtsd.ac.uk::8d4a7181-3256-43e8-8ee5-d375b2b24af7" providerId="AD" clId="Web-{043EDA75-5E88-5270-7C00-B3C35E6E4912}" dt="2024-11-22T11:38:10.813" v="157" actId="20577"/>
          <ac:spMkLst>
            <pc:docMk/>
            <pc:sldMk cId="1353235676" sldId="341"/>
            <ac:spMk id="8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39:07.815" v="162" actId="20577"/>
        <pc:sldMkLst>
          <pc:docMk/>
          <pc:sldMk cId="569036565" sldId="342"/>
        </pc:sldMkLst>
        <pc:spChg chg="mod">
          <ac:chgData name="Richard Thomas (IMH)" userId="S::r.m.thomas@uwtsd.ac.uk::8d4a7181-3256-43e8-8ee5-d375b2b24af7" providerId="AD" clId="Web-{043EDA75-5E88-5270-7C00-B3C35E6E4912}" dt="2024-11-22T11:39:07.815" v="162" actId="20577"/>
          <ac:spMkLst>
            <pc:docMk/>
            <pc:sldMk cId="569036565" sldId="342"/>
            <ac:spMk id="8" creationId="{00000000-0000-0000-0000-000000000000}"/>
          </ac:spMkLst>
        </pc:spChg>
      </pc:sldChg>
      <pc:sldChg chg="modSp">
        <pc:chgData name="Richard Thomas (IMH)" userId="S::r.m.thomas@uwtsd.ac.uk::8d4a7181-3256-43e8-8ee5-d375b2b24af7" providerId="AD" clId="Web-{043EDA75-5E88-5270-7C00-B3C35E6E4912}" dt="2024-11-22T11:40:15.832" v="168" actId="20577"/>
        <pc:sldMkLst>
          <pc:docMk/>
          <pc:sldMk cId="959633058" sldId="343"/>
        </pc:sldMkLst>
        <pc:spChg chg="mod">
          <ac:chgData name="Richard Thomas (IMH)" userId="S::r.m.thomas@uwtsd.ac.uk::8d4a7181-3256-43e8-8ee5-d375b2b24af7" providerId="AD" clId="Web-{043EDA75-5E88-5270-7C00-B3C35E6E4912}" dt="2024-11-22T11:40:15.832" v="168" actId="20577"/>
          <ac:spMkLst>
            <pc:docMk/>
            <pc:sldMk cId="959633058" sldId="343"/>
            <ac:spMk id="8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11/22/2024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are the implications here for Athletes? As compared to Muscle differences discussed last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8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long should we Immobilise ligaments? RICE?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004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Normal Tendon Healing. What might implications be here for rehabilitation/training?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743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22/11/2024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245699000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22/11/2024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5" Type="http://schemas.openxmlformats.org/officeDocument/2006/relationships/image" Target="../media/image6.tif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image" Target="../media/image8.tiff"/><Relationship Id="rId5" Type="http://schemas.openxmlformats.org/officeDocument/2006/relationships/image" Target="../media/image7.tif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Relationship Id="rId5" Type="http://schemas.openxmlformats.org/officeDocument/2006/relationships/image" Target="../media/image9.tif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Relationship Id="rId5" Type="http://schemas.openxmlformats.org/officeDocument/2006/relationships/image" Target="../media/image10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Relationship Id="rId6" Type="http://schemas.openxmlformats.org/officeDocument/2006/relationships/image" Target="../media/image11.png"/><Relationship Id="rId5" Type="http://schemas.openxmlformats.org/officeDocument/2006/relationships/image" Target="../media/image4.png"/><Relationship Id="rId4" Type="http://schemas.openxmlformats.org/officeDocument/2006/relationships/image" Target="../media/image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Tendon and Ligament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ritical thinking pic.png"/>
          <p:cNvPicPr>
            <a:picLocks noChangeAspect="1"/>
          </p:cNvPicPr>
          <p:nvPr/>
        </p:nvPicPr>
        <p:blipFill>
          <a:blip r:embed="rId3">
            <a:alphaModFix amt="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45"/>
            <a:ext cx="9144000" cy="6858000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62297" y="174965"/>
            <a:ext cx="4419416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Learning Outcomes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475478"/>
            <a:ext cx="7727211" cy="283160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defTabSz="410751" latinLnBrk="1" hangingPunct="0"/>
            <a:endParaRPr lang="en-US" sz="2200" dirty="0"/>
          </a:p>
          <a:p>
            <a:pPr defTabSz="410751"/>
            <a:endParaRPr lang="en-US" sz="2200" dirty="0">
              <a:solidFill>
                <a:srgbClr val="000000"/>
              </a:solidFill>
            </a:endParaRPr>
          </a:p>
          <a:p>
            <a:pPr defTabSz="410751"/>
            <a:endParaRPr lang="en-US" sz="2200" dirty="0">
              <a:solidFill>
                <a:srgbClr val="000000"/>
              </a:solidFill>
            </a:endParaRPr>
          </a:p>
          <a:p>
            <a:pPr marL="401320" indent="-401320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tendon and ligament healing including timescales and timeframes that facilitate appropriate healing</a:t>
            </a:r>
          </a:p>
          <a:p>
            <a:pPr marL="401320" indent="-401320" defTabSz="410751" latinLnBrk="1" hangingPunct="0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Discuss their tolerances to loading</a:t>
            </a:r>
          </a:p>
          <a:p>
            <a:pPr marL="401320" indent="-401320" defTabSz="410751">
              <a:buFont typeface="Arial"/>
              <a:buChar char="•"/>
            </a:pPr>
            <a:r>
              <a:rPr lang="en-US" sz="2200" dirty="0">
                <a:solidFill>
                  <a:srgbClr val="000000"/>
                </a:solidFill>
              </a:rPr>
              <a:t>Be aware of injury gradings</a:t>
            </a: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  <a:p>
            <a:pPr defTabSz="410751" latinLnBrk="1" hangingPunct="0"/>
            <a:endParaRPr lang="en-US" sz="1266" dirty="0">
              <a:solidFill>
                <a:srgbClr val="000000"/>
              </a:solidFill>
            </a:endParaRP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904630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9401" y="174965"/>
            <a:ext cx="7125220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Mechanics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966" y="1080660"/>
            <a:ext cx="7262068" cy="394197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179760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4593" y="174965"/>
            <a:ext cx="7134838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Tendon and Ligament Alignment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04" y="1352032"/>
            <a:ext cx="2611845" cy="174210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43041" y="1352032"/>
            <a:ext cx="2446734" cy="174210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02719" y="3483463"/>
            <a:ext cx="2451890" cy="456856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500" dirty="0">
                <a:solidFill>
                  <a:srgbClr val="000000"/>
                </a:solidFill>
                <a:sym typeface="Helvetica Light"/>
              </a:rPr>
              <a:t>Wavy - Ligament</a:t>
            </a:r>
            <a:endParaRPr lang="en-GB" sz="2531" dirty="0">
              <a:solidFill>
                <a:srgbClr val="000000"/>
              </a:solidFill>
              <a:sym typeface="Helvetica Light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63754" y="3481724"/>
            <a:ext cx="3594767" cy="4106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none" lIns="35719" tIns="35719" rIns="35719" bIns="35719" numCol="1" spcCol="38100" rtlCol="0" anchor="ctr">
            <a:spAutoFit/>
          </a:bodyPr>
          <a:lstStyle/>
          <a:p>
            <a:pPr algn="ctr" defTabSz="410751" latinLnBrk="1" hangingPunct="0"/>
            <a:r>
              <a:rPr lang="en-GB" sz="2200" dirty="0">
                <a:solidFill>
                  <a:srgbClr val="000000"/>
                </a:solidFill>
              </a:rPr>
              <a:t>Patella Tendon – more linear</a:t>
            </a:r>
            <a:endParaRPr lang="en-GB" sz="2200" dirty="0">
              <a:solidFill>
                <a:srgbClr val="000000"/>
              </a:solidFill>
              <a:sym typeface="Helvetica Light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92048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94828" y="236513"/>
            <a:ext cx="216918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1372848"/>
            <a:ext cx="5352170" cy="210346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Attach Bone to Bone</a:t>
            </a:r>
            <a:endParaRPr lang="en-US"/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</a:rPr>
              <a:t>Sprained (injury terminology)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3 Grades</a:t>
            </a:r>
            <a:endParaRPr lang="en-GB" sz="2200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I (Pain no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2 (Pain &amp; laxity)</a:t>
            </a:r>
          </a:p>
          <a:p>
            <a:pPr defTabSz="410751" latinLnBrk="1" hangingPunct="0"/>
            <a:r>
              <a:rPr lang="en-GB" sz="2200" dirty="0">
                <a:solidFill>
                  <a:srgbClr val="000000"/>
                </a:solidFill>
              </a:rPr>
              <a:t>	- Grade 3 (No Pain &amp; lax+++)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58003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30297" y="182412"/>
            <a:ext cx="6502999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Ligament Damage </a:t>
            </a:r>
            <a:r>
              <a:rPr lang="en-US" sz="3516" b="1"/>
              <a:t>and Failure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6678" y="1305967"/>
            <a:ext cx="7632060" cy="401612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286000" y="2985369"/>
            <a:ext cx="4572000" cy="914609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/>
            <a:endParaRPr lang="en-GB" sz="4219" dirty="0">
              <a:solidFill>
                <a:srgbClr val="000000"/>
              </a:solidFill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950 N (95Kg) = 6.05 mm </a:t>
            </a:r>
            <a:endParaRPr lang="en-GB" sz="562" dirty="0">
              <a:latin typeface="Verdana" charset="0"/>
            </a:endParaRPr>
          </a:p>
          <a:p>
            <a:r>
              <a:rPr lang="en-GB" sz="562" b="1" dirty="0">
                <a:latin typeface="Verdana" charset="0"/>
              </a:rPr>
              <a:t>880 N (88Kg) = 5.04 mm </a:t>
            </a:r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408279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6723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70234" y="182412"/>
            <a:ext cx="2820004" cy="63337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516" b="1" dirty="0"/>
              <a:t>Use v Disuse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043606"/>
            <a:ext cx="7293854" cy="240059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200" dirty="0">
                <a:solidFill>
                  <a:srgbClr val="000000"/>
                </a:solidFill>
                <a:sym typeface="Helvetica Light"/>
              </a:rPr>
              <a:t>Ligaments</a:t>
            </a:r>
            <a:r>
              <a:rPr lang="en-GB" sz="2531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1266" dirty="0">
              <a:solidFill>
                <a:srgbClr val="000000"/>
              </a:solidFill>
            </a:endParaRPr>
          </a:p>
          <a:p>
            <a:pPr defTabSz="410751" latinLnBrk="1" hangingPunct="0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Can we increase structural strength and stiffness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ADL enough to maintain 80-90% potential strength/mechanical </a:t>
            </a:r>
          </a:p>
          <a:p>
            <a:pPr defTabSz="410751" latinLnBrk="1" hangingPunct="0"/>
            <a:r>
              <a:rPr lang="en-GB" dirty="0"/>
              <a:t>	potential (Frank, 1996). </a:t>
            </a:r>
          </a:p>
          <a:p>
            <a:pPr defTabSz="410751" latinLnBrk="1" hangingPunct="0"/>
            <a:r>
              <a:rPr lang="en-GB" dirty="0"/>
              <a:t>	</a:t>
            </a:r>
          </a:p>
          <a:p>
            <a:pPr defTabSz="410751" latinLnBrk="1" hangingPunct="0"/>
            <a:r>
              <a:rPr lang="en-GB" dirty="0"/>
              <a:t>	- Exercise increases ligament strength and stiffness by up to an </a:t>
            </a:r>
          </a:p>
          <a:p>
            <a:pPr defTabSz="410751" latinLnBrk="1" hangingPunct="0"/>
            <a:r>
              <a:rPr lang="en-GB" dirty="0"/>
              <a:t>	additional 10-20%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300246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6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708300" y="672041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78546" y="2146968"/>
            <a:ext cx="7720744" cy="25953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</a:t>
            </a:r>
            <a:r>
              <a:rPr lang="en-GB" dirty="0">
                <a:solidFill>
                  <a:srgbClr val="000000"/>
                </a:solidFill>
              </a:rPr>
              <a:t>- </a:t>
            </a:r>
            <a:r>
              <a:rPr lang="en-GB" dirty="0"/>
              <a:t>When ligament tears, frayed stump ends are present </a:t>
            </a:r>
          </a:p>
          <a:p>
            <a:pPr algn="l"/>
            <a:r>
              <a:rPr lang="en-GB" dirty="0"/>
              <a:t>	- Ligament undergoes inflammatory process </a:t>
            </a:r>
          </a:p>
          <a:p>
            <a:pPr algn="l"/>
            <a:r>
              <a:rPr lang="en-GB" dirty="0"/>
              <a:t>	- Ligament stumps become surrounded by fluid, causing ends to 	become friable (easily crumbled)</a:t>
            </a:r>
          </a:p>
          <a:p>
            <a:pPr algn="l"/>
            <a:r>
              <a:rPr lang="en-GB" dirty="0"/>
              <a:t>	- Vascular permeability increases and permits normal inflammatory 	products to invade </a:t>
            </a:r>
          </a:p>
          <a:p>
            <a:pPr algn="l"/>
            <a:r>
              <a:rPr lang="en-GB" dirty="0"/>
              <a:t> 	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41697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88035" y="129265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8980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6hrs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Injury site fill with erythrocytes, leukocytes and lymphocytes.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stumps become progressively more friable with the accumulation of serous fluids in the area 	</a:t>
                      </a:r>
                    </a:p>
                    <a:p>
                      <a:endParaRPr lang="en-GB" sz="1300" dirty="0"/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24/24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Monocytes and macrophages infiltrate the area 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begin to appear and become significant in number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48-72/24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 produce the extracellular matrix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07344">
                <a:tc>
                  <a:txBody>
                    <a:bodyPr/>
                    <a:lstStyle/>
                    <a:p>
                      <a:r>
                        <a:rPr lang="en-GB" sz="1300" dirty="0"/>
                        <a:t>1-2/52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macrophages are numerous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Random collagen fibres and abundant ground substance are seen.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Fragile vascular granulation is seen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Extracellular matrix continues to be synthesised by fibroblasts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Macrophages, mast cells and fibroblasts continue to predominate.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Vascular buds appear in the wound to communicate with existing capillaries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Elastin is seen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83513068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-88868"/>
            <a:ext cx="372247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Healing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290741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2/7</a:t>
                      </a:r>
                      <a:r>
                        <a:rPr lang="en-GB" sz="1300" baseline="0" dirty="0"/>
                        <a:t> to 6/52</a:t>
                      </a:r>
                      <a:endParaRPr lang="en-GB" sz="1300" dirty="0"/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Proliferation phase occurs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Cellular and matrix structures replace the blood clot formed during inflammation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6/52 to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Macrophages and fibroblasts diminish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&lt; 12/12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concentration stabilises with type I collagen replacing type III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cross link increase in number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Ligament becomes more normal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Near normal tensile strength restored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1490828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937228" y="547768"/>
            <a:ext cx="5269544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 dirty="0"/>
              <a:t>Ligament </a:t>
            </a:r>
            <a:r>
              <a:rPr lang="en-US" sz="3516" b="1" dirty="0" err="1"/>
              <a:t>Immobilisation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2423968"/>
            <a:ext cx="7720744" cy="204139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sz="2531" dirty="0">
                <a:solidFill>
                  <a:srgbClr val="000000"/>
                </a:solidFill>
                <a:sym typeface="Helvetica Light"/>
              </a:rPr>
              <a:t>Ligaments:</a:t>
            </a:r>
            <a:endParaRPr lang="en-GB" sz="1266" dirty="0">
              <a:solidFill>
                <a:srgbClr val="000000"/>
              </a:solidFill>
            </a:endParaRPr>
          </a:p>
          <a:p>
            <a:pPr algn="l"/>
            <a:r>
              <a:rPr lang="en-GB" sz="1266" dirty="0">
                <a:solidFill>
                  <a:srgbClr val="000000"/>
                </a:solidFill>
              </a:rPr>
              <a:t>	- </a:t>
            </a:r>
            <a:r>
              <a:rPr lang="en-GB" dirty="0"/>
              <a:t>Major deterioration in first few weeks</a:t>
            </a:r>
          </a:p>
          <a:p>
            <a:pPr algn="l"/>
            <a:r>
              <a:rPr lang="en-GB" dirty="0"/>
              <a:t>	- Ligament cells produce inferior quality ligament material</a:t>
            </a:r>
          </a:p>
          <a:p>
            <a:pPr algn="l"/>
            <a:r>
              <a:rPr lang="en-GB" dirty="0"/>
              <a:t>	- Structural weakening at ligament complex </a:t>
            </a:r>
          </a:p>
          <a:p>
            <a:pPr algn="l"/>
            <a:r>
              <a:rPr lang="en-GB" dirty="0"/>
              <a:t>	- Osteoclast at bone-ligament that decreases the strength of 	insertional bone (concurrently)	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496230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78546" y="1521670"/>
            <a:ext cx="7720744" cy="180581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2500" dirty="0">
                <a:solidFill>
                  <a:srgbClr val="000000"/>
                </a:solidFill>
              </a:rPr>
              <a:t>Types of Tendon Issue</a:t>
            </a:r>
            <a:r>
              <a:rPr lang="en-GB" sz="2500" dirty="0">
                <a:solidFill>
                  <a:srgbClr val="000000"/>
                </a:solidFill>
                <a:sym typeface="Helvetica Light"/>
              </a:rPr>
              <a:t>:</a:t>
            </a:r>
            <a:endParaRPr lang="en-GB" sz="2500" dirty="0">
              <a:solidFill>
                <a:srgbClr val="000000"/>
              </a:solidFill>
            </a:endParaRPr>
          </a:p>
          <a:p>
            <a:r>
              <a:rPr lang="en-GB" sz="2500" dirty="0">
                <a:solidFill>
                  <a:srgbClr val="000000"/>
                </a:solidFill>
              </a:rPr>
              <a:t>	- </a:t>
            </a:r>
            <a:r>
              <a:rPr lang="en-GB" sz="2500" dirty="0"/>
              <a:t>Strain (partial or rupture, same terminology as Muscle)</a:t>
            </a:r>
          </a:p>
          <a:p>
            <a:r>
              <a:rPr lang="en-GB" sz="2500" dirty="0"/>
              <a:t>	- A level of Tendinopathy (Overuse</a:t>
            </a:r>
            <a:r>
              <a:rPr lang="en-GB" sz="1250" dirty="0"/>
              <a:t>)</a:t>
            </a:r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221361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1870" y="-246054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526954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Tendons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45092" y="926265"/>
            <a:ext cx="7720744" cy="4534511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USE</a:t>
            </a:r>
            <a:r>
              <a:rPr lang="en-GB" dirty="0">
                <a:solidFill>
                  <a:srgbClr val="000000"/>
                </a:solidFill>
                <a:sym typeface="Helvetica Light"/>
              </a:rPr>
              <a:t>:</a:t>
            </a:r>
            <a:endParaRPr lang="en-GB" dirty="0">
              <a:solidFill>
                <a:srgbClr val="000000"/>
              </a:solidFill>
            </a:endParaRPr>
          </a:p>
          <a:p>
            <a:pPr algn="l"/>
            <a:r>
              <a:rPr lang="en-GB" dirty="0">
                <a:solidFill>
                  <a:srgbClr val="000000"/>
                </a:solidFill>
              </a:rPr>
              <a:t>	- </a:t>
            </a:r>
            <a:r>
              <a:rPr lang="en-GB" dirty="0"/>
              <a:t>Few good studies available</a:t>
            </a:r>
          </a:p>
          <a:p>
            <a:pPr algn="l"/>
            <a:r>
              <a:rPr lang="en-GB" dirty="0"/>
              <a:t>	- Use increases number and size of collagen fibrils</a:t>
            </a:r>
          </a:p>
          <a:p>
            <a:r>
              <a:rPr lang="en-GB" dirty="0"/>
              <a:t>	- Use increases cross-sectional area (remember muscles)</a:t>
            </a:r>
          </a:p>
          <a:p>
            <a:pPr algn="l"/>
            <a:r>
              <a:rPr lang="en-GB" dirty="0"/>
              <a:t>	- Exercise leads to increased collagen synthesis in growing tendons 	(Curwin et al,1988) </a:t>
            </a:r>
          </a:p>
          <a:p>
            <a:pPr algn="l"/>
            <a:r>
              <a:rPr lang="en-GB" dirty="0"/>
              <a:t>	- Exercise leads to increased number of fibroblasts in tendons 	(Zamora &amp; Marini,1988)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DISUSE: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Few good studies available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Reduction in molecular and cellular activity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Reduced number of Tendon cells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Atrophy of tendon, losing weight, stiffness and tensile strength</a:t>
            </a:r>
          </a:p>
          <a:p>
            <a:pPr algn="l"/>
            <a:endParaRPr lang="en-GB" sz="1266" dirty="0"/>
          </a:p>
          <a:p>
            <a:pPr algn="l"/>
            <a:endParaRPr lang="en-GB" sz="1266" dirty="0"/>
          </a:p>
          <a:p>
            <a:pPr algn="l"/>
            <a:endParaRPr lang="en-GB" sz="1266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1054685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21151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52397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0-3/7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Cells that originate from extrinsic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peri-tendinous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tissue and from intrinsic tissue from the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epitenon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and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active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7216">
                <a:tc>
                  <a:txBody>
                    <a:bodyPr/>
                    <a:lstStyle/>
                    <a:p>
                      <a:r>
                        <a:rPr lang="en-GB" sz="1300" dirty="0"/>
                        <a:t>5/7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Wound gap is filled by phagocytes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initiated , new collagen fibres placed in random and disorganised orientation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Collagen synthesis peaks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5819">
                <a:tc>
                  <a:txBody>
                    <a:bodyPr/>
                    <a:lstStyle/>
                    <a:p>
                      <a:r>
                        <a:rPr lang="en-GB" sz="1300" dirty="0"/>
                        <a:t>3/52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provides significant fibroblast proliferation at the site.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Significant revascularisation occurs.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Synovial sheath is rebuilt: smooth gliding surface develops.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also start to become orientated in line with tendon axis 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predominate in the healing area. Collagen content increases. Collagen fully orientated with tendon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46204443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4950334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516" b="1"/>
              <a:t>Acute Tendon Healing</a:t>
            </a:r>
            <a:endParaRPr lang="en-US" sz="3516" b="1" dirty="0"/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8546" y="2291111"/>
            <a:ext cx="5352170" cy="266933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8545" y="1397000"/>
          <a:ext cx="6741456" cy="317329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32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81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5/52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synthesis is complete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6/52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Fibroblasts that have proliferated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endotenon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are the primary cells: simultaneously synthesising collagen whilst contributing to collagen re-absorption 	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2/12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Collagen is mature and re-aligned along the tendons axis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2938">
                <a:tc>
                  <a:txBody>
                    <a:bodyPr/>
                    <a:lstStyle/>
                    <a:p>
                      <a:r>
                        <a:rPr lang="en-GB" sz="1300" dirty="0"/>
                        <a:t>4/12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	Fibroblasts have reverted to </a:t>
                      </a:r>
                      <a:r>
                        <a:rPr lang="en-GB" sz="1300" b="0" i="0" u="none" strike="noStrike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tenocytes</a:t>
                      </a:r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 , Type III collagen has been replaced by Type I </a:t>
                      </a:r>
                    </a:p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Maturation is complete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63996">
                <a:tc>
                  <a:txBody>
                    <a:bodyPr/>
                    <a:lstStyle/>
                    <a:p>
                      <a:r>
                        <a:rPr lang="en-GB" sz="1300" dirty="0"/>
                        <a:t>40-50/52</a:t>
                      </a:r>
                    </a:p>
                  </a:txBody>
                  <a:tcPr marL="64294" marR="64294" marT="32147" marB="32147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Helvetica Light"/>
                        </a:rPr>
                        <a:t>Strength is 85-95% normal 	</a:t>
                      </a:r>
                    </a:p>
                  </a:txBody>
                  <a:tcPr marL="64294" marR="64294" marT="32147" marB="32147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97549755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5605009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Structure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0381" y="1490155"/>
            <a:ext cx="4071938" cy="377725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4145929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2" y="452177"/>
            <a:ext cx="6173675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6" y="1465097"/>
            <a:ext cx="6288732" cy="35779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2574037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452177"/>
            <a:ext cx="6414777" cy="633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- Abnormal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8545" y="1593710"/>
            <a:ext cx="5991083" cy="2482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Reactive Tendinopathy</a:t>
            </a: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Tendon </a:t>
            </a:r>
            <a:r>
              <a:rPr lang="en-GB" dirty="0" err="1">
                <a:solidFill>
                  <a:srgbClr val="000000"/>
                </a:solidFill>
              </a:rPr>
              <a:t>Dysrepair</a:t>
            </a:r>
            <a:endParaRPr lang="en-GB" dirty="0">
              <a:solidFill>
                <a:srgbClr val="000000"/>
              </a:solidFill>
            </a:endParaRPr>
          </a:p>
          <a:p>
            <a:pPr marL="401822" indent="-401822" defTabSz="410751" latinLnBrk="1" hangingPunct="0">
              <a:buFont typeface="Arial" charset="0"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 marL="401822" indent="-401822" latinLnBrk="1" hangingPunct="0">
              <a:buFont typeface="Arial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Degenerative Tendinopathy</a:t>
            </a:r>
          </a:p>
          <a:p>
            <a:pPr latinLnBrk="1" hangingPunct="0"/>
            <a:endParaRPr lang="en-GB" dirty="0">
              <a:solidFill>
                <a:srgbClr val="000000"/>
              </a:solidFill>
            </a:endParaRPr>
          </a:p>
          <a:p>
            <a:pPr latinLnBrk="1" hangingPunct="0"/>
            <a:r>
              <a:rPr lang="en-GB" dirty="0">
                <a:solidFill>
                  <a:srgbClr val="000000"/>
                </a:solidFill>
              </a:rPr>
              <a:t>These are based on the Tendon Pathology continuum </a:t>
            </a:r>
          </a:p>
          <a:p>
            <a:pPr latinLnBrk="1" hangingPunct="0"/>
            <a:r>
              <a:rPr lang="en-GB" dirty="0">
                <a:solidFill>
                  <a:srgbClr val="000000"/>
                </a:solidFill>
              </a:rPr>
              <a:t>proposed by Cook &amp; </a:t>
            </a:r>
            <a:r>
              <a:rPr lang="en-GB" dirty="0" err="1">
                <a:solidFill>
                  <a:srgbClr val="000000"/>
                </a:solidFill>
              </a:rPr>
              <a:t>Purdham</a:t>
            </a:r>
            <a:r>
              <a:rPr lang="en-GB" dirty="0">
                <a:solidFill>
                  <a:srgbClr val="000000"/>
                </a:solidFill>
              </a:rPr>
              <a:t> (2008)</a:t>
            </a:r>
          </a:p>
          <a:p>
            <a:pPr marL="401822" indent="-401822" latinLnBrk="1" hangingPunct="0">
              <a:buFont typeface="Arial" charset="0"/>
              <a:buChar char="•"/>
            </a:pPr>
            <a:endParaRPr lang="en-GB" sz="1266" dirty="0">
              <a:solidFill>
                <a:srgbClr val="0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85733982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414777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Reactive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9463" y="1697178"/>
            <a:ext cx="6816613" cy="3402535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Non inflammatory</a:t>
            </a:r>
            <a:endParaRPr lang="en-US"/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Acute Tensile/ Compressive Force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Localised thickening at point of stress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 CSA in response to load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Normal tendon increases stiffness not CSA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Able to return to normal state after </a:t>
            </a:r>
            <a:r>
              <a:rPr lang="en-GB" sz="1969" dirty="0" err="1">
                <a:solidFill>
                  <a:srgbClr val="000000"/>
                </a:solidFill>
              </a:rPr>
              <a:t>deload</a:t>
            </a:r>
            <a:endParaRPr lang="en-GB" sz="1969" dirty="0">
              <a:solidFill>
                <a:srgbClr val="000000"/>
              </a:solidFill>
            </a:endParaRP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50" dirty="0"/>
              <a:t>Increased protein synthesis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Matrix changes due to water uptake 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Collagen integrity maintained 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No neurovascular changes 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Minutes – few days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76439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80381" y="-88868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</a:t>
            </a:r>
            <a:r>
              <a:rPr lang="en-US" sz="3516" b="1" dirty="0" err="1"/>
              <a:t>Dysrepair</a:t>
            </a:r>
            <a:r>
              <a:rPr lang="en-US" sz="3516" b="1" dirty="0"/>
              <a:t>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1277356"/>
            <a:ext cx="6816613" cy="2490490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Attempt at tendon healing</a:t>
            </a:r>
            <a:endParaRPr lang="en-US"/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50" dirty="0">
                <a:solidFill>
                  <a:srgbClr val="000000"/>
                </a:solidFill>
              </a:rPr>
              <a:t>Similar to Reactive but with increased cell breakdown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cells numbers (</a:t>
            </a:r>
            <a:r>
              <a:rPr lang="en-GB" sz="1969" dirty="0" err="1">
                <a:solidFill>
                  <a:srgbClr val="000000"/>
                </a:solidFill>
              </a:rPr>
              <a:t>Chrondrocytes</a:t>
            </a:r>
            <a:r>
              <a:rPr lang="en-GB" sz="1969" dirty="0">
                <a:solidFill>
                  <a:srgbClr val="000000"/>
                </a:solidFill>
              </a:rPr>
              <a:t> and </a:t>
            </a:r>
          </a:p>
          <a:p>
            <a:pPr defTabSz="410751" latinLnBrk="1" hangingPunct="0"/>
            <a:r>
              <a:rPr lang="en-GB" sz="1969" dirty="0">
                <a:solidFill>
                  <a:srgbClr val="000000"/>
                </a:solidFill>
              </a:rPr>
              <a:t>	Myofibroblasts)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Separation of collagen and disorganisation of matrix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Increased ground substance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50" dirty="0"/>
              <a:t>Some may increase in neovascularization and neural (blood supply and nerves)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323567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Tendon Concepts – Degenerative tendinopathy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33288" y="2153169"/>
            <a:ext cx="6816613" cy="2793522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cell death </a:t>
            </a:r>
            <a:endParaRPr lang="en-US"/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Areas of </a:t>
            </a:r>
            <a:r>
              <a:rPr lang="en-GB" sz="1969" dirty="0" err="1">
                <a:solidFill>
                  <a:srgbClr val="000000"/>
                </a:solidFill>
              </a:rPr>
              <a:t>acellularity</a:t>
            </a:r>
            <a:endParaRPr lang="en-GB" sz="1969" dirty="0">
              <a:solidFill>
                <a:srgbClr val="000000"/>
              </a:solidFill>
            </a:endParaRP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50" dirty="0"/>
              <a:t>Large areas of disordered matrix filled with vessels, matrix breakdown products and little collage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Islands of degenerative pathology 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Interspersed with other areas of pathology and normal </a:t>
            </a:r>
          </a:p>
          <a:p>
            <a:pPr defTabSz="410751" latinLnBrk="1" hangingPunct="0"/>
            <a:r>
              <a:rPr lang="en-GB" sz="1969" dirty="0"/>
              <a:t>`	tendon 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97% Achilles tendons that rupture are degenerative 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69036565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2156"/>
            <a:ext cx="9143999" cy="6879151"/>
          </a:xfrm>
          <a:prstGeom prst="rect">
            <a:avLst/>
          </a:prstGeom>
        </p:spPr>
      </p:pic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33288" y="251722"/>
            <a:ext cx="6615695" cy="1174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516" b="1" dirty="0"/>
              <a:t>Clinical Concepts </a:t>
            </a:r>
            <a:br>
              <a:rPr lang="en-US" sz="3516" b="1" dirty="0"/>
            </a:br>
            <a:r>
              <a:rPr lang="en-US" sz="3516" b="1" dirty="0"/>
              <a:t>– Where are they </a:t>
            </a:r>
          </a:p>
        </p:txBody>
      </p:sp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32829" y="1900843"/>
            <a:ext cx="6816613" cy="2190408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35719" tIns="35719" rIns="35719" bIns="35719" numCol="1" spcCol="38100" rtlCol="0" anchor="ctr">
            <a:spAutoFit/>
          </a:bodyPr>
          <a:lstStyle/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Subjective assessment is Key</a:t>
            </a:r>
            <a:endParaRPr lang="en-US"/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>
                <a:solidFill>
                  <a:srgbClr val="000000"/>
                </a:solidFill>
              </a:rPr>
              <a:t>Duration of symptoms (Chronic/Acute)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Age factor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50" dirty="0"/>
              <a:t>Single bout or repeated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Questionnaires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r>
              <a:rPr lang="en-GB" sz="1969" dirty="0"/>
              <a:t>Objective Markers?  (Squeeze/SL Calf Raise)</a:t>
            </a:r>
          </a:p>
          <a:p>
            <a:pPr marL="401320" indent="-401320" defTabSz="410751" latinLnBrk="1" hangingPunct="0">
              <a:buFont typeface="Arial" charset="0"/>
              <a:buChar char="•"/>
            </a:pPr>
            <a:endParaRPr lang="en-GB" sz="196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59633058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1190</Words>
  <Application>Microsoft Office PowerPoint</Application>
  <PresentationFormat>On-screen Show (4:3)</PresentationFormat>
  <Paragraphs>233</Paragraphs>
  <Slides>22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20140311PresentationUWTSDTemplate</vt:lpstr>
      <vt:lpstr>BMST4004   Tendon and Ligament Healing</vt:lpstr>
      <vt:lpstr>Learning Outcomes </vt:lpstr>
      <vt:lpstr>Tendon and Ligament Mechanics</vt:lpstr>
      <vt:lpstr>Tendon and Ligament Alignment</vt:lpstr>
      <vt:lpstr>Ligament</vt:lpstr>
      <vt:lpstr>Ligament Damage and Failure</vt:lpstr>
      <vt:lpstr>Use v Disuse</vt:lpstr>
      <vt:lpstr>Ligament Healing</vt:lpstr>
      <vt:lpstr>Ligament Healing</vt:lpstr>
      <vt:lpstr>Ligament Healing</vt:lpstr>
      <vt:lpstr>Ligament Immobilisation</vt:lpstr>
      <vt:lpstr>Tendons</vt:lpstr>
      <vt:lpstr>Tendons</vt:lpstr>
      <vt:lpstr>Acute Tendon Healing</vt:lpstr>
      <vt:lpstr>Acute Tendon Healing</vt:lpstr>
      <vt:lpstr>Tendon Structure </vt:lpstr>
      <vt:lpstr>Tendon Concepts - Normal</vt:lpstr>
      <vt:lpstr>Tendon Concepts - Abnormal</vt:lpstr>
      <vt:lpstr>Tendon Concepts – Reactive tendinopathy</vt:lpstr>
      <vt:lpstr>Tendon Concepts – Dysrepair tendinopathy</vt:lpstr>
      <vt:lpstr>Tendon Concepts – Degenerative tendinopathy</vt:lpstr>
      <vt:lpstr>Clinical Concepts  – Where are they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79</cp:revision>
  <dcterms:created xsi:type="dcterms:W3CDTF">2015-04-14T15:21:28Z</dcterms:created>
  <dcterms:modified xsi:type="dcterms:W3CDTF">2024-11-22T11:40:19Z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