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8" r:id="rId1"/>
  </p:sldMasterIdLst>
  <p:sldIdLst>
    <p:sldId id="256" r:id="rId2"/>
    <p:sldId id="300" r:id="rId3"/>
    <p:sldId id="321" r:id="rId4"/>
    <p:sldId id="315" r:id="rId5"/>
    <p:sldId id="322" r:id="rId6"/>
    <p:sldId id="324" r:id="rId7"/>
    <p:sldId id="328" r:id="rId8"/>
    <p:sldId id="325" r:id="rId9"/>
    <p:sldId id="326" r:id="rId10"/>
    <p:sldId id="327" r:id="rId11"/>
    <p:sldId id="323" r:id="rId12"/>
    <p:sldId id="257" r:id="rId13"/>
    <p:sldId id="258" r:id="rId14"/>
    <p:sldId id="259" r:id="rId15"/>
    <p:sldId id="260" r:id="rId16"/>
    <p:sldId id="261" r:id="rId17"/>
    <p:sldId id="262" r:id="rId18"/>
    <p:sldId id="313" r:id="rId19"/>
    <p:sldId id="264" r:id="rId20"/>
    <p:sldId id="265" r:id="rId21"/>
    <p:sldId id="266" r:id="rId22"/>
    <p:sldId id="309" r:id="rId23"/>
    <p:sldId id="267" r:id="rId24"/>
    <p:sldId id="310" r:id="rId25"/>
    <p:sldId id="311" r:id="rId26"/>
    <p:sldId id="333" r:id="rId27"/>
    <p:sldId id="312" r:id="rId28"/>
    <p:sldId id="275" r:id="rId29"/>
    <p:sldId id="276" r:id="rId30"/>
    <p:sldId id="277" r:id="rId31"/>
    <p:sldId id="278" r:id="rId32"/>
    <p:sldId id="314" r:id="rId33"/>
    <p:sldId id="292" r:id="rId34"/>
    <p:sldId id="293" r:id="rId35"/>
    <p:sldId id="295" r:id="rId36"/>
    <p:sldId id="296" r:id="rId37"/>
    <p:sldId id="297" r:id="rId38"/>
    <p:sldId id="298" r:id="rId39"/>
    <p:sldId id="299" r:id="rId40"/>
    <p:sldId id="268" r:id="rId41"/>
    <p:sldId id="269" r:id="rId42"/>
    <p:sldId id="270" r:id="rId43"/>
    <p:sldId id="271" r:id="rId44"/>
    <p:sldId id="291" r:id="rId45"/>
    <p:sldId id="273" r:id="rId46"/>
    <p:sldId id="329" r:id="rId47"/>
    <p:sldId id="288" r:id="rId48"/>
    <p:sldId id="307" r:id="rId49"/>
    <p:sldId id="320" r:id="rId50"/>
    <p:sldId id="330" r:id="rId51"/>
    <p:sldId id="331" r:id="rId52"/>
    <p:sldId id="332"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92" d="100"/>
          <a:sy n="92" d="100"/>
        </p:scale>
        <p:origin x="-1428"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7.emf"/></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228600"/>
            <a:ext cx="7772400" cy="990600"/>
          </a:xfrm>
        </p:spPr>
        <p:txBody>
          <a:bodyPr/>
          <a:lstStyle>
            <a:lvl1pPr algn="ctr">
              <a:defRPr sz="3600"/>
            </a:lvl1pPr>
          </a:lstStyle>
          <a:p>
            <a:r>
              <a:rPr lang="en-US" smtClean="0"/>
              <a:t>Click to edit Master title style</a:t>
            </a:r>
            <a:endParaRPr lang="en-GB"/>
          </a:p>
        </p:txBody>
      </p:sp>
      <p:sp>
        <p:nvSpPr>
          <p:cNvPr id="3075" name="Rectangle 3"/>
          <p:cNvSpPr>
            <a:spLocks noGrp="1" noChangeArrowheads="1"/>
          </p:cNvSpPr>
          <p:nvPr>
            <p:ph type="subTitle" idx="1"/>
          </p:nvPr>
        </p:nvSpPr>
        <p:spPr>
          <a:xfrm>
            <a:off x="1600200" y="1524000"/>
            <a:ext cx="5943600" cy="838200"/>
          </a:xfrm>
        </p:spPr>
        <p:txBody>
          <a:bodyPr/>
          <a:lstStyle>
            <a:lvl1pPr marL="0" indent="0" algn="ctr">
              <a:buFontTx/>
              <a:buNone/>
              <a:defRPr sz="2400"/>
            </a:lvl1pPr>
          </a:lstStyle>
          <a:p>
            <a:r>
              <a:rPr lang="en-US" smtClean="0"/>
              <a:t>Click to edit Master subtitle style</a:t>
            </a:r>
            <a:endParaRPr lang="en-GB"/>
          </a:p>
        </p:txBody>
      </p:sp>
      <p:sp>
        <p:nvSpPr>
          <p:cNvPr id="3076" name="Rectangle 4"/>
          <p:cNvSpPr>
            <a:spLocks noGrp="1" noChangeArrowheads="1"/>
          </p:cNvSpPr>
          <p:nvPr>
            <p:ph type="dt" sz="half" idx="2"/>
          </p:nvPr>
        </p:nvSpPr>
        <p:spPr>
          <a:xfrm>
            <a:off x="104775" y="6400800"/>
            <a:ext cx="2133600" cy="381000"/>
          </a:xfrm>
        </p:spPr>
        <p:txBody>
          <a:bodyPr/>
          <a:lstStyle>
            <a:lvl1pPr>
              <a:defRPr/>
            </a:lvl1pPr>
          </a:lstStyle>
          <a:p>
            <a:endParaRPr lang="en-GB"/>
          </a:p>
        </p:txBody>
      </p:sp>
      <p:sp>
        <p:nvSpPr>
          <p:cNvPr id="3077" name="Rectangle 5"/>
          <p:cNvSpPr>
            <a:spLocks noGrp="1" noChangeArrowheads="1"/>
          </p:cNvSpPr>
          <p:nvPr>
            <p:ph type="ftr" sz="quarter" idx="3"/>
          </p:nvPr>
        </p:nvSpPr>
        <p:spPr>
          <a:xfrm>
            <a:off x="3124200" y="6400800"/>
            <a:ext cx="2895600" cy="381000"/>
          </a:xfrm>
        </p:spPr>
        <p:txBody>
          <a:bodyPr/>
          <a:lstStyle>
            <a:lvl1pPr>
              <a:defRPr/>
            </a:lvl1pPr>
          </a:lstStyle>
          <a:p>
            <a:endParaRPr lang="en-GB"/>
          </a:p>
        </p:txBody>
      </p:sp>
      <p:sp>
        <p:nvSpPr>
          <p:cNvPr id="3078" name="Rectangle 6"/>
          <p:cNvSpPr>
            <a:spLocks noGrp="1" noChangeArrowheads="1"/>
          </p:cNvSpPr>
          <p:nvPr>
            <p:ph type="sldNum" sz="quarter" idx="4"/>
          </p:nvPr>
        </p:nvSpPr>
        <p:spPr>
          <a:xfrm>
            <a:off x="6934200" y="6400800"/>
            <a:ext cx="2133600" cy="381000"/>
          </a:xfrm>
        </p:spPr>
        <p:txBody>
          <a:bodyPr/>
          <a:lstStyle>
            <a:lvl1pPr>
              <a:defRPr/>
            </a:lvl1pPr>
          </a:lstStyle>
          <a:p>
            <a:fld id="{A5F2FA27-DC9E-4CCC-858D-2A0FB93EDB30}" type="slidenum">
              <a:rPr lang="en-GB"/>
              <a:pPr/>
              <a:t>‹#›</a:t>
            </a:fld>
            <a:endParaRPr lang="en-GB"/>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51520" y="6165304"/>
            <a:ext cx="1689239" cy="590733"/>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7711C1ED-BE95-49ED-BA0D-9F3805EB42C1}" type="slidenum">
              <a:rPr lang="en-GB"/>
              <a:pPr/>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6165304"/>
            <a:ext cx="1689239" cy="590733"/>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966B9AE2-015C-4168-BEB7-E5198C01E6AB}" type="slidenum">
              <a:rPr lang="en-GB"/>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6165304"/>
            <a:ext cx="1689239" cy="590733"/>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81000" y="1738313"/>
            <a:ext cx="41148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38313"/>
            <a:ext cx="41148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65BDDC96-5EAF-4289-8507-AB1B05A82E5C}" type="slidenum">
              <a:rPr lang="en-GB"/>
              <a:pPr/>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6165304"/>
            <a:ext cx="1689239" cy="590733"/>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9EFFADE8-2422-44A5-B970-6EA3F4D1F7FE}" type="slidenum">
              <a:rPr lang="en-GB"/>
              <a:pPr/>
              <a:t>‹#›</a:t>
            </a:fld>
            <a:endParaRPr lang="en-GB"/>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6165304"/>
            <a:ext cx="1689239" cy="590733"/>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47D48DE9-6B35-416A-80BA-66CEB549B310}" type="slidenum">
              <a:rPr lang="en-GB"/>
              <a:pPr/>
              <a:t>‹#›</a:t>
            </a:fld>
            <a:endParaRPr lang="en-GB"/>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6165304"/>
            <a:ext cx="1689239" cy="590733"/>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EE3AA073-B61B-44B2-A434-29C61F879354}" type="slidenum">
              <a:rPr lang="en-GB"/>
              <a:pPr/>
              <a:t>‹#›</a:t>
            </a:fld>
            <a:endParaRPr lang="en-GB"/>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6165304"/>
            <a:ext cx="1689239" cy="590733"/>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468B9223-B705-457B-BD28-D334AE8DB2F6}" type="slidenum">
              <a:rPr lang="en-GB"/>
              <a:pPr/>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6165304"/>
            <a:ext cx="1689239" cy="590733"/>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486B2472-6418-42CB-94DB-229A34C2701A}" type="slidenum">
              <a:rPr lang="en-GB"/>
              <a:pPr/>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6165304"/>
            <a:ext cx="1689239" cy="590733"/>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76CA44FE-9F6C-42C2-88AB-EA85F23CD762}" type="slidenum">
              <a:rPr lang="en-GB"/>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6165304"/>
            <a:ext cx="1689239" cy="590733"/>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9238" y="152400"/>
            <a:ext cx="2163762" cy="608171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775" y="152400"/>
            <a:ext cx="6342063" cy="60817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A3DC8946-5D2E-465A-B117-0E9F29534FFB}" type="slidenum">
              <a:rPr lang="en-GB"/>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6165304"/>
            <a:ext cx="1689239" cy="590733"/>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04775" y="152400"/>
            <a:ext cx="6400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Rectangle 3"/>
          <p:cNvSpPr>
            <a:spLocks noGrp="1" noChangeArrowheads="1"/>
          </p:cNvSpPr>
          <p:nvPr>
            <p:ph type="body" idx="1"/>
          </p:nvPr>
        </p:nvSpPr>
        <p:spPr bwMode="auto">
          <a:xfrm>
            <a:off x="381000" y="1738313"/>
            <a:ext cx="83820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1028" name="Rectangle 4"/>
          <p:cNvSpPr>
            <a:spLocks noGrp="1" noChangeArrowheads="1"/>
          </p:cNvSpPr>
          <p:nvPr>
            <p:ph type="dt" sz="half" idx="2"/>
          </p:nvPr>
        </p:nvSpPr>
        <p:spPr bwMode="auto">
          <a:xfrm>
            <a:off x="119063" y="6400800"/>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GB"/>
          </a:p>
        </p:txBody>
      </p:sp>
      <p:sp>
        <p:nvSpPr>
          <p:cNvPr id="1029" name="Rectangle 5"/>
          <p:cNvSpPr>
            <a:spLocks noGrp="1" noChangeArrowheads="1"/>
          </p:cNvSpPr>
          <p:nvPr>
            <p:ph type="ftr" sz="quarter" idx="3"/>
          </p:nvPr>
        </p:nvSpPr>
        <p:spPr bwMode="auto">
          <a:xfrm>
            <a:off x="3124200" y="6400800"/>
            <a:ext cx="2895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GB"/>
          </a:p>
        </p:txBody>
      </p:sp>
      <p:sp>
        <p:nvSpPr>
          <p:cNvPr id="1030" name="Rectangle 6"/>
          <p:cNvSpPr>
            <a:spLocks noGrp="1" noChangeArrowheads="1"/>
          </p:cNvSpPr>
          <p:nvPr>
            <p:ph type="sldNum" sz="quarter" idx="4"/>
          </p:nvPr>
        </p:nvSpPr>
        <p:spPr bwMode="auto">
          <a:xfrm>
            <a:off x="6934200" y="6400800"/>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9245660-858F-4030-95B0-311CA2CC69A4}"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xStyles>
    <p:titleStyle>
      <a:lvl1pPr algn="l" rtl="0" eaLnBrk="1" fontAlgn="base" hangingPunct="1">
        <a:spcBef>
          <a:spcPct val="0"/>
        </a:spcBef>
        <a:spcAft>
          <a:spcPct val="0"/>
        </a:spcAft>
        <a:defRPr sz="3200">
          <a:solidFill>
            <a:schemeClr val="tx1"/>
          </a:solidFill>
          <a:latin typeface="+mj-lt"/>
          <a:ea typeface="+mj-ea"/>
          <a:cs typeface="+mj-cs"/>
        </a:defRPr>
      </a:lvl1pPr>
      <a:lvl2pPr algn="l" rtl="0" eaLnBrk="1" fontAlgn="base" hangingPunct="1">
        <a:spcBef>
          <a:spcPct val="0"/>
        </a:spcBef>
        <a:spcAft>
          <a:spcPct val="0"/>
        </a:spcAft>
        <a:defRPr sz="3200">
          <a:solidFill>
            <a:schemeClr val="tx1"/>
          </a:solidFill>
          <a:latin typeface="Arial" charset="0"/>
          <a:cs typeface="Arial" charset="0"/>
        </a:defRPr>
      </a:lvl2pPr>
      <a:lvl3pPr algn="l" rtl="0" eaLnBrk="1" fontAlgn="base" hangingPunct="1">
        <a:spcBef>
          <a:spcPct val="0"/>
        </a:spcBef>
        <a:spcAft>
          <a:spcPct val="0"/>
        </a:spcAft>
        <a:defRPr sz="3200">
          <a:solidFill>
            <a:schemeClr val="tx1"/>
          </a:solidFill>
          <a:latin typeface="Arial" charset="0"/>
          <a:cs typeface="Arial" charset="0"/>
        </a:defRPr>
      </a:lvl3pPr>
      <a:lvl4pPr algn="l" rtl="0" eaLnBrk="1" fontAlgn="base" hangingPunct="1">
        <a:spcBef>
          <a:spcPct val="0"/>
        </a:spcBef>
        <a:spcAft>
          <a:spcPct val="0"/>
        </a:spcAft>
        <a:defRPr sz="3200">
          <a:solidFill>
            <a:schemeClr val="tx1"/>
          </a:solidFill>
          <a:latin typeface="Arial" charset="0"/>
          <a:cs typeface="Arial" charset="0"/>
        </a:defRPr>
      </a:lvl4pPr>
      <a:lvl5pPr algn="l" rtl="0" eaLnBrk="1" fontAlgn="base" hangingPunct="1">
        <a:spcBef>
          <a:spcPct val="0"/>
        </a:spcBef>
        <a:spcAft>
          <a:spcPct val="0"/>
        </a:spcAft>
        <a:defRPr sz="3200">
          <a:solidFill>
            <a:schemeClr val="tx1"/>
          </a:solidFill>
          <a:latin typeface="Arial" charset="0"/>
          <a:cs typeface="Arial" charset="0"/>
        </a:defRPr>
      </a:lvl5pPr>
      <a:lvl6pPr marL="457200" algn="l" rtl="0" eaLnBrk="1" fontAlgn="base" hangingPunct="1">
        <a:spcBef>
          <a:spcPct val="0"/>
        </a:spcBef>
        <a:spcAft>
          <a:spcPct val="0"/>
        </a:spcAft>
        <a:defRPr sz="3200">
          <a:solidFill>
            <a:schemeClr val="tx1"/>
          </a:solidFill>
          <a:latin typeface="Arial" charset="0"/>
          <a:cs typeface="Arial" charset="0"/>
        </a:defRPr>
      </a:lvl6pPr>
      <a:lvl7pPr marL="914400" algn="l" rtl="0" eaLnBrk="1" fontAlgn="base" hangingPunct="1">
        <a:spcBef>
          <a:spcPct val="0"/>
        </a:spcBef>
        <a:spcAft>
          <a:spcPct val="0"/>
        </a:spcAft>
        <a:defRPr sz="3200">
          <a:solidFill>
            <a:schemeClr val="tx1"/>
          </a:solidFill>
          <a:latin typeface="Arial" charset="0"/>
          <a:cs typeface="Arial" charset="0"/>
        </a:defRPr>
      </a:lvl7pPr>
      <a:lvl8pPr marL="1371600" algn="l" rtl="0" eaLnBrk="1" fontAlgn="base" hangingPunct="1">
        <a:spcBef>
          <a:spcPct val="0"/>
        </a:spcBef>
        <a:spcAft>
          <a:spcPct val="0"/>
        </a:spcAft>
        <a:defRPr sz="3200">
          <a:solidFill>
            <a:schemeClr val="tx1"/>
          </a:solidFill>
          <a:latin typeface="Arial" charset="0"/>
          <a:cs typeface="Arial" charset="0"/>
        </a:defRPr>
      </a:lvl8pPr>
      <a:lvl9pPr marL="1828800" algn="l" rtl="0" eaLnBrk="1" fontAlgn="base" hangingPunct="1">
        <a:spcBef>
          <a:spcPct val="0"/>
        </a:spcBef>
        <a:spcAft>
          <a:spcPct val="0"/>
        </a:spcAft>
        <a:defRPr sz="3200">
          <a:solidFill>
            <a:schemeClr val="tx1"/>
          </a:solidFill>
          <a:latin typeface="Arial" charset="0"/>
          <a:cs typeface="Arial" charset="0"/>
        </a:defRPr>
      </a:lvl9pPr>
    </p:titleStyle>
    <p:bodyStyle>
      <a:lvl1pPr marL="342900" indent="-342900" algn="l"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400">
          <a:solidFill>
            <a:schemeClr val="tx1"/>
          </a:solidFill>
          <a:latin typeface="+mn-lt"/>
          <a:cs typeface="+mn-cs"/>
        </a:defRPr>
      </a:lvl2pPr>
      <a:lvl3pPr marL="1143000" indent="-228600" algn="l" rtl="0" eaLnBrk="1" fontAlgn="base" hangingPunct="1">
        <a:spcBef>
          <a:spcPct val="20000"/>
        </a:spcBef>
        <a:spcAft>
          <a:spcPct val="0"/>
        </a:spcAft>
        <a:buChar char="•"/>
        <a:defRPr sz="2000">
          <a:solidFill>
            <a:schemeClr val="tx1"/>
          </a:solidFill>
          <a:latin typeface="+mn-lt"/>
          <a:cs typeface="+mn-cs"/>
        </a:defRPr>
      </a:lvl3pPr>
      <a:lvl4pPr marL="1600200" indent="-228600" algn="l" rtl="0" eaLnBrk="1" fontAlgn="base" hangingPunct="1">
        <a:spcBef>
          <a:spcPct val="20000"/>
        </a:spcBef>
        <a:spcAft>
          <a:spcPct val="0"/>
        </a:spcAft>
        <a:buChar char="–"/>
        <a:defRPr>
          <a:solidFill>
            <a:schemeClr val="tx1"/>
          </a:solidFill>
          <a:latin typeface="+mn-lt"/>
          <a:cs typeface="+mn-cs"/>
        </a:defRPr>
      </a:lvl4pPr>
      <a:lvl5pPr marL="2057400" indent="-228600" algn="l" rtl="0" eaLnBrk="1" fontAlgn="base" hangingPunct="1">
        <a:spcBef>
          <a:spcPct val="20000"/>
        </a:spcBef>
        <a:spcAft>
          <a:spcPct val="0"/>
        </a:spcAft>
        <a:buChar char="»"/>
        <a:defRPr>
          <a:solidFill>
            <a:schemeClr val="tx1"/>
          </a:solidFill>
          <a:latin typeface="+mn-lt"/>
          <a:cs typeface="+mn-cs"/>
        </a:defRPr>
      </a:lvl5pPr>
      <a:lvl6pPr marL="2514600" indent="-228600" algn="l" rtl="0" eaLnBrk="1" fontAlgn="base" hangingPunct="1">
        <a:spcBef>
          <a:spcPct val="20000"/>
        </a:spcBef>
        <a:spcAft>
          <a:spcPct val="0"/>
        </a:spcAft>
        <a:buChar char="»"/>
        <a:defRPr>
          <a:solidFill>
            <a:schemeClr val="tx1"/>
          </a:solidFill>
          <a:latin typeface="+mn-lt"/>
          <a:cs typeface="+mn-cs"/>
        </a:defRPr>
      </a:lvl6pPr>
      <a:lvl7pPr marL="2971800" indent="-228600" algn="l" rtl="0" eaLnBrk="1" fontAlgn="base" hangingPunct="1">
        <a:spcBef>
          <a:spcPct val="20000"/>
        </a:spcBef>
        <a:spcAft>
          <a:spcPct val="0"/>
        </a:spcAft>
        <a:buChar char="»"/>
        <a:defRPr>
          <a:solidFill>
            <a:schemeClr val="tx1"/>
          </a:solidFill>
          <a:latin typeface="+mn-lt"/>
          <a:cs typeface="+mn-cs"/>
        </a:defRPr>
      </a:lvl7pPr>
      <a:lvl8pPr marL="3429000" indent="-228600" algn="l" rtl="0" eaLnBrk="1" fontAlgn="base" hangingPunct="1">
        <a:spcBef>
          <a:spcPct val="20000"/>
        </a:spcBef>
        <a:spcAft>
          <a:spcPct val="0"/>
        </a:spcAft>
        <a:buChar char="»"/>
        <a:defRPr>
          <a:solidFill>
            <a:schemeClr val="tx1"/>
          </a:solidFill>
          <a:latin typeface="+mn-lt"/>
          <a:cs typeface="+mn-cs"/>
        </a:defRPr>
      </a:lvl8pPr>
      <a:lvl9pPr marL="3886200" indent="-228600" algn="l" rtl="0" eaLnBrk="1" fontAlgn="base" hangingPunct="1">
        <a:spcBef>
          <a:spcPct val="20000"/>
        </a:spcBef>
        <a:spcAft>
          <a:spcPct val="0"/>
        </a:spcAft>
        <a:buChar char="»"/>
        <a:defRPr>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wfs-tech.com/"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6.e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37.emf"/></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37.emf"/></Relationships>
</file>

<file path=ppt/slides/_rels/slide3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6.jpeg"/><Relationship Id="rId2" Type="http://schemas.openxmlformats.org/officeDocument/2006/relationships/image" Target="../media/image43.jpeg"/><Relationship Id="rId1" Type="http://schemas.openxmlformats.org/officeDocument/2006/relationships/slideLayout" Target="../slideLayouts/slideLayout2.xml"/><Relationship Id="rId6" Type="http://schemas.openxmlformats.org/officeDocument/2006/relationships/image" Target="../media/image45.jpeg"/><Relationship Id="rId5" Type="http://schemas.openxmlformats.org/officeDocument/2006/relationships/image" Target="../media/image31.jpeg"/><Relationship Id="rId4" Type="http://schemas.openxmlformats.org/officeDocument/2006/relationships/image" Target="../media/image44.jpeg"/></Relationships>
</file>

<file path=ppt/slides/_rels/slide4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 Id="rId5" Type="http://schemas.openxmlformats.org/officeDocument/2006/relationships/image" Target="../media/image50.jpeg"/><Relationship Id="rId4" Type="http://schemas.openxmlformats.org/officeDocument/2006/relationships/image" Target="../media/image49.jpeg"/></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54.jpeg"/></Relationships>
</file>

<file path=ppt/slides/_rels/slide4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7158" y="142852"/>
            <a:ext cx="8429684" cy="990600"/>
          </a:xfrm>
        </p:spPr>
        <p:txBody>
          <a:bodyPr>
            <a:normAutofit fontScale="90000"/>
          </a:bodyPr>
          <a:lstStyle/>
          <a:p>
            <a:r>
              <a:rPr lang="en-GB" dirty="0" smtClean="0"/>
              <a:t>Sensor Networks for Environmental Monitoring</a:t>
            </a:r>
            <a:endParaRPr lang="en-GB" sz="2700" dirty="0"/>
          </a:p>
        </p:txBody>
      </p:sp>
      <p:sp>
        <p:nvSpPr>
          <p:cNvPr id="3" name="Subtitle 2"/>
          <p:cNvSpPr>
            <a:spLocks noGrp="1"/>
          </p:cNvSpPr>
          <p:nvPr>
            <p:ph type="subTitle" idx="1"/>
          </p:nvPr>
        </p:nvSpPr>
        <p:spPr>
          <a:xfrm>
            <a:off x="785786" y="1071546"/>
            <a:ext cx="7429552" cy="2071702"/>
          </a:xfrm>
        </p:spPr>
        <p:txBody>
          <a:bodyPr/>
          <a:lstStyle/>
          <a:p>
            <a:r>
              <a:rPr lang="en-GB" dirty="0" smtClean="0"/>
              <a:t>Professor Ian Wells,</a:t>
            </a:r>
          </a:p>
          <a:p>
            <a:r>
              <a:rPr lang="en-GB" sz="1800" dirty="0" smtClean="0"/>
              <a:t>BSc, MSc, PhD, CEng, FIET, SMIEEE,  FBCS</a:t>
            </a:r>
          </a:p>
          <a:p>
            <a:r>
              <a:rPr lang="en-GB" sz="1800" dirty="0" smtClean="0"/>
              <a:t>Professor of Digital Signal Processing </a:t>
            </a:r>
          </a:p>
          <a:p>
            <a:r>
              <a:rPr lang="en-GB" sz="1800" dirty="0" smtClean="0"/>
              <a:t>and </a:t>
            </a:r>
          </a:p>
          <a:p>
            <a:r>
              <a:rPr lang="en-GB" sz="1800" dirty="0" smtClean="0"/>
              <a:t>Head of the School of Applied Computing</a:t>
            </a:r>
          </a:p>
          <a:p>
            <a:r>
              <a:rPr lang="en-GB" sz="1800" dirty="0" smtClean="0"/>
              <a:t>University of Wales Trinity Saint David, Swansea</a:t>
            </a:r>
            <a:endParaRPr lang="en-GB" sz="18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a:t>
            </a:r>
            <a:endParaRPr lang="en-GB" dirty="0"/>
          </a:p>
        </p:txBody>
      </p:sp>
      <p:sp>
        <p:nvSpPr>
          <p:cNvPr id="3" name="Content Placeholder 2"/>
          <p:cNvSpPr>
            <a:spLocks noGrp="1"/>
          </p:cNvSpPr>
          <p:nvPr>
            <p:ph idx="1"/>
          </p:nvPr>
        </p:nvSpPr>
        <p:spPr/>
        <p:txBody>
          <a:bodyPr/>
          <a:lstStyle/>
          <a:p>
            <a:pPr marL="514350" indent="-514350"/>
            <a:r>
              <a:rPr lang="en-GB" dirty="0" smtClean="0"/>
              <a:t>Sensor Network Overview</a:t>
            </a:r>
          </a:p>
          <a:p>
            <a:pPr marL="514350" indent="-514350"/>
            <a:r>
              <a:rPr lang="en-GB" dirty="0" smtClean="0"/>
              <a:t>Environmental Uses</a:t>
            </a:r>
          </a:p>
          <a:p>
            <a:pPr marL="514350" indent="-514350"/>
            <a:r>
              <a:rPr lang="en-GB" dirty="0" smtClean="0"/>
              <a:t>ASTEC:</a:t>
            </a:r>
          </a:p>
          <a:p>
            <a:pPr marL="914400" lvl="1" indent="-514350"/>
            <a:r>
              <a:rPr lang="en-GB" dirty="0" smtClean="0"/>
              <a:t>Coastal Erosion</a:t>
            </a:r>
          </a:p>
          <a:p>
            <a:pPr marL="914400" lvl="1" indent="-514350"/>
            <a:r>
              <a:rPr lang="en-GB" dirty="0" smtClean="0"/>
              <a:t>Purpose of the Sensor Network</a:t>
            </a:r>
          </a:p>
          <a:p>
            <a:pPr marL="914400" lvl="1" indent="-514350"/>
            <a:r>
              <a:rPr lang="en-GB" dirty="0" smtClean="0"/>
              <a:t>Data Collection and Transmission</a:t>
            </a:r>
          </a:p>
          <a:p>
            <a:pPr marL="914400" lvl="1" indent="-514350"/>
            <a:r>
              <a:rPr lang="en-GB" dirty="0" smtClean="0"/>
              <a:t>Details of the System </a:t>
            </a:r>
          </a:p>
          <a:p>
            <a:pPr marL="914400" lvl="1" indent="-514350"/>
            <a:r>
              <a:rPr lang="en-GB" dirty="0" smtClean="0"/>
              <a:t>Sea Trials </a:t>
            </a:r>
            <a:endParaRPr lang="en-GB" dirty="0"/>
          </a:p>
          <a:p>
            <a:r>
              <a:rPr lang="en-GB" dirty="0" smtClean="0"/>
              <a:t>Floating Sensor Networks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Wireless Sensor </a:t>
            </a:r>
            <a:r>
              <a:rPr lang="en-GB" dirty="0" smtClean="0"/>
              <a:t>Networks (WSNs)</a:t>
            </a:r>
            <a:endParaRPr lang="en-GB" dirty="0"/>
          </a:p>
        </p:txBody>
      </p:sp>
      <p:pic>
        <p:nvPicPr>
          <p:cNvPr id="9011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182" t="34574" r="24140" b="21686"/>
          <a:stretch/>
        </p:blipFill>
        <p:spPr bwMode="auto">
          <a:xfrm>
            <a:off x="755576" y="2348880"/>
            <a:ext cx="7810622" cy="3384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34583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Wireless Sensor Networks</a:t>
            </a:r>
            <a:endParaRPr lang="en-GB" dirty="0"/>
          </a:p>
        </p:txBody>
      </p:sp>
      <p:sp>
        <p:nvSpPr>
          <p:cNvPr id="3" name="Content Placeholder 2"/>
          <p:cNvSpPr>
            <a:spLocks noGrp="1"/>
          </p:cNvSpPr>
          <p:nvPr>
            <p:ph idx="1"/>
          </p:nvPr>
        </p:nvSpPr>
        <p:spPr>
          <a:xfrm>
            <a:off x="381000" y="1738313"/>
            <a:ext cx="4407024" cy="4495800"/>
          </a:xfrm>
        </p:spPr>
        <p:txBody>
          <a:bodyPr/>
          <a:lstStyle/>
          <a:p>
            <a:r>
              <a:rPr lang="en-GB" sz="2400" dirty="0" smtClean="0"/>
              <a:t>Some types of WSNs can be considered to be a special case of Mobile Ad-Hoc Networks (MANETs)</a:t>
            </a:r>
          </a:p>
          <a:p>
            <a:r>
              <a:rPr lang="en-GB" sz="2400" dirty="0" smtClean="0"/>
              <a:t>A MANET </a:t>
            </a:r>
            <a:r>
              <a:rPr lang="en-GB" sz="2400" dirty="0"/>
              <a:t>is an autonomous system of </a:t>
            </a:r>
            <a:r>
              <a:rPr lang="en-GB" sz="2400" b="1" u="sng" dirty="0"/>
              <a:t>mobile </a:t>
            </a:r>
            <a:r>
              <a:rPr lang="en-GB" sz="2400" b="1" u="sng" dirty="0" smtClean="0"/>
              <a:t>hosts,</a:t>
            </a:r>
            <a:r>
              <a:rPr lang="en-GB" sz="2400" dirty="0" smtClean="0"/>
              <a:t> </a:t>
            </a:r>
            <a:r>
              <a:rPr lang="en-GB" sz="2400" dirty="0"/>
              <a:t>which also serves as both a router and intermediate node connected </a:t>
            </a:r>
            <a:r>
              <a:rPr lang="en-GB" sz="2400" dirty="0" smtClean="0"/>
              <a:t>by wireless </a:t>
            </a:r>
            <a:r>
              <a:rPr lang="en-GB" sz="2400" dirty="0"/>
              <a:t>links.</a:t>
            </a:r>
          </a:p>
        </p:txBody>
      </p:sp>
      <p:pic>
        <p:nvPicPr>
          <p:cNvPr id="890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6455" r="52522"/>
          <a:stretch/>
        </p:blipFill>
        <p:spPr bwMode="auto">
          <a:xfrm>
            <a:off x="5076056" y="2060848"/>
            <a:ext cx="3600400" cy="3117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76617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Applications</a:t>
            </a:r>
            <a:endParaRPr lang="en-GB" dirty="0"/>
          </a:p>
        </p:txBody>
      </p:sp>
      <p:sp>
        <p:nvSpPr>
          <p:cNvPr id="3" name="Content Placeholder 2"/>
          <p:cNvSpPr>
            <a:spLocks noGrp="1"/>
          </p:cNvSpPr>
          <p:nvPr>
            <p:ph idx="1"/>
          </p:nvPr>
        </p:nvSpPr>
        <p:spPr>
          <a:xfrm>
            <a:off x="381000" y="1738313"/>
            <a:ext cx="2606824" cy="4495800"/>
          </a:xfrm>
        </p:spPr>
        <p:txBody>
          <a:bodyPr/>
          <a:lstStyle/>
          <a:p>
            <a:r>
              <a:rPr lang="en-GB" dirty="0" smtClean="0"/>
              <a:t>Mobile Vehicular Networks</a:t>
            </a:r>
          </a:p>
          <a:p>
            <a:r>
              <a:rPr lang="en-GB" sz="1000" dirty="0"/>
              <a:t>Ref: http://www.diva-portal.org/smash/get/diva2:830723/FULLTEXT01.pdf</a:t>
            </a:r>
            <a:endParaRPr lang="en-GB" sz="1000" dirty="0" smtClean="0"/>
          </a:p>
        </p:txBody>
      </p:sp>
      <p:pic>
        <p:nvPicPr>
          <p:cNvPr id="911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1844823"/>
            <a:ext cx="5328592" cy="4395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32180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Applications</a:t>
            </a:r>
          </a:p>
        </p:txBody>
      </p:sp>
      <p:sp>
        <p:nvSpPr>
          <p:cNvPr id="3" name="Content Placeholder 2"/>
          <p:cNvSpPr>
            <a:spLocks noGrp="1"/>
          </p:cNvSpPr>
          <p:nvPr>
            <p:ph idx="1"/>
          </p:nvPr>
        </p:nvSpPr>
        <p:spPr>
          <a:xfrm>
            <a:off x="381000" y="1738313"/>
            <a:ext cx="3182888" cy="4495800"/>
          </a:xfrm>
        </p:spPr>
        <p:txBody>
          <a:bodyPr/>
          <a:lstStyle/>
          <a:p>
            <a:r>
              <a:rPr lang="en-GB" dirty="0"/>
              <a:t>UAV Networks</a:t>
            </a:r>
          </a:p>
          <a:p>
            <a:r>
              <a:rPr lang="en-GB" dirty="0"/>
              <a:t>Military Battlefield </a:t>
            </a:r>
            <a:r>
              <a:rPr lang="en-GB" dirty="0" smtClean="0"/>
              <a:t>Networks</a:t>
            </a:r>
          </a:p>
          <a:p>
            <a:r>
              <a:rPr lang="en-GB" sz="1000" dirty="0"/>
              <a:t>Ref: http://rain.aa.washington.edu/Research_Areas/Flight_Systems</a:t>
            </a:r>
          </a:p>
          <a:p>
            <a:endParaRPr lang="en-GB" dirty="0"/>
          </a:p>
        </p:txBody>
      </p:sp>
      <p:pic>
        <p:nvPicPr>
          <p:cNvPr id="921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2348880"/>
            <a:ext cx="5034136" cy="3240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82950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Applications</a:t>
            </a:r>
          </a:p>
        </p:txBody>
      </p:sp>
      <p:sp>
        <p:nvSpPr>
          <p:cNvPr id="3" name="Content Placeholder 2"/>
          <p:cNvSpPr>
            <a:spLocks noGrp="1"/>
          </p:cNvSpPr>
          <p:nvPr>
            <p:ph idx="1"/>
          </p:nvPr>
        </p:nvSpPr>
        <p:spPr/>
        <p:txBody>
          <a:bodyPr/>
          <a:lstStyle/>
          <a:p>
            <a:r>
              <a:rPr lang="en-GB" dirty="0" smtClean="0"/>
              <a:t>Disaster relief</a:t>
            </a:r>
          </a:p>
          <a:p>
            <a:r>
              <a:rPr lang="en-GB" b="1" dirty="0" smtClean="0"/>
              <a:t>“Self-Powered </a:t>
            </a:r>
            <a:r>
              <a:rPr lang="en-GB" b="1" dirty="0"/>
              <a:t>Cyborg Cockroaches Could Locate Disaster </a:t>
            </a:r>
            <a:r>
              <a:rPr lang="en-GB" b="1" dirty="0" smtClean="0"/>
              <a:t>Victims”</a:t>
            </a:r>
          </a:p>
          <a:p>
            <a:r>
              <a:rPr lang="en-GB" sz="1000" b="1" dirty="0"/>
              <a:t>Ref: http://inhabitat.com/self-powered-cyborg-cockroaches-could-be-sustainable-solution-to-locating-disaster-victims</a:t>
            </a:r>
            <a:r>
              <a:rPr lang="en-GB" sz="1000" b="1" dirty="0" smtClean="0"/>
              <a:t>/ </a:t>
            </a:r>
            <a:endParaRPr lang="en-GB" sz="1000" b="1" dirty="0"/>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533297"/>
            <a:ext cx="3600400"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77787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Applications</a:t>
            </a:r>
            <a:endParaRPr lang="en-GB" dirty="0"/>
          </a:p>
        </p:txBody>
      </p:sp>
      <p:sp>
        <p:nvSpPr>
          <p:cNvPr id="3" name="Content Placeholder 2"/>
          <p:cNvSpPr>
            <a:spLocks noGrp="1"/>
          </p:cNvSpPr>
          <p:nvPr>
            <p:ph idx="1"/>
          </p:nvPr>
        </p:nvSpPr>
        <p:spPr/>
        <p:txBody>
          <a:bodyPr/>
          <a:lstStyle/>
          <a:p>
            <a:r>
              <a:rPr lang="en-GB" dirty="0"/>
              <a:t>Vital Sign Medical Monitoring: patient identifier, position, electrocardiogram etc</a:t>
            </a:r>
            <a:r>
              <a:rPr lang="en-GB" dirty="0" smtClean="0"/>
              <a:t>.</a:t>
            </a:r>
          </a:p>
          <a:p>
            <a:r>
              <a:rPr lang="en-GB" sz="1000" dirty="0"/>
              <a:t>Ref: http://ti-bg.com/?page_id=275</a:t>
            </a:r>
          </a:p>
          <a:p>
            <a:endParaRPr lang="en-GB" dirty="0"/>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63688" y="2852936"/>
            <a:ext cx="5544616" cy="32003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7692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Applications</a:t>
            </a:r>
          </a:p>
        </p:txBody>
      </p:sp>
      <p:sp>
        <p:nvSpPr>
          <p:cNvPr id="3" name="Content Placeholder 2"/>
          <p:cNvSpPr>
            <a:spLocks noGrp="1"/>
          </p:cNvSpPr>
          <p:nvPr>
            <p:ph idx="1"/>
          </p:nvPr>
        </p:nvSpPr>
        <p:spPr/>
        <p:txBody>
          <a:bodyPr/>
          <a:lstStyle/>
          <a:p>
            <a:r>
              <a:rPr lang="en-GB" dirty="0"/>
              <a:t>Monitoring of farm animals: vital signs and </a:t>
            </a:r>
            <a:r>
              <a:rPr lang="en-GB" dirty="0" smtClean="0"/>
              <a:t>movements</a:t>
            </a:r>
          </a:p>
          <a:p>
            <a:r>
              <a:rPr lang="en-GB" sz="1000" dirty="0"/>
              <a:t>Ref: </a:t>
            </a:r>
            <a:r>
              <a:rPr lang="en-GB" sz="1000" dirty="0" smtClean="0"/>
              <a:t>http</a:t>
            </a:r>
            <a:r>
              <a:rPr lang="en-GB" sz="1000" dirty="0"/>
              <a:t>://www.computer.org/csdl/mags/pc/2007/02/b2050-abs.html</a:t>
            </a:r>
          </a:p>
          <a:p>
            <a:endParaRPr lang="en-GB" dirty="0"/>
          </a:p>
        </p:txBody>
      </p:sp>
      <p:pic>
        <p:nvPicPr>
          <p:cNvPr id="9421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6691" t="8752" r="2531" b="7292"/>
          <a:stretch/>
        </p:blipFill>
        <p:spPr bwMode="auto">
          <a:xfrm>
            <a:off x="2051720" y="2996952"/>
            <a:ext cx="4032448" cy="30002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564293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Applications</a:t>
            </a:r>
          </a:p>
        </p:txBody>
      </p:sp>
      <p:sp>
        <p:nvSpPr>
          <p:cNvPr id="3" name="Content Placeholder 2"/>
          <p:cNvSpPr>
            <a:spLocks noGrp="1"/>
          </p:cNvSpPr>
          <p:nvPr>
            <p:ph idx="1"/>
          </p:nvPr>
        </p:nvSpPr>
        <p:spPr/>
        <p:txBody>
          <a:bodyPr/>
          <a:lstStyle/>
          <a:p>
            <a:r>
              <a:rPr lang="en-GB" dirty="0"/>
              <a:t>Internet of Things (</a:t>
            </a:r>
            <a:r>
              <a:rPr lang="en-GB" dirty="0" err="1"/>
              <a:t>IoT</a:t>
            </a:r>
            <a:r>
              <a:rPr lang="en-GB" dirty="0" smtClean="0"/>
              <a:t>)</a:t>
            </a:r>
          </a:p>
          <a:p>
            <a:r>
              <a:rPr lang="en-GB" dirty="0"/>
              <a:t>Morgan Stanley: 75 Billion Devices Will Be Connected To The Internet Of Things By 2020 </a:t>
            </a:r>
            <a:r>
              <a:rPr lang="en-GB" sz="1000" dirty="0" smtClean="0"/>
              <a:t>Ref</a:t>
            </a:r>
            <a:r>
              <a:rPr lang="en-GB" sz="1000" dirty="0"/>
              <a:t>: http://www.businessinsider.com/75-billion-devices-will-be-connected-to-the-internet-by-2020-2013-10?IR=T</a:t>
            </a:r>
          </a:p>
          <a:p>
            <a:endParaRPr lang="en-GB" dirty="0"/>
          </a:p>
        </p:txBody>
      </p:sp>
      <p:pic>
        <p:nvPicPr>
          <p:cNvPr id="952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3356992"/>
            <a:ext cx="5015880" cy="28214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693939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4775" y="152400"/>
            <a:ext cx="6400800" cy="1143000"/>
          </a:xfrm>
        </p:spPr>
        <p:txBody>
          <a:bodyPr/>
          <a:lstStyle/>
          <a:p>
            <a:r>
              <a:rPr lang="en-GB" dirty="0" smtClean="0"/>
              <a:t>Environmental Applications</a:t>
            </a:r>
            <a:endParaRPr lang="en-GB" dirty="0"/>
          </a:p>
        </p:txBody>
      </p:sp>
      <p:sp>
        <p:nvSpPr>
          <p:cNvPr id="5" name="Content Placeholder 2"/>
          <p:cNvSpPr>
            <a:spLocks noGrp="1"/>
          </p:cNvSpPr>
          <p:nvPr>
            <p:ph idx="1"/>
          </p:nvPr>
        </p:nvSpPr>
        <p:spPr>
          <a:xfrm>
            <a:off x="381000" y="1738313"/>
            <a:ext cx="6175226" cy="4495800"/>
          </a:xfrm>
        </p:spPr>
        <p:txBody>
          <a:bodyPr/>
          <a:lstStyle/>
          <a:p>
            <a:r>
              <a:rPr lang="en-GB" dirty="0" smtClean="0"/>
              <a:t>Floating sensors measuring temperature, salinity, pollution levels etc. </a:t>
            </a:r>
            <a:r>
              <a:rPr lang="en-GB" sz="1000" dirty="0" smtClean="0"/>
              <a:t>(e.g. Britton and Sacks, 2004)</a:t>
            </a:r>
          </a:p>
          <a:p>
            <a:r>
              <a:rPr lang="en-GB" dirty="0" smtClean="0"/>
              <a:t>Wildlife observations e.g. Storm Petrel observations on Great Duck Island (Mainwaring et al, 2002)</a:t>
            </a:r>
          </a:p>
          <a:p>
            <a:r>
              <a:rPr lang="en-GB" dirty="0" smtClean="0"/>
              <a:t>Glacier </a:t>
            </a:r>
            <a:r>
              <a:rPr lang="en-GB" dirty="0"/>
              <a:t>movement measurements </a:t>
            </a:r>
            <a:r>
              <a:rPr lang="en-GB" sz="1000" dirty="0"/>
              <a:t>(http://</a:t>
            </a:r>
            <a:r>
              <a:rPr lang="en-GB" sz="1000" dirty="0" smtClean="0"/>
              <a:t>www.ecs.soton.ac.uk/research/projects/565)</a:t>
            </a:r>
          </a:p>
          <a:p>
            <a:r>
              <a:rPr lang="en-GB" dirty="0" smtClean="0"/>
              <a:t>Environmental parameter measurements</a:t>
            </a:r>
          </a:p>
        </p:txBody>
      </p:sp>
      <p:pic>
        <p:nvPicPr>
          <p:cNvPr id="962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6226" y="2132856"/>
            <a:ext cx="2057400" cy="1724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62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6226" y="4111750"/>
            <a:ext cx="2057400" cy="1570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359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GB" dirty="0"/>
              <a:t>Case Study 1: ASTEC</a:t>
            </a:r>
            <a:endParaRPr lang="en-GB" dirty="0"/>
          </a:p>
        </p:txBody>
      </p:sp>
      <p:sp>
        <p:nvSpPr>
          <p:cNvPr id="3" name="Content Placeholder 2"/>
          <p:cNvSpPr>
            <a:spLocks noGrp="1"/>
          </p:cNvSpPr>
          <p:nvPr>
            <p:ph idx="1"/>
          </p:nvPr>
        </p:nvSpPr>
        <p:spPr>
          <a:xfrm>
            <a:off x="381000" y="1738313"/>
            <a:ext cx="4623048" cy="4354983"/>
          </a:xfrm>
        </p:spPr>
        <p:txBody>
          <a:bodyPr>
            <a:normAutofit fontScale="85000" lnSpcReduction="20000"/>
          </a:bodyPr>
          <a:lstStyle/>
          <a:p>
            <a:r>
              <a:rPr lang="en-GB" dirty="0" smtClean="0"/>
              <a:t>The ASTEC project was a £611 thousand research project sponsored by the Technology Strategy Board (TSB). </a:t>
            </a:r>
          </a:p>
          <a:p>
            <a:r>
              <a:rPr lang="en-GB" dirty="0" smtClean="0"/>
              <a:t>It began in August 2008 and concluded in March 2010. </a:t>
            </a:r>
          </a:p>
          <a:p>
            <a:r>
              <a:rPr lang="en-GB" dirty="0" smtClean="0"/>
              <a:t>The project deployed a novel marine wireless sensor network on the sea bed:</a:t>
            </a:r>
          </a:p>
          <a:p>
            <a:pPr lvl="1"/>
            <a:r>
              <a:rPr lang="en-GB" dirty="0" smtClean="0"/>
              <a:t>to enable the gathering of data</a:t>
            </a:r>
          </a:p>
          <a:p>
            <a:pPr lvl="1"/>
            <a:r>
              <a:rPr lang="en-GB" dirty="0" smtClean="0"/>
              <a:t>to quantify the effects of coastal erosion beneath the sea surface. </a:t>
            </a:r>
          </a:p>
          <a:p>
            <a:endParaRPr lang="en-GB" dirty="0"/>
          </a:p>
        </p:txBody>
      </p:sp>
      <p:pic>
        <p:nvPicPr>
          <p:cNvPr id="890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276872"/>
            <a:ext cx="3857523" cy="33348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Project Partners </a:t>
            </a:r>
            <a:endParaRPr lang="en-GB" dirty="0"/>
          </a:p>
        </p:txBody>
      </p:sp>
      <p:sp>
        <p:nvSpPr>
          <p:cNvPr id="3" name="Content Placeholder 2"/>
          <p:cNvSpPr>
            <a:spLocks noGrp="1"/>
          </p:cNvSpPr>
          <p:nvPr>
            <p:ph idx="1"/>
          </p:nvPr>
        </p:nvSpPr>
        <p:spPr/>
        <p:txBody>
          <a:bodyPr/>
          <a:lstStyle/>
          <a:p>
            <a:pPr lvl="0"/>
            <a:r>
              <a:rPr lang="en-GB" dirty="0" smtClean="0"/>
              <a:t>Wireless Fibre Systems Ltd (WFS)</a:t>
            </a:r>
          </a:p>
          <a:p>
            <a:pPr lvl="0"/>
            <a:r>
              <a:rPr lang="en-GB" dirty="0" smtClean="0"/>
              <a:t>School of Applied Computing and School of Built and Natural Environment UWTSD</a:t>
            </a:r>
          </a:p>
          <a:p>
            <a:pPr lvl="0"/>
            <a:r>
              <a:rPr lang="en-GB" dirty="0" smtClean="0"/>
              <a:t>Valeport Ltd.</a:t>
            </a:r>
          </a:p>
          <a:p>
            <a:pPr>
              <a:buNone/>
            </a:pPr>
            <a:endParaRPr lang="en-GB" dirty="0"/>
          </a:p>
        </p:txBody>
      </p:sp>
      <p:pic>
        <p:nvPicPr>
          <p:cNvPr id="107522" name="Picture 2"/>
          <p:cNvPicPr>
            <a:picLocks noChangeAspect="1" noChangeArrowheads="1"/>
          </p:cNvPicPr>
          <p:nvPr/>
        </p:nvPicPr>
        <p:blipFill>
          <a:blip r:embed="rId2" cstate="print"/>
          <a:srcRect l="12850" t="11719" r="21729" b="77295"/>
          <a:stretch>
            <a:fillRect/>
          </a:stretch>
        </p:blipFill>
        <p:spPr bwMode="auto">
          <a:xfrm>
            <a:off x="714348" y="4714884"/>
            <a:ext cx="8001056" cy="1071570"/>
          </a:xfrm>
          <a:prstGeom prst="rect">
            <a:avLst/>
          </a:prstGeom>
          <a:noFill/>
          <a:ln w="9525">
            <a:noFill/>
            <a:miter lim="800000"/>
            <a:headEnd/>
            <a:tailEnd/>
          </a:ln>
        </p:spPr>
      </p:pic>
      <p:pic>
        <p:nvPicPr>
          <p:cNvPr id="97282" name="Picture 2" descr="WFS Tech">
            <a:hlinkClick r:id="rId3" tooltip="WFS Tech"/>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9361" y="3284984"/>
            <a:ext cx="3024336" cy="11953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Coastal Erosion </a:t>
            </a:r>
            <a:endParaRPr lang="en-GB" dirty="0"/>
          </a:p>
        </p:txBody>
      </p:sp>
      <p:sp>
        <p:nvSpPr>
          <p:cNvPr id="3" name="Content Placeholder 2"/>
          <p:cNvSpPr>
            <a:spLocks noGrp="1"/>
          </p:cNvSpPr>
          <p:nvPr>
            <p:ph idx="1"/>
          </p:nvPr>
        </p:nvSpPr>
        <p:spPr/>
        <p:txBody>
          <a:bodyPr/>
          <a:lstStyle/>
          <a:p>
            <a:r>
              <a:rPr lang="en-GB" dirty="0" smtClean="0"/>
              <a:t>Coastal erosion is becoming a more common and destructive process and can have significant and costly effects on human populations. </a:t>
            </a:r>
          </a:p>
          <a:p>
            <a:r>
              <a:rPr lang="en-GB" sz="1400" dirty="0" smtClean="0"/>
              <a:t>(photographs courtesy of Prof. Mike Phillips, UWTSD)</a:t>
            </a:r>
          </a:p>
          <a:p>
            <a:endParaRPr lang="en-GB" dirty="0"/>
          </a:p>
        </p:txBody>
      </p:sp>
      <p:pic>
        <p:nvPicPr>
          <p:cNvPr id="4" name="Picture 3" descr="Picture3.jpg"/>
          <p:cNvPicPr/>
          <p:nvPr/>
        </p:nvPicPr>
        <p:blipFill>
          <a:blip r:embed="rId2" cstate="print"/>
          <a:stretch>
            <a:fillRect/>
          </a:stretch>
        </p:blipFill>
        <p:spPr>
          <a:xfrm>
            <a:off x="857224" y="3429000"/>
            <a:ext cx="3571900" cy="2428892"/>
          </a:xfrm>
          <a:prstGeom prst="rect">
            <a:avLst/>
          </a:prstGeom>
        </p:spPr>
      </p:pic>
      <p:pic>
        <p:nvPicPr>
          <p:cNvPr id="5" name="Picture 4" descr="Picture5.jpg"/>
          <p:cNvPicPr/>
          <p:nvPr/>
        </p:nvPicPr>
        <p:blipFill>
          <a:blip r:embed="rId3" cstate="print"/>
          <a:stretch>
            <a:fillRect/>
          </a:stretch>
        </p:blipFill>
        <p:spPr>
          <a:xfrm>
            <a:off x="4857752" y="3714752"/>
            <a:ext cx="3714776" cy="2571768"/>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Coastal Erosion </a:t>
            </a:r>
            <a:endParaRPr lang="en-GB" dirty="0"/>
          </a:p>
        </p:txBody>
      </p:sp>
      <p:sp>
        <p:nvSpPr>
          <p:cNvPr id="3" name="Content Placeholder 2"/>
          <p:cNvSpPr>
            <a:spLocks noGrp="1"/>
          </p:cNvSpPr>
          <p:nvPr>
            <p:ph idx="1"/>
          </p:nvPr>
        </p:nvSpPr>
        <p:spPr>
          <a:xfrm>
            <a:off x="381000" y="1738313"/>
            <a:ext cx="6423248" cy="4495800"/>
          </a:xfrm>
        </p:spPr>
        <p:txBody>
          <a:bodyPr>
            <a:normAutofit fontScale="92500" lnSpcReduction="10000"/>
          </a:bodyPr>
          <a:lstStyle/>
          <a:p>
            <a:r>
              <a:rPr lang="en-US" dirty="0" smtClean="0"/>
              <a:t>Up to now, data has largely been obtained by measurements of exposed coastal areas such as beaches. </a:t>
            </a:r>
          </a:p>
          <a:p>
            <a:r>
              <a:rPr lang="en-US" dirty="0" smtClean="0"/>
              <a:t>While these studies have revealed lots of important information, the details of what was happening below the sea’s surface has not been remotely measurable. </a:t>
            </a:r>
          </a:p>
          <a:p>
            <a:r>
              <a:rPr lang="en-US" dirty="0" smtClean="0"/>
              <a:t>This means that we have only a partial picture of coastal erosion because of the absence of this important data.</a:t>
            </a:r>
            <a:endParaRPr lang="en-GB" dirty="0" smtClean="0"/>
          </a:p>
          <a:p>
            <a:endParaRPr lang="en-GB" dirty="0"/>
          </a:p>
        </p:txBody>
      </p:sp>
      <p:pic>
        <p:nvPicPr>
          <p:cNvPr id="107522" name="Picture 2" descr="http://www.linux.bideford.devon.sch.uk/blogs/seaforlife/wp-content/uploads/house_cliff.jpg"/>
          <p:cNvPicPr>
            <a:picLocks noChangeAspect="1" noChangeArrowheads="1"/>
          </p:cNvPicPr>
          <p:nvPr/>
        </p:nvPicPr>
        <p:blipFill>
          <a:blip r:embed="rId2" cstate="print"/>
          <a:srcRect l="12096" r="19865"/>
          <a:stretch>
            <a:fillRect/>
          </a:stretch>
        </p:blipFill>
        <p:spPr bwMode="auto">
          <a:xfrm>
            <a:off x="6948264" y="2348880"/>
            <a:ext cx="1955283" cy="1752997"/>
          </a:xfrm>
          <a:prstGeom prst="rect">
            <a:avLst/>
          </a:prstGeom>
          <a:noFill/>
        </p:spPr>
      </p:pic>
      <p:pic>
        <p:nvPicPr>
          <p:cNvPr id="107524" name="Picture 4" descr="http://www.aaas.org/news/releases/2006/images/1204alaska_444_lg.jpg"/>
          <p:cNvPicPr>
            <a:picLocks noChangeAspect="1" noChangeArrowheads="1"/>
          </p:cNvPicPr>
          <p:nvPr/>
        </p:nvPicPr>
        <p:blipFill>
          <a:blip r:embed="rId3" cstate="print"/>
          <a:srcRect l="3183" r="23605"/>
          <a:stretch>
            <a:fillRect/>
          </a:stretch>
        </p:blipFill>
        <p:spPr bwMode="auto">
          <a:xfrm>
            <a:off x="6948264" y="4365104"/>
            <a:ext cx="1976840" cy="1705372"/>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Beach Profile</a:t>
            </a:r>
            <a:endParaRPr lang="en-GB" dirty="0"/>
          </a:p>
        </p:txBody>
      </p:sp>
      <p:sp>
        <p:nvSpPr>
          <p:cNvPr id="3" name="Content Placeholder 2"/>
          <p:cNvSpPr>
            <a:spLocks noGrp="1"/>
          </p:cNvSpPr>
          <p:nvPr>
            <p:ph idx="1"/>
          </p:nvPr>
        </p:nvSpPr>
        <p:spPr/>
        <p:txBody>
          <a:bodyPr/>
          <a:lstStyle/>
          <a:p>
            <a:r>
              <a:rPr lang="en-US" dirty="0" smtClean="0"/>
              <a:t>Engineers have classically modeled the submerged beach profile by describing two different zones:</a:t>
            </a:r>
            <a:endParaRPr lang="en-GB" dirty="0" smtClean="0"/>
          </a:p>
          <a:p>
            <a:pPr lvl="1"/>
            <a:r>
              <a:rPr lang="en-US" dirty="0" smtClean="0"/>
              <a:t>near shore zone</a:t>
            </a:r>
            <a:endParaRPr lang="en-GB" dirty="0" smtClean="0"/>
          </a:p>
          <a:p>
            <a:pPr lvl="1"/>
            <a:r>
              <a:rPr lang="en-US" dirty="0" smtClean="0"/>
              <a:t>offshore zone</a:t>
            </a:r>
            <a:endParaRPr lang="en-GB" dirty="0" smtClean="0"/>
          </a:p>
          <a:p>
            <a:endParaRPr lang="en-GB" dirty="0"/>
          </a:p>
        </p:txBody>
      </p:sp>
      <p:grpSp>
        <p:nvGrpSpPr>
          <p:cNvPr id="1026" name="Group 2"/>
          <p:cNvGrpSpPr>
            <a:grpSpLocks/>
          </p:cNvGrpSpPr>
          <p:nvPr/>
        </p:nvGrpSpPr>
        <p:grpSpPr bwMode="auto">
          <a:xfrm>
            <a:off x="2643174" y="4123903"/>
            <a:ext cx="3600450" cy="2257425"/>
            <a:chOff x="3090" y="1498"/>
            <a:chExt cx="5670" cy="3555"/>
          </a:xfrm>
        </p:grpSpPr>
        <p:sp>
          <p:nvSpPr>
            <p:cNvPr id="1027" name="Rectangle 3"/>
            <p:cNvSpPr>
              <a:spLocks noChangeArrowheads="1"/>
            </p:cNvSpPr>
            <p:nvPr/>
          </p:nvSpPr>
          <p:spPr bwMode="auto">
            <a:xfrm>
              <a:off x="3090" y="1513"/>
              <a:ext cx="5670" cy="3525"/>
            </a:xfrm>
            <a:prstGeom prst="rect">
              <a:avLst/>
            </a:prstGeom>
            <a:solidFill>
              <a:srgbClr val="F2F2F2"/>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1028" name="Freeform 4"/>
            <p:cNvSpPr>
              <a:spLocks/>
            </p:cNvSpPr>
            <p:nvPr/>
          </p:nvSpPr>
          <p:spPr bwMode="auto">
            <a:xfrm>
              <a:off x="4527" y="1528"/>
              <a:ext cx="444" cy="3525"/>
            </a:xfrm>
            <a:custGeom>
              <a:avLst/>
              <a:gdLst/>
              <a:ahLst/>
              <a:cxnLst>
                <a:cxn ang="0">
                  <a:pos x="164" y="0"/>
                </a:cxn>
                <a:cxn ang="0">
                  <a:pos x="440" y="562"/>
                </a:cxn>
                <a:cxn ang="0">
                  <a:pos x="139" y="1338"/>
                </a:cxn>
                <a:cxn ang="0">
                  <a:pos x="277" y="1827"/>
                </a:cxn>
                <a:cxn ang="0">
                  <a:pos x="302" y="2278"/>
                </a:cxn>
                <a:cxn ang="0">
                  <a:pos x="27" y="2415"/>
                </a:cxn>
                <a:cxn ang="0">
                  <a:pos x="139" y="2691"/>
                </a:cxn>
                <a:cxn ang="0">
                  <a:pos x="227" y="3117"/>
                </a:cxn>
                <a:cxn ang="0">
                  <a:pos x="164" y="3329"/>
                </a:cxn>
                <a:cxn ang="0">
                  <a:pos x="164" y="3525"/>
                </a:cxn>
              </a:cxnLst>
              <a:rect l="0" t="0" r="r" b="b"/>
              <a:pathLst>
                <a:path w="444" h="3525">
                  <a:moveTo>
                    <a:pt x="164" y="0"/>
                  </a:moveTo>
                  <a:cubicBezTo>
                    <a:pt x="304" y="169"/>
                    <a:pt x="444" y="339"/>
                    <a:pt x="440" y="562"/>
                  </a:cubicBezTo>
                  <a:cubicBezTo>
                    <a:pt x="436" y="785"/>
                    <a:pt x="166" y="1127"/>
                    <a:pt x="139" y="1338"/>
                  </a:cubicBezTo>
                  <a:cubicBezTo>
                    <a:pt x="112" y="1549"/>
                    <a:pt x="250" y="1670"/>
                    <a:pt x="277" y="1827"/>
                  </a:cubicBezTo>
                  <a:cubicBezTo>
                    <a:pt x="304" y="1984"/>
                    <a:pt x="344" y="2180"/>
                    <a:pt x="302" y="2278"/>
                  </a:cubicBezTo>
                  <a:cubicBezTo>
                    <a:pt x="260" y="2376"/>
                    <a:pt x="54" y="2346"/>
                    <a:pt x="27" y="2415"/>
                  </a:cubicBezTo>
                  <a:cubicBezTo>
                    <a:pt x="0" y="2484"/>
                    <a:pt x="106" y="2574"/>
                    <a:pt x="139" y="2691"/>
                  </a:cubicBezTo>
                  <a:cubicBezTo>
                    <a:pt x="172" y="2808"/>
                    <a:pt x="223" y="3011"/>
                    <a:pt x="227" y="3117"/>
                  </a:cubicBezTo>
                  <a:cubicBezTo>
                    <a:pt x="231" y="3223"/>
                    <a:pt x="174" y="3261"/>
                    <a:pt x="164" y="3329"/>
                  </a:cubicBezTo>
                  <a:cubicBezTo>
                    <a:pt x="154" y="3397"/>
                    <a:pt x="166" y="3492"/>
                    <a:pt x="164" y="3525"/>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29" name="Text Box 5"/>
            <p:cNvSpPr txBox="1">
              <a:spLocks noChangeArrowheads="1"/>
            </p:cNvSpPr>
            <p:nvPr/>
          </p:nvSpPr>
          <p:spPr bwMode="auto">
            <a:xfrm>
              <a:off x="5230" y="2905"/>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rPr>
                <a:t>Near Shore </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rPr>
                <a:t>Zone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100" i="0" u="none" strike="noStrike" cap="none" normalizeH="0" baseline="0" dirty="0" smtClean="0">
                <a:ln>
                  <a:noFill/>
                </a:ln>
                <a:solidFill>
                  <a:schemeClr val="tx1"/>
                </a:solidFill>
                <a:effectLst/>
              </a:endParaRPr>
            </a:p>
          </p:txBody>
        </p:sp>
        <p:sp>
          <p:nvSpPr>
            <p:cNvPr id="1030" name="Text Box 6"/>
            <p:cNvSpPr txBox="1">
              <a:spLocks noChangeArrowheads="1"/>
            </p:cNvSpPr>
            <p:nvPr/>
          </p:nvSpPr>
          <p:spPr bwMode="auto">
            <a:xfrm>
              <a:off x="3090" y="2905"/>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rPr>
                <a:t>Offshore </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rPr>
                <a:t>Zone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100" i="0" u="none" strike="noStrike" cap="none" normalizeH="0" baseline="0" dirty="0" smtClean="0">
                <a:ln>
                  <a:noFill/>
                </a:ln>
                <a:solidFill>
                  <a:schemeClr val="tx1"/>
                </a:solidFill>
                <a:effectLst/>
              </a:endParaRPr>
            </a:p>
          </p:txBody>
        </p:sp>
        <p:sp>
          <p:nvSpPr>
            <p:cNvPr id="1031" name="Text Box 7"/>
            <p:cNvSpPr txBox="1">
              <a:spLocks noChangeArrowheads="1"/>
            </p:cNvSpPr>
            <p:nvPr/>
          </p:nvSpPr>
          <p:spPr bwMode="auto">
            <a:xfrm>
              <a:off x="5409" y="1639"/>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rPr>
                <a:t>Closure</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rPr>
                <a:t>Contour</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100" i="0" u="none" strike="noStrike" cap="none" normalizeH="0" baseline="0" smtClean="0">
                <a:ln>
                  <a:noFill/>
                </a:ln>
                <a:solidFill>
                  <a:schemeClr val="tx1"/>
                </a:solidFill>
                <a:effectLst/>
              </a:endParaRPr>
            </a:p>
          </p:txBody>
        </p:sp>
        <p:cxnSp>
          <p:nvCxnSpPr>
            <p:cNvPr id="1032" name="AutoShape 8"/>
            <p:cNvCxnSpPr>
              <a:cxnSpLocks noChangeShapeType="1"/>
            </p:cNvCxnSpPr>
            <p:nvPr/>
          </p:nvCxnSpPr>
          <p:spPr bwMode="auto">
            <a:xfrm flipH="1">
              <a:off x="4721" y="2116"/>
              <a:ext cx="976" cy="551"/>
            </a:xfrm>
            <a:prstGeom prst="straightConnector1">
              <a:avLst/>
            </a:prstGeom>
            <a:noFill/>
            <a:ln w="9525">
              <a:solidFill>
                <a:srgbClr val="000000"/>
              </a:solidFill>
              <a:round/>
              <a:headEnd/>
              <a:tailEnd type="triangle" w="med" len="med"/>
            </a:ln>
          </p:spPr>
        </p:cxnSp>
        <p:sp>
          <p:nvSpPr>
            <p:cNvPr id="1033" name="Freeform 9"/>
            <p:cNvSpPr>
              <a:spLocks/>
            </p:cNvSpPr>
            <p:nvPr/>
          </p:nvSpPr>
          <p:spPr bwMode="auto">
            <a:xfrm>
              <a:off x="6720" y="1498"/>
              <a:ext cx="2040" cy="3540"/>
            </a:xfrm>
            <a:custGeom>
              <a:avLst/>
              <a:gdLst/>
              <a:ahLst/>
              <a:cxnLst>
                <a:cxn ang="0">
                  <a:pos x="1980" y="3540"/>
                </a:cxn>
                <a:cxn ang="0">
                  <a:pos x="1980" y="15"/>
                </a:cxn>
                <a:cxn ang="0">
                  <a:pos x="0" y="30"/>
                </a:cxn>
                <a:cxn ang="0">
                  <a:pos x="105" y="1785"/>
                </a:cxn>
                <a:cxn ang="0">
                  <a:pos x="15" y="3540"/>
                </a:cxn>
                <a:cxn ang="0">
                  <a:pos x="1980" y="3540"/>
                </a:cxn>
              </a:cxnLst>
              <a:rect l="0" t="0" r="r" b="b"/>
              <a:pathLst>
                <a:path w="1980" h="3540">
                  <a:moveTo>
                    <a:pt x="1980" y="3540"/>
                  </a:moveTo>
                  <a:lnTo>
                    <a:pt x="1980" y="15"/>
                  </a:lnTo>
                  <a:cubicBezTo>
                    <a:pt x="1980" y="15"/>
                    <a:pt x="390" y="0"/>
                    <a:pt x="0" y="30"/>
                  </a:cubicBezTo>
                  <a:cubicBezTo>
                    <a:pt x="120" y="510"/>
                    <a:pt x="90" y="450"/>
                    <a:pt x="105" y="1785"/>
                  </a:cubicBezTo>
                  <a:cubicBezTo>
                    <a:pt x="90" y="2850"/>
                    <a:pt x="105" y="3030"/>
                    <a:pt x="15" y="3540"/>
                  </a:cubicBezTo>
                  <a:cubicBezTo>
                    <a:pt x="997" y="3540"/>
                    <a:pt x="1980" y="3540"/>
                    <a:pt x="1980" y="3540"/>
                  </a:cubicBezTo>
                  <a:close/>
                </a:path>
              </a:pathLst>
            </a:cu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34" name="Text Box 10"/>
            <p:cNvSpPr txBox="1">
              <a:spLocks noChangeArrowheads="1"/>
            </p:cNvSpPr>
            <p:nvPr/>
          </p:nvSpPr>
          <p:spPr bwMode="auto">
            <a:xfrm>
              <a:off x="7073" y="2905"/>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rPr>
                <a:t>Visible</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rPr>
                <a:t>Beach</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100" i="0" u="none" strike="noStrike" cap="none" normalizeH="0" baseline="0" smtClean="0">
                <a:ln>
                  <a:noFill/>
                </a:ln>
                <a:solidFill>
                  <a:schemeClr val="tx1"/>
                </a:solidFill>
                <a:effectLst/>
              </a:endParaRPr>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Depth of Closure</a:t>
            </a:r>
            <a:endParaRPr lang="en-GB" dirty="0"/>
          </a:p>
        </p:txBody>
      </p:sp>
      <p:sp>
        <p:nvSpPr>
          <p:cNvPr id="3" name="Content Placeholder 2"/>
          <p:cNvSpPr>
            <a:spLocks noGrp="1"/>
          </p:cNvSpPr>
          <p:nvPr>
            <p:ph idx="1"/>
          </p:nvPr>
        </p:nvSpPr>
        <p:spPr>
          <a:xfrm>
            <a:off x="0" y="1738313"/>
            <a:ext cx="5508104" cy="4495800"/>
          </a:xfrm>
        </p:spPr>
        <p:txBody>
          <a:bodyPr>
            <a:normAutofit fontScale="92500"/>
          </a:bodyPr>
          <a:lstStyle/>
          <a:p>
            <a:r>
              <a:rPr lang="en-US" sz="2400" dirty="0" smtClean="0"/>
              <a:t>The near shore zone is active while the offshore zone is inactive with respect to the movement of sediment, silt, sand etc. </a:t>
            </a:r>
          </a:p>
          <a:p>
            <a:r>
              <a:rPr lang="en-US" sz="2400" dirty="0" smtClean="0"/>
              <a:t>The dividing contour between these zones is known as the depth of closure. </a:t>
            </a:r>
          </a:p>
          <a:p>
            <a:r>
              <a:rPr lang="en-US" sz="2400" dirty="0" smtClean="0"/>
              <a:t>This contour and its movement is important to measure since it would give very useful data regarding the dynamics of sedimentary movement on the sea bed and enable more accurate measurements of coastal erosion.</a:t>
            </a:r>
            <a:endParaRPr lang="en-GB" sz="2400" dirty="0" smtClean="0"/>
          </a:p>
          <a:p>
            <a:endParaRPr lang="en-GB" dirty="0"/>
          </a:p>
        </p:txBody>
      </p:sp>
      <p:grpSp>
        <p:nvGrpSpPr>
          <p:cNvPr id="4" name="Group 2"/>
          <p:cNvGrpSpPr>
            <a:grpSpLocks/>
          </p:cNvGrpSpPr>
          <p:nvPr/>
        </p:nvGrpSpPr>
        <p:grpSpPr bwMode="auto">
          <a:xfrm>
            <a:off x="5292080" y="2780928"/>
            <a:ext cx="3600450" cy="2257425"/>
            <a:chOff x="3090" y="1498"/>
            <a:chExt cx="5670" cy="3555"/>
          </a:xfrm>
        </p:grpSpPr>
        <p:sp>
          <p:nvSpPr>
            <p:cNvPr id="5" name="Rectangle 3"/>
            <p:cNvSpPr>
              <a:spLocks noChangeArrowheads="1"/>
            </p:cNvSpPr>
            <p:nvPr/>
          </p:nvSpPr>
          <p:spPr bwMode="auto">
            <a:xfrm>
              <a:off x="3090" y="1513"/>
              <a:ext cx="5670" cy="3525"/>
            </a:xfrm>
            <a:prstGeom prst="rect">
              <a:avLst/>
            </a:prstGeom>
            <a:solidFill>
              <a:srgbClr val="F2F2F2"/>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6" name="Freeform 4"/>
            <p:cNvSpPr>
              <a:spLocks/>
            </p:cNvSpPr>
            <p:nvPr/>
          </p:nvSpPr>
          <p:spPr bwMode="auto">
            <a:xfrm>
              <a:off x="4527" y="1528"/>
              <a:ext cx="444" cy="3525"/>
            </a:xfrm>
            <a:custGeom>
              <a:avLst/>
              <a:gdLst/>
              <a:ahLst/>
              <a:cxnLst>
                <a:cxn ang="0">
                  <a:pos x="164" y="0"/>
                </a:cxn>
                <a:cxn ang="0">
                  <a:pos x="440" y="562"/>
                </a:cxn>
                <a:cxn ang="0">
                  <a:pos x="139" y="1338"/>
                </a:cxn>
                <a:cxn ang="0">
                  <a:pos x="277" y="1827"/>
                </a:cxn>
                <a:cxn ang="0">
                  <a:pos x="302" y="2278"/>
                </a:cxn>
                <a:cxn ang="0">
                  <a:pos x="27" y="2415"/>
                </a:cxn>
                <a:cxn ang="0">
                  <a:pos x="139" y="2691"/>
                </a:cxn>
                <a:cxn ang="0">
                  <a:pos x="227" y="3117"/>
                </a:cxn>
                <a:cxn ang="0">
                  <a:pos x="164" y="3329"/>
                </a:cxn>
                <a:cxn ang="0">
                  <a:pos x="164" y="3525"/>
                </a:cxn>
              </a:cxnLst>
              <a:rect l="0" t="0" r="r" b="b"/>
              <a:pathLst>
                <a:path w="444" h="3525">
                  <a:moveTo>
                    <a:pt x="164" y="0"/>
                  </a:moveTo>
                  <a:cubicBezTo>
                    <a:pt x="304" y="169"/>
                    <a:pt x="444" y="339"/>
                    <a:pt x="440" y="562"/>
                  </a:cubicBezTo>
                  <a:cubicBezTo>
                    <a:pt x="436" y="785"/>
                    <a:pt x="166" y="1127"/>
                    <a:pt x="139" y="1338"/>
                  </a:cubicBezTo>
                  <a:cubicBezTo>
                    <a:pt x="112" y="1549"/>
                    <a:pt x="250" y="1670"/>
                    <a:pt x="277" y="1827"/>
                  </a:cubicBezTo>
                  <a:cubicBezTo>
                    <a:pt x="304" y="1984"/>
                    <a:pt x="344" y="2180"/>
                    <a:pt x="302" y="2278"/>
                  </a:cubicBezTo>
                  <a:cubicBezTo>
                    <a:pt x="260" y="2376"/>
                    <a:pt x="54" y="2346"/>
                    <a:pt x="27" y="2415"/>
                  </a:cubicBezTo>
                  <a:cubicBezTo>
                    <a:pt x="0" y="2484"/>
                    <a:pt x="106" y="2574"/>
                    <a:pt x="139" y="2691"/>
                  </a:cubicBezTo>
                  <a:cubicBezTo>
                    <a:pt x="172" y="2808"/>
                    <a:pt x="223" y="3011"/>
                    <a:pt x="227" y="3117"/>
                  </a:cubicBezTo>
                  <a:cubicBezTo>
                    <a:pt x="231" y="3223"/>
                    <a:pt x="174" y="3261"/>
                    <a:pt x="164" y="3329"/>
                  </a:cubicBezTo>
                  <a:cubicBezTo>
                    <a:pt x="154" y="3397"/>
                    <a:pt x="166" y="3492"/>
                    <a:pt x="164" y="3525"/>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 name="Text Box 5"/>
            <p:cNvSpPr txBox="1">
              <a:spLocks noChangeArrowheads="1"/>
            </p:cNvSpPr>
            <p:nvPr/>
          </p:nvSpPr>
          <p:spPr bwMode="auto">
            <a:xfrm>
              <a:off x="5230" y="2905"/>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rPr>
                <a:t>Near Shore </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rPr>
                <a:t>Zone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100" i="0" u="none" strike="noStrike" cap="none" normalizeH="0" baseline="0" dirty="0" smtClean="0">
                <a:ln>
                  <a:noFill/>
                </a:ln>
                <a:solidFill>
                  <a:schemeClr val="tx1"/>
                </a:solidFill>
                <a:effectLst/>
              </a:endParaRPr>
            </a:p>
          </p:txBody>
        </p:sp>
        <p:sp>
          <p:nvSpPr>
            <p:cNvPr id="8" name="Text Box 6"/>
            <p:cNvSpPr txBox="1">
              <a:spLocks noChangeArrowheads="1"/>
            </p:cNvSpPr>
            <p:nvPr/>
          </p:nvSpPr>
          <p:spPr bwMode="auto">
            <a:xfrm>
              <a:off x="3090" y="2905"/>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rPr>
                <a:t>Offshore </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rPr>
                <a:t>Zone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100" i="0" u="none" strike="noStrike" cap="none" normalizeH="0" baseline="0" dirty="0" smtClean="0">
                <a:ln>
                  <a:noFill/>
                </a:ln>
                <a:solidFill>
                  <a:schemeClr val="tx1"/>
                </a:solidFill>
                <a:effectLst/>
              </a:endParaRPr>
            </a:p>
          </p:txBody>
        </p:sp>
        <p:sp>
          <p:nvSpPr>
            <p:cNvPr id="9" name="Text Box 7"/>
            <p:cNvSpPr txBox="1">
              <a:spLocks noChangeArrowheads="1"/>
            </p:cNvSpPr>
            <p:nvPr/>
          </p:nvSpPr>
          <p:spPr bwMode="auto">
            <a:xfrm>
              <a:off x="5409" y="1639"/>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rPr>
                <a:t>Closure</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rPr>
                <a:t>Contour</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100" i="0" u="none" strike="noStrike" cap="none" normalizeH="0" baseline="0" smtClean="0">
                <a:ln>
                  <a:noFill/>
                </a:ln>
                <a:solidFill>
                  <a:schemeClr val="tx1"/>
                </a:solidFill>
                <a:effectLst/>
              </a:endParaRPr>
            </a:p>
          </p:txBody>
        </p:sp>
        <p:cxnSp>
          <p:nvCxnSpPr>
            <p:cNvPr id="10" name="AutoShape 8"/>
            <p:cNvCxnSpPr>
              <a:cxnSpLocks noChangeShapeType="1"/>
            </p:cNvCxnSpPr>
            <p:nvPr/>
          </p:nvCxnSpPr>
          <p:spPr bwMode="auto">
            <a:xfrm flipH="1">
              <a:off x="4721" y="2116"/>
              <a:ext cx="976" cy="551"/>
            </a:xfrm>
            <a:prstGeom prst="straightConnector1">
              <a:avLst/>
            </a:prstGeom>
            <a:noFill/>
            <a:ln w="9525">
              <a:solidFill>
                <a:srgbClr val="000000"/>
              </a:solidFill>
              <a:round/>
              <a:headEnd/>
              <a:tailEnd type="triangle" w="med" len="med"/>
            </a:ln>
          </p:spPr>
        </p:cxnSp>
        <p:sp>
          <p:nvSpPr>
            <p:cNvPr id="11" name="Freeform 9"/>
            <p:cNvSpPr>
              <a:spLocks/>
            </p:cNvSpPr>
            <p:nvPr/>
          </p:nvSpPr>
          <p:spPr bwMode="auto">
            <a:xfrm>
              <a:off x="6720" y="1498"/>
              <a:ext cx="2040" cy="3540"/>
            </a:xfrm>
            <a:custGeom>
              <a:avLst/>
              <a:gdLst/>
              <a:ahLst/>
              <a:cxnLst>
                <a:cxn ang="0">
                  <a:pos x="1980" y="3540"/>
                </a:cxn>
                <a:cxn ang="0">
                  <a:pos x="1980" y="15"/>
                </a:cxn>
                <a:cxn ang="0">
                  <a:pos x="0" y="30"/>
                </a:cxn>
                <a:cxn ang="0">
                  <a:pos x="105" y="1785"/>
                </a:cxn>
                <a:cxn ang="0">
                  <a:pos x="15" y="3540"/>
                </a:cxn>
                <a:cxn ang="0">
                  <a:pos x="1980" y="3540"/>
                </a:cxn>
              </a:cxnLst>
              <a:rect l="0" t="0" r="r" b="b"/>
              <a:pathLst>
                <a:path w="1980" h="3540">
                  <a:moveTo>
                    <a:pt x="1980" y="3540"/>
                  </a:moveTo>
                  <a:lnTo>
                    <a:pt x="1980" y="15"/>
                  </a:lnTo>
                  <a:cubicBezTo>
                    <a:pt x="1980" y="15"/>
                    <a:pt x="390" y="0"/>
                    <a:pt x="0" y="30"/>
                  </a:cubicBezTo>
                  <a:cubicBezTo>
                    <a:pt x="120" y="510"/>
                    <a:pt x="90" y="450"/>
                    <a:pt x="105" y="1785"/>
                  </a:cubicBezTo>
                  <a:cubicBezTo>
                    <a:pt x="90" y="2850"/>
                    <a:pt x="105" y="3030"/>
                    <a:pt x="15" y="3540"/>
                  </a:cubicBezTo>
                  <a:cubicBezTo>
                    <a:pt x="997" y="3540"/>
                    <a:pt x="1980" y="3540"/>
                    <a:pt x="1980" y="3540"/>
                  </a:cubicBezTo>
                  <a:close/>
                </a:path>
              </a:pathLst>
            </a:cu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2" name="Text Box 10"/>
            <p:cNvSpPr txBox="1">
              <a:spLocks noChangeArrowheads="1"/>
            </p:cNvSpPr>
            <p:nvPr/>
          </p:nvSpPr>
          <p:spPr bwMode="auto">
            <a:xfrm>
              <a:off x="7073" y="2905"/>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rPr>
                <a:t>Visible</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rPr>
                <a:t>Beach</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100" i="0" u="none" strike="noStrike" cap="none" normalizeH="0" baseline="0" smtClean="0">
                <a:ln>
                  <a:noFill/>
                </a:ln>
                <a:solidFill>
                  <a:schemeClr val="tx1"/>
                </a:solidFill>
                <a:effectLst/>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Existing Technologies</a:t>
            </a:r>
            <a:endParaRPr lang="en-US" dirty="0"/>
          </a:p>
        </p:txBody>
      </p:sp>
      <p:sp>
        <p:nvSpPr>
          <p:cNvPr id="3" name="Content Placeholder 2"/>
          <p:cNvSpPr>
            <a:spLocks noGrp="1"/>
          </p:cNvSpPr>
          <p:nvPr>
            <p:ph idx="1"/>
          </p:nvPr>
        </p:nvSpPr>
        <p:spPr/>
        <p:txBody>
          <a:bodyPr/>
          <a:lstStyle/>
          <a:p>
            <a:r>
              <a:rPr lang="en-GB" dirty="0" smtClean="0"/>
              <a:t>Acoustic</a:t>
            </a:r>
          </a:p>
          <a:p>
            <a:r>
              <a:rPr lang="en-GB" dirty="0" smtClean="0"/>
              <a:t>Optical</a:t>
            </a:r>
          </a:p>
          <a:p>
            <a:r>
              <a:rPr lang="en-GB" dirty="0" smtClean="0"/>
              <a:t>Electromagnetic</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Acoustic Technology</a:t>
            </a:r>
            <a:endParaRPr lang="en-GB" dirty="0"/>
          </a:p>
        </p:txBody>
      </p:sp>
      <p:sp>
        <p:nvSpPr>
          <p:cNvPr id="3" name="Content Placeholder 2"/>
          <p:cNvSpPr>
            <a:spLocks noGrp="1"/>
          </p:cNvSpPr>
          <p:nvPr>
            <p:ph idx="1"/>
          </p:nvPr>
        </p:nvSpPr>
        <p:spPr>
          <a:xfrm>
            <a:off x="0" y="1772816"/>
            <a:ext cx="7020272" cy="4464496"/>
          </a:xfrm>
        </p:spPr>
        <p:txBody>
          <a:bodyPr>
            <a:normAutofit fontScale="92500" lnSpcReduction="10000"/>
          </a:bodyPr>
          <a:lstStyle/>
          <a:p>
            <a:r>
              <a:rPr lang="en-US" dirty="0" smtClean="0"/>
              <a:t>Acoustics is a proven technology for underwater sensor applications:</a:t>
            </a:r>
          </a:p>
          <a:p>
            <a:pPr lvl="1"/>
            <a:r>
              <a:rPr lang="en-US" dirty="0" smtClean="0"/>
              <a:t>transmission range of up to 20km [1]</a:t>
            </a:r>
          </a:p>
          <a:p>
            <a:pPr lvl="1"/>
            <a:r>
              <a:rPr lang="en-US" dirty="0" smtClean="0"/>
              <a:t>yields poor performance in shallow water where the acoustic transmission can be affected by </a:t>
            </a:r>
          </a:p>
          <a:p>
            <a:pPr lvl="2"/>
            <a:r>
              <a:rPr lang="en-US" dirty="0" smtClean="0"/>
              <a:t>Turbidity</a:t>
            </a:r>
          </a:p>
          <a:p>
            <a:pPr lvl="2"/>
            <a:r>
              <a:rPr lang="en-US" dirty="0" smtClean="0"/>
              <a:t>ambient noise</a:t>
            </a:r>
          </a:p>
          <a:p>
            <a:pPr lvl="2"/>
            <a:r>
              <a:rPr lang="en-US" dirty="0" smtClean="0"/>
              <a:t>salinity gradients</a:t>
            </a:r>
          </a:p>
          <a:p>
            <a:pPr lvl="2"/>
            <a:r>
              <a:rPr lang="en-US" dirty="0" smtClean="0"/>
              <a:t>pressure gradients</a:t>
            </a:r>
          </a:p>
          <a:p>
            <a:pPr lvl="1"/>
            <a:r>
              <a:rPr lang="en-US" dirty="0" smtClean="0"/>
              <a:t>can have an adverse impact on marine life [2]. </a:t>
            </a:r>
          </a:p>
          <a:p>
            <a:pPr lvl="1"/>
            <a:r>
              <a:rPr lang="en-US" dirty="0" smtClean="0"/>
              <a:t>cannot perform smooth transition through the air-and-water interface.</a:t>
            </a:r>
            <a:endParaRPr lang="en-GB" dirty="0"/>
          </a:p>
        </p:txBody>
      </p:sp>
      <p:pic>
        <p:nvPicPr>
          <p:cNvPr id="102402" name="Picture 2" descr="http://www.subsea-tech.com/userfiles/image/IMG_1330.jpg"/>
          <p:cNvPicPr>
            <a:picLocks noChangeAspect="1" noChangeArrowheads="1"/>
          </p:cNvPicPr>
          <p:nvPr/>
        </p:nvPicPr>
        <p:blipFill>
          <a:blip r:embed="rId2" cstate="print"/>
          <a:srcRect/>
          <a:stretch>
            <a:fillRect/>
          </a:stretch>
        </p:blipFill>
        <p:spPr bwMode="auto">
          <a:xfrm>
            <a:off x="6732456" y="1916832"/>
            <a:ext cx="2165010" cy="2883793"/>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Optical Technology</a:t>
            </a:r>
            <a:endParaRPr lang="en-GB" dirty="0"/>
          </a:p>
        </p:txBody>
      </p:sp>
      <p:sp>
        <p:nvSpPr>
          <p:cNvPr id="3" name="Content Placeholder 2"/>
          <p:cNvSpPr>
            <a:spLocks noGrp="1"/>
          </p:cNvSpPr>
          <p:nvPr>
            <p:ph idx="1"/>
          </p:nvPr>
        </p:nvSpPr>
        <p:spPr>
          <a:xfrm>
            <a:off x="0" y="1772816"/>
            <a:ext cx="6567264" cy="4495800"/>
          </a:xfrm>
        </p:spPr>
        <p:txBody>
          <a:bodyPr/>
          <a:lstStyle/>
          <a:p>
            <a:r>
              <a:rPr lang="en-US" dirty="0" smtClean="0"/>
              <a:t>Another option that may be used for underwater transmission is optical:</a:t>
            </a:r>
          </a:p>
          <a:p>
            <a:pPr lvl="1"/>
            <a:r>
              <a:rPr lang="en-US" dirty="0" smtClean="0"/>
              <a:t>only delivers good performance in very clear water</a:t>
            </a:r>
          </a:p>
          <a:p>
            <a:pPr lvl="1"/>
            <a:r>
              <a:rPr lang="en-US" dirty="0" smtClean="0"/>
              <a:t>requires tight alignment due to the demand for line of sight and the limitation of very short transmission ranges [3]. </a:t>
            </a:r>
          </a:p>
          <a:p>
            <a:pPr lvl="1"/>
            <a:r>
              <a:rPr lang="en-US" dirty="0" smtClean="0"/>
              <a:t>cannot perform smooth transition through the air-and-water interface.</a:t>
            </a:r>
            <a:endParaRPr lang="en-GB" dirty="0" smtClean="0"/>
          </a:p>
        </p:txBody>
      </p:sp>
      <p:pic>
        <p:nvPicPr>
          <p:cNvPr id="101378" name="Picture 2" descr="http://publications.csail.mit.edu/abstracts/abstracts07/vasilescu1/amour_in_pool.jpg"/>
          <p:cNvPicPr>
            <a:picLocks noChangeAspect="1" noChangeArrowheads="1"/>
          </p:cNvPicPr>
          <p:nvPr/>
        </p:nvPicPr>
        <p:blipFill>
          <a:blip r:embed="rId2" cstate="print"/>
          <a:srcRect l="18900" r="24401"/>
          <a:stretch>
            <a:fillRect/>
          </a:stretch>
        </p:blipFill>
        <p:spPr bwMode="auto">
          <a:xfrm>
            <a:off x="6732240" y="1772816"/>
            <a:ext cx="2160240" cy="285750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Problems of Shallow Sea Water</a:t>
            </a:r>
            <a:endParaRPr lang="en-GB" dirty="0"/>
          </a:p>
        </p:txBody>
      </p:sp>
      <p:sp>
        <p:nvSpPr>
          <p:cNvPr id="3" name="Content Placeholder 2"/>
          <p:cNvSpPr>
            <a:spLocks noGrp="1"/>
          </p:cNvSpPr>
          <p:nvPr>
            <p:ph idx="1"/>
          </p:nvPr>
        </p:nvSpPr>
        <p:spPr>
          <a:xfrm>
            <a:off x="381000" y="1738313"/>
            <a:ext cx="5199112" cy="4495800"/>
          </a:xfrm>
        </p:spPr>
        <p:txBody>
          <a:bodyPr>
            <a:normAutofit fontScale="92500" lnSpcReduction="20000"/>
          </a:bodyPr>
          <a:lstStyle/>
          <a:p>
            <a:r>
              <a:rPr lang="en-US" dirty="0" smtClean="0"/>
              <a:t>In a shallow water coastal environment where there is a high level of sediment and aeration in the water column, radio technology can provide many advantages over acoustic and optical waves. </a:t>
            </a:r>
          </a:p>
          <a:p>
            <a:r>
              <a:rPr lang="en-US" dirty="0" smtClean="0"/>
              <a:t>Electromagnetic waves can cross water-to-air boundaries easily, these multiple transmission paths can extend the transmission range.</a:t>
            </a:r>
          </a:p>
          <a:p>
            <a:r>
              <a:rPr lang="en-US" sz="1300" dirty="0"/>
              <a:t>Image: http://www.123rf.com/photo_36078497_sea-water-turbulent-foam-splash.html</a:t>
            </a:r>
            <a:endParaRPr lang="en-GB" sz="1300" dirty="0"/>
          </a:p>
        </p:txBody>
      </p:sp>
      <p:pic>
        <p:nvPicPr>
          <p:cNvPr id="942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5064" y="1844824"/>
            <a:ext cx="2827165" cy="4248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Advantages of EM</a:t>
            </a:r>
            <a:endParaRPr lang="en-US" dirty="0"/>
          </a:p>
        </p:txBody>
      </p:sp>
      <p:sp>
        <p:nvSpPr>
          <p:cNvPr id="3" name="Content Placeholder 2"/>
          <p:cNvSpPr>
            <a:spLocks noGrp="1"/>
          </p:cNvSpPr>
          <p:nvPr>
            <p:ph idx="1"/>
          </p:nvPr>
        </p:nvSpPr>
        <p:spPr/>
        <p:txBody>
          <a:bodyPr/>
          <a:lstStyle/>
          <a:p>
            <a:r>
              <a:rPr lang="en-US" sz="2400" dirty="0" smtClean="0"/>
              <a:t>Path 1. Completely through the salt water </a:t>
            </a:r>
          </a:p>
          <a:p>
            <a:r>
              <a:rPr lang="en-US" sz="2400" dirty="0" smtClean="0"/>
              <a:t>Path 2. Through the sea bed </a:t>
            </a:r>
          </a:p>
          <a:p>
            <a:r>
              <a:rPr lang="en-US" sz="2400" dirty="0" smtClean="0"/>
              <a:t>Path 3. Through salt water- through the air-and again through salt water </a:t>
            </a:r>
          </a:p>
          <a:p>
            <a:endParaRPr lang="en-US" dirty="0"/>
          </a:p>
        </p:txBody>
      </p:sp>
      <p:pic>
        <p:nvPicPr>
          <p:cNvPr id="143362" name="Picture 2"/>
          <p:cNvPicPr>
            <a:picLocks noChangeAspect="1" noChangeArrowheads="1"/>
          </p:cNvPicPr>
          <p:nvPr/>
        </p:nvPicPr>
        <p:blipFill>
          <a:blip r:embed="rId2" cstate="print"/>
          <a:srcRect/>
          <a:stretch>
            <a:fillRect/>
          </a:stretch>
        </p:blipFill>
        <p:spPr bwMode="auto">
          <a:xfrm>
            <a:off x="2285984" y="3429000"/>
            <a:ext cx="5238740" cy="2634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Advantages of EM</a:t>
            </a:r>
            <a:endParaRPr lang="en-GB" dirty="0"/>
          </a:p>
        </p:txBody>
      </p:sp>
      <p:sp>
        <p:nvSpPr>
          <p:cNvPr id="3" name="Content Placeholder 2"/>
          <p:cNvSpPr>
            <a:spLocks noGrp="1"/>
          </p:cNvSpPr>
          <p:nvPr>
            <p:ph idx="1"/>
          </p:nvPr>
        </p:nvSpPr>
        <p:spPr/>
        <p:txBody>
          <a:bodyPr>
            <a:normAutofit/>
          </a:bodyPr>
          <a:lstStyle/>
          <a:p>
            <a:r>
              <a:rPr lang="en-US" dirty="0" smtClean="0"/>
              <a:t>EM is tolerant to turbulences that are caused by waves or human activities. This is not the case with acoustic and optical waves. </a:t>
            </a:r>
          </a:p>
          <a:p>
            <a:r>
              <a:rPr lang="en-US" dirty="0" smtClean="0"/>
              <a:t>EM waves can work in dirty water conditions, while optical waves are susceptible to particulates and marine fouling. </a:t>
            </a:r>
            <a:r>
              <a:rPr lang="en-US" sz="1000" dirty="0"/>
              <a:t>Image: https://www.quora.com/What-do-electromagnetic-waves-look-like</a:t>
            </a:r>
            <a:endParaRPr lang="en-US" sz="1000" dirty="0" smtClean="0"/>
          </a:p>
        </p:txBody>
      </p:sp>
      <p:pic>
        <p:nvPicPr>
          <p:cNvPr id="890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4509120"/>
            <a:ext cx="3124200"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4775" y="152400"/>
            <a:ext cx="6400800" cy="1143000"/>
          </a:xfrm>
        </p:spPr>
        <p:txBody>
          <a:bodyPr/>
          <a:lstStyle/>
          <a:p>
            <a:r>
              <a:rPr lang="en-GB" dirty="0" smtClean="0"/>
              <a:t>Disadvantages of EM Radiation in Salt Water</a:t>
            </a:r>
            <a:endParaRPr lang="en-GB" dirty="0"/>
          </a:p>
        </p:txBody>
      </p:sp>
      <p:sp>
        <p:nvSpPr>
          <p:cNvPr id="5" name="Content Placeholder 2"/>
          <p:cNvSpPr>
            <a:spLocks noGrp="1"/>
          </p:cNvSpPr>
          <p:nvPr>
            <p:ph idx="1"/>
          </p:nvPr>
        </p:nvSpPr>
        <p:spPr>
          <a:xfrm>
            <a:off x="323528" y="1772816"/>
            <a:ext cx="6231066" cy="4495800"/>
          </a:xfrm>
        </p:spPr>
        <p:txBody>
          <a:bodyPr/>
          <a:lstStyle/>
          <a:p>
            <a:r>
              <a:rPr lang="en-US" sz="2400" dirty="0" smtClean="0"/>
              <a:t>Radio signals have a limited transmission range through salt water due to its high conductivity leading to severe attenuation, although long-wave radio can be used for short distances. </a:t>
            </a:r>
          </a:p>
          <a:p>
            <a:r>
              <a:rPr lang="en-US" sz="2400" dirty="0" smtClean="0"/>
              <a:t>Critical trade-off between the transmission range and the offered data rate. </a:t>
            </a:r>
          </a:p>
          <a:p>
            <a:r>
              <a:rPr lang="en-US" sz="2400" dirty="0" smtClean="0"/>
              <a:t>100bps was used allowing a 40m transmission radius (calculated through sea trials) set to be the distance between any two adjacent nodes</a:t>
            </a:r>
          </a:p>
          <a:p>
            <a:r>
              <a:rPr lang="en-US" sz="1000" dirty="0"/>
              <a:t>Image: http://bestsurfwax.com/category/uncategorized/</a:t>
            </a:r>
            <a:endParaRPr lang="en-GB" sz="1000" dirty="0"/>
          </a:p>
        </p:txBody>
      </p:sp>
      <p:pic>
        <p:nvPicPr>
          <p:cNvPr id="9523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853" t="2336" r="41689"/>
          <a:stretch/>
        </p:blipFill>
        <p:spPr bwMode="auto">
          <a:xfrm>
            <a:off x="6516216" y="1916832"/>
            <a:ext cx="2208740" cy="42528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4775" y="152400"/>
            <a:ext cx="6400800" cy="1143000"/>
          </a:xfrm>
        </p:spPr>
        <p:txBody>
          <a:bodyPr/>
          <a:lstStyle/>
          <a:p>
            <a:r>
              <a:rPr lang="en-GB" dirty="0" smtClean="0"/>
              <a:t>Disadvantages of EM Radiation in Salt Water</a:t>
            </a:r>
            <a:endParaRPr lang="en-GB" dirty="0"/>
          </a:p>
        </p:txBody>
      </p:sp>
      <p:sp>
        <p:nvSpPr>
          <p:cNvPr id="5" name="Content Placeholder 2"/>
          <p:cNvSpPr>
            <a:spLocks noGrp="1"/>
          </p:cNvSpPr>
          <p:nvPr>
            <p:ph idx="1"/>
          </p:nvPr>
        </p:nvSpPr>
        <p:spPr>
          <a:xfrm>
            <a:off x="381000" y="1738313"/>
            <a:ext cx="8382000" cy="4495800"/>
          </a:xfrm>
        </p:spPr>
        <p:txBody>
          <a:bodyPr/>
          <a:lstStyle/>
          <a:p>
            <a:pPr>
              <a:buNone/>
            </a:pPr>
            <a:r>
              <a:rPr lang="en-GB" dirty="0" smtClean="0"/>
              <a:t>The following equations describing the behaviour of EM radiation were developed</a:t>
            </a:r>
            <a:endParaRPr lang="en-GB" dirty="0"/>
          </a:p>
        </p:txBody>
      </p:sp>
      <p:pic>
        <p:nvPicPr>
          <p:cNvPr id="6" name="Picture 2"/>
          <p:cNvPicPr>
            <a:picLocks noChangeAspect="1" noChangeArrowheads="1"/>
          </p:cNvPicPr>
          <p:nvPr/>
        </p:nvPicPr>
        <p:blipFill>
          <a:blip r:embed="rId2" cstate="print"/>
          <a:srcRect/>
          <a:stretch>
            <a:fillRect/>
          </a:stretch>
        </p:blipFill>
        <p:spPr bwMode="auto">
          <a:xfrm>
            <a:off x="467544" y="2852936"/>
            <a:ext cx="4211884" cy="3026186"/>
          </a:xfrm>
          <a:prstGeom prst="rect">
            <a:avLst/>
          </a:prstGeom>
          <a:noFill/>
          <a:ln w="9525">
            <a:noFill/>
            <a:miter lim="800000"/>
            <a:headEnd/>
            <a:tailEnd/>
          </a:ln>
        </p:spPr>
      </p:pic>
      <p:pic>
        <p:nvPicPr>
          <p:cNvPr id="7" name="Picture 3"/>
          <p:cNvPicPr>
            <a:picLocks noChangeAspect="1" noChangeArrowheads="1"/>
          </p:cNvPicPr>
          <p:nvPr/>
        </p:nvPicPr>
        <p:blipFill>
          <a:blip r:embed="rId3" cstate="print"/>
          <a:srcRect l="12994" t="17955" r="29716" b="24401"/>
          <a:stretch>
            <a:fillRect/>
          </a:stretch>
        </p:blipFill>
        <p:spPr bwMode="auto">
          <a:xfrm>
            <a:off x="4788024" y="3212976"/>
            <a:ext cx="3893154" cy="24482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Publications</a:t>
            </a:r>
            <a:endParaRPr lang="en-GB" dirty="0"/>
          </a:p>
        </p:txBody>
      </p:sp>
      <p:sp>
        <p:nvSpPr>
          <p:cNvPr id="3" name="Content Placeholder 2"/>
          <p:cNvSpPr>
            <a:spLocks noGrp="1"/>
          </p:cNvSpPr>
          <p:nvPr>
            <p:ph idx="1"/>
          </p:nvPr>
        </p:nvSpPr>
        <p:spPr>
          <a:xfrm>
            <a:off x="395536" y="1340768"/>
            <a:ext cx="6567264" cy="4495800"/>
          </a:xfrm>
        </p:spPr>
        <p:txBody>
          <a:bodyPr/>
          <a:lstStyle/>
          <a:p>
            <a:r>
              <a:rPr lang="en-GB" sz="1250" dirty="0" err="1"/>
              <a:t>Xianhui</a:t>
            </a:r>
            <a:r>
              <a:rPr lang="en-GB" sz="1250" dirty="0"/>
              <a:t> </a:t>
            </a:r>
            <a:r>
              <a:rPr lang="en-GB" sz="1250" dirty="0" err="1"/>
              <a:t>Che</a:t>
            </a:r>
            <a:r>
              <a:rPr lang="en-GB" sz="1250" dirty="0"/>
              <a:t>, Ian Wells, Gordon Dickers, Paul Kear, “TDMA Frame Design for a Prototype Underwater RF Communication Network”, Ad Hoc Networks, Elsevier, Volume 10, Issue 3, May 2012, pp 317-327 . (DOI: 10.1016/j.adhoc.2011.07.002</a:t>
            </a:r>
            <a:r>
              <a:rPr lang="en-GB" sz="1250" dirty="0" smtClean="0"/>
              <a:t>)</a:t>
            </a:r>
            <a:endParaRPr lang="en-GB" sz="1250" dirty="0"/>
          </a:p>
          <a:p>
            <a:r>
              <a:rPr lang="en-GB" sz="1250" dirty="0" err="1"/>
              <a:t>Che</a:t>
            </a:r>
            <a:r>
              <a:rPr lang="en-GB" sz="1250" dirty="0"/>
              <a:t>, X.; Wells, I.; Dickers, G.; Kear, P.; Gong, X.; , "Re-evaluation of RF electromagnetic communication in underwater sensor networks," Communications Magazine, IEEE , vol.48, no.12, pp.143-151, December 2010 </a:t>
            </a:r>
            <a:r>
              <a:rPr lang="en-GB" sz="1250" dirty="0" err="1"/>
              <a:t>doi</a:t>
            </a:r>
            <a:r>
              <a:rPr lang="en-GB" sz="1250" dirty="0"/>
              <a:t>: </a:t>
            </a:r>
            <a:r>
              <a:rPr lang="en-GB" sz="1250" dirty="0" smtClean="0"/>
              <a:t>10.1109/MCOM.2010.5673085 </a:t>
            </a:r>
          </a:p>
          <a:p>
            <a:r>
              <a:rPr lang="en-GB" sz="1250" dirty="0"/>
              <a:t>Wells, I.; Davies, A.; </a:t>
            </a:r>
            <a:r>
              <a:rPr lang="en-GB" sz="1250" dirty="0" err="1"/>
              <a:t>Xianhui</a:t>
            </a:r>
            <a:r>
              <a:rPr lang="en-GB" sz="1250" dirty="0"/>
              <a:t> </a:t>
            </a:r>
            <a:r>
              <a:rPr lang="en-GB" sz="1250" dirty="0" err="1"/>
              <a:t>Che</a:t>
            </a:r>
            <a:r>
              <a:rPr lang="en-GB" sz="1250" dirty="0"/>
              <a:t>; Kear, P.; Dickers, G.; </a:t>
            </a:r>
            <a:r>
              <a:rPr lang="en-GB" sz="1250" dirty="0" err="1"/>
              <a:t>Xiaochun</a:t>
            </a:r>
            <a:r>
              <a:rPr lang="en-GB" sz="1250" dirty="0"/>
              <a:t> Gong; Rhodes, M.; , "Node pattern simulation of an undersea sensor network using RF electromagnetic communications," Ultra Modern Telecommunications &amp; Workshops, 2009. ICUMT '09. International Conference on , vol., no., pp.1-4, 12-14 Oct. 2009 </a:t>
            </a:r>
            <a:br>
              <a:rPr lang="en-GB" sz="1250" dirty="0"/>
            </a:br>
            <a:r>
              <a:rPr lang="en-GB" sz="1250" dirty="0" err="1"/>
              <a:t>doi</a:t>
            </a:r>
            <a:r>
              <a:rPr lang="en-GB" sz="1250" dirty="0"/>
              <a:t>: </a:t>
            </a:r>
            <a:r>
              <a:rPr lang="en-GB" sz="1250" dirty="0" smtClean="0"/>
              <a:t>10.1109/ICUMT.2009.5345555</a:t>
            </a:r>
          </a:p>
          <a:p>
            <a:r>
              <a:rPr lang="en-GB" sz="1250" dirty="0" err="1" smtClean="0"/>
              <a:t>Xianhui</a:t>
            </a:r>
            <a:r>
              <a:rPr lang="en-GB" sz="1250" dirty="0" smtClean="0"/>
              <a:t> </a:t>
            </a:r>
            <a:r>
              <a:rPr lang="en-GB" sz="1250" dirty="0" err="1"/>
              <a:t>Che</a:t>
            </a:r>
            <a:r>
              <a:rPr lang="en-GB" sz="1250" dirty="0"/>
              <a:t>; Wells, I.; Kear, P.; Dickers, G.; </a:t>
            </a:r>
            <a:r>
              <a:rPr lang="en-GB" sz="1250" dirty="0" err="1"/>
              <a:t>Xiaochun</a:t>
            </a:r>
            <a:r>
              <a:rPr lang="en-GB" sz="1250" dirty="0"/>
              <a:t> Gong; Rhodes, M.; , "A Static Multi-hop Underwater Wireless Sensor Network Using  RF Electromagnetic Communications," Distributed Computing Systems Workshops, 2009. ICDCS Workshops '09. 29th IEEE International Conference on , vol., no., pp.460-463, 22-26 June </a:t>
            </a:r>
            <a:r>
              <a:rPr lang="en-GB" sz="1250" dirty="0" smtClean="0"/>
              <a:t>2009 </a:t>
            </a:r>
            <a:r>
              <a:rPr lang="en-GB" sz="1250" dirty="0" err="1" smtClean="0"/>
              <a:t>doi</a:t>
            </a:r>
            <a:r>
              <a:rPr lang="en-GB" sz="1250" dirty="0"/>
              <a:t>: </a:t>
            </a:r>
            <a:r>
              <a:rPr lang="en-GB" sz="1250" dirty="0" smtClean="0"/>
              <a:t>10.1109/ICDCSW.2009.36</a:t>
            </a:r>
          </a:p>
          <a:p>
            <a:r>
              <a:rPr lang="en-GB" sz="1250" dirty="0" err="1"/>
              <a:t>Xianhui</a:t>
            </a:r>
            <a:r>
              <a:rPr lang="en-GB" sz="1250" dirty="0"/>
              <a:t> </a:t>
            </a:r>
            <a:r>
              <a:rPr lang="en-GB" sz="1250" dirty="0" err="1"/>
              <a:t>Che</a:t>
            </a:r>
            <a:r>
              <a:rPr lang="en-GB" sz="1250" dirty="0"/>
              <a:t>; Wells, I.; Dickers, G.; Kear, P.; </a:t>
            </a:r>
            <a:r>
              <a:rPr lang="en-GB" sz="1250" dirty="0" err="1"/>
              <a:t>Xiaochun</a:t>
            </a:r>
            <a:r>
              <a:rPr lang="en-GB" sz="1250" dirty="0"/>
              <a:t> Gong; Rhodes, M.; , "Failure Tolerance Analysis of a Small Scale Underwater Sensor Network with RF Electromagnetic Communications," Sensor Technologies and Applications, 2009. SENSORCOMM '09. Third International Conference on , vol., no., pp.671-675, 18-23 June </a:t>
            </a:r>
            <a:r>
              <a:rPr lang="en-GB" sz="1250" dirty="0" smtClean="0"/>
              <a:t>2009 </a:t>
            </a:r>
            <a:r>
              <a:rPr lang="en-GB" sz="1250" dirty="0" err="1" smtClean="0"/>
              <a:t>doi</a:t>
            </a:r>
            <a:r>
              <a:rPr lang="en-GB" sz="1250" dirty="0"/>
              <a:t>: 10.1109/SENSORCOMM.2009.108</a:t>
            </a:r>
          </a:p>
          <a:p>
            <a:endParaRPr lang="en-GB" sz="1200" dirty="0"/>
          </a:p>
        </p:txBody>
      </p:sp>
      <p:pic>
        <p:nvPicPr>
          <p:cNvPr id="901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1844824"/>
            <a:ext cx="1456285" cy="1944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01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5" y="4077072"/>
            <a:ext cx="1456285" cy="19902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99083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4775" y="152400"/>
            <a:ext cx="6400800" cy="1143000"/>
          </a:xfrm>
        </p:spPr>
        <p:txBody>
          <a:bodyPr>
            <a:normAutofit/>
          </a:bodyPr>
          <a:lstStyle/>
          <a:p>
            <a:r>
              <a:rPr lang="en-GB" dirty="0" smtClean="0"/>
              <a:t>Purpose of the Sensor Network</a:t>
            </a:r>
            <a:endParaRPr lang="en-GB" dirty="0"/>
          </a:p>
        </p:txBody>
      </p:sp>
      <p:sp>
        <p:nvSpPr>
          <p:cNvPr id="5" name="Content Placeholder 2"/>
          <p:cNvSpPr>
            <a:spLocks noGrp="1"/>
          </p:cNvSpPr>
          <p:nvPr>
            <p:ph idx="1"/>
          </p:nvPr>
        </p:nvSpPr>
        <p:spPr>
          <a:xfrm>
            <a:off x="457200" y="1935480"/>
            <a:ext cx="4614866" cy="4389120"/>
          </a:xfrm>
        </p:spPr>
        <p:txBody>
          <a:bodyPr>
            <a:normAutofit fontScale="92500" lnSpcReduction="10000"/>
          </a:bodyPr>
          <a:lstStyle/>
          <a:p>
            <a:r>
              <a:rPr lang="en-US" dirty="0" smtClean="0"/>
              <a:t>The fundamental purpose to find the depth of closure and the movement of seabed sediment around this contour. </a:t>
            </a:r>
          </a:p>
          <a:p>
            <a:r>
              <a:rPr lang="en-US" dirty="0"/>
              <a:t>O</a:t>
            </a:r>
            <a:r>
              <a:rPr lang="en-US" dirty="0" smtClean="0"/>
              <a:t>nly necessary to monitor sea bed movement below the low tide line</a:t>
            </a:r>
          </a:p>
          <a:p>
            <a:r>
              <a:rPr lang="en-US" dirty="0" smtClean="0"/>
              <a:t>Sensors were positioned either side of the closure contour</a:t>
            </a:r>
            <a:endParaRPr lang="en-GB" dirty="0"/>
          </a:p>
        </p:txBody>
      </p:sp>
      <p:grpSp>
        <p:nvGrpSpPr>
          <p:cNvPr id="43" name="Group 2"/>
          <p:cNvGrpSpPr>
            <a:grpSpLocks/>
          </p:cNvGrpSpPr>
          <p:nvPr/>
        </p:nvGrpSpPr>
        <p:grpSpPr bwMode="auto">
          <a:xfrm>
            <a:off x="5357818" y="2786058"/>
            <a:ext cx="3600450" cy="2247900"/>
            <a:chOff x="5697" y="1324"/>
            <a:chExt cx="5670" cy="3540"/>
          </a:xfrm>
        </p:grpSpPr>
        <p:grpSp>
          <p:nvGrpSpPr>
            <p:cNvPr id="44" name="Group 3"/>
            <p:cNvGrpSpPr>
              <a:grpSpLocks/>
            </p:cNvGrpSpPr>
            <p:nvPr/>
          </p:nvGrpSpPr>
          <p:grpSpPr bwMode="auto">
            <a:xfrm>
              <a:off x="5697" y="1324"/>
              <a:ext cx="5670" cy="3540"/>
              <a:chOff x="925" y="525"/>
              <a:chExt cx="5670" cy="3540"/>
            </a:xfrm>
          </p:grpSpPr>
          <p:grpSp>
            <p:nvGrpSpPr>
              <p:cNvPr id="47" name="Group 4"/>
              <p:cNvGrpSpPr>
                <a:grpSpLocks/>
              </p:cNvGrpSpPr>
              <p:nvPr/>
            </p:nvGrpSpPr>
            <p:grpSpPr bwMode="auto">
              <a:xfrm>
                <a:off x="925" y="525"/>
                <a:ext cx="5670" cy="3540"/>
                <a:chOff x="3090" y="2326"/>
                <a:chExt cx="5670" cy="3540"/>
              </a:xfrm>
            </p:grpSpPr>
            <p:sp>
              <p:nvSpPr>
                <p:cNvPr id="51" name="Rectangle 5"/>
                <p:cNvSpPr>
                  <a:spLocks noChangeArrowheads="1"/>
                </p:cNvSpPr>
                <p:nvPr/>
              </p:nvSpPr>
              <p:spPr bwMode="auto">
                <a:xfrm>
                  <a:off x="3090" y="2341"/>
                  <a:ext cx="5670" cy="3525"/>
                </a:xfrm>
                <a:prstGeom prst="rect">
                  <a:avLst/>
                </a:prstGeom>
                <a:solidFill>
                  <a:srgbClr val="F2F2F2"/>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grpSp>
              <p:nvGrpSpPr>
                <p:cNvPr id="52" name="Group 6"/>
                <p:cNvGrpSpPr>
                  <a:grpSpLocks/>
                </p:cNvGrpSpPr>
                <p:nvPr/>
              </p:nvGrpSpPr>
              <p:grpSpPr bwMode="auto">
                <a:xfrm>
                  <a:off x="3664" y="3918"/>
                  <a:ext cx="375" cy="330"/>
                  <a:chOff x="5715" y="8190"/>
                  <a:chExt cx="375" cy="330"/>
                </a:xfrm>
              </p:grpSpPr>
              <p:sp>
                <p:nvSpPr>
                  <p:cNvPr id="78" name="Oval 7"/>
                  <p:cNvSpPr>
                    <a:spLocks noChangeArrowheads="1"/>
                  </p:cNvSpPr>
                  <p:nvPr/>
                </p:nvSpPr>
                <p:spPr bwMode="auto">
                  <a:xfrm>
                    <a:off x="5820" y="8250"/>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79" name="Text Box 8"/>
                  <p:cNvSpPr txBox="1">
                    <a:spLocks noChangeArrowheads="1"/>
                  </p:cNvSpPr>
                  <p:nvPr/>
                </p:nvSpPr>
                <p:spPr bwMode="auto">
                  <a:xfrm>
                    <a:off x="5715" y="8190"/>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4</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53" name="Group 9"/>
                <p:cNvGrpSpPr>
                  <a:grpSpLocks/>
                </p:cNvGrpSpPr>
                <p:nvPr/>
              </p:nvGrpSpPr>
              <p:grpSpPr bwMode="auto">
                <a:xfrm>
                  <a:off x="5400" y="3918"/>
                  <a:ext cx="375" cy="330"/>
                  <a:chOff x="5715" y="9405"/>
                  <a:chExt cx="375" cy="330"/>
                </a:xfrm>
              </p:grpSpPr>
              <p:sp>
                <p:nvSpPr>
                  <p:cNvPr id="76" name="Oval 10"/>
                  <p:cNvSpPr>
                    <a:spLocks noChangeArrowheads="1"/>
                  </p:cNvSpPr>
                  <p:nvPr/>
                </p:nvSpPr>
                <p:spPr bwMode="auto">
                  <a:xfrm>
                    <a:off x="5820" y="9465"/>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77" name="Text Box 11"/>
                  <p:cNvSpPr txBox="1">
                    <a:spLocks noChangeArrowheads="1"/>
                  </p:cNvSpPr>
                  <p:nvPr/>
                </p:nvSpPr>
                <p:spPr bwMode="auto">
                  <a:xfrm>
                    <a:off x="5715" y="9405"/>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6</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54" name="Group 53"/>
                <p:cNvGrpSpPr>
                  <a:grpSpLocks/>
                </p:cNvGrpSpPr>
                <p:nvPr/>
              </p:nvGrpSpPr>
              <p:grpSpPr bwMode="auto">
                <a:xfrm>
                  <a:off x="4524" y="4429"/>
                  <a:ext cx="375" cy="330"/>
                  <a:chOff x="10260" y="8655"/>
                  <a:chExt cx="375" cy="330"/>
                </a:xfrm>
              </p:grpSpPr>
              <p:sp>
                <p:nvSpPr>
                  <p:cNvPr id="74" name="Oval 13"/>
                  <p:cNvSpPr>
                    <a:spLocks noChangeArrowheads="1"/>
                  </p:cNvSpPr>
                  <p:nvPr/>
                </p:nvSpPr>
                <p:spPr bwMode="auto">
                  <a:xfrm>
                    <a:off x="10335" y="8685"/>
                    <a:ext cx="210" cy="210"/>
                  </a:xfrm>
                  <a:prstGeom prst="ellipse">
                    <a:avLst/>
                  </a:prstGeom>
                  <a:solidFill>
                    <a:srgbClr val="92D050"/>
                  </a:solidFill>
                  <a:ln w="38100">
                    <a:solidFill>
                      <a:srgbClr val="92D05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75" name="Text Box 14"/>
                  <p:cNvSpPr txBox="1">
                    <a:spLocks noChangeArrowheads="1"/>
                  </p:cNvSpPr>
                  <p:nvPr/>
                </p:nvSpPr>
                <p:spPr bwMode="auto">
                  <a:xfrm>
                    <a:off x="10260" y="8655"/>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1</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55" name="Group 54"/>
                <p:cNvGrpSpPr>
                  <a:grpSpLocks/>
                </p:cNvGrpSpPr>
                <p:nvPr/>
              </p:nvGrpSpPr>
              <p:grpSpPr bwMode="auto">
                <a:xfrm>
                  <a:off x="3664" y="4940"/>
                  <a:ext cx="375" cy="330"/>
                  <a:chOff x="5715" y="8190"/>
                  <a:chExt cx="375" cy="330"/>
                </a:xfrm>
              </p:grpSpPr>
              <p:sp>
                <p:nvSpPr>
                  <p:cNvPr id="72" name="Oval 16"/>
                  <p:cNvSpPr>
                    <a:spLocks noChangeArrowheads="1"/>
                  </p:cNvSpPr>
                  <p:nvPr/>
                </p:nvSpPr>
                <p:spPr bwMode="auto">
                  <a:xfrm>
                    <a:off x="5820" y="8250"/>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73" name="Text Box 17"/>
                  <p:cNvSpPr txBox="1">
                    <a:spLocks noChangeArrowheads="1"/>
                  </p:cNvSpPr>
                  <p:nvPr/>
                </p:nvSpPr>
                <p:spPr bwMode="auto">
                  <a:xfrm>
                    <a:off x="5715" y="8190"/>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5</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56" name="Group 18"/>
                <p:cNvGrpSpPr>
                  <a:grpSpLocks/>
                </p:cNvGrpSpPr>
                <p:nvPr/>
              </p:nvGrpSpPr>
              <p:grpSpPr bwMode="auto">
                <a:xfrm>
                  <a:off x="5400" y="4940"/>
                  <a:ext cx="375" cy="330"/>
                  <a:chOff x="5715" y="9405"/>
                  <a:chExt cx="375" cy="330"/>
                </a:xfrm>
              </p:grpSpPr>
              <p:sp>
                <p:nvSpPr>
                  <p:cNvPr id="70" name="Oval 19"/>
                  <p:cNvSpPr>
                    <a:spLocks noChangeArrowheads="1"/>
                  </p:cNvSpPr>
                  <p:nvPr/>
                </p:nvSpPr>
                <p:spPr bwMode="auto">
                  <a:xfrm>
                    <a:off x="5820" y="9465"/>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71" name="Text Box 20"/>
                  <p:cNvSpPr txBox="1">
                    <a:spLocks noChangeArrowheads="1"/>
                  </p:cNvSpPr>
                  <p:nvPr/>
                </p:nvSpPr>
                <p:spPr bwMode="auto">
                  <a:xfrm>
                    <a:off x="5715" y="9405"/>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7</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57" name="Group 21"/>
                <p:cNvGrpSpPr>
                  <a:grpSpLocks/>
                </p:cNvGrpSpPr>
                <p:nvPr/>
              </p:nvGrpSpPr>
              <p:grpSpPr bwMode="auto">
                <a:xfrm>
                  <a:off x="4512" y="3918"/>
                  <a:ext cx="375" cy="330"/>
                  <a:chOff x="5715" y="8190"/>
                  <a:chExt cx="375" cy="330"/>
                </a:xfrm>
              </p:grpSpPr>
              <p:sp>
                <p:nvSpPr>
                  <p:cNvPr id="68" name="Oval 22"/>
                  <p:cNvSpPr>
                    <a:spLocks noChangeArrowheads="1"/>
                  </p:cNvSpPr>
                  <p:nvPr/>
                </p:nvSpPr>
                <p:spPr bwMode="auto">
                  <a:xfrm>
                    <a:off x="5820" y="8250"/>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69" name="Text Box 23"/>
                  <p:cNvSpPr txBox="1">
                    <a:spLocks noChangeArrowheads="1"/>
                  </p:cNvSpPr>
                  <p:nvPr/>
                </p:nvSpPr>
                <p:spPr bwMode="auto">
                  <a:xfrm>
                    <a:off x="5715" y="8190"/>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2</a:t>
                    </a:r>
                    <a:endParaRPr kumimoji="0" lang="en-US" sz="1800" b="0" i="0" u="none" strike="noStrike" cap="none" normalizeH="0" baseline="0" smtClean="0">
                      <a:ln>
                        <a:noFill/>
                      </a:ln>
                      <a:solidFill>
                        <a:schemeClr val="tx1"/>
                      </a:solidFill>
                      <a:effectLst/>
                      <a:latin typeface="Arial" pitchFamily="34" charset="0"/>
                    </a:endParaRPr>
                  </a:p>
                </p:txBody>
              </p:sp>
            </p:grpSp>
            <p:sp>
              <p:nvSpPr>
                <p:cNvPr id="58" name="Freeform 24"/>
                <p:cNvSpPr>
                  <a:spLocks/>
                </p:cNvSpPr>
                <p:nvPr/>
              </p:nvSpPr>
              <p:spPr bwMode="auto">
                <a:xfrm>
                  <a:off x="6720" y="2326"/>
                  <a:ext cx="2040" cy="3540"/>
                </a:xfrm>
                <a:custGeom>
                  <a:avLst/>
                  <a:gdLst/>
                  <a:ahLst/>
                  <a:cxnLst>
                    <a:cxn ang="0">
                      <a:pos x="1980" y="3540"/>
                    </a:cxn>
                    <a:cxn ang="0">
                      <a:pos x="1980" y="15"/>
                    </a:cxn>
                    <a:cxn ang="0">
                      <a:pos x="0" y="30"/>
                    </a:cxn>
                    <a:cxn ang="0">
                      <a:pos x="105" y="1785"/>
                    </a:cxn>
                    <a:cxn ang="0">
                      <a:pos x="15" y="3540"/>
                    </a:cxn>
                    <a:cxn ang="0">
                      <a:pos x="1980" y="3540"/>
                    </a:cxn>
                  </a:cxnLst>
                  <a:rect l="0" t="0" r="r" b="b"/>
                  <a:pathLst>
                    <a:path w="1980" h="3540">
                      <a:moveTo>
                        <a:pt x="1980" y="3540"/>
                      </a:moveTo>
                      <a:lnTo>
                        <a:pt x="1980" y="15"/>
                      </a:lnTo>
                      <a:cubicBezTo>
                        <a:pt x="1980" y="15"/>
                        <a:pt x="390" y="0"/>
                        <a:pt x="0" y="30"/>
                      </a:cubicBezTo>
                      <a:cubicBezTo>
                        <a:pt x="120" y="510"/>
                        <a:pt x="90" y="450"/>
                        <a:pt x="105" y="1785"/>
                      </a:cubicBezTo>
                      <a:cubicBezTo>
                        <a:pt x="90" y="2850"/>
                        <a:pt x="105" y="3030"/>
                        <a:pt x="15" y="3540"/>
                      </a:cubicBezTo>
                      <a:cubicBezTo>
                        <a:pt x="997" y="3540"/>
                        <a:pt x="1980" y="3540"/>
                        <a:pt x="1980" y="3540"/>
                      </a:cubicBezTo>
                      <a:close/>
                    </a:path>
                  </a:pathLst>
                </a:cu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59" name="Freeform 25"/>
                <p:cNvSpPr>
                  <a:spLocks/>
                </p:cNvSpPr>
                <p:nvPr/>
              </p:nvSpPr>
              <p:spPr bwMode="auto">
                <a:xfrm>
                  <a:off x="4527" y="2341"/>
                  <a:ext cx="444" cy="3525"/>
                </a:xfrm>
                <a:custGeom>
                  <a:avLst/>
                  <a:gdLst/>
                  <a:ahLst/>
                  <a:cxnLst>
                    <a:cxn ang="0">
                      <a:pos x="164" y="0"/>
                    </a:cxn>
                    <a:cxn ang="0">
                      <a:pos x="440" y="562"/>
                    </a:cxn>
                    <a:cxn ang="0">
                      <a:pos x="139" y="1338"/>
                    </a:cxn>
                    <a:cxn ang="0">
                      <a:pos x="277" y="1827"/>
                    </a:cxn>
                    <a:cxn ang="0">
                      <a:pos x="302" y="2278"/>
                    </a:cxn>
                    <a:cxn ang="0">
                      <a:pos x="27" y="2415"/>
                    </a:cxn>
                    <a:cxn ang="0">
                      <a:pos x="139" y="2691"/>
                    </a:cxn>
                    <a:cxn ang="0">
                      <a:pos x="227" y="3117"/>
                    </a:cxn>
                    <a:cxn ang="0">
                      <a:pos x="164" y="3329"/>
                    </a:cxn>
                    <a:cxn ang="0">
                      <a:pos x="164" y="3525"/>
                    </a:cxn>
                  </a:cxnLst>
                  <a:rect l="0" t="0" r="r" b="b"/>
                  <a:pathLst>
                    <a:path w="444" h="3525">
                      <a:moveTo>
                        <a:pt x="164" y="0"/>
                      </a:moveTo>
                      <a:cubicBezTo>
                        <a:pt x="304" y="169"/>
                        <a:pt x="444" y="339"/>
                        <a:pt x="440" y="562"/>
                      </a:cubicBezTo>
                      <a:cubicBezTo>
                        <a:pt x="436" y="785"/>
                        <a:pt x="166" y="1127"/>
                        <a:pt x="139" y="1338"/>
                      </a:cubicBezTo>
                      <a:cubicBezTo>
                        <a:pt x="112" y="1549"/>
                        <a:pt x="250" y="1670"/>
                        <a:pt x="277" y="1827"/>
                      </a:cubicBezTo>
                      <a:cubicBezTo>
                        <a:pt x="304" y="1984"/>
                        <a:pt x="344" y="2180"/>
                        <a:pt x="302" y="2278"/>
                      </a:cubicBezTo>
                      <a:cubicBezTo>
                        <a:pt x="260" y="2376"/>
                        <a:pt x="54" y="2346"/>
                        <a:pt x="27" y="2415"/>
                      </a:cubicBezTo>
                      <a:cubicBezTo>
                        <a:pt x="0" y="2484"/>
                        <a:pt x="106" y="2574"/>
                        <a:pt x="139" y="2691"/>
                      </a:cubicBezTo>
                      <a:cubicBezTo>
                        <a:pt x="172" y="2808"/>
                        <a:pt x="223" y="3011"/>
                        <a:pt x="227" y="3117"/>
                      </a:cubicBezTo>
                      <a:cubicBezTo>
                        <a:pt x="231" y="3223"/>
                        <a:pt x="174" y="3261"/>
                        <a:pt x="164" y="3329"/>
                      </a:cubicBezTo>
                      <a:cubicBezTo>
                        <a:pt x="154" y="3397"/>
                        <a:pt x="166" y="3492"/>
                        <a:pt x="164" y="3525"/>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0" name="Text Box 26"/>
                <p:cNvSpPr txBox="1">
                  <a:spLocks noChangeArrowheads="1"/>
                </p:cNvSpPr>
                <p:nvPr/>
              </p:nvSpPr>
              <p:spPr bwMode="auto">
                <a:xfrm>
                  <a:off x="5230" y="3119"/>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Near Shore </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Zone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i="0" u="none" strike="noStrike" cap="none" normalizeH="0" baseline="0" smtClean="0">
                    <a:ln>
                      <a:noFill/>
                    </a:ln>
                    <a:solidFill>
                      <a:schemeClr val="tx1"/>
                    </a:solidFill>
                    <a:effectLst/>
                    <a:latin typeface="Arial" pitchFamily="34" charset="0"/>
                  </a:endParaRPr>
                </a:p>
              </p:txBody>
            </p:sp>
            <p:sp>
              <p:nvSpPr>
                <p:cNvPr id="61" name="Text Box 27"/>
                <p:cNvSpPr txBox="1">
                  <a:spLocks noChangeArrowheads="1"/>
                </p:cNvSpPr>
                <p:nvPr/>
              </p:nvSpPr>
              <p:spPr bwMode="auto">
                <a:xfrm>
                  <a:off x="3112" y="3119"/>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Offshore </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Zone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i="0" u="none" strike="noStrike" cap="none" normalizeH="0" baseline="0" smtClean="0">
                    <a:ln>
                      <a:noFill/>
                    </a:ln>
                    <a:solidFill>
                      <a:schemeClr val="tx1"/>
                    </a:solidFill>
                    <a:effectLst/>
                    <a:latin typeface="Arial" pitchFamily="34" charset="0"/>
                  </a:endParaRPr>
                </a:p>
              </p:txBody>
            </p:sp>
            <p:sp>
              <p:nvSpPr>
                <p:cNvPr id="62" name="Text Box 28"/>
                <p:cNvSpPr txBox="1">
                  <a:spLocks noChangeArrowheads="1"/>
                </p:cNvSpPr>
                <p:nvPr/>
              </p:nvSpPr>
              <p:spPr bwMode="auto">
                <a:xfrm>
                  <a:off x="7085" y="3820"/>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latin typeface="Arial" pitchFamily="34" charset="0"/>
                    </a:rPr>
                    <a:t>Visible</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latin typeface="Arial" pitchFamily="34" charset="0"/>
                    </a:rPr>
                    <a:t>Beach</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i="0" u="none" strike="noStrike" cap="none" normalizeH="0" baseline="0" dirty="0" smtClean="0">
                    <a:ln>
                      <a:noFill/>
                    </a:ln>
                    <a:solidFill>
                      <a:schemeClr val="tx1"/>
                    </a:solidFill>
                    <a:effectLst/>
                    <a:latin typeface="Arial" pitchFamily="34" charset="0"/>
                  </a:endParaRPr>
                </a:p>
              </p:txBody>
            </p:sp>
            <p:sp>
              <p:nvSpPr>
                <p:cNvPr id="63" name="Text Box 29"/>
                <p:cNvSpPr txBox="1">
                  <a:spLocks noChangeArrowheads="1"/>
                </p:cNvSpPr>
                <p:nvPr/>
              </p:nvSpPr>
              <p:spPr bwMode="auto">
                <a:xfrm>
                  <a:off x="5409" y="2467"/>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latin typeface="Arial" pitchFamily="34" charset="0"/>
                    </a:rPr>
                    <a:t>Closure</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latin typeface="Arial" pitchFamily="34" charset="0"/>
                    </a:rPr>
                    <a:t>Contour</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i="0" u="none" strike="noStrike" cap="none" normalizeH="0" baseline="0" dirty="0" smtClean="0">
                    <a:ln>
                      <a:noFill/>
                    </a:ln>
                    <a:solidFill>
                      <a:schemeClr val="tx1"/>
                    </a:solidFill>
                    <a:effectLst/>
                    <a:latin typeface="Arial" pitchFamily="34" charset="0"/>
                  </a:endParaRPr>
                </a:p>
              </p:txBody>
            </p:sp>
            <p:cxnSp>
              <p:nvCxnSpPr>
                <p:cNvPr id="64" name="AutoShape 30"/>
                <p:cNvCxnSpPr>
                  <a:cxnSpLocks noChangeShapeType="1"/>
                </p:cNvCxnSpPr>
                <p:nvPr/>
              </p:nvCxnSpPr>
              <p:spPr bwMode="auto">
                <a:xfrm flipH="1" flipV="1">
                  <a:off x="4842" y="4583"/>
                  <a:ext cx="388" cy="86"/>
                </a:xfrm>
                <a:prstGeom prst="straightConnector1">
                  <a:avLst/>
                </a:prstGeom>
                <a:noFill/>
                <a:ln w="9525">
                  <a:solidFill>
                    <a:srgbClr val="000000"/>
                  </a:solidFill>
                  <a:round/>
                  <a:headEnd/>
                  <a:tailEnd type="triangle" w="med" len="med"/>
                </a:ln>
              </p:spPr>
            </p:cxnSp>
            <p:sp>
              <p:nvSpPr>
                <p:cNvPr id="65" name="Text Box 31"/>
                <p:cNvSpPr txBox="1">
                  <a:spLocks noChangeArrowheads="1"/>
                </p:cNvSpPr>
                <p:nvPr/>
              </p:nvSpPr>
              <p:spPr bwMode="auto">
                <a:xfrm>
                  <a:off x="5775" y="4295"/>
                  <a:ext cx="1257" cy="4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Sensors</a:t>
                  </a:r>
                  <a:endParaRPr kumimoji="0" lang="en-US" sz="1800" i="0" u="none" strike="noStrike" cap="none" normalizeH="0" baseline="0" smtClean="0">
                    <a:ln>
                      <a:noFill/>
                    </a:ln>
                    <a:solidFill>
                      <a:schemeClr val="tx1"/>
                    </a:solidFill>
                    <a:effectLst/>
                    <a:latin typeface="Arial" pitchFamily="34" charset="0"/>
                  </a:endParaRPr>
                </a:p>
              </p:txBody>
            </p:sp>
            <p:cxnSp>
              <p:nvCxnSpPr>
                <p:cNvPr id="66" name="AutoShape 32"/>
                <p:cNvCxnSpPr>
                  <a:cxnSpLocks noChangeShapeType="1"/>
                </p:cNvCxnSpPr>
                <p:nvPr/>
              </p:nvCxnSpPr>
              <p:spPr bwMode="auto">
                <a:xfrm flipH="1" flipV="1">
                  <a:off x="5775" y="4188"/>
                  <a:ext cx="263" cy="170"/>
                </a:xfrm>
                <a:prstGeom prst="straightConnector1">
                  <a:avLst/>
                </a:prstGeom>
                <a:noFill/>
                <a:ln w="9525">
                  <a:solidFill>
                    <a:srgbClr val="000000"/>
                  </a:solidFill>
                  <a:round/>
                  <a:headEnd/>
                  <a:tailEnd type="triangle" w="med" len="med"/>
                </a:ln>
              </p:spPr>
            </p:cxnSp>
            <p:cxnSp>
              <p:nvCxnSpPr>
                <p:cNvPr id="67" name="AutoShape 33"/>
                <p:cNvCxnSpPr>
                  <a:cxnSpLocks noChangeShapeType="1"/>
                </p:cNvCxnSpPr>
                <p:nvPr/>
              </p:nvCxnSpPr>
              <p:spPr bwMode="auto">
                <a:xfrm flipH="1">
                  <a:off x="5775" y="4583"/>
                  <a:ext cx="263" cy="357"/>
                </a:xfrm>
                <a:prstGeom prst="straightConnector1">
                  <a:avLst/>
                </a:prstGeom>
                <a:noFill/>
                <a:ln w="9525">
                  <a:solidFill>
                    <a:srgbClr val="000000"/>
                  </a:solidFill>
                  <a:round/>
                  <a:headEnd/>
                  <a:tailEnd type="triangle" w="med" len="med"/>
                </a:ln>
              </p:spPr>
            </p:cxnSp>
          </p:grpSp>
          <p:grpSp>
            <p:nvGrpSpPr>
              <p:cNvPr id="48" name="Group 34"/>
              <p:cNvGrpSpPr>
                <a:grpSpLocks/>
              </p:cNvGrpSpPr>
              <p:nvPr/>
            </p:nvGrpSpPr>
            <p:grpSpPr bwMode="auto">
              <a:xfrm>
                <a:off x="2362" y="3139"/>
                <a:ext cx="375" cy="330"/>
                <a:chOff x="9750" y="8145"/>
                <a:chExt cx="375" cy="330"/>
              </a:xfrm>
            </p:grpSpPr>
            <p:sp>
              <p:nvSpPr>
                <p:cNvPr id="49" name="Oval 35"/>
                <p:cNvSpPr>
                  <a:spLocks noChangeArrowheads="1"/>
                </p:cNvSpPr>
                <p:nvPr/>
              </p:nvSpPr>
              <p:spPr bwMode="auto">
                <a:xfrm>
                  <a:off x="9855" y="8205"/>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50" name="Text Box 36"/>
                <p:cNvSpPr txBox="1">
                  <a:spLocks noChangeArrowheads="1"/>
                </p:cNvSpPr>
                <p:nvPr/>
              </p:nvSpPr>
              <p:spPr bwMode="auto">
                <a:xfrm>
                  <a:off x="9750" y="8145"/>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3</a:t>
                  </a:r>
                  <a:endParaRPr kumimoji="0" lang="en-US" sz="1800" b="0" i="0" u="none" strike="noStrike" cap="none" normalizeH="0" baseline="0" smtClean="0">
                    <a:ln>
                      <a:noFill/>
                    </a:ln>
                    <a:solidFill>
                      <a:schemeClr val="tx1"/>
                    </a:solidFill>
                    <a:effectLst/>
                    <a:latin typeface="Arial" pitchFamily="34" charset="0"/>
                  </a:endParaRPr>
                </a:p>
              </p:txBody>
            </p:sp>
          </p:grpSp>
        </p:grpSp>
        <p:cxnSp>
          <p:nvCxnSpPr>
            <p:cNvPr id="45" name="AutoShape 37"/>
            <p:cNvCxnSpPr>
              <a:cxnSpLocks noChangeShapeType="1"/>
            </p:cNvCxnSpPr>
            <p:nvPr/>
          </p:nvCxnSpPr>
          <p:spPr bwMode="auto">
            <a:xfrm flipH="1">
              <a:off x="7346" y="1929"/>
              <a:ext cx="976" cy="551"/>
            </a:xfrm>
            <a:prstGeom prst="straightConnector1">
              <a:avLst/>
            </a:prstGeom>
            <a:noFill/>
            <a:ln w="9525">
              <a:solidFill>
                <a:srgbClr val="000000"/>
              </a:solidFill>
              <a:round/>
              <a:headEnd/>
              <a:tailEnd type="triangle" w="med" len="med"/>
            </a:ln>
          </p:spPr>
        </p:cxnSp>
        <p:sp>
          <p:nvSpPr>
            <p:cNvPr id="46" name="Text Box 38"/>
            <p:cNvSpPr txBox="1">
              <a:spLocks noChangeArrowheads="1"/>
            </p:cNvSpPr>
            <p:nvPr/>
          </p:nvSpPr>
          <p:spPr bwMode="auto">
            <a:xfrm>
              <a:off x="7578" y="3564"/>
              <a:ext cx="994" cy="4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Sink</a:t>
              </a:r>
              <a:endParaRPr kumimoji="0" lang="en-US" sz="1800" i="0" u="none" strike="noStrike" cap="none" normalizeH="0" baseline="0" smtClean="0">
                <a:ln>
                  <a:noFill/>
                </a:ln>
                <a:solidFill>
                  <a:schemeClr val="tx1"/>
                </a:solidFill>
                <a:effectLst/>
                <a:latin typeface="Arial" pitchFamily="34" charset="0"/>
              </a:endParaRP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Overview of the Sensor Network</a:t>
            </a:r>
            <a:endParaRPr lang="en-GB" dirty="0"/>
          </a:p>
        </p:txBody>
      </p:sp>
      <p:sp>
        <p:nvSpPr>
          <p:cNvPr id="3" name="Content Placeholder 2"/>
          <p:cNvSpPr>
            <a:spLocks noGrp="1"/>
          </p:cNvSpPr>
          <p:nvPr>
            <p:ph idx="1"/>
          </p:nvPr>
        </p:nvSpPr>
        <p:spPr>
          <a:xfrm>
            <a:off x="428596" y="1928802"/>
            <a:ext cx="4714908" cy="4143404"/>
          </a:xfrm>
        </p:spPr>
        <p:txBody>
          <a:bodyPr/>
          <a:lstStyle/>
          <a:p>
            <a:r>
              <a:rPr lang="en-US" dirty="0"/>
              <a:t>F</a:t>
            </a:r>
            <a:r>
              <a:rPr lang="en-US" dirty="0" smtClean="0"/>
              <a:t>lexible and reconfigurable sensor network system that could be placed on the sea bed in various patterns</a:t>
            </a:r>
          </a:p>
          <a:p>
            <a:r>
              <a:rPr lang="en-US" dirty="0"/>
              <a:t>N</a:t>
            </a:r>
            <a:r>
              <a:rPr lang="en-US" dirty="0" smtClean="0"/>
              <a:t>odes were either a sensor node or a main data collection/sink node. </a:t>
            </a:r>
          </a:p>
          <a:p>
            <a:endParaRPr lang="en-GB" dirty="0" smtClean="0"/>
          </a:p>
          <a:p>
            <a:endParaRPr lang="en-GB" dirty="0"/>
          </a:p>
        </p:txBody>
      </p:sp>
      <p:grpSp>
        <p:nvGrpSpPr>
          <p:cNvPr id="4" name="Group 2"/>
          <p:cNvGrpSpPr>
            <a:grpSpLocks/>
          </p:cNvGrpSpPr>
          <p:nvPr/>
        </p:nvGrpSpPr>
        <p:grpSpPr bwMode="auto">
          <a:xfrm>
            <a:off x="5357818" y="2786058"/>
            <a:ext cx="3600450" cy="2247900"/>
            <a:chOff x="5697" y="1324"/>
            <a:chExt cx="5670" cy="3540"/>
          </a:xfrm>
        </p:grpSpPr>
        <p:grpSp>
          <p:nvGrpSpPr>
            <p:cNvPr id="5" name="Group 3"/>
            <p:cNvGrpSpPr>
              <a:grpSpLocks/>
            </p:cNvGrpSpPr>
            <p:nvPr/>
          </p:nvGrpSpPr>
          <p:grpSpPr bwMode="auto">
            <a:xfrm>
              <a:off x="5697" y="1324"/>
              <a:ext cx="5670" cy="3540"/>
              <a:chOff x="925" y="525"/>
              <a:chExt cx="5670" cy="3540"/>
            </a:xfrm>
          </p:grpSpPr>
          <p:grpSp>
            <p:nvGrpSpPr>
              <p:cNvPr id="8" name="Group 4"/>
              <p:cNvGrpSpPr>
                <a:grpSpLocks/>
              </p:cNvGrpSpPr>
              <p:nvPr/>
            </p:nvGrpSpPr>
            <p:grpSpPr bwMode="auto">
              <a:xfrm>
                <a:off x="925" y="525"/>
                <a:ext cx="5670" cy="3540"/>
                <a:chOff x="3090" y="2326"/>
                <a:chExt cx="5670" cy="3540"/>
              </a:xfrm>
            </p:grpSpPr>
            <p:sp>
              <p:nvSpPr>
                <p:cNvPr id="12" name="Rectangle 5"/>
                <p:cNvSpPr>
                  <a:spLocks noChangeArrowheads="1"/>
                </p:cNvSpPr>
                <p:nvPr/>
              </p:nvSpPr>
              <p:spPr bwMode="auto">
                <a:xfrm>
                  <a:off x="3090" y="2341"/>
                  <a:ext cx="5670" cy="3525"/>
                </a:xfrm>
                <a:prstGeom prst="rect">
                  <a:avLst/>
                </a:prstGeom>
                <a:solidFill>
                  <a:srgbClr val="F2F2F2"/>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grpSp>
              <p:nvGrpSpPr>
                <p:cNvPr id="13" name="Group 6"/>
                <p:cNvGrpSpPr>
                  <a:grpSpLocks/>
                </p:cNvGrpSpPr>
                <p:nvPr/>
              </p:nvGrpSpPr>
              <p:grpSpPr bwMode="auto">
                <a:xfrm>
                  <a:off x="3664" y="3918"/>
                  <a:ext cx="375" cy="330"/>
                  <a:chOff x="5715" y="8190"/>
                  <a:chExt cx="375" cy="330"/>
                </a:xfrm>
              </p:grpSpPr>
              <p:sp>
                <p:nvSpPr>
                  <p:cNvPr id="39" name="Oval 7"/>
                  <p:cNvSpPr>
                    <a:spLocks noChangeArrowheads="1"/>
                  </p:cNvSpPr>
                  <p:nvPr/>
                </p:nvSpPr>
                <p:spPr bwMode="auto">
                  <a:xfrm>
                    <a:off x="5820" y="8250"/>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40" name="Text Box 8"/>
                  <p:cNvSpPr txBox="1">
                    <a:spLocks noChangeArrowheads="1"/>
                  </p:cNvSpPr>
                  <p:nvPr/>
                </p:nvSpPr>
                <p:spPr bwMode="auto">
                  <a:xfrm>
                    <a:off x="5715" y="8190"/>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4</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14" name="Group 9"/>
                <p:cNvGrpSpPr>
                  <a:grpSpLocks/>
                </p:cNvGrpSpPr>
                <p:nvPr/>
              </p:nvGrpSpPr>
              <p:grpSpPr bwMode="auto">
                <a:xfrm>
                  <a:off x="5400" y="3918"/>
                  <a:ext cx="375" cy="330"/>
                  <a:chOff x="5715" y="9405"/>
                  <a:chExt cx="375" cy="330"/>
                </a:xfrm>
              </p:grpSpPr>
              <p:sp>
                <p:nvSpPr>
                  <p:cNvPr id="37" name="Oval 10"/>
                  <p:cNvSpPr>
                    <a:spLocks noChangeArrowheads="1"/>
                  </p:cNvSpPr>
                  <p:nvPr/>
                </p:nvSpPr>
                <p:spPr bwMode="auto">
                  <a:xfrm>
                    <a:off x="5820" y="9465"/>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38" name="Text Box 11"/>
                  <p:cNvSpPr txBox="1">
                    <a:spLocks noChangeArrowheads="1"/>
                  </p:cNvSpPr>
                  <p:nvPr/>
                </p:nvSpPr>
                <p:spPr bwMode="auto">
                  <a:xfrm>
                    <a:off x="5715" y="9405"/>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6</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15" name="Group 14"/>
                <p:cNvGrpSpPr>
                  <a:grpSpLocks/>
                </p:cNvGrpSpPr>
                <p:nvPr/>
              </p:nvGrpSpPr>
              <p:grpSpPr bwMode="auto">
                <a:xfrm>
                  <a:off x="4524" y="4429"/>
                  <a:ext cx="375" cy="330"/>
                  <a:chOff x="10260" y="8655"/>
                  <a:chExt cx="375" cy="330"/>
                </a:xfrm>
              </p:grpSpPr>
              <p:sp>
                <p:nvSpPr>
                  <p:cNvPr id="35" name="Oval 13"/>
                  <p:cNvSpPr>
                    <a:spLocks noChangeArrowheads="1"/>
                  </p:cNvSpPr>
                  <p:nvPr/>
                </p:nvSpPr>
                <p:spPr bwMode="auto">
                  <a:xfrm>
                    <a:off x="10335" y="8685"/>
                    <a:ext cx="210" cy="210"/>
                  </a:xfrm>
                  <a:prstGeom prst="ellipse">
                    <a:avLst/>
                  </a:prstGeom>
                  <a:solidFill>
                    <a:srgbClr val="92D050"/>
                  </a:solidFill>
                  <a:ln w="38100">
                    <a:solidFill>
                      <a:srgbClr val="92D05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36" name="Text Box 14"/>
                  <p:cNvSpPr txBox="1">
                    <a:spLocks noChangeArrowheads="1"/>
                  </p:cNvSpPr>
                  <p:nvPr/>
                </p:nvSpPr>
                <p:spPr bwMode="auto">
                  <a:xfrm>
                    <a:off x="10260" y="8655"/>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1</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16" name="Group 15"/>
                <p:cNvGrpSpPr>
                  <a:grpSpLocks/>
                </p:cNvGrpSpPr>
                <p:nvPr/>
              </p:nvGrpSpPr>
              <p:grpSpPr bwMode="auto">
                <a:xfrm>
                  <a:off x="3664" y="4940"/>
                  <a:ext cx="375" cy="330"/>
                  <a:chOff x="5715" y="8190"/>
                  <a:chExt cx="375" cy="330"/>
                </a:xfrm>
              </p:grpSpPr>
              <p:sp>
                <p:nvSpPr>
                  <p:cNvPr id="33" name="Oval 16"/>
                  <p:cNvSpPr>
                    <a:spLocks noChangeArrowheads="1"/>
                  </p:cNvSpPr>
                  <p:nvPr/>
                </p:nvSpPr>
                <p:spPr bwMode="auto">
                  <a:xfrm>
                    <a:off x="5820" y="8250"/>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34" name="Text Box 17"/>
                  <p:cNvSpPr txBox="1">
                    <a:spLocks noChangeArrowheads="1"/>
                  </p:cNvSpPr>
                  <p:nvPr/>
                </p:nvSpPr>
                <p:spPr bwMode="auto">
                  <a:xfrm>
                    <a:off x="5715" y="8190"/>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5</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17" name="Group 18"/>
                <p:cNvGrpSpPr>
                  <a:grpSpLocks/>
                </p:cNvGrpSpPr>
                <p:nvPr/>
              </p:nvGrpSpPr>
              <p:grpSpPr bwMode="auto">
                <a:xfrm>
                  <a:off x="5400" y="4940"/>
                  <a:ext cx="375" cy="330"/>
                  <a:chOff x="5715" y="9405"/>
                  <a:chExt cx="375" cy="330"/>
                </a:xfrm>
              </p:grpSpPr>
              <p:sp>
                <p:nvSpPr>
                  <p:cNvPr id="31" name="Oval 19"/>
                  <p:cNvSpPr>
                    <a:spLocks noChangeArrowheads="1"/>
                  </p:cNvSpPr>
                  <p:nvPr/>
                </p:nvSpPr>
                <p:spPr bwMode="auto">
                  <a:xfrm>
                    <a:off x="5820" y="9465"/>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32" name="Text Box 20"/>
                  <p:cNvSpPr txBox="1">
                    <a:spLocks noChangeArrowheads="1"/>
                  </p:cNvSpPr>
                  <p:nvPr/>
                </p:nvSpPr>
                <p:spPr bwMode="auto">
                  <a:xfrm>
                    <a:off x="5715" y="9405"/>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7</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18" name="Group 21"/>
                <p:cNvGrpSpPr>
                  <a:grpSpLocks/>
                </p:cNvGrpSpPr>
                <p:nvPr/>
              </p:nvGrpSpPr>
              <p:grpSpPr bwMode="auto">
                <a:xfrm>
                  <a:off x="4512" y="3918"/>
                  <a:ext cx="375" cy="330"/>
                  <a:chOff x="5715" y="8190"/>
                  <a:chExt cx="375" cy="330"/>
                </a:xfrm>
              </p:grpSpPr>
              <p:sp>
                <p:nvSpPr>
                  <p:cNvPr id="29" name="Oval 22"/>
                  <p:cNvSpPr>
                    <a:spLocks noChangeArrowheads="1"/>
                  </p:cNvSpPr>
                  <p:nvPr/>
                </p:nvSpPr>
                <p:spPr bwMode="auto">
                  <a:xfrm>
                    <a:off x="5820" y="8250"/>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30" name="Text Box 23"/>
                  <p:cNvSpPr txBox="1">
                    <a:spLocks noChangeArrowheads="1"/>
                  </p:cNvSpPr>
                  <p:nvPr/>
                </p:nvSpPr>
                <p:spPr bwMode="auto">
                  <a:xfrm>
                    <a:off x="5715" y="8190"/>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2</a:t>
                    </a:r>
                    <a:endParaRPr kumimoji="0" lang="en-US" sz="1800" b="0" i="0" u="none" strike="noStrike" cap="none" normalizeH="0" baseline="0" smtClean="0">
                      <a:ln>
                        <a:noFill/>
                      </a:ln>
                      <a:solidFill>
                        <a:schemeClr val="tx1"/>
                      </a:solidFill>
                      <a:effectLst/>
                      <a:latin typeface="Arial" pitchFamily="34" charset="0"/>
                    </a:endParaRPr>
                  </a:p>
                </p:txBody>
              </p:sp>
            </p:grpSp>
            <p:sp>
              <p:nvSpPr>
                <p:cNvPr id="19" name="Freeform 24"/>
                <p:cNvSpPr>
                  <a:spLocks/>
                </p:cNvSpPr>
                <p:nvPr/>
              </p:nvSpPr>
              <p:spPr bwMode="auto">
                <a:xfrm>
                  <a:off x="6720" y="2326"/>
                  <a:ext cx="2040" cy="3540"/>
                </a:xfrm>
                <a:custGeom>
                  <a:avLst/>
                  <a:gdLst/>
                  <a:ahLst/>
                  <a:cxnLst>
                    <a:cxn ang="0">
                      <a:pos x="1980" y="3540"/>
                    </a:cxn>
                    <a:cxn ang="0">
                      <a:pos x="1980" y="15"/>
                    </a:cxn>
                    <a:cxn ang="0">
                      <a:pos x="0" y="30"/>
                    </a:cxn>
                    <a:cxn ang="0">
                      <a:pos x="105" y="1785"/>
                    </a:cxn>
                    <a:cxn ang="0">
                      <a:pos x="15" y="3540"/>
                    </a:cxn>
                    <a:cxn ang="0">
                      <a:pos x="1980" y="3540"/>
                    </a:cxn>
                  </a:cxnLst>
                  <a:rect l="0" t="0" r="r" b="b"/>
                  <a:pathLst>
                    <a:path w="1980" h="3540">
                      <a:moveTo>
                        <a:pt x="1980" y="3540"/>
                      </a:moveTo>
                      <a:lnTo>
                        <a:pt x="1980" y="15"/>
                      </a:lnTo>
                      <a:cubicBezTo>
                        <a:pt x="1980" y="15"/>
                        <a:pt x="390" y="0"/>
                        <a:pt x="0" y="30"/>
                      </a:cubicBezTo>
                      <a:cubicBezTo>
                        <a:pt x="120" y="510"/>
                        <a:pt x="90" y="450"/>
                        <a:pt x="105" y="1785"/>
                      </a:cubicBezTo>
                      <a:cubicBezTo>
                        <a:pt x="90" y="2850"/>
                        <a:pt x="105" y="3030"/>
                        <a:pt x="15" y="3540"/>
                      </a:cubicBezTo>
                      <a:cubicBezTo>
                        <a:pt x="997" y="3540"/>
                        <a:pt x="1980" y="3540"/>
                        <a:pt x="1980" y="3540"/>
                      </a:cubicBezTo>
                      <a:close/>
                    </a:path>
                  </a:pathLst>
                </a:cu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0" name="Freeform 25"/>
                <p:cNvSpPr>
                  <a:spLocks/>
                </p:cNvSpPr>
                <p:nvPr/>
              </p:nvSpPr>
              <p:spPr bwMode="auto">
                <a:xfrm>
                  <a:off x="4527" y="2341"/>
                  <a:ext cx="444" cy="3525"/>
                </a:xfrm>
                <a:custGeom>
                  <a:avLst/>
                  <a:gdLst/>
                  <a:ahLst/>
                  <a:cxnLst>
                    <a:cxn ang="0">
                      <a:pos x="164" y="0"/>
                    </a:cxn>
                    <a:cxn ang="0">
                      <a:pos x="440" y="562"/>
                    </a:cxn>
                    <a:cxn ang="0">
                      <a:pos x="139" y="1338"/>
                    </a:cxn>
                    <a:cxn ang="0">
                      <a:pos x="277" y="1827"/>
                    </a:cxn>
                    <a:cxn ang="0">
                      <a:pos x="302" y="2278"/>
                    </a:cxn>
                    <a:cxn ang="0">
                      <a:pos x="27" y="2415"/>
                    </a:cxn>
                    <a:cxn ang="0">
                      <a:pos x="139" y="2691"/>
                    </a:cxn>
                    <a:cxn ang="0">
                      <a:pos x="227" y="3117"/>
                    </a:cxn>
                    <a:cxn ang="0">
                      <a:pos x="164" y="3329"/>
                    </a:cxn>
                    <a:cxn ang="0">
                      <a:pos x="164" y="3525"/>
                    </a:cxn>
                  </a:cxnLst>
                  <a:rect l="0" t="0" r="r" b="b"/>
                  <a:pathLst>
                    <a:path w="444" h="3525">
                      <a:moveTo>
                        <a:pt x="164" y="0"/>
                      </a:moveTo>
                      <a:cubicBezTo>
                        <a:pt x="304" y="169"/>
                        <a:pt x="444" y="339"/>
                        <a:pt x="440" y="562"/>
                      </a:cubicBezTo>
                      <a:cubicBezTo>
                        <a:pt x="436" y="785"/>
                        <a:pt x="166" y="1127"/>
                        <a:pt x="139" y="1338"/>
                      </a:cubicBezTo>
                      <a:cubicBezTo>
                        <a:pt x="112" y="1549"/>
                        <a:pt x="250" y="1670"/>
                        <a:pt x="277" y="1827"/>
                      </a:cubicBezTo>
                      <a:cubicBezTo>
                        <a:pt x="304" y="1984"/>
                        <a:pt x="344" y="2180"/>
                        <a:pt x="302" y="2278"/>
                      </a:cubicBezTo>
                      <a:cubicBezTo>
                        <a:pt x="260" y="2376"/>
                        <a:pt x="54" y="2346"/>
                        <a:pt x="27" y="2415"/>
                      </a:cubicBezTo>
                      <a:cubicBezTo>
                        <a:pt x="0" y="2484"/>
                        <a:pt x="106" y="2574"/>
                        <a:pt x="139" y="2691"/>
                      </a:cubicBezTo>
                      <a:cubicBezTo>
                        <a:pt x="172" y="2808"/>
                        <a:pt x="223" y="3011"/>
                        <a:pt x="227" y="3117"/>
                      </a:cubicBezTo>
                      <a:cubicBezTo>
                        <a:pt x="231" y="3223"/>
                        <a:pt x="174" y="3261"/>
                        <a:pt x="164" y="3329"/>
                      </a:cubicBezTo>
                      <a:cubicBezTo>
                        <a:pt x="154" y="3397"/>
                        <a:pt x="166" y="3492"/>
                        <a:pt x="164" y="3525"/>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1" name="Text Box 26"/>
                <p:cNvSpPr txBox="1">
                  <a:spLocks noChangeArrowheads="1"/>
                </p:cNvSpPr>
                <p:nvPr/>
              </p:nvSpPr>
              <p:spPr bwMode="auto">
                <a:xfrm>
                  <a:off x="5230" y="3119"/>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Near Shore </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Zone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i="0" u="none" strike="noStrike" cap="none" normalizeH="0" baseline="0" smtClean="0">
                    <a:ln>
                      <a:noFill/>
                    </a:ln>
                    <a:solidFill>
                      <a:schemeClr val="tx1"/>
                    </a:solidFill>
                    <a:effectLst/>
                    <a:latin typeface="Arial" pitchFamily="34" charset="0"/>
                  </a:endParaRPr>
                </a:p>
              </p:txBody>
            </p:sp>
            <p:sp>
              <p:nvSpPr>
                <p:cNvPr id="22" name="Text Box 27"/>
                <p:cNvSpPr txBox="1">
                  <a:spLocks noChangeArrowheads="1"/>
                </p:cNvSpPr>
                <p:nvPr/>
              </p:nvSpPr>
              <p:spPr bwMode="auto">
                <a:xfrm>
                  <a:off x="3112" y="3119"/>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Offshore </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Zone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i="0" u="none" strike="noStrike" cap="none" normalizeH="0" baseline="0" smtClean="0">
                    <a:ln>
                      <a:noFill/>
                    </a:ln>
                    <a:solidFill>
                      <a:schemeClr val="tx1"/>
                    </a:solidFill>
                    <a:effectLst/>
                    <a:latin typeface="Arial" pitchFamily="34" charset="0"/>
                  </a:endParaRPr>
                </a:p>
              </p:txBody>
            </p:sp>
            <p:sp>
              <p:nvSpPr>
                <p:cNvPr id="23" name="Text Box 28"/>
                <p:cNvSpPr txBox="1">
                  <a:spLocks noChangeArrowheads="1"/>
                </p:cNvSpPr>
                <p:nvPr/>
              </p:nvSpPr>
              <p:spPr bwMode="auto">
                <a:xfrm>
                  <a:off x="7085" y="3820"/>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Visible</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Beach</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i="0" u="none" strike="noStrike" cap="none" normalizeH="0" baseline="0" smtClean="0">
                    <a:ln>
                      <a:noFill/>
                    </a:ln>
                    <a:solidFill>
                      <a:schemeClr val="tx1"/>
                    </a:solidFill>
                    <a:effectLst/>
                    <a:latin typeface="Arial" pitchFamily="34" charset="0"/>
                  </a:endParaRPr>
                </a:p>
              </p:txBody>
            </p:sp>
            <p:sp>
              <p:nvSpPr>
                <p:cNvPr id="24" name="Text Box 29"/>
                <p:cNvSpPr txBox="1">
                  <a:spLocks noChangeArrowheads="1"/>
                </p:cNvSpPr>
                <p:nvPr/>
              </p:nvSpPr>
              <p:spPr bwMode="auto">
                <a:xfrm>
                  <a:off x="5409" y="2467"/>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Closure</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Contour</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i="0" u="none" strike="noStrike" cap="none" normalizeH="0" baseline="0" smtClean="0">
                    <a:ln>
                      <a:noFill/>
                    </a:ln>
                    <a:solidFill>
                      <a:schemeClr val="tx1"/>
                    </a:solidFill>
                    <a:effectLst/>
                    <a:latin typeface="Arial" pitchFamily="34" charset="0"/>
                  </a:endParaRPr>
                </a:p>
              </p:txBody>
            </p:sp>
            <p:cxnSp>
              <p:nvCxnSpPr>
                <p:cNvPr id="25" name="AutoShape 30"/>
                <p:cNvCxnSpPr>
                  <a:cxnSpLocks noChangeShapeType="1"/>
                </p:cNvCxnSpPr>
                <p:nvPr/>
              </p:nvCxnSpPr>
              <p:spPr bwMode="auto">
                <a:xfrm flipH="1" flipV="1">
                  <a:off x="4842" y="4583"/>
                  <a:ext cx="388" cy="86"/>
                </a:xfrm>
                <a:prstGeom prst="straightConnector1">
                  <a:avLst/>
                </a:prstGeom>
                <a:noFill/>
                <a:ln w="9525">
                  <a:solidFill>
                    <a:srgbClr val="000000"/>
                  </a:solidFill>
                  <a:round/>
                  <a:headEnd/>
                  <a:tailEnd type="triangle" w="med" len="med"/>
                </a:ln>
              </p:spPr>
            </p:cxnSp>
            <p:sp>
              <p:nvSpPr>
                <p:cNvPr id="26" name="Text Box 31"/>
                <p:cNvSpPr txBox="1">
                  <a:spLocks noChangeArrowheads="1"/>
                </p:cNvSpPr>
                <p:nvPr/>
              </p:nvSpPr>
              <p:spPr bwMode="auto">
                <a:xfrm>
                  <a:off x="5775" y="4295"/>
                  <a:ext cx="1257" cy="4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Sensors</a:t>
                  </a:r>
                  <a:endParaRPr kumimoji="0" lang="en-US" sz="1800" i="0" u="none" strike="noStrike" cap="none" normalizeH="0" baseline="0" smtClean="0">
                    <a:ln>
                      <a:noFill/>
                    </a:ln>
                    <a:solidFill>
                      <a:schemeClr val="tx1"/>
                    </a:solidFill>
                    <a:effectLst/>
                    <a:latin typeface="Arial" pitchFamily="34" charset="0"/>
                  </a:endParaRPr>
                </a:p>
              </p:txBody>
            </p:sp>
            <p:cxnSp>
              <p:nvCxnSpPr>
                <p:cNvPr id="27" name="AutoShape 32"/>
                <p:cNvCxnSpPr>
                  <a:cxnSpLocks noChangeShapeType="1"/>
                </p:cNvCxnSpPr>
                <p:nvPr/>
              </p:nvCxnSpPr>
              <p:spPr bwMode="auto">
                <a:xfrm flipH="1" flipV="1">
                  <a:off x="5775" y="4188"/>
                  <a:ext cx="263" cy="170"/>
                </a:xfrm>
                <a:prstGeom prst="straightConnector1">
                  <a:avLst/>
                </a:prstGeom>
                <a:noFill/>
                <a:ln w="9525">
                  <a:solidFill>
                    <a:srgbClr val="000000"/>
                  </a:solidFill>
                  <a:round/>
                  <a:headEnd/>
                  <a:tailEnd type="triangle" w="med" len="med"/>
                </a:ln>
              </p:spPr>
            </p:cxnSp>
            <p:cxnSp>
              <p:nvCxnSpPr>
                <p:cNvPr id="28" name="AutoShape 33"/>
                <p:cNvCxnSpPr>
                  <a:cxnSpLocks noChangeShapeType="1"/>
                </p:cNvCxnSpPr>
                <p:nvPr/>
              </p:nvCxnSpPr>
              <p:spPr bwMode="auto">
                <a:xfrm flipH="1">
                  <a:off x="5775" y="4583"/>
                  <a:ext cx="263" cy="357"/>
                </a:xfrm>
                <a:prstGeom prst="straightConnector1">
                  <a:avLst/>
                </a:prstGeom>
                <a:noFill/>
                <a:ln w="9525">
                  <a:solidFill>
                    <a:srgbClr val="000000"/>
                  </a:solidFill>
                  <a:round/>
                  <a:headEnd/>
                  <a:tailEnd type="triangle" w="med" len="med"/>
                </a:ln>
              </p:spPr>
            </p:cxnSp>
          </p:grpSp>
          <p:grpSp>
            <p:nvGrpSpPr>
              <p:cNvPr id="9" name="Group 34"/>
              <p:cNvGrpSpPr>
                <a:grpSpLocks/>
              </p:cNvGrpSpPr>
              <p:nvPr/>
            </p:nvGrpSpPr>
            <p:grpSpPr bwMode="auto">
              <a:xfrm>
                <a:off x="2362" y="3139"/>
                <a:ext cx="375" cy="330"/>
                <a:chOff x="9750" y="8145"/>
                <a:chExt cx="375" cy="330"/>
              </a:xfrm>
            </p:grpSpPr>
            <p:sp>
              <p:nvSpPr>
                <p:cNvPr id="10" name="Oval 35"/>
                <p:cNvSpPr>
                  <a:spLocks noChangeArrowheads="1"/>
                </p:cNvSpPr>
                <p:nvPr/>
              </p:nvSpPr>
              <p:spPr bwMode="auto">
                <a:xfrm>
                  <a:off x="9855" y="8205"/>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11" name="Text Box 36"/>
                <p:cNvSpPr txBox="1">
                  <a:spLocks noChangeArrowheads="1"/>
                </p:cNvSpPr>
                <p:nvPr/>
              </p:nvSpPr>
              <p:spPr bwMode="auto">
                <a:xfrm>
                  <a:off x="9750" y="8145"/>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3</a:t>
                  </a:r>
                  <a:endParaRPr kumimoji="0" lang="en-US" sz="1800" b="0" i="0" u="none" strike="noStrike" cap="none" normalizeH="0" baseline="0" smtClean="0">
                    <a:ln>
                      <a:noFill/>
                    </a:ln>
                    <a:solidFill>
                      <a:schemeClr val="tx1"/>
                    </a:solidFill>
                    <a:effectLst/>
                    <a:latin typeface="Arial" pitchFamily="34" charset="0"/>
                  </a:endParaRPr>
                </a:p>
              </p:txBody>
            </p:sp>
          </p:grpSp>
        </p:grpSp>
        <p:cxnSp>
          <p:nvCxnSpPr>
            <p:cNvPr id="6" name="AutoShape 37"/>
            <p:cNvCxnSpPr>
              <a:cxnSpLocks noChangeShapeType="1"/>
            </p:cNvCxnSpPr>
            <p:nvPr/>
          </p:nvCxnSpPr>
          <p:spPr bwMode="auto">
            <a:xfrm flipH="1">
              <a:off x="7346" y="1929"/>
              <a:ext cx="976" cy="551"/>
            </a:xfrm>
            <a:prstGeom prst="straightConnector1">
              <a:avLst/>
            </a:prstGeom>
            <a:noFill/>
            <a:ln w="9525">
              <a:solidFill>
                <a:srgbClr val="000000"/>
              </a:solidFill>
              <a:round/>
              <a:headEnd/>
              <a:tailEnd type="triangle" w="med" len="med"/>
            </a:ln>
          </p:spPr>
        </p:cxnSp>
        <p:sp>
          <p:nvSpPr>
            <p:cNvPr id="7" name="Text Box 38"/>
            <p:cNvSpPr txBox="1">
              <a:spLocks noChangeArrowheads="1"/>
            </p:cNvSpPr>
            <p:nvPr/>
          </p:nvSpPr>
          <p:spPr bwMode="auto">
            <a:xfrm>
              <a:off x="7578" y="3564"/>
              <a:ext cx="994" cy="4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Sink</a:t>
              </a:r>
              <a:endParaRPr kumimoji="0" lang="en-US" sz="1800" i="0" u="none" strike="noStrike" cap="none" normalizeH="0" baseline="0" smtClean="0">
                <a:ln>
                  <a:noFill/>
                </a:ln>
                <a:solidFill>
                  <a:schemeClr val="tx1"/>
                </a:solidFill>
                <a:effectLst/>
                <a:latin typeface="Arial" pitchFamily="34" charset="0"/>
              </a:endParaRPr>
            </a:p>
          </p:txBody>
        </p:sp>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Overview of the Sensor Network</a:t>
            </a:r>
            <a:endParaRPr lang="en-GB" dirty="0"/>
          </a:p>
        </p:txBody>
      </p:sp>
      <p:sp>
        <p:nvSpPr>
          <p:cNvPr id="3" name="Content Placeholder 2"/>
          <p:cNvSpPr>
            <a:spLocks noGrp="1"/>
          </p:cNvSpPr>
          <p:nvPr>
            <p:ph idx="1"/>
          </p:nvPr>
        </p:nvSpPr>
        <p:spPr>
          <a:xfrm>
            <a:off x="0" y="1738313"/>
            <a:ext cx="5357818" cy="4495800"/>
          </a:xfrm>
        </p:spPr>
        <p:txBody>
          <a:bodyPr/>
          <a:lstStyle/>
          <a:p>
            <a:r>
              <a:rPr lang="en-US" sz="2400" dirty="0"/>
              <a:t>S</a:t>
            </a:r>
            <a:r>
              <a:rPr lang="en-US" sz="2400" dirty="0" smtClean="0"/>
              <a:t>ensor nodes were fixed and capable of determining the amount of sediment settling on top of them using a differential pressure sensor.</a:t>
            </a:r>
          </a:p>
          <a:p>
            <a:r>
              <a:rPr lang="en-US" sz="2400" dirty="0"/>
              <a:t>S</a:t>
            </a:r>
            <a:r>
              <a:rPr lang="en-US" sz="2400" dirty="0" smtClean="0"/>
              <a:t>ystem could be deployed for many months to build up a detailed profile of the movement of sediment at many positions on the sea bed.</a:t>
            </a:r>
            <a:endParaRPr lang="en-GB" sz="2400" dirty="0" smtClean="0"/>
          </a:p>
          <a:p>
            <a:endParaRPr lang="en-GB" dirty="0"/>
          </a:p>
        </p:txBody>
      </p:sp>
      <p:grpSp>
        <p:nvGrpSpPr>
          <p:cNvPr id="4" name="Group 2"/>
          <p:cNvGrpSpPr>
            <a:grpSpLocks/>
          </p:cNvGrpSpPr>
          <p:nvPr/>
        </p:nvGrpSpPr>
        <p:grpSpPr bwMode="auto">
          <a:xfrm>
            <a:off x="5357818" y="2786058"/>
            <a:ext cx="3600450" cy="2247900"/>
            <a:chOff x="5697" y="1324"/>
            <a:chExt cx="5670" cy="3540"/>
          </a:xfrm>
        </p:grpSpPr>
        <p:grpSp>
          <p:nvGrpSpPr>
            <p:cNvPr id="5" name="Group 3"/>
            <p:cNvGrpSpPr>
              <a:grpSpLocks/>
            </p:cNvGrpSpPr>
            <p:nvPr/>
          </p:nvGrpSpPr>
          <p:grpSpPr bwMode="auto">
            <a:xfrm>
              <a:off x="5697" y="1324"/>
              <a:ext cx="5670" cy="3540"/>
              <a:chOff x="925" y="525"/>
              <a:chExt cx="5670" cy="3540"/>
            </a:xfrm>
          </p:grpSpPr>
          <p:grpSp>
            <p:nvGrpSpPr>
              <p:cNvPr id="8" name="Group 4"/>
              <p:cNvGrpSpPr>
                <a:grpSpLocks/>
              </p:cNvGrpSpPr>
              <p:nvPr/>
            </p:nvGrpSpPr>
            <p:grpSpPr bwMode="auto">
              <a:xfrm>
                <a:off x="925" y="525"/>
                <a:ext cx="5670" cy="3540"/>
                <a:chOff x="3090" y="2326"/>
                <a:chExt cx="5670" cy="3540"/>
              </a:xfrm>
            </p:grpSpPr>
            <p:sp>
              <p:nvSpPr>
                <p:cNvPr id="12" name="Rectangle 5"/>
                <p:cNvSpPr>
                  <a:spLocks noChangeArrowheads="1"/>
                </p:cNvSpPr>
                <p:nvPr/>
              </p:nvSpPr>
              <p:spPr bwMode="auto">
                <a:xfrm>
                  <a:off x="3090" y="2341"/>
                  <a:ext cx="5670" cy="3525"/>
                </a:xfrm>
                <a:prstGeom prst="rect">
                  <a:avLst/>
                </a:prstGeom>
                <a:solidFill>
                  <a:srgbClr val="F2F2F2"/>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grpSp>
              <p:nvGrpSpPr>
                <p:cNvPr id="13" name="Group 6"/>
                <p:cNvGrpSpPr>
                  <a:grpSpLocks/>
                </p:cNvGrpSpPr>
                <p:nvPr/>
              </p:nvGrpSpPr>
              <p:grpSpPr bwMode="auto">
                <a:xfrm>
                  <a:off x="3664" y="3918"/>
                  <a:ext cx="375" cy="330"/>
                  <a:chOff x="5715" y="8190"/>
                  <a:chExt cx="375" cy="330"/>
                </a:xfrm>
              </p:grpSpPr>
              <p:sp>
                <p:nvSpPr>
                  <p:cNvPr id="39" name="Oval 7"/>
                  <p:cNvSpPr>
                    <a:spLocks noChangeArrowheads="1"/>
                  </p:cNvSpPr>
                  <p:nvPr/>
                </p:nvSpPr>
                <p:spPr bwMode="auto">
                  <a:xfrm>
                    <a:off x="5820" y="8250"/>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40" name="Text Box 8"/>
                  <p:cNvSpPr txBox="1">
                    <a:spLocks noChangeArrowheads="1"/>
                  </p:cNvSpPr>
                  <p:nvPr/>
                </p:nvSpPr>
                <p:spPr bwMode="auto">
                  <a:xfrm>
                    <a:off x="5715" y="8190"/>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4</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14" name="Group 9"/>
                <p:cNvGrpSpPr>
                  <a:grpSpLocks/>
                </p:cNvGrpSpPr>
                <p:nvPr/>
              </p:nvGrpSpPr>
              <p:grpSpPr bwMode="auto">
                <a:xfrm>
                  <a:off x="5400" y="3918"/>
                  <a:ext cx="375" cy="330"/>
                  <a:chOff x="5715" y="9405"/>
                  <a:chExt cx="375" cy="330"/>
                </a:xfrm>
              </p:grpSpPr>
              <p:sp>
                <p:nvSpPr>
                  <p:cNvPr id="37" name="Oval 10"/>
                  <p:cNvSpPr>
                    <a:spLocks noChangeArrowheads="1"/>
                  </p:cNvSpPr>
                  <p:nvPr/>
                </p:nvSpPr>
                <p:spPr bwMode="auto">
                  <a:xfrm>
                    <a:off x="5820" y="9465"/>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38" name="Text Box 11"/>
                  <p:cNvSpPr txBox="1">
                    <a:spLocks noChangeArrowheads="1"/>
                  </p:cNvSpPr>
                  <p:nvPr/>
                </p:nvSpPr>
                <p:spPr bwMode="auto">
                  <a:xfrm>
                    <a:off x="5715" y="9405"/>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6</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15" name="Group 14"/>
                <p:cNvGrpSpPr>
                  <a:grpSpLocks/>
                </p:cNvGrpSpPr>
                <p:nvPr/>
              </p:nvGrpSpPr>
              <p:grpSpPr bwMode="auto">
                <a:xfrm>
                  <a:off x="4524" y="4429"/>
                  <a:ext cx="375" cy="330"/>
                  <a:chOff x="10260" y="8655"/>
                  <a:chExt cx="375" cy="330"/>
                </a:xfrm>
              </p:grpSpPr>
              <p:sp>
                <p:nvSpPr>
                  <p:cNvPr id="35" name="Oval 13"/>
                  <p:cNvSpPr>
                    <a:spLocks noChangeArrowheads="1"/>
                  </p:cNvSpPr>
                  <p:nvPr/>
                </p:nvSpPr>
                <p:spPr bwMode="auto">
                  <a:xfrm>
                    <a:off x="10335" y="8685"/>
                    <a:ext cx="210" cy="210"/>
                  </a:xfrm>
                  <a:prstGeom prst="ellipse">
                    <a:avLst/>
                  </a:prstGeom>
                  <a:solidFill>
                    <a:srgbClr val="92D050"/>
                  </a:solidFill>
                  <a:ln w="38100">
                    <a:solidFill>
                      <a:srgbClr val="92D05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36" name="Text Box 14"/>
                  <p:cNvSpPr txBox="1">
                    <a:spLocks noChangeArrowheads="1"/>
                  </p:cNvSpPr>
                  <p:nvPr/>
                </p:nvSpPr>
                <p:spPr bwMode="auto">
                  <a:xfrm>
                    <a:off x="10260" y="8655"/>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1</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16" name="Group 15"/>
                <p:cNvGrpSpPr>
                  <a:grpSpLocks/>
                </p:cNvGrpSpPr>
                <p:nvPr/>
              </p:nvGrpSpPr>
              <p:grpSpPr bwMode="auto">
                <a:xfrm>
                  <a:off x="3664" y="4940"/>
                  <a:ext cx="375" cy="330"/>
                  <a:chOff x="5715" y="8190"/>
                  <a:chExt cx="375" cy="330"/>
                </a:xfrm>
              </p:grpSpPr>
              <p:sp>
                <p:nvSpPr>
                  <p:cNvPr id="33" name="Oval 16"/>
                  <p:cNvSpPr>
                    <a:spLocks noChangeArrowheads="1"/>
                  </p:cNvSpPr>
                  <p:nvPr/>
                </p:nvSpPr>
                <p:spPr bwMode="auto">
                  <a:xfrm>
                    <a:off x="5820" y="8250"/>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34" name="Text Box 17"/>
                  <p:cNvSpPr txBox="1">
                    <a:spLocks noChangeArrowheads="1"/>
                  </p:cNvSpPr>
                  <p:nvPr/>
                </p:nvSpPr>
                <p:spPr bwMode="auto">
                  <a:xfrm>
                    <a:off x="5715" y="8190"/>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5</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17" name="Group 18"/>
                <p:cNvGrpSpPr>
                  <a:grpSpLocks/>
                </p:cNvGrpSpPr>
                <p:nvPr/>
              </p:nvGrpSpPr>
              <p:grpSpPr bwMode="auto">
                <a:xfrm>
                  <a:off x="5400" y="4940"/>
                  <a:ext cx="375" cy="330"/>
                  <a:chOff x="5715" y="9405"/>
                  <a:chExt cx="375" cy="330"/>
                </a:xfrm>
              </p:grpSpPr>
              <p:sp>
                <p:nvSpPr>
                  <p:cNvPr id="31" name="Oval 19"/>
                  <p:cNvSpPr>
                    <a:spLocks noChangeArrowheads="1"/>
                  </p:cNvSpPr>
                  <p:nvPr/>
                </p:nvSpPr>
                <p:spPr bwMode="auto">
                  <a:xfrm>
                    <a:off x="5820" y="9465"/>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32" name="Text Box 20"/>
                  <p:cNvSpPr txBox="1">
                    <a:spLocks noChangeArrowheads="1"/>
                  </p:cNvSpPr>
                  <p:nvPr/>
                </p:nvSpPr>
                <p:spPr bwMode="auto">
                  <a:xfrm>
                    <a:off x="5715" y="9405"/>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7</a:t>
                    </a:r>
                    <a:endParaRPr kumimoji="0" lang="en-US" sz="1800" b="0" i="0" u="none" strike="noStrike" cap="none" normalizeH="0" baseline="0" smtClean="0">
                      <a:ln>
                        <a:noFill/>
                      </a:ln>
                      <a:solidFill>
                        <a:schemeClr val="tx1"/>
                      </a:solidFill>
                      <a:effectLst/>
                      <a:latin typeface="Arial" pitchFamily="34" charset="0"/>
                    </a:endParaRPr>
                  </a:p>
                </p:txBody>
              </p:sp>
            </p:grpSp>
            <p:grpSp>
              <p:nvGrpSpPr>
                <p:cNvPr id="18" name="Group 21"/>
                <p:cNvGrpSpPr>
                  <a:grpSpLocks/>
                </p:cNvGrpSpPr>
                <p:nvPr/>
              </p:nvGrpSpPr>
              <p:grpSpPr bwMode="auto">
                <a:xfrm>
                  <a:off x="4512" y="3918"/>
                  <a:ext cx="375" cy="330"/>
                  <a:chOff x="5715" y="8190"/>
                  <a:chExt cx="375" cy="330"/>
                </a:xfrm>
              </p:grpSpPr>
              <p:sp>
                <p:nvSpPr>
                  <p:cNvPr id="29" name="Oval 22"/>
                  <p:cNvSpPr>
                    <a:spLocks noChangeArrowheads="1"/>
                  </p:cNvSpPr>
                  <p:nvPr/>
                </p:nvSpPr>
                <p:spPr bwMode="auto">
                  <a:xfrm>
                    <a:off x="5820" y="8250"/>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30" name="Text Box 23"/>
                  <p:cNvSpPr txBox="1">
                    <a:spLocks noChangeArrowheads="1"/>
                  </p:cNvSpPr>
                  <p:nvPr/>
                </p:nvSpPr>
                <p:spPr bwMode="auto">
                  <a:xfrm>
                    <a:off x="5715" y="8190"/>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2</a:t>
                    </a:r>
                    <a:endParaRPr kumimoji="0" lang="en-US" sz="1800" b="0" i="0" u="none" strike="noStrike" cap="none" normalizeH="0" baseline="0" smtClean="0">
                      <a:ln>
                        <a:noFill/>
                      </a:ln>
                      <a:solidFill>
                        <a:schemeClr val="tx1"/>
                      </a:solidFill>
                      <a:effectLst/>
                      <a:latin typeface="Arial" pitchFamily="34" charset="0"/>
                    </a:endParaRPr>
                  </a:p>
                </p:txBody>
              </p:sp>
            </p:grpSp>
            <p:sp>
              <p:nvSpPr>
                <p:cNvPr id="19" name="Freeform 24"/>
                <p:cNvSpPr>
                  <a:spLocks/>
                </p:cNvSpPr>
                <p:nvPr/>
              </p:nvSpPr>
              <p:spPr bwMode="auto">
                <a:xfrm>
                  <a:off x="6720" y="2326"/>
                  <a:ext cx="2040" cy="3540"/>
                </a:xfrm>
                <a:custGeom>
                  <a:avLst/>
                  <a:gdLst/>
                  <a:ahLst/>
                  <a:cxnLst>
                    <a:cxn ang="0">
                      <a:pos x="1980" y="3540"/>
                    </a:cxn>
                    <a:cxn ang="0">
                      <a:pos x="1980" y="15"/>
                    </a:cxn>
                    <a:cxn ang="0">
                      <a:pos x="0" y="30"/>
                    </a:cxn>
                    <a:cxn ang="0">
                      <a:pos x="105" y="1785"/>
                    </a:cxn>
                    <a:cxn ang="0">
                      <a:pos x="15" y="3540"/>
                    </a:cxn>
                    <a:cxn ang="0">
                      <a:pos x="1980" y="3540"/>
                    </a:cxn>
                  </a:cxnLst>
                  <a:rect l="0" t="0" r="r" b="b"/>
                  <a:pathLst>
                    <a:path w="1980" h="3540">
                      <a:moveTo>
                        <a:pt x="1980" y="3540"/>
                      </a:moveTo>
                      <a:lnTo>
                        <a:pt x="1980" y="15"/>
                      </a:lnTo>
                      <a:cubicBezTo>
                        <a:pt x="1980" y="15"/>
                        <a:pt x="390" y="0"/>
                        <a:pt x="0" y="30"/>
                      </a:cubicBezTo>
                      <a:cubicBezTo>
                        <a:pt x="120" y="510"/>
                        <a:pt x="90" y="450"/>
                        <a:pt x="105" y="1785"/>
                      </a:cubicBezTo>
                      <a:cubicBezTo>
                        <a:pt x="90" y="2850"/>
                        <a:pt x="105" y="3030"/>
                        <a:pt x="15" y="3540"/>
                      </a:cubicBezTo>
                      <a:cubicBezTo>
                        <a:pt x="997" y="3540"/>
                        <a:pt x="1980" y="3540"/>
                        <a:pt x="1980" y="3540"/>
                      </a:cubicBezTo>
                      <a:close/>
                    </a:path>
                  </a:pathLst>
                </a:cu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0" name="Freeform 25"/>
                <p:cNvSpPr>
                  <a:spLocks/>
                </p:cNvSpPr>
                <p:nvPr/>
              </p:nvSpPr>
              <p:spPr bwMode="auto">
                <a:xfrm>
                  <a:off x="4527" y="2341"/>
                  <a:ext cx="444" cy="3525"/>
                </a:xfrm>
                <a:custGeom>
                  <a:avLst/>
                  <a:gdLst/>
                  <a:ahLst/>
                  <a:cxnLst>
                    <a:cxn ang="0">
                      <a:pos x="164" y="0"/>
                    </a:cxn>
                    <a:cxn ang="0">
                      <a:pos x="440" y="562"/>
                    </a:cxn>
                    <a:cxn ang="0">
                      <a:pos x="139" y="1338"/>
                    </a:cxn>
                    <a:cxn ang="0">
                      <a:pos x="277" y="1827"/>
                    </a:cxn>
                    <a:cxn ang="0">
                      <a:pos x="302" y="2278"/>
                    </a:cxn>
                    <a:cxn ang="0">
                      <a:pos x="27" y="2415"/>
                    </a:cxn>
                    <a:cxn ang="0">
                      <a:pos x="139" y="2691"/>
                    </a:cxn>
                    <a:cxn ang="0">
                      <a:pos x="227" y="3117"/>
                    </a:cxn>
                    <a:cxn ang="0">
                      <a:pos x="164" y="3329"/>
                    </a:cxn>
                    <a:cxn ang="0">
                      <a:pos x="164" y="3525"/>
                    </a:cxn>
                  </a:cxnLst>
                  <a:rect l="0" t="0" r="r" b="b"/>
                  <a:pathLst>
                    <a:path w="444" h="3525">
                      <a:moveTo>
                        <a:pt x="164" y="0"/>
                      </a:moveTo>
                      <a:cubicBezTo>
                        <a:pt x="304" y="169"/>
                        <a:pt x="444" y="339"/>
                        <a:pt x="440" y="562"/>
                      </a:cubicBezTo>
                      <a:cubicBezTo>
                        <a:pt x="436" y="785"/>
                        <a:pt x="166" y="1127"/>
                        <a:pt x="139" y="1338"/>
                      </a:cubicBezTo>
                      <a:cubicBezTo>
                        <a:pt x="112" y="1549"/>
                        <a:pt x="250" y="1670"/>
                        <a:pt x="277" y="1827"/>
                      </a:cubicBezTo>
                      <a:cubicBezTo>
                        <a:pt x="304" y="1984"/>
                        <a:pt x="344" y="2180"/>
                        <a:pt x="302" y="2278"/>
                      </a:cubicBezTo>
                      <a:cubicBezTo>
                        <a:pt x="260" y="2376"/>
                        <a:pt x="54" y="2346"/>
                        <a:pt x="27" y="2415"/>
                      </a:cubicBezTo>
                      <a:cubicBezTo>
                        <a:pt x="0" y="2484"/>
                        <a:pt x="106" y="2574"/>
                        <a:pt x="139" y="2691"/>
                      </a:cubicBezTo>
                      <a:cubicBezTo>
                        <a:pt x="172" y="2808"/>
                        <a:pt x="223" y="3011"/>
                        <a:pt x="227" y="3117"/>
                      </a:cubicBezTo>
                      <a:cubicBezTo>
                        <a:pt x="231" y="3223"/>
                        <a:pt x="174" y="3261"/>
                        <a:pt x="164" y="3329"/>
                      </a:cubicBezTo>
                      <a:cubicBezTo>
                        <a:pt x="154" y="3397"/>
                        <a:pt x="166" y="3492"/>
                        <a:pt x="164" y="3525"/>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1" name="Text Box 26"/>
                <p:cNvSpPr txBox="1">
                  <a:spLocks noChangeArrowheads="1"/>
                </p:cNvSpPr>
                <p:nvPr/>
              </p:nvSpPr>
              <p:spPr bwMode="auto">
                <a:xfrm>
                  <a:off x="5230" y="3119"/>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Near Shore </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Zone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i="0" u="none" strike="noStrike" cap="none" normalizeH="0" baseline="0" smtClean="0">
                    <a:ln>
                      <a:noFill/>
                    </a:ln>
                    <a:solidFill>
                      <a:schemeClr val="tx1"/>
                    </a:solidFill>
                    <a:effectLst/>
                    <a:latin typeface="Arial" pitchFamily="34" charset="0"/>
                  </a:endParaRPr>
                </a:p>
              </p:txBody>
            </p:sp>
            <p:sp>
              <p:nvSpPr>
                <p:cNvPr id="22" name="Text Box 27"/>
                <p:cNvSpPr txBox="1">
                  <a:spLocks noChangeArrowheads="1"/>
                </p:cNvSpPr>
                <p:nvPr/>
              </p:nvSpPr>
              <p:spPr bwMode="auto">
                <a:xfrm>
                  <a:off x="3112" y="3119"/>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Offshore </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Zone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i="0" u="none" strike="noStrike" cap="none" normalizeH="0" baseline="0" smtClean="0">
                    <a:ln>
                      <a:noFill/>
                    </a:ln>
                    <a:solidFill>
                      <a:schemeClr val="tx1"/>
                    </a:solidFill>
                    <a:effectLst/>
                    <a:latin typeface="Arial" pitchFamily="34" charset="0"/>
                  </a:endParaRPr>
                </a:p>
              </p:txBody>
            </p:sp>
            <p:sp>
              <p:nvSpPr>
                <p:cNvPr id="23" name="Text Box 28"/>
                <p:cNvSpPr txBox="1">
                  <a:spLocks noChangeArrowheads="1"/>
                </p:cNvSpPr>
                <p:nvPr/>
              </p:nvSpPr>
              <p:spPr bwMode="auto">
                <a:xfrm>
                  <a:off x="7085" y="3820"/>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latin typeface="Arial" pitchFamily="34" charset="0"/>
                    </a:rPr>
                    <a:t>Visible</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latin typeface="Arial" pitchFamily="34" charset="0"/>
                    </a:rPr>
                    <a:t>Beach</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i="0" u="none" strike="noStrike" cap="none" normalizeH="0" baseline="0" dirty="0" smtClean="0">
                    <a:ln>
                      <a:noFill/>
                    </a:ln>
                    <a:solidFill>
                      <a:schemeClr val="tx1"/>
                    </a:solidFill>
                    <a:effectLst/>
                    <a:latin typeface="Arial" pitchFamily="34" charset="0"/>
                  </a:endParaRPr>
                </a:p>
              </p:txBody>
            </p:sp>
            <p:sp>
              <p:nvSpPr>
                <p:cNvPr id="24" name="Text Box 29"/>
                <p:cNvSpPr txBox="1">
                  <a:spLocks noChangeArrowheads="1"/>
                </p:cNvSpPr>
                <p:nvPr/>
              </p:nvSpPr>
              <p:spPr bwMode="auto">
                <a:xfrm>
                  <a:off x="5409" y="2467"/>
                  <a:ext cx="1490" cy="6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latin typeface="Arial" pitchFamily="34" charset="0"/>
                    </a:rPr>
                    <a:t>Closure</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dirty="0" smtClean="0">
                      <a:ln>
                        <a:noFill/>
                      </a:ln>
                      <a:solidFill>
                        <a:srgbClr val="000000"/>
                      </a:solidFill>
                      <a:effectLst/>
                      <a:latin typeface="Arial" pitchFamily="34" charset="0"/>
                    </a:rPr>
                    <a:t>Contour</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i="0" u="none" strike="noStrike" cap="none" normalizeH="0" baseline="0" dirty="0" smtClean="0">
                    <a:ln>
                      <a:noFill/>
                    </a:ln>
                    <a:solidFill>
                      <a:schemeClr val="tx1"/>
                    </a:solidFill>
                    <a:effectLst/>
                    <a:latin typeface="Arial" pitchFamily="34" charset="0"/>
                  </a:endParaRPr>
                </a:p>
              </p:txBody>
            </p:sp>
            <p:cxnSp>
              <p:nvCxnSpPr>
                <p:cNvPr id="25" name="AutoShape 30"/>
                <p:cNvCxnSpPr>
                  <a:cxnSpLocks noChangeShapeType="1"/>
                </p:cNvCxnSpPr>
                <p:nvPr/>
              </p:nvCxnSpPr>
              <p:spPr bwMode="auto">
                <a:xfrm flipH="1" flipV="1">
                  <a:off x="4842" y="4583"/>
                  <a:ext cx="388" cy="86"/>
                </a:xfrm>
                <a:prstGeom prst="straightConnector1">
                  <a:avLst/>
                </a:prstGeom>
                <a:noFill/>
                <a:ln w="9525">
                  <a:solidFill>
                    <a:srgbClr val="000000"/>
                  </a:solidFill>
                  <a:round/>
                  <a:headEnd/>
                  <a:tailEnd type="triangle" w="med" len="med"/>
                </a:ln>
              </p:spPr>
            </p:cxnSp>
            <p:sp>
              <p:nvSpPr>
                <p:cNvPr id="26" name="Text Box 31"/>
                <p:cNvSpPr txBox="1">
                  <a:spLocks noChangeArrowheads="1"/>
                </p:cNvSpPr>
                <p:nvPr/>
              </p:nvSpPr>
              <p:spPr bwMode="auto">
                <a:xfrm>
                  <a:off x="5775" y="4295"/>
                  <a:ext cx="1257" cy="4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Sensors</a:t>
                  </a:r>
                  <a:endParaRPr kumimoji="0" lang="en-US" sz="1800" i="0" u="none" strike="noStrike" cap="none" normalizeH="0" baseline="0" smtClean="0">
                    <a:ln>
                      <a:noFill/>
                    </a:ln>
                    <a:solidFill>
                      <a:schemeClr val="tx1"/>
                    </a:solidFill>
                    <a:effectLst/>
                    <a:latin typeface="Arial" pitchFamily="34" charset="0"/>
                  </a:endParaRPr>
                </a:p>
              </p:txBody>
            </p:sp>
            <p:cxnSp>
              <p:nvCxnSpPr>
                <p:cNvPr id="27" name="AutoShape 32"/>
                <p:cNvCxnSpPr>
                  <a:cxnSpLocks noChangeShapeType="1"/>
                </p:cNvCxnSpPr>
                <p:nvPr/>
              </p:nvCxnSpPr>
              <p:spPr bwMode="auto">
                <a:xfrm flipH="1" flipV="1">
                  <a:off x="5775" y="4188"/>
                  <a:ext cx="263" cy="170"/>
                </a:xfrm>
                <a:prstGeom prst="straightConnector1">
                  <a:avLst/>
                </a:prstGeom>
                <a:noFill/>
                <a:ln w="9525">
                  <a:solidFill>
                    <a:srgbClr val="000000"/>
                  </a:solidFill>
                  <a:round/>
                  <a:headEnd/>
                  <a:tailEnd type="triangle" w="med" len="med"/>
                </a:ln>
              </p:spPr>
            </p:cxnSp>
            <p:cxnSp>
              <p:nvCxnSpPr>
                <p:cNvPr id="28" name="AutoShape 33"/>
                <p:cNvCxnSpPr>
                  <a:cxnSpLocks noChangeShapeType="1"/>
                </p:cNvCxnSpPr>
                <p:nvPr/>
              </p:nvCxnSpPr>
              <p:spPr bwMode="auto">
                <a:xfrm flipH="1">
                  <a:off x="5775" y="4583"/>
                  <a:ext cx="263" cy="357"/>
                </a:xfrm>
                <a:prstGeom prst="straightConnector1">
                  <a:avLst/>
                </a:prstGeom>
                <a:noFill/>
                <a:ln w="9525">
                  <a:solidFill>
                    <a:srgbClr val="000000"/>
                  </a:solidFill>
                  <a:round/>
                  <a:headEnd/>
                  <a:tailEnd type="triangle" w="med" len="med"/>
                </a:ln>
              </p:spPr>
            </p:cxnSp>
          </p:grpSp>
          <p:grpSp>
            <p:nvGrpSpPr>
              <p:cNvPr id="9" name="Group 34"/>
              <p:cNvGrpSpPr>
                <a:grpSpLocks/>
              </p:cNvGrpSpPr>
              <p:nvPr/>
            </p:nvGrpSpPr>
            <p:grpSpPr bwMode="auto">
              <a:xfrm>
                <a:off x="2362" y="3139"/>
                <a:ext cx="375" cy="330"/>
                <a:chOff x="9750" y="8145"/>
                <a:chExt cx="375" cy="330"/>
              </a:xfrm>
            </p:grpSpPr>
            <p:sp>
              <p:nvSpPr>
                <p:cNvPr id="10" name="Oval 35"/>
                <p:cNvSpPr>
                  <a:spLocks noChangeArrowheads="1"/>
                </p:cNvSpPr>
                <p:nvPr/>
              </p:nvSpPr>
              <p:spPr bwMode="auto">
                <a:xfrm>
                  <a:off x="9855" y="8205"/>
                  <a:ext cx="210" cy="210"/>
                </a:xfrm>
                <a:prstGeom prst="ellipse">
                  <a:avLst/>
                </a:prstGeom>
                <a:solidFill>
                  <a:srgbClr val="000000"/>
                </a:solidFill>
                <a:ln w="38100">
                  <a:solidFill>
                    <a:srgbClr val="000000"/>
                  </a:solidFill>
                  <a:round/>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11" name="Text Box 36"/>
                <p:cNvSpPr txBox="1">
                  <a:spLocks noChangeArrowheads="1"/>
                </p:cNvSpPr>
                <p:nvPr/>
              </p:nvSpPr>
              <p:spPr bwMode="auto">
                <a:xfrm>
                  <a:off x="9750" y="8145"/>
                  <a:ext cx="375" cy="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800" b="0" i="0" u="none" strike="noStrike" cap="none" normalizeH="0" baseline="0" smtClean="0">
                      <a:ln>
                        <a:noFill/>
                      </a:ln>
                      <a:solidFill>
                        <a:srgbClr val="FFFFFF"/>
                      </a:solidFill>
                      <a:effectLst/>
                      <a:latin typeface="Calibri" pitchFamily="34" charset="0"/>
                    </a:rPr>
                    <a:t>3</a:t>
                  </a:r>
                  <a:endParaRPr kumimoji="0" lang="en-US" sz="1800" b="0" i="0" u="none" strike="noStrike" cap="none" normalizeH="0" baseline="0" smtClean="0">
                    <a:ln>
                      <a:noFill/>
                    </a:ln>
                    <a:solidFill>
                      <a:schemeClr val="tx1"/>
                    </a:solidFill>
                    <a:effectLst/>
                    <a:latin typeface="Arial" pitchFamily="34" charset="0"/>
                  </a:endParaRPr>
                </a:p>
              </p:txBody>
            </p:sp>
          </p:grpSp>
        </p:grpSp>
        <p:cxnSp>
          <p:nvCxnSpPr>
            <p:cNvPr id="6" name="AutoShape 37"/>
            <p:cNvCxnSpPr>
              <a:cxnSpLocks noChangeShapeType="1"/>
            </p:cNvCxnSpPr>
            <p:nvPr/>
          </p:nvCxnSpPr>
          <p:spPr bwMode="auto">
            <a:xfrm flipH="1">
              <a:off x="7346" y="1929"/>
              <a:ext cx="976" cy="551"/>
            </a:xfrm>
            <a:prstGeom prst="straightConnector1">
              <a:avLst/>
            </a:prstGeom>
            <a:noFill/>
            <a:ln w="9525">
              <a:solidFill>
                <a:srgbClr val="000000"/>
              </a:solidFill>
              <a:round/>
              <a:headEnd/>
              <a:tailEnd type="triangle" w="med" len="med"/>
            </a:ln>
          </p:spPr>
        </p:cxnSp>
        <p:sp>
          <p:nvSpPr>
            <p:cNvPr id="7" name="Text Box 38"/>
            <p:cNvSpPr txBox="1">
              <a:spLocks noChangeArrowheads="1"/>
            </p:cNvSpPr>
            <p:nvPr/>
          </p:nvSpPr>
          <p:spPr bwMode="auto">
            <a:xfrm>
              <a:off x="7578" y="3564"/>
              <a:ext cx="994" cy="4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sz="1100" i="0" u="none" strike="noStrike" cap="none" normalizeH="0" baseline="0" smtClean="0">
                  <a:ln>
                    <a:noFill/>
                  </a:ln>
                  <a:solidFill>
                    <a:srgbClr val="000000"/>
                  </a:solidFill>
                  <a:effectLst/>
                  <a:latin typeface="Arial" pitchFamily="34" charset="0"/>
                </a:rPr>
                <a:t>Sink</a:t>
              </a:r>
              <a:endParaRPr kumimoji="0" lang="en-US" sz="1800" i="0" u="none" strike="noStrike" cap="none" normalizeH="0" baseline="0" smtClean="0">
                <a:ln>
                  <a:noFill/>
                </a:ln>
                <a:solidFill>
                  <a:schemeClr val="tx1"/>
                </a:solidFill>
                <a:effectLst/>
                <a:latin typeface="Arial" pitchFamily="34" charset="0"/>
              </a:endParaRP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Collection</a:t>
            </a:r>
            <a:endParaRPr lang="en-GB" dirty="0"/>
          </a:p>
        </p:txBody>
      </p:sp>
      <p:sp>
        <p:nvSpPr>
          <p:cNvPr id="3" name="Content Placeholder 2"/>
          <p:cNvSpPr>
            <a:spLocks noGrp="1"/>
          </p:cNvSpPr>
          <p:nvPr>
            <p:ph idx="1"/>
          </p:nvPr>
        </p:nvSpPr>
        <p:spPr>
          <a:xfrm>
            <a:off x="381000" y="1738313"/>
            <a:ext cx="5415136" cy="4066951"/>
          </a:xfrm>
        </p:spPr>
        <p:txBody>
          <a:bodyPr/>
          <a:lstStyle/>
          <a:p>
            <a:r>
              <a:rPr lang="en-US" sz="2200" dirty="0" smtClean="0"/>
              <a:t>Sensor data was typically gathered at 2 hour intervals and stored locally. </a:t>
            </a:r>
          </a:p>
          <a:p>
            <a:r>
              <a:rPr lang="en-US" sz="2200" dirty="0" smtClean="0"/>
              <a:t>Typically once per day all the nodes could transfer their collected data across the sensor network to the sink node. </a:t>
            </a:r>
          </a:p>
          <a:p>
            <a:r>
              <a:rPr lang="en-US" sz="2200" dirty="0" smtClean="0"/>
              <a:t>The sink node, positioned on a buoy, then transferred data using the mobile phone (GSM) system. </a:t>
            </a:r>
          </a:p>
          <a:p>
            <a:r>
              <a:rPr lang="en-US" sz="2200" dirty="0" smtClean="0"/>
              <a:t>This enabled the remote collection and processing of the data</a:t>
            </a:r>
            <a:endParaRPr lang="en-GB" sz="2200" dirty="0"/>
          </a:p>
        </p:txBody>
      </p:sp>
      <p:pic>
        <p:nvPicPr>
          <p:cNvPr id="5" name="Picture 4" descr="avr_studio_hyperterminal_contiki_run_with_raveninview.jpg"/>
          <p:cNvPicPr/>
          <p:nvPr/>
        </p:nvPicPr>
        <p:blipFill>
          <a:blip r:embed="rId2" cstate="print"/>
          <a:stretch>
            <a:fillRect/>
          </a:stretch>
        </p:blipFill>
        <p:spPr>
          <a:xfrm>
            <a:off x="5719079" y="2924944"/>
            <a:ext cx="2697329" cy="1801504"/>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Transmission</a:t>
            </a:r>
            <a:endParaRPr lang="en-GB" dirty="0"/>
          </a:p>
        </p:txBody>
      </p:sp>
      <p:sp>
        <p:nvSpPr>
          <p:cNvPr id="3" name="Content Placeholder 2"/>
          <p:cNvSpPr>
            <a:spLocks noGrp="1"/>
          </p:cNvSpPr>
          <p:nvPr>
            <p:ph idx="1"/>
          </p:nvPr>
        </p:nvSpPr>
        <p:spPr/>
        <p:txBody>
          <a:bodyPr/>
          <a:lstStyle/>
          <a:p>
            <a:r>
              <a:rPr lang="en-US" dirty="0" smtClean="0"/>
              <a:t>The sensor network </a:t>
            </a:r>
            <a:r>
              <a:rPr lang="en-US" dirty="0"/>
              <a:t>was </a:t>
            </a:r>
            <a:r>
              <a:rPr lang="en-US" dirty="0" smtClean="0"/>
              <a:t>a </a:t>
            </a:r>
            <a:r>
              <a:rPr lang="en-US" dirty="0"/>
              <a:t>multi-hop wireless </a:t>
            </a:r>
            <a:r>
              <a:rPr lang="en-US" dirty="0" smtClean="0"/>
              <a:t>network with a fixed topology. </a:t>
            </a:r>
          </a:p>
          <a:p>
            <a:r>
              <a:rPr lang="en-US" dirty="0" smtClean="0"/>
              <a:t>The architecture was based on multiple-source single destination traffic patterns. </a:t>
            </a:r>
          </a:p>
          <a:p>
            <a:r>
              <a:rPr lang="en-US" dirty="0" smtClean="0"/>
              <a:t>The data communication process was carried out separately from the data-sensing procedure. </a:t>
            </a:r>
          </a:p>
          <a:p>
            <a:r>
              <a:rPr lang="en-US" sz="800" dirty="0"/>
              <a:t>Image: http://www.speedguide.net/news/scientists-send-data-at-the-speed-of-32-gbps-using-5647</a:t>
            </a:r>
            <a:endParaRPr lang="en-GB" sz="800" dirty="0" smtClean="0"/>
          </a:p>
          <a:p>
            <a:endParaRPr lang="en-GB" dirty="0"/>
          </a:p>
        </p:txBody>
      </p:sp>
      <p:pic>
        <p:nvPicPr>
          <p:cNvPr id="901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4725144"/>
            <a:ext cx="3505572" cy="18696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Transmission</a:t>
            </a:r>
            <a:endParaRPr lang="en-GB" dirty="0"/>
          </a:p>
        </p:txBody>
      </p:sp>
      <p:sp>
        <p:nvSpPr>
          <p:cNvPr id="3" name="Content Placeholder 2"/>
          <p:cNvSpPr>
            <a:spLocks noGrp="1"/>
          </p:cNvSpPr>
          <p:nvPr>
            <p:ph idx="1"/>
          </p:nvPr>
        </p:nvSpPr>
        <p:spPr>
          <a:xfrm>
            <a:off x="5724128" y="3284984"/>
            <a:ext cx="3110880" cy="3140968"/>
          </a:xfrm>
        </p:spPr>
        <p:txBody>
          <a:bodyPr/>
          <a:lstStyle/>
          <a:p>
            <a:pPr lvl="0"/>
            <a:r>
              <a:rPr lang="en-US" sz="2400" dirty="0" smtClean="0"/>
              <a:t>In each cycle, all the nodes are kept in a sleeping mode until a scheduled synchronization signal is transmitted. </a:t>
            </a:r>
          </a:p>
          <a:p>
            <a:endParaRPr lang="en-GB" dirty="0"/>
          </a:p>
        </p:txBody>
      </p:sp>
      <p:sp>
        <p:nvSpPr>
          <p:cNvPr id="4" name="Content Placeholder 2"/>
          <p:cNvSpPr txBox="1">
            <a:spLocks/>
          </p:cNvSpPr>
          <p:nvPr/>
        </p:nvSpPr>
        <p:spPr bwMode="auto">
          <a:xfrm>
            <a:off x="5025008" y="2060848"/>
            <a:ext cx="4118992" cy="111462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sz="2800" b="0" i="0" u="none" strike="noStrike" kern="0" cap="none" spc="0" normalizeH="0" baseline="0" noProof="0" dirty="0" smtClean="0">
                <a:ln>
                  <a:noFill/>
                </a:ln>
                <a:solidFill>
                  <a:schemeClr val="tx1"/>
                </a:solidFill>
                <a:effectLst/>
                <a:uLnTx/>
                <a:uFillTx/>
                <a:latin typeface="+mn-lt"/>
                <a:ea typeface="+mn-ea"/>
                <a:cs typeface="+mn-cs"/>
              </a:rPr>
              <a:t>Data is delivered in cycles. </a:t>
            </a:r>
          </a:p>
        </p:txBody>
      </p:sp>
      <p:sp>
        <p:nvSpPr>
          <p:cNvPr id="5" name="Content Placeholder 2"/>
          <p:cNvSpPr txBox="1">
            <a:spLocks/>
          </p:cNvSpPr>
          <p:nvPr/>
        </p:nvSpPr>
        <p:spPr bwMode="auto">
          <a:xfrm>
            <a:off x="5508104" y="3284984"/>
            <a:ext cx="3110880" cy="187220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r>
              <a:rPr lang="en-US" sz="2400" dirty="0" smtClean="0"/>
              <a:t>Then, all the nodes will wake up and be ready for data communication. </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endParaRPr kumimoji="0" lang="en-GB" sz="2800" b="0" i="0" u="none" strike="noStrike" kern="0" cap="none" spc="0" normalizeH="0" baseline="0" noProof="0" dirty="0">
              <a:ln>
                <a:noFill/>
              </a:ln>
              <a:solidFill>
                <a:schemeClr val="tx1"/>
              </a:solidFill>
              <a:effectLst/>
              <a:uLnTx/>
              <a:uFillTx/>
              <a:latin typeface="+mn-lt"/>
              <a:ea typeface="+mn-ea"/>
              <a:cs typeface="+mn-cs"/>
            </a:endParaRPr>
          </a:p>
        </p:txBody>
      </p:sp>
      <p:sp>
        <p:nvSpPr>
          <p:cNvPr id="6" name="Content Placeholder 2"/>
          <p:cNvSpPr txBox="1">
            <a:spLocks/>
          </p:cNvSpPr>
          <p:nvPr/>
        </p:nvSpPr>
        <p:spPr bwMode="auto">
          <a:xfrm>
            <a:off x="5220072" y="3356992"/>
            <a:ext cx="3110880" cy="252028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lvl="0" indent="-342900" fontAlgn="base">
              <a:spcBef>
                <a:spcPct val="20000"/>
              </a:spcBef>
              <a:spcAft>
                <a:spcPct val="0"/>
              </a:spcAft>
              <a:buFontTx/>
              <a:buChar char="•"/>
            </a:pPr>
            <a:r>
              <a:rPr lang="en-US" sz="2400" dirty="0" smtClean="0"/>
              <a:t>Once data transmission is complete, the nodes will return to their sleeping mode.</a:t>
            </a:r>
            <a:endParaRPr kumimoji="0" lang="en-GB" sz="2800" b="0" i="0" u="none" strike="noStrike" kern="0" cap="none" spc="0" normalizeH="0" baseline="0" noProof="0" dirty="0">
              <a:ln>
                <a:noFill/>
              </a:ln>
              <a:solidFill>
                <a:schemeClr val="tx1"/>
              </a:solidFill>
              <a:effectLst/>
              <a:uLnTx/>
              <a:uFillTx/>
              <a:latin typeface="+mn-lt"/>
              <a:ea typeface="+mn-ea"/>
              <a:cs typeface="+mn-cs"/>
            </a:endParaRPr>
          </a:p>
        </p:txBody>
      </p:sp>
      <p:sp>
        <p:nvSpPr>
          <p:cNvPr id="7" name="Flowchart: Connector 6"/>
          <p:cNvSpPr/>
          <p:nvPr/>
        </p:nvSpPr>
        <p:spPr>
          <a:xfrm>
            <a:off x="1979712" y="1988840"/>
            <a:ext cx="1656184" cy="151216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Sleep</a:t>
            </a:r>
          </a:p>
          <a:p>
            <a:pPr algn="ctr"/>
            <a:r>
              <a:rPr lang="en-GB" dirty="0" smtClean="0">
                <a:solidFill>
                  <a:schemeClr val="tx1"/>
                </a:solidFill>
              </a:rPr>
              <a:t>State</a:t>
            </a:r>
            <a:endParaRPr lang="en-GB" dirty="0">
              <a:solidFill>
                <a:schemeClr val="tx1"/>
              </a:solidFill>
            </a:endParaRPr>
          </a:p>
        </p:txBody>
      </p:sp>
      <p:sp>
        <p:nvSpPr>
          <p:cNvPr id="9" name="Flowchart: Connector 8"/>
          <p:cNvSpPr/>
          <p:nvPr/>
        </p:nvSpPr>
        <p:spPr>
          <a:xfrm>
            <a:off x="1979712" y="4221088"/>
            <a:ext cx="1656184" cy="151216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Communicate</a:t>
            </a:r>
          </a:p>
          <a:p>
            <a:pPr algn="ctr"/>
            <a:r>
              <a:rPr lang="en-GB" dirty="0" smtClean="0">
                <a:solidFill>
                  <a:schemeClr val="tx1"/>
                </a:solidFill>
              </a:rPr>
              <a:t>State</a:t>
            </a:r>
            <a:endParaRPr lang="en-GB" dirty="0">
              <a:solidFill>
                <a:schemeClr val="tx1"/>
              </a:solidFill>
            </a:endParaRPr>
          </a:p>
        </p:txBody>
      </p:sp>
      <p:sp>
        <p:nvSpPr>
          <p:cNvPr id="10" name="Down Arrow 9"/>
          <p:cNvSpPr/>
          <p:nvPr/>
        </p:nvSpPr>
        <p:spPr>
          <a:xfrm>
            <a:off x="2483768" y="5733256"/>
            <a:ext cx="576064" cy="8367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Down Arrow 10"/>
          <p:cNvSpPr/>
          <p:nvPr/>
        </p:nvSpPr>
        <p:spPr>
          <a:xfrm rot="18523394">
            <a:off x="3422389" y="5369274"/>
            <a:ext cx="576064" cy="8367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Down Arrow 11"/>
          <p:cNvSpPr/>
          <p:nvPr/>
        </p:nvSpPr>
        <p:spPr>
          <a:xfrm rot="2711158">
            <a:off x="1615404" y="5382042"/>
            <a:ext cx="576064" cy="8367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Down Arrow 12"/>
          <p:cNvSpPr/>
          <p:nvPr/>
        </p:nvSpPr>
        <p:spPr>
          <a:xfrm rot="5400000">
            <a:off x="1317948" y="4594820"/>
            <a:ext cx="576064" cy="8367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Down Arrow 13"/>
          <p:cNvSpPr/>
          <p:nvPr/>
        </p:nvSpPr>
        <p:spPr>
          <a:xfrm rot="16200000">
            <a:off x="3766220" y="4594820"/>
            <a:ext cx="576064" cy="8367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Down Arrow 14"/>
          <p:cNvSpPr/>
          <p:nvPr/>
        </p:nvSpPr>
        <p:spPr>
          <a:xfrm>
            <a:off x="2483768" y="3501008"/>
            <a:ext cx="576064"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Down Arrow 15"/>
          <p:cNvSpPr/>
          <p:nvPr/>
        </p:nvSpPr>
        <p:spPr>
          <a:xfrm rot="10800000">
            <a:off x="2483768" y="3429000"/>
            <a:ext cx="576064"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ight Arrow 17"/>
          <p:cNvSpPr/>
          <p:nvPr/>
        </p:nvSpPr>
        <p:spPr>
          <a:xfrm>
            <a:off x="0" y="2492896"/>
            <a:ext cx="1979712" cy="5760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Synchronise</a:t>
            </a:r>
            <a:endParaRPr lang="en-GB"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xit" presetSubtype="0" fill="hold" grpId="1" nodeType="afterEffect">
                                  <p:stCondLst>
                                    <p:cond delay="0"/>
                                  </p:stCondLst>
                                  <p:childTnLst>
                                    <p:animEffect transition="out" filter="dissolv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childTnLst>
                          </p:cTn>
                        </p:par>
                        <p:par>
                          <p:cTn id="13" fill="hold">
                            <p:stCondLst>
                              <p:cond delay="1000"/>
                            </p:stCondLst>
                            <p:childTnLst>
                              <p:par>
                                <p:cTn id="14" presetID="3" presetClass="exit" presetSubtype="10" fill="hold" grpId="0" nodeType="afterEffect">
                                  <p:stCondLst>
                                    <p:cond delay="0"/>
                                  </p:stCondLst>
                                  <p:childTnLst>
                                    <p:animEffect transition="out" filter="blinds(horizontal)">
                                      <p:cBhvr>
                                        <p:cTn id="15" dur="500"/>
                                        <p:tgtEl>
                                          <p:spTgt spid="3">
                                            <p:txEl>
                                              <p:pRg st="0" end="0"/>
                                            </p:txEl>
                                          </p:spTgt>
                                        </p:tgtEl>
                                      </p:cBhvr>
                                    </p:animEffect>
                                    <p:set>
                                      <p:cBhvr>
                                        <p:cTn id="16" dur="1" fill="hold">
                                          <p:stCondLst>
                                            <p:cond delay="499"/>
                                          </p:stCondLst>
                                        </p:cTn>
                                        <p:tgtEl>
                                          <p:spTgt spid="3">
                                            <p:txEl>
                                              <p:pRg st="0" end="0"/>
                                            </p:txEl>
                                          </p:spTgt>
                                        </p:tgtEl>
                                        <p:attrNameLst>
                                          <p:attrName>style.visibility</p:attrName>
                                        </p:attrNameLst>
                                      </p:cBhvr>
                                      <p:to>
                                        <p:strVal val="hidden"/>
                                      </p:to>
                                    </p:set>
                                  </p:childTnLst>
                                </p:cTn>
                              </p:par>
                            </p:childTnLst>
                          </p:cTn>
                        </p:par>
                        <p:par>
                          <p:cTn id="17" fill="hold">
                            <p:stCondLst>
                              <p:cond delay="1500"/>
                            </p:stCondLst>
                            <p:childTnLst>
                              <p:par>
                                <p:cTn id="18" presetID="9" presetClass="entr" presetSubtype="0" fill="hold" grpId="1"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dissolve">
                                      <p:cBhvr>
                                        <p:cTn id="20" dur="500"/>
                                        <p:tgtEl>
                                          <p:spTgt spid="13"/>
                                        </p:tgtEl>
                                      </p:cBhvr>
                                    </p:animEffect>
                                  </p:childTnLst>
                                </p:cTn>
                              </p:par>
                            </p:childTnLst>
                          </p:cTn>
                        </p:par>
                        <p:par>
                          <p:cTn id="21" fill="hold">
                            <p:stCondLst>
                              <p:cond delay="2000"/>
                            </p:stCondLst>
                            <p:childTnLst>
                              <p:par>
                                <p:cTn id="22" presetID="9" presetClass="entr" presetSubtype="0" fill="hold" grpId="1"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dissolve">
                                      <p:cBhvr>
                                        <p:cTn id="24" dur="500"/>
                                        <p:tgtEl>
                                          <p:spTgt spid="14"/>
                                        </p:tgtEl>
                                      </p:cBhvr>
                                    </p:animEffect>
                                  </p:childTnLst>
                                </p:cTn>
                              </p:par>
                            </p:childTnLst>
                          </p:cTn>
                        </p:par>
                        <p:par>
                          <p:cTn id="25" fill="hold">
                            <p:stCondLst>
                              <p:cond delay="2500"/>
                            </p:stCondLst>
                            <p:childTnLst>
                              <p:par>
                                <p:cTn id="26" presetID="9" presetClass="entr" presetSubtype="0" fill="hold" grpId="1"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dissolve">
                                      <p:cBhvr>
                                        <p:cTn id="28" dur="500"/>
                                        <p:tgtEl>
                                          <p:spTgt spid="10"/>
                                        </p:tgtEl>
                                      </p:cBhvr>
                                    </p:animEffect>
                                  </p:childTnLst>
                                </p:cTn>
                              </p:par>
                            </p:childTnLst>
                          </p:cTn>
                        </p:par>
                        <p:par>
                          <p:cTn id="29" fill="hold">
                            <p:stCondLst>
                              <p:cond delay="3000"/>
                            </p:stCondLst>
                            <p:childTnLst>
                              <p:par>
                                <p:cTn id="30" presetID="9" presetClass="entr" presetSubtype="0" fill="hold" grpId="1"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dissolve">
                                      <p:cBhvr>
                                        <p:cTn id="32" dur="500"/>
                                        <p:tgtEl>
                                          <p:spTgt spid="12"/>
                                        </p:tgtEl>
                                      </p:cBhvr>
                                    </p:animEffect>
                                  </p:childTnLst>
                                </p:cTn>
                              </p:par>
                            </p:childTnLst>
                          </p:cTn>
                        </p:par>
                        <p:par>
                          <p:cTn id="33" fill="hold">
                            <p:stCondLst>
                              <p:cond delay="3500"/>
                            </p:stCondLst>
                            <p:childTnLst>
                              <p:par>
                                <p:cTn id="34" presetID="9" presetClass="entr" presetSubtype="0" fill="hold" grpId="1"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dissolve">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linds(horizontal)">
                                      <p:cBhvr>
                                        <p:cTn id="41" dur="500"/>
                                        <p:tgtEl>
                                          <p:spTgt spid="5"/>
                                        </p:tgtEl>
                                      </p:cBhvr>
                                    </p:animEffect>
                                  </p:childTnLst>
                                </p:cTn>
                              </p:par>
                            </p:childTnLst>
                          </p:cTn>
                        </p:par>
                        <p:par>
                          <p:cTn id="42" fill="hold">
                            <p:stCondLst>
                              <p:cond delay="500"/>
                            </p:stCondLst>
                            <p:childTnLst>
                              <p:par>
                                <p:cTn id="43" presetID="9" presetClass="entr" presetSubtype="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dissolve">
                                      <p:cBhvr>
                                        <p:cTn id="45" dur="500"/>
                                        <p:tgtEl>
                                          <p:spTgt spid="15"/>
                                        </p:tgtEl>
                                      </p:cBhvr>
                                    </p:animEffect>
                                  </p:childTnLst>
                                </p:cTn>
                              </p:par>
                            </p:childTnLst>
                          </p:cTn>
                        </p:par>
                        <p:par>
                          <p:cTn id="46" fill="hold">
                            <p:stCondLst>
                              <p:cond delay="1000"/>
                            </p:stCondLst>
                            <p:childTnLst>
                              <p:par>
                                <p:cTn id="47" presetID="2" presetClass="exit" presetSubtype="8" fill="hold" grpId="0" nodeType="afterEffect">
                                  <p:stCondLst>
                                    <p:cond delay="0"/>
                                  </p:stCondLst>
                                  <p:childTnLst>
                                    <p:anim calcmode="lin" valueType="num">
                                      <p:cBhvr additive="base">
                                        <p:cTn id="48" dur="500"/>
                                        <p:tgtEl>
                                          <p:spTgt spid="13"/>
                                        </p:tgtEl>
                                        <p:attrNameLst>
                                          <p:attrName>ppt_x</p:attrName>
                                        </p:attrNameLst>
                                      </p:cBhvr>
                                      <p:tavLst>
                                        <p:tav tm="0">
                                          <p:val>
                                            <p:strVal val="ppt_x"/>
                                          </p:val>
                                        </p:tav>
                                        <p:tav tm="100000">
                                          <p:val>
                                            <p:strVal val="0-ppt_w/2"/>
                                          </p:val>
                                        </p:tav>
                                      </p:tavLst>
                                    </p:anim>
                                    <p:anim calcmode="lin" valueType="num">
                                      <p:cBhvr additive="base">
                                        <p:cTn id="49" dur="500"/>
                                        <p:tgtEl>
                                          <p:spTgt spid="13"/>
                                        </p:tgtEl>
                                        <p:attrNameLst>
                                          <p:attrName>ppt_y</p:attrName>
                                        </p:attrNameLst>
                                      </p:cBhvr>
                                      <p:tavLst>
                                        <p:tav tm="0">
                                          <p:val>
                                            <p:strVal val="ppt_y"/>
                                          </p:val>
                                        </p:tav>
                                        <p:tav tm="100000">
                                          <p:val>
                                            <p:strVal val="ppt_y"/>
                                          </p:val>
                                        </p:tav>
                                      </p:tavLst>
                                    </p:anim>
                                    <p:set>
                                      <p:cBhvr>
                                        <p:cTn id="50" dur="1" fill="hold">
                                          <p:stCondLst>
                                            <p:cond delay="499"/>
                                          </p:stCondLst>
                                        </p:cTn>
                                        <p:tgtEl>
                                          <p:spTgt spid="13"/>
                                        </p:tgtEl>
                                        <p:attrNameLst>
                                          <p:attrName>style.visibility</p:attrName>
                                        </p:attrNameLst>
                                      </p:cBhvr>
                                      <p:to>
                                        <p:strVal val="hidden"/>
                                      </p:to>
                                    </p:set>
                                  </p:childTnLst>
                                </p:cTn>
                              </p:par>
                            </p:childTnLst>
                          </p:cTn>
                        </p:par>
                        <p:par>
                          <p:cTn id="51" fill="hold">
                            <p:stCondLst>
                              <p:cond delay="1500"/>
                            </p:stCondLst>
                            <p:childTnLst>
                              <p:par>
                                <p:cTn id="52" presetID="2" presetClass="exit" presetSubtype="2" fill="hold" grpId="0" nodeType="afterEffect">
                                  <p:stCondLst>
                                    <p:cond delay="0"/>
                                  </p:stCondLst>
                                  <p:childTnLst>
                                    <p:anim calcmode="lin" valueType="num">
                                      <p:cBhvr additive="base">
                                        <p:cTn id="53" dur="500"/>
                                        <p:tgtEl>
                                          <p:spTgt spid="14"/>
                                        </p:tgtEl>
                                        <p:attrNameLst>
                                          <p:attrName>ppt_x</p:attrName>
                                        </p:attrNameLst>
                                      </p:cBhvr>
                                      <p:tavLst>
                                        <p:tav tm="0">
                                          <p:val>
                                            <p:strVal val="ppt_x"/>
                                          </p:val>
                                        </p:tav>
                                        <p:tav tm="100000">
                                          <p:val>
                                            <p:strVal val="1+ppt_w/2"/>
                                          </p:val>
                                        </p:tav>
                                      </p:tavLst>
                                    </p:anim>
                                    <p:anim calcmode="lin" valueType="num">
                                      <p:cBhvr additive="base">
                                        <p:cTn id="54" dur="500"/>
                                        <p:tgtEl>
                                          <p:spTgt spid="14"/>
                                        </p:tgtEl>
                                        <p:attrNameLst>
                                          <p:attrName>ppt_y</p:attrName>
                                        </p:attrNameLst>
                                      </p:cBhvr>
                                      <p:tavLst>
                                        <p:tav tm="0">
                                          <p:val>
                                            <p:strVal val="ppt_y"/>
                                          </p:val>
                                        </p:tav>
                                        <p:tav tm="100000">
                                          <p:val>
                                            <p:strVal val="ppt_y"/>
                                          </p:val>
                                        </p:tav>
                                      </p:tavLst>
                                    </p:anim>
                                    <p:set>
                                      <p:cBhvr>
                                        <p:cTn id="55" dur="1" fill="hold">
                                          <p:stCondLst>
                                            <p:cond delay="499"/>
                                          </p:stCondLst>
                                        </p:cTn>
                                        <p:tgtEl>
                                          <p:spTgt spid="14"/>
                                        </p:tgtEl>
                                        <p:attrNameLst>
                                          <p:attrName>style.visibility</p:attrName>
                                        </p:attrNameLst>
                                      </p:cBhvr>
                                      <p:to>
                                        <p:strVal val="hidden"/>
                                      </p:to>
                                    </p:set>
                                  </p:childTnLst>
                                </p:cTn>
                              </p:par>
                            </p:childTnLst>
                          </p:cTn>
                        </p:par>
                        <p:par>
                          <p:cTn id="56" fill="hold">
                            <p:stCondLst>
                              <p:cond delay="2000"/>
                            </p:stCondLst>
                            <p:childTnLst>
                              <p:par>
                                <p:cTn id="57" presetID="2" presetClass="exit" presetSubtype="4" fill="hold" grpId="0" nodeType="afterEffect">
                                  <p:stCondLst>
                                    <p:cond delay="0"/>
                                  </p:stCondLst>
                                  <p:childTnLst>
                                    <p:anim calcmode="lin" valueType="num">
                                      <p:cBhvr additive="base">
                                        <p:cTn id="58" dur="500"/>
                                        <p:tgtEl>
                                          <p:spTgt spid="10"/>
                                        </p:tgtEl>
                                        <p:attrNameLst>
                                          <p:attrName>ppt_x</p:attrName>
                                        </p:attrNameLst>
                                      </p:cBhvr>
                                      <p:tavLst>
                                        <p:tav tm="0">
                                          <p:val>
                                            <p:strVal val="ppt_x"/>
                                          </p:val>
                                        </p:tav>
                                        <p:tav tm="100000">
                                          <p:val>
                                            <p:strVal val="ppt_x"/>
                                          </p:val>
                                        </p:tav>
                                      </p:tavLst>
                                    </p:anim>
                                    <p:anim calcmode="lin" valueType="num">
                                      <p:cBhvr additive="base">
                                        <p:cTn id="59" dur="500"/>
                                        <p:tgtEl>
                                          <p:spTgt spid="10"/>
                                        </p:tgtEl>
                                        <p:attrNameLst>
                                          <p:attrName>ppt_y</p:attrName>
                                        </p:attrNameLst>
                                      </p:cBhvr>
                                      <p:tavLst>
                                        <p:tav tm="0">
                                          <p:val>
                                            <p:strVal val="ppt_y"/>
                                          </p:val>
                                        </p:tav>
                                        <p:tav tm="100000">
                                          <p:val>
                                            <p:strVal val="1+ppt_h/2"/>
                                          </p:val>
                                        </p:tav>
                                      </p:tavLst>
                                    </p:anim>
                                    <p:set>
                                      <p:cBhvr>
                                        <p:cTn id="60" dur="1" fill="hold">
                                          <p:stCondLst>
                                            <p:cond delay="499"/>
                                          </p:stCondLst>
                                        </p:cTn>
                                        <p:tgtEl>
                                          <p:spTgt spid="10"/>
                                        </p:tgtEl>
                                        <p:attrNameLst>
                                          <p:attrName>style.visibility</p:attrName>
                                        </p:attrNameLst>
                                      </p:cBhvr>
                                      <p:to>
                                        <p:strVal val="hidden"/>
                                      </p:to>
                                    </p:set>
                                  </p:childTnLst>
                                </p:cTn>
                              </p:par>
                            </p:childTnLst>
                          </p:cTn>
                        </p:par>
                        <p:par>
                          <p:cTn id="61" fill="hold">
                            <p:stCondLst>
                              <p:cond delay="2500"/>
                            </p:stCondLst>
                            <p:childTnLst>
                              <p:par>
                                <p:cTn id="62" presetID="2" presetClass="exit" presetSubtype="12" fill="hold" grpId="0" nodeType="afterEffect">
                                  <p:stCondLst>
                                    <p:cond delay="0"/>
                                  </p:stCondLst>
                                  <p:childTnLst>
                                    <p:anim calcmode="lin" valueType="num">
                                      <p:cBhvr additive="base">
                                        <p:cTn id="63" dur="500"/>
                                        <p:tgtEl>
                                          <p:spTgt spid="12"/>
                                        </p:tgtEl>
                                        <p:attrNameLst>
                                          <p:attrName>ppt_x</p:attrName>
                                        </p:attrNameLst>
                                      </p:cBhvr>
                                      <p:tavLst>
                                        <p:tav tm="0">
                                          <p:val>
                                            <p:strVal val="ppt_x"/>
                                          </p:val>
                                        </p:tav>
                                        <p:tav tm="100000">
                                          <p:val>
                                            <p:strVal val="0-ppt_w/2"/>
                                          </p:val>
                                        </p:tav>
                                      </p:tavLst>
                                    </p:anim>
                                    <p:anim calcmode="lin" valueType="num">
                                      <p:cBhvr additive="base">
                                        <p:cTn id="64" dur="500"/>
                                        <p:tgtEl>
                                          <p:spTgt spid="12"/>
                                        </p:tgtEl>
                                        <p:attrNameLst>
                                          <p:attrName>ppt_y</p:attrName>
                                        </p:attrNameLst>
                                      </p:cBhvr>
                                      <p:tavLst>
                                        <p:tav tm="0">
                                          <p:val>
                                            <p:strVal val="ppt_y"/>
                                          </p:val>
                                        </p:tav>
                                        <p:tav tm="100000">
                                          <p:val>
                                            <p:strVal val="1+ppt_h/2"/>
                                          </p:val>
                                        </p:tav>
                                      </p:tavLst>
                                    </p:anim>
                                    <p:set>
                                      <p:cBhvr>
                                        <p:cTn id="65" dur="1" fill="hold">
                                          <p:stCondLst>
                                            <p:cond delay="499"/>
                                          </p:stCondLst>
                                        </p:cTn>
                                        <p:tgtEl>
                                          <p:spTgt spid="12"/>
                                        </p:tgtEl>
                                        <p:attrNameLst>
                                          <p:attrName>style.visibility</p:attrName>
                                        </p:attrNameLst>
                                      </p:cBhvr>
                                      <p:to>
                                        <p:strVal val="hidden"/>
                                      </p:to>
                                    </p:set>
                                  </p:childTnLst>
                                </p:cTn>
                              </p:par>
                            </p:childTnLst>
                          </p:cTn>
                        </p:par>
                        <p:par>
                          <p:cTn id="66" fill="hold">
                            <p:stCondLst>
                              <p:cond delay="3000"/>
                            </p:stCondLst>
                            <p:childTnLst>
                              <p:par>
                                <p:cTn id="67" presetID="2" presetClass="exit" presetSubtype="6" fill="hold" grpId="0" nodeType="afterEffect">
                                  <p:stCondLst>
                                    <p:cond delay="0"/>
                                  </p:stCondLst>
                                  <p:childTnLst>
                                    <p:anim calcmode="lin" valueType="num">
                                      <p:cBhvr additive="base">
                                        <p:cTn id="68" dur="500"/>
                                        <p:tgtEl>
                                          <p:spTgt spid="11"/>
                                        </p:tgtEl>
                                        <p:attrNameLst>
                                          <p:attrName>ppt_x</p:attrName>
                                        </p:attrNameLst>
                                      </p:cBhvr>
                                      <p:tavLst>
                                        <p:tav tm="0">
                                          <p:val>
                                            <p:strVal val="ppt_x"/>
                                          </p:val>
                                        </p:tav>
                                        <p:tav tm="100000">
                                          <p:val>
                                            <p:strVal val="1+ppt_w/2"/>
                                          </p:val>
                                        </p:tav>
                                      </p:tavLst>
                                    </p:anim>
                                    <p:anim calcmode="lin" valueType="num">
                                      <p:cBhvr additive="base">
                                        <p:cTn id="69" dur="500"/>
                                        <p:tgtEl>
                                          <p:spTgt spid="11"/>
                                        </p:tgtEl>
                                        <p:attrNameLst>
                                          <p:attrName>ppt_y</p:attrName>
                                        </p:attrNameLst>
                                      </p:cBhvr>
                                      <p:tavLst>
                                        <p:tav tm="0">
                                          <p:val>
                                            <p:strVal val="ppt_y"/>
                                          </p:val>
                                        </p:tav>
                                        <p:tav tm="100000">
                                          <p:val>
                                            <p:strVal val="1+ppt_h/2"/>
                                          </p:val>
                                        </p:tav>
                                      </p:tavLst>
                                    </p:anim>
                                    <p:set>
                                      <p:cBhvr>
                                        <p:cTn id="70" dur="1" fill="hold">
                                          <p:stCondLst>
                                            <p:cond delay="499"/>
                                          </p:stCondLst>
                                        </p:cTn>
                                        <p:tgtEl>
                                          <p:spTgt spid="11"/>
                                        </p:tgtEl>
                                        <p:attrNameLst>
                                          <p:attrName>style.visibility</p:attrName>
                                        </p:attrNameLst>
                                      </p:cBhvr>
                                      <p:to>
                                        <p:strVal val="hidden"/>
                                      </p:to>
                                    </p:set>
                                  </p:childTnLst>
                                </p:cTn>
                              </p:par>
                            </p:childTnLst>
                          </p:cTn>
                        </p:par>
                        <p:par>
                          <p:cTn id="71" fill="hold">
                            <p:stCondLst>
                              <p:cond delay="3500"/>
                            </p:stCondLst>
                            <p:childTnLst>
                              <p:par>
                                <p:cTn id="72" presetID="9" presetClass="exit" presetSubtype="0" fill="hold" grpId="1" nodeType="afterEffect">
                                  <p:stCondLst>
                                    <p:cond delay="0"/>
                                  </p:stCondLst>
                                  <p:childTnLst>
                                    <p:animEffect transition="out" filter="dissolve">
                                      <p:cBhvr>
                                        <p:cTn id="73" dur="500"/>
                                        <p:tgtEl>
                                          <p:spTgt spid="15"/>
                                        </p:tgtEl>
                                      </p:cBhvr>
                                    </p:animEffect>
                                    <p:set>
                                      <p:cBhvr>
                                        <p:cTn id="74" dur="1" fill="hold">
                                          <p:stCondLst>
                                            <p:cond delay="499"/>
                                          </p:stCondLst>
                                        </p:cTn>
                                        <p:tgtEl>
                                          <p:spTgt spid="15"/>
                                        </p:tgtEl>
                                        <p:attrNameLst>
                                          <p:attrName>style.visibility</p:attrName>
                                        </p:attrNameLst>
                                      </p:cBhvr>
                                      <p:to>
                                        <p:strVal val="hidden"/>
                                      </p:to>
                                    </p:set>
                                  </p:childTnLst>
                                </p:cTn>
                              </p:par>
                            </p:childTnLst>
                          </p:cTn>
                        </p:par>
                        <p:par>
                          <p:cTn id="75" fill="hold">
                            <p:stCondLst>
                              <p:cond delay="4000"/>
                            </p:stCondLst>
                            <p:childTnLst>
                              <p:par>
                                <p:cTn id="76" presetID="3" presetClass="exit" presetSubtype="10" fill="hold" grpId="1" nodeType="afterEffect">
                                  <p:stCondLst>
                                    <p:cond delay="0"/>
                                  </p:stCondLst>
                                  <p:childTnLst>
                                    <p:animEffect transition="out" filter="blinds(horizontal)">
                                      <p:cBhvr>
                                        <p:cTn id="77" dur="500"/>
                                        <p:tgtEl>
                                          <p:spTgt spid="5"/>
                                        </p:tgtEl>
                                      </p:cBhvr>
                                    </p:animEffect>
                                    <p:set>
                                      <p:cBhvr>
                                        <p:cTn id="78" dur="1" fill="hold">
                                          <p:stCondLst>
                                            <p:cond delay="499"/>
                                          </p:stCondLst>
                                        </p:cTn>
                                        <p:tgtEl>
                                          <p:spTgt spid="5"/>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3" presetClass="entr" presetSubtype="10" fill="hold" grpId="0" nodeType="click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horizontal)">
                                      <p:cBhvr>
                                        <p:cTn id="83" dur="500"/>
                                        <p:tgtEl>
                                          <p:spTgt spid="6"/>
                                        </p:tgtEl>
                                      </p:cBhvr>
                                    </p:animEffect>
                                  </p:childTnLst>
                                </p:cTn>
                              </p:par>
                            </p:childTnLst>
                          </p:cTn>
                        </p:par>
                        <p:par>
                          <p:cTn id="84" fill="hold">
                            <p:stCondLst>
                              <p:cond delay="500"/>
                            </p:stCondLst>
                            <p:childTnLst>
                              <p:par>
                                <p:cTn id="85" presetID="9" presetClass="entr" presetSubtype="0" fill="hold" grpId="0" nodeType="after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dissolve">
                                      <p:cBhvr>
                                        <p:cTn id="87" dur="500"/>
                                        <p:tgtEl>
                                          <p:spTgt spid="16"/>
                                        </p:tgtEl>
                                      </p:cBhvr>
                                    </p:animEffect>
                                  </p:childTnLst>
                                </p:cTn>
                              </p:par>
                            </p:childTnLst>
                          </p:cTn>
                        </p:par>
                        <p:par>
                          <p:cTn id="88" fill="hold">
                            <p:stCondLst>
                              <p:cond delay="1000"/>
                            </p:stCondLst>
                            <p:childTnLst>
                              <p:par>
                                <p:cTn id="89" presetID="9" presetClass="exit" presetSubtype="0" fill="hold" grpId="1" nodeType="afterEffect">
                                  <p:stCondLst>
                                    <p:cond delay="0"/>
                                  </p:stCondLst>
                                  <p:childTnLst>
                                    <p:animEffect transition="out" filter="dissolve">
                                      <p:cBhvr>
                                        <p:cTn id="90" dur="500"/>
                                        <p:tgtEl>
                                          <p:spTgt spid="16"/>
                                        </p:tgtEl>
                                      </p:cBhvr>
                                    </p:animEffect>
                                    <p:set>
                                      <p:cBhvr>
                                        <p:cTn id="91"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5" grpId="1"/>
      <p:bldP spid="6" grpId="0"/>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8" grpId="0" animBg="1"/>
      <p:bldP spid="18"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04775" y="-24"/>
            <a:ext cx="6400800" cy="1143000"/>
          </a:xfrm>
        </p:spPr>
        <p:txBody>
          <a:bodyPr/>
          <a:lstStyle/>
          <a:p>
            <a:r>
              <a:rPr lang="en-GB" dirty="0" smtClean="0"/>
              <a:t>Time Division Multiple Access </a:t>
            </a:r>
            <a:endParaRPr lang="en-GB" dirty="0"/>
          </a:p>
        </p:txBody>
      </p:sp>
      <p:sp>
        <p:nvSpPr>
          <p:cNvPr id="6" name="Content Placeholder 2"/>
          <p:cNvSpPr>
            <a:spLocks noGrp="1"/>
          </p:cNvSpPr>
          <p:nvPr>
            <p:ph idx="1"/>
          </p:nvPr>
        </p:nvSpPr>
        <p:spPr>
          <a:xfrm>
            <a:off x="381000" y="1585889"/>
            <a:ext cx="8382000" cy="4495800"/>
          </a:xfrm>
        </p:spPr>
        <p:txBody>
          <a:bodyPr/>
          <a:lstStyle/>
          <a:p>
            <a:r>
              <a:rPr lang="en-US" dirty="0" smtClean="0"/>
              <a:t>At the top level the system used a flexible Time Division Multiple Access (TDMA) method of allocating timeslots to each node in the network as a data collision avoidance mechanism. </a:t>
            </a:r>
          </a:p>
          <a:p>
            <a:endParaRPr lang="en-GB" dirty="0"/>
          </a:p>
        </p:txBody>
      </p:sp>
      <p:pic>
        <p:nvPicPr>
          <p:cNvPr id="7" name="Picture 2"/>
          <p:cNvPicPr>
            <a:picLocks noChangeAspect="1" noChangeArrowheads="1"/>
          </p:cNvPicPr>
          <p:nvPr/>
        </p:nvPicPr>
        <p:blipFill>
          <a:blip r:embed="rId2" cstate="print"/>
          <a:srcRect l="12890" t="32813" r="20898" b="22187"/>
          <a:stretch>
            <a:fillRect/>
          </a:stretch>
        </p:blipFill>
        <p:spPr bwMode="auto">
          <a:xfrm>
            <a:off x="467544" y="3515427"/>
            <a:ext cx="5804718" cy="2465721"/>
          </a:xfrm>
          <a:prstGeom prst="rect">
            <a:avLst/>
          </a:prstGeom>
          <a:noFill/>
          <a:ln w="9525">
            <a:noFill/>
            <a:miter lim="800000"/>
            <a:headEnd/>
            <a:tailEnd/>
          </a:ln>
        </p:spPr>
      </p:pic>
      <p:pic>
        <p:nvPicPr>
          <p:cNvPr id="9113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0439" t="31564" r="41319" b="34218"/>
          <a:stretch/>
        </p:blipFill>
        <p:spPr bwMode="auto">
          <a:xfrm>
            <a:off x="6444208" y="3570600"/>
            <a:ext cx="2142031" cy="23996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4775" y="152400"/>
            <a:ext cx="6400800" cy="1143000"/>
          </a:xfrm>
        </p:spPr>
        <p:txBody>
          <a:bodyPr/>
          <a:lstStyle/>
          <a:p>
            <a:r>
              <a:rPr lang="en-GB" dirty="0" smtClean="0"/>
              <a:t>Flexible TDMA</a:t>
            </a:r>
            <a:endParaRPr lang="en-GB" dirty="0"/>
          </a:p>
        </p:txBody>
      </p:sp>
      <p:sp>
        <p:nvSpPr>
          <p:cNvPr id="5" name="Content Placeholder 2"/>
          <p:cNvSpPr>
            <a:spLocks noGrp="1"/>
          </p:cNvSpPr>
          <p:nvPr>
            <p:ph idx="1"/>
          </p:nvPr>
        </p:nvSpPr>
        <p:spPr>
          <a:xfrm>
            <a:off x="381000" y="1738313"/>
            <a:ext cx="8382000" cy="4495800"/>
          </a:xfrm>
        </p:spPr>
        <p:txBody>
          <a:bodyPr/>
          <a:lstStyle/>
          <a:p>
            <a:r>
              <a:rPr lang="en-US" dirty="0" smtClean="0"/>
              <a:t>The flexibility comes from the ability of the system to redefine the size of the timeslots as desired; this capability enables the prototype system to experiment with different settings to obtain optimum settings. </a:t>
            </a:r>
            <a:endParaRPr lang="en-GB" dirty="0" smtClean="0"/>
          </a:p>
          <a:p>
            <a:endParaRPr lang="en-GB" dirty="0"/>
          </a:p>
        </p:txBody>
      </p:sp>
      <p:pic>
        <p:nvPicPr>
          <p:cNvPr id="6" name="Picture 1"/>
          <p:cNvPicPr>
            <a:picLocks noChangeAspect="1" noChangeArrowheads="1"/>
          </p:cNvPicPr>
          <p:nvPr/>
        </p:nvPicPr>
        <p:blipFill>
          <a:blip r:embed="rId2" cstate="print"/>
          <a:srcRect l="14062" t="28125" r="12695" b="10937"/>
          <a:stretch>
            <a:fillRect/>
          </a:stretch>
        </p:blipFill>
        <p:spPr bwMode="auto">
          <a:xfrm>
            <a:off x="1994736" y="3929066"/>
            <a:ext cx="5291908" cy="275180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4775" y="152400"/>
            <a:ext cx="6400800" cy="1143000"/>
          </a:xfrm>
        </p:spPr>
        <p:txBody>
          <a:bodyPr/>
          <a:lstStyle/>
          <a:p>
            <a:r>
              <a:rPr lang="en-GB" dirty="0" smtClean="0"/>
              <a:t>Data Frame Format</a:t>
            </a:r>
            <a:endParaRPr lang="en-GB" dirty="0"/>
          </a:p>
        </p:txBody>
      </p:sp>
      <p:sp>
        <p:nvSpPr>
          <p:cNvPr id="8" name="Content Placeholder 2"/>
          <p:cNvSpPr>
            <a:spLocks noGrp="1"/>
          </p:cNvSpPr>
          <p:nvPr>
            <p:ph idx="1"/>
          </p:nvPr>
        </p:nvSpPr>
        <p:spPr>
          <a:xfrm>
            <a:off x="381000" y="1738313"/>
            <a:ext cx="8382000" cy="4495800"/>
          </a:xfrm>
        </p:spPr>
        <p:txBody>
          <a:bodyPr/>
          <a:lstStyle/>
          <a:p>
            <a:r>
              <a:rPr lang="en-US" dirty="0" smtClean="0"/>
              <a:t>The sensor data is transported around the network by means of a Data Frame</a:t>
            </a:r>
            <a:endParaRPr lang="en-GB" dirty="0"/>
          </a:p>
        </p:txBody>
      </p:sp>
      <p:sp>
        <p:nvSpPr>
          <p:cNvPr id="9"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10" name="Object 1"/>
          <p:cNvGraphicFramePr>
            <a:graphicFrameLocks noChangeAspect="1"/>
          </p:cNvGraphicFramePr>
          <p:nvPr>
            <p:extLst>
              <p:ext uri="{D42A27DB-BD31-4B8C-83A1-F6EECF244321}">
                <p14:modId xmlns:p14="http://schemas.microsoft.com/office/powerpoint/2010/main" val="3310111678"/>
              </p:ext>
            </p:extLst>
          </p:nvPr>
        </p:nvGraphicFramePr>
        <p:xfrm>
          <a:off x="566569" y="2852936"/>
          <a:ext cx="8010861" cy="2714644"/>
        </p:xfrm>
        <a:graphic>
          <a:graphicData uri="http://schemas.openxmlformats.org/presentationml/2006/ole">
            <mc:AlternateContent xmlns:mc="http://schemas.openxmlformats.org/markup-compatibility/2006">
              <mc:Choice xmlns:v="urn:schemas-microsoft-com:vml" Requires="v">
                <p:oleObj spid="_x0000_s86058" name="Visio" r:id="rId3" imgW="7234809" imgH="2446782" progId="">
                  <p:embed/>
                </p:oleObj>
              </mc:Choice>
              <mc:Fallback>
                <p:oleObj name="Visio" r:id="rId3" imgW="7234809" imgH="2446782"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6569" y="2852936"/>
                        <a:ext cx="8010861" cy="27146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4775" y="152400"/>
            <a:ext cx="6400800" cy="1143000"/>
          </a:xfrm>
        </p:spPr>
        <p:txBody>
          <a:bodyPr/>
          <a:lstStyle/>
          <a:p>
            <a:r>
              <a:rPr lang="en-GB" dirty="0" smtClean="0"/>
              <a:t>Other Frames</a:t>
            </a:r>
            <a:endParaRPr lang="en-GB" dirty="0"/>
          </a:p>
        </p:txBody>
      </p:sp>
      <p:sp>
        <p:nvSpPr>
          <p:cNvPr id="5" name="Content Placeholder 2"/>
          <p:cNvSpPr>
            <a:spLocks noGrp="1"/>
          </p:cNvSpPr>
          <p:nvPr>
            <p:ph idx="1"/>
          </p:nvPr>
        </p:nvSpPr>
        <p:spPr>
          <a:xfrm>
            <a:off x="381000" y="1738313"/>
            <a:ext cx="8382000" cy="4495800"/>
          </a:xfrm>
        </p:spPr>
        <p:txBody>
          <a:bodyPr/>
          <a:lstStyle/>
          <a:p>
            <a:r>
              <a:rPr lang="en-GB" dirty="0" smtClean="0"/>
              <a:t>The other frame types are:</a:t>
            </a:r>
          </a:p>
          <a:p>
            <a:pPr lvl="1"/>
            <a:r>
              <a:rPr lang="en-GB" dirty="0" smtClean="0"/>
              <a:t>Command Frame</a:t>
            </a:r>
          </a:p>
          <a:p>
            <a:pPr lvl="1"/>
            <a:r>
              <a:rPr lang="en-GB" dirty="0" smtClean="0"/>
              <a:t>Acknowledgement Frame (ACK)</a:t>
            </a:r>
          </a:p>
          <a:p>
            <a:pPr lvl="1"/>
            <a:r>
              <a:rPr lang="en-GB" dirty="0" smtClean="0"/>
              <a:t>Time Synchronisation Frame</a:t>
            </a:r>
          </a:p>
          <a:p>
            <a:endParaRPr lang="en-GB"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4775" y="152400"/>
            <a:ext cx="6400800" cy="1143000"/>
          </a:xfrm>
        </p:spPr>
        <p:txBody>
          <a:bodyPr/>
          <a:lstStyle/>
          <a:p>
            <a:r>
              <a:rPr lang="en-GB" dirty="0" smtClean="0"/>
              <a:t>The Command Frame</a:t>
            </a:r>
            <a:endParaRPr lang="en-GB" dirty="0"/>
          </a:p>
        </p:txBody>
      </p:sp>
      <p:sp>
        <p:nvSpPr>
          <p:cNvPr id="5" name="Content Placeholder 2"/>
          <p:cNvSpPr>
            <a:spLocks noGrp="1"/>
          </p:cNvSpPr>
          <p:nvPr>
            <p:ph idx="1"/>
          </p:nvPr>
        </p:nvSpPr>
        <p:spPr>
          <a:xfrm>
            <a:off x="381000" y="1738313"/>
            <a:ext cx="8382000" cy="4495800"/>
          </a:xfrm>
        </p:spPr>
        <p:txBody>
          <a:bodyPr/>
          <a:lstStyle/>
          <a:p>
            <a:r>
              <a:rPr lang="en-GB" dirty="0" smtClean="0"/>
              <a:t>The Command Frame was used to initialise most of the functionality of the sensor network and this is the mechanism used to keep the network as flexible as possible.</a:t>
            </a:r>
          </a:p>
          <a:p>
            <a:pPr lvl="1"/>
            <a:r>
              <a:rPr lang="en-GB" dirty="0" smtClean="0"/>
              <a:t>It is able to initialise the following features:</a:t>
            </a:r>
          </a:p>
          <a:p>
            <a:pPr lvl="1"/>
            <a:r>
              <a:rPr lang="en-GB" dirty="0" smtClean="0"/>
              <a:t>Data Gathering Period (DGP Field)</a:t>
            </a:r>
          </a:p>
          <a:p>
            <a:pPr lvl="1"/>
            <a:r>
              <a:rPr lang="en-GB" dirty="0" smtClean="0"/>
              <a:t>Data Transmission Period (DTP Field)</a:t>
            </a:r>
          </a:p>
          <a:p>
            <a:pPr lvl="1"/>
            <a:r>
              <a:rPr lang="en-GB" dirty="0" smtClean="0"/>
              <a:t>Number of data transmission retries (Ret Field)</a:t>
            </a:r>
          </a:p>
        </p:txBody>
      </p:sp>
      <p:sp>
        <p:nvSpPr>
          <p:cNvPr id="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7" name="Object 1"/>
          <p:cNvGraphicFramePr>
            <a:graphicFrameLocks noChangeAspect="1"/>
          </p:cNvGraphicFramePr>
          <p:nvPr/>
        </p:nvGraphicFramePr>
        <p:xfrm>
          <a:off x="500034" y="5357826"/>
          <a:ext cx="8191557" cy="857256"/>
        </p:xfrm>
        <a:graphic>
          <a:graphicData uri="http://schemas.openxmlformats.org/presentationml/2006/ole">
            <mc:AlternateContent xmlns:mc="http://schemas.openxmlformats.org/markup-compatibility/2006">
              <mc:Choice xmlns:v="urn:schemas-microsoft-com:vml" Requires="v">
                <p:oleObj spid="_x0000_s87082" name="Visio" r:id="rId3" imgW="7234809" imgH="754761" progId="">
                  <p:embed/>
                </p:oleObj>
              </mc:Choice>
              <mc:Fallback>
                <p:oleObj name="Visio" r:id="rId3" imgW="7234809" imgH="754761"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034" y="5357826"/>
                        <a:ext cx="8191557" cy="85725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4775" y="152400"/>
            <a:ext cx="6400800" cy="1143000"/>
          </a:xfrm>
        </p:spPr>
        <p:txBody>
          <a:bodyPr/>
          <a:lstStyle/>
          <a:p>
            <a:r>
              <a:rPr lang="en-GB" dirty="0" smtClean="0"/>
              <a:t>The Command Frame</a:t>
            </a:r>
            <a:endParaRPr lang="en-GB" dirty="0"/>
          </a:p>
        </p:txBody>
      </p:sp>
      <p:sp>
        <p:nvSpPr>
          <p:cNvPr id="5" name="Content Placeholder 2"/>
          <p:cNvSpPr>
            <a:spLocks noGrp="1"/>
          </p:cNvSpPr>
          <p:nvPr>
            <p:ph idx="1"/>
          </p:nvPr>
        </p:nvSpPr>
        <p:spPr>
          <a:xfrm>
            <a:off x="381000" y="1738313"/>
            <a:ext cx="8382000" cy="4495800"/>
          </a:xfrm>
        </p:spPr>
        <p:txBody>
          <a:bodyPr/>
          <a:lstStyle/>
          <a:p>
            <a:pPr lvl="1"/>
            <a:r>
              <a:rPr lang="en-GB" dirty="0" smtClean="0"/>
              <a:t>‘</a:t>
            </a:r>
            <a:r>
              <a:rPr lang="en-GB" dirty="0" err="1" smtClean="0"/>
              <a:t>RetD</a:t>
            </a:r>
            <a:r>
              <a:rPr lang="en-GB" dirty="0" smtClean="0"/>
              <a:t> field’ (number of retries that a DATA frame will attempt when the frame fails to reach the destination</a:t>
            </a:r>
          </a:p>
          <a:p>
            <a:pPr lvl="1"/>
            <a:r>
              <a:rPr lang="en-GB" dirty="0" smtClean="0"/>
              <a:t>‘RET Flag’ (number of retries that a frame has so far taken to cross a link)</a:t>
            </a:r>
          </a:p>
          <a:p>
            <a:pPr lvl="1"/>
            <a:r>
              <a:rPr lang="en-GB" dirty="0" smtClean="0"/>
              <a:t>‘Fr Type’ defines if the frame is of type DATA, COMMAND, ACK etc</a:t>
            </a:r>
          </a:p>
          <a:p>
            <a:endParaRPr lang="en-GB" dirty="0"/>
          </a:p>
        </p:txBody>
      </p:sp>
      <p:graphicFrame>
        <p:nvGraphicFramePr>
          <p:cNvPr id="6" name="Object 2"/>
          <p:cNvGraphicFramePr>
            <a:graphicFrameLocks noChangeAspect="1"/>
          </p:cNvGraphicFramePr>
          <p:nvPr/>
        </p:nvGraphicFramePr>
        <p:xfrm>
          <a:off x="571472" y="4500570"/>
          <a:ext cx="8191500" cy="857250"/>
        </p:xfrm>
        <a:graphic>
          <a:graphicData uri="http://schemas.openxmlformats.org/presentationml/2006/ole">
            <mc:AlternateContent xmlns:mc="http://schemas.openxmlformats.org/markup-compatibility/2006">
              <mc:Choice xmlns:v="urn:schemas-microsoft-com:vml" Requires="v">
                <p:oleObj spid="_x0000_s88105" name="Visio" r:id="rId3" imgW="7234809" imgH="754761" progId="">
                  <p:embed/>
                </p:oleObj>
              </mc:Choice>
              <mc:Fallback>
                <p:oleObj name="Visio" r:id="rId3" imgW="7234809" imgH="754761"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472" y="4500570"/>
                        <a:ext cx="8191500" cy="857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4775" y="152400"/>
            <a:ext cx="6400800" cy="1143000"/>
          </a:xfrm>
        </p:spPr>
        <p:txBody>
          <a:bodyPr/>
          <a:lstStyle/>
          <a:p>
            <a:r>
              <a:rPr lang="en-GB" dirty="0" smtClean="0"/>
              <a:t>Clock Sync Frame</a:t>
            </a:r>
            <a:endParaRPr lang="en-GB" dirty="0"/>
          </a:p>
        </p:txBody>
      </p:sp>
      <p:pic>
        <p:nvPicPr>
          <p:cNvPr id="5" name="Picture 2"/>
          <p:cNvPicPr>
            <a:picLocks noGrp="1" noChangeAspect="1" noChangeArrowheads="1"/>
          </p:cNvPicPr>
          <p:nvPr>
            <p:ph idx="1"/>
          </p:nvPr>
        </p:nvPicPr>
        <p:blipFill>
          <a:blip r:embed="rId2" cstate="print"/>
          <a:srcRect l="8289" t="44439" r="11268" b="46981"/>
          <a:stretch>
            <a:fillRect/>
          </a:stretch>
        </p:blipFill>
        <p:spPr bwMode="auto">
          <a:xfrm>
            <a:off x="500034" y="4929198"/>
            <a:ext cx="8416695" cy="857256"/>
          </a:xfrm>
          <a:prstGeom prst="rect">
            <a:avLst/>
          </a:prstGeom>
          <a:noFill/>
          <a:ln w="9525">
            <a:noFill/>
            <a:miter lim="800000"/>
            <a:headEnd/>
            <a:tailEnd/>
          </a:ln>
        </p:spPr>
      </p:pic>
      <p:sp>
        <p:nvSpPr>
          <p:cNvPr id="6" name="Content Placeholder 2"/>
          <p:cNvSpPr txBox="1">
            <a:spLocks/>
          </p:cNvSpPr>
          <p:nvPr/>
        </p:nvSpPr>
        <p:spPr bwMode="auto">
          <a:xfrm>
            <a:off x="381000" y="1738313"/>
            <a:ext cx="83820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GB" sz="2800" b="0" i="0" u="none" strike="noStrike" kern="0" cap="none" spc="0" normalizeH="0" baseline="0" noProof="0" dirty="0" smtClean="0">
                <a:ln>
                  <a:noFill/>
                </a:ln>
                <a:solidFill>
                  <a:schemeClr val="tx1"/>
                </a:solidFill>
                <a:effectLst/>
                <a:uLnTx/>
                <a:uFillTx/>
                <a:latin typeface="+mn-lt"/>
                <a:ea typeface="+mn-ea"/>
                <a:cs typeface="+mn-cs"/>
              </a:rPr>
              <a:t>The clock synchronisation algorithm needs to use a special ‘Time Sync’ Frame.</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GB" sz="2800" b="0" i="0" u="none" strike="noStrike" kern="0" cap="none" spc="0" normalizeH="0" baseline="0" noProof="0" dirty="0" smtClean="0">
                <a:ln>
                  <a:noFill/>
                </a:ln>
                <a:solidFill>
                  <a:schemeClr val="tx1"/>
                </a:solidFill>
                <a:effectLst/>
                <a:uLnTx/>
                <a:uFillTx/>
                <a:latin typeface="+mn-lt"/>
                <a:ea typeface="+mn-ea"/>
                <a:cs typeface="+mn-cs"/>
              </a:rPr>
              <a:t>In order for the TDMA structure to accommodate multiple timestamp transmissions it is important that the Time synchronisation frame is as small as possible. </a:t>
            </a:r>
            <a:endParaRPr kumimoji="0" lang="en-GB" sz="2800" b="0"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Details of the System</a:t>
            </a:r>
            <a:endParaRPr lang="en-GB" dirty="0"/>
          </a:p>
        </p:txBody>
      </p:sp>
      <p:sp>
        <p:nvSpPr>
          <p:cNvPr id="3" name="Content Placeholder 2"/>
          <p:cNvSpPr>
            <a:spLocks noGrp="1"/>
          </p:cNvSpPr>
          <p:nvPr>
            <p:ph idx="1"/>
          </p:nvPr>
        </p:nvSpPr>
        <p:spPr>
          <a:xfrm>
            <a:off x="381000" y="1738313"/>
            <a:ext cx="4119562" cy="4495800"/>
          </a:xfrm>
        </p:spPr>
        <p:txBody>
          <a:bodyPr/>
          <a:lstStyle/>
          <a:p>
            <a:r>
              <a:rPr lang="en-GB" dirty="0" smtClean="0"/>
              <a:t>The system consisted of several components shown in the diagram</a:t>
            </a:r>
          </a:p>
          <a:p>
            <a:pPr lvl="1"/>
            <a:r>
              <a:rPr lang="en-GB" dirty="0" smtClean="0"/>
              <a:t>Aerial</a:t>
            </a:r>
          </a:p>
          <a:p>
            <a:pPr lvl="1"/>
            <a:r>
              <a:rPr lang="en-GB" dirty="0" smtClean="0"/>
              <a:t>Sensor Housing</a:t>
            </a:r>
          </a:p>
          <a:p>
            <a:pPr lvl="1"/>
            <a:r>
              <a:rPr lang="en-GB" dirty="0" smtClean="0"/>
              <a:t>Battery Pack Canister</a:t>
            </a:r>
          </a:p>
          <a:p>
            <a:pPr lvl="1"/>
            <a:r>
              <a:rPr lang="en-GB" dirty="0" smtClean="0"/>
              <a:t>Circuit Board Canister</a:t>
            </a:r>
            <a:endParaRPr lang="en-GB" dirty="0"/>
          </a:p>
        </p:txBody>
      </p:sp>
      <p:pic>
        <p:nvPicPr>
          <p:cNvPr id="1042" name="Picture 18"/>
          <p:cNvPicPr>
            <a:picLocks noChangeAspect="1" noChangeArrowheads="1"/>
          </p:cNvPicPr>
          <p:nvPr/>
        </p:nvPicPr>
        <p:blipFill>
          <a:blip r:embed="rId2" cstate="print"/>
          <a:srcRect l="31055" t="29063" r="41406" b="15624"/>
          <a:stretch>
            <a:fillRect/>
          </a:stretch>
        </p:blipFill>
        <p:spPr bwMode="auto">
          <a:xfrm>
            <a:off x="5000628" y="1785926"/>
            <a:ext cx="3357586" cy="421484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Sensor Housing</a:t>
            </a:r>
            <a:endParaRPr lang="en-GB" dirty="0"/>
          </a:p>
        </p:txBody>
      </p:sp>
      <p:sp>
        <p:nvSpPr>
          <p:cNvPr id="3" name="Content Placeholder 2"/>
          <p:cNvSpPr>
            <a:spLocks noGrp="1"/>
          </p:cNvSpPr>
          <p:nvPr>
            <p:ph idx="1"/>
          </p:nvPr>
        </p:nvSpPr>
        <p:spPr>
          <a:xfrm>
            <a:off x="381000" y="1738313"/>
            <a:ext cx="8477280" cy="4495800"/>
          </a:xfrm>
        </p:spPr>
        <p:txBody>
          <a:bodyPr/>
          <a:lstStyle/>
          <a:p>
            <a:r>
              <a:rPr lang="en-GB" dirty="0" smtClean="0"/>
              <a:t>The sensor assembly comprised a differential pressure transducer within an oil filled capsule.  </a:t>
            </a:r>
          </a:p>
          <a:p>
            <a:endParaRPr lang="en-GB" dirty="0"/>
          </a:p>
        </p:txBody>
      </p:sp>
      <p:pic>
        <p:nvPicPr>
          <p:cNvPr id="2050" name="Picture 2" descr="Pressure Plate Design 090715"/>
          <p:cNvPicPr>
            <a:picLocks noChangeAspect="1" noChangeArrowheads="1"/>
          </p:cNvPicPr>
          <p:nvPr/>
        </p:nvPicPr>
        <p:blipFill>
          <a:blip r:embed="rId2" cstate="print"/>
          <a:srcRect/>
          <a:stretch>
            <a:fillRect/>
          </a:stretch>
        </p:blipFill>
        <p:spPr bwMode="auto">
          <a:xfrm>
            <a:off x="1571604" y="2786058"/>
            <a:ext cx="5500726" cy="36457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Sensor Housing</a:t>
            </a:r>
            <a:endParaRPr lang="en-GB" dirty="0"/>
          </a:p>
        </p:txBody>
      </p:sp>
      <p:sp>
        <p:nvSpPr>
          <p:cNvPr id="3" name="Content Placeholder 2"/>
          <p:cNvSpPr>
            <a:spLocks noGrp="1"/>
          </p:cNvSpPr>
          <p:nvPr>
            <p:ph idx="1"/>
          </p:nvPr>
        </p:nvSpPr>
        <p:spPr>
          <a:xfrm>
            <a:off x="381000" y="1738313"/>
            <a:ext cx="5487144" cy="4495800"/>
          </a:xfrm>
        </p:spPr>
        <p:txBody>
          <a:bodyPr/>
          <a:lstStyle/>
          <a:p>
            <a:r>
              <a:rPr lang="en-GB" sz="2400" dirty="0" smtClean="0"/>
              <a:t>The differential transducer consisted of two separate sensing elements, and a small PCB which samples these elements and outputs data in RS485 format.  </a:t>
            </a:r>
          </a:p>
          <a:p>
            <a:r>
              <a:rPr lang="en-GB" sz="2400" dirty="0" smtClean="0"/>
              <a:t>The format could be configured to give the individual readings from each element, the difference between the two readings (the differential value) or all three values.</a:t>
            </a:r>
          </a:p>
        </p:txBody>
      </p:sp>
      <p:pic>
        <p:nvPicPr>
          <p:cNvPr id="4" name="Picture 3" descr="sensor_assembled_compressed.jpg"/>
          <p:cNvPicPr/>
          <p:nvPr/>
        </p:nvPicPr>
        <p:blipFill>
          <a:blip r:embed="rId2" cstate="print"/>
          <a:srcRect l="14652" t="16015" r="9240" b="17907"/>
          <a:stretch>
            <a:fillRect/>
          </a:stretch>
        </p:blipFill>
        <p:spPr>
          <a:xfrm>
            <a:off x="5940152" y="2204864"/>
            <a:ext cx="2808312" cy="3024336"/>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Aerial</a:t>
            </a:r>
            <a:endParaRPr lang="en-GB" dirty="0"/>
          </a:p>
        </p:txBody>
      </p:sp>
      <p:pic>
        <p:nvPicPr>
          <p:cNvPr id="4" name="Content Placeholder 3" descr="DSC00019.JPG"/>
          <p:cNvPicPr>
            <a:picLocks noGrp="1" noChangeAspect="1"/>
          </p:cNvPicPr>
          <p:nvPr>
            <p:ph idx="1"/>
          </p:nvPr>
        </p:nvPicPr>
        <p:blipFill>
          <a:blip r:embed="rId2" cstate="print"/>
          <a:stretch>
            <a:fillRect/>
          </a:stretch>
        </p:blipFill>
        <p:spPr>
          <a:xfrm>
            <a:off x="1574800" y="1738313"/>
            <a:ext cx="5994400" cy="4495800"/>
          </a:xfr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Prototype Development at UWTSD</a:t>
            </a:r>
            <a:endParaRPr lang="en-GB" dirty="0"/>
          </a:p>
        </p:txBody>
      </p:sp>
      <p:pic>
        <p:nvPicPr>
          <p:cNvPr id="4" name="Picture 3" descr="ravenasnode_timesynch_setup.jpg"/>
          <p:cNvPicPr/>
          <p:nvPr/>
        </p:nvPicPr>
        <p:blipFill>
          <a:blip r:embed="rId2" cstate="print"/>
          <a:stretch>
            <a:fillRect/>
          </a:stretch>
        </p:blipFill>
        <p:spPr>
          <a:xfrm>
            <a:off x="428596" y="2000240"/>
            <a:ext cx="2720975" cy="1815152"/>
          </a:xfrm>
          <a:prstGeom prst="rect">
            <a:avLst/>
          </a:prstGeom>
        </p:spPr>
      </p:pic>
      <p:pic>
        <p:nvPicPr>
          <p:cNvPr id="5" name="Picture 4" descr="sensor_assembled_compressed.jpg"/>
          <p:cNvPicPr/>
          <p:nvPr/>
        </p:nvPicPr>
        <p:blipFill>
          <a:blip r:embed="rId3" cstate="print"/>
          <a:srcRect l="14652" t="16015" r="9240" b="17907"/>
          <a:stretch>
            <a:fillRect/>
          </a:stretch>
        </p:blipFill>
        <p:spPr>
          <a:xfrm>
            <a:off x="3643306" y="2000240"/>
            <a:ext cx="1352550" cy="1569492"/>
          </a:xfrm>
          <a:prstGeom prst="rect">
            <a:avLst/>
          </a:prstGeom>
        </p:spPr>
      </p:pic>
      <p:pic>
        <p:nvPicPr>
          <p:cNvPr id="6" name="Picture 5" descr="single_sensor_485link_proc.jpg"/>
          <p:cNvPicPr/>
          <p:nvPr/>
        </p:nvPicPr>
        <p:blipFill>
          <a:blip r:embed="rId4" cstate="print"/>
          <a:stretch>
            <a:fillRect/>
          </a:stretch>
        </p:blipFill>
        <p:spPr>
          <a:xfrm>
            <a:off x="5500694" y="2000240"/>
            <a:ext cx="2893711" cy="1928826"/>
          </a:xfrm>
          <a:prstGeom prst="rect">
            <a:avLst/>
          </a:prstGeom>
        </p:spPr>
      </p:pic>
      <p:pic>
        <p:nvPicPr>
          <p:cNvPr id="7" name="Picture 6" descr="avr_studio_hyperterminal_contiki_run_with_raveninview.jpg"/>
          <p:cNvPicPr/>
          <p:nvPr/>
        </p:nvPicPr>
        <p:blipFill>
          <a:blip r:embed="rId5" cstate="print"/>
          <a:stretch>
            <a:fillRect/>
          </a:stretch>
        </p:blipFill>
        <p:spPr>
          <a:xfrm>
            <a:off x="5715008" y="4214818"/>
            <a:ext cx="2697329" cy="1801504"/>
          </a:xfrm>
          <a:prstGeom prst="rect">
            <a:avLst/>
          </a:prstGeom>
        </p:spPr>
      </p:pic>
      <p:pic>
        <p:nvPicPr>
          <p:cNvPr id="9" name="Picture 8" descr="diff_sensor_on_compressor.jpg"/>
          <p:cNvPicPr/>
          <p:nvPr/>
        </p:nvPicPr>
        <p:blipFill>
          <a:blip r:embed="rId6" cstate="print"/>
          <a:srcRect b="16961"/>
          <a:stretch>
            <a:fillRect/>
          </a:stretch>
        </p:blipFill>
        <p:spPr>
          <a:xfrm>
            <a:off x="500034" y="4357694"/>
            <a:ext cx="1297959" cy="1603612"/>
          </a:xfrm>
          <a:prstGeom prst="rect">
            <a:avLst/>
          </a:prstGeom>
        </p:spPr>
      </p:pic>
      <p:pic>
        <p:nvPicPr>
          <p:cNvPr id="10" name="Picture 9" descr="diff_sensor_converter_laptop.jpg"/>
          <p:cNvPicPr/>
          <p:nvPr/>
        </p:nvPicPr>
        <p:blipFill>
          <a:blip r:embed="rId7" cstate="print"/>
          <a:stretch>
            <a:fillRect/>
          </a:stretch>
        </p:blipFill>
        <p:spPr>
          <a:xfrm>
            <a:off x="2500298" y="4357694"/>
            <a:ext cx="2722880" cy="1815152"/>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System Components</a:t>
            </a:r>
            <a:endParaRPr lang="en-GB" dirty="0"/>
          </a:p>
        </p:txBody>
      </p:sp>
      <p:pic>
        <p:nvPicPr>
          <p:cNvPr id="4" name="Content Placeholder 3" descr="DSC00020.JPG"/>
          <p:cNvPicPr>
            <a:picLocks noGrp="1" noChangeAspect="1"/>
          </p:cNvPicPr>
          <p:nvPr>
            <p:ph idx="1"/>
          </p:nvPr>
        </p:nvPicPr>
        <p:blipFill>
          <a:blip r:embed="rId2" cstate="print"/>
          <a:stretch>
            <a:fillRect/>
          </a:stretch>
        </p:blipFill>
        <p:spPr>
          <a:xfrm rot="5400000">
            <a:off x="5029603" y="2614207"/>
            <a:ext cx="3768727" cy="2826545"/>
          </a:xfrm>
        </p:spPr>
      </p:pic>
      <p:pic>
        <p:nvPicPr>
          <p:cNvPr id="5" name="Picture 4" descr="DSC00025.JPG"/>
          <p:cNvPicPr>
            <a:picLocks noChangeAspect="1"/>
          </p:cNvPicPr>
          <p:nvPr/>
        </p:nvPicPr>
        <p:blipFill>
          <a:blip r:embed="rId3" cstate="print"/>
          <a:stretch>
            <a:fillRect/>
          </a:stretch>
        </p:blipFill>
        <p:spPr>
          <a:xfrm>
            <a:off x="714348" y="2143116"/>
            <a:ext cx="1714480" cy="1285860"/>
          </a:xfrm>
          <a:prstGeom prst="rect">
            <a:avLst/>
          </a:prstGeom>
        </p:spPr>
      </p:pic>
      <p:pic>
        <p:nvPicPr>
          <p:cNvPr id="6" name="Picture 5" descr="DSC00026.JPG"/>
          <p:cNvPicPr>
            <a:picLocks noChangeAspect="1"/>
          </p:cNvPicPr>
          <p:nvPr/>
        </p:nvPicPr>
        <p:blipFill>
          <a:blip r:embed="rId4" cstate="print"/>
          <a:stretch>
            <a:fillRect/>
          </a:stretch>
        </p:blipFill>
        <p:spPr>
          <a:xfrm>
            <a:off x="2857488" y="2071678"/>
            <a:ext cx="2285984" cy="1714488"/>
          </a:xfrm>
          <a:prstGeom prst="rect">
            <a:avLst/>
          </a:prstGeom>
        </p:spPr>
      </p:pic>
      <p:pic>
        <p:nvPicPr>
          <p:cNvPr id="7" name="Picture 6" descr="DSC00027.JPG"/>
          <p:cNvPicPr>
            <a:picLocks noChangeAspect="1"/>
          </p:cNvPicPr>
          <p:nvPr/>
        </p:nvPicPr>
        <p:blipFill>
          <a:blip r:embed="rId5" cstate="print"/>
          <a:stretch>
            <a:fillRect/>
          </a:stretch>
        </p:blipFill>
        <p:spPr>
          <a:xfrm>
            <a:off x="1643042" y="4143380"/>
            <a:ext cx="2143108" cy="1607331"/>
          </a:xfrm>
          <a:prstGeom prst="rect">
            <a:avLst/>
          </a:prstGeom>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4775" y="152400"/>
            <a:ext cx="6400800" cy="1143000"/>
          </a:xfrm>
        </p:spPr>
        <p:txBody>
          <a:bodyPr/>
          <a:lstStyle/>
          <a:p>
            <a:r>
              <a:rPr lang="en-GB" dirty="0" smtClean="0"/>
              <a:t>Testing The Sensor Assembly</a:t>
            </a:r>
            <a:endParaRPr lang="en-GB" dirty="0"/>
          </a:p>
        </p:txBody>
      </p:sp>
      <p:pic>
        <p:nvPicPr>
          <p:cNvPr id="5" name="Content Placeholder 3" descr="DSC00016.JPG"/>
          <p:cNvPicPr>
            <a:picLocks noGrp="1" noChangeAspect="1"/>
          </p:cNvPicPr>
          <p:nvPr>
            <p:ph idx="1"/>
          </p:nvPr>
        </p:nvPicPr>
        <p:blipFill>
          <a:blip r:embed="rId2" cstate="print"/>
          <a:stretch>
            <a:fillRect/>
          </a:stretch>
        </p:blipFill>
        <p:spPr>
          <a:xfrm>
            <a:off x="1574800" y="1738313"/>
            <a:ext cx="5994400" cy="4495800"/>
          </a:xfrm>
        </p:spPr>
      </p:pic>
    </p:spTree>
    <p:extLst>
      <p:ext uri="{BB962C8B-B14F-4D97-AF65-F5344CB8AC3E}">
        <p14:creationId xmlns:p14="http://schemas.microsoft.com/office/powerpoint/2010/main" val="333087688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Sea Trials</a:t>
            </a:r>
            <a:endParaRPr lang="en-GB" dirty="0"/>
          </a:p>
        </p:txBody>
      </p:sp>
      <p:sp>
        <p:nvSpPr>
          <p:cNvPr id="3" name="Content Placeholder 2"/>
          <p:cNvSpPr>
            <a:spLocks noGrp="1"/>
          </p:cNvSpPr>
          <p:nvPr>
            <p:ph idx="1"/>
          </p:nvPr>
        </p:nvSpPr>
        <p:spPr>
          <a:xfrm>
            <a:off x="381000" y="1738313"/>
            <a:ext cx="4548190" cy="4495800"/>
          </a:xfrm>
        </p:spPr>
        <p:txBody>
          <a:bodyPr/>
          <a:lstStyle/>
          <a:p>
            <a:r>
              <a:rPr lang="en-GB" dirty="0" smtClean="0"/>
              <a:t>In March 2010 the system was deployed on Tenby South Beach.</a:t>
            </a:r>
          </a:p>
          <a:p>
            <a:r>
              <a:rPr lang="en-GB" dirty="0" smtClean="0"/>
              <a:t>Boats were hired to deploy the sensors</a:t>
            </a:r>
          </a:p>
        </p:txBody>
      </p:sp>
      <p:pic>
        <p:nvPicPr>
          <p:cNvPr id="46081" name="Picture 1"/>
          <p:cNvPicPr>
            <a:picLocks noChangeAspect="1" noChangeArrowheads="1"/>
          </p:cNvPicPr>
          <p:nvPr/>
        </p:nvPicPr>
        <p:blipFill>
          <a:blip r:embed="rId2" cstate="print"/>
          <a:srcRect l="28125" t="5312" r="28515" b="10312"/>
          <a:stretch>
            <a:fillRect/>
          </a:stretch>
        </p:blipFill>
        <p:spPr bwMode="auto">
          <a:xfrm>
            <a:off x="5072066" y="1857364"/>
            <a:ext cx="3465530" cy="4214818"/>
          </a:xfrm>
          <a:prstGeom prst="rect">
            <a:avLst/>
          </a:prstGeom>
          <a:noFill/>
          <a:ln w="9525">
            <a:noFill/>
            <a:miter lim="800000"/>
            <a:headEnd/>
            <a:tailEnd/>
          </a:ln>
        </p:spPr>
      </p:pic>
      <p:pic>
        <p:nvPicPr>
          <p:cNvPr id="901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4056539"/>
            <a:ext cx="2519486" cy="1889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0115" name="Picture 3" descr="C:\Users\Ian\OneDrive\Documents\Admin Ian\Research Projects\ASTEC\Website\gallery\Sink_in_Tenby_Ba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3" y="4365104"/>
            <a:ext cx="1632181" cy="12241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Results</a:t>
            </a:r>
            <a:endParaRPr lang="en-GB" dirty="0"/>
          </a:p>
        </p:txBody>
      </p:sp>
      <p:sp>
        <p:nvSpPr>
          <p:cNvPr id="3" name="Content Placeholder 2"/>
          <p:cNvSpPr>
            <a:spLocks noGrp="1"/>
          </p:cNvSpPr>
          <p:nvPr>
            <p:ph idx="1"/>
          </p:nvPr>
        </p:nvSpPr>
        <p:spPr>
          <a:xfrm>
            <a:off x="381000" y="1738313"/>
            <a:ext cx="4623048" cy="4354983"/>
          </a:xfrm>
        </p:spPr>
        <p:txBody>
          <a:bodyPr/>
          <a:lstStyle/>
          <a:p>
            <a:endParaRPr lang="en-GB" dirty="0" smtClean="0"/>
          </a:p>
          <a:p>
            <a:r>
              <a:rPr lang="en-GB" sz="2400" dirty="0" smtClean="0"/>
              <a:t>The figure shows the measured tidal changes from one of the undersea node tests. </a:t>
            </a:r>
          </a:p>
          <a:p>
            <a:r>
              <a:rPr lang="en-GB" sz="2400" dirty="0" smtClean="0"/>
              <a:t>This indicates water pressure measurements are being captured. </a:t>
            </a:r>
            <a:endParaRPr lang="en-GB" sz="2400" dirty="0"/>
          </a:p>
        </p:txBody>
      </p:sp>
      <p:pic>
        <p:nvPicPr>
          <p:cNvPr id="128002" name="Picture 2"/>
          <p:cNvPicPr>
            <a:picLocks noChangeAspect="1" noChangeArrowheads="1"/>
          </p:cNvPicPr>
          <p:nvPr/>
        </p:nvPicPr>
        <p:blipFill>
          <a:blip r:embed="rId2" cstate="print"/>
          <a:srcRect/>
          <a:stretch>
            <a:fillRect/>
          </a:stretch>
        </p:blipFill>
        <p:spPr bwMode="auto">
          <a:xfrm>
            <a:off x="5076056" y="2420888"/>
            <a:ext cx="3518361" cy="331236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Case Study 2: Floating </a:t>
            </a:r>
            <a:r>
              <a:rPr lang="en-GB" dirty="0" smtClean="0"/>
              <a:t>Sensor Network</a:t>
            </a:r>
            <a:endParaRPr lang="en-GB" dirty="0"/>
          </a:p>
        </p:txBody>
      </p:sp>
      <p:sp>
        <p:nvSpPr>
          <p:cNvPr id="3" name="Content Placeholder 2"/>
          <p:cNvSpPr>
            <a:spLocks noGrp="1"/>
          </p:cNvSpPr>
          <p:nvPr>
            <p:ph idx="1"/>
          </p:nvPr>
        </p:nvSpPr>
        <p:spPr>
          <a:xfrm>
            <a:off x="323528" y="1697979"/>
            <a:ext cx="8382000" cy="4495800"/>
          </a:xfrm>
        </p:spPr>
        <p:txBody>
          <a:bodyPr/>
          <a:lstStyle/>
          <a:p>
            <a:r>
              <a:rPr lang="en-GB" dirty="0" smtClean="0"/>
              <a:t>Aim: A sensor network that is able to monitor various environmental parameters in moving water, that may be moving rapidly</a:t>
            </a:r>
          </a:p>
        </p:txBody>
      </p:sp>
      <p:pic>
        <p:nvPicPr>
          <p:cNvPr id="921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3212976"/>
            <a:ext cx="4104456" cy="29808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967721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a:t>
            </a:r>
            <a:r>
              <a:rPr lang="en-GB" dirty="0" smtClean="0"/>
              <a:t>xample</a:t>
            </a:r>
            <a:endParaRPr lang="en-GB" dirty="0"/>
          </a:p>
        </p:txBody>
      </p:sp>
      <p:sp>
        <p:nvSpPr>
          <p:cNvPr id="3" name="Content Placeholder 2"/>
          <p:cNvSpPr>
            <a:spLocks noGrp="1"/>
          </p:cNvSpPr>
          <p:nvPr>
            <p:ph idx="1"/>
          </p:nvPr>
        </p:nvSpPr>
        <p:spPr/>
        <p:txBody>
          <a:bodyPr/>
          <a:lstStyle/>
          <a:p>
            <a:r>
              <a:rPr lang="en-GB" dirty="0"/>
              <a:t>UC Berkeley’s Floating Sensor Network</a:t>
            </a:r>
          </a:p>
          <a:p>
            <a:pPr marL="400050" lvl="1" indent="0">
              <a:buNone/>
            </a:pPr>
            <a:r>
              <a:rPr lang="en-GB" sz="1000" b="1" dirty="0"/>
              <a:t>Ref: https://blog.adafruit.com/2012/05/17/uc-berkeleys-floating-sensor-network/</a:t>
            </a:r>
          </a:p>
          <a:p>
            <a:endParaRPr lang="en-GB" sz="1000" dirty="0"/>
          </a:p>
        </p:txBody>
      </p:sp>
      <p:pic>
        <p:nvPicPr>
          <p:cNvPr id="962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564904"/>
            <a:ext cx="4762500" cy="2905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625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9286"/>
          <a:stretch/>
        </p:blipFill>
        <p:spPr bwMode="auto">
          <a:xfrm>
            <a:off x="5508103" y="2564904"/>
            <a:ext cx="3281663" cy="2905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3626454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 to date - ANTMANET</a:t>
            </a:r>
            <a:endParaRPr lang="en-GB" dirty="0"/>
          </a:p>
        </p:txBody>
      </p:sp>
      <p:sp>
        <p:nvSpPr>
          <p:cNvPr id="3" name="Content Placeholder 2"/>
          <p:cNvSpPr>
            <a:spLocks noGrp="1"/>
          </p:cNvSpPr>
          <p:nvPr>
            <p:ph idx="1"/>
          </p:nvPr>
        </p:nvSpPr>
        <p:spPr>
          <a:xfrm>
            <a:off x="381000" y="1738313"/>
            <a:ext cx="4767064" cy="2770807"/>
          </a:xfrm>
        </p:spPr>
        <p:txBody>
          <a:bodyPr/>
          <a:lstStyle/>
          <a:p>
            <a:r>
              <a:rPr lang="en-GB" dirty="0" smtClean="0"/>
              <a:t>By modelling the behaviour </a:t>
            </a:r>
            <a:r>
              <a:rPr lang="en-GB" dirty="0"/>
              <a:t>of ants optimization and innovations in routing protocols can be </a:t>
            </a:r>
            <a:r>
              <a:rPr lang="en-GB" dirty="0" smtClean="0"/>
              <a:t>achieved, </a:t>
            </a:r>
          </a:p>
          <a:p>
            <a:r>
              <a:rPr lang="en-GB" dirty="0" smtClean="0"/>
              <a:t>Improved routing performance, compared to standard protocols </a:t>
            </a:r>
            <a:r>
              <a:rPr lang="en-GB" dirty="0"/>
              <a:t>DYMO and LAR</a:t>
            </a:r>
            <a:r>
              <a:rPr lang="en-GB" dirty="0" smtClean="0"/>
              <a:t> in rapidly moving networks</a:t>
            </a:r>
            <a:endParaRPr lang="en-GB" dirty="0"/>
          </a:p>
        </p:txBody>
      </p:sp>
      <p:pic>
        <p:nvPicPr>
          <p:cNvPr id="9728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605" r="2196"/>
          <a:stretch/>
        </p:blipFill>
        <p:spPr bwMode="auto">
          <a:xfrm>
            <a:off x="5195454" y="2564904"/>
            <a:ext cx="3636819" cy="253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36815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pic>
        <p:nvPicPr>
          <p:cNvPr id="890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2060848"/>
            <a:ext cx="3468687" cy="369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8033164"/>
      </p:ext>
    </p:extLst>
  </p:cSld>
  <p:clrMapOvr>
    <a:masterClrMapping/>
  </p:clrMapOvr>
  <p:timing>
    <p:tnLst>
      <p:par>
        <p:cTn id="1" dur="indefinite" restart="never" nodeType="tmRoot"/>
      </p:par>
    </p:tnLst>
  </p:timing>
</p:sld>
</file>

<file path=ppt/theme/theme1.xml><?xml version="1.0" encoding="utf-8"?>
<a:theme xmlns:a="http://schemas.openxmlformats.org/drawingml/2006/main" name="World in Hand">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World in Hand</Template>
  <TotalTime>906</TotalTime>
  <Words>1986</Words>
  <Application>Microsoft Office PowerPoint</Application>
  <PresentationFormat>On-screen Show (4:3)</PresentationFormat>
  <Paragraphs>266</Paragraphs>
  <Slides>52</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52</vt:i4>
      </vt:variant>
    </vt:vector>
  </HeadingPairs>
  <TitlesOfParts>
    <vt:vector size="54" baseType="lpstr">
      <vt:lpstr>World in Hand</vt:lpstr>
      <vt:lpstr>Visio</vt:lpstr>
      <vt:lpstr>Sensor Networks for Environmental Monitoring</vt:lpstr>
      <vt:lpstr>Objectives</vt:lpstr>
      <vt:lpstr>Wireless Sensor Networks (WSNs)</vt:lpstr>
      <vt:lpstr>Wireless Sensor Networks</vt:lpstr>
      <vt:lpstr>Applications</vt:lpstr>
      <vt:lpstr>Applications</vt:lpstr>
      <vt:lpstr>Applications</vt:lpstr>
      <vt:lpstr>Applications</vt:lpstr>
      <vt:lpstr>Applications</vt:lpstr>
      <vt:lpstr>Applications</vt:lpstr>
      <vt:lpstr>Environmental Applications</vt:lpstr>
      <vt:lpstr>Case Study 1: ASTEC</vt:lpstr>
      <vt:lpstr>Project Partners </vt:lpstr>
      <vt:lpstr>Coastal Erosion </vt:lpstr>
      <vt:lpstr>Coastal Erosion </vt:lpstr>
      <vt:lpstr>The Beach Profile</vt:lpstr>
      <vt:lpstr>Depth of Closure</vt:lpstr>
      <vt:lpstr>Existing Technologies</vt:lpstr>
      <vt:lpstr>Acoustic Technology</vt:lpstr>
      <vt:lpstr>Optical Technology</vt:lpstr>
      <vt:lpstr>Problems of Shallow Sea Water</vt:lpstr>
      <vt:lpstr>Advantages of EM</vt:lpstr>
      <vt:lpstr>Advantages of EM</vt:lpstr>
      <vt:lpstr>Disadvantages of EM Radiation in Salt Water</vt:lpstr>
      <vt:lpstr>Disadvantages of EM Radiation in Salt Water</vt:lpstr>
      <vt:lpstr>Publications</vt:lpstr>
      <vt:lpstr>Purpose of the Sensor Network</vt:lpstr>
      <vt:lpstr>Overview of the Sensor Network</vt:lpstr>
      <vt:lpstr>Overview of the Sensor Network</vt:lpstr>
      <vt:lpstr>Data Collection</vt:lpstr>
      <vt:lpstr>Data Transmission</vt:lpstr>
      <vt:lpstr>Data Transmission</vt:lpstr>
      <vt:lpstr>Time Division Multiple Access </vt:lpstr>
      <vt:lpstr>Flexible TDMA</vt:lpstr>
      <vt:lpstr>Data Frame Format</vt:lpstr>
      <vt:lpstr>Other Frames</vt:lpstr>
      <vt:lpstr>The Command Frame</vt:lpstr>
      <vt:lpstr>The Command Frame</vt:lpstr>
      <vt:lpstr>Clock Sync Frame</vt:lpstr>
      <vt:lpstr>Details of the System</vt:lpstr>
      <vt:lpstr>The Sensor Housing</vt:lpstr>
      <vt:lpstr>The Sensor Housing</vt:lpstr>
      <vt:lpstr>Aerial</vt:lpstr>
      <vt:lpstr>Prototype Development at UWTSD</vt:lpstr>
      <vt:lpstr>System Components</vt:lpstr>
      <vt:lpstr>Testing The Sensor Assembly</vt:lpstr>
      <vt:lpstr>Sea Trials</vt:lpstr>
      <vt:lpstr>Results</vt:lpstr>
      <vt:lpstr>Case Study 2: Floating Sensor Network</vt:lpstr>
      <vt:lpstr>Example</vt:lpstr>
      <vt:lpstr>Work to date - ANTMANET</vt:lpstr>
      <vt:lpstr>Questions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ASTEC (Automated Sensing Technologies for Coastal Monitoring)</dc:title>
  <dc:creator>drianwells</dc:creator>
  <cp:lastModifiedBy>Ian</cp:lastModifiedBy>
  <cp:revision>116</cp:revision>
  <dcterms:created xsi:type="dcterms:W3CDTF">2009-09-08T15:16:14Z</dcterms:created>
  <dcterms:modified xsi:type="dcterms:W3CDTF">2015-10-12T20:06:05Z</dcterms:modified>
</cp:coreProperties>
</file>