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en-US"/>
    </a:defPPr>
    <a:lvl1pPr marL="0" algn="l" defTabSz="45710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1pPr>
    <a:lvl2pPr marL="457102" algn="l" defTabSz="45710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2pPr>
    <a:lvl3pPr marL="914201" algn="l" defTabSz="45710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3pPr>
    <a:lvl4pPr marL="1371304" algn="l" defTabSz="45710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4pPr>
    <a:lvl5pPr marL="1828406" algn="l" defTabSz="45710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5pPr>
    <a:lvl6pPr marL="2285505" algn="l" defTabSz="45710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6pPr>
    <a:lvl7pPr marL="2742607" algn="l" defTabSz="45710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7pPr>
    <a:lvl8pPr marL="3199709" algn="l" defTabSz="45710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8pPr>
    <a:lvl9pPr marL="3656809" algn="l" defTabSz="45710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>
        <p:scale>
          <a:sx n="220" d="100"/>
          <a:sy n="220" d="100"/>
        </p:scale>
        <p:origin x="-2976" y="-1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1" y="1122364"/>
            <a:ext cx="7772401" cy="2387600"/>
          </a:xfrm>
        </p:spPr>
        <p:txBody>
          <a:bodyPr anchor="b"/>
          <a:lstStyle>
            <a:lvl1pPr algn="ctr">
              <a:defRPr sz="600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2" y="3602039"/>
            <a:ext cx="6857999" cy="1655762"/>
          </a:xfrm>
        </p:spPr>
        <p:txBody>
          <a:bodyPr/>
          <a:lstStyle>
            <a:lvl1pPr marL="0" indent="0" algn="ctr">
              <a:buNone/>
              <a:defRPr sz="2399"/>
            </a:lvl1pPr>
            <a:lvl2pPr marL="457196" indent="0" algn="ctr">
              <a:buNone/>
              <a:defRPr sz="2001"/>
            </a:lvl2pPr>
            <a:lvl3pPr marL="914392" indent="0" algn="ctr">
              <a:buNone/>
              <a:defRPr sz="1801"/>
            </a:lvl3pPr>
            <a:lvl4pPr marL="1371588" indent="0" algn="ctr">
              <a:buNone/>
              <a:defRPr sz="1600"/>
            </a:lvl4pPr>
            <a:lvl5pPr marL="1828784" indent="0" algn="ctr">
              <a:buNone/>
              <a:defRPr sz="1600"/>
            </a:lvl5pPr>
            <a:lvl6pPr marL="2285981" indent="0" algn="ctr">
              <a:buNone/>
              <a:defRPr sz="1600"/>
            </a:lvl6pPr>
            <a:lvl7pPr marL="2743177" indent="0" algn="ctr">
              <a:buNone/>
              <a:defRPr sz="1600"/>
            </a:lvl7pPr>
            <a:lvl8pPr marL="3200373" indent="0" algn="ctr">
              <a:buNone/>
              <a:defRPr sz="1600"/>
            </a:lvl8pPr>
            <a:lvl9pPr marL="365756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536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503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9" y="1709741"/>
            <a:ext cx="7886699" cy="2852736"/>
          </a:xfrm>
        </p:spPr>
        <p:txBody>
          <a:bodyPr anchor="b"/>
          <a:lstStyle>
            <a:lvl1pPr>
              <a:defRPr sz="600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9" y="4589466"/>
            <a:ext cx="7886699" cy="1500186"/>
          </a:xfrm>
        </p:spPr>
        <p:txBody>
          <a:bodyPr/>
          <a:lstStyle>
            <a:lvl1pPr marL="0" indent="0">
              <a:buNone/>
              <a:defRPr sz="2399">
                <a:solidFill>
                  <a:schemeClr val="tx1"/>
                </a:solidFill>
              </a:defRPr>
            </a:lvl1pPr>
            <a:lvl2pPr marL="457196" indent="0">
              <a:buNone/>
              <a:defRPr sz="2001">
                <a:solidFill>
                  <a:schemeClr val="tx1">
                    <a:tint val="75000"/>
                  </a:schemeClr>
                </a:solidFill>
              </a:defRPr>
            </a:lvl2pPr>
            <a:lvl3pPr marL="914392" indent="0">
              <a:buNone/>
              <a:defRPr sz="1801">
                <a:solidFill>
                  <a:schemeClr val="tx1">
                    <a:tint val="75000"/>
                  </a:schemeClr>
                </a:solidFill>
              </a:defRPr>
            </a:lvl3pPr>
            <a:lvl4pPr marL="137158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8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8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7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6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953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2" y="1825626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1825626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065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2" y="365129"/>
            <a:ext cx="7886699" cy="13255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3" y="1681166"/>
            <a:ext cx="3868340" cy="823910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196" indent="0">
              <a:buNone/>
              <a:defRPr sz="2001" b="1"/>
            </a:lvl2pPr>
            <a:lvl3pPr marL="914392" indent="0">
              <a:buNone/>
              <a:defRPr sz="1801" b="1"/>
            </a:lvl3pPr>
            <a:lvl4pPr marL="1371588" indent="0">
              <a:buNone/>
              <a:defRPr sz="1600" b="1"/>
            </a:lvl4pPr>
            <a:lvl5pPr marL="1828784" indent="0">
              <a:buNone/>
              <a:defRPr sz="1600" b="1"/>
            </a:lvl5pPr>
            <a:lvl6pPr marL="2285981" indent="0">
              <a:buNone/>
              <a:defRPr sz="1600" b="1"/>
            </a:lvl6pPr>
            <a:lvl7pPr marL="2743177" indent="0">
              <a:buNone/>
              <a:defRPr sz="1600" b="1"/>
            </a:lvl7pPr>
            <a:lvl8pPr marL="3200373" indent="0">
              <a:buNone/>
              <a:defRPr sz="1600" b="1"/>
            </a:lvl8pPr>
            <a:lvl9pPr marL="365756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3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2" y="1681166"/>
            <a:ext cx="3887390" cy="823910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196" indent="0">
              <a:buNone/>
              <a:defRPr sz="2001" b="1"/>
            </a:lvl2pPr>
            <a:lvl3pPr marL="914392" indent="0">
              <a:buNone/>
              <a:defRPr sz="1801" b="1"/>
            </a:lvl3pPr>
            <a:lvl4pPr marL="1371588" indent="0">
              <a:buNone/>
              <a:defRPr sz="1600" b="1"/>
            </a:lvl4pPr>
            <a:lvl5pPr marL="1828784" indent="0">
              <a:buNone/>
              <a:defRPr sz="1600" b="1"/>
            </a:lvl5pPr>
            <a:lvl6pPr marL="2285981" indent="0">
              <a:buNone/>
              <a:defRPr sz="1600" b="1"/>
            </a:lvl6pPr>
            <a:lvl7pPr marL="2743177" indent="0">
              <a:buNone/>
              <a:defRPr sz="1600" b="1"/>
            </a:lvl7pPr>
            <a:lvl8pPr marL="3200373" indent="0">
              <a:buNone/>
              <a:defRPr sz="1600" b="1"/>
            </a:lvl8pPr>
            <a:lvl9pPr marL="365756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2" y="2505075"/>
            <a:ext cx="388739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541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251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348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0" y="457200"/>
            <a:ext cx="2949179" cy="1600200"/>
          </a:xfrm>
        </p:spPr>
        <p:txBody>
          <a:bodyPr anchor="b"/>
          <a:lstStyle>
            <a:lvl1pPr>
              <a:defRPr sz="320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2" y="987430"/>
            <a:ext cx="4629149" cy="4873624"/>
          </a:xfrm>
        </p:spPr>
        <p:txBody>
          <a:bodyPr/>
          <a:lstStyle>
            <a:lvl1pPr>
              <a:defRPr sz="3201"/>
            </a:lvl1pPr>
            <a:lvl2pPr>
              <a:defRPr sz="2800"/>
            </a:lvl2pPr>
            <a:lvl3pPr>
              <a:defRPr sz="2399"/>
            </a:lvl3pPr>
            <a:lvl4pPr>
              <a:defRPr sz="2001"/>
            </a:lvl4pPr>
            <a:lvl5pPr>
              <a:defRPr sz="2001"/>
            </a:lvl5pPr>
            <a:lvl6pPr>
              <a:defRPr sz="2001"/>
            </a:lvl6pPr>
            <a:lvl7pPr>
              <a:defRPr sz="2001"/>
            </a:lvl7pPr>
            <a:lvl8pPr>
              <a:defRPr sz="2001"/>
            </a:lvl8pPr>
            <a:lvl9pPr>
              <a:defRPr sz="200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0" y="2057399"/>
            <a:ext cx="2949179" cy="3811589"/>
          </a:xfrm>
        </p:spPr>
        <p:txBody>
          <a:bodyPr/>
          <a:lstStyle>
            <a:lvl1pPr marL="0" indent="0">
              <a:buNone/>
              <a:defRPr sz="1600"/>
            </a:lvl1pPr>
            <a:lvl2pPr marL="457196" indent="0">
              <a:buNone/>
              <a:defRPr sz="1400"/>
            </a:lvl2pPr>
            <a:lvl3pPr marL="914392" indent="0">
              <a:buNone/>
              <a:defRPr sz="1199"/>
            </a:lvl3pPr>
            <a:lvl4pPr marL="1371588" indent="0">
              <a:buNone/>
              <a:defRPr sz="999"/>
            </a:lvl4pPr>
            <a:lvl5pPr marL="1828784" indent="0">
              <a:buNone/>
              <a:defRPr sz="999"/>
            </a:lvl5pPr>
            <a:lvl6pPr marL="2285981" indent="0">
              <a:buNone/>
              <a:defRPr sz="999"/>
            </a:lvl6pPr>
            <a:lvl7pPr marL="2743177" indent="0">
              <a:buNone/>
              <a:defRPr sz="999"/>
            </a:lvl7pPr>
            <a:lvl8pPr marL="3200373" indent="0">
              <a:buNone/>
              <a:defRPr sz="999"/>
            </a:lvl8pPr>
            <a:lvl9pPr marL="3657569" indent="0">
              <a:buNone/>
              <a:defRPr sz="99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901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0" y="457200"/>
            <a:ext cx="2949179" cy="1600200"/>
          </a:xfrm>
        </p:spPr>
        <p:txBody>
          <a:bodyPr anchor="b"/>
          <a:lstStyle>
            <a:lvl1pPr>
              <a:defRPr sz="320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2" y="987430"/>
            <a:ext cx="4629149" cy="4873624"/>
          </a:xfrm>
        </p:spPr>
        <p:txBody>
          <a:bodyPr anchor="t"/>
          <a:lstStyle>
            <a:lvl1pPr marL="0" indent="0">
              <a:buNone/>
              <a:defRPr sz="3201"/>
            </a:lvl1pPr>
            <a:lvl2pPr marL="457196" indent="0">
              <a:buNone/>
              <a:defRPr sz="2800"/>
            </a:lvl2pPr>
            <a:lvl3pPr marL="914392" indent="0">
              <a:buNone/>
              <a:defRPr sz="2399"/>
            </a:lvl3pPr>
            <a:lvl4pPr marL="1371588" indent="0">
              <a:buNone/>
              <a:defRPr sz="2001"/>
            </a:lvl4pPr>
            <a:lvl5pPr marL="1828784" indent="0">
              <a:buNone/>
              <a:defRPr sz="2001"/>
            </a:lvl5pPr>
            <a:lvl6pPr marL="2285981" indent="0">
              <a:buNone/>
              <a:defRPr sz="2001"/>
            </a:lvl6pPr>
            <a:lvl7pPr marL="2743177" indent="0">
              <a:buNone/>
              <a:defRPr sz="2001"/>
            </a:lvl7pPr>
            <a:lvl8pPr marL="3200373" indent="0">
              <a:buNone/>
              <a:defRPr sz="2001"/>
            </a:lvl8pPr>
            <a:lvl9pPr marL="3657569" indent="0">
              <a:buNone/>
              <a:defRPr sz="2001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0" y="2057399"/>
            <a:ext cx="2949179" cy="3811589"/>
          </a:xfrm>
        </p:spPr>
        <p:txBody>
          <a:bodyPr/>
          <a:lstStyle>
            <a:lvl1pPr marL="0" indent="0">
              <a:buNone/>
              <a:defRPr sz="1600"/>
            </a:lvl1pPr>
            <a:lvl2pPr marL="457196" indent="0">
              <a:buNone/>
              <a:defRPr sz="1400"/>
            </a:lvl2pPr>
            <a:lvl3pPr marL="914392" indent="0">
              <a:buNone/>
              <a:defRPr sz="1199"/>
            </a:lvl3pPr>
            <a:lvl4pPr marL="1371588" indent="0">
              <a:buNone/>
              <a:defRPr sz="999"/>
            </a:lvl4pPr>
            <a:lvl5pPr marL="1828784" indent="0">
              <a:buNone/>
              <a:defRPr sz="999"/>
            </a:lvl5pPr>
            <a:lvl6pPr marL="2285981" indent="0">
              <a:buNone/>
              <a:defRPr sz="999"/>
            </a:lvl6pPr>
            <a:lvl7pPr marL="2743177" indent="0">
              <a:buNone/>
              <a:defRPr sz="999"/>
            </a:lvl7pPr>
            <a:lvl8pPr marL="3200373" indent="0">
              <a:buNone/>
              <a:defRPr sz="999"/>
            </a:lvl8pPr>
            <a:lvl9pPr marL="3657569" indent="0">
              <a:buNone/>
              <a:defRPr sz="99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458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725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4" cy="581183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4" cy="581183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054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2" y="365129"/>
            <a:ext cx="7886699" cy="13255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2" y="1825626"/>
            <a:ext cx="788669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5A8DD-A92E-4368-BDA4-C961FDB63A90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1" y="6356352"/>
            <a:ext cx="3086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570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392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8" indent="-228598" algn="l" defTabSz="914392" rtl="0" eaLnBrk="1" latinLnBrk="0" hangingPunct="1">
        <a:lnSpc>
          <a:spcPct val="90000"/>
        </a:lnSpc>
        <a:spcBef>
          <a:spcPts val="999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94" indent="-228598" algn="l" defTabSz="914392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990" indent="-228598" algn="l" defTabSz="914392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2001" kern="1200">
          <a:solidFill>
            <a:schemeClr val="tx1"/>
          </a:solidFill>
          <a:latin typeface="+mn-lt"/>
          <a:ea typeface="+mn-ea"/>
          <a:cs typeface="+mn-cs"/>
        </a:defRPr>
      </a:lvl3pPr>
      <a:lvl4pPr marL="1600186" indent="-228598" algn="l" defTabSz="914392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383" indent="-228598" algn="l" defTabSz="914392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579" indent="-228598" algn="l" defTabSz="914392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775" indent="-228598" algn="l" defTabSz="914392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8971" indent="-228598" algn="l" defTabSz="914392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167" indent="-228598" algn="l" defTabSz="914392" rtl="0" eaLnBrk="1" latinLnBrk="0" hangingPunct="1">
        <a:lnSpc>
          <a:spcPct val="90000"/>
        </a:lnSpc>
        <a:spcBef>
          <a:spcPts val="501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9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196" algn="l" defTabSz="91439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392" algn="l" defTabSz="91439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588" algn="l" defTabSz="91439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4" algn="l" defTabSz="91439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1" algn="l" defTabSz="91439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177" algn="l" defTabSz="91439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373" algn="l" defTabSz="91439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569" algn="l" defTabSz="91439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hyperlink" Target="mailto:info@trinidadhotel.com" TargetMode="External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hyperlink" Target="http://www.trinityhospitality.com/" TargetMode="External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83FBC-BF1A-6AA1-DF38-4377E7713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53718"/>
            <a:ext cx="9144000" cy="132556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u="sng" dirty="0">
                <a:latin typeface="+mn-lt"/>
              </a:rPr>
              <a:t>BA International Hotel Management</a:t>
            </a:r>
            <a:br>
              <a:rPr lang="en-GB" sz="1400" dirty="0">
                <a:latin typeface="+mn-lt"/>
              </a:rPr>
            </a:br>
            <a:br>
              <a:rPr lang="en-GB" sz="1400" dirty="0">
                <a:latin typeface="+mn-lt"/>
              </a:rPr>
            </a:br>
            <a:r>
              <a:rPr lang="en-GB" sz="1800" dirty="0">
                <a:latin typeface="+mn-lt"/>
              </a:rPr>
              <a:t>Module: BMIH5003 </a:t>
            </a:r>
            <a:br>
              <a:rPr lang="en-GB" sz="1400" dirty="0">
                <a:latin typeface="+mn-lt"/>
              </a:rPr>
            </a:br>
            <a:r>
              <a:rPr lang="en-GB" sz="1800" dirty="0">
                <a:latin typeface="+mn-lt"/>
              </a:rPr>
              <a:t>Foreign Languages and Cultural Awareness</a:t>
            </a:r>
            <a:br>
              <a:rPr lang="en-GB" sz="1800" dirty="0">
                <a:latin typeface="+mn-lt"/>
              </a:rPr>
            </a:br>
            <a:br>
              <a:rPr lang="en-GB" sz="1800" dirty="0">
                <a:latin typeface="+mn-lt"/>
              </a:rPr>
            </a:br>
            <a:r>
              <a:rPr lang="en-GB" sz="1400" u="sng" dirty="0">
                <a:solidFill>
                  <a:schemeClr val="accent1"/>
                </a:solidFill>
                <a:latin typeface="+mn-lt"/>
              </a:rPr>
              <a:t>Module tutors: Rodrigo F. Aguilera</a:t>
            </a:r>
          </a:p>
        </p:txBody>
      </p:sp>
      <p:pic>
        <p:nvPicPr>
          <p:cNvPr id="6" name="Picture 5" descr="uwtsd-logo-bilingual">
            <a:extLst>
              <a:ext uri="{FF2B5EF4-FFF2-40B4-BE49-F238E27FC236}">
                <a16:creationId xmlns:a16="http://schemas.microsoft.com/office/drawing/2014/main" id="{52A9027C-2A18-68A3-5456-EB4A860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445" y="160581"/>
            <a:ext cx="2303780" cy="76644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91B7F1-7150-EB49-B84A-2C4D4FB30CD4}"/>
              </a:ext>
            </a:extLst>
          </p:cNvPr>
          <p:cNvSpPr txBox="1">
            <a:spLocks/>
          </p:cNvSpPr>
          <p:nvPr/>
        </p:nvSpPr>
        <p:spPr>
          <a:xfrm>
            <a:off x="0" y="2766219"/>
            <a:ext cx="9144000" cy="13255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1400" dirty="0">
                <a:solidFill>
                  <a:srgbClr val="00206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BUSINESS CARD DESIGN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2EA7DCF-BEE7-CA62-D5F4-7EDFC1C73386}"/>
              </a:ext>
            </a:extLst>
          </p:cNvPr>
          <p:cNvSpPr txBox="1">
            <a:spLocks/>
          </p:cNvSpPr>
          <p:nvPr/>
        </p:nvSpPr>
        <p:spPr>
          <a:xfrm>
            <a:off x="5833008" y="5690270"/>
            <a:ext cx="3310992" cy="4943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solidFill>
                  <a:srgbClr val="0070C0"/>
                </a:solidFill>
                <a:latin typeface="+mn-lt"/>
              </a:rPr>
              <a:t>Submitted By: Mohammed Ripon Miah</a:t>
            </a:r>
          </a:p>
          <a:p>
            <a:r>
              <a:rPr lang="en-GB" sz="1400" dirty="0">
                <a:solidFill>
                  <a:srgbClr val="0070C0"/>
                </a:solidFill>
                <a:latin typeface="+mn-lt"/>
              </a:rPr>
              <a:t>	   1709524</a:t>
            </a:r>
          </a:p>
        </p:txBody>
      </p:sp>
    </p:spTree>
    <p:extLst>
      <p:ext uri="{BB962C8B-B14F-4D97-AF65-F5344CB8AC3E}">
        <p14:creationId xmlns:p14="http://schemas.microsoft.com/office/powerpoint/2010/main" val="3417394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7631D7AF-0BF0-9846-98A2-113A50EB62F9}"/>
              </a:ext>
            </a:extLst>
          </p:cNvPr>
          <p:cNvGrpSpPr/>
          <p:nvPr/>
        </p:nvGrpSpPr>
        <p:grpSpPr>
          <a:xfrm>
            <a:off x="2978593" y="1349529"/>
            <a:ext cx="3464785" cy="2104105"/>
            <a:chOff x="601490" y="237245"/>
            <a:chExt cx="3464785" cy="2104105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221B30B3-F640-566D-40DA-C59D1365E99A}"/>
                </a:ext>
              </a:extLst>
            </p:cNvPr>
            <p:cNvGrpSpPr/>
            <p:nvPr/>
          </p:nvGrpSpPr>
          <p:grpSpPr>
            <a:xfrm>
              <a:off x="601490" y="285750"/>
              <a:ext cx="3464785" cy="2055600"/>
              <a:chOff x="2820815" y="2617470"/>
              <a:chExt cx="3464785" cy="2055600"/>
            </a:xfrm>
          </p:grpSpPr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FD55A242-BB33-5D64-6B16-5DD041F78647}"/>
                  </a:ext>
                </a:extLst>
              </p:cNvPr>
              <p:cNvSpPr/>
              <p:nvPr/>
            </p:nvSpPr>
            <p:spPr>
              <a:xfrm>
                <a:off x="2858400" y="2617470"/>
                <a:ext cx="3427200" cy="2055600"/>
              </a:xfrm>
              <a:prstGeom prst="rect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54023499-098E-AACB-F6E8-6D41AED6F6BE}"/>
                  </a:ext>
                </a:extLst>
              </p:cNvPr>
              <p:cNvGrpSpPr/>
              <p:nvPr/>
            </p:nvGrpSpPr>
            <p:grpSpPr>
              <a:xfrm>
                <a:off x="2820815" y="2617470"/>
                <a:ext cx="1417810" cy="2055600"/>
                <a:chOff x="2820815" y="2617470"/>
                <a:chExt cx="1417810" cy="2055600"/>
              </a:xfrm>
            </p:grpSpPr>
            <p:sp>
              <p:nvSpPr>
                <p:cNvPr id="5" name="Flowchart: Delay 4">
                  <a:extLst>
                    <a:ext uri="{FF2B5EF4-FFF2-40B4-BE49-F238E27FC236}">
                      <a16:creationId xmlns:a16="http://schemas.microsoft.com/office/drawing/2014/main" id="{73C7843E-0B22-BF81-F922-1D69F689AC6B}"/>
                    </a:ext>
                  </a:extLst>
                </p:cNvPr>
                <p:cNvSpPr/>
                <p:nvPr/>
              </p:nvSpPr>
              <p:spPr>
                <a:xfrm>
                  <a:off x="2858400" y="2617470"/>
                  <a:ext cx="1380225" cy="2055600"/>
                </a:xfrm>
                <a:prstGeom prst="flowChartDelay">
                  <a:avLst/>
                </a:prstGeom>
                <a:solidFill>
                  <a:schemeClr val="accent4">
                    <a:lumMod val="40000"/>
                    <a:lumOff val="6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6" name="Flowchart: Delay 5">
                  <a:extLst>
                    <a:ext uri="{FF2B5EF4-FFF2-40B4-BE49-F238E27FC236}">
                      <a16:creationId xmlns:a16="http://schemas.microsoft.com/office/drawing/2014/main" id="{D6D24A43-C0D4-95BA-1E82-07F296C60BF3}"/>
                    </a:ext>
                  </a:extLst>
                </p:cNvPr>
                <p:cNvSpPr/>
                <p:nvPr/>
              </p:nvSpPr>
              <p:spPr>
                <a:xfrm>
                  <a:off x="2858400" y="2617470"/>
                  <a:ext cx="1284975" cy="2055600"/>
                </a:xfrm>
                <a:prstGeom prst="flowChartDelay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>
                    <a:solidFill>
                      <a:srgbClr val="FF0000"/>
                    </a:solidFill>
                  </a:endParaRPr>
                </a:p>
                <a:p>
                  <a:pPr algn="ctr"/>
                  <a:endParaRPr lang="en-GB" dirty="0">
                    <a:solidFill>
                      <a:srgbClr val="FF0000"/>
                    </a:solidFill>
                  </a:endParaRPr>
                </a:p>
              </p:txBody>
            </p:sp>
            <p:pic>
              <p:nvPicPr>
                <p:cNvPr id="8" name="Picture 7" descr="Icon&#10;&#10;Description automatically generated">
                  <a:extLst>
                    <a:ext uri="{FF2B5EF4-FFF2-40B4-BE49-F238E27FC236}">
                      <a16:creationId xmlns:a16="http://schemas.microsoft.com/office/drawing/2014/main" id="{7EECCCBF-849C-C0E0-A9DD-CD0E0156B4E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892687" y="2655569"/>
                  <a:ext cx="786711" cy="890587"/>
                </a:xfrm>
                <a:prstGeom prst="rect">
                  <a:avLst/>
                </a:prstGeom>
              </p:spPr>
            </p:pic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1C2A07D1-C014-7083-0ECA-8D2D8E166A39}"/>
                    </a:ext>
                  </a:extLst>
                </p:cNvPr>
                <p:cNvSpPr txBox="1"/>
                <p:nvPr/>
              </p:nvSpPr>
              <p:spPr>
                <a:xfrm>
                  <a:off x="2820815" y="3653423"/>
                  <a:ext cx="1053242" cy="92236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dirty="0">
                      <a:solidFill>
                        <a:srgbClr val="FF0000"/>
                      </a:solidFill>
                      <a:latin typeface="Bauhaus 93" panose="04030905020B02020C02" pitchFamily="82" charset="0"/>
                    </a:rPr>
                    <a:t>Hotel </a:t>
                  </a:r>
                </a:p>
                <a:p>
                  <a:pPr algn="ctr"/>
                  <a:r>
                    <a:rPr lang="en-GB" dirty="0">
                      <a:solidFill>
                        <a:srgbClr val="FF0000"/>
                      </a:solidFill>
                      <a:latin typeface="Bauhaus 93" panose="04030905020B02020C02" pitchFamily="82" charset="0"/>
                    </a:rPr>
                    <a:t>Trinidad</a:t>
                  </a:r>
                </a:p>
                <a:p>
                  <a:endParaRPr lang="en-GB" dirty="0"/>
                </a:p>
              </p:txBody>
            </p:sp>
          </p:grpSp>
        </p:grp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2658C7B-29FB-C8FC-D09A-E8259F19F28B}"/>
                </a:ext>
              </a:extLst>
            </p:cNvPr>
            <p:cNvSpPr txBox="1"/>
            <p:nvPr/>
          </p:nvSpPr>
          <p:spPr>
            <a:xfrm>
              <a:off x="2056885" y="237245"/>
              <a:ext cx="2009390" cy="2092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b="1" dirty="0">
                  <a:solidFill>
                    <a:schemeClr val="accent4">
                      <a:lumMod val="40000"/>
                      <a:lumOff val="60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Mohammed Miah</a:t>
              </a:r>
              <a:endParaRPr lang="en-GB" sz="180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r>
                <a:rPr lang="en-GB" sz="1200" b="1" dirty="0">
                  <a:solidFill>
                    <a:schemeClr val="accent4">
                      <a:lumMod val="40000"/>
                      <a:lumOff val="60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Asistente Director General</a:t>
              </a:r>
            </a:p>
            <a:p>
              <a:endPara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r>
                <a:rPr lang="en-GB" sz="1100" dirty="0">
                  <a:solidFill>
                    <a:schemeClr val="bg1"/>
                  </a:solidFill>
                  <a:ea typeface="Calibri" panose="020F0502020204030204" pitchFamily="34" charset="0"/>
                  <a:cs typeface="Times New Roman" panose="02020603050405020304" pitchFamily="18" charset="0"/>
                </a:rPr>
                <a:t>c.</a:t>
              </a:r>
              <a:r>
                <a:rPr lang="en-GB" sz="1100" dirty="0">
                  <a:solidFill>
                    <a:schemeClr val="bg1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 Gran </a:t>
              </a:r>
              <a:r>
                <a:rPr lang="en-GB" sz="1100" dirty="0" err="1">
                  <a:solidFill>
                    <a:schemeClr val="bg1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Bretaña</a:t>
              </a:r>
              <a:r>
                <a:rPr lang="en-GB" sz="1100" dirty="0">
                  <a:solidFill>
                    <a:schemeClr val="bg1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, 202 </a:t>
              </a:r>
            </a:p>
            <a:p>
              <a:r>
                <a:rPr lang="en-GB" sz="1100" dirty="0">
                  <a:solidFill>
                    <a:schemeClr val="bg1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38004 Santa Cruz de Tenerife</a:t>
              </a:r>
              <a:endParaRPr lang="en-GB" sz="11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r>
                <a:rPr lang="en-GB" sz="1100" dirty="0">
                  <a:solidFill>
                    <a:schemeClr val="bg1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Espa</a:t>
              </a:r>
              <a:r>
                <a:rPr lang="en-GB" sz="1100" dirty="0">
                  <a:solidFill>
                    <a:schemeClr val="bg1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ñ</a:t>
              </a:r>
              <a:r>
                <a:rPr lang="en-GB" sz="1100" dirty="0">
                  <a:solidFill>
                    <a:schemeClr val="bg1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</a:p>
            <a:p>
              <a:endParaRPr lang="en-GB" sz="70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GB" sz="1000" dirty="0">
                  <a:solidFill>
                    <a:schemeClr val="accent4">
                      <a:lumMod val="40000"/>
                      <a:lumOff val="60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   </a:t>
              </a:r>
              <a:r>
                <a:rPr lang="en-GB" sz="10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(+34) 965 13 12 15</a:t>
              </a:r>
            </a:p>
            <a:p>
              <a:r>
                <a:rPr lang="en-GB" sz="1000" dirty="0">
                  <a:solidFill>
                    <a:schemeClr val="accent4">
                      <a:lumMod val="40000"/>
                      <a:lumOff val="60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   </a:t>
              </a:r>
              <a:r>
                <a:rPr lang="en-GB" sz="10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(+34) 711 23 32 34</a:t>
              </a:r>
            </a:p>
            <a:p>
              <a:r>
                <a:rPr lang="en-GB" sz="1000" dirty="0">
                  <a:solidFill>
                    <a:schemeClr val="accent4">
                      <a:lumMod val="40000"/>
                      <a:lumOff val="60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   </a:t>
              </a:r>
              <a:r>
                <a:rPr lang="en-GB" sz="1000" u="sng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info@trinidadhotel.com</a:t>
              </a:r>
              <a:r>
                <a:rPr lang="en-GB" sz="1000" u="sng" dirty="0">
                  <a:solidFill>
                    <a:schemeClr val="bg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                                                                         </a:t>
              </a:r>
              <a:r>
                <a:rPr lang="en-GB" sz="10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       </a:t>
              </a:r>
            </a:p>
            <a:p>
              <a:r>
                <a:rPr lang="en-GB" sz="1000" dirty="0">
                  <a:solidFill>
                    <a:schemeClr val="accent4">
                      <a:lumMod val="40000"/>
                      <a:lumOff val="60000"/>
                    </a:schemeClr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    </a:t>
              </a:r>
              <a:r>
                <a:rPr lang="en-GB" sz="1000" u="sng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www.trinidadhotel.com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32817DC4-0BB4-08B8-0EF3-C69DC65C6CCB}"/>
                </a:ext>
              </a:extLst>
            </p:cNvPr>
            <p:cNvGrpSpPr/>
            <p:nvPr/>
          </p:nvGrpSpPr>
          <p:grpSpPr>
            <a:xfrm>
              <a:off x="2050267" y="1600933"/>
              <a:ext cx="192779" cy="669872"/>
              <a:chOff x="2050267" y="1600933"/>
              <a:chExt cx="192779" cy="669872"/>
            </a:xfrm>
          </p:grpSpPr>
          <p:pic>
            <p:nvPicPr>
              <p:cNvPr id="39" name="Graphic 1" descr="Telephone outline">
                <a:extLst>
                  <a:ext uri="{FF2B5EF4-FFF2-40B4-BE49-F238E27FC236}">
                    <a16:creationId xmlns:a16="http://schemas.microsoft.com/office/drawing/2014/main" id="{DCF45FE2-9FC4-EE73-F27F-860E2EEF052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2050267" y="1600933"/>
                <a:ext cx="192779" cy="192779"/>
              </a:xfrm>
              <a:prstGeom prst="rect">
                <a:avLst/>
              </a:prstGeom>
            </p:spPr>
          </p:pic>
          <p:pic>
            <p:nvPicPr>
              <p:cNvPr id="40" name="Graphic 4" descr="Earth globe: Americas with solid fill">
                <a:extLst>
                  <a:ext uri="{FF2B5EF4-FFF2-40B4-BE49-F238E27FC236}">
                    <a16:creationId xmlns:a16="http://schemas.microsoft.com/office/drawing/2014/main" id="{6157CFFB-EF6B-D248-3F23-AF3DE400812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2075055" y="2142847"/>
                <a:ext cx="127958" cy="127958"/>
              </a:xfrm>
              <a:prstGeom prst="rect">
                <a:avLst/>
              </a:prstGeom>
            </p:spPr>
          </p:pic>
          <p:pic>
            <p:nvPicPr>
              <p:cNvPr id="41" name="Graphic 3" descr="Email with solid fill">
                <a:extLst>
                  <a:ext uri="{FF2B5EF4-FFF2-40B4-BE49-F238E27FC236}">
                    <a16:creationId xmlns:a16="http://schemas.microsoft.com/office/drawing/2014/main" id="{908CA3CF-FC46-52A9-B5C7-81187061E14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2078214" y="1982897"/>
                <a:ext cx="127958" cy="127958"/>
              </a:xfrm>
              <a:prstGeom prst="rect">
                <a:avLst/>
              </a:prstGeom>
            </p:spPr>
          </p:pic>
          <p:pic>
            <p:nvPicPr>
              <p:cNvPr id="42" name="Graphic 2" descr="Smart Phone with solid fill">
                <a:extLst>
                  <a:ext uri="{FF2B5EF4-FFF2-40B4-BE49-F238E27FC236}">
                    <a16:creationId xmlns:a16="http://schemas.microsoft.com/office/drawing/2014/main" id="{1E1FAC55-F8D8-6E9C-7223-D4A4D31443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2067167" y="1811083"/>
                <a:ext cx="154623" cy="154623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1409658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122</TotalTime>
  <Words>83</Words>
  <Application>Microsoft Office PowerPoint</Application>
  <PresentationFormat>On-screen Show (4:3)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Arial</vt:lpstr>
      <vt:lpstr>Bauhaus 93</vt:lpstr>
      <vt:lpstr>Calibri</vt:lpstr>
      <vt:lpstr>Calibri Light</vt:lpstr>
      <vt:lpstr>Office Theme</vt:lpstr>
      <vt:lpstr>BA International Hotel Management  Module: BMIH5003  Foreign Languages and Cultural Awareness  Module tutors: Rodrigo F.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Miah</dc:creator>
  <cp:lastModifiedBy>Mohammed Miah</cp:lastModifiedBy>
  <cp:revision>58</cp:revision>
  <dcterms:created xsi:type="dcterms:W3CDTF">2022-05-16T21:01:49Z</dcterms:created>
  <dcterms:modified xsi:type="dcterms:W3CDTF">2022-05-23T12:17:08Z</dcterms:modified>
</cp:coreProperties>
</file>