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6"/>
  </p:notesMasterIdLst>
  <p:sldIdLst>
    <p:sldId id="256" r:id="rId5"/>
    <p:sldId id="259" r:id="rId6"/>
    <p:sldId id="285" r:id="rId7"/>
    <p:sldId id="286" r:id="rId8"/>
    <p:sldId id="287" r:id="rId9"/>
    <p:sldId id="289" r:id="rId10"/>
    <p:sldId id="292" r:id="rId11"/>
    <p:sldId id="290" r:id="rId12"/>
    <p:sldId id="291" r:id="rId13"/>
    <p:sldId id="284" r:id="rId14"/>
    <p:sldId id="260" r:id="rId15"/>
    <p:sldId id="263" r:id="rId16"/>
    <p:sldId id="264" r:id="rId17"/>
    <p:sldId id="265" r:id="rId18"/>
    <p:sldId id="277" r:id="rId19"/>
    <p:sldId id="261" r:id="rId20"/>
    <p:sldId id="267" r:id="rId21"/>
    <p:sldId id="268" r:id="rId22"/>
    <p:sldId id="269" r:id="rId23"/>
    <p:sldId id="278" r:id="rId24"/>
    <p:sldId id="270" r:id="rId25"/>
    <p:sldId id="262" r:id="rId26"/>
    <p:sldId id="271" r:id="rId27"/>
    <p:sldId id="272" r:id="rId28"/>
    <p:sldId id="273" r:id="rId29"/>
    <p:sldId id="279" r:id="rId30"/>
    <p:sldId id="288" r:id="rId31"/>
    <p:sldId id="274" r:id="rId32"/>
    <p:sldId id="282" r:id="rId33"/>
    <p:sldId id="283" r:id="rId34"/>
    <p:sldId id="275" r:id="rId3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C64EB9-985C-4421-8B14-92769C12574D}" v="4" dt="2021-01-27T12:40:40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49" autoAdjust="0"/>
  </p:normalViewPr>
  <p:slideViewPr>
    <p:cSldViewPr>
      <p:cViewPr varScale="1">
        <p:scale>
          <a:sx n="88" d="100"/>
          <a:sy n="88" d="100"/>
        </p:scale>
        <p:origin x="885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25128-7DEE-4140-BF84-980781632A42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EFABB-B6CF-40DC-8D02-908501B5B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231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98022-FC8C-405C-B94E-F4A38EE685E7}" type="slidenum">
              <a:rPr lang="en-GB" smtClean="0">
                <a:ea typeface="ＭＳ Ｐゴシック" pitchFamily="1" charset="-128"/>
              </a:rPr>
              <a:pPr/>
              <a:t>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6758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536700" y="381000"/>
            <a:ext cx="3556000" cy="2667000"/>
          </a:xfrm>
          <a:solidFill>
            <a:srgbClr val="FFFFFF"/>
          </a:solidFill>
          <a:ln/>
        </p:spPr>
      </p:sp>
      <p:sp>
        <p:nvSpPr>
          <p:cNvPr id="67588" name="Notes Placeholder 2"/>
          <p:cNvSpPr>
            <a:spLocks noGrp="1"/>
          </p:cNvSpPr>
          <p:nvPr>
            <p:ph type="body" idx="1"/>
          </p:nvPr>
        </p:nvSpPr>
        <p:spPr>
          <a:xfrm>
            <a:off x="685800" y="3200400"/>
            <a:ext cx="5562600" cy="5562600"/>
          </a:xfrm>
          <a:noFill/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67589" name="Header Placeholder 3"/>
          <p:cNvSpPr txBox="1">
            <a:spLocks noGrp="1"/>
          </p:cNvSpPr>
          <p:nvPr/>
        </p:nvSpPr>
        <p:spPr bwMode="auto">
          <a:xfrm>
            <a:off x="0" y="0"/>
            <a:ext cx="304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sz="1200">
              <a:latin typeface="Arial" charset="0"/>
            </a:endParaRPr>
          </a:p>
        </p:txBody>
      </p:sp>
      <p:sp>
        <p:nvSpPr>
          <p:cNvPr id="67590" name="Date Placeholder 4"/>
          <p:cNvSpPr txBox="1">
            <a:spLocks noGrp="1"/>
          </p:cNvSpPr>
          <p:nvPr/>
        </p:nvSpPr>
        <p:spPr bwMode="auto">
          <a:xfrm>
            <a:off x="5943600" y="0"/>
            <a:ext cx="914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sz="1200">
                <a:latin typeface="Arial" charset="0"/>
              </a:rPr>
              <a:t>April 2006</a:t>
            </a:r>
          </a:p>
        </p:txBody>
      </p:sp>
      <p:sp>
        <p:nvSpPr>
          <p:cNvPr id="67591" name="Slide Number Placeholder 5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1" hangingPunct="1"/>
            <a:fld id="{FA928106-6ECE-4402-9D3E-4EB56126E07E}" type="slidenum">
              <a:rPr lang="en-GB" sz="1200">
                <a:latin typeface="Arial" charset="0"/>
              </a:rPr>
              <a:pPr algn="r" eaLnBrk="1" hangingPunct="1"/>
              <a:t>6</a:t>
            </a:fld>
            <a:endParaRPr lang="en-GB" sz="12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41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98022-FC8C-405C-B94E-F4A38EE685E7}" type="slidenum">
              <a:rPr lang="en-GB" smtClean="0">
                <a:ea typeface="ＭＳ Ｐゴシック" pitchFamily="1" charset="-128"/>
              </a:rPr>
              <a:pPr/>
              <a:t>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6758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536700" y="381000"/>
            <a:ext cx="3556000" cy="2667000"/>
          </a:xfrm>
          <a:solidFill>
            <a:srgbClr val="FFFFFF"/>
          </a:solidFill>
          <a:ln/>
        </p:spPr>
      </p:sp>
      <p:sp>
        <p:nvSpPr>
          <p:cNvPr id="67588" name="Notes Placeholder 2"/>
          <p:cNvSpPr>
            <a:spLocks noGrp="1"/>
          </p:cNvSpPr>
          <p:nvPr>
            <p:ph type="body" idx="1"/>
          </p:nvPr>
        </p:nvSpPr>
        <p:spPr>
          <a:xfrm>
            <a:off x="685800" y="3200400"/>
            <a:ext cx="5562600" cy="5562600"/>
          </a:xfrm>
          <a:noFill/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/>
          </a:p>
        </p:txBody>
      </p:sp>
      <p:sp>
        <p:nvSpPr>
          <p:cNvPr id="67589" name="Header Placeholder 3"/>
          <p:cNvSpPr txBox="1">
            <a:spLocks noGrp="1"/>
          </p:cNvSpPr>
          <p:nvPr/>
        </p:nvSpPr>
        <p:spPr bwMode="auto">
          <a:xfrm>
            <a:off x="0" y="0"/>
            <a:ext cx="304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sz="1200">
              <a:latin typeface="Arial" charset="0"/>
            </a:endParaRPr>
          </a:p>
        </p:txBody>
      </p:sp>
      <p:sp>
        <p:nvSpPr>
          <p:cNvPr id="67590" name="Date Placeholder 4"/>
          <p:cNvSpPr txBox="1">
            <a:spLocks noGrp="1"/>
          </p:cNvSpPr>
          <p:nvPr/>
        </p:nvSpPr>
        <p:spPr bwMode="auto">
          <a:xfrm>
            <a:off x="5943600" y="0"/>
            <a:ext cx="9144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sz="1200">
                <a:latin typeface="Arial" charset="0"/>
              </a:rPr>
              <a:t>April 2006</a:t>
            </a:r>
          </a:p>
        </p:txBody>
      </p:sp>
      <p:sp>
        <p:nvSpPr>
          <p:cNvPr id="67591" name="Slide Number Placeholder 5"/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1" hangingPunct="1"/>
            <a:fld id="{FA928106-6ECE-4402-9D3E-4EB56126E07E}" type="slidenum">
              <a:rPr lang="en-GB" sz="1200">
                <a:latin typeface="Arial" charset="0"/>
              </a:rPr>
              <a:pPr algn="r" eaLnBrk="1" hangingPunct="1"/>
              <a:t>7</a:t>
            </a:fld>
            <a:endParaRPr lang="en-GB" sz="12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707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y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4F5E420-9223-442E-8677-6912A1CA0806}" type="datetimeFigureOut">
              <a:rPr lang="cy-GB" smtClean="0"/>
              <a:t>28/01/2021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greatershankillpartnership.org/integrated-services-iscyp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ECES6009/C</a:t>
            </a:r>
            <a:br>
              <a:rPr lang="en-GB" dirty="0"/>
            </a:br>
            <a:r>
              <a:rPr lang="en-GB" dirty="0"/>
              <a:t>Gwneud </a:t>
            </a:r>
            <a:r>
              <a:rPr lang="en-GB" dirty="0" err="1"/>
              <a:t>Gwahaniaeth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/>
              <a:t>Making a Difference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/>
              <a:t> 4b </a:t>
            </a:r>
            <a:r>
              <a:rPr lang="en-GB" dirty="0"/>
              <a:t>/ </a:t>
            </a:r>
            <a:r>
              <a:rPr lang="en-GB" i="1"/>
              <a:t>Session 4b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480531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Modelau</a:t>
            </a:r>
            <a:r>
              <a:rPr lang="en-GB" dirty="0"/>
              <a:t> &amp; </a:t>
            </a:r>
          </a:p>
          <a:p>
            <a:pPr marL="64008" indent="0">
              <a:buNone/>
            </a:pPr>
            <a:r>
              <a:rPr lang="en-GB" dirty="0" err="1"/>
              <a:t>dynameg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r>
              <a:rPr lang="en-GB" dirty="0"/>
              <a:t> sydd yn </a:t>
            </a:r>
            <a:r>
              <a:rPr lang="en-GB" dirty="0" err="1"/>
              <a:t>defnyddio</a:t>
            </a:r>
            <a:r>
              <a:rPr lang="en-GB" dirty="0"/>
              <a:t> CPG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Models &amp; dynamics of multi- agency working using PCP</a:t>
            </a:r>
          </a:p>
        </p:txBody>
      </p:sp>
    </p:spTree>
    <p:extLst>
      <p:ext uri="{BB962C8B-B14F-4D97-AF65-F5344CB8AC3E}">
        <p14:creationId xmlns:p14="http://schemas.microsoft.com/office/powerpoint/2010/main" val="1461297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Pwrpas</a:t>
            </a:r>
            <a:r>
              <a:rPr lang="en-GB" dirty="0"/>
              <a:t> Gweithio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Rationale of Multi-Agency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 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grwp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gynnig</a:t>
            </a:r>
            <a:r>
              <a:rPr lang="en-GB" dirty="0"/>
              <a:t> </a:t>
            </a:r>
            <a:r>
              <a:rPr lang="en-GB" dirty="0" err="1"/>
              <a:t>gwasanaeth</a:t>
            </a:r>
            <a:r>
              <a:rPr lang="en-GB" dirty="0"/>
              <a:t> mwy </a:t>
            </a:r>
            <a:r>
              <a:rPr lang="en-GB" dirty="0" err="1"/>
              <a:t>effeithiol</a:t>
            </a:r>
            <a:r>
              <a:rPr lang="en-GB" dirty="0"/>
              <a:t>/</a:t>
            </a:r>
            <a:r>
              <a:rPr lang="en-GB" dirty="0" err="1"/>
              <a:t>cynhwysfawr</a:t>
            </a:r>
            <a:endParaRPr lang="en-GB" dirty="0"/>
          </a:p>
          <a:p>
            <a:r>
              <a:rPr lang="en-GB" dirty="0" err="1"/>
              <a:t>awydd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am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/>
          </a:p>
          <a:p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/ymchwil</a:t>
            </a:r>
          </a:p>
          <a:p>
            <a:r>
              <a:rPr lang="en-GB" dirty="0"/>
              <a:t>i </a:t>
            </a:r>
            <a:r>
              <a:rPr lang="en-GB" dirty="0" err="1"/>
              <a:t>lenwi</a:t>
            </a:r>
            <a:r>
              <a:rPr lang="en-GB" dirty="0"/>
              <a:t> </a:t>
            </a:r>
            <a:r>
              <a:rPr lang="en-GB" dirty="0" err="1"/>
              <a:t>bylchau</a:t>
            </a:r>
            <a:r>
              <a:rPr lang="en-GB" dirty="0"/>
              <a:t> mewn </a:t>
            </a:r>
            <a:r>
              <a:rPr lang="en-GB" dirty="0" err="1"/>
              <a:t>darpariaeth</a:t>
            </a:r>
            <a:endParaRPr lang="en-GB" dirty="0"/>
          </a:p>
          <a:p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dueddiadau</a:t>
            </a:r>
            <a:r>
              <a:rPr lang="en-GB" dirty="0"/>
              <a:t>/</a:t>
            </a:r>
            <a:r>
              <a:rPr lang="en-GB" dirty="0" err="1"/>
              <a:t>mentrau</a:t>
            </a:r>
            <a:r>
              <a:rPr lang="en-GB" dirty="0"/>
              <a:t> </a:t>
            </a:r>
            <a:r>
              <a:rPr lang="en-GB" dirty="0" err="1"/>
              <a:t>Llywodraeth</a:t>
            </a:r>
            <a:endParaRPr lang="en-GB" dirty="0"/>
          </a:p>
          <a:p>
            <a:pPr marL="64008" indent="0">
              <a:buNone/>
            </a:pPr>
            <a:r>
              <a:rPr lang="en-GB" dirty="0"/>
              <a:t>            	 </a:t>
            </a:r>
            <a:r>
              <a:rPr lang="en-GB" sz="1800" dirty="0"/>
              <a:t>(Atkinson et al, 2002)</a:t>
            </a:r>
          </a:p>
          <a:p>
            <a:pPr marL="64008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 meet the needs of a specific target group </a:t>
            </a:r>
          </a:p>
          <a:p>
            <a:r>
              <a:rPr lang="en-GB" dirty="0"/>
              <a:t> to offer a more effective/comprehensive service </a:t>
            </a:r>
          </a:p>
          <a:p>
            <a:r>
              <a:rPr lang="en-GB" dirty="0"/>
              <a:t>a specific desire for multi-agency working </a:t>
            </a:r>
          </a:p>
          <a:p>
            <a:r>
              <a:rPr lang="en-GB" dirty="0"/>
              <a:t>a response to review/research </a:t>
            </a:r>
          </a:p>
          <a:p>
            <a:r>
              <a:rPr lang="en-GB" dirty="0"/>
              <a:t>to address gaps in provision </a:t>
            </a:r>
          </a:p>
          <a:p>
            <a:r>
              <a:rPr lang="en-GB" dirty="0"/>
              <a:t>a response to Government trends/initiatives </a:t>
            </a:r>
          </a:p>
          <a:p>
            <a:pPr marL="64008" indent="0">
              <a:buNone/>
            </a:pPr>
            <a:r>
              <a:rPr lang="en-GB" dirty="0"/>
              <a:t>	                </a:t>
            </a:r>
            <a:r>
              <a:rPr lang="en-GB" sz="1600" dirty="0"/>
              <a:t>(Atkinson et al, 2002)</a:t>
            </a:r>
          </a:p>
        </p:txBody>
      </p:sp>
    </p:spTree>
    <p:extLst>
      <p:ext uri="{BB962C8B-B14F-4D97-AF65-F5344CB8AC3E}">
        <p14:creationId xmlns:p14="http://schemas.microsoft.com/office/powerpoint/2010/main" val="2733240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gweithio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Main aims of multi-agency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8307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/ </a:t>
            </a:r>
            <a:r>
              <a:rPr lang="en-GB" dirty="0" err="1"/>
              <a:t>archwilio</a:t>
            </a:r>
            <a:r>
              <a:rPr lang="en-GB" dirty="0"/>
              <a:t> gweithio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nodi /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targed</a:t>
            </a:r>
            <a:r>
              <a:rPr lang="en-GB" dirty="0"/>
              <a:t> </a:t>
            </a:r>
          </a:p>
          <a:p>
            <a:r>
              <a:rPr lang="en-GB" dirty="0"/>
              <a:t>i adnabod / </a:t>
            </a:r>
            <a:r>
              <a:rPr lang="en-GB" dirty="0" err="1"/>
              <a:t>ymyrryd</a:t>
            </a:r>
            <a:r>
              <a:rPr lang="en-GB" dirty="0"/>
              <a:t> yn </a:t>
            </a:r>
            <a:r>
              <a:rPr lang="en-GB" dirty="0" err="1"/>
              <a:t>gynnar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cefnogaeth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</a:p>
          <a:p>
            <a:r>
              <a:rPr lang="en-GB" dirty="0"/>
              <a:t>i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7545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improve services </a:t>
            </a:r>
          </a:p>
          <a:p>
            <a:r>
              <a:rPr lang="en-GB" dirty="0"/>
              <a:t>to raise educational achievement </a:t>
            </a:r>
          </a:p>
          <a:p>
            <a:r>
              <a:rPr lang="en-GB" dirty="0"/>
              <a:t>to improve/explore joint working </a:t>
            </a:r>
          </a:p>
          <a:p>
            <a:r>
              <a:rPr lang="en-GB" dirty="0"/>
              <a:t>to identify/meet the needs of the target group</a:t>
            </a:r>
          </a:p>
          <a:p>
            <a:r>
              <a:rPr lang="en-GB" dirty="0"/>
              <a:t>early identification/intervention </a:t>
            </a:r>
          </a:p>
          <a:p>
            <a:r>
              <a:rPr lang="en-GB" dirty="0"/>
              <a:t>to provide support for young people</a:t>
            </a:r>
          </a:p>
          <a:p>
            <a:r>
              <a:rPr lang="en-GB" dirty="0"/>
              <a:t>to promote social inclusion</a:t>
            </a:r>
          </a:p>
        </p:txBody>
      </p:sp>
    </p:spTree>
    <p:extLst>
      <p:ext uri="{BB962C8B-B14F-4D97-AF65-F5344CB8AC3E}">
        <p14:creationId xmlns:p14="http://schemas.microsoft.com/office/powerpoint/2010/main" val="4189072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gweithio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Main aims of multi-agency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983163"/>
          </a:xfrm>
        </p:spPr>
        <p:txBody>
          <a:bodyPr>
            <a:normAutofit fontScale="92500"/>
          </a:bodyPr>
          <a:lstStyle/>
          <a:p>
            <a:r>
              <a:rPr lang="en-GB" dirty="0"/>
              <a:t>dull </a:t>
            </a:r>
            <a:r>
              <a:rPr lang="en-GB" dirty="0" err="1"/>
              <a:t>cyfannol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/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gydlynu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 </a:t>
            </a:r>
          </a:p>
          <a:p>
            <a:r>
              <a:rPr lang="en-GB" dirty="0" err="1"/>
              <a:t>rhannu</a:t>
            </a:r>
            <a:r>
              <a:rPr lang="en-GB" dirty="0"/>
              <a:t> gwybodaeth 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ymwybyddiaeth/ dealltwriaeth o </a:t>
            </a:r>
            <a:r>
              <a:rPr lang="en-GB" dirty="0" err="1"/>
              <a:t>asiantaethau</a:t>
            </a:r>
            <a:r>
              <a:rPr lang="en-GB" dirty="0"/>
              <a:t> eraill         		</a:t>
            </a:r>
            <a:r>
              <a:rPr lang="en-GB" sz="1600" dirty="0"/>
              <a:t>(Atkinson et al, 2002)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495800" cy="5211763"/>
          </a:xfrm>
        </p:spPr>
        <p:txBody>
          <a:bodyPr>
            <a:normAutofit fontScale="92500"/>
          </a:bodyPr>
          <a:lstStyle/>
          <a:p>
            <a:r>
              <a:rPr lang="en-GB" dirty="0"/>
              <a:t>a holistic approach</a:t>
            </a:r>
          </a:p>
          <a:p>
            <a:r>
              <a:rPr lang="en-GB" dirty="0"/>
              <a:t>to improve opportunities/life chances for children</a:t>
            </a:r>
          </a:p>
          <a:p>
            <a:r>
              <a:rPr lang="en-GB" dirty="0"/>
              <a:t>to coordinate services</a:t>
            </a:r>
          </a:p>
          <a:p>
            <a:r>
              <a:rPr lang="en-GB" dirty="0"/>
              <a:t>to improve outcomes for children and families</a:t>
            </a:r>
          </a:p>
          <a:p>
            <a:r>
              <a:rPr lang="en-GB" dirty="0"/>
              <a:t>information sharing</a:t>
            </a:r>
          </a:p>
          <a:p>
            <a:r>
              <a:rPr lang="en-GB" dirty="0"/>
              <a:t>to raise awareness/understanding of other agencies</a:t>
            </a:r>
          </a:p>
          <a:p>
            <a:pPr marL="64008" indent="0">
              <a:buNone/>
            </a:pPr>
            <a:r>
              <a:rPr lang="en-GB" sz="1600" dirty="0"/>
              <a:t>                                 (Atkinson et al, 2002)</a:t>
            </a:r>
          </a:p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83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0"/>
            <a:ext cx="7772400" cy="1143000"/>
          </a:xfrm>
        </p:spPr>
        <p:txBody>
          <a:bodyPr anchor="b">
            <a:normAutofit fontScale="90000"/>
          </a:bodyPr>
          <a:lstStyle/>
          <a:p>
            <a:pPr eaLnBrk="1" hangingPunct="1"/>
            <a:r>
              <a:rPr lang="en-GB" sz="3600" dirty="0" err="1">
                <a:solidFill>
                  <a:schemeClr val="tx1"/>
                </a:solidFill>
              </a:rPr>
              <a:t>Buddiannau</a:t>
            </a:r>
            <a:r>
              <a:rPr lang="en-GB" sz="3600" dirty="0">
                <a:solidFill>
                  <a:schemeClr val="tx1"/>
                </a:solidFill>
              </a:rPr>
              <a:t> gweithio </a:t>
            </a:r>
            <a:r>
              <a:rPr lang="en-GB" sz="3600" dirty="0" err="1">
                <a:solidFill>
                  <a:schemeClr val="tx1"/>
                </a:solidFill>
              </a:rPr>
              <a:t>amlasiantaethol</a:t>
            </a:r>
            <a:endParaRPr lang="en-GB" dirty="0">
              <a:solidFill>
                <a:srgbClr val="9966FF"/>
              </a:solidFill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52400" y="1371600"/>
            <a:ext cx="8867776" cy="4876800"/>
            <a:chOff x="336" y="864"/>
            <a:chExt cx="5346" cy="3072"/>
          </a:xfrm>
        </p:grpSpPr>
        <p:sp>
          <p:nvSpPr>
            <p:cNvPr id="33796" name="AutoShape 4"/>
            <p:cNvSpPr>
              <a:spLocks noChangeArrowheads="1"/>
            </p:cNvSpPr>
            <p:nvPr/>
          </p:nvSpPr>
          <p:spPr bwMode="auto">
            <a:xfrm>
              <a:off x="2400" y="1920"/>
              <a:ext cx="839" cy="697"/>
            </a:xfrm>
            <a:prstGeom prst="smileyFace">
              <a:avLst>
                <a:gd name="adj" fmla="val 4653"/>
              </a:avLst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 sz="160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797" name="Text Box 5"/>
            <p:cNvSpPr txBox="1">
              <a:spLocks noChangeArrowheads="1"/>
            </p:cNvSpPr>
            <p:nvPr/>
          </p:nvSpPr>
          <p:spPr bwMode="auto">
            <a:xfrm>
              <a:off x="382" y="864"/>
              <a:ext cx="1826" cy="67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Darparu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fforwm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gyfnewid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syniadau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phrofiad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nodi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datrysiadau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gwasanaeth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arloesol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798" name="Text Box 6"/>
            <p:cNvSpPr txBox="1">
              <a:spLocks noChangeArrowheads="1"/>
            </p:cNvSpPr>
            <p:nvPr/>
          </p:nvSpPr>
          <p:spPr bwMode="auto">
            <a:xfrm>
              <a:off x="3984" y="2112"/>
              <a:ext cx="1584" cy="33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creu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cyfleoedd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gyfer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cydweithio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y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dyfodol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</a:p>
          </p:txBody>
        </p:sp>
        <p:sp>
          <p:nvSpPr>
            <p:cNvPr id="33799" name="Text Box 7"/>
            <p:cNvSpPr txBox="1">
              <a:spLocks noChangeArrowheads="1"/>
            </p:cNvSpPr>
            <p:nvPr/>
          </p:nvSpPr>
          <p:spPr bwMode="auto">
            <a:xfrm>
              <a:off x="4032" y="1632"/>
              <a:ext cx="1488" cy="32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galluogi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dysgu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oddi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gilydd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I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ddigwyrdd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</a:p>
          </p:txBody>
        </p:sp>
        <p:sp>
          <p:nvSpPr>
            <p:cNvPr id="33800" name="Text Box 8"/>
            <p:cNvSpPr txBox="1">
              <a:spLocks noChangeArrowheads="1"/>
            </p:cNvSpPr>
            <p:nvPr/>
          </p:nvSpPr>
          <p:spPr bwMode="auto">
            <a:xfrm>
              <a:off x="3906" y="2612"/>
              <a:ext cx="1776" cy="81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creu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cyfleoedd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gyfer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creadigrwydd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,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cydweithrediad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dealltwriaeth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o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gryfderau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gwahanol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ddiwylliannau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sefydliadau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1" name="Text Box 9"/>
            <p:cNvSpPr txBox="1">
              <a:spLocks noChangeArrowheads="1"/>
            </p:cNvSpPr>
            <p:nvPr/>
          </p:nvSpPr>
          <p:spPr bwMode="auto">
            <a:xfrm>
              <a:off x="2064" y="2976"/>
              <a:ext cx="932" cy="4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newid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ymarfer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o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fewn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sefydliadau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2" name="Text Box 10"/>
            <p:cNvSpPr txBox="1">
              <a:spLocks noChangeArrowheads="1"/>
            </p:cNvSpPr>
            <p:nvPr/>
          </p:nvSpPr>
          <p:spPr bwMode="auto">
            <a:xfrm>
              <a:off x="382" y="2544"/>
              <a:ext cx="1490" cy="70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gwella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capasiti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sefydliadol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ac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adnoddau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sy'n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dirywio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sydd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tro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o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fudd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i'r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person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ifanc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  <a:p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3" name="Text Box 11"/>
            <p:cNvSpPr txBox="1">
              <a:spLocks noChangeArrowheads="1"/>
            </p:cNvSpPr>
            <p:nvPr/>
          </p:nvSpPr>
          <p:spPr bwMode="auto">
            <a:xfrm>
              <a:off x="336" y="1827"/>
              <a:ext cx="1674" cy="56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cryfhau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perthnasoedd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ac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adeiladu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ymddiriedaeth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ymhlith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pawb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sy'n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gysylltiedig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  <a:p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4" name="Text Box 12"/>
            <p:cNvSpPr txBox="1">
              <a:spLocks noChangeArrowheads="1"/>
            </p:cNvSpPr>
            <p:nvPr/>
          </p:nvSpPr>
          <p:spPr bwMode="auto">
            <a:xfrm>
              <a:off x="3888" y="917"/>
              <a:ext cx="1583" cy="551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Cynyddu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effeithlonrwydd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ac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effeithiolrwydd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y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modd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y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darperir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gwasanaethau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5" name="Text Box 13"/>
            <p:cNvSpPr txBox="1">
              <a:spLocks noChangeArrowheads="1"/>
            </p:cNvSpPr>
            <p:nvPr/>
          </p:nvSpPr>
          <p:spPr bwMode="auto">
            <a:xfrm>
              <a:off x="2309" y="915"/>
              <a:ext cx="1289" cy="53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gwella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gwydodaeth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sgiliau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ymarferwyr</a:t>
              </a:r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06" name="Line 14"/>
            <p:cNvSpPr>
              <a:spLocks noChangeShapeType="1"/>
            </p:cNvSpPr>
            <p:nvPr/>
          </p:nvSpPr>
          <p:spPr bwMode="auto">
            <a:xfrm flipH="1">
              <a:off x="2790" y="1449"/>
              <a:ext cx="0" cy="45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7" name="Line 15"/>
            <p:cNvSpPr>
              <a:spLocks noChangeShapeType="1"/>
            </p:cNvSpPr>
            <p:nvPr/>
          </p:nvSpPr>
          <p:spPr bwMode="auto">
            <a:xfrm flipH="1">
              <a:off x="3113" y="1440"/>
              <a:ext cx="775" cy="60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8" name="Line 16"/>
            <p:cNvSpPr>
              <a:spLocks noChangeShapeType="1"/>
            </p:cNvSpPr>
            <p:nvPr/>
          </p:nvSpPr>
          <p:spPr bwMode="auto">
            <a:xfrm flipH="1">
              <a:off x="3242" y="2238"/>
              <a:ext cx="87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9" name="Line 17"/>
            <p:cNvSpPr>
              <a:spLocks noChangeShapeType="1"/>
            </p:cNvSpPr>
            <p:nvPr/>
          </p:nvSpPr>
          <p:spPr bwMode="auto">
            <a:xfrm flipH="1">
              <a:off x="3186" y="1824"/>
              <a:ext cx="894" cy="26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0" name="Line 18"/>
            <p:cNvSpPr>
              <a:spLocks noChangeShapeType="1"/>
            </p:cNvSpPr>
            <p:nvPr/>
          </p:nvSpPr>
          <p:spPr bwMode="auto">
            <a:xfrm flipH="1" flipV="1">
              <a:off x="3186" y="2467"/>
              <a:ext cx="702" cy="55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1" name="Line 19"/>
            <p:cNvSpPr>
              <a:spLocks noChangeShapeType="1"/>
            </p:cNvSpPr>
            <p:nvPr/>
          </p:nvSpPr>
          <p:spPr bwMode="auto">
            <a:xfrm flipH="1" flipV="1">
              <a:off x="1440" y="1536"/>
              <a:ext cx="1104" cy="43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2" name="Line 20"/>
            <p:cNvSpPr>
              <a:spLocks noChangeShapeType="1"/>
            </p:cNvSpPr>
            <p:nvPr/>
          </p:nvSpPr>
          <p:spPr bwMode="auto">
            <a:xfrm>
              <a:off x="2026" y="2111"/>
              <a:ext cx="368" cy="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3" name="Line 21"/>
            <p:cNvSpPr>
              <a:spLocks noChangeShapeType="1"/>
            </p:cNvSpPr>
            <p:nvPr/>
          </p:nvSpPr>
          <p:spPr bwMode="auto">
            <a:xfrm flipV="1">
              <a:off x="1872" y="2469"/>
              <a:ext cx="654" cy="3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4" name="Line 22"/>
            <p:cNvSpPr>
              <a:spLocks noChangeShapeType="1"/>
            </p:cNvSpPr>
            <p:nvPr/>
          </p:nvSpPr>
          <p:spPr bwMode="auto">
            <a:xfrm flipV="1">
              <a:off x="2544" y="2566"/>
              <a:ext cx="41" cy="41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5" name="Text Box 23"/>
            <p:cNvSpPr txBox="1">
              <a:spLocks noChangeArrowheads="1"/>
            </p:cNvSpPr>
            <p:nvPr/>
          </p:nvSpPr>
          <p:spPr bwMode="auto">
            <a:xfrm>
              <a:off x="384" y="3587"/>
              <a:ext cx="5136" cy="349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Dod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gysylltiad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ag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ymarferwyr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eraill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yn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caniatáu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i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unigolion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ehangu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gwybodaeth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a'u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harbenigedd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tra'n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darparu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cymorth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,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rhannu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cyfrifoldeb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a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lleihau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effaith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unrhyw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  <a:r>
                <a:rPr lang="en-US" sz="1600" dirty="0" err="1">
                  <a:solidFill>
                    <a:srgbClr val="000000"/>
                  </a:solidFill>
                  <a:latin typeface="Arial" charset="0"/>
                </a:rPr>
                <a:t>fethiannau</a:t>
              </a:r>
              <a:r>
                <a:rPr lang="en-US" sz="1600" dirty="0">
                  <a:solidFill>
                    <a:srgbClr val="000000"/>
                  </a:solidFill>
                  <a:latin typeface="Arial" charset="0"/>
                </a:rPr>
                <a:t> </a:t>
              </a:r>
            </a:p>
            <a:p>
              <a:endParaRPr lang="en-US" sz="1600" dirty="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816" name="Line 24"/>
            <p:cNvSpPr>
              <a:spLocks noChangeShapeType="1"/>
            </p:cNvSpPr>
            <p:nvPr/>
          </p:nvSpPr>
          <p:spPr bwMode="auto">
            <a:xfrm>
              <a:off x="2902" y="2620"/>
              <a:ext cx="506" cy="9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58890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0"/>
            <a:ext cx="7772400" cy="1143000"/>
          </a:xfrm>
        </p:spPr>
        <p:txBody>
          <a:bodyPr anchor="b"/>
          <a:lstStyle/>
          <a:p>
            <a:pPr eaLnBrk="1" hangingPunct="1"/>
            <a:r>
              <a:rPr lang="en-GB" sz="3600">
                <a:solidFill>
                  <a:schemeClr val="tx1"/>
                </a:solidFill>
              </a:rPr>
              <a:t>Benefits of multi-agency working</a:t>
            </a:r>
            <a:endParaRPr lang="en-GB">
              <a:solidFill>
                <a:srgbClr val="9966FF"/>
              </a:solidFill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06425" y="1371600"/>
            <a:ext cx="8237538" cy="4876800"/>
            <a:chOff x="382" y="864"/>
            <a:chExt cx="5189" cy="3072"/>
          </a:xfrm>
        </p:grpSpPr>
        <p:sp>
          <p:nvSpPr>
            <p:cNvPr id="33796" name="AutoShape 4"/>
            <p:cNvSpPr>
              <a:spLocks noChangeArrowheads="1"/>
            </p:cNvSpPr>
            <p:nvPr/>
          </p:nvSpPr>
          <p:spPr bwMode="auto">
            <a:xfrm>
              <a:off x="2400" y="1920"/>
              <a:ext cx="839" cy="697"/>
            </a:xfrm>
            <a:prstGeom prst="smileyFace">
              <a:avLst>
                <a:gd name="adj" fmla="val 4653"/>
              </a:avLst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 sz="1600">
                <a:solidFill>
                  <a:srgbClr val="000000"/>
                </a:solidFill>
                <a:latin typeface="Arial" charset="0"/>
              </a:endParaRPr>
            </a:p>
          </p:txBody>
        </p:sp>
        <p:sp>
          <p:nvSpPr>
            <p:cNvPr id="33797" name="Text Box 5"/>
            <p:cNvSpPr txBox="1">
              <a:spLocks noChangeArrowheads="1"/>
            </p:cNvSpPr>
            <p:nvPr/>
          </p:nvSpPr>
          <p:spPr bwMode="auto">
            <a:xfrm>
              <a:off x="480" y="864"/>
              <a:ext cx="1728" cy="67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Provides a forum to exchange ideas and experience to identify innovative service solutions</a:t>
              </a:r>
            </a:p>
          </p:txBody>
        </p:sp>
        <p:sp>
          <p:nvSpPr>
            <p:cNvPr id="33798" name="Text Box 6"/>
            <p:cNvSpPr txBox="1">
              <a:spLocks noChangeArrowheads="1"/>
            </p:cNvSpPr>
            <p:nvPr/>
          </p:nvSpPr>
          <p:spPr bwMode="auto">
            <a:xfrm>
              <a:off x="4103" y="2112"/>
              <a:ext cx="1465" cy="33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Creates opportunities for future joint working</a:t>
              </a:r>
            </a:p>
          </p:txBody>
        </p:sp>
        <p:sp>
          <p:nvSpPr>
            <p:cNvPr id="33799" name="Text Box 7"/>
            <p:cNvSpPr txBox="1">
              <a:spLocks noChangeArrowheads="1"/>
            </p:cNvSpPr>
            <p:nvPr/>
          </p:nvSpPr>
          <p:spPr bwMode="auto">
            <a:xfrm>
              <a:off x="4032" y="1632"/>
              <a:ext cx="1488" cy="32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Enables learning from each other to take place </a:t>
              </a:r>
            </a:p>
          </p:txBody>
        </p:sp>
        <p:sp>
          <p:nvSpPr>
            <p:cNvPr id="33800" name="Text Box 8"/>
            <p:cNvSpPr txBox="1">
              <a:spLocks noChangeArrowheads="1"/>
            </p:cNvSpPr>
            <p:nvPr/>
          </p:nvSpPr>
          <p:spPr bwMode="auto">
            <a:xfrm>
              <a:off x="3888" y="2592"/>
              <a:ext cx="1683" cy="81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Creates opportunities for creativity, collaboration and understanding of different organisational strengths and cultures</a:t>
              </a:r>
            </a:p>
          </p:txBody>
        </p:sp>
        <p:sp>
          <p:nvSpPr>
            <p:cNvPr id="33801" name="Text Box 9"/>
            <p:cNvSpPr txBox="1">
              <a:spLocks noChangeArrowheads="1"/>
            </p:cNvSpPr>
            <p:nvPr/>
          </p:nvSpPr>
          <p:spPr bwMode="auto">
            <a:xfrm>
              <a:off x="2064" y="2976"/>
              <a:ext cx="932" cy="4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Changes practice within organisations</a:t>
              </a:r>
            </a:p>
          </p:txBody>
        </p:sp>
        <p:sp>
          <p:nvSpPr>
            <p:cNvPr id="33802" name="Text Box 10"/>
            <p:cNvSpPr txBox="1">
              <a:spLocks noChangeArrowheads="1"/>
            </p:cNvSpPr>
            <p:nvPr/>
          </p:nvSpPr>
          <p:spPr bwMode="auto">
            <a:xfrm>
              <a:off x="382" y="2544"/>
              <a:ext cx="1490" cy="70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Enhances organisational capacity and declining resources that in turn benefit the young person.</a:t>
              </a:r>
            </a:p>
          </p:txBody>
        </p:sp>
        <p:sp>
          <p:nvSpPr>
            <p:cNvPr id="33803" name="Text Box 11"/>
            <p:cNvSpPr txBox="1">
              <a:spLocks noChangeArrowheads="1"/>
            </p:cNvSpPr>
            <p:nvPr/>
          </p:nvSpPr>
          <p:spPr bwMode="auto">
            <a:xfrm>
              <a:off x="480" y="1827"/>
              <a:ext cx="1530" cy="56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Cements relationships and builds trust amongst all those involved</a:t>
              </a:r>
            </a:p>
          </p:txBody>
        </p:sp>
        <p:sp>
          <p:nvSpPr>
            <p:cNvPr id="33804" name="Text Box 12"/>
            <p:cNvSpPr txBox="1">
              <a:spLocks noChangeArrowheads="1"/>
            </p:cNvSpPr>
            <p:nvPr/>
          </p:nvSpPr>
          <p:spPr bwMode="auto">
            <a:xfrm>
              <a:off x="3553" y="915"/>
              <a:ext cx="1439" cy="551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Increases efficiency and effectiveness of delivery of service</a:t>
              </a:r>
            </a:p>
          </p:txBody>
        </p:sp>
        <p:sp>
          <p:nvSpPr>
            <p:cNvPr id="33805" name="Text Box 13"/>
            <p:cNvSpPr txBox="1">
              <a:spLocks noChangeArrowheads="1"/>
            </p:cNvSpPr>
            <p:nvPr/>
          </p:nvSpPr>
          <p:spPr bwMode="auto">
            <a:xfrm>
              <a:off x="2309" y="915"/>
              <a:ext cx="1103" cy="53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Improves knowledge &amp; skills of practitioners</a:t>
              </a:r>
            </a:p>
          </p:txBody>
        </p:sp>
        <p:sp>
          <p:nvSpPr>
            <p:cNvPr id="33806" name="Line 14"/>
            <p:cNvSpPr>
              <a:spLocks noChangeShapeType="1"/>
            </p:cNvSpPr>
            <p:nvPr/>
          </p:nvSpPr>
          <p:spPr bwMode="auto">
            <a:xfrm flipH="1">
              <a:off x="2790" y="1449"/>
              <a:ext cx="0" cy="45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7" name="Line 15"/>
            <p:cNvSpPr>
              <a:spLocks noChangeShapeType="1"/>
            </p:cNvSpPr>
            <p:nvPr/>
          </p:nvSpPr>
          <p:spPr bwMode="auto">
            <a:xfrm flipH="1">
              <a:off x="3113" y="1440"/>
              <a:ext cx="775" cy="60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8" name="Line 16"/>
            <p:cNvSpPr>
              <a:spLocks noChangeShapeType="1"/>
            </p:cNvSpPr>
            <p:nvPr/>
          </p:nvSpPr>
          <p:spPr bwMode="auto">
            <a:xfrm flipH="1">
              <a:off x="3242" y="2238"/>
              <a:ext cx="87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09" name="Line 17"/>
            <p:cNvSpPr>
              <a:spLocks noChangeShapeType="1"/>
            </p:cNvSpPr>
            <p:nvPr/>
          </p:nvSpPr>
          <p:spPr bwMode="auto">
            <a:xfrm flipH="1">
              <a:off x="3186" y="1824"/>
              <a:ext cx="894" cy="26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0" name="Line 18"/>
            <p:cNvSpPr>
              <a:spLocks noChangeShapeType="1"/>
            </p:cNvSpPr>
            <p:nvPr/>
          </p:nvSpPr>
          <p:spPr bwMode="auto">
            <a:xfrm flipH="1" flipV="1">
              <a:off x="3186" y="2467"/>
              <a:ext cx="702" cy="55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1" name="Line 19"/>
            <p:cNvSpPr>
              <a:spLocks noChangeShapeType="1"/>
            </p:cNvSpPr>
            <p:nvPr/>
          </p:nvSpPr>
          <p:spPr bwMode="auto">
            <a:xfrm flipH="1" flipV="1">
              <a:off x="1440" y="1536"/>
              <a:ext cx="1104" cy="43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2" name="Line 20"/>
            <p:cNvSpPr>
              <a:spLocks noChangeShapeType="1"/>
            </p:cNvSpPr>
            <p:nvPr/>
          </p:nvSpPr>
          <p:spPr bwMode="auto">
            <a:xfrm>
              <a:off x="2026" y="2111"/>
              <a:ext cx="368" cy="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3" name="Line 21"/>
            <p:cNvSpPr>
              <a:spLocks noChangeShapeType="1"/>
            </p:cNvSpPr>
            <p:nvPr/>
          </p:nvSpPr>
          <p:spPr bwMode="auto">
            <a:xfrm flipV="1">
              <a:off x="1872" y="2469"/>
              <a:ext cx="654" cy="3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4" name="Line 22"/>
            <p:cNvSpPr>
              <a:spLocks noChangeShapeType="1"/>
            </p:cNvSpPr>
            <p:nvPr/>
          </p:nvSpPr>
          <p:spPr bwMode="auto">
            <a:xfrm flipV="1">
              <a:off x="2544" y="2566"/>
              <a:ext cx="41" cy="41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15" name="Text Box 23"/>
            <p:cNvSpPr txBox="1">
              <a:spLocks noChangeArrowheads="1"/>
            </p:cNvSpPr>
            <p:nvPr/>
          </p:nvSpPr>
          <p:spPr bwMode="auto">
            <a:xfrm>
              <a:off x="384" y="3587"/>
              <a:ext cx="5136" cy="349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lIns="18000" tIns="10800" rIns="18000" bIns="10800"/>
            <a:lstStyle/>
            <a:p>
              <a:r>
                <a:rPr lang="en-US" sz="1600">
                  <a:solidFill>
                    <a:srgbClr val="000000"/>
                  </a:solidFill>
                  <a:latin typeface="Arial" charset="0"/>
                </a:rPr>
                <a:t>Exposure to other practitioners allows individuals to expand their knowledge and expertise while providing support, dividing responsibility and cushioning the effect of any failures </a:t>
              </a:r>
            </a:p>
          </p:txBody>
        </p:sp>
        <p:sp>
          <p:nvSpPr>
            <p:cNvPr id="33816" name="Line 24"/>
            <p:cNvSpPr>
              <a:spLocks noChangeShapeType="1"/>
            </p:cNvSpPr>
            <p:nvPr/>
          </p:nvSpPr>
          <p:spPr bwMode="auto">
            <a:xfrm>
              <a:off x="2902" y="2620"/>
              <a:ext cx="506" cy="9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70836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83E7A-5797-409E-8DD2-A98B8DC66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/>
              <a:t>/Task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30C0D-DA6A-4A6C-A7E8-C739962AAB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Rydym</a:t>
            </a:r>
            <a:r>
              <a:rPr lang="en-GB" dirty="0"/>
              <a:t> wedi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buddiannau</a:t>
            </a:r>
            <a:r>
              <a:rPr lang="en-GB" dirty="0"/>
              <a:t> gweithio </a:t>
            </a:r>
            <a:r>
              <a:rPr lang="en-GB" dirty="0" err="1"/>
              <a:t>amlasiantaethol</a:t>
            </a:r>
            <a:endParaRPr lang="en-GB" dirty="0"/>
          </a:p>
          <a:p>
            <a:r>
              <a:rPr lang="en-GB" dirty="0"/>
              <a:t>Nawr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558BE-C6C2-4D5C-82DF-5F5E497751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 have established the benefits of MAW</a:t>
            </a:r>
          </a:p>
          <a:p>
            <a:r>
              <a:rPr lang="en-GB" dirty="0"/>
              <a:t>In your groups discuss the challenges</a:t>
            </a:r>
          </a:p>
        </p:txBody>
      </p:sp>
    </p:spTree>
    <p:extLst>
      <p:ext uri="{BB962C8B-B14F-4D97-AF65-F5344CB8AC3E}">
        <p14:creationId xmlns:p14="http://schemas.microsoft.com/office/powerpoint/2010/main" val="4125371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1588721-E16F-4316-87C4-B04B81495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sy’n gallu mynd </a:t>
            </a:r>
            <a:r>
              <a:rPr lang="en-GB" dirty="0" err="1"/>
              <a:t>o’i</a:t>
            </a:r>
            <a:r>
              <a:rPr lang="en-GB" dirty="0"/>
              <a:t> le…</a:t>
            </a:r>
            <a:br>
              <a:rPr lang="en-GB" dirty="0"/>
            </a:br>
            <a:r>
              <a:rPr lang="en-GB" dirty="0"/>
              <a:t>			What gets in the way 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75BE58-B0B2-48D8-9065-365B57052D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Gwahanol </a:t>
            </a:r>
            <a:r>
              <a:rPr lang="en-GB" dirty="0" err="1"/>
              <a:t>swyddogaethau</a:t>
            </a:r>
            <a:r>
              <a:rPr lang="en-GB" dirty="0"/>
              <a:t>, </a:t>
            </a:r>
            <a:r>
              <a:rPr lang="en-GB" dirty="0" err="1"/>
              <a:t>diwylliannau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rhwng </a:t>
            </a:r>
            <a:r>
              <a:rPr lang="en-GB" dirty="0" err="1"/>
              <a:t>asiantaethau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eglurder</a:t>
            </a:r>
            <a:r>
              <a:rPr lang="en-GB" dirty="0"/>
              <a:t> o ran </a:t>
            </a:r>
            <a:r>
              <a:rPr lang="en-GB" dirty="0" err="1"/>
              <a:t>llinellau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a gwneud </a:t>
            </a:r>
            <a:r>
              <a:rPr lang="en-GB" dirty="0" err="1"/>
              <a:t>penderfyniadau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 err="1"/>
              <a:t>Eiddigedd</a:t>
            </a:r>
            <a:r>
              <a:rPr lang="en-GB" dirty="0"/>
              <a:t> neu </a:t>
            </a:r>
            <a:r>
              <a:rPr lang="en-GB" dirty="0" err="1"/>
              <a:t>gystadleuaeth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 neu </a:t>
            </a:r>
            <a:r>
              <a:rPr lang="en-GB" dirty="0" err="1"/>
              <a:t>gyfredol</a:t>
            </a:r>
            <a:r>
              <a:rPr lang="en-GB" dirty="0"/>
              <a:t> rhwng </a:t>
            </a:r>
            <a:r>
              <a:rPr lang="en-GB" dirty="0" err="1"/>
              <a:t>asiantaethau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/>
              <a:t>Polisi neu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wahanol a </a:t>
            </a:r>
            <a:r>
              <a:rPr lang="en-GB" dirty="0" err="1"/>
              <a:t>gwrthdaro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asiantaethau'n</a:t>
            </a:r>
            <a:r>
              <a:rPr lang="en-GB" dirty="0"/>
              <a:t> cymryd rhan</a:t>
            </a:r>
          </a:p>
          <a:p>
            <a:pPr marL="64008" indent="0">
              <a:buNone/>
            </a:pPr>
            <a:endParaRPr lang="en-GB" dirty="0"/>
          </a:p>
          <a:p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gwael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8637232-9D62-493D-A84C-7965EA17CA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Different core functions, cultures and practices between agencies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Lack of clarity in lines of authority and decision-making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Historical or current jealousies or rivalries between agencies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Different and conflicting social policy or legislation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Lack of clarity about why agencies are involved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Poor communication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833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1. Panel </a:t>
            </a:r>
            <a:r>
              <a:rPr lang="en-GB" dirty="0" err="1"/>
              <a:t>amlasiantaethol</a:t>
            </a:r>
            <a:endParaRPr lang="en-GB" dirty="0"/>
          </a:p>
          <a:p>
            <a:endParaRPr lang="en-GB" dirty="0"/>
          </a:p>
          <a:p>
            <a:r>
              <a:rPr lang="en-GB" dirty="0"/>
              <a:t>2. </a:t>
            </a:r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/>
              <a:t>3.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Integredig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062" y="2057400"/>
            <a:ext cx="4038600" cy="4525963"/>
          </a:xfrm>
        </p:spPr>
        <p:txBody>
          <a:bodyPr/>
          <a:lstStyle/>
          <a:p>
            <a:r>
              <a:rPr lang="en-GB" dirty="0"/>
              <a:t>1. Multi-agency panel</a:t>
            </a:r>
          </a:p>
          <a:p>
            <a:endParaRPr lang="en-GB" dirty="0"/>
          </a:p>
          <a:p>
            <a:r>
              <a:rPr lang="en-GB" dirty="0"/>
              <a:t>2. Multi-agency team</a:t>
            </a:r>
          </a:p>
          <a:p>
            <a:endParaRPr lang="en-GB" dirty="0"/>
          </a:p>
          <a:p>
            <a:r>
              <a:rPr lang="en-GB" dirty="0"/>
              <a:t>3. Integrated Service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304800"/>
            <a:ext cx="8229600" cy="1399032"/>
          </a:xfrm>
          <a:prstGeom prst="rect">
            <a:avLst/>
          </a:prstGeom>
        </p:spPr>
        <p:txBody>
          <a:bodyPr vert="horz" anchor="ctr">
            <a:normAutofit fontScale="90000" lnSpcReduction="10000"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br>
              <a:rPr lang="en-GB" sz="4000" dirty="0"/>
            </a:br>
            <a:r>
              <a:rPr lang="en-GB" sz="4000" dirty="0"/>
              <a:t>Models of multi-agency work</a:t>
            </a:r>
            <a:br>
              <a:rPr lang="en-GB" sz="4000" dirty="0"/>
            </a:br>
            <a:r>
              <a:rPr lang="en-GB" sz="2000" dirty="0"/>
              <a:t>( Walker, 2008)</a:t>
            </a:r>
            <a:endParaRPr lang="cy-GB" sz="2000" dirty="0"/>
          </a:p>
        </p:txBody>
      </p:sp>
      <p:pic>
        <p:nvPicPr>
          <p:cNvPr id="6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456" y="5142317"/>
            <a:ext cx="1663784" cy="12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847" y="4945857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5076529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334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r>
              <a:rPr lang="en-GB" sz="4000" dirty="0"/>
              <a:t>: 1</a:t>
            </a:r>
            <a:br>
              <a:rPr lang="en-GB" sz="4000" dirty="0"/>
            </a:br>
            <a:r>
              <a:rPr lang="en-GB" sz="4000" dirty="0"/>
              <a:t>Models of multi-agency work: 1</a:t>
            </a:r>
            <a:br>
              <a:rPr lang="en-GB" sz="4000" dirty="0"/>
            </a:br>
            <a:r>
              <a:rPr lang="en-GB" sz="2000" dirty="0"/>
              <a:t>( Walker 2008)</a:t>
            </a:r>
            <a:endParaRPr lang="cy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Panel </a:t>
            </a:r>
            <a:r>
              <a:rPr lang="en-GB" sz="2800" dirty="0" err="1"/>
              <a:t>amlasiantaethol</a:t>
            </a:r>
            <a:endParaRPr lang="en-GB" sz="2800" dirty="0"/>
          </a:p>
          <a:p>
            <a:r>
              <a:rPr lang="en-GB" sz="2800" dirty="0" err="1"/>
              <a:t>Nodweddion</a:t>
            </a:r>
            <a:endParaRPr lang="en-GB" sz="2800" dirty="0"/>
          </a:p>
          <a:p>
            <a:r>
              <a:rPr lang="en-GB" sz="2800" dirty="0" err="1"/>
              <a:t>Buddiannau</a:t>
            </a:r>
            <a:r>
              <a:rPr lang="en-GB" sz="2800" dirty="0"/>
              <a:t> a </a:t>
            </a:r>
            <a:r>
              <a:rPr lang="en-GB" sz="2800" dirty="0" err="1"/>
              <a:t>chyfleoedd</a:t>
            </a:r>
            <a:endParaRPr lang="en-GB" sz="2800" dirty="0"/>
          </a:p>
          <a:p>
            <a:r>
              <a:rPr lang="en-GB" sz="2800" dirty="0" err="1"/>
              <a:t>Heriau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Multi-agency panel</a:t>
            </a:r>
          </a:p>
          <a:p>
            <a:r>
              <a:rPr lang="en-GB" sz="2800" i="1" dirty="0"/>
              <a:t>Characteristics</a:t>
            </a:r>
          </a:p>
          <a:p>
            <a:r>
              <a:rPr lang="en-GB" sz="2800" i="1" dirty="0"/>
              <a:t>Benefits and opportunities</a:t>
            </a:r>
          </a:p>
          <a:p>
            <a:r>
              <a:rPr lang="en-GB" sz="2800" i="1" dirty="0"/>
              <a:t>Challenges</a:t>
            </a:r>
          </a:p>
        </p:txBody>
      </p:sp>
      <p:pic>
        <p:nvPicPr>
          <p:cNvPr id="307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572000"/>
            <a:ext cx="2667000" cy="207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145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Nodweddion</a:t>
            </a:r>
            <a:r>
              <a:rPr lang="en-GB" sz="44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Cyflogir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/>
              <a:t>Panel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unigolion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debygol</a:t>
            </a:r>
            <a:r>
              <a:rPr lang="en-GB" dirty="0"/>
              <a:t> o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waith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debygol</a:t>
            </a:r>
            <a:r>
              <a:rPr lang="en-GB" dirty="0"/>
              <a:t> o wneud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gwybodaeth</a:t>
            </a:r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/>
              <a:t>Practitioners employed by home agencies</a:t>
            </a:r>
          </a:p>
          <a:p>
            <a:r>
              <a:rPr lang="en-GB" i="1" dirty="0"/>
              <a:t>Panel meets regularly to discuss individuals</a:t>
            </a:r>
          </a:p>
          <a:p>
            <a:r>
              <a:rPr lang="en-GB" i="1" dirty="0"/>
              <a:t>Likely to focus on individual work</a:t>
            </a:r>
          </a:p>
          <a:p>
            <a:r>
              <a:rPr lang="en-GB" i="1" dirty="0"/>
              <a:t>Likely to carry out joint assessment and information sharing</a:t>
            </a:r>
          </a:p>
          <a:p>
            <a:r>
              <a:rPr lang="en-GB" i="1" dirty="0"/>
              <a:t>PCP can be applied in this model </a:t>
            </a:r>
            <a:endParaRPr lang="cy-GB" i="1" dirty="0"/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9974"/>
            <a:ext cx="1828800" cy="144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087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Buddiannau</a:t>
            </a:r>
            <a:r>
              <a:rPr lang="en-GB" sz="44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7322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/>
              <a:t>Does dim angen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aelodau</a:t>
            </a:r>
            <a:r>
              <a:rPr lang="en-GB" dirty="0"/>
              <a:t> staff</a:t>
            </a:r>
          </a:p>
          <a:p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adref</a:t>
            </a:r>
            <a:endParaRPr lang="en-GB" dirty="0"/>
          </a:p>
          <a:p>
            <a:r>
              <a:rPr lang="en-GB" dirty="0" err="1"/>
              <a:t>Profiad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gwahanol</a:t>
            </a:r>
            <a:endParaRPr lang="en-GB" dirty="0"/>
          </a:p>
          <a:p>
            <a:r>
              <a:rPr lang="en-GB" dirty="0" err="1"/>
              <a:t>Strwythurau</a:t>
            </a:r>
            <a:r>
              <a:rPr lang="en-GB" dirty="0"/>
              <a:t> a </a:t>
            </a:r>
            <a:r>
              <a:rPr lang="en-GB" dirty="0" err="1"/>
              <a:t>phrosesau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bennu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/>
              <a:t>Does dim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barhaol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/>
              <a:t>No recruitment necessary</a:t>
            </a:r>
          </a:p>
          <a:p>
            <a:r>
              <a:rPr lang="en-GB" i="1" dirty="0"/>
              <a:t>Access to home agency training </a:t>
            </a:r>
          </a:p>
          <a:p>
            <a:r>
              <a:rPr lang="en-GB" i="1" dirty="0"/>
              <a:t>Experience of different working styles</a:t>
            </a:r>
          </a:p>
          <a:p>
            <a:r>
              <a:rPr lang="en-GB" i="1" dirty="0"/>
              <a:t>Structures and processes to allocate lead professional</a:t>
            </a:r>
          </a:p>
          <a:p>
            <a:r>
              <a:rPr lang="en-GB" i="1" dirty="0"/>
              <a:t>No need for a permanent base or infrastructure</a:t>
            </a:r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3610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444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Heriau</a:t>
            </a:r>
            <a:r>
              <a:rPr lang="en-GB" sz="44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aml</a:t>
            </a:r>
            <a:endParaRPr lang="en-GB" dirty="0"/>
          </a:p>
          <a:p>
            <a:r>
              <a:rPr lang="en-GB" dirty="0" err="1"/>
              <a:t>Tueddiad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uniaethu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achosion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231098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Lack of frequent contact</a:t>
            </a:r>
          </a:p>
          <a:p>
            <a:r>
              <a:rPr lang="en-GB" i="1" dirty="0"/>
              <a:t>Tendency to identify with home agency</a:t>
            </a:r>
          </a:p>
          <a:p>
            <a:r>
              <a:rPr lang="en-GB" i="1" dirty="0"/>
              <a:t>Time to carry out casework responsibility</a:t>
            </a:r>
          </a:p>
          <a:p>
            <a:r>
              <a:rPr lang="en-GB" i="1" dirty="0"/>
              <a:t>Time for case planning meetings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57410"/>
            <a:ext cx="26670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8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58200" cy="1399032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Banelau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Examples of Multi-Agency Panels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Panel </a:t>
            </a:r>
            <a:r>
              <a:rPr lang="en-GB" dirty="0" err="1"/>
              <a:t>Adnoddau</a:t>
            </a:r>
            <a:endParaRPr lang="en-GB" dirty="0"/>
          </a:p>
          <a:p>
            <a:r>
              <a:rPr lang="en-GB" dirty="0" err="1"/>
              <a:t>Cynhadledd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</a:t>
            </a:r>
          </a:p>
          <a:p>
            <a:r>
              <a:rPr lang="en-GB" dirty="0"/>
              <a:t>Fframwaith </a:t>
            </a:r>
            <a:r>
              <a:rPr lang="en-GB" dirty="0" err="1"/>
              <a:t>Gwasnaeth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Plant,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Mamolaeth</a:t>
            </a:r>
            <a:endParaRPr lang="en-GB" dirty="0"/>
          </a:p>
          <a:p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o </a:t>
            </a:r>
            <a:r>
              <a:rPr lang="en-GB" dirty="0" err="1"/>
              <a:t>Gwmpas</a:t>
            </a:r>
            <a:r>
              <a:rPr lang="en-GB" dirty="0"/>
              <a:t> y </a:t>
            </a:r>
            <a:r>
              <a:rPr lang="en-GB" dirty="0" err="1"/>
              <a:t>Teulu</a:t>
            </a:r>
            <a:r>
              <a:rPr lang="en-GB" dirty="0"/>
              <a:t> </a:t>
            </a:r>
          </a:p>
          <a:p>
            <a:r>
              <a:rPr lang="en-GB" dirty="0" err="1"/>
              <a:t>Eraill</a:t>
            </a:r>
            <a:r>
              <a:rPr lang="en-GB" dirty="0"/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Resource Panel</a:t>
            </a:r>
          </a:p>
          <a:p>
            <a:r>
              <a:rPr lang="en-GB" i="1" dirty="0"/>
              <a:t>Child Protection Case Conference</a:t>
            </a:r>
          </a:p>
          <a:p>
            <a:r>
              <a:rPr lang="en-GB" i="1" dirty="0"/>
              <a:t>National Service Framework for Children, Young People and Maternity Services</a:t>
            </a:r>
          </a:p>
          <a:p>
            <a:r>
              <a:rPr lang="en-GB" i="1" dirty="0"/>
              <a:t>Team Around the Family</a:t>
            </a:r>
          </a:p>
          <a:p>
            <a:r>
              <a:rPr lang="en-GB" i="1" dirty="0"/>
              <a:t>Others?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4248542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amlasiataethol:2</a:t>
            </a:r>
            <a:br>
              <a:rPr lang="en-GB" sz="4000" dirty="0"/>
            </a:br>
            <a:r>
              <a:rPr lang="en-GB" sz="4000" dirty="0"/>
              <a:t>Models of multi-agency work:2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4038600" cy="4525963"/>
          </a:xfrm>
        </p:spPr>
        <p:txBody>
          <a:bodyPr/>
          <a:lstStyle/>
          <a:p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/>
          </a:p>
          <a:p>
            <a:r>
              <a:rPr lang="en-GB" dirty="0" err="1"/>
              <a:t>Nodweddion</a:t>
            </a:r>
            <a:endParaRPr lang="en-GB" dirty="0"/>
          </a:p>
          <a:p>
            <a:r>
              <a:rPr lang="en-GB" dirty="0" err="1"/>
              <a:t>Buddiannau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endParaRPr lang="en-GB" dirty="0"/>
          </a:p>
          <a:p>
            <a:r>
              <a:rPr lang="en-GB" dirty="0" err="1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7706" y="2057400"/>
            <a:ext cx="4038600" cy="4525963"/>
          </a:xfrm>
        </p:spPr>
        <p:txBody>
          <a:bodyPr/>
          <a:lstStyle/>
          <a:p>
            <a:r>
              <a:rPr lang="en-GB" i="1" dirty="0"/>
              <a:t>Multi-agency team</a:t>
            </a:r>
          </a:p>
          <a:p>
            <a:r>
              <a:rPr lang="en-GB" i="1" dirty="0"/>
              <a:t>Characteristics</a:t>
            </a:r>
          </a:p>
          <a:p>
            <a:r>
              <a:rPr lang="en-GB" i="1" dirty="0"/>
              <a:t>Benefits and opportunities</a:t>
            </a:r>
          </a:p>
          <a:p>
            <a:r>
              <a:rPr lang="en-GB" i="1" dirty="0"/>
              <a:t>Challenges</a:t>
            </a:r>
            <a:endParaRPr lang="cy-GB" i="1" dirty="0"/>
          </a:p>
        </p:txBody>
      </p:sp>
      <p:pic>
        <p:nvPicPr>
          <p:cNvPr id="4099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191000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317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Nodweddion</a:t>
            </a:r>
            <a:r>
              <a:rPr lang="en-GB" sz="44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Penodir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i’r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Teimlad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</a:p>
          <a:p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weithio</a:t>
            </a:r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canolfan</a:t>
            </a:r>
            <a:endParaRPr lang="en-GB" dirty="0"/>
          </a:p>
          <a:p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cyson</a:t>
            </a:r>
            <a:endParaRPr lang="en-GB" dirty="0"/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925" y="2241984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Practitioners recruited in to team</a:t>
            </a:r>
          </a:p>
          <a:p>
            <a:r>
              <a:rPr lang="en-GB" i="1" dirty="0"/>
              <a:t>Sense of team identity</a:t>
            </a:r>
          </a:p>
          <a:p>
            <a:r>
              <a:rPr lang="en-GB" i="1" dirty="0"/>
              <a:t>Dedicated team leader</a:t>
            </a:r>
          </a:p>
          <a:p>
            <a:r>
              <a:rPr lang="en-GB" i="1" dirty="0"/>
              <a:t>Range of levels of working</a:t>
            </a:r>
          </a:p>
          <a:p>
            <a:r>
              <a:rPr lang="en-GB" i="1" dirty="0"/>
              <a:t>Share a base </a:t>
            </a:r>
          </a:p>
          <a:p>
            <a:r>
              <a:rPr lang="en-GB" i="1" dirty="0"/>
              <a:t>Regular team meetings</a:t>
            </a:r>
          </a:p>
          <a:p>
            <a:r>
              <a:rPr lang="en-GB" i="1" dirty="0"/>
              <a:t>PCP can be applied in this model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7495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130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Buddiannau</a:t>
            </a:r>
            <a:r>
              <a:rPr lang="en-GB" sz="44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9473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endParaRPr lang="en-GB" dirty="0"/>
          </a:p>
          <a:p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hwyluso</a:t>
            </a:r>
            <a:endParaRPr lang="en-GB" dirty="0"/>
          </a:p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ac </a:t>
            </a:r>
            <a:r>
              <a:rPr lang="en-GB" dirty="0" err="1"/>
              <a:t>ataliol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2082484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A team identity</a:t>
            </a:r>
          </a:p>
          <a:p>
            <a:r>
              <a:rPr lang="en-GB" i="1" dirty="0"/>
              <a:t>Sharing of skills and knowledge</a:t>
            </a:r>
          </a:p>
          <a:p>
            <a:r>
              <a:rPr lang="en-GB" i="1" dirty="0"/>
              <a:t>Communication should be straightforward</a:t>
            </a:r>
          </a:p>
          <a:p>
            <a:r>
              <a:rPr lang="en-GB" i="1" dirty="0"/>
              <a:t>Joint training easy to facilitate</a:t>
            </a:r>
          </a:p>
          <a:p>
            <a:r>
              <a:rPr lang="en-GB" i="1" dirty="0"/>
              <a:t>Preventative and early intervention work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60" y="267494"/>
            <a:ext cx="245944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4859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Heriau</a:t>
            </a:r>
            <a:r>
              <a:rPr lang="en-GB" sz="44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/>
              <a:t>Gall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heriol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ganolfannau</a:t>
            </a:r>
            <a:r>
              <a:rPr lang="en-GB" dirty="0"/>
              <a:t>-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endParaRPr lang="en-GB" dirty="0"/>
          </a:p>
          <a:p>
            <a:r>
              <a:rPr lang="en-GB" dirty="0" err="1"/>
              <a:t>Perthnasau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cyfarfodydd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6246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/>
              <a:t>Recruitment can be challenging</a:t>
            </a:r>
          </a:p>
          <a:p>
            <a:r>
              <a:rPr lang="en-GB" i="1" dirty="0"/>
              <a:t>Time and resources for team building </a:t>
            </a:r>
            <a:endParaRPr lang="cy-GB" i="1" dirty="0"/>
          </a:p>
          <a:p>
            <a:r>
              <a:rPr lang="en-GB" i="1" dirty="0"/>
              <a:t>Different bases- team working and communication challenges</a:t>
            </a:r>
          </a:p>
          <a:p>
            <a:r>
              <a:rPr lang="en-GB" i="1" dirty="0"/>
              <a:t>Good relationships vital</a:t>
            </a:r>
          </a:p>
          <a:p>
            <a:r>
              <a:rPr lang="en-GB" i="1" dirty="0"/>
              <a:t>Sufficient time for meetings required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99" y="267495"/>
            <a:ext cx="2162601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9374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d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Examples of multi-agency teams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04218"/>
            <a:ext cx="4038600" cy="4525963"/>
          </a:xfrm>
        </p:spPr>
        <p:txBody>
          <a:bodyPr/>
          <a:lstStyle/>
          <a:p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Troseddau</a:t>
            </a:r>
            <a:r>
              <a:rPr lang="en-GB" dirty="0"/>
              <a:t> </a:t>
            </a:r>
            <a:r>
              <a:rPr lang="en-GB" dirty="0" err="1"/>
              <a:t>Ieuenctid</a:t>
            </a:r>
            <a:endParaRPr lang="en-GB" dirty="0"/>
          </a:p>
          <a:p>
            <a:r>
              <a:rPr lang="en-GB" dirty="0" err="1"/>
              <a:t>Dechrau’n</a:t>
            </a:r>
            <a:r>
              <a:rPr lang="en-GB" dirty="0"/>
              <a:t> </a:t>
            </a:r>
            <a:r>
              <a:rPr lang="en-GB" dirty="0" err="1"/>
              <a:t>Deg</a:t>
            </a:r>
            <a:endParaRPr lang="en-GB" dirty="0"/>
          </a:p>
          <a:p>
            <a:r>
              <a:rPr lang="en-GB" dirty="0"/>
              <a:t>Tim Plant </a:t>
            </a:r>
            <a:r>
              <a:rPr lang="en-GB" dirty="0" err="1"/>
              <a:t>Anabl</a:t>
            </a:r>
            <a:endParaRPr lang="en-GB" dirty="0"/>
          </a:p>
          <a:p>
            <a:r>
              <a:rPr lang="en-GB" dirty="0" err="1"/>
              <a:t>Eraill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/>
          <a:lstStyle/>
          <a:p>
            <a:r>
              <a:rPr lang="en-GB" i="1" dirty="0"/>
              <a:t>Youth Offending Team</a:t>
            </a:r>
          </a:p>
          <a:p>
            <a:r>
              <a:rPr lang="en-GB" i="1" dirty="0"/>
              <a:t>Flying Start</a:t>
            </a:r>
          </a:p>
          <a:p>
            <a:r>
              <a:rPr lang="en-GB" i="1" dirty="0"/>
              <a:t>Disabled Children’s Team</a:t>
            </a:r>
          </a:p>
          <a:p>
            <a:r>
              <a:rPr lang="en-GB" i="1" dirty="0"/>
              <a:t>Others?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318488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318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/>
              <a:t>Beth yw’r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galluogol</a:t>
            </a:r>
            <a:r>
              <a:rPr lang="en-GB" dirty="0"/>
              <a:t> sydd yn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gwahanol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arweinwyr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What are the enabling factors that encourage individuals from diverse backgrounds to become an effective team?</a:t>
            </a:r>
          </a:p>
          <a:p>
            <a:r>
              <a:rPr lang="en-GB" i="1" dirty="0"/>
              <a:t>What are the attributes that make effective team leaders?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19310"/>
            <a:ext cx="1638677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595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67494"/>
            <a:ext cx="88392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Modelau</a:t>
            </a:r>
            <a:r>
              <a:rPr lang="en-GB" sz="4400" dirty="0"/>
              <a:t> o </a:t>
            </a:r>
            <a:r>
              <a:rPr lang="en-GB" sz="4400" dirty="0" err="1"/>
              <a:t>weithio</a:t>
            </a:r>
            <a:r>
              <a:rPr lang="en-GB" sz="4400" dirty="0"/>
              <a:t> </a:t>
            </a:r>
            <a:r>
              <a:rPr lang="en-GB" sz="4400" dirty="0" err="1"/>
              <a:t>amlasiantaethol</a:t>
            </a:r>
            <a:r>
              <a:rPr lang="en-GB" sz="4400" dirty="0"/>
              <a:t>: 3</a:t>
            </a:r>
            <a:br>
              <a:rPr lang="en-GB" sz="4400" dirty="0"/>
            </a:br>
            <a:r>
              <a:rPr lang="en-GB" sz="4400" dirty="0"/>
              <a:t>Models of multi-agency work: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38400"/>
            <a:ext cx="4038600" cy="4525963"/>
          </a:xfrm>
        </p:spPr>
        <p:txBody>
          <a:bodyPr/>
          <a:lstStyle/>
          <a:p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integredig</a:t>
            </a:r>
            <a:endParaRPr lang="en-GB" dirty="0"/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</a:p>
          <a:p>
            <a:r>
              <a:rPr lang="en-GB" dirty="0" err="1"/>
              <a:t>Buddiannau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endParaRPr lang="en-GB" dirty="0"/>
          </a:p>
          <a:p>
            <a:r>
              <a:rPr lang="en-GB" dirty="0" err="1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401075"/>
            <a:ext cx="4038600" cy="4525963"/>
          </a:xfrm>
        </p:spPr>
        <p:txBody>
          <a:bodyPr/>
          <a:lstStyle/>
          <a:p>
            <a:r>
              <a:rPr lang="en-GB" i="1" dirty="0"/>
              <a:t>Integrated service</a:t>
            </a:r>
          </a:p>
          <a:p>
            <a:r>
              <a:rPr lang="en-GB" i="1" dirty="0"/>
              <a:t>Characteristics</a:t>
            </a:r>
          </a:p>
          <a:p>
            <a:r>
              <a:rPr lang="en-GB" i="1" dirty="0"/>
              <a:t>Benefits and opportunities</a:t>
            </a:r>
          </a:p>
          <a:p>
            <a:r>
              <a:rPr lang="en-GB" i="1" dirty="0"/>
              <a:t>Challenges</a:t>
            </a:r>
          </a:p>
          <a:p>
            <a:endParaRPr lang="cy-GB" i="1" dirty="0"/>
          </a:p>
        </p:txBody>
      </p:sp>
      <p:pic>
        <p:nvPicPr>
          <p:cNvPr id="5123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490" y="4343400"/>
            <a:ext cx="179771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8803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Nodweddion</a:t>
            </a:r>
            <a:r>
              <a:rPr lang="en-GB" sz="40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Yn </a:t>
            </a:r>
            <a:r>
              <a:rPr lang="en-GB" dirty="0" err="1"/>
              <a:t>hwb</a:t>
            </a:r>
            <a:r>
              <a:rPr lang="en-GB" dirty="0"/>
              <a:t> i’r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wasanaethau</a:t>
            </a:r>
            <a:endParaRPr lang="en-GB" dirty="0"/>
          </a:p>
          <a:p>
            <a:r>
              <a:rPr lang="en-GB" dirty="0"/>
              <a:t>Lleoliad </a:t>
            </a:r>
            <a:r>
              <a:rPr lang="en-GB" dirty="0" err="1"/>
              <a:t>athroniaeth</a:t>
            </a:r>
            <a:r>
              <a:rPr lang="en-GB" dirty="0"/>
              <a:t>, </a:t>
            </a:r>
            <a:r>
              <a:rPr lang="en-GB" dirty="0" err="1"/>
              <a:t>gweledigaeth</a:t>
            </a:r>
            <a:r>
              <a:rPr lang="en-GB" dirty="0"/>
              <a:t> ac egwyddorion </a:t>
            </a:r>
            <a:r>
              <a:rPr lang="en-GB" dirty="0" err="1"/>
              <a:t>cyffredin</a:t>
            </a:r>
            <a:endParaRPr lang="en-GB" dirty="0"/>
          </a:p>
          <a:p>
            <a:r>
              <a:rPr lang="en-GB" dirty="0" err="1"/>
              <a:t>Hwb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endParaRPr lang="en-GB" dirty="0"/>
          </a:p>
          <a:p>
            <a:r>
              <a:rPr lang="en-GB" dirty="0"/>
              <a:t>Fel arfer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safle</a:t>
            </a:r>
            <a:r>
              <a:rPr lang="en-GB" dirty="0"/>
              <a:t> ysgol/ lleoliad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r>
              <a:rPr lang="en-GB" dirty="0"/>
              <a:t>Staff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dull </a:t>
            </a:r>
            <a:r>
              <a:rPr lang="en-GB" dirty="0" err="1"/>
              <a:t>cydlynus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Gofal</a:t>
            </a:r>
            <a:r>
              <a:rPr lang="en-GB" dirty="0"/>
              <a:t> plant</a:t>
            </a:r>
          </a:p>
          <a:p>
            <a:pPr lvl="1"/>
            <a:r>
              <a:rPr lang="en-GB" dirty="0" err="1"/>
              <a:t>Cyngor</a:t>
            </a:r>
            <a:r>
              <a:rPr lang="en-GB" dirty="0"/>
              <a:t> ac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arbenigol</a:t>
            </a:r>
            <a:endParaRPr lang="en-GB" dirty="0"/>
          </a:p>
          <a:p>
            <a:pPr lvl="1"/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ymestyn</a:t>
            </a:r>
            <a:r>
              <a:rPr lang="en-GB" dirty="0"/>
              <a:t> </a:t>
            </a:r>
            <a:r>
              <a:rPr lang="en-GB" dirty="0" err="1"/>
              <a:t>allan</a:t>
            </a:r>
            <a:endParaRPr lang="en-GB" dirty="0"/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/>
              <a:t>A hub for a community</a:t>
            </a:r>
            <a:endParaRPr lang="cy-GB" i="1" dirty="0"/>
          </a:p>
          <a:p>
            <a:r>
              <a:rPr lang="en-GB" i="1" dirty="0"/>
              <a:t>A range of services</a:t>
            </a:r>
          </a:p>
          <a:p>
            <a:r>
              <a:rPr lang="en-GB" i="1" dirty="0"/>
              <a:t>A common location, philosophy, vision and principles</a:t>
            </a:r>
          </a:p>
          <a:p>
            <a:r>
              <a:rPr lang="en-GB" i="1" dirty="0"/>
              <a:t>Service hub</a:t>
            </a:r>
          </a:p>
          <a:p>
            <a:r>
              <a:rPr lang="en-GB" i="1" dirty="0"/>
              <a:t>Usually delivered from a school / early years setting</a:t>
            </a:r>
          </a:p>
          <a:p>
            <a:r>
              <a:rPr lang="en-GB" i="1" dirty="0"/>
              <a:t>Staff work in a co-ordinated way e.g.</a:t>
            </a:r>
          </a:p>
          <a:p>
            <a:pPr lvl="1"/>
            <a:r>
              <a:rPr lang="en-GB" i="1" dirty="0"/>
              <a:t>Child care</a:t>
            </a:r>
          </a:p>
          <a:p>
            <a:pPr lvl="1"/>
            <a:r>
              <a:rPr lang="en-GB" i="1" dirty="0"/>
              <a:t>Specialist advice &amp; guidance</a:t>
            </a:r>
          </a:p>
          <a:p>
            <a:pPr lvl="1"/>
            <a:r>
              <a:rPr lang="en-GB" i="1" dirty="0"/>
              <a:t>Outreach support </a:t>
            </a:r>
          </a:p>
          <a:p>
            <a:r>
              <a:rPr lang="en-GB" i="1" dirty="0"/>
              <a:t>PCP can be applied in this model</a:t>
            </a:r>
            <a:endParaRPr lang="cy-GB" i="1" dirty="0"/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70" y="395510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0072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Buddiannau</a:t>
            </a:r>
            <a:r>
              <a:rPr lang="en-GB" sz="40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Gallu </a:t>
            </a:r>
            <a:r>
              <a:rPr lang="en-GB" dirty="0" err="1"/>
              <a:t>delio</a:t>
            </a:r>
            <a:r>
              <a:rPr lang="en-GB" dirty="0"/>
              <a:t> gyda </a:t>
            </a:r>
            <a:r>
              <a:rPr lang="en-GB" dirty="0" err="1"/>
              <a:t>materion</a:t>
            </a:r>
            <a:r>
              <a:rPr lang="en-GB" dirty="0"/>
              <a:t> eang</a:t>
            </a:r>
          </a:p>
          <a:p>
            <a:r>
              <a:rPr lang="en-GB" dirty="0"/>
              <a:t>Dim stigma ac </a:t>
            </a:r>
            <a:r>
              <a:rPr lang="en-GB" dirty="0" err="1"/>
              <a:t>i</a:t>
            </a:r>
            <a:r>
              <a:rPr lang="en-GB" dirty="0"/>
              <a:t> bawb</a:t>
            </a:r>
          </a:p>
          <a:p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  <a:p>
            <a:r>
              <a:rPr lang="en-GB" dirty="0" err="1"/>
              <a:t>Cyd-weithio</a:t>
            </a:r>
            <a:endParaRPr lang="en-GB" dirty="0"/>
          </a:p>
          <a:p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gyfathrebu</a:t>
            </a:r>
            <a:endParaRPr lang="en-GB" dirty="0"/>
          </a:p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adre</a:t>
            </a:r>
            <a:endParaRPr lang="en-GB" dirty="0"/>
          </a:p>
          <a:p>
            <a:r>
              <a:rPr lang="en-GB" dirty="0"/>
              <a:t>Hyfforddiant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Address a full range of issues</a:t>
            </a:r>
          </a:p>
          <a:p>
            <a:r>
              <a:rPr lang="en-GB" i="1" dirty="0"/>
              <a:t>Non stigmatizing, universal</a:t>
            </a:r>
          </a:p>
          <a:p>
            <a:r>
              <a:rPr lang="en-GB" i="1" dirty="0"/>
              <a:t>Knock on benefits for education</a:t>
            </a:r>
          </a:p>
          <a:p>
            <a:r>
              <a:rPr lang="en-GB" i="1" dirty="0"/>
              <a:t>Co-working </a:t>
            </a:r>
          </a:p>
          <a:p>
            <a:r>
              <a:rPr lang="en-GB" i="1" dirty="0"/>
              <a:t>Joint training</a:t>
            </a:r>
          </a:p>
          <a:p>
            <a:r>
              <a:rPr lang="en-GB" i="1" dirty="0"/>
              <a:t>Enhanced communication</a:t>
            </a:r>
          </a:p>
          <a:p>
            <a:r>
              <a:rPr lang="en-GB" i="1" dirty="0"/>
              <a:t>Linked to home agency</a:t>
            </a:r>
          </a:p>
          <a:p>
            <a:r>
              <a:rPr lang="en-GB" i="1" dirty="0"/>
              <a:t>Training and development from home agency</a:t>
            </a:r>
          </a:p>
        </p:txBody>
      </p:sp>
      <p:pic>
        <p:nvPicPr>
          <p:cNvPr id="6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57" y="566807"/>
            <a:ext cx="1797710" cy="10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7577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Heriau</a:t>
            </a:r>
            <a:r>
              <a:rPr lang="en-GB" sz="40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2846" y="21336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Meddwl newydd </a:t>
            </a:r>
            <a:r>
              <a:rPr lang="en-GB" dirty="0" err="1"/>
              <a:t>ynglyn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o ysgol neu leoliad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– gall hyn fod yn </a:t>
            </a:r>
            <a:r>
              <a:rPr lang="en-GB" dirty="0" err="1"/>
              <a:t>anodd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â </a:t>
            </a:r>
            <a:r>
              <a:rPr lang="en-GB" dirty="0" err="1"/>
              <a:t>phartneriaid</a:t>
            </a:r>
            <a:r>
              <a:rPr lang="en-GB" dirty="0"/>
              <a:t> a’r </a:t>
            </a:r>
            <a:r>
              <a:rPr lang="en-GB" dirty="0" err="1"/>
              <a:t>gymuned</a:t>
            </a:r>
            <a:r>
              <a:rPr lang="en-GB" dirty="0"/>
              <a:t> ysgol </a:t>
            </a:r>
            <a:r>
              <a:rPr lang="en-GB" dirty="0" err="1"/>
              <a:t>gyfan</a:t>
            </a:r>
            <a:r>
              <a:rPr lang="en-GB" dirty="0"/>
              <a:t> at ei gilydd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Rheoli’r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mewn </a:t>
            </a:r>
            <a:r>
              <a:rPr lang="en-GB" dirty="0" err="1"/>
              <a:t>cyflog</a:t>
            </a:r>
            <a:r>
              <a:rPr lang="en-GB" dirty="0"/>
              <a:t> ac </a:t>
            </a:r>
            <a:r>
              <a:rPr lang="en-GB" dirty="0" err="1"/>
              <a:t>amodau</a:t>
            </a:r>
            <a:r>
              <a:rPr lang="en-GB" dirty="0"/>
              <a:t> gwaith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98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/>
              <a:t>Fresh thinking around the concept of the school or early years setting- this can be difficult</a:t>
            </a:r>
          </a:p>
          <a:p>
            <a:r>
              <a:rPr lang="en-GB" i="1" dirty="0"/>
              <a:t>How to bring partners and whole school community together</a:t>
            </a:r>
          </a:p>
          <a:p>
            <a:r>
              <a:rPr lang="en-GB" i="1" dirty="0"/>
              <a:t>Needs a joint sense of purpose</a:t>
            </a:r>
          </a:p>
          <a:p>
            <a:r>
              <a:rPr lang="en-GB" i="1" dirty="0"/>
              <a:t>Managing differences in pay and conditions 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56542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3615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Wasanaethau</a:t>
            </a:r>
            <a:r>
              <a:rPr lang="en-GB" dirty="0"/>
              <a:t> </a:t>
            </a:r>
            <a:r>
              <a:rPr lang="en-GB" dirty="0" err="1"/>
              <a:t>Integredig</a:t>
            </a:r>
            <a:br>
              <a:rPr lang="en-GB" dirty="0"/>
            </a:br>
            <a:r>
              <a:rPr lang="en-GB" dirty="0"/>
              <a:t>Examples of Integrated Services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51037"/>
            <a:ext cx="4038600" cy="4525963"/>
          </a:xfrm>
        </p:spPr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‘Every Child Matters’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endParaRPr lang="en-GB" dirty="0"/>
          </a:p>
          <a:p>
            <a:r>
              <a:rPr lang="en-GB" dirty="0" err="1"/>
              <a:t>Canolfannau</a:t>
            </a:r>
            <a:r>
              <a:rPr lang="en-GB" dirty="0"/>
              <a:t> Plant</a:t>
            </a:r>
          </a:p>
          <a:p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Iwerddon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Greater </a:t>
            </a:r>
            <a:r>
              <a:rPr lang="en-GB" dirty="0" err="1"/>
              <a:t>Shankill</a:t>
            </a:r>
            <a:r>
              <a:rPr lang="en-GB" dirty="0"/>
              <a:t> Integrated Services for Children and Young People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988427"/>
            <a:ext cx="4038600" cy="4525963"/>
          </a:xfrm>
        </p:spPr>
        <p:txBody>
          <a:bodyPr/>
          <a:lstStyle/>
          <a:p>
            <a:r>
              <a:rPr lang="en-GB" i="1" dirty="0"/>
              <a:t>Based around the Every Child Matters agenda in England</a:t>
            </a:r>
          </a:p>
          <a:p>
            <a:r>
              <a:rPr lang="en-GB" i="1" dirty="0"/>
              <a:t>Children’s Centres</a:t>
            </a:r>
          </a:p>
          <a:p>
            <a:r>
              <a:rPr lang="en-GB" i="1" dirty="0"/>
              <a:t>Also in Ireland- e.g. Greater </a:t>
            </a:r>
            <a:r>
              <a:rPr lang="en-GB" i="1" dirty="0" err="1"/>
              <a:t>Shankill</a:t>
            </a:r>
            <a:r>
              <a:rPr lang="en-GB" i="1" dirty="0"/>
              <a:t> Integrated Services for Children and Young People</a:t>
            </a:r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399" y="5447590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0813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broses </a:t>
            </a:r>
            <a:r>
              <a:rPr lang="en-GB" dirty="0" err="1"/>
              <a:t>sefydlu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cyfarfodydd</a:t>
            </a:r>
            <a:r>
              <a:rPr lang="en-GB" dirty="0"/>
              <a:t> /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strategol</a:t>
            </a:r>
            <a:r>
              <a:rPr lang="en-GB" dirty="0"/>
              <a:t>  </a:t>
            </a:r>
          </a:p>
          <a:p>
            <a:r>
              <a:rPr lang="en-GB" dirty="0" err="1"/>
              <a:t>penodi</a:t>
            </a:r>
            <a:r>
              <a:rPr lang="en-GB" dirty="0"/>
              <a:t> staff </a:t>
            </a:r>
            <a:r>
              <a:rPr lang="en-GB" dirty="0" err="1"/>
              <a:t>allweddol</a:t>
            </a:r>
            <a:r>
              <a:rPr lang="en-GB" dirty="0"/>
              <a:t> </a:t>
            </a:r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cais</a:t>
            </a:r>
            <a:r>
              <a:rPr lang="en-GB" dirty="0"/>
              <a:t> am </a:t>
            </a:r>
            <a:r>
              <a:rPr lang="en-GB" dirty="0" err="1"/>
              <a:t>gyllid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ymgynghori</a:t>
            </a:r>
            <a:r>
              <a:rPr lang="en-GB" dirty="0"/>
              <a:t> â </a:t>
            </a:r>
            <a:r>
              <a:rPr lang="en-GB" dirty="0" err="1"/>
              <a:t>phartïon</a:t>
            </a:r>
            <a:r>
              <a:rPr lang="en-GB" dirty="0"/>
              <a:t> â </a:t>
            </a:r>
            <a:r>
              <a:rPr lang="en-GB" dirty="0" err="1"/>
              <a:t>diddordeb</a:t>
            </a:r>
            <a:r>
              <a:rPr lang="en-GB" dirty="0"/>
              <a:t> </a:t>
            </a:r>
          </a:p>
          <a:p>
            <a:r>
              <a:rPr lang="en-GB" dirty="0" err="1"/>
              <a:t>addasu</a:t>
            </a:r>
            <a:r>
              <a:rPr lang="en-GB" dirty="0"/>
              <a:t> / </a:t>
            </a:r>
            <a:r>
              <a:rPr lang="en-GB" dirty="0" err="1"/>
              <a:t>datblygu'r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gyfredol</a:t>
            </a:r>
            <a:r>
              <a:rPr lang="en-GB" dirty="0"/>
              <a:t> </a:t>
            </a:r>
          </a:p>
          <a:p>
            <a:r>
              <a:rPr lang="en-GB" dirty="0" err="1"/>
              <a:t>adleoli</a:t>
            </a:r>
            <a:r>
              <a:rPr lang="en-GB" dirty="0"/>
              <a:t>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un </a:t>
            </a:r>
            <a:r>
              <a:rPr lang="en-GB" dirty="0" err="1"/>
              <a:t>safle</a:t>
            </a:r>
            <a:endParaRPr lang="en-GB" dirty="0"/>
          </a:p>
          <a:p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 </a:t>
            </a:r>
          </a:p>
          <a:p>
            <a:r>
              <a:rPr lang="en-GB" dirty="0" err="1"/>
              <a:t>archwilio</a:t>
            </a:r>
            <a:r>
              <a:rPr lang="en-GB" dirty="0"/>
              <a:t> arfer da mewn </a:t>
            </a:r>
            <a:r>
              <a:rPr lang="en-GB" dirty="0" err="1"/>
              <a:t>mannau</a:t>
            </a:r>
            <a:r>
              <a:rPr lang="en-GB" dirty="0"/>
              <a:t> arall </a:t>
            </a:r>
          </a:p>
          <a:p>
            <a:r>
              <a:rPr lang="en-GB" dirty="0"/>
              <a:t>datblygu polisi</a:t>
            </a:r>
          </a:p>
          <a:p>
            <a:endParaRPr lang="en-GB" dirty="0"/>
          </a:p>
          <a:p>
            <a:pPr marL="64008" indent="0">
              <a:buNone/>
            </a:pPr>
            <a:r>
              <a:rPr lang="en-GB" dirty="0"/>
              <a:t>	        (Atkinson et al, 2002)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establishment of strategic-level meetings/steering groups</a:t>
            </a:r>
          </a:p>
          <a:p>
            <a:r>
              <a:rPr lang="en-GB" dirty="0"/>
              <a:t> appointment of key staff </a:t>
            </a:r>
          </a:p>
          <a:p>
            <a:r>
              <a:rPr lang="en-GB" dirty="0"/>
              <a:t>submission of a bid for funding </a:t>
            </a:r>
          </a:p>
          <a:p>
            <a:r>
              <a:rPr lang="en-GB" dirty="0"/>
              <a:t>consultation with interested parties </a:t>
            </a:r>
          </a:p>
          <a:p>
            <a:r>
              <a:rPr lang="en-GB" dirty="0"/>
              <a:t>adjustment/development of current provision</a:t>
            </a:r>
          </a:p>
          <a:p>
            <a:r>
              <a:rPr lang="en-GB" dirty="0"/>
              <a:t>relocation of agencies on to one site </a:t>
            </a:r>
          </a:p>
          <a:p>
            <a:r>
              <a:rPr lang="en-GB" dirty="0"/>
              <a:t>establishment of operational-level implementation groups </a:t>
            </a:r>
          </a:p>
          <a:p>
            <a:r>
              <a:rPr lang="en-GB" dirty="0"/>
              <a:t>examination of good practice elsewhere </a:t>
            </a:r>
          </a:p>
          <a:p>
            <a:r>
              <a:rPr lang="en-GB" dirty="0"/>
              <a:t>policy development </a:t>
            </a:r>
          </a:p>
          <a:p>
            <a:pPr marL="64008" indent="0">
              <a:buNone/>
            </a:pPr>
            <a:r>
              <a:rPr lang="en-GB" dirty="0"/>
              <a:t>	          (Atkinson et al, 2002)</a:t>
            </a:r>
          </a:p>
        </p:txBody>
      </p:sp>
    </p:spTree>
    <p:extLst>
      <p:ext uri="{BB962C8B-B14F-4D97-AF65-F5344CB8AC3E}">
        <p14:creationId xmlns:p14="http://schemas.microsoft.com/office/powerpoint/2010/main" val="4147517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2037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:</a:t>
            </a:r>
          </a:p>
          <a:p>
            <a:r>
              <a:rPr lang="en-GB" dirty="0"/>
              <a:t>Christa</a:t>
            </a:r>
          </a:p>
          <a:p>
            <a:r>
              <a:rPr lang="en-GB" dirty="0" err="1"/>
              <a:t>Darllenwch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</a:p>
          <a:p>
            <a:r>
              <a:rPr lang="en-GB" dirty="0" err="1"/>
              <a:t>Adrodd</a:t>
            </a:r>
            <a:r>
              <a:rPr lang="en-GB" dirty="0"/>
              <a:t> yn </a:t>
            </a:r>
            <a:r>
              <a:rPr lang="en-GB" dirty="0" err="1"/>
              <a:t>ôl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330533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Case study:</a:t>
            </a:r>
          </a:p>
          <a:p>
            <a:r>
              <a:rPr lang="en-GB" i="1" dirty="0"/>
              <a:t>Christa</a:t>
            </a:r>
          </a:p>
          <a:p>
            <a:r>
              <a:rPr lang="en-GB" i="1" dirty="0"/>
              <a:t>Read</a:t>
            </a:r>
          </a:p>
          <a:p>
            <a:r>
              <a:rPr lang="en-GB" i="1" dirty="0"/>
              <a:t>Consider </a:t>
            </a:r>
          </a:p>
          <a:p>
            <a:r>
              <a:rPr lang="en-GB" i="1" dirty="0"/>
              <a:t>Feedback</a:t>
            </a:r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209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8679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69" y="228600"/>
            <a:ext cx="8763000" cy="1399032"/>
          </a:xfrm>
        </p:spPr>
        <p:txBody>
          <a:bodyPr>
            <a:normAutofit fontScale="90000"/>
          </a:bodyPr>
          <a:lstStyle/>
          <a:p>
            <a:pPr algn="r"/>
            <a:br>
              <a:rPr lang="en-GB" sz="2400" dirty="0"/>
            </a:br>
            <a:br>
              <a:rPr lang="en-GB" sz="2400" dirty="0"/>
            </a:br>
            <a:r>
              <a:rPr lang="en-GB" sz="2700" dirty="0"/>
              <a:t>Reality: ‘</a:t>
            </a:r>
            <a:r>
              <a:rPr lang="en-GB" sz="2700" i="1" dirty="0"/>
              <a:t>Educational Psychologists and multiagency working’</a:t>
            </a:r>
            <a:br>
              <a:rPr lang="en-GB" sz="2700" dirty="0"/>
            </a:br>
            <a:r>
              <a:rPr lang="en-GB" sz="2400" dirty="0"/>
              <a:t>Gaskell &amp; </a:t>
            </a:r>
            <a:r>
              <a:rPr lang="en-GB" sz="2400" dirty="0" err="1"/>
              <a:t>Leadbetter</a:t>
            </a:r>
            <a:r>
              <a:rPr lang="en-GB" sz="2400" dirty="0"/>
              <a:t>, 2009 </a:t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169" y="2136959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endParaRPr lang="en-GB" dirty="0"/>
          </a:p>
          <a:p>
            <a:r>
              <a:rPr lang="en-GB" dirty="0"/>
              <a:t>GAA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endParaRPr lang="en-GB" dirty="0"/>
          </a:p>
          <a:p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â </a:t>
            </a:r>
            <a:r>
              <a:rPr lang="en-GB" dirty="0" err="1"/>
              <a:t>rôl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sgiliau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gryfderau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914" y="2161032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Issues of professional identity considered</a:t>
            </a:r>
          </a:p>
          <a:p>
            <a:r>
              <a:rPr lang="en-GB" i="1" dirty="0"/>
              <a:t>MAW enhanced feelings of professional identity</a:t>
            </a:r>
          </a:p>
          <a:p>
            <a:r>
              <a:rPr lang="en-GB" i="1" dirty="0"/>
              <a:t>Aided by clarification and development of own skills</a:t>
            </a:r>
          </a:p>
          <a:p>
            <a:r>
              <a:rPr lang="en-GB" i="1" dirty="0"/>
              <a:t>Working to strengths</a:t>
            </a:r>
          </a:p>
          <a:p>
            <a:r>
              <a:rPr lang="en-GB" sz="1700" dirty="0"/>
              <a:t>Gaskell &amp; </a:t>
            </a:r>
            <a:r>
              <a:rPr lang="en-GB" sz="1700" dirty="0" err="1"/>
              <a:t>Leadbetter</a:t>
            </a:r>
            <a:r>
              <a:rPr lang="en-GB" sz="1700" dirty="0"/>
              <a:t>, 2009</a:t>
            </a:r>
          </a:p>
        </p:txBody>
      </p:sp>
    </p:spTree>
    <p:extLst>
      <p:ext uri="{BB962C8B-B14F-4D97-AF65-F5344CB8AC3E}">
        <p14:creationId xmlns:p14="http://schemas.microsoft.com/office/powerpoint/2010/main" val="30631613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42386"/>
            <a:ext cx="8229600" cy="1399032"/>
          </a:xfrm>
        </p:spPr>
        <p:txBody>
          <a:bodyPr>
            <a:noAutofit/>
          </a:bodyPr>
          <a:lstStyle/>
          <a:p>
            <a:pPr algn="r"/>
            <a:br>
              <a:rPr lang="en-GB" sz="2400" dirty="0"/>
            </a:br>
            <a:r>
              <a:rPr lang="en-GB" sz="2400" dirty="0"/>
              <a:t>Reality : ‘The development of solution focused multi-agency meetings in a psychological service’</a:t>
            </a:r>
            <a:br>
              <a:rPr lang="en-GB" sz="2400" dirty="0"/>
            </a:br>
            <a:r>
              <a:rPr lang="en-GB" sz="2400" dirty="0"/>
              <a:t>Alexander &amp; Sked, 2010</a:t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524001"/>
            <a:ext cx="4495800" cy="5105399"/>
          </a:xfrm>
        </p:spPr>
        <p:txBody>
          <a:bodyPr>
            <a:noAutofit/>
          </a:bodyPr>
          <a:lstStyle/>
          <a:p>
            <a:r>
              <a:rPr lang="en-GB" sz="1800" dirty="0" err="1">
                <a:cs typeface="Arial" panose="020B0604020202020204" pitchFamily="34" charset="0"/>
              </a:rPr>
              <a:t>Datblygwyd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strwythur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penodol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i’r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cyfarfodydd</a:t>
            </a:r>
            <a:endParaRPr lang="en-GB" sz="1800" dirty="0">
              <a:cs typeface="Arial" panose="020B0604020202020204" pitchFamily="34" charset="0"/>
            </a:endParaRPr>
          </a:p>
          <a:p>
            <a:r>
              <a:rPr lang="en-GB" sz="1800" dirty="0">
                <a:cs typeface="Arial" panose="020B0604020202020204" pitchFamily="34" charset="0"/>
              </a:rPr>
              <a:t>Egwyddorion yn </a:t>
            </a:r>
            <a:r>
              <a:rPr lang="en-GB" sz="1800" dirty="0" err="1">
                <a:cs typeface="Arial" panose="020B0604020202020204" pitchFamily="34" charset="0"/>
              </a:rPr>
              <a:t>ffocysu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ar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ddatrysiad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Does dim </a:t>
            </a:r>
            <a:r>
              <a:rPr lang="en-GB" sz="1800" dirty="0" err="1">
                <a:cs typeface="Arial" panose="020B0604020202020204" pitchFamily="34" charset="0"/>
              </a:rPr>
              <a:t>angen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deall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gwraidd</a:t>
            </a:r>
            <a:r>
              <a:rPr lang="en-GB" sz="1800" dirty="0">
                <a:cs typeface="Arial" panose="020B0604020202020204" pitchFamily="34" charset="0"/>
              </a:rPr>
              <a:t> y </a:t>
            </a:r>
            <a:r>
              <a:rPr lang="en-GB" sz="1800" dirty="0" err="1">
                <a:cs typeface="Arial" panose="020B0604020202020204" pitchFamily="34" charset="0"/>
              </a:rPr>
              <a:t>broblem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</a:t>
            </a:r>
            <a:r>
              <a:rPr lang="en-GB" sz="1800" dirty="0" err="1">
                <a:cs typeface="Arial" panose="020B0604020202020204" pitchFamily="34" charset="0"/>
              </a:rPr>
              <a:t>goliau</a:t>
            </a:r>
            <a:r>
              <a:rPr lang="en-GB" sz="1800" dirty="0">
                <a:cs typeface="Arial" panose="020B0604020202020204" pitchFamily="34" charset="0"/>
              </a:rPr>
              <a:t> yn </a:t>
            </a:r>
            <a:r>
              <a:rPr lang="en-GB" sz="1800" dirty="0" err="1">
                <a:cs typeface="Arial" panose="020B0604020202020204" pitchFamily="34" charset="0"/>
              </a:rPr>
              <a:t>ganolog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Dim bod yn rhan, dim </a:t>
            </a:r>
            <a:r>
              <a:rPr lang="en-GB" sz="1800" dirty="0" err="1">
                <a:cs typeface="Arial" panose="020B0604020202020204" pitchFamily="34" charset="0"/>
              </a:rPr>
              <a:t>newid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 err="1">
                <a:cs typeface="Arial" panose="020B0604020202020204" pitchFamily="34" charset="0"/>
              </a:rPr>
              <a:t>Nodir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amser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gorffen</a:t>
            </a:r>
            <a:r>
              <a:rPr lang="en-GB" sz="1800" dirty="0">
                <a:cs typeface="Arial" panose="020B0604020202020204" pitchFamily="34" charset="0"/>
              </a:rPr>
              <a:t> y </a:t>
            </a:r>
            <a:r>
              <a:rPr lang="en-GB" sz="1800" dirty="0" err="1">
                <a:cs typeface="Arial" panose="020B0604020202020204" pitchFamily="34" charset="0"/>
              </a:rPr>
              <a:t>cyfarfod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Un </a:t>
            </a:r>
            <a:r>
              <a:rPr lang="en-GB" sz="1800" dirty="0" err="1">
                <a:cs typeface="Arial" panose="020B0604020202020204" pitchFamily="34" charset="0"/>
              </a:rPr>
              <a:t>newid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bach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</a:t>
            </a:r>
            <a:r>
              <a:rPr lang="en-GB" sz="1800" dirty="0" err="1">
                <a:cs typeface="Arial" panose="020B0604020202020204" pitchFamily="34" charset="0"/>
              </a:rPr>
              <a:t>wastad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eithriad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i</a:t>
            </a:r>
            <a:r>
              <a:rPr lang="en-GB" sz="1800" dirty="0">
                <a:cs typeface="Arial" panose="020B0604020202020204" pitchFamily="34" charset="0"/>
              </a:rPr>
              <a:t> bob problem</a:t>
            </a:r>
          </a:p>
          <a:p>
            <a:pPr lvl="1"/>
            <a:r>
              <a:rPr lang="en-GB" sz="1800" dirty="0" err="1">
                <a:cs typeface="Arial" panose="020B0604020202020204" pitchFamily="34" charset="0"/>
              </a:rPr>
              <a:t>Os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ydy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e’n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gweithio</a:t>
            </a:r>
            <a:r>
              <a:rPr lang="en-GB" sz="1800" dirty="0">
                <a:cs typeface="Arial" panose="020B0604020202020204" pitchFamily="34" charset="0"/>
              </a:rPr>
              <a:t>, </a:t>
            </a:r>
            <a:r>
              <a:rPr lang="en-GB" sz="1800" dirty="0" err="1">
                <a:cs typeface="Arial" panose="020B0604020202020204" pitchFamily="34" charset="0"/>
              </a:rPr>
              <a:t>gwnewch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fwy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ohono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gan </a:t>
            </a:r>
            <a:r>
              <a:rPr lang="en-GB" sz="1800" dirty="0" err="1">
                <a:cs typeface="Arial" panose="020B0604020202020204" pitchFamily="34" charset="0"/>
              </a:rPr>
              <a:t>bobl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gyfoeth</a:t>
            </a:r>
            <a:r>
              <a:rPr lang="en-GB" sz="1800" dirty="0">
                <a:cs typeface="Arial" panose="020B0604020202020204" pitchFamily="34" charset="0"/>
              </a:rPr>
              <a:t> o </a:t>
            </a:r>
            <a:r>
              <a:rPr lang="en-GB" sz="1800" dirty="0" err="1">
                <a:cs typeface="Arial" panose="020B0604020202020204" pitchFamily="34" charset="0"/>
              </a:rPr>
              <a:t>adnoddau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Gellir </a:t>
            </a:r>
            <a:r>
              <a:rPr lang="en-GB" sz="1800" dirty="0" err="1">
                <a:cs typeface="Arial" panose="020B0604020202020204" pitchFamily="34" charset="0"/>
              </a:rPr>
              <a:t>cymhwyso</a:t>
            </a:r>
            <a:r>
              <a:rPr lang="en-GB" sz="1800" dirty="0">
                <a:cs typeface="Arial" panose="020B0604020202020204" pitchFamily="34" charset="0"/>
              </a:rPr>
              <a:t> CPG i’r model hwn</a:t>
            </a:r>
          </a:p>
          <a:p>
            <a:pPr marL="64008" indent="0">
              <a:buNone/>
            </a:pP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1"/>
            <a:ext cx="4267200" cy="4724400"/>
          </a:xfrm>
        </p:spPr>
        <p:txBody>
          <a:bodyPr>
            <a:noAutofit/>
          </a:bodyPr>
          <a:lstStyle/>
          <a:p>
            <a:r>
              <a:rPr lang="en-GB" sz="1800" i="1" dirty="0"/>
              <a:t>A distinctive meeting structure developed</a:t>
            </a:r>
          </a:p>
          <a:p>
            <a:r>
              <a:rPr lang="en-GB" sz="1800" i="1" dirty="0"/>
              <a:t>Solution focused principles -</a:t>
            </a:r>
          </a:p>
          <a:p>
            <a:pPr lvl="1"/>
            <a:r>
              <a:rPr lang="en-GB" sz="1800" i="1" dirty="0"/>
              <a:t>No need to understand cause of problem</a:t>
            </a:r>
          </a:p>
          <a:p>
            <a:pPr lvl="1"/>
            <a:r>
              <a:rPr lang="en-GB" sz="1800" i="1" dirty="0"/>
              <a:t>Goals are central</a:t>
            </a:r>
          </a:p>
          <a:p>
            <a:pPr lvl="1"/>
            <a:r>
              <a:rPr lang="en-GB" sz="1800" i="1" dirty="0"/>
              <a:t>No sign up, no change</a:t>
            </a:r>
          </a:p>
          <a:p>
            <a:pPr lvl="1"/>
            <a:r>
              <a:rPr lang="en-GB" sz="1800" i="1" dirty="0"/>
              <a:t>End time of meeting stated</a:t>
            </a:r>
          </a:p>
          <a:p>
            <a:pPr lvl="1"/>
            <a:r>
              <a:rPr lang="en-GB" sz="1800" i="1" dirty="0"/>
              <a:t>One small change</a:t>
            </a:r>
          </a:p>
          <a:p>
            <a:pPr lvl="1"/>
            <a:r>
              <a:rPr lang="en-GB" sz="1800" i="1" dirty="0"/>
              <a:t>Always exceptions to problems</a:t>
            </a:r>
          </a:p>
          <a:p>
            <a:pPr lvl="1"/>
            <a:r>
              <a:rPr lang="en-GB" sz="1800" i="1" dirty="0"/>
              <a:t>If it works, do more of it</a:t>
            </a:r>
          </a:p>
          <a:p>
            <a:pPr lvl="1"/>
            <a:r>
              <a:rPr lang="en-GB" sz="1800" i="1" dirty="0"/>
              <a:t>People have a wealth of resources</a:t>
            </a:r>
          </a:p>
          <a:p>
            <a:pPr lvl="1"/>
            <a:r>
              <a:rPr lang="en-GB" sz="1800" i="1" dirty="0"/>
              <a:t>PCP can be applied in this model</a:t>
            </a:r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29218269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Alexander, S. &amp; </a:t>
            </a:r>
            <a:r>
              <a:rPr lang="en-GB" sz="1600" dirty="0" err="1"/>
              <a:t>Sked,H</a:t>
            </a:r>
            <a:r>
              <a:rPr lang="en-GB" sz="1600" dirty="0"/>
              <a:t>. ( 2010) ‘The development of solution focused multi-agency meetings in a psychological service’.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Vol 26, No 3, September 2010, 239-249</a:t>
            </a:r>
          </a:p>
          <a:p>
            <a:r>
              <a:rPr lang="en-GB" sz="1600" dirty="0"/>
              <a:t>Atkinson, M. Wilkin, A. Stott, A. Doherty. P &amp; Kinder, K. (2002) ‘multi-agency working: a detailed study’. </a:t>
            </a:r>
            <a:r>
              <a:rPr lang="en-GB" sz="1600"/>
              <a:t>Slough: NFER</a:t>
            </a:r>
            <a:endParaRPr lang="en-GB" sz="1600" dirty="0"/>
          </a:p>
          <a:p>
            <a:r>
              <a:rPr lang="en-GB" sz="1600" dirty="0"/>
              <a:t>Gaskell, S. &amp; </a:t>
            </a:r>
            <a:r>
              <a:rPr lang="en-GB" sz="1600" dirty="0" err="1"/>
              <a:t>Leadbetter,J</a:t>
            </a:r>
            <a:r>
              <a:rPr lang="en-GB" sz="1600" dirty="0"/>
              <a:t>. ( 2009) ‘Educational psychologists and multi-agency working: exploring professional identity’.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</a:t>
            </a:r>
            <a:r>
              <a:rPr lang="en-GB" sz="1600" dirty="0" err="1"/>
              <a:t>Vol</a:t>
            </a:r>
            <a:r>
              <a:rPr lang="en-GB" sz="1600" dirty="0"/>
              <a:t> 25. No2. June 2009, 97-111</a:t>
            </a:r>
          </a:p>
          <a:p>
            <a:r>
              <a:rPr lang="en-GB" sz="1600" dirty="0"/>
              <a:t>Gasper, M. ( 2010) </a:t>
            </a:r>
            <a:r>
              <a:rPr lang="en-GB" sz="1600" i="1" dirty="0"/>
              <a:t>Multi-agency Working in the Early Years. Challenges and Opportunities. </a:t>
            </a:r>
            <a:r>
              <a:rPr lang="en-GB" sz="1600" dirty="0"/>
              <a:t>London: Sage</a:t>
            </a:r>
          </a:p>
          <a:p>
            <a:r>
              <a:rPr lang="cy-GB" sz="1600" dirty="0" err="1"/>
              <a:t>Greater</a:t>
            </a:r>
            <a:r>
              <a:rPr lang="cy-GB" sz="1600" dirty="0"/>
              <a:t> </a:t>
            </a:r>
            <a:r>
              <a:rPr lang="cy-GB" sz="1600" dirty="0" err="1"/>
              <a:t>Shankill</a:t>
            </a:r>
            <a:r>
              <a:rPr lang="cy-GB" sz="1600" dirty="0"/>
              <a:t> </a:t>
            </a:r>
            <a:r>
              <a:rPr lang="cy-GB" sz="1600" dirty="0" err="1"/>
              <a:t>Partnership</a:t>
            </a:r>
            <a:r>
              <a:rPr lang="cy-GB" sz="1600" dirty="0"/>
              <a:t> ( 2014) </a:t>
            </a:r>
            <a:r>
              <a:rPr lang="cy-GB" sz="1600" dirty="0" err="1"/>
              <a:t>Integrated</a:t>
            </a:r>
            <a:r>
              <a:rPr lang="cy-GB" sz="1600" dirty="0"/>
              <a:t> Services </a:t>
            </a:r>
            <a:r>
              <a:rPr lang="cy-GB" sz="1600" dirty="0" err="1"/>
              <a:t>for</a:t>
            </a:r>
            <a:r>
              <a:rPr lang="cy-GB" sz="1600" dirty="0"/>
              <a:t> </a:t>
            </a:r>
            <a:r>
              <a:rPr lang="cy-GB" sz="1600" dirty="0" err="1"/>
              <a:t>Children</a:t>
            </a:r>
            <a:r>
              <a:rPr lang="cy-GB" sz="1600" dirty="0"/>
              <a:t> and Young </a:t>
            </a:r>
            <a:r>
              <a:rPr lang="cy-GB" sz="1600" dirty="0" err="1"/>
              <a:t>People</a:t>
            </a:r>
            <a:r>
              <a:rPr lang="cy-GB" sz="1600" dirty="0"/>
              <a:t>. </a:t>
            </a:r>
            <a:r>
              <a:rPr lang="cy-GB" sz="1600" dirty="0" err="1"/>
              <a:t>Available</a:t>
            </a:r>
            <a:r>
              <a:rPr lang="cy-GB" sz="1600" dirty="0"/>
              <a:t> at  </a:t>
            </a:r>
            <a:r>
              <a:rPr lang="cy-GB" sz="1600" dirty="0">
                <a:hlinkClick r:id="rId2"/>
              </a:rPr>
              <a:t>http://greatershankillpartnership.org/integrated-services-iscyp.html</a:t>
            </a:r>
            <a:r>
              <a:rPr lang="cy-GB" sz="1600" dirty="0"/>
              <a:t> [ </a:t>
            </a:r>
            <a:r>
              <a:rPr lang="cy-GB" sz="1600" dirty="0" err="1"/>
              <a:t>Accessed</a:t>
            </a:r>
            <a:r>
              <a:rPr lang="cy-GB" sz="1600" dirty="0"/>
              <a:t> 4.11.14]</a:t>
            </a:r>
          </a:p>
          <a:p>
            <a:r>
              <a:rPr lang="en-GB" sz="1600" dirty="0"/>
              <a:t>Walker, G. (2008) </a:t>
            </a:r>
            <a:r>
              <a:rPr lang="en-GB" sz="1600" i="1" dirty="0"/>
              <a:t>Working Together for Children. A critical Introduction to Multi agency working</a:t>
            </a:r>
            <a:r>
              <a:rPr lang="en-GB" sz="1600" dirty="0"/>
              <a:t>. London: Continuum</a:t>
            </a:r>
          </a:p>
          <a:p>
            <a:pPr marL="64008" indent="0">
              <a:buNone/>
            </a:pPr>
            <a:endParaRPr lang="cy-GB" sz="1600" dirty="0"/>
          </a:p>
          <a:p>
            <a:endParaRPr lang="cy-GB" sz="32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154200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9122DD-E713-4C41-B80D-0FD17FD5CB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4C9FE33-A7CB-4FED-B4F9-B192FFD3A6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C9A0AD-B88E-42E3-A6AB-8D7CF07DCB56}">
  <ds:schemaRefs>
    <ds:schemaRef ds:uri="http://purl.org/dc/elements/1.1/"/>
    <ds:schemaRef ds:uri="http://schemas.microsoft.com/office/2006/metadata/properties"/>
    <ds:schemaRef ds:uri="5e4866c9-5473-4b36-a248-8ce6a7a4bde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f9d1f62-2b66-4e13-be38-f795d411800a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347</TotalTime>
  <Words>2206</Words>
  <Application>Microsoft Office PowerPoint</Application>
  <PresentationFormat>On-screen Show (4:3)</PresentationFormat>
  <Paragraphs>360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Verdana</vt:lpstr>
      <vt:lpstr>Wingdings 2</vt:lpstr>
      <vt:lpstr>Verve</vt:lpstr>
      <vt:lpstr>ECES6009/C Gwneud Gwahaniaeth/ Making a Difference</vt:lpstr>
      <vt:lpstr>Gorolwg  Overview</vt:lpstr>
      <vt:lpstr>Pwrpas Gweithio Amlasiantaethol Rationale of Multi-Agency Working</vt:lpstr>
      <vt:lpstr>Prif nodau gweithio amlasiantaethol Main aims of multi-agency working</vt:lpstr>
      <vt:lpstr>Prif nodau gweithio amlasiantaethol Main aims of multi-agency working</vt:lpstr>
      <vt:lpstr>Buddiannau gweithio amlasiantaethol</vt:lpstr>
      <vt:lpstr>Benefits of multi-agency working</vt:lpstr>
      <vt:lpstr>Tasg/Task</vt:lpstr>
      <vt:lpstr>Beth sy’n gallu mynd o’i le…    What gets in the way …</vt:lpstr>
      <vt:lpstr>PowerPoint Presentation</vt:lpstr>
      <vt:lpstr>Modelau o weithio amlasiantaethol: 1 Models of multi-agency work: 1 ( Walker 2008)</vt:lpstr>
      <vt:lpstr>Panel amlasiantaethol Multi-agency panel Nodweddion / Features</vt:lpstr>
      <vt:lpstr>Panel amlasiantaethol Multi-agency panel Buddiannau / Benefits</vt:lpstr>
      <vt:lpstr>Panel amlasiantaethol Multi-agency panel Heriau / Challenges</vt:lpstr>
      <vt:lpstr>Esiamplau o Banelau Amlasiantaethol Examples of Multi-Agency Panels</vt:lpstr>
      <vt:lpstr>Modelau o weithio amlasiataethol:2 Models of multi-agency work:2</vt:lpstr>
      <vt:lpstr>Tîm amlasiantaethol Multi-agency team Nodweddion / Features</vt:lpstr>
      <vt:lpstr>Tîm amlasiantaethol Multi-agency team Buddiannau / Benefits</vt:lpstr>
      <vt:lpstr>Tîm amlasiantaethol Multi-agency team Heriau / Challenges</vt:lpstr>
      <vt:lpstr>Esiamplau o dîmau amlasiantaethol Examples of multi-agency teams</vt:lpstr>
      <vt:lpstr>Tasg/Task</vt:lpstr>
      <vt:lpstr>Modelau o weithio amlasiantaethol: 3 Models of multi-agency work: 3</vt:lpstr>
      <vt:lpstr>Gwasanaeth Integredig Integrated Service Nodweddion / Features</vt:lpstr>
      <vt:lpstr>Gwasanaeth Integredig Integrated Service Buddiannau / Benefits</vt:lpstr>
      <vt:lpstr>Gwasanaeth Integredig Integrated Service Heriau / Challenges</vt:lpstr>
      <vt:lpstr>Esiamplau o Wasanaethau Integredig Examples of Integrated Services</vt:lpstr>
      <vt:lpstr>Y broses sefydlu  The development process</vt:lpstr>
      <vt:lpstr>Tasg/Task</vt:lpstr>
      <vt:lpstr>  Reality: ‘Educational Psychologists and multiagency working’ Gaskell &amp; Leadbetter, 2009  </vt:lpstr>
      <vt:lpstr> Reality : ‘The development of solution focused multi-agency meetings in a psychological service’ Alexander &amp; Sked, 2010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41</cp:revision>
  <dcterms:created xsi:type="dcterms:W3CDTF">2014-10-28T14:51:31Z</dcterms:created>
  <dcterms:modified xsi:type="dcterms:W3CDTF">2021-01-28T13:38:37Z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