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0"/>
  </p:notesMasterIdLst>
  <p:sldIdLst>
    <p:sldId id="256" r:id="rId2"/>
    <p:sldId id="261" r:id="rId3"/>
    <p:sldId id="257" r:id="rId4"/>
    <p:sldId id="258" r:id="rId5"/>
    <p:sldId id="262" r:id="rId6"/>
    <p:sldId id="264" r:id="rId7"/>
    <p:sldId id="263" r:id="rId8"/>
    <p:sldId id="260" r:id="rId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599"/>
  </p:normalViewPr>
  <p:slideViewPr>
    <p:cSldViewPr snapToGrid="0" snapToObjects="1">
      <p:cViewPr varScale="1">
        <p:scale>
          <a:sx n="56" d="100"/>
          <a:sy n="56" d="100"/>
        </p:scale>
        <p:origin x="1056" y="78"/>
      </p:cViewPr>
      <p:guideLst/>
    </p:cSldViewPr>
  </p:slideViewPr>
  <p:notesTextViewPr>
    <p:cViewPr>
      <p:scale>
        <a:sx n="1" d="1"/>
        <a:sy n="1" d="1"/>
      </p:scale>
      <p:origin x="0" y="-108"/>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_rels/drawing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4" Type="http://schemas.openxmlformats.org/officeDocument/2006/relationships/image" Target="../media/image6.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A21B017-E999-40D9-9F05-EBDC1E5C4FC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89B54791-0F44-4EEB-8A2D-E85ACDA6F2E9}">
      <dgm:prSet/>
      <dgm:spPr/>
      <dgm:t>
        <a:bodyPr/>
        <a:lstStyle/>
        <a:p>
          <a:r>
            <a:rPr lang="en-GB"/>
            <a:t>Leadership style defines how leaders direct the work of a group of individuals. </a:t>
          </a:r>
          <a:endParaRPr lang="en-US"/>
        </a:p>
      </dgm:t>
    </dgm:pt>
    <dgm:pt modelId="{B9B26505-596E-4B65-86A0-FEE22ABCDBDD}" type="parTrans" cxnId="{498D8EA7-8FEF-4C7D-8299-A301E7DD0C56}">
      <dgm:prSet/>
      <dgm:spPr/>
      <dgm:t>
        <a:bodyPr/>
        <a:lstStyle/>
        <a:p>
          <a:endParaRPr lang="en-US"/>
        </a:p>
      </dgm:t>
    </dgm:pt>
    <dgm:pt modelId="{65DDDF93-1E0A-4C7B-AD66-47B8CAA2725D}" type="sibTrans" cxnId="{498D8EA7-8FEF-4C7D-8299-A301E7DD0C56}">
      <dgm:prSet/>
      <dgm:spPr/>
      <dgm:t>
        <a:bodyPr/>
        <a:lstStyle/>
        <a:p>
          <a:endParaRPr lang="en-US"/>
        </a:p>
      </dgm:t>
    </dgm:pt>
    <dgm:pt modelId="{4585364B-0BCA-4FDE-86EA-5018059CA4FB}">
      <dgm:prSet/>
      <dgm:spPr/>
      <dgm:t>
        <a:bodyPr/>
        <a:lstStyle/>
        <a:p>
          <a:r>
            <a:rPr lang="en-GB"/>
            <a:t>Leadership style refers to the actions leaders take to gather input from subordinates, make decisions, solve problems and review results. </a:t>
          </a:r>
          <a:endParaRPr lang="en-US"/>
        </a:p>
      </dgm:t>
    </dgm:pt>
    <dgm:pt modelId="{CD4A15F5-D0A9-4699-A27A-57FA50316388}" type="parTrans" cxnId="{1D514F7C-6CAE-41E1-88F4-F695FECA2C2F}">
      <dgm:prSet/>
      <dgm:spPr/>
      <dgm:t>
        <a:bodyPr/>
        <a:lstStyle/>
        <a:p>
          <a:endParaRPr lang="en-US"/>
        </a:p>
      </dgm:t>
    </dgm:pt>
    <dgm:pt modelId="{0D43BC3D-7C19-40DD-B918-78CAD9B7AAAD}" type="sibTrans" cxnId="{1D514F7C-6CAE-41E1-88F4-F695FECA2C2F}">
      <dgm:prSet/>
      <dgm:spPr/>
      <dgm:t>
        <a:bodyPr/>
        <a:lstStyle/>
        <a:p>
          <a:endParaRPr lang="en-US"/>
        </a:p>
      </dgm:t>
    </dgm:pt>
    <dgm:pt modelId="{617D8471-3A81-493A-A2D4-DE5639A849E3}">
      <dgm:prSet/>
      <dgm:spPr/>
      <dgm:t>
        <a:bodyPr/>
        <a:lstStyle/>
        <a:p>
          <a:r>
            <a:rPr lang="en-GB"/>
            <a:t>In contrast, leadership traits describe the personality types of successful leaders. Historically, measuring these traits encompasses the emotional, social, physical and intellectual capacity to lead others. </a:t>
          </a:r>
          <a:endParaRPr lang="en-US"/>
        </a:p>
      </dgm:t>
    </dgm:pt>
    <dgm:pt modelId="{44FF48D9-B867-4CA5-B063-FA061598FD56}" type="parTrans" cxnId="{39A4C95A-AF5C-4E68-93A4-7C4E935D7425}">
      <dgm:prSet/>
      <dgm:spPr/>
      <dgm:t>
        <a:bodyPr/>
        <a:lstStyle/>
        <a:p>
          <a:endParaRPr lang="en-US"/>
        </a:p>
      </dgm:t>
    </dgm:pt>
    <dgm:pt modelId="{E1F3160B-E104-4005-9348-E630B75E08AF}" type="sibTrans" cxnId="{39A4C95A-AF5C-4E68-93A4-7C4E935D7425}">
      <dgm:prSet/>
      <dgm:spPr/>
      <dgm:t>
        <a:bodyPr/>
        <a:lstStyle/>
        <a:p>
          <a:endParaRPr lang="en-US"/>
        </a:p>
      </dgm:t>
    </dgm:pt>
    <dgm:pt modelId="{50629962-3024-4156-9596-F0FCDA3665AF}" type="pres">
      <dgm:prSet presAssocID="{5A21B017-E999-40D9-9F05-EBDC1E5C4FC3}" presName="root" presStyleCnt="0">
        <dgm:presLayoutVars>
          <dgm:dir/>
          <dgm:resizeHandles val="exact"/>
        </dgm:presLayoutVars>
      </dgm:prSet>
      <dgm:spPr/>
    </dgm:pt>
    <dgm:pt modelId="{1FD72830-088E-428A-AA2A-2E2892DEAE7A}" type="pres">
      <dgm:prSet presAssocID="{89B54791-0F44-4EEB-8A2D-E85ACDA6F2E9}" presName="compNode" presStyleCnt="0"/>
      <dgm:spPr/>
    </dgm:pt>
    <dgm:pt modelId="{B0077ADE-C379-4394-B726-776E017ADC3D}" type="pres">
      <dgm:prSet presAssocID="{89B54791-0F44-4EEB-8A2D-E85ACDA6F2E9}" presName="bgRect" presStyleLbl="bgShp" presStyleIdx="0" presStyleCnt="3"/>
      <dgm:spPr/>
    </dgm:pt>
    <dgm:pt modelId="{CBA41EF9-34B4-43CC-BDEB-03F3DF5D2BAF}" type="pres">
      <dgm:prSet presAssocID="{89B54791-0F44-4EEB-8A2D-E85ACDA6F2E9}"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oup of People"/>
        </a:ext>
      </dgm:extLst>
    </dgm:pt>
    <dgm:pt modelId="{E5F0BCD0-1D9F-4FB5-8E46-A5DA62800046}" type="pres">
      <dgm:prSet presAssocID="{89B54791-0F44-4EEB-8A2D-E85ACDA6F2E9}" presName="spaceRect" presStyleCnt="0"/>
      <dgm:spPr/>
    </dgm:pt>
    <dgm:pt modelId="{6FFEFCA6-2BF2-4C17-AE51-62B3F8D47E0C}" type="pres">
      <dgm:prSet presAssocID="{89B54791-0F44-4EEB-8A2D-E85ACDA6F2E9}" presName="parTx" presStyleLbl="revTx" presStyleIdx="0" presStyleCnt="3">
        <dgm:presLayoutVars>
          <dgm:chMax val="0"/>
          <dgm:chPref val="0"/>
        </dgm:presLayoutVars>
      </dgm:prSet>
      <dgm:spPr/>
    </dgm:pt>
    <dgm:pt modelId="{117C4C83-5079-4A9C-9E45-0252CE93271F}" type="pres">
      <dgm:prSet presAssocID="{65DDDF93-1E0A-4C7B-AD66-47B8CAA2725D}" presName="sibTrans" presStyleCnt="0"/>
      <dgm:spPr/>
    </dgm:pt>
    <dgm:pt modelId="{A040416A-4C3B-421A-B979-B212A6083EF8}" type="pres">
      <dgm:prSet presAssocID="{4585364B-0BCA-4FDE-86EA-5018059CA4FB}" presName="compNode" presStyleCnt="0"/>
      <dgm:spPr/>
    </dgm:pt>
    <dgm:pt modelId="{3145E062-578E-4799-AFA5-D167783DC68B}" type="pres">
      <dgm:prSet presAssocID="{4585364B-0BCA-4FDE-86EA-5018059CA4FB}" presName="bgRect" presStyleLbl="bgShp" presStyleIdx="1" presStyleCnt="3"/>
      <dgm:spPr/>
    </dgm:pt>
    <dgm:pt modelId="{A66C073E-0486-4FF7-A4C8-F5B128EAA7A7}" type="pres">
      <dgm:prSet presAssocID="{4585364B-0BCA-4FDE-86EA-5018059CA4F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ycle with People"/>
        </a:ext>
      </dgm:extLst>
    </dgm:pt>
    <dgm:pt modelId="{E4AEBCC3-74A7-4F5B-BEC4-08ACF74885F3}" type="pres">
      <dgm:prSet presAssocID="{4585364B-0BCA-4FDE-86EA-5018059CA4FB}" presName="spaceRect" presStyleCnt="0"/>
      <dgm:spPr/>
    </dgm:pt>
    <dgm:pt modelId="{D14A2521-8CFB-433B-B2F6-7B3B13FFF6DE}" type="pres">
      <dgm:prSet presAssocID="{4585364B-0BCA-4FDE-86EA-5018059CA4FB}" presName="parTx" presStyleLbl="revTx" presStyleIdx="1" presStyleCnt="3">
        <dgm:presLayoutVars>
          <dgm:chMax val="0"/>
          <dgm:chPref val="0"/>
        </dgm:presLayoutVars>
      </dgm:prSet>
      <dgm:spPr/>
    </dgm:pt>
    <dgm:pt modelId="{724542E1-CBF8-4AEF-9217-4626BFA95587}" type="pres">
      <dgm:prSet presAssocID="{0D43BC3D-7C19-40DD-B918-78CAD9B7AAAD}" presName="sibTrans" presStyleCnt="0"/>
      <dgm:spPr/>
    </dgm:pt>
    <dgm:pt modelId="{5F5C1A5C-4F58-4DF4-BD25-8BAE267EF801}" type="pres">
      <dgm:prSet presAssocID="{617D8471-3A81-493A-A2D4-DE5639A849E3}" presName="compNode" presStyleCnt="0"/>
      <dgm:spPr/>
    </dgm:pt>
    <dgm:pt modelId="{C661CC7F-5A42-4F84-9227-77CB3ED54F8C}" type="pres">
      <dgm:prSet presAssocID="{617D8471-3A81-493A-A2D4-DE5639A849E3}" presName="bgRect" presStyleLbl="bgShp" presStyleIdx="2" presStyleCnt="3"/>
      <dgm:spPr/>
    </dgm:pt>
    <dgm:pt modelId="{A2485C45-2D65-41DF-9DCE-A14B6382A31D}" type="pres">
      <dgm:prSet presAssocID="{617D8471-3A81-493A-A2D4-DE5639A849E3}"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ead with Gears"/>
        </a:ext>
      </dgm:extLst>
    </dgm:pt>
    <dgm:pt modelId="{B844AA15-8629-4C4B-8547-F99BBE6182A8}" type="pres">
      <dgm:prSet presAssocID="{617D8471-3A81-493A-A2D4-DE5639A849E3}" presName="spaceRect" presStyleCnt="0"/>
      <dgm:spPr/>
    </dgm:pt>
    <dgm:pt modelId="{8ACD0EC5-1EE0-4E28-8C97-3FB3B68CE161}" type="pres">
      <dgm:prSet presAssocID="{617D8471-3A81-493A-A2D4-DE5639A849E3}" presName="parTx" presStyleLbl="revTx" presStyleIdx="2" presStyleCnt="3">
        <dgm:presLayoutVars>
          <dgm:chMax val="0"/>
          <dgm:chPref val="0"/>
        </dgm:presLayoutVars>
      </dgm:prSet>
      <dgm:spPr/>
    </dgm:pt>
  </dgm:ptLst>
  <dgm:cxnLst>
    <dgm:cxn modelId="{D8184061-C82F-4810-A53A-99FE5E3013A6}" type="presOf" srcId="{4585364B-0BCA-4FDE-86EA-5018059CA4FB}" destId="{D14A2521-8CFB-433B-B2F6-7B3B13FFF6DE}" srcOrd="0" destOrd="0" presId="urn:microsoft.com/office/officeart/2018/2/layout/IconVerticalSolidList"/>
    <dgm:cxn modelId="{39A4C95A-AF5C-4E68-93A4-7C4E935D7425}" srcId="{5A21B017-E999-40D9-9F05-EBDC1E5C4FC3}" destId="{617D8471-3A81-493A-A2D4-DE5639A849E3}" srcOrd="2" destOrd="0" parTransId="{44FF48D9-B867-4CA5-B063-FA061598FD56}" sibTransId="{E1F3160B-E104-4005-9348-E630B75E08AF}"/>
    <dgm:cxn modelId="{1D514F7C-6CAE-41E1-88F4-F695FECA2C2F}" srcId="{5A21B017-E999-40D9-9F05-EBDC1E5C4FC3}" destId="{4585364B-0BCA-4FDE-86EA-5018059CA4FB}" srcOrd="1" destOrd="0" parTransId="{CD4A15F5-D0A9-4699-A27A-57FA50316388}" sibTransId="{0D43BC3D-7C19-40DD-B918-78CAD9B7AAAD}"/>
    <dgm:cxn modelId="{498D8EA7-8FEF-4C7D-8299-A301E7DD0C56}" srcId="{5A21B017-E999-40D9-9F05-EBDC1E5C4FC3}" destId="{89B54791-0F44-4EEB-8A2D-E85ACDA6F2E9}" srcOrd="0" destOrd="0" parTransId="{B9B26505-596E-4B65-86A0-FEE22ABCDBDD}" sibTransId="{65DDDF93-1E0A-4C7B-AD66-47B8CAA2725D}"/>
    <dgm:cxn modelId="{AE169FAD-927B-4619-BF21-54E961ED3293}" type="presOf" srcId="{89B54791-0F44-4EEB-8A2D-E85ACDA6F2E9}" destId="{6FFEFCA6-2BF2-4C17-AE51-62B3F8D47E0C}" srcOrd="0" destOrd="0" presId="urn:microsoft.com/office/officeart/2018/2/layout/IconVerticalSolidList"/>
    <dgm:cxn modelId="{16C211CB-F083-4986-A422-F7F36CC5DC14}" type="presOf" srcId="{5A21B017-E999-40D9-9F05-EBDC1E5C4FC3}" destId="{50629962-3024-4156-9596-F0FCDA3665AF}" srcOrd="0" destOrd="0" presId="urn:microsoft.com/office/officeart/2018/2/layout/IconVerticalSolidList"/>
    <dgm:cxn modelId="{45DA17F0-B46E-4858-9E16-8260335A8CF8}" type="presOf" srcId="{617D8471-3A81-493A-A2D4-DE5639A849E3}" destId="{8ACD0EC5-1EE0-4E28-8C97-3FB3B68CE161}" srcOrd="0" destOrd="0" presId="urn:microsoft.com/office/officeart/2018/2/layout/IconVerticalSolidList"/>
    <dgm:cxn modelId="{C45A8F77-B664-4C96-914D-D6894D7342AC}" type="presParOf" srcId="{50629962-3024-4156-9596-F0FCDA3665AF}" destId="{1FD72830-088E-428A-AA2A-2E2892DEAE7A}" srcOrd="0" destOrd="0" presId="urn:microsoft.com/office/officeart/2018/2/layout/IconVerticalSolidList"/>
    <dgm:cxn modelId="{93A4BBDB-3FFA-442B-B585-5E36CE41BBD5}" type="presParOf" srcId="{1FD72830-088E-428A-AA2A-2E2892DEAE7A}" destId="{B0077ADE-C379-4394-B726-776E017ADC3D}" srcOrd="0" destOrd="0" presId="urn:microsoft.com/office/officeart/2018/2/layout/IconVerticalSolidList"/>
    <dgm:cxn modelId="{3964BB66-C4BA-4144-8349-EA2F7B393DC6}" type="presParOf" srcId="{1FD72830-088E-428A-AA2A-2E2892DEAE7A}" destId="{CBA41EF9-34B4-43CC-BDEB-03F3DF5D2BAF}" srcOrd="1" destOrd="0" presId="urn:microsoft.com/office/officeart/2018/2/layout/IconVerticalSolidList"/>
    <dgm:cxn modelId="{7F4D9420-23C1-4CDD-A6BB-9DA0C28E3504}" type="presParOf" srcId="{1FD72830-088E-428A-AA2A-2E2892DEAE7A}" destId="{E5F0BCD0-1D9F-4FB5-8E46-A5DA62800046}" srcOrd="2" destOrd="0" presId="urn:microsoft.com/office/officeart/2018/2/layout/IconVerticalSolidList"/>
    <dgm:cxn modelId="{8BBD6B88-E7A9-460A-89C7-C7690518A839}" type="presParOf" srcId="{1FD72830-088E-428A-AA2A-2E2892DEAE7A}" destId="{6FFEFCA6-2BF2-4C17-AE51-62B3F8D47E0C}" srcOrd="3" destOrd="0" presId="urn:microsoft.com/office/officeart/2018/2/layout/IconVerticalSolidList"/>
    <dgm:cxn modelId="{FB09767B-4E7D-4BF8-97B3-DCD5235CA734}" type="presParOf" srcId="{50629962-3024-4156-9596-F0FCDA3665AF}" destId="{117C4C83-5079-4A9C-9E45-0252CE93271F}" srcOrd="1" destOrd="0" presId="urn:microsoft.com/office/officeart/2018/2/layout/IconVerticalSolidList"/>
    <dgm:cxn modelId="{5AFEBD68-8D3F-4367-9076-B14391C23400}" type="presParOf" srcId="{50629962-3024-4156-9596-F0FCDA3665AF}" destId="{A040416A-4C3B-421A-B979-B212A6083EF8}" srcOrd="2" destOrd="0" presId="urn:microsoft.com/office/officeart/2018/2/layout/IconVerticalSolidList"/>
    <dgm:cxn modelId="{2D9275E0-63C9-47FA-9908-9758A6BB3842}" type="presParOf" srcId="{A040416A-4C3B-421A-B979-B212A6083EF8}" destId="{3145E062-578E-4799-AFA5-D167783DC68B}" srcOrd="0" destOrd="0" presId="urn:microsoft.com/office/officeart/2018/2/layout/IconVerticalSolidList"/>
    <dgm:cxn modelId="{BB903033-00D0-4E3C-A272-697BDF77D81A}" type="presParOf" srcId="{A040416A-4C3B-421A-B979-B212A6083EF8}" destId="{A66C073E-0486-4FF7-A4C8-F5B128EAA7A7}" srcOrd="1" destOrd="0" presId="urn:microsoft.com/office/officeart/2018/2/layout/IconVerticalSolidList"/>
    <dgm:cxn modelId="{FEAEC4CE-CF84-49BE-9D5F-22CA7E0DDEB9}" type="presParOf" srcId="{A040416A-4C3B-421A-B979-B212A6083EF8}" destId="{E4AEBCC3-74A7-4F5B-BEC4-08ACF74885F3}" srcOrd="2" destOrd="0" presId="urn:microsoft.com/office/officeart/2018/2/layout/IconVerticalSolidList"/>
    <dgm:cxn modelId="{D07EF5D2-BD81-4833-93A9-D66542F49CCF}" type="presParOf" srcId="{A040416A-4C3B-421A-B979-B212A6083EF8}" destId="{D14A2521-8CFB-433B-B2F6-7B3B13FFF6DE}" srcOrd="3" destOrd="0" presId="urn:microsoft.com/office/officeart/2018/2/layout/IconVerticalSolidList"/>
    <dgm:cxn modelId="{63554D2A-99D6-4367-A686-BA0A55AB34BE}" type="presParOf" srcId="{50629962-3024-4156-9596-F0FCDA3665AF}" destId="{724542E1-CBF8-4AEF-9217-4626BFA95587}" srcOrd="3" destOrd="0" presId="urn:microsoft.com/office/officeart/2018/2/layout/IconVerticalSolidList"/>
    <dgm:cxn modelId="{301AD690-99FF-4CA5-B114-29B7D5C345E9}" type="presParOf" srcId="{50629962-3024-4156-9596-F0FCDA3665AF}" destId="{5F5C1A5C-4F58-4DF4-BD25-8BAE267EF801}" srcOrd="4" destOrd="0" presId="urn:microsoft.com/office/officeart/2018/2/layout/IconVerticalSolidList"/>
    <dgm:cxn modelId="{248B6CB9-7DDB-4EF4-9B75-F3F6B1F3F96C}" type="presParOf" srcId="{5F5C1A5C-4F58-4DF4-BD25-8BAE267EF801}" destId="{C661CC7F-5A42-4F84-9227-77CB3ED54F8C}" srcOrd="0" destOrd="0" presId="urn:microsoft.com/office/officeart/2018/2/layout/IconVerticalSolidList"/>
    <dgm:cxn modelId="{29840FD5-D389-4B4E-9FE5-F457A86C757A}" type="presParOf" srcId="{5F5C1A5C-4F58-4DF4-BD25-8BAE267EF801}" destId="{A2485C45-2D65-41DF-9DCE-A14B6382A31D}" srcOrd="1" destOrd="0" presId="urn:microsoft.com/office/officeart/2018/2/layout/IconVerticalSolidList"/>
    <dgm:cxn modelId="{A36B2907-3DD2-4219-8C9B-98781433E248}" type="presParOf" srcId="{5F5C1A5C-4F58-4DF4-BD25-8BAE267EF801}" destId="{B844AA15-8629-4C4B-8547-F99BBE6182A8}" srcOrd="2" destOrd="0" presId="urn:microsoft.com/office/officeart/2018/2/layout/IconVerticalSolidList"/>
    <dgm:cxn modelId="{2809E28B-B88E-4A73-A8A0-0EE4ED055887}" type="presParOf" srcId="{5F5C1A5C-4F58-4DF4-BD25-8BAE267EF801}" destId="{8ACD0EC5-1EE0-4E28-8C97-3FB3B68CE16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077ADE-C379-4394-B726-776E017ADC3D}">
      <dsp:nvSpPr>
        <dsp:cNvPr id="0" name=""/>
        <dsp:cNvSpPr/>
      </dsp:nvSpPr>
      <dsp:spPr>
        <a:xfrm>
          <a:off x="0" y="566"/>
          <a:ext cx="5913437" cy="13245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A41EF9-34B4-43CC-BDEB-03F3DF5D2BAF}">
      <dsp:nvSpPr>
        <dsp:cNvPr id="0" name=""/>
        <dsp:cNvSpPr/>
      </dsp:nvSpPr>
      <dsp:spPr>
        <a:xfrm>
          <a:off x="400679" y="298591"/>
          <a:ext cx="728507" cy="7285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6FFEFCA6-2BF2-4C17-AE51-62B3F8D47E0C}">
      <dsp:nvSpPr>
        <dsp:cNvPr id="0" name=""/>
        <dsp:cNvSpPr/>
      </dsp:nvSpPr>
      <dsp:spPr>
        <a:xfrm>
          <a:off x="1529865" y="566"/>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666750">
            <a:lnSpc>
              <a:spcPct val="90000"/>
            </a:lnSpc>
            <a:spcBef>
              <a:spcPct val="0"/>
            </a:spcBef>
            <a:spcAft>
              <a:spcPct val="35000"/>
            </a:spcAft>
            <a:buNone/>
          </a:pPr>
          <a:r>
            <a:rPr lang="en-GB" sz="1500" kern="1200"/>
            <a:t>Leadership style defines how leaders direct the work of a group of individuals. </a:t>
          </a:r>
          <a:endParaRPr lang="en-US" sz="1500" kern="1200"/>
        </a:p>
      </dsp:txBody>
      <dsp:txXfrm>
        <a:off x="1529865" y="566"/>
        <a:ext cx="4383571" cy="1324558"/>
      </dsp:txXfrm>
    </dsp:sp>
    <dsp:sp modelId="{3145E062-578E-4799-AFA5-D167783DC68B}">
      <dsp:nvSpPr>
        <dsp:cNvPr id="0" name=""/>
        <dsp:cNvSpPr/>
      </dsp:nvSpPr>
      <dsp:spPr>
        <a:xfrm>
          <a:off x="0" y="1656264"/>
          <a:ext cx="5913437" cy="13245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66C073E-0486-4FF7-A4C8-F5B128EAA7A7}">
      <dsp:nvSpPr>
        <dsp:cNvPr id="0" name=""/>
        <dsp:cNvSpPr/>
      </dsp:nvSpPr>
      <dsp:spPr>
        <a:xfrm>
          <a:off x="400679" y="1954290"/>
          <a:ext cx="728507" cy="7285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14A2521-8CFB-433B-B2F6-7B3B13FFF6DE}">
      <dsp:nvSpPr>
        <dsp:cNvPr id="0" name=""/>
        <dsp:cNvSpPr/>
      </dsp:nvSpPr>
      <dsp:spPr>
        <a:xfrm>
          <a:off x="1529865" y="1656264"/>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666750">
            <a:lnSpc>
              <a:spcPct val="90000"/>
            </a:lnSpc>
            <a:spcBef>
              <a:spcPct val="0"/>
            </a:spcBef>
            <a:spcAft>
              <a:spcPct val="35000"/>
            </a:spcAft>
            <a:buNone/>
          </a:pPr>
          <a:r>
            <a:rPr lang="en-GB" sz="1500" kern="1200"/>
            <a:t>Leadership style refers to the actions leaders take to gather input from subordinates, make decisions, solve problems and review results. </a:t>
          </a:r>
          <a:endParaRPr lang="en-US" sz="1500" kern="1200"/>
        </a:p>
      </dsp:txBody>
      <dsp:txXfrm>
        <a:off x="1529865" y="1656264"/>
        <a:ext cx="4383571" cy="1324558"/>
      </dsp:txXfrm>
    </dsp:sp>
    <dsp:sp modelId="{C661CC7F-5A42-4F84-9227-77CB3ED54F8C}">
      <dsp:nvSpPr>
        <dsp:cNvPr id="0" name=""/>
        <dsp:cNvSpPr/>
      </dsp:nvSpPr>
      <dsp:spPr>
        <a:xfrm>
          <a:off x="0" y="3311963"/>
          <a:ext cx="5913437" cy="1324558"/>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485C45-2D65-41DF-9DCE-A14B6382A31D}">
      <dsp:nvSpPr>
        <dsp:cNvPr id="0" name=""/>
        <dsp:cNvSpPr/>
      </dsp:nvSpPr>
      <dsp:spPr>
        <a:xfrm>
          <a:off x="400679" y="3609988"/>
          <a:ext cx="728507" cy="7285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ACD0EC5-1EE0-4E28-8C97-3FB3B68CE161}">
      <dsp:nvSpPr>
        <dsp:cNvPr id="0" name=""/>
        <dsp:cNvSpPr/>
      </dsp:nvSpPr>
      <dsp:spPr>
        <a:xfrm>
          <a:off x="1529865" y="3311963"/>
          <a:ext cx="4383571" cy="13245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40182" tIns="140182" rIns="140182" bIns="140182" numCol="1" spcCol="1270" anchor="ctr" anchorCtr="0">
          <a:noAutofit/>
        </a:bodyPr>
        <a:lstStyle/>
        <a:p>
          <a:pPr marL="0" lvl="0" indent="0" algn="l" defTabSz="666750">
            <a:lnSpc>
              <a:spcPct val="90000"/>
            </a:lnSpc>
            <a:spcBef>
              <a:spcPct val="0"/>
            </a:spcBef>
            <a:spcAft>
              <a:spcPct val="35000"/>
            </a:spcAft>
            <a:buNone/>
          </a:pPr>
          <a:r>
            <a:rPr lang="en-GB" sz="1500" kern="1200"/>
            <a:t>In contrast, leadership traits describe the personality types of successful leaders. Historically, measuring these traits encompasses the emotional, social, physical and intellectual capacity to lead others. </a:t>
          </a:r>
          <a:endParaRPr lang="en-US" sz="1500" kern="1200"/>
        </a:p>
      </dsp:txBody>
      <dsp:txXfrm>
        <a:off x="1529865" y="3311963"/>
        <a:ext cx="4383571" cy="1324558"/>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4BCB6B2-BC7D-4AE4-B31A-F77A93950E5F}" type="datetimeFigureOut">
              <a:rPr lang="en-GB" smtClean="0"/>
              <a:t>09/11/2021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781EE7-AC26-412B-9A08-F7BB1AC1DDF2}" type="slidenum">
              <a:rPr lang="en-GB" smtClean="0"/>
              <a:t>‹#›</a:t>
            </a:fld>
            <a:endParaRPr lang="en-GB"/>
          </a:p>
        </p:txBody>
      </p:sp>
    </p:spTree>
    <p:extLst>
      <p:ext uri="{BB962C8B-B14F-4D97-AF65-F5344CB8AC3E}">
        <p14:creationId xmlns:p14="http://schemas.microsoft.com/office/powerpoint/2010/main" val="2436164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Following on from last weeks lecture, we will look at leadership styles and traits.</a:t>
            </a:r>
          </a:p>
        </p:txBody>
      </p:sp>
      <p:sp>
        <p:nvSpPr>
          <p:cNvPr id="4" name="Slide Number Placeholder 3"/>
          <p:cNvSpPr>
            <a:spLocks noGrp="1"/>
          </p:cNvSpPr>
          <p:nvPr>
            <p:ph type="sldNum" sz="quarter" idx="5"/>
          </p:nvPr>
        </p:nvSpPr>
        <p:spPr/>
        <p:txBody>
          <a:bodyPr/>
          <a:lstStyle/>
          <a:p>
            <a:fld id="{4C781EE7-AC26-412B-9A08-F7BB1AC1DDF2}" type="slidenum">
              <a:rPr lang="en-GB" smtClean="0"/>
              <a:t>1</a:t>
            </a:fld>
            <a:endParaRPr lang="en-GB"/>
          </a:p>
        </p:txBody>
      </p:sp>
    </p:spTree>
    <p:extLst>
      <p:ext uri="{BB962C8B-B14F-4D97-AF65-F5344CB8AC3E}">
        <p14:creationId xmlns:p14="http://schemas.microsoft.com/office/powerpoint/2010/main" val="217887368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final year students you must be thinking about what happens next – do I look for employment?  If I am already employed, am I seeking to progress within my current organisation or looking to move elsewhere?   Do I look to start my own business?  If I have my own business, am I looking to expand?  Hire more employees?  You also need to think about how you would take on more responsibility?  What have you learnt so far on this module that made you look at your own traits?  </a:t>
            </a:r>
          </a:p>
        </p:txBody>
      </p:sp>
      <p:sp>
        <p:nvSpPr>
          <p:cNvPr id="4" name="Slide Number Placeholder 3"/>
          <p:cNvSpPr>
            <a:spLocks noGrp="1"/>
          </p:cNvSpPr>
          <p:nvPr>
            <p:ph type="sldNum" sz="quarter" idx="5"/>
          </p:nvPr>
        </p:nvSpPr>
        <p:spPr/>
        <p:txBody>
          <a:bodyPr/>
          <a:lstStyle/>
          <a:p>
            <a:fld id="{4C781EE7-AC26-412B-9A08-F7BB1AC1DDF2}" type="slidenum">
              <a:rPr lang="en-GB" smtClean="0"/>
              <a:t>2</a:t>
            </a:fld>
            <a:endParaRPr lang="en-GB"/>
          </a:p>
        </p:txBody>
      </p:sp>
    </p:spTree>
    <p:extLst>
      <p:ext uri="{BB962C8B-B14F-4D97-AF65-F5344CB8AC3E}">
        <p14:creationId xmlns:p14="http://schemas.microsoft.com/office/powerpoint/2010/main" val="36081599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C781EE7-AC26-412B-9A08-F7BB1AC1DDF2}" type="slidenum">
              <a:rPr lang="en-GB" smtClean="0"/>
              <a:t>5</a:t>
            </a:fld>
            <a:endParaRPr lang="en-GB"/>
          </a:p>
        </p:txBody>
      </p:sp>
    </p:spTree>
    <p:extLst>
      <p:ext uri="{BB962C8B-B14F-4D97-AF65-F5344CB8AC3E}">
        <p14:creationId xmlns:p14="http://schemas.microsoft.com/office/powerpoint/2010/main" val="17291331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11111"/>
                </a:solidFill>
                <a:effectLst/>
                <a:latin typeface="Roboto" panose="02000000000000000000" pitchFamily="2" charset="0"/>
              </a:rPr>
              <a:t>Blake and Mouton from the University of Texas proposed a </a:t>
            </a:r>
            <a:r>
              <a:rPr lang="en-GB" b="1" i="0" dirty="0">
                <a:solidFill>
                  <a:srgbClr val="111111"/>
                </a:solidFill>
                <a:effectLst/>
                <a:latin typeface="Roboto" panose="02000000000000000000" pitchFamily="2" charset="0"/>
              </a:rPr>
              <a:t>two-dimensional Managerial Grid based on a manager’s concern for production (task-oriented) and concern for people (relationship-oriented)</a:t>
            </a:r>
            <a:r>
              <a:rPr lang="en-GB" b="0" i="0" dirty="0">
                <a:solidFill>
                  <a:srgbClr val="111111"/>
                </a:solidFill>
                <a:effectLst/>
                <a:latin typeface="Roboto" panose="02000000000000000000" pitchFamily="2" charset="0"/>
              </a:rPr>
              <a:t>. Each axis on the grid consists of a nine-point scale with 1 meaning a low concern and 9 a high concern.  The grid provides a basis for the comparison of managerial styles in terms of two principal dimensions.  </a:t>
            </a:r>
            <a:r>
              <a:rPr lang="en-GB" b="1" i="0" dirty="0">
                <a:solidFill>
                  <a:srgbClr val="111111"/>
                </a:solidFill>
                <a:effectLst/>
                <a:highlight>
                  <a:srgbClr val="FFFF00"/>
                </a:highlight>
                <a:latin typeface="Roboto" panose="02000000000000000000" pitchFamily="2" charset="0"/>
              </a:rPr>
              <a:t>Concern for Production: </a:t>
            </a:r>
            <a:r>
              <a:rPr lang="en-GB" b="0" i="0" dirty="0">
                <a:solidFill>
                  <a:srgbClr val="111111"/>
                </a:solidFill>
                <a:effectLst/>
                <a:latin typeface="Roboto" panose="02000000000000000000" pitchFamily="2" charset="0"/>
              </a:rPr>
              <a:t>this is the amount of emphasis that the manager places on accomplishing the tasks in hand, achieving a high level of production and getting results of profits.  The is represented along the horizonal axis of the Grid.  </a:t>
            </a:r>
            <a:r>
              <a:rPr lang="en-GB" b="1" i="0" dirty="0">
                <a:solidFill>
                  <a:srgbClr val="111111"/>
                </a:solidFill>
                <a:effectLst/>
                <a:latin typeface="Roboto" panose="02000000000000000000" pitchFamily="2" charset="0"/>
              </a:rPr>
              <a:t>Concern for People: </a:t>
            </a:r>
            <a:r>
              <a:rPr lang="en-GB" b="0" i="0" dirty="0">
                <a:solidFill>
                  <a:srgbClr val="111111"/>
                </a:solidFill>
                <a:effectLst/>
                <a:latin typeface="Roboto" panose="02000000000000000000" pitchFamily="2" charset="0"/>
              </a:rPr>
              <a:t>this is the amount of emphasis that the manager gives to subordinates and colleagues as individuals and to their needs and expectations.  This is represented along the vertical axis of the Grid.  </a:t>
            </a:r>
          </a:p>
          <a:p>
            <a:endParaRPr lang="en-GB" b="0" i="0" dirty="0">
              <a:solidFill>
                <a:srgbClr val="111111"/>
              </a:solidFill>
              <a:effectLst/>
              <a:latin typeface="Roboto" panose="02000000000000000000" pitchFamily="2" charset="0"/>
            </a:endParaRPr>
          </a:p>
          <a:p>
            <a:r>
              <a:rPr lang="en-GB" b="0" i="0" dirty="0">
                <a:solidFill>
                  <a:srgbClr val="111111"/>
                </a:solidFill>
                <a:effectLst/>
                <a:latin typeface="Roboto" panose="02000000000000000000" pitchFamily="2" charset="0"/>
              </a:rPr>
              <a:t>Grid is on the next slide</a:t>
            </a:r>
            <a:endParaRPr lang="en-GB" dirty="0"/>
          </a:p>
        </p:txBody>
      </p:sp>
      <p:sp>
        <p:nvSpPr>
          <p:cNvPr id="4" name="Slide Number Placeholder 3"/>
          <p:cNvSpPr>
            <a:spLocks noGrp="1"/>
          </p:cNvSpPr>
          <p:nvPr>
            <p:ph type="sldNum" sz="quarter" idx="5"/>
          </p:nvPr>
        </p:nvSpPr>
        <p:spPr/>
        <p:txBody>
          <a:bodyPr/>
          <a:lstStyle/>
          <a:p>
            <a:fld id="{4C781EE7-AC26-412B-9A08-F7BB1AC1DDF2}" type="slidenum">
              <a:rPr lang="en-GB" smtClean="0"/>
              <a:t>6</a:t>
            </a:fld>
            <a:endParaRPr lang="en-GB"/>
          </a:p>
        </p:txBody>
      </p:sp>
    </p:spTree>
    <p:extLst>
      <p:ext uri="{BB962C8B-B14F-4D97-AF65-F5344CB8AC3E}">
        <p14:creationId xmlns:p14="http://schemas.microsoft.com/office/powerpoint/2010/main" val="31442845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way of describing and evaluating different styles of management is the Blake and Mouton Managerial Grid.  The four corners and the centre of the grid provide five basic combinations of degree of concern for production coupled with degree of concern for people.  </a:t>
            </a:r>
          </a:p>
        </p:txBody>
      </p:sp>
      <p:sp>
        <p:nvSpPr>
          <p:cNvPr id="4" name="Slide Number Placeholder 3"/>
          <p:cNvSpPr>
            <a:spLocks noGrp="1"/>
          </p:cNvSpPr>
          <p:nvPr>
            <p:ph type="sldNum" sz="quarter" idx="5"/>
          </p:nvPr>
        </p:nvSpPr>
        <p:spPr/>
        <p:txBody>
          <a:bodyPr/>
          <a:lstStyle/>
          <a:p>
            <a:fld id="{4C781EE7-AC26-412B-9A08-F7BB1AC1DDF2}" type="slidenum">
              <a:rPr lang="en-GB" smtClean="0"/>
              <a:t>7</a:t>
            </a:fld>
            <a:endParaRPr lang="en-GB"/>
          </a:p>
        </p:txBody>
      </p:sp>
    </p:spTree>
    <p:extLst>
      <p:ext uri="{BB962C8B-B14F-4D97-AF65-F5344CB8AC3E}">
        <p14:creationId xmlns:p14="http://schemas.microsoft.com/office/powerpoint/2010/main" val="241613721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According to Drucker (1955) Leadership is of utmost importance.  Indeed there is no substitute for it, but leadership cannot be created or promoted.  It cannot be taught or learned -  DO YOU AGREE with this statement?</a:t>
            </a:r>
          </a:p>
          <a:p>
            <a:endParaRPr lang="en-GB" dirty="0"/>
          </a:p>
          <a:p>
            <a:r>
              <a:rPr lang="en-GB" dirty="0"/>
              <a:t>The trait approach assumes that leaders are born and not made.  Leadership consists of certain inherited characteristics, or personality traits, which distinguish leaders from their followers.  The qualities approach focuses attention on the person in the job and not the job itself.  It suggests that attention is given to the selection of the leaders rather than to training for leadership.  However, attempts at identifying common personality, or physical and mental characteristics of different ‘good’ or ‘successful’ leaders have met with little success.  Investigations have identified a list of traits that tend to be overlapping, contradictory or with little correlation for most features.  It is noticeable that ‘individuality’ or ‘originality’ usually features in the list.  This suggests little in common between specific personality traits of different leaders.  It is perhaps possible therefore to identify general characteristics of leadership ability, such as self-confidence, initiative, intelligence and belief in one's actions, but research into this area has revealed little more than this. </a:t>
            </a:r>
          </a:p>
          <a:p>
            <a:endParaRPr lang="en-GB" dirty="0"/>
          </a:p>
          <a:p>
            <a:r>
              <a:rPr lang="en-GB" dirty="0"/>
              <a:t>Limitations of traits approach:  there are bound to be subjective judgement in determining who is regarded as a ‘good’ or ‘successful’ leader.  </a:t>
            </a:r>
            <a:r>
              <a:rPr lang="en-GB" b="1" dirty="0"/>
              <a:t>Class discussion – Michael O’Leary </a:t>
            </a:r>
            <a:endParaRPr lang="en-GB" dirty="0"/>
          </a:p>
        </p:txBody>
      </p:sp>
      <p:sp>
        <p:nvSpPr>
          <p:cNvPr id="4" name="Slide Number Placeholder 3"/>
          <p:cNvSpPr>
            <a:spLocks noGrp="1"/>
          </p:cNvSpPr>
          <p:nvPr>
            <p:ph type="sldNum" sz="quarter" idx="5"/>
          </p:nvPr>
        </p:nvSpPr>
        <p:spPr/>
        <p:txBody>
          <a:bodyPr/>
          <a:lstStyle/>
          <a:p>
            <a:fld id="{4C781EE7-AC26-412B-9A08-F7BB1AC1DDF2}" type="slidenum">
              <a:rPr lang="en-GB" smtClean="0"/>
              <a:t>8</a:t>
            </a:fld>
            <a:endParaRPr lang="en-GB"/>
          </a:p>
        </p:txBody>
      </p:sp>
    </p:spTree>
    <p:extLst>
      <p:ext uri="{BB962C8B-B14F-4D97-AF65-F5344CB8AC3E}">
        <p14:creationId xmlns:p14="http://schemas.microsoft.com/office/powerpoint/2010/main" val="240790498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11/9/2021</a:t>
            </a:fld>
            <a:endParaRPr lang="en-US" dirty="0"/>
          </a:p>
        </p:txBody>
      </p:sp>
      <p:sp>
        <p:nvSpPr>
          <p:cNvPr id="5" name="Footer Placeholder 4"/>
          <p:cNvSpPr>
            <a:spLocks noGrp="1"/>
          </p:cNvSpPr>
          <p:nvPr>
            <p:ph type="ftr" sz="quarter" idx="11"/>
          </p:nvPr>
        </p:nvSpPr>
        <p:spPr>
          <a:xfrm>
            <a:off x="2416500" y="329307"/>
            <a:ext cx="4973915" cy="309201"/>
          </a:xfrm>
        </p:spPr>
        <p:txBody>
          <a:bodyPr/>
          <a:lstStyle/>
          <a:p>
            <a:endParaRPr lang="en-US" dirty="0"/>
          </a:p>
        </p:txBody>
      </p:sp>
      <p:sp>
        <p:nvSpPr>
          <p:cNvPr id="6" name="Slide Number Placeholder 5"/>
          <p:cNvSpPr>
            <a:spLocks noGrp="1"/>
          </p:cNvSpPr>
          <p:nvPr>
            <p:ph type="sldNum" sz="quarter" idx="12"/>
          </p:nvPr>
        </p:nvSpPr>
        <p:spPr>
          <a:xfrm>
            <a:off x="1437664" y="798973"/>
            <a:ext cx="811019" cy="503578"/>
          </a:xfrm>
        </p:spPr>
        <p:txBody>
          <a:bodyPr/>
          <a:lstStyle/>
          <a:p>
            <a:fld id="{6D22F896-40B5-4ADD-8801-0D06FADFA095}" type="slidenum">
              <a:rPr lang="en-US" dirty="0"/>
              <a:t>‹#›</a:t>
            </a:fld>
            <a:endParaRPr lang="en-US" dirty="0"/>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8A87A34-81AB-432B-8DAE-1953F412C126}" type="datetimeFigureOut">
              <a:rPr lang="en-US" dirty="0"/>
              <a:t>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8A87A34-81AB-432B-8DAE-1953F412C126}" type="datetimeFigureOut">
              <a:rPr lang="en-US" dirty="0"/>
              <a:t>11/9/2021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8A87A34-81AB-432B-8DAE-1953F412C126}" type="datetimeFigureOut">
              <a:rPr lang="en-US" dirty="0"/>
              <a:t>11/9/2021</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dirty="0"/>
              <a:t>‹#›</a:t>
            </a:fld>
            <a:endParaRPr lang="en-US" dirty="0"/>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8A87A34-81AB-432B-8DAE-1953F412C126}" type="datetimeFigureOut">
              <a:rPr lang="en-US" dirty="0"/>
              <a:t>11/9/2021</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dirty="0"/>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8A87A34-81AB-432B-8DAE-1953F412C126}" type="datetimeFigureOut">
              <a:rPr lang="en-US" dirty="0"/>
              <a:t>11/9/2021</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11/9/2021</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48A87A34-81AB-432B-8DAE-1953F412C126}" type="datetimeFigureOut">
              <a:rPr lang="en-US" dirty="0"/>
              <a:pPr/>
              <a:t>11/9/2021</a:t>
            </a:fld>
            <a:endParaRPr lang="en-US" dirty="0"/>
          </a:p>
        </p:txBody>
      </p:sp>
      <p:sp>
        <p:nvSpPr>
          <p:cNvPr id="6" name="Footer Placeholder 5"/>
          <p:cNvSpPr>
            <a:spLocks noGrp="1"/>
          </p:cNvSpPr>
          <p:nvPr>
            <p:ph type="ftr" sz="quarter" idx="11"/>
          </p:nvPr>
        </p:nvSpPr>
        <p:spPr>
          <a:xfrm>
            <a:off x="1447382" y="318640"/>
            <a:ext cx="5541004" cy="320931"/>
          </a:xfrm>
        </p:spPr>
        <p:txBody>
          <a:bodyPr/>
          <a:lstStyle/>
          <a:p>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dirty="0"/>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8A87A34-81AB-432B-8DAE-1953F412C126}" type="datetimeFigureOut">
              <a:rPr lang="en-US" dirty="0"/>
              <a:t>11/9/2021</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dirty="0"/>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48A87A34-81AB-432B-8DAE-1953F412C126}" type="datetimeFigureOut">
              <a:rPr lang="en-US" dirty="0"/>
              <a:pPr/>
              <a:t>11/9/2021</a:t>
            </a:fld>
            <a:endParaRPr lang="en-US" dirty="0"/>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6D22F896-40B5-4ADD-8801-0D06FADFA095}" type="slidenum">
              <a:rPr lang="en-US" dirty="0"/>
              <a:pPr/>
              <a:t>‹#›</a:t>
            </a:fld>
            <a:endParaRPr lang="en-US" dirty="0"/>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1.jp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C17D08F-2133-44A9-B28C-CB29928FA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CC36881-E309-4C41-8B5B-203AADC15F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D32D9DA9-6E93-EF40-BD59-78696114461C}"/>
              </a:ext>
            </a:extLst>
          </p:cNvPr>
          <p:cNvSpPr>
            <a:spLocks noGrp="1"/>
          </p:cNvSpPr>
          <p:nvPr>
            <p:ph type="ctrTitle"/>
          </p:nvPr>
        </p:nvSpPr>
        <p:spPr>
          <a:xfrm>
            <a:off x="659301" y="1474969"/>
            <a:ext cx="2823919" cy="1868760"/>
          </a:xfrm>
        </p:spPr>
        <p:txBody>
          <a:bodyPr>
            <a:normAutofit/>
          </a:bodyPr>
          <a:lstStyle/>
          <a:p>
            <a:r>
              <a:rPr lang="en-US" sz="3300"/>
              <a:t>Leadership style  and leadership traits</a:t>
            </a:r>
          </a:p>
        </p:txBody>
      </p:sp>
      <p:cxnSp>
        <p:nvCxnSpPr>
          <p:cNvPr id="13" name="Straight Connector 12">
            <a:extLst>
              <a:ext uri="{FF2B5EF4-FFF2-40B4-BE49-F238E27FC236}">
                <a16:creationId xmlns:a16="http://schemas.microsoft.com/office/drawing/2014/main" id="{84F2C6A8-7D46-49EA-860B-0F0B0208436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59301" y="3528543"/>
            <a:ext cx="2823919" cy="0"/>
          </a:xfrm>
          <a:prstGeom prst="line">
            <a:avLst/>
          </a:prstGeom>
          <a:ln w="31750"/>
        </p:spPr>
        <p:style>
          <a:lnRef idx="3">
            <a:schemeClr val="accent1"/>
          </a:lnRef>
          <a:fillRef idx="0">
            <a:schemeClr val="accent1"/>
          </a:fillRef>
          <a:effectRef idx="2">
            <a:schemeClr val="accent1"/>
          </a:effectRef>
          <a:fontRef idx="minor">
            <a:schemeClr val="tx1"/>
          </a:fontRef>
        </p:style>
      </p:cxnSp>
      <p:grpSp>
        <p:nvGrpSpPr>
          <p:cNvPr id="15" name="Group 14">
            <a:extLst>
              <a:ext uri="{FF2B5EF4-FFF2-40B4-BE49-F238E27FC236}">
                <a16:creationId xmlns:a16="http://schemas.microsoft.com/office/drawing/2014/main" id="{AED92372-F778-4E96-9E90-4E63BAF3CAD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979389" y="482171"/>
            <a:ext cx="7560115" cy="5149101"/>
            <a:chOff x="7463258" y="583365"/>
            <a:chExt cx="7560115" cy="5181928"/>
          </a:xfrm>
        </p:grpSpPr>
        <p:sp>
          <p:nvSpPr>
            <p:cNvPr id="16" name="Rectangle 15">
              <a:extLst>
                <a:ext uri="{FF2B5EF4-FFF2-40B4-BE49-F238E27FC236}">
                  <a16:creationId xmlns:a16="http://schemas.microsoft.com/office/drawing/2014/main" id="{EB4EC089-8B60-43F4-9BF5-1F0B0E398E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463258" y="583365"/>
              <a:ext cx="7560115" cy="518192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1C0BAC91-1725-4E5A-92CE-F5A2EB066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6317" y="915807"/>
              <a:ext cx="6928279" cy="4494927"/>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pic>
        <p:nvPicPr>
          <p:cNvPr id="4" name="Picture 3">
            <a:extLst>
              <a:ext uri="{FF2B5EF4-FFF2-40B4-BE49-F238E27FC236}">
                <a16:creationId xmlns:a16="http://schemas.microsoft.com/office/drawing/2014/main" id="{39FBC0B0-40CB-4C26-BF32-97C26769AE06}"/>
              </a:ext>
            </a:extLst>
          </p:cNvPr>
          <p:cNvPicPr>
            <a:picLocks noChangeAspect="1"/>
          </p:cNvPicPr>
          <p:nvPr/>
        </p:nvPicPr>
        <p:blipFill rotWithShape="1">
          <a:blip r:embed="rId3"/>
          <a:srcRect r="-2" b="7812"/>
          <a:stretch/>
        </p:blipFill>
        <p:spPr>
          <a:xfrm>
            <a:off x="4618374" y="1116345"/>
            <a:ext cx="6282919" cy="3866172"/>
          </a:xfrm>
          <a:prstGeom prst="rect">
            <a:avLst/>
          </a:prstGeom>
        </p:spPr>
      </p:pic>
      <p:pic>
        <p:nvPicPr>
          <p:cNvPr id="19" name="Picture 18">
            <a:extLst>
              <a:ext uri="{FF2B5EF4-FFF2-40B4-BE49-F238E27FC236}">
                <a16:creationId xmlns:a16="http://schemas.microsoft.com/office/drawing/2014/main" id="{4B61EBEC-D0CA-456C-98A6-EDA1AC9FB0D6}"/>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1" name="Straight Connector 20">
            <a:extLst>
              <a:ext uri="{FF2B5EF4-FFF2-40B4-BE49-F238E27FC236}">
                <a16:creationId xmlns:a16="http://schemas.microsoft.com/office/drawing/2014/main" id="{718A71EB-D327-4458-85FB-26336B2BA01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594231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216D9FD-860F-4F5C-8D9B-CE7002071D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3F9312-5392-4A6E-9A33-00521BF22D62}"/>
              </a:ext>
            </a:extLst>
          </p:cNvPr>
          <p:cNvSpPr>
            <a:spLocks noGrp="1"/>
          </p:cNvSpPr>
          <p:nvPr>
            <p:ph type="title"/>
          </p:nvPr>
        </p:nvSpPr>
        <p:spPr>
          <a:xfrm>
            <a:off x="882651" y="977028"/>
            <a:ext cx="3333410" cy="5237503"/>
          </a:xfrm>
        </p:spPr>
        <p:txBody>
          <a:bodyPr anchor="ctr">
            <a:normAutofit/>
          </a:bodyPr>
          <a:lstStyle/>
          <a:p>
            <a:r>
              <a:rPr lang="en-GB" dirty="0"/>
              <a:t>Global Enterprise week</a:t>
            </a:r>
          </a:p>
        </p:txBody>
      </p:sp>
      <p:sp>
        <p:nvSpPr>
          <p:cNvPr id="10" name="Rectangle 9">
            <a:extLst>
              <a:ext uri="{FF2B5EF4-FFF2-40B4-BE49-F238E27FC236}">
                <a16:creationId xmlns:a16="http://schemas.microsoft.com/office/drawing/2014/main" id="{8D074069-7026-466C-B495-20FB9578CF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3993" y="0"/>
            <a:ext cx="7538007" cy="6858000"/>
          </a:xfrm>
          <a:prstGeom prst="rect">
            <a:avLst/>
          </a:prstGeom>
          <a:solidFill>
            <a:schemeClr val="tx2"/>
          </a:solidFill>
          <a:ln w="6350">
            <a:noFill/>
          </a:ln>
          <a:effectLst/>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1685D80-4D5A-471F-9215-651424F47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3787" y="0"/>
            <a:ext cx="164592" cy="6858000"/>
          </a:xfrm>
          <a:prstGeom prst="rect">
            <a:avLst/>
          </a:prstGeom>
          <a:solidFill>
            <a:schemeClr val="accent2"/>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3769E26-24F9-46F6-95AD-944AF6C39FB7}"/>
              </a:ext>
            </a:extLst>
          </p:cNvPr>
          <p:cNvSpPr>
            <a:spLocks noGrp="1"/>
          </p:cNvSpPr>
          <p:nvPr>
            <p:ph idx="1"/>
          </p:nvPr>
        </p:nvSpPr>
        <p:spPr>
          <a:xfrm>
            <a:off x="5791954" y="977029"/>
            <a:ext cx="5428789" cy="5237503"/>
          </a:xfrm>
        </p:spPr>
        <p:txBody>
          <a:bodyPr anchor="ctr">
            <a:normAutofit/>
          </a:bodyPr>
          <a:lstStyle/>
          <a:p>
            <a:pPr>
              <a:lnSpc>
                <a:spcPct val="110000"/>
              </a:lnSpc>
            </a:pPr>
            <a:r>
              <a:rPr lang="en-GB" sz="1400" dirty="0">
                <a:solidFill>
                  <a:schemeClr val="bg1"/>
                </a:solidFill>
                <a:latin typeface="Arial" panose="020B0604020202020204" pitchFamily="34" charset="0"/>
                <a:cs typeface="Arial" panose="020B0604020202020204" pitchFamily="34" charset="0"/>
              </a:rPr>
              <a:t>This week marks the global calendar aligned to Enterprise and Entrepreneurship.</a:t>
            </a:r>
          </a:p>
          <a:p>
            <a:pPr>
              <a:lnSpc>
                <a:spcPct val="110000"/>
              </a:lnSpc>
            </a:pPr>
            <a:r>
              <a:rPr lang="en-GB" sz="1400" dirty="0">
                <a:solidFill>
                  <a:schemeClr val="bg1"/>
                </a:solidFill>
                <a:latin typeface="Arial" panose="020B0604020202020204" pitchFamily="34" charset="0"/>
                <a:cs typeface="Arial" panose="020B0604020202020204" pitchFamily="34" charset="0"/>
              </a:rPr>
              <a:t>How does this fit in with your future goals?</a:t>
            </a:r>
          </a:p>
          <a:p>
            <a:pPr>
              <a:lnSpc>
                <a:spcPct val="110000"/>
              </a:lnSpc>
            </a:pPr>
            <a:endParaRPr lang="en-GB" sz="1400" dirty="0">
              <a:solidFill>
                <a:schemeClr val="bg1"/>
              </a:solidFill>
              <a:latin typeface="Arial" panose="020B0604020202020204" pitchFamily="34" charset="0"/>
              <a:cs typeface="Arial" panose="020B0604020202020204" pitchFamily="34" charset="0"/>
            </a:endParaRPr>
          </a:p>
          <a:p>
            <a:pPr>
              <a:lnSpc>
                <a:spcPct val="110000"/>
              </a:lnSpc>
            </a:pPr>
            <a:r>
              <a:rPr lang="en-GB" sz="1400" dirty="0">
                <a:solidFill>
                  <a:schemeClr val="bg1"/>
                </a:solidFill>
                <a:latin typeface="Arial" panose="020B0604020202020204" pitchFamily="34" charset="0"/>
                <a:cs typeface="Arial" panose="020B0604020202020204" pitchFamily="34" charset="0"/>
              </a:rPr>
              <a:t>At the end of the last lecture you were asked to complete the leadership/management questionnaires and consider the following:</a:t>
            </a:r>
          </a:p>
          <a:p>
            <a:pPr marL="45720" lvl="0" indent="0">
              <a:lnSpc>
                <a:spcPct val="110000"/>
              </a:lnSpc>
              <a:spcBef>
                <a:spcPts val="700"/>
              </a:spcBef>
              <a:buNone/>
            </a:pPr>
            <a:endParaRPr lang="en-GB" sz="1400" dirty="0">
              <a:solidFill>
                <a:schemeClr val="bg1"/>
              </a:solidFill>
              <a:latin typeface="Arial" panose="020B0604020202020204" pitchFamily="34" charset="0"/>
              <a:cs typeface="Arial" panose="020B0604020202020204" pitchFamily="34" charset="0"/>
            </a:endParaRPr>
          </a:p>
          <a:p>
            <a:pPr marL="45720" lvl="0" indent="0">
              <a:lnSpc>
                <a:spcPct val="110000"/>
              </a:lnSpc>
              <a:spcBef>
                <a:spcPts val="700"/>
              </a:spcBef>
              <a:buNone/>
            </a:pPr>
            <a:r>
              <a:rPr lang="en-GB" sz="1400" dirty="0">
                <a:solidFill>
                  <a:schemeClr val="bg1"/>
                </a:solidFill>
                <a:latin typeface="Arial" panose="020B0604020202020204" pitchFamily="34" charset="0"/>
                <a:cs typeface="Arial" panose="020B0604020202020204" pitchFamily="34" charset="0"/>
              </a:rPr>
              <a:t>Following your completion of the questionnaire ask yourself the following question:</a:t>
            </a:r>
          </a:p>
          <a:p>
            <a:pPr lvl="0">
              <a:lnSpc>
                <a:spcPct val="110000"/>
              </a:lnSpc>
              <a:spcBef>
                <a:spcPts val="700"/>
              </a:spcBef>
            </a:pPr>
            <a:endParaRPr lang="en-GB" sz="1400" dirty="0">
              <a:solidFill>
                <a:schemeClr val="bg1"/>
              </a:solidFill>
              <a:latin typeface="Arial" panose="020B0604020202020204" pitchFamily="34" charset="0"/>
              <a:cs typeface="Arial" panose="020B0604020202020204" pitchFamily="34" charset="0"/>
            </a:endParaRPr>
          </a:p>
          <a:p>
            <a:pPr lvl="0">
              <a:lnSpc>
                <a:spcPct val="110000"/>
              </a:lnSpc>
              <a:spcBef>
                <a:spcPts val="700"/>
              </a:spcBef>
            </a:pPr>
            <a:r>
              <a:rPr lang="en-GB" sz="1400" dirty="0">
                <a:solidFill>
                  <a:schemeClr val="bg1"/>
                </a:solidFill>
                <a:latin typeface="Arial" panose="020B0604020202020204" pitchFamily="34" charset="0"/>
                <a:cs typeface="Arial" panose="020B0604020202020204" pitchFamily="34" charset="0"/>
              </a:rPr>
              <a:t>Which attributes would you use to lead on  a change in your organisation?  Or an organisation.</a:t>
            </a:r>
          </a:p>
          <a:p>
            <a:pPr lvl="0">
              <a:lnSpc>
                <a:spcPct val="110000"/>
              </a:lnSpc>
              <a:spcBef>
                <a:spcPts val="700"/>
              </a:spcBef>
            </a:pPr>
            <a:r>
              <a:rPr lang="en-GB" sz="1400" dirty="0">
                <a:solidFill>
                  <a:schemeClr val="bg1"/>
                </a:solidFill>
                <a:latin typeface="Arial" panose="020B0604020202020204" pitchFamily="34" charset="0"/>
                <a:cs typeface="Arial" panose="020B0604020202020204" pitchFamily="34" charset="0"/>
              </a:rPr>
              <a:t>How do these fit with your leadership style - identified in the questionnaire?</a:t>
            </a:r>
          </a:p>
          <a:p>
            <a:pPr lvl="0">
              <a:lnSpc>
                <a:spcPct val="110000"/>
              </a:lnSpc>
              <a:spcBef>
                <a:spcPts val="700"/>
              </a:spcBef>
            </a:pPr>
            <a:r>
              <a:rPr lang="en-GB" sz="1400" dirty="0">
                <a:solidFill>
                  <a:schemeClr val="bg1"/>
                </a:solidFill>
                <a:latin typeface="Arial" panose="020B0604020202020204" pitchFamily="34" charset="0"/>
                <a:cs typeface="Arial" panose="020B0604020202020204" pitchFamily="34" charset="0"/>
              </a:rPr>
              <a:t>How can these attributes support your leadership ‘power’ style?</a:t>
            </a:r>
          </a:p>
          <a:p>
            <a:pPr>
              <a:lnSpc>
                <a:spcPct val="110000"/>
              </a:lnSpc>
            </a:pPr>
            <a:endParaRPr lang="en-GB" sz="1400" dirty="0">
              <a:solidFill>
                <a:schemeClr val="bg1"/>
              </a:solidFill>
            </a:endParaRPr>
          </a:p>
        </p:txBody>
      </p:sp>
    </p:spTree>
    <p:extLst>
      <p:ext uri="{BB962C8B-B14F-4D97-AF65-F5344CB8AC3E}">
        <p14:creationId xmlns:p14="http://schemas.microsoft.com/office/powerpoint/2010/main" val="6917060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32D32A60-013B-47A8-8833-D242408091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AE27932B-B694-4C4C-90D7-A0333A7C58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lang="en-US"/>
          </a:p>
        </p:txBody>
      </p:sp>
      <p:sp>
        <p:nvSpPr>
          <p:cNvPr id="2" name="Title 1">
            <a:extLst>
              <a:ext uri="{FF2B5EF4-FFF2-40B4-BE49-F238E27FC236}">
                <a16:creationId xmlns:a16="http://schemas.microsoft.com/office/drawing/2014/main" id="{420B2AF8-4C3C-6847-9DAE-C8B2F5AFF6BB}"/>
              </a:ext>
            </a:extLst>
          </p:cNvPr>
          <p:cNvSpPr>
            <a:spLocks noGrp="1"/>
          </p:cNvSpPr>
          <p:nvPr>
            <p:ph type="title"/>
          </p:nvPr>
        </p:nvSpPr>
        <p:spPr>
          <a:xfrm>
            <a:off x="1451579" y="2303047"/>
            <a:ext cx="3272093" cy="2674198"/>
          </a:xfrm>
        </p:spPr>
        <p:txBody>
          <a:bodyPr anchor="t">
            <a:normAutofit/>
          </a:bodyPr>
          <a:lstStyle/>
          <a:p>
            <a:r>
              <a:rPr lang="en-US" dirty="0"/>
              <a:t>Leadership style  versus leadership traits</a:t>
            </a:r>
          </a:p>
        </p:txBody>
      </p:sp>
      <p:cxnSp>
        <p:nvCxnSpPr>
          <p:cNvPr id="22" name="Straight Connector 21">
            <a:extLst>
              <a:ext uri="{FF2B5EF4-FFF2-40B4-BE49-F238E27FC236}">
                <a16:creationId xmlns:a16="http://schemas.microsoft.com/office/drawing/2014/main" id="{9EBB0476-5CF0-4F44-8D68-5D42D7AEE43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51579" y="2146542"/>
            <a:ext cx="3272094" cy="0"/>
          </a:xfrm>
          <a:prstGeom prst="line">
            <a:avLst/>
          </a:prstGeom>
          <a:ln w="31750"/>
        </p:spPr>
        <p:style>
          <a:lnRef idx="3">
            <a:schemeClr val="accent1"/>
          </a:lnRef>
          <a:fillRef idx="0">
            <a:schemeClr val="accent1"/>
          </a:fillRef>
          <a:effectRef idx="2">
            <a:schemeClr val="accent1"/>
          </a:effectRef>
          <a:fontRef idx="minor">
            <a:schemeClr val="tx1"/>
          </a:fontRef>
        </p:style>
      </p:cxnSp>
      <p:sp>
        <p:nvSpPr>
          <p:cNvPr id="24" name="Title 1">
            <a:extLst>
              <a:ext uri="{FF2B5EF4-FFF2-40B4-BE49-F238E27FC236}">
                <a16:creationId xmlns:a16="http://schemas.microsoft.com/office/drawing/2014/main" id="{A9DA474E-6B91-4200-840F-0257B2358A75}"/>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51580" y="3122496"/>
            <a:ext cx="3530157" cy="1049235"/>
          </a:xfrm>
          <a:prstGeom prst="rect">
            <a:avLst/>
          </a:prstGeom>
        </p:spPr>
        <p:txBody>
          <a:bodyPr vert="horz" lIns="91440" tIns="45720" rIns="91440" bIns="45720" rtlCol="0" anchor="t">
            <a:normAutofit/>
          </a:bodyPr>
          <a:lst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a:lstStyle>
          <a:p>
            <a:endParaRPr lang="en-US" dirty="0"/>
          </a:p>
        </p:txBody>
      </p:sp>
      <p:pic>
        <p:nvPicPr>
          <p:cNvPr id="26" name="Picture 25">
            <a:extLst>
              <a:ext uri="{FF2B5EF4-FFF2-40B4-BE49-F238E27FC236}">
                <a16:creationId xmlns:a16="http://schemas.microsoft.com/office/drawing/2014/main" id="{DF63C9AD-AE6E-4512-8171-91612E84CCF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8" name="Straight Connector 27">
            <a:extLst>
              <a:ext uri="{FF2B5EF4-FFF2-40B4-BE49-F238E27FC236}">
                <a16:creationId xmlns:a16="http://schemas.microsoft.com/office/drawing/2014/main" id="{FE1A49CE-B63D-457A-A180-1C883E1A63D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graphicFrame>
        <p:nvGraphicFramePr>
          <p:cNvPr id="14" name="Content Placeholder 2">
            <a:extLst>
              <a:ext uri="{FF2B5EF4-FFF2-40B4-BE49-F238E27FC236}">
                <a16:creationId xmlns:a16="http://schemas.microsoft.com/office/drawing/2014/main" id="{7C848FFA-AF7E-4C8E-974E-A169737FA531}"/>
              </a:ext>
            </a:extLst>
          </p:cNvPr>
          <p:cNvGraphicFramePr>
            <a:graphicFrameLocks noGrp="1"/>
          </p:cNvGraphicFramePr>
          <p:nvPr>
            <p:ph idx="1"/>
            <p:extLst>
              <p:ext uri="{D42A27DB-BD31-4B8C-83A1-F6EECF244321}">
                <p14:modId xmlns:p14="http://schemas.microsoft.com/office/powerpoint/2010/main" val="3960484364"/>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227512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9E5E629-7060-41F9-8B50-02B2E85F7D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91C3EAB-C813-3449-8796-DBB1B3DDD1B2}"/>
              </a:ext>
            </a:extLst>
          </p:cNvPr>
          <p:cNvSpPr>
            <a:spLocks noGrp="1"/>
          </p:cNvSpPr>
          <p:nvPr>
            <p:ph type="title"/>
          </p:nvPr>
        </p:nvSpPr>
        <p:spPr>
          <a:xfrm>
            <a:off x="941455" y="1268898"/>
            <a:ext cx="3441845" cy="4361688"/>
          </a:xfrm>
        </p:spPr>
        <p:txBody>
          <a:bodyPr anchor="ctr">
            <a:normAutofit/>
          </a:bodyPr>
          <a:lstStyle/>
          <a:p>
            <a:r>
              <a:rPr lang="en-GB" b="1" dirty="0"/>
              <a:t>Styles in Business</a:t>
            </a:r>
            <a:br>
              <a:rPr lang="en-GB" b="1" dirty="0"/>
            </a:br>
            <a:endParaRPr lang="en-US" dirty="0"/>
          </a:p>
        </p:txBody>
      </p:sp>
      <p:grpSp>
        <p:nvGrpSpPr>
          <p:cNvPr id="10" name="Group 9">
            <a:extLst>
              <a:ext uri="{FF2B5EF4-FFF2-40B4-BE49-F238E27FC236}">
                <a16:creationId xmlns:a16="http://schemas.microsoft.com/office/drawing/2014/main" id="{F0A74D93-ED7F-4633-8594-99D9FA43DA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03005" y="676656"/>
            <a:ext cx="6945528" cy="5546173"/>
            <a:chOff x="4603005" y="1286439"/>
            <a:chExt cx="6292376" cy="4289488"/>
          </a:xfrm>
        </p:grpSpPr>
        <p:sp>
          <p:nvSpPr>
            <p:cNvPr id="11" name="Rectangle 10">
              <a:extLst>
                <a:ext uri="{FF2B5EF4-FFF2-40B4-BE49-F238E27FC236}">
                  <a16:creationId xmlns:a16="http://schemas.microsoft.com/office/drawing/2014/main" id="{88493448-FE74-4227-AC61-AF38A222783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603005" y="1286439"/>
              <a:ext cx="6292376" cy="4289488"/>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1BDA5412-7A0F-451B-86FE-5B4B38E05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802049" y="1490915"/>
              <a:ext cx="5894288" cy="3880536"/>
            </a:xfrm>
            <a:prstGeom prst="rect">
              <a:avLst/>
            </a:prstGeom>
            <a:solidFill>
              <a:schemeClr val="bg1">
                <a:alpha val="98000"/>
              </a:schemeClr>
            </a:soli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D1598E19-BACC-4AD6-8E51-F08B186A0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5097" y="1104306"/>
            <a:ext cx="6181344" cy="4690872"/>
          </a:xfrm>
          <a:prstGeom prst="rect">
            <a:avLst/>
          </a:prstGeom>
          <a:solidFill>
            <a:schemeClr val="tx2"/>
          </a:solidFill>
          <a:ln w="6350">
            <a:solidFill>
              <a:schemeClr val="bg2"/>
            </a:solidFill>
          </a:ln>
          <a:effectLst>
            <a:innerShdw blurRad="114300">
              <a:prstClr val="black">
                <a:alpha val="78000"/>
              </a:prstClr>
            </a:innerShdw>
          </a:effectLst>
        </p:spPr>
        <p:style>
          <a:lnRef idx="2">
            <a:schemeClr val="accent1">
              <a:shade val="50000"/>
            </a:schemeClr>
          </a:lnRef>
          <a:fillRef idx="1002">
            <a:schemeClr val="dk2"/>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C84EC4E-EFE6-2643-AFD9-5B01A5BA0A60}"/>
              </a:ext>
            </a:extLst>
          </p:cNvPr>
          <p:cNvSpPr>
            <a:spLocks noGrp="1"/>
          </p:cNvSpPr>
          <p:nvPr>
            <p:ph idx="1"/>
          </p:nvPr>
        </p:nvSpPr>
        <p:spPr>
          <a:xfrm>
            <a:off x="5149689" y="1268898"/>
            <a:ext cx="5852160" cy="4361688"/>
          </a:xfrm>
        </p:spPr>
        <p:txBody>
          <a:bodyPr anchor="ctr">
            <a:normAutofit/>
          </a:bodyPr>
          <a:lstStyle/>
          <a:p>
            <a:r>
              <a:rPr lang="en-GB">
                <a:solidFill>
                  <a:schemeClr val="bg1"/>
                </a:solidFill>
              </a:rPr>
              <a:t>Small businesses and even entrepreneurs can use the same leadership styles as world leaders.</a:t>
            </a:r>
          </a:p>
          <a:p>
            <a:r>
              <a:rPr lang="en-GB">
                <a:solidFill>
                  <a:schemeClr val="bg1"/>
                </a:solidFill>
              </a:rPr>
              <a:t>Using the autocratic style, they may make decisions without consulting employees on each occasion, or only in emergencies. </a:t>
            </a:r>
          </a:p>
          <a:p>
            <a:r>
              <a:rPr lang="en-GB">
                <a:solidFill>
                  <a:schemeClr val="bg1"/>
                </a:solidFill>
              </a:rPr>
              <a:t>Using a democratic style, leaders take the time to come to a consensus, by working with employees before making a decision. They get input from their subordinates and make a decision that makes the most sense for everyone/the whole organisation. </a:t>
            </a:r>
          </a:p>
        </p:txBody>
      </p:sp>
    </p:spTree>
    <p:extLst>
      <p:ext uri="{BB962C8B-B14F-4D97-AF65-F5344CB8AC3E}">
        <p14:creationId xmlns:p14="http://schemas.microsoft.com/office/powerpoint/2010/main" val="22749516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C6F198E-F7A1-4125-910D-641C0C2A7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25548"/>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907C3A25-D9A7-4F2D-B44C-FA8EB24C7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6683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1">
            <a:extLst>
              <a:ext uri="{FF2B5EF4-FFF2-40B4-BE49-F238E27FC236}">
                <a16:creationId xmlns:a16="http://schemas.microsoft.com/office/drawing/2014/main" id="{B61979F5-7C34-401C-9790-B44CEF1D8899}"/>
              </a:ext>
            </a:extLst>
          </p:cNvPr>
          <p:cNvPicPr>
            <a:picLocks noChangeAspect="1"/>
          </p:cNvPicPr>
          <p:nvPr/>
        </p:nvPicPr>
        <p:blipFill>
          <a:blip r:embed="rId3"/>
          <a:stretch>
            <a:fillRect/>
          </a:stretch>
        </p:blipFill>
        <p:spPr>
          <a:xfrm>
            <a:off x="3034342" y="1128098"/>
            <a:ext cx="6130681" cy="4598011"/>
          </a:xfrm>
          <a:prstGeom prst="rect">
            <a:avLst/>
          </a:prstGeom>
        </p:spPr>
      </p:pic>
      <p:sp>
        <p:nvSpPr>
          <p:cNvPr id="14" name="Rectangle 10">
            <a:extLst>
              <a:ext uri="{FF2B5EF4-FFF2-40B4-BE49-F238E27FC236}">
                <a16:creationId xmlns:a16="http://schemas.microsoft.com/office/drawing/2014/main" id="{18E8515E-B8C8-482A-A9B5-CE57BC080A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1446744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F1176DA6-4BBF-42A4-9C94-E6613CCD6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99AAB0AE-172B-4FB4-80C2-86CD6B8242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chemeClr val="bg1"/>
          </a:solidFill>
          <a:ln w="22225">
            <a:solidFill>
              <a:srgbClr val="F8AE59"/>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4D57A5A6-9069-4FF1-A5EA-9E28BBB5E89A}"/>
              </a:ext>
            </a:extLst>
          </p:cNvPr>
          <p:cNvPicPr>
            <a:picLocks noChangeAspect="1"/>
          </p:cNvPicPr>
          <p:nvPr/>
        </p:nvPicPr>
        <p:blipFill>
          <a:blip r:embed="rId3"/>
          <a:stretch>
            <a:fillRect/>
          </a:stretch>
        </p:blipFill>
        <p:spPr>
          <a:xfrm>
            <a:off x="477013" y="480060"/>
            <a:ext cx="11237976" cy="5897880"/>
          </a:xfrm>
          <a:prstGeom prst="rect">
            <a:avLst/>
          </a:prstGeom>
        </p:spPr>
      </p:pic>
    </p:spTree>
    <p:extLst>
      <p:ext uri="{BB962C8B-B14F-4D97-AF65-F5344CB8AC3E}">
        <p14:creationId xmlns:p14="http://schemas.microsoft.com/office/powerpoint/2010/main" val="20412787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C6F198E-F7A1-4125-910D-641C0C2A76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07C3A25-D9A7-4F2D-B44C-FA8EB24C7A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7"/>
            <a:ext cx="10905067" cy="556683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8FCF635-E412-4849-BE69-B0B5CBBDDCEB}"/>
              </a:ext>
            </a:extLst>
          </p:cNvPr>
          <p:cNvPicPr>
            <a:picLocks noChangeAspect="1"/>
          </p:cNvPicPr>
          <p:nvPr/>
        </p:nvPicPr>
        <p:blipFill>
          <a:blip r:embed="rId3"/>
          <a:stretch>
            <a:fillRect/>
          </a:stretch>
        </p:blipFill>
        <p:spPr>
          <a:xfrm>
            <a:off x="3559345" y="1128098"/>
            <a:ext cx="5080675" cy="4598011"/>
          </a:xfrm>
          <a:prstGeom prst="rect">
            <a:avLst/>
          </a:prstGeom>
        </p:spPr>
      </p:pic>
      <p:sp>
        <p:nvSpPr>
          <p:cNvPr id="27" name="Rectangle 26">
            <a:extLst>
              <a:ext uri="{FF2B5EF4-FFF2-40B4-BE49-F238E27FC236}">
                <a16:creationId xmlns:a16="http://schemas.microsoft.com/office/drawing/2014/main" id="{18E8515E-B8C8-482A-A9B5-CE57BC080A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529830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4000"/>
                <a:satMod val="80000"/>
                <a:lumMod val="106000"/>
              </a:schemeClr>
            </a:gs>
            <a:gs pos="100000">
              <a:schemeClr val="bg1">
                <a:shade val="80000"/>
              </a:schemeClr>
            </a:gs>
          </a:gsLst>
          <a:path path="circle">
            <a:fillToRect l="50000" t="50000" r="50000" b="50000"/>
          </a:path>
        </a:gra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28AC827-DE41-4D3E-A58A-7459D979E6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A75F29F-1B00-9B44-8328-379A008C6EAB}"/>
              </a:ext>
            </a:extLst>
          </p:cNvPr>
          <p:cNvSpPr>
            <a:spLocks noGrp="1"/>
          </p:cNvSpPr>
          <p:nvPr>
            <p:ph type="title"/>
          </p:nvPr>
        </p:nvSpPr>
        <p:spPr>
          <a:xfrm>
            <a:off x="806450" y="1289304"/>
            <a:ext cx="3163122" cy="4279393"/>
          </a:xfrm>
        </p:spPr>
        <p:txBody>
          <a:bodyPr anchor="ctr">
            <a:normAutofit/>
          </a:bodyPr>
          <a:lstStyle/>
          <a:p>
            <a:r>
              <a:rPr lang="en-US" dirty="0"/>
              <a:t>Qualities or traits approach - Traits in business</a:t>
            </a:r>
          </a:p>
        </p:txBody>
      </p:sp>
      <p:grpSp>
        <p:nvGrpSpPr>
          <p:cNvPr id="10" name="Group 9">
            <a:extLst>
              <a:ext uri="{FF2B5EF4-FFF2-40B4-BE49-F238E27FC236}">
                <a16:creationId xmlns:a16="http://schemas.microsoft.com/office/drawing/2014/main" id="{1FAD7B33-B27E-4BD4-BE9C-A3698E433C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480324" y="957031"/>
            <a:ext cx="6574529" cy="4943939"/>
            <a:chOff x="7807230" y="2012810"/>
            <a:chExt cx="3251252" cy="3459865"/>
          </a:xfrm>
        </p:grpSpPr>
        <p:sp>
          <p:nvSpPr>
            <p:cNvPr id="11" name="Rectangle 10">
              <a:extLst>
                <a:ext uri="{FF2B5EF4-FFF2-40B4-BE49-F238E27FC236}">
                  <a16:creationId xmlns:a16="http://schemas.microsoft.com/office/drawing/2014/main" id="{91D039DC-5A65-400A-9CD6-F9725D1B6F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0" y="2012810"/>
              <a:ext cx="3251252" cy="3459865"/>
            </a:xfrm>
            <a:prstGeom prst="rect">
              <a:avLst/>
            </a:prstGeom>
            <a:gradFill>
              <a:gsLst>
                <a:gs pos="0">
                  <a:srgbClr val="000001"/>
                </a:gs>
                <a:gs pos="100000">
                  <a:srgbClr val="191919"/>
                </a:gs>
              </a:gsLst>
            </a:gradFill>
            <a:ln w="76200" cmpd="sng">
              <a:noFill/>
              <a:miter lim="800000"/>
            </a:ln>
            <a:effectLst>
              <a:outerShdw blurRad="127000" dist="1905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C3A47B2-ECD5-4DBE-A76C-FBFBFE1275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807231" y="2026142"/>
              <a:ext cx="3251250" cy="3440203"/>
            </a:xfrm>
            <a:prstGeom prst="rect">
              <a:avLst/>
            </a:prstGeom>
            <a:gradFill>
              <a:gsLst>
                <a:gs pos="0">
                  <a:srgbClr val="DADADA"/>
                </a:gs>
                <a:gs pos="100000">
                  <a:srgbClr val="FFFFFE"/>
                </a:gs>
              </a:gsLst>
              <a:lin ang="16200000" scaled="0"/>
            </a:gradFill>
            <a:ln w="762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w="38100" h="38100" prst="relaxedInset"/>
            </a:sp3d>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4197647C-4C56-4F84-ABC7-9E6F3E6783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00360" y="1292111"/>
            <a:ext cx="5934456" cy="4279392"/>
          </a:xfrm>
          <a:prstGeom prst="rect">
            <a:avLst/>
          </a:prstGeom>
          <a:solidFill>
            <a:schemeClr val="bg2"/>
          </a:solidFill>
          <a:ln w="3175" cap="sq">
            <a:solidFill>
              <a:schemeClr val="bg1">
                <a:lumMod val="75000"/>
              </a:schemeClr>
            </a:solidFill>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2C4392C-0E22-074E-95ED-B3B7C0DE73C4}"/>
              </a:ext>
            </a:extLst>
          </p:cNvPr>
          <p:cNvSpPr>
            <a:spLocks noGrp="1"/>
          </p:cNvSpPr>
          <p:nvPr>
            <p:ph idx="1"/>
          </p:nvPr>
        </p:nvSpPr>
        <p:spPr>
          <a:xfrm>
            <a:off x="5122091" y="1598346"/>
            <a:ext cx="5290143" cy="3642379"/>
          </a:xfrm>
        </p:spPr>
        <p:txBody>
          <a:bodyPr anchor="ctr">
            <a:normAutofit/>
          </a:bodyPr>
          <a:lstStyle/>
          <a:p>
            <a:pPr>
              <a:lnSpc>
                <a:spcPct val="110000"/>
              </a:lnSpc>
            </a:pPr>
            <a:r>
              <a:rPr lang="en-GB" sz="1500"/>
              <a:t>Becoming a trusted leader involves exhibiting the characteristics that subordinates expect and respect in a leadership figure. </a:t>
            </a:r>
          </a:p>
          <a:p>
            <a:pPr>
              <a:lnSpc>
                <a:spcPct val="110000"/>
              </a:lnSpc>
            </a:pPr>
            <a:r>
              <a:rPr lang="en-GB" sz="1500"/>
              <a:t>This typically includes confidence, energy, integrity and compassion. </a:t>
            </a:r>
          </a:p>
          <a:p>
            <a:pPr>
              <a:lnSpc>
                <a:spcPct val="110000"/>
              </a:lnSpc>
            </a:pPr>
            <a:r>
              <a:rPr lang="en-GB" sz="1500"/>
              <a:t>Effective leaders succeed by communicating effectively, motivating employees, handling multiple projects at once and expressing a genuine concern for others. </a:t>
            </a:r>
          </a:p>
          <a:p>
            <a:pPr>
              <a:lnSpc>
                <a:spcPct val="110000"/>
              </a:lnSpc>
            </a:pPr>
            <a:r>
              <a:rPr lang="en-GB" sz="1500"/>
              <a:t>Transitioning to a leadership role usually involves focusing on the traits that enable you to get workers to improve processes, eliminate waste and increase customer satisfaction with your products and services.</a:t>
            </a:r>
            <a:endParaRPr lang="en-US" sz="1500"/>
          </a:p>
        </p:txBody>
      </p:sp>
    </p:spTree>
    <p:extLst>
      <p:ext uri="{BB962C8B-B14F-4D97-AF65-F5344CB8AC3E}">
        <p14:creationId xmlns:p14="http://schemas.microsoft.com/office/powerpoint/2010/main" val="2540571670"/>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0</TotalTime>
  <Words>944</Words>
  <Application>Microsoft Office PowerPoint</Application>
  <PresentationFormat>Widescreen</PresentationFormat>
  <Paragraphs>42</Paragraphs>
  <Slides>8</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Arial</vt:lpstr>
      <vt:lpstr>Calibri</vt:lpstr>
      <vt:lpstr>Gill Sans MT</vt:lpstr>
      <vt:lpstr>Roboto</vt:lpstr>
      <vt:lpstr>Gallery</vt:lpstr>
      <vt:lpstr>Leadership style  and leadership traits</vt:lpstr>
      <vt:lpstr>Global Enterprise week</vt:lpstr>
      <vt:lpstr>Leadership style  versus leadership traits</vt:lpstr>
      <vt:lpstr>Styles in Business </vt:lpstr>
      <vt:lpstr>PowerPoint Presentation</vt:lpstr>
      <vt:lpstr>PowerPoint Presentation</vt:lpstr>
      <vt:lpstr>PowerPoint Presentation</vt:lpstr>
      <vt:lpstr>Qualities or traits approach - Traits in business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Leadership style  versus leadership traits</dc:title>
  <dc:creator>Microsoft Office User</dc:creator>
  <cp:lastModifiedBy>Marie Pitson</cp:lastModifiedBy>
  <cp:revision>6</cp:revision>
  <dcterms:created xsi:type="dcterms:W3CDTF">2020-03-11T08:17:29Z</dcterms:created>
  <dcterms:modified xsi:type="dcterms:W3CDTF">2021-11-09T13:13:27Z</dcterms:modified>
</cp:coreProperties>
</file>