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301" r:id="rId3"/>
    <p:sldId id="258" r:id="rId4"/>
    <p:sldId id="302" r:id="rId5"/>
    <p:sldId id="304" r:id="rId6"/>
    <p:sldId id="305" r:id="rId7"/>
    <p:sldId id="306" r:id="rId8"/>
    <p:sldId id="303" r:id="rId9"/>
    <p:sldId id="307" r:id="rId10"/>
    <p:sldId id="358" r:id="rId11"/>
    <p:sldId id="359" r:id="rId12"/>
    <p:sldId id="356" r:id="rId13"/>
    <p:sldId id="357" r:id="rId14"/>
    <p:sldId id="360" r:id="rId15"/>
    <p:sldId id="361" r:id="rId16"/>
    <p:sldId id="362" r:id="rId17"/>
    <p:sldId id="363" r:id="rId18"/>
    <p:sldId id="364" r:id="rId19"/>
    <p:sldId id="365" r:id="rId20"/>
    <p:sldId id="366" r:id="rId21"/>
    <p:sldId id="367" r:id="rId22"/>
    <p:sldId id="368" r:id="rId23"/>
    <p:sldId id="369" r:id="rId24"/>
    <p:sldId id="370" r:id="rId25"/>
    <p:sldId id="371" r:id="rId26"/>
    <p:sldId id="379" r:id="rId27"/>
    <p:sldId id="296" r:id="rId28"/>
    <p:sldId id="372" r:id="rId29"/>
    <p:sldId id="373" r:id="rId30"/>
    <p:sldId id="374" r:id="rId31"/>
    <p:sldId id="375" r:id="rId32"/>
    <p:sldId id="376" r:id="rId33"/>
    <p:sldId id="377" r:id="rId34"/>
    <p:sldId id="37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91" autoAdjust="0"/>
    <p:restoredTop sz="83535" autoAdjust="0"/>
  </p:normalViewPr>
  <p:slideViewPr>
    <p:cSldViewPr snapToGrid="0">
      <p:cViewPr varScale="1">
        <p:scale>
          <a:sx n="93" d="100"/>
          <a:sy n="93" d="100"/>
        </p:scale>
        <p:origin x="220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C8ED-BE67-44CF-9271-C66E8358E1C5}"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8DD7998D-845C-4FF3-85C8-B253FBD206A7}">
      <dgm:prSet phldrT="[Text]"/>
      <dgm:spPr/>
      <dgm:t>
        <a:bodyPr/>
        <a:lstStyle/>
        <a:p>
          <a:r>
            <a:rPr lang="en-GB" dirty="0">
              <a:latin typeface="Corbel" panose="020B0503020204020204" pitchFamily="34" charset="0"/>
            </a:rPr>
            <a:t>Module content</a:t>
          </a:r>
          <a:endParaRPr lang="en-GB" dirty="0"/>
        </a:p>
      </dgm:t>
    </dgm:pt>
    <dgm:pt modelId="{0718B6CB-5AC6-4891-AD0B-2444F33B6836}" type="parTrans" cxnId="{DDE7E732-1605-4C85-996C-D2E0648408B6}">
      <dgm:prSet/>
      <dgm:spPr/>
      <dgm:t>
        <a:bodyPr/>
        <a:lstStyle/>
        <a:p>
          <a:endParaRPr lang="en-GB"/>
        </a:p>
      </dgm:t>
    </dgm:pt>
    <dgm:pt modelId="{6B88D971-EA1B-41CE-BCA6-E811D5ED02C5}" type="sibTrans" cxnId="{DDE7E732-1605-4C85-996C-D2E0648408B6}">
      <dgm:prSet/>
      <dgm:spPr/>
      <dgm:t>
        <a:bodyPr/>
        <a:lstStyle/>
        <a:p>
          <a:endParaRPr lang="en-GB"/>
        </a:p>
      </dgm:t>
    </dgm:pt>
    <dgm:pt modelId="{64612C70-F18E-4152-8691-C718A1D3ED1D}">
      <dgm:prSet phldrT="[Text]"/>
      <dgm:spPr/>
      <dgm:t>
        <a:bodyPr/>
        <a:lstStyle/>
        <a:p>
          <a:r>
            <a:rPr lang="en-GB" dirty="0">
              <a:latin typeface="Corbel" panose="020B0503020204020204" pitchFamily="34" charset="0"/>
            </a:rPr>
            <a:t>What is leadership?</a:t>
          </a:r>
          <a:endParaRPr lang="en-GB" dirty="0"/>
        </a:p>
      </dgm:t>
    </dgm:pt>
    <dgm:pt modelId="{50AF4C78-1C28-4770-B822-6F50A627EDB7}" type="parTrans" cxnId="{9E3C5AF9-785B-434E-8CE4-2ED871B6BE19}">
      <dgm:prSet/>
      <dgm:spPr/>
      <dgm:t>
        <a:bodyPr/>
        <a:lstStyle/>
        <a:p>
          <a:endParaRPr lang="en-GB"/>
        </a:p>
      </dgm:t>
    </dgm:pt>
    <dgm:pt modelId="{21B7449C-2653-4650-B1C4-C7EE48C4C3D5}" type="sibTrans" cxnId="{9E3C5AF9-785B-434E-8CE4-2ED871B6BE19}">
      <dgm:prSet/>
      <dgm:spPr/>
      <dgm:t>
        <a:bodyPr/>
        <a:lstStyle/>
        <a:p>
          <a:endParaRPr lang="en-GB"/>
        </a:p>
      </dgm:t>
    </dgm:pt>
    <dgm:pt modelId="{75BE934C-4D08-4815-8CC4-FF67F9339EA5}">
      <dgm:prSet phldrT="[Text]"/>
      <dgm:spPr/>
      <dgm:t>
        <a:bodyPr/>
        <a:lstStyle/>
        <a:p>
          <a:r>
            <a:rPr lang="en-GB" dirty="0">
              <a:latin typeface="Corbel" panose="020B0503020204020204" pitchFamily="34" charset="0"/>
            </a:rPr>
            <a:t>What is management?</a:t>
          </a:r>
          <a:endParaRPr lang="en-GB" dirty="0"/>
        </a:p>
      </dgm:t>
    </dgm:pt>
    <dgm:pt modelId="{0FAC4B69-3AB8-42F6-B480-0719F76E8AA1}" type="parTrans" cxnId="{248A7BA4-7C90-40D5-BE72-D1F80D7B189C}">
      <dgm:prSet/>
      <dgm:spPr/>
      <dgm:t>
        <a:bodyPr/>
        <a:lstStyle/>
        <a:p>
          <a:endParaRPr lang="en-GB"/>
        </a:p>
      </dgm:t>
    </dgm:pt>
    <dgm:pt modelId="{A0ADAE25-EAF4-445E-A291-19ECB88B05D8}" type="sibTrans" cxnId="{248A7BA4-7C90-40D5-BE72-D1F80D7B189C}">
      <dgm:prSet/>
      <dgm:spPr/>
      <dgm:t>
        <a:bodyPr/>
        <a:lstStyle/>
        <a:p>
          <a:endParaRPr lang="en-GB"/>
        </a:p>
      </dgm:t>
    </dgm:pt>
    <dgm:pt modelId="{74FF5A8C-E8FF-4B34-B9EB-A06D1C34F95B}" type="pres">
      <dgm:prSet presAssocID="{C3FEC8ED-BE67-44CF-9271-C66E8358E1C5}" presName="Name0" presStyleCnt="0">
        <dgm:presLayoutVars>
          <dgm:chMax val="11"/>
          <dgm:chPref val="11"/>
          <dgm:dir/>
          <dgm:resizeHandles/>
        </dgm:presLayoutVars>
      </dgm:prSet>
      <dgm:spPr/>
    </dgm:pt>
    <dgm:pt modelId="{18AB6053-16AD-42AB-8F4A-2A8A328B5B5D}" type="pres">
      <dgm:prSet presAssocID="{75BE934C-4D08-4815-8CC4-FF67F9339EA5}" presName="Accent3" presStyleCnt="0"/>
      <dgm:spPr/>
    </dgm:pt>
    <dgm:pt modelId="{94FEB41B-46A7-4471-A4DA-4C75D2476810}" type="pres">
      <dgm:prSet presAssocID="{75BE934C-4D08-4815-8CC4-FF67F9339EA5}" presName="Accent" presStyleLbl="node1" presStyleIdx="0" presStyleCnt="3"/>
      <dgm:spPr/>
    </dgm:pt>
    <dgm:pt modelId="{202C3ACE-62FB-4189-A078-222D5D3DD2EB}" type="pres">
      <dgm:prSet presAssocID="{75BE934C-4D08-4815-8CC4-FF67F9339EA5}" presName="ParentBackground3" presStyleCnt="0"/>
      <dgm:spPr/>
    </dgm:pt>
    <dgm:pt modelId="{E7FB9DFE-6CDA-4D40-834A-7E5665472623}" type="pres">
      <dgm:prSet presAssocID="{75BE934C-4D08-4815-8CC4-FF67F9339EA5}" presName="ParentBackground" presStyleLbl="fgAcc1" presStyleIdx="0" presStyleCnt="3"/>
      <dgm:spPr/>
    </dgm:pt>
    <dgm:pt modelId="{8ADE3FAD-6F21-4338-A75A-4B39AC0E2061}" type="pres">
      <dgm:prSet presAssocID="{75BE934C-4D08-4815-8CC4-FF67F9339EA5}" presName="Parent3" presStyleLbl="revTx" presStyleIdx="0" presStyleCnt="0">
        <dgm:presLayoutVars>
          <dgm:chMax val="1"/>
          <dgm:chPref val="1"/>
          <dgm:bulletEnabled val="1"/>
        </dgm:presLayoutVars>
      </dgm:prSet>
      <dgm:spPr/>
    </dgm:pt>
    <dgm:pt modelId="{0EDF619A-EFCD-4CA4-92DF-604452DC942A}" type="pres">
      <dgm:prSet presAssocID="{64612C70-F18E-4152-8691-C718A1D3ED1D}" presName="Accent2" presStyleCnt="0"/>
      <dgm:spPr/>
    </dgm:pt>
    <dgm:pt modelId="{9BF178C4-379A-4CE5-956F-BC954FB16FF4}" type="pres">
      <dgm:prSet presAssocID="{64612C70-F18E-4152-8691-C718A1D3ED1D}" presName="Accent" presStyleLbl="node1" presStyleIdx="1" presStyleCnt="3"/>
      <dgm:spPr/>
    </dgm:pt>
    <dgm:pt modelId="{E5285722-A0A7-45FA-AD71-287F417052DB}" type="pres">
      <dgm:prSet presAssocID="{64612C70-F18E-4152-8691-C718A1D3ED1D}" presName="ParentBackground2" presStyleCnt="0"/>
      <dgm:spPr/>
    </dgm:pt>
    <dgm:pt modelId="{AC34B2A6-939F-4C8E-99D1-22592E645A3E}" type="pres">
      <dgm:prSet presAssocID="{64612C70-F18E-4152-8691-C718A1D3ED1D}" presName="ParentBackground" presStyleLbl="fgAcc1" presStyleIdx="1" presStyleCnt="3"/>
      <dgm:spPr/>
    </dgm:pt>
    <dgm:pt modelId="{DA061BCD-1CD8-4B58-8687-1257CEB22DDE}" type="pres">
      <dgm:prSet presAssocID="{64612C70-F18E-4152-8691-C718A1D3ED1D}" presName="Parent2" presStyleLbl="revTx" presStyleIdx="0" presStyleCnt="0">
        <dgm:presLayoutVars>
          <dgm:chMax val="1"/>
          <dgm:chPref val="1"/>
          <dgm:bulletEnabled val="1"/>
        </dgm:presLayoutVars>
      </dgm:prSet>
      <dgm:spPr/>
    </dgm:pt>
    <dgm:pt modelId="{1A2EC96A-03B1-4AD6-9D75-C31C60B3E830}" type="pres">
      <dgm:prSet presAssocID="{8DD7998D-845C-4FF3-85C8-B253FBD206A7}" presName="Accent1" presStyleCnt="0"/>
      <dgm:spPr/>
    </dgm:pt>
    <dgm:pt modelId="{6EEEBD57-BFEB-4DF5-B945-24F2F59BB883}" type="pres">
      <dgm:prSet presAssocID="{8DD7998D-845C-4FF3-85C8-B253FBD206A7}" presName="Accent" presStyleLbl="node1" presStyleIdx="2" presStyleCnt="3"/>
      <dgm:spPr/>
    </dgm:pt>
    <dgm:pt modelId="{8830D13D-FA85-47F7-8992-2DD4B0E7C30D}" type="pres">
      <dgm:prSet presAssocID="{8DD7998D-845C-4FF3-85C8-B253FBD206A7}" presName="ParentBackground1" presStyleCnt="0"/>
      <dgm:spPr/>
    </dgm:pt>
    <dgm:pt modelId="{7BAE893F-8D2B-4F8E-A61D-D435CB55FCFA}" type="pres">
      <dgm:prSet presAssocID="{8DD7998D-845C-4FF3-85C8-B253FBD206A7}" presName="ParentBackground" presStyleLbl="fgAcc1" presStyleIdx="2" presStyleCnt="3"/>
      <dgm:spPr/>
    </dgm:pt>
    <dgm:pt modelId="{AD2A13ED-249C-45C8-B867-2BE3081B10B1}" type="pres">
      <dgm:prSet presAssocID="{8DD7998D-845C-4FF3-85C8-B253FBD206A7}" presName="Parent1" presStyleLbl="revTx" presStyleIdx="0" presStyleCnt="0">
        <dgm:presLayoutVars>
          <dgm:chMax val="1"/>
          <dgm:chPref val="1"/>
          <dgm:bulletEnabled val="1"/>
        </dgm:presLayoutVars>
      </dgm:prSet>
      <dgm:spPr/>
    </dgm:pt>
  </dgm:ptLst>
  <dgm:cxnLst>
    <dgm:cxn modelId="{4E35FE14-B49C-4502-B32B-CF0AB3516999}" type="presOf" srcId="{75BE934C-4D08-4815-8CC4-FF67F9339EA5}" destId="{8ADE3FAD-6F21-4338-A75A-4B39AC0E2061}" srcOrd="1" destOrd="0" presId="urn:microsoft.com/office/officeart/2011/layout/CircleProcess"/>
    <dgm:cxn modelId="{DDE7E732-1605-4C85-996C-D2E0648408B6}" srcId="{C3FEC8ED-BE67-44CF-9271-C66E8358E1C5}" destId="{8DD7998D-845C-4FF3-85C8-B253FBD206A7}" srcOrd="0" destOrd="0" parTransId="{0718B6CB-5AC6-4891-AD0B-2444F33B6836}" sibTransId="{6B88D971-EA1B-41CE-BCA6-E811D5ED02C5}"/>
    <dgm:cxn modelId="{C7096045-9B2A-4505-8BDF-B2FBF5DDB19D}" type="presOf" srcId="{64612C70-F18E-4152-8691-C718A1D3ED1D}" destId="{AC34B2A6-939F-4C8E-99D1-22592E645A3E}" srcOrd="0" destOrd="0" presId="urn:microsoft.com/office/officeart/2011/layout/CircleProcess"/>
    <dgm:cxn modelId="{C6DAD355-44D3-4E3D-A67D-19B1B4FB0603}" type="presOf" srcId="{75BE934C-4D08-4815-8CC4-FF67F9339EA5}" destId="{E7FB9DFE-6CDA-4D40-834A-7E5665472623}" srcOrd="0" destOrd="0" presId="urn:microsoft.com/office/officeart/2011/layout/CircleProcess"/>
    <dgm:cxn modelId="{FDFCC395-C7E1-4F79-B64D-DE7AA30723A3}" type="presOf" srcId="{64612C70-F18E-4152-8691-C718A1D3ED1D}" destId="{DA061BCD-1CD8-4B58-8687-1257CEB22DDE}" srcOrd="1" destOrd="0" presId="urn:microsoft.com/office/officeart/2011/layout/CircleProcess"/>
    <dgm:cxn modelId="{248A7BA4-7C90-40D5-BE72-D1F80D7B189C}" srcId="{C3FEC8ED-BE67-44CF-9271-C66E8358E1C5}" destId="{75BE934C-4D08-4815-8CC4-FF67F9339EA5}" srcOrd="2" destOrd="0" parTransId="{0FAC4B69-3AB8-42F6-B480-0719F76E8AA1}" sibTransId="{A0ADAE25-EAF4-445E-A291-19ECB88B05D8}"/>
    <dgm:cxn modelId="{A0B083BA-FE05-42C1-ACD1-7ADC5EF5C743}" type="presOf" srcId="{8DD7998D-845C-4FF3-85C8-B253FBD206A7}" destId="{7BAE893F-8D2B-4F8E-A61D-D435CB55FCFA}" srcOrd="0" destOrd="0" presId="urn:microsoft.com/office/officeart/2011/layout/CircleProcess"/>
    <dgm:cxn modelId="{4F3993BF-26C3-4035-AB4F-3D7FD6D9CDE0}" type="presOf" srcId="{8DD7998D-845C-4FF3-85C8-B253FBD206A7}" destId="{AD2A13ED-249C-45C8-B867-2BE3081B10B1}" srcOrd="1" destOrd="0" presId="urn:microsoft.com/office/officeart/2011/layout/CircleProcess"/>
    <dgm:cxn modelId="{2A16BCCB-AFFE-436E-B2F4-2D2F992380F6}" type="presOf" srcId="{C3FEC8ED-BE67-44CF-9271-C66E8358E1C5}" destId="{74FF5A8C-E8FF-4B34-B9EB-A06D1C34F95B}" srcOrd="0" destOrd="0" presId="urn:microsoft.com/office/officeart/2011/layout/CircleProcess"/>
    <dgm:cxn modelId="{9E3C5AF9-785B-434E-8CE4-2ED871B6BE19}" srcId="{C3FEC8ED-BE67-44CF-9271-C66E8358E1C5}" destId="{64612C70-F18E-4152-8691-C718A1D3ED1D}" srcOrd="1" destOrd="0" parTransId="{50AF4C78-1C28-4770-B822-6F50A627EDB7}" sibTransId="{21B7449C-2653-4650-B1C4-C7EE48C4C3D5}"/>
    <dgm:cxn modelId="{16761403-A2FB-4A59-89CC-896EEC3D4BFB}" type="presParOf" srcId="{74FF5A8C-E8FF-4B34-B9EB-A06D1C34F95B}" destId="{18AB6053-16AD-42AB-8F4A-2A8A328B5B5D}" srcOrd="0" destOrd="0" presId="urn:microsoft.com/office/officeart/2011/layout/CircleProcess"/>
    <dgm:cxn modelId="{315E3F56-B3A5-49B9-8DDE-A0F11E4D7C37}" type="presParOf" srcId="{18AB6053-16AD-42AB-8F4A-2A8A328B5B5D}" destId="{94FEB41B-46A7-4471-A4DA-4C75D2476810}" srcOrd="0" destOrd="0" presId="urn:microsoft.com/office/officeart/2011/layout/CircleProcess"/>
    <dgm:cxn modelId="{F8CFCE30-C189-46FB-845D-5A908740BE93}" type="presParOf" srcId="{74FF5A8C-E8FF-4B34-B9EB-A06D1C34F95B}" destId="{202C3ACE-62FB-4189-A078-222D5D3DD2EB}" srcOrd="1" destOrd="0" presId="urn:microsoft.com/office/officeart/2011/layout/CircleProcess"/>
    <dgm:cxn modelId="{EFF8196C-0A08-4252-BFA7-30429743FD97}" type="presParOf" srcId="{202C3ACE-62FB-4189-A078-222D5D3DD2EB}" destId="{E7FB9DFE-6CDA-4D40-834A-7E5665472623}" srcOrd="0" destOrd="0" presId="urn:microsoft.com/office/officeart/2011/layout/CircleProcess"/>
    <dgm:cxn modelId="{384890E9-DAEB-47F0-90F2-DFF22F2B9E80}" type="presParOf" srcId="{74FF5A8C-E8FF-4B34-B9EB-A06D1C34F95B}" destId="{8ADE3FAD-6F21-4338-A75A-4B39AC0E2061}" srcOrd="2" destOrd="0" presId="urn:microsoft.com/office/officeart/2011/layout/CircleProcess"/>
    <dgm:cxn modelId="{DADF301C-698B-4E6D-90F6-D2FBDA6C8208}" type="presParOf" srcId="{74FF5A8C-E8FF-4B34-B9EB-A06D1C34F95B}" destId="{0EDF619A-EFCD-4CA4-92DF-604452DC942A}" srcOrd="3" destOrd="0" presId="urn:microsoft.com/office/officeart/2011/layout/CircleProcess"/>
    <dgm:cxn modelId="{93DCB1CA-000B-4261-9E6D-25B175D5C5E5}" type="presParOf" srcId="{0EDF619A-EFCD-4CA4-92DF-604452DC942A}" destId="{9BF178C4-379A-4CE5-956F-BC954FB16FF4}" srcOrd="0" destOrd="0" presId="urn:microsoft.com/office/officeart/2011/layout/CircleProcess"/>
    <dgm:cxn modelId="{E8FC2C9A-7E86-4ABE-BC50-BFA870898DCD}" type="presParOf" srcId="{74FF5A8C-E8FF-4B34-B9EB-A06D1C34F95B}" destId="{E5285722-A0A7-45FA-AD71-287F417052DB}" srcOrd="4" destOrd="0" presId="urn:microsoft.com/office/officeart/2011/layout/CircleProcess"/>
    <dgm:cxn modelId="{BBC6A3C5-4E44-4B3A-8650-8B65C7E02880}" type="presParOf" srcId="{E5285722-A0A7-45FA-AD71-287F417052DB}" destId="{AC34B2A6-939F-4C8E-99D1-22592E645A3E}" srcOrd="0" destOrd="0" presId="urn:microsoft.com/office/officeart/2011/layout/CircleProcess"/>
    <dgm:cxn modelId="{89B4A5DC-9494-4312-96E0-2F4F8100FAFA}" type="presParOf" srcId="{74FF5A8C-E8FF-4B34-B9EB-A06D1C34F95B}" destId="{DA061BCD-1CD8-4B58-8687-1257CEB22DDE}" srcOrd="5" destOrd="0" presId="urn:microsoft.com/office/officeart/2011/layout/CircleProcess"/>
    <dgm:cxn modelId="{06B254DE-35A8-4C0B-B101-879DCE2DD393}" type="presParOf" srcId="{74FF5A8C-E8FF-4B34-B9EB-A06D1C34F95B}" destId="{1A2EC96A-03B1-4AD6-9D75-C31C60B3E830}" srcOrd="6" destOrd="0" presId="urn:microsoft.com/office/officeart/2011/layout/CircleProcess"/>
    <dgm:cxn modelId="{CA296EC6-E5E8-48C8-A003-E668FC68A697}" type="presParOf" srcId="{1A2EC96A-03B1-4AD6-9D75-C31C60B3E830}" destId="{6EEEBD57-BFEB-4DF5-B945-24F2F59BB883}" srcOrd="0" destOrd="0" presId="urn:microsoft.com/office/officeart/2011/layout/CircleProcess"/>
    <dgm:cxn modelId="{6D82300E-D217-4784-A397-55CAF27B5640}" type="presParOf" srcId="{74FF5A8C-E8FF-4B34-B9EB-A06D1C34F95B}" destId="{8830D13D-FA85-47F7-8992-2DD4B0E7C30D}" srcOrd="7" destOrd="0" presId="urn:microsoft.com/office/officeart/2011/layout/CircleProcess"/>
    <dgm:cxn modelId="{4E03DC6A-B7B4-4FA7-94A6-6BBD7C8DFD2C}" type="presParOf" srcId="{8830D13D-FA85-47F7-8992-2DD4B0E7C30D}" destId="{7BAE893F-8D2B-4F8E-A61D-D435CB55FCFA}" srcOrd="0" destOrd="0" presId="urn:microsoft.com/office/officeart/2011/layout/CircleProcess"/>
    <dgm:cxn modelId="{E8058DCB-9E54-4349-B777-BE49181A70D0}" type="presParOf" srcId="{74FF5A8C-E8FF-4B34-B9EB-A06D1C34F95B}" destId="{AD2A13ED-249C-45C8-B867-2BE3081B10B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0218D0-F24C-4620-ACE6-DA6FED72097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95C0DE6-6602-4CDC-981A-2B960A473CA1}">
      <dgm:prSet phldrT="[Text]" phldr="0" custT="1"/>
      <dgm:spPr/>
      <dgm:t>
        <a:bodyPr/>
        <a:lstStyle/>
        <a:p>
          <a:r>
            <a:rPr lang="en-GB" sz="1400" dirty="0">
              <a:solidFill>
                <a:schemeClr val="tx1"/>
              </a:solidFill>
            </a:rPr>
            <a:t>Week 1 – Introduction to module and basic concepts</a:t>
          </a:r>
        </a:p>
      </dgm:t>
    </dgm:pt>
    <dgm:pt modelId="{78C73170-FEA6-44E2-B623-FFC94AA3616F}" type="parTrans" cxnId="{A7B1BCD1-E4D7-47B0-A036-9DE16D53717B}">
      <dgm:prSet/>
      <dgm:spPr/>
      <dgm:t>
        <a:bodyPr/>
        <a:lstStyle/>
        <a:p>
          <a:endParaRPr lang="en-GB"/>
        </a:p>
      </dgm:t>
    </dgm:pt>
    <dgm:pt modelId="{3CFC908E-09CC-43DC-B5DB-BF88F37417CE}" type="sibTrans" cxnId="{A7B1BCD1-E4D7-47B0-A036-9DE16D53717B}">
      <dgm:prSet/>
      <dgm:spPr/>
      <dgm:t>
        <a:bodyPr/>
        <a:lstStyle/>
        <a:p>
          <a:endParaRPr lang="en-GB"/>
        </a:p>
      </dgm:t>
    </dgm:pt>
    <dgm:pt modelId="{0F9EF495-334B-49D2-B5B9-CAF508823231}">
      <dgm:prSet phldrT="[Text]" phldr="0" custT="1"/>
      <dgm:spPr/>
      <dgm:t>
        <a:bodyPr/>
        <a:lstStyle/>
        <a:p>
          <a:r>
            <a:rPr lang="en-GB" sz="1400" dirty="0"/>
            <a:t>Week 2 – Styles of leadership and leadership traits</a:t>
          </a:r>
        </a:p>
      </dgm:t>
    </dgm:pt>
    <dgm:pt modelId="{0973E9CA-6636-4BAE-A701-E6011E40677D}" type="parTrans" cxnId="{ED2B3680-71E8-49EA-AF07-A99E6055E3AF}">
      <dgm:prSet/>
      <dgm:spPr/>
      <dgm:t>
        <a:bodyPr/>
        <a:lstStyle/>
        <a:p>
          <a:endParaRPr lang="en-GB"/>
        </a:p>
      </dgm:t>
    </dgm:pt>
    <dgm:pt modelId="{D9E7C221-C35C-4F30-847C-0FF8BE87D1F4}" type="sibTrans" cxnId="{ED2B3680-71E8-49EA-AF07-A99E6055E3AF}">
      <dgm:prSet/>
      <dgm:spPr/>
      <dgm:t>
        <a:bodyPr/>
        <a:lstStyle/>
        <a:p>
          <a:endParaRPr lang="en-GB"/>
        </a:p>
      </dgm:t>
    </dgm:pt>
    <dgm:pt modelId="{06AB066A-21A8-488E-BE07-7C6CBC34F068}">
      <dgm:prSet phldrT="[Text]" phldr="0" custT="1"/>
      <dgm:spPr/>
      <dgm:t>
        <a:bodyPr/>
        <a:lstStyle/>
        <a:p>
          <a:r>
            <a:rPr lang="en-GB" sz="1400" dirty="0">
              <a:solidFill>
                <a:schemeClr val="tx1"/>
              </a:solidFill>
            </a:rPr>
            <a:t>Week 3 – Management theory</a:t>
          </a:r>
        </a:p>
      </dgm:t>
    </dgm:pt>
    <dgm:pt modelId="{079A10DD-5AC7-408F-9DCC-1E00F0D53F38}" type="parTrans" cxnId="{59EDB388-6D80-491C-B821-C792FD396783}">
      <dgm:prSet/>
      <dgm:spPr/>
      <dgm:t>
        <a:bodyPr/>
        <a:lstStyle/>
        <a:p>
          <a:endParaRPr lang="en-GB"/>
        </a:p>
      </dgm:t>
    </dgm:pt>
    <dgm:pt modelId="{3895493C-85A0-4E6A-BF60-81AB3B1055C5}" type="sibTrans" cxnId="{59EDB388-6D80-491C-B821-C792FD396783}">
      <dgm:prSet/>
      <dgm:spPr/>
      <dgm:t>
        <a:bodyPr/>
        <a:lstStyle/>
        <a:p>
          <a:endParaRPr lang="en-GB"/>
        </a:p>
      </dgm:t>
    </dgm:pt>
    <dgm:pt modelId="{40F78344-B734-4E1B-B593-F93B6F0609F9}">
      <dgm:prSet phldrT="[Text]" phldr="0" custT="1"/>
      <dgm:spPr/>
      <dgm:t>
        <a:bodyPr/>
        <a:lstStyle/>
        <a:p>
          <a:r>
            <a:rPr lang="en-GB" sz="1400" dirty="0">
              <a:solidFill>
                <a:schemeClr val="tx1"/>
              </a:solidFill>
            </a:rPr>
            <a:t>Week 5 – Emotional intelligence and working with people</a:t>
          </a:r>
        </a:p>
      </dgm:t>
    </dgm:pt>
    <dgm:pt modelId="{6A3FCE1C-FED7-42D2-B80F-A37410D6FDE6}" type="parTrans" cxnId="{28F27CB0-19A4-4B20-9429-75C113990247}">
      <dgm:prSet/>
      <dgm:spPr/>
      <dgm:t>
        <a:bodyPr/>
        <a:lstStyle/>
        <a:p>
          <a:endParaRPr lang="en-GB"/>
        </a:p>
      </dgm:t>
    </dgm:pt>
    <dgm:pt modelId="{60D8F8A0-C65A-4F4E-BB6E-5CEF661DFB63}" type="sibTrans" cxnId="{28F27CB0-19A4-4B20-9429-75C113990247}">
      <dgm:prSet/>
      <dgm:spPr/>
      <dgm:t>
        <a:bodyPr/>
        <a:lstStyle/>
        <a:p>
          <a:endParaRPr lang="en-GB"/>
        </a:p>
      </dgm:t>
    </dgm:pt>
    <dgm:pt modelId="{D70F4452-9515-4F16-8E25-2CE842C108F8}">
      <dgm:prSet phldrT="[Text]" phldr="0" custT="1"/>
      <dgm:spPr/>
      <dgm:t>
        <a:bodyPr/>
        <a:lstStyle/>
        <a:p>
          <a:r>
            <a:rPr lang="en-GB" sz="1400" dirty="0"/>
            <a:t>Week 6 – Organisational focus and assessment support</a:t>
          </a:r>
        </a:p>
      </dgm:t>
    </dgm:pt>
    <dgm:pt modelId="{5C928685-5F4C-49B6-833D-479BB3FC85D2}" type="parTrans" cxnId="{0094BB30-AFFF-4C50-935A-14885BF6D297}">
      <dgm:prSet/>
      <dgm:spPr/>
      <dgm:t>
        <a:bodyPr/>
        <a:lstStyle/>
        <a:p>
          <a:endParaRPr lang="en-GB"/>
        </a:p>
      </dgm:t>
    </dgm:pt>
    <dgm:pt modelId="{C5EB43F7-A412-4774-83A0-10FC090518BE}" type="sibTrans" cxnId="{0094BB30-AFFF-4C50-935A-14885BF6D297}">
      <dgm:prSet/>
      <dgm:spPr/>
      <dgm:t>
        <a:bodyPr/>
        <a:lstStyle/>
        <a:p>
          <a:endParaRPr lang="en-GB"/>
        </a:p>
      </dgm:t>
    </dgm:pt>
    <dgm:pt modelId="{C07D5A87-0C93-42B4-A071-F41271CB2CE6}">
      <dgm:prSet phldrT="[Text]" phldr="0" custT="1"/>
      <dgm:spPr/>
      <dgm:t>
        <a:bodyPr/>
        <a:lstStyle/>
        <a:p>
          <a:r>
            <a:rPr lang="en-GB" sz="1400" dirty="0">
              <a:solidFill>
                <a:schemeClr val="tx1"/>
              </a:solidFill>
            </a:rPr>
            <a:t>Week 7 – Presentation Assessments </a:t>
          </a:r>
        </a:p>
      </dgm:t>
    </dgm:pt>
    <dgm:pt modelId="{F716A267-1975-4C8B-A30E-C4C46D04F886}" type="parTrans" cxnId="{0CB6EA47-4C2F-4BD0-A818-2FFB7C24BA11}">
      <dgm:prSet/>
      <dgm:spPr/>
      <dgm:t>
        <a:bodyPr/>
        <a:lstStyle/>
        <a:p>
          <a:endParaRPr lang="en-GB"/>
        </a:p>
      </dgm:t>
    </dgm:pt>
    <dgm:pt modelId="{9E89252E-5BCB-4A23-AF3C-8A47DA28F630}" type="sibTrans" cxnId="{0CB6EA47-4C2F-4BD0-A818-2FFB7C24BA11}">
      <dgm:prSet/>
      <dgm:spPr/>
      <dgm:t>
        <a:bodyPr/>
        <a:lstStyle/>
        <a:p>
          <a:endParaRPr lang="en-GB"/>
        </a:p>
      </dgm:t>
    </dgm:pt>
    <dgm:pt modelId="{1B5CE9DC-CE0C-49A2-B037-362BED05456B}">
      <dgm:prSet phldrT="[Text]" phldr="0" custT="1"/>
      <dgm:spPr/>
      <dgm:t>
        <a:bodyPr/>
        <a:lstStyle/>
        <a:p>
          <a:r>
            <a:rPr lang="en-GB" sz="1400" dirty="0"/>
            <a:t>Week 8 – The role of control</a:t>
          </a:r>
        </a:p>
      </dgm:t>
    </dgm:pt>
    <dgm:pt modelId="{257377C1-47A5-45B6-A767-E8B10405F05B}" type="parTrans" cxnId="{9907EF65-9378-4DFD-BF57-503322F002C3}">
      <dgm:prSet/>
      <dgm:spPr/>
      <dgm:t>
        <a:bodyPr/>
        <a:lstStyle/>
        <a:p>
          <a:endParaRPr lang="en-GB"/>
        </a:p>
      </dgm:t>
    </dgm:pt>
    <dgm:pt modelId="{C2BE98C0-0A58-4299-BBF9-4C911A080CAC}" type="sibTrans" cxnId="{9907EF65-9378-4DFD-BF57-503322F002C3}">
      <dgm:prSet/>
      <dgm:spPr/>
      <dgm:t>
        <a:bodyPr/>
        <a:lstStyle/>
        <a:p>
          <a:endParaRPr lang="en-GB"/>
        </a:p>
      </dgm:t>
    </dgm:pt>
    <dgm:pt modelId="{8B9ACFFA-5306-402C-91D7-218ADD0C48F1}">
      <dgm:prSet phldrT="[Text]" phldr="0" custT="1"/>
      <dgm:spPr/>
      <dgm:t>
        <a:bodyPr/>
        <a:lstStyle/>
        <a:p>
          <a:r>
            <a:rPr lang="en-GB" sz="1400" dirty="0">
              <a:solidFill>
                <a:schemeClr val="tx1"/>
              </a:solidFill>
            </a:rPr>
            <a:t>Week 9 – Dealing with conflict and crisis</a:t>
          </a:r>
        </a:p>
      </dgm:t>
    </dgm:pt>
    <dgm:pt modelId="{67CE1AC1-6D68-4433-9FC9-526BB3D8FFBA}" type="parTrans" cxnId="{4F7DF744-25F1-43BF-9044-FCE8E96398C6}">
      <dgm:prSet/>
      <dgm:spPr/>
      <dgm:t>
        <a:bodyPr/>
        <a:lstStyle/>
        <a:p>
          <a:endParaRPr lang="en-GB"/>
        </a:p>
      </dgm:t>
    </dgm:pt>
    <dgm:pt modelId="{75042EEE-5776-4D6C-94B8-0988143E14FA}" type="sibTrans" cxnId="{4F7DF744-25F1-43BF-9044-FCE8E96398C6}">
      <dgm:prSet/>
      <dgm:spPr/>
      <dgm:t>
        <a:bodyPr/>
        <a:lstStyle/>
        <a:p>
          <a:endParaRPr lang="en-GB"/>
        </a:p>
      </dgm:t>
    </dgm:pt>
    <dgm:pt modelId="{A7727D51-5674-4F4E-A922-25EB03F09AD4}">
      <dgm:prSet phldrT="[Text]" phldr="0" custT="1"/>
      <dgm:spPr/>
      <dgm:t>
        <a:bodyPr/>
        <a:lstStyle/>
        <a:p>
          <a:r>
            <a:rPr lang="en-GB" sz="1400" dirty="0"/>
            <a:t>Week 10 – Organisational Focus – assessment support </a:t>
          </a:r>
        </a:p>
      </dgm:t>
    </dgm:pt>
    <dgm:pt modelId="{0DD3FB5B-340E-45E9-B043-F5EEBE92BDD7}" type="parTrans" cxnId="{E8A22E12-1A28-492D-A8EB-93F362BCB063}">
      <dgm:prSet/>
      <dgm:spPr/>
      <dgm:t>
        <a:bodyPr/>
        <a:lstStyle/>
        <a:p>
          <a:endParaRPr lang="en-GB"/>
        </a:p>
      </dgm:t>
    </dgm:pt>
    <dgm:pt modelId="{6BBBBF00-5B22-4E00-8A88-34F198613D92}" type="sibTrans" cxnId="{E8A22E12-1A28-492D-A8EB-93F362BCB063}">
      <dgm:prSet/>
      <dgm:spPr/>
      <dgm:t>
        <a:bodyPr/>
        <a:lstStyle/>
        <a:p>
          <a:endParaRPr lang="en-GB"/>
        </a:p>
      </dgm:t>
    </dgm:pt>
    <dgm:pt modelId="{75E32E39-5F14-4F4B-93F3-678091E85313}">
      <dgm:prSet phldrT="[Text]" phldr="0" custT="1"/>
      <dgm:spPr/>
      <dgm:t>
        <a:bodyPr/>
        <a:lstStyle/>
        <a:p>
          <a:r>
            <a:rPr lang="en-GB" sz="1400" dirty="0"/>
            <a:t>Week 4 – Cultural Awareness </a:t>
          </a:r>
        </a:p>
      </dgm:t>
    </dgm:pt>
    <dgm:pt modelId="{13D362D5-41D4-4EC8-A92C-377D05A2D0C7}" type="parTrans" cxnId="{BB5EEC64-C7B2-49BB-A035-35AFC06D1710}">
      <dgm:prSet/>
      <dgm:spPr/>
      <dgm:t>
        <a:bodyPr/>
        <a:lstStyle/>
        <a:p>
          <a:endParaRPr lang="en-GB"/>
        </a:p>
      </dgm:t>
    </dgm:pt>
    <dgm:pt modelId="{F6339211-A632-46A7-A19B-76442DEAF298}" type="sibTrans" cxnId="{BB5EEC64-C7B2-49BB-A035-35AFC06D1710}">
      <dgm:prSet/>
      <dgm:spPr/>
      <dgm:t>
        <a:bodyPr/>
        <a:lstStyle/>
        <a:p>
          <a:endParaRPr lang="en-GB"/>
        </a:p>
      </dgm:t>
    </dgm:pt>
    <dgm:pt modelId="{80DCB53A-02F5-4276-94BB-87C9B909757C}" type="pres">
      <dgm:prSet presAssocID="{550218D0-F24C-4620-ACE6-DA6FED720970}" presName="linear" presStyleCnt="0">
        <dgm:presLayoutVars>
          <dgm:dir/>
          <dgm:animLvl val="lvl"/>
          <dgm:resizeHandles val="exact"/>
        </dgm:presLayoutVars>
      </dgm:prSet>
      <dgm:spPr/>
    </dgm:pt>
    <dgm:pt modelId="{F7F60552-CC6B-4CCC-ADFA-3E01A4239F0C}" type="pres">
      <dgm:prSet presAssocID="{695C0DE6-6602-4CDC-981A-2B960A473CA1}" presName="parentLin" presStyleCnt="0"/>
      <dgm:spPr/>
    </dgm:pt>
    <dgm:pt modelId="{808DDFA2-7BD7-44E7-8453-D103DB7A3F75}" type="pres">
      <dgm:prSet presAssocID="{695C0DE6-6602-4CDC-981A-2B960A473CA1}" presName="parentLeftMargin" presStyleLbl="node1" presStyleIdx="0" presStyleCnt="10"/>
      <dgm:spPr/>
    </dgm:pt>
    <dgm:pt modelId="{9738E2EB-65BA-4A6D-8F50-F7EF8CBCC076}" type="pres">
      <dgm:prSet presAssocID="{695C0DE6-6602-4CDC-981A-2B960A473CA1}" presName="parentText" presStyleLbl="node1" presStyleIdx="0" presStyleCnt="10">
        <dgm:presLayoutVars>
          <dgm:chMax val="0"/>
          <dgm:bulletEnabled val="1"/>
        </dgm:presLayoutVars>
      </dgm:prSet>
      <dgm:spPr/>
    </dgm:pt>
    <dgm:pt modelId="{06591423-B7E5-4ABD-BBBE-1D294E05EE9D}" type="pres">
      <dgm:prSet presAssocID="{695C0DE6-6602-4CDC-981A-2B960A473CA1}" presName="negativeSpace" presStyleCnt="0"/>
      <dgm:spPr/>
    </dgm:pt>
    <dgm:pt modelId="{A8849591-B8EC-4393-A2AD-B77484BAFE05}" type="pres">
      <dgm:prSet presAssocID="{695C0DE6-6602-4CDC-981A-2B960A473CA1}" presName="childText" presStyleLbl="conFgAcc1" presStyleIdx="0" presStyleCnt="10">
        <dgm:presLayoutVars>
          <dgm:bulletEnabled val="1"/>
        </dgm:presLayoutVars>
      </dgm:prSet>
      <dgm:spPr/>
    </dgm:pt>
    <dgm:pt modelId="{B8D1AC7B-4D69-4829-9128-4D3DBA9795FB}" type="pres">
      <dgm:prSet presAssocID="{3CFC908E-09CC-43DC-B5DB-BF88F37417CE}" presName="spaceBetweenRectangles" presStyleCnt="0"/>
      <dgm:spPr/>
    </dgm:pt>
    <dgm:pt modelId="{D4A5D9E7-13C0-4E16-8EA9-8E44503C45E0}" type="pres">
      <dgm:prSet presAssocID="{0F9EF495-334B-49D2-B5B9-CAF508823231}" presName="parentLin" presStyleCnt="0"/>
      <dgm:spPr/>
    </dgm:pt>
    <dgm:pt modelId="{C3560763-2025-46F3-BAF3-0D8DD4C9481D}" type="pres">
      <dgm:prSet presAssocID="{0F9EF495-334B-49D2-B5B9-CAF508823231}" presName="parentLeftMargin" presStyleLbl="node1" presStyleIdx="0" presStyleCnt="10"/>
      <dgm:spPr/>
    </dgm:pt>
    <dgm:pt modelId="{6BC1223E-F63F-49D6-B5D4-B9795A920B74}" type="pres">
      <dgm:prSet presAssocID="{0F9EF495-334B-49D2-B5B9-CAF508823231}" presName="parentText" presStyleLbl="node1" presStyleIdx="1" presStyleCnt="10">
        <dgm:presLayoutVars>
          <dgm:chMax val="0"/>
          <dgm:bulletEnabled val="1"/>
        </dgm:presLayoutVars>
      </dgm:prSet>
      <dgm:spPr/>
    </dgm:pt>
    <dgm:pt modelId="{C76FD06F-1D29-4AC7-88D6-01FF35475419}" type="pres">
      <dgm:prSet presAssocID="{0F9EF495-334B-49D2-B5B9-CAF508823231}" presName="negativeSpace" presStyleCnt="0"/>
      <dgm:spPr/>
    </dgm:pt>
    <dgm:pt modelId="{069E4747-C9FD-42F7-9187-21AAA0E26A51}" type="pres">
      <dgm:prSet presAssocID="{0F9EF495-334B-49D2-B5B9-CAF508823231}" presName="childText" presStyleLbl="conFgAcc1" presStyleIdx="1" presStyleCnt="10">
        <dgm:presLayoutVars>
          <dgm:bulletEnabled val="1"/>
        </dgm:presLayoutVars>
      </dgm:prSet>
      <dgm:spPr>
        <a:solidFill>
          <a:schemeClr val="tx2">
            <a:alpha val="90000"/>
          </a:schemeClr>
        </a:solidFill>
      </dgm:spPr>
    </dgm:pt>
    <dgm:pt modelId="{67E6E1BE-2BF7-4731-BAA0-6FCE51098C41}" type="pres">
      <dgm:prSet presAssocID="{D9E7C221-C35C-4F30-847C-0FF8BE87D1F4}" presName="spaceBetweenRectangles" presStyleCnt="0"/>
      <dgm:spPr/>
    </dgm:pt>
    <dgm:pt modelId="{991C0F1E-6014-41F4-9E3D-FB2F4DEDE7B1}" type="pres">
      <dgm:prSet presAssocID="{06AB066A-21A8-488E-BE07-7C6CBC34F068}" presName="parentLin" presStyleCnt="0"/>
      <dgm:spPr/>
    </dgm:pt>
    <dgm:pt modelId="{6591D941-52E5-4BC4-9FE2-A88FC9939253}" type="pres">
      <dgm:prSet presAssocID="{06AB066A-21A8-488E-BE07-7C6CBC34F068}" presName="parentLeftMargin" presStyleLbl="node1" presStyleIdx="1" presStyleCnt="10"/>
      <dgm:spPr/>
    </dgm:pt>
    <dgm:pt modelId="{6A21977D-D3E0-4345-833F-F359126990A4}" type="pres">
      <dgm:prSet presAssocID="{06AB066A-21A8-488E-BE07-7C6CBC34F068}" presName="parentText" presStyleLbl="node1" presStyleIdx="2" presStyleCnt="10">
        <dgm:presLayoutVars>
          <dgm:chMax val="0"/>
          <dgm:bulletEnabled val="1"/>
        </dgm:presLayoutVars>
      </dgm:prSet>
      <dgm:spPr/>
    </dgm:pt>
    <dgm:pt modelId="{E0563AB8-889E-479D-B0D8-31DF3E8E73FE}" type="pres">
      <dgm:prSet presAssocID="{06AB066A-21A8-488E-BE07-7C6CBC34F068}" presName="negativeSpace" presStyleCnt="0"/>
      <dgm:spPr/>
    </dgm:pt>
    <dgm:pt modelId="{1EE116B3-CD99-4674-A403-DED4F1617208}" type="pres">
      <dgm:prSet presAssocID="{06AB066A-21A8-488E-BE07-7C6CBC34F068}" presName="childText" presStyleLbl="conFgAcc1" presStyleIdx="2" presStyleCnt="10">
        <dgm:presLayoutVars>
          <dgm:bulletEnabled val="1"/>
        </dgm:presLayoutVars>
      </dgm:prSet>
      <dgm:spPr/>
    </dgm:pt>
    <dgm:pt modelId="{3FA2700D-237A-4E54-BD97-E642E0712B0D}" type="pres">
      <dgm:prSet presAssocID="{3895493C-85A0-4E6A-BF60-81AB3B1055C5}" presName="spaceBetweenRectangles" presStyleCnt="0"/>
      <dgm:spPr/>
    </dgm:pt>
    <dgm:pt modelId="{7C91DC48-B5DC-4A82-ADEC-1B9A7A3BA8F9}" type="pres">
      <dgm:prSet presAssocID="{75E32E39-5F14-4F4B-93F3-678091E85313}" presName="parentLin" presStyleCnt="0"/>
      <dgm:spPr/>
    </dgm:pt>
    <dgm:pt modelId="{2AF8AFD4-B243-418C-9103-20199BE4BCAE}" type="pres">
      <dgm:prSet presAssocID="{75E32E39-5F14-4F4B-93F3-678091E85313}" presName="parentLeftMargin" presStyleLbl="node1" presStyleIdx="2" presStyleCnt="10"/>
      <dgm:spPr/>
    </dgm:pt>
    <dgm:pt modelId="{C59C820B-9704-42C6-ABB5-560B246AB7A4}" type="pres">
      <dgm:prSet presAssocID="{75E32E39-5F14-4F4B-93F3-678091E85313}" presName="parentText" presStyleLbl="node1" presStyleIdx="3" presStyleCnt="10">
        <dgm:presLayoutVars>
          <dgm:chMax val="0"/>
          <dgm:bulletEnabled val="1"/>
        </dgm:presLayoutVars>
      </dgm:prSet>
      <dgm:spPr/>
    </dgm:pt>
    <dgm:pt modelId="{D13C9594-3E4A-429E-B37B-01925EC14DAD}" type="pres">
      <dgm:prSet presAssocID="{75E32E39-5F14-4F4B-93F3-678091E85313}" presName="negativeSpace" presStyleCnt="0"/>
      <dgm:spPr/>
    </dgm:pt>
    <dgm:pt modelId="{BB0D849B-07A1-4BFB-AF09-F1FE42F8F40F}" type="pres">
      <dgm:prSet presAssocID="{75E32E39-5F14-4F4B-93F3-678091E85313}" presName="childText" presStyleLbl="conFgAcc1" presStyleIdx="3" presStyleCnt="10">
        <dgm:presLayoutVars>
          <dgm:bulletEnabled val="1"/>
        </dgm:presLayoutVars>
      </dgm:prSet>
      <dgm:spPr>
        <a:solidFill>
          <a:schemeClr val="tx2">
            <a:alpha val="90000"/>
          </a:schemeClr>
        </a:solidFill>
      </dgm:spPr>
    </dgm:pt>
    <dgm:pt modelId="{D85B3168-FD22-42D6-8E97-703ABB5CCBA5}" type="pres">
      <dgm:prSet presAssocID="{F6339211-A632-46A7-A19B-76442DEAF298}" presName="spaceBetweenRectangles" presStyleCnt="0"/>
      <dgm:spPr/>
    </dgm:pt>
    <dgm:pt modelId="{75D89BC0-6629-4321-AA91-036E5F7704F7}" type="pres">
      <dgm:prSet presAssocID="{40F78344-B734-4E1B-B593-F93B6F0609F9}" presName="parentLin" presStyleCnt="0"/>
      <dgm:spPr/>
    </dgm:pt>
    <dgm:pt modelId="{859BE9C9-71D8-4A4A-BDFE-88A3ECAB3351}" type="pres">
      <dgm:prSet presAssocID="{40F78344-B734-4E1B-B593-F93B6F0609F9}" presName="parentLeftMargin" presStyleLbl="node1" presStyleIdx="3" presStyleCnt="10"/>
      <dgm:spPr/>
    </dgm:pt>
    <dgm:pt modelId="{DD93546C-5C87-4AED-B78B-F25FF440EA51}" type="pres">
      <dgm:prSet presAssocID="{40F78344-B734-4E1B-B593-F93B6F0609F9}" presName="parentText" presStyleLbl="node1" presStyleIdx="4" presStyleCnt="10">
        <dgm:presLayoutVars>
          <dgm:chMax val="0"/>
          <dgm:bulletEnabled val="1"/>
        </dgm:presLayoutVars>
      </dgm:prSet>
      <dgm:spPr/>
    </dgm:pt>
    <dgm:pt modelId="{4FAA5883-43FE-4D08-93CE-A9B989F2F05F}" type="pres">
      <dgm:prSet presAssocID="{40F78344-B734-4E1B-B593-F93B6F0609F9}" presName="negativeSpace" presStyleCnt="0"/>
      <dgm:spPr/>
    </dgm:pt>
    <dgm:pt modelId="{B6E0EC9A-F1D8-40EE-9702-731DE2147B7A}" type="pres">
      <dgm:prSet presAssocID="{40F78344-B734-4E1B-B593-F93B6F0609F9}" presName="childText" presStyleLbl="conFgAcc1" presStyleIdx="4" presStyleCnt="10">
        <dgm:presLayoutVars>
          <dgm:bulletEnabled val="1"/>
        </dgm:presLayoutVars>
      </dgm:prSet>
      <dgm:spPr/>
    </dgm:pt>
    <dgm:pt modelId="{4964E8AF-DE75-4130-B1FD-12FCFA40E28D}" type="pres">
      <dgm:prSet presAssocID="{60D8F8A0-C65A-4F4E-BB6E-5CEF661DFB63}" presName="spaceBetweenRectangles" presStyleCnt="0"/>
      <dgm:spPr/>
    </dgm:pt>
    <dgm:pt modelId="{A8A06CE6-C6D2-43C7-8F07-B6F1ED8A00E8}" type="pres">
      <dgm:prSet presAssocID="{D70F4452-9515-4F16-8E25-2CE842C108F8}" presName="parentLin" presStyleCnt="0"/>
      <dgm:spPr/>
    </dgm:pt>
    <dgm:pt modelId="{20488854-4FB6-43CB-A86E-F257944E93FE}" type="pres">
      <dgm:prSet presAssocID="{D70F4452-9515-4F16-8E25-2CE842C108F8}" presName="parentLeftMargin" presStyleLbl="node1" presStyleIdx="4" presStyleCnt="10"/>
      <dgm:spPr/>
    </dgm:pt>
    <dgm:pt modelId="{6B1CEEB4-AA73-4233-BB58-B2B332622544}" type="pres">
      <dgm:prSet presAssocID="{D70F4452-9515-4F16-8E25-2CE842C108F8}" presName="parentText" presStyleLbl="node1" presStyleIdx="5" presStyleCnt="10">
        <dgm:presLayoutVars>
          <dgm:chMax val="0"/>
          <dgm:bulletEnabled val="1"/>
        </dgm:presLayoutVars>
      </dgm:prSet>
      <dgm:spPr/>
    </dgm:pt>
    <dgm:pt modelId="{39E69B27-928E-4591-BF63-7C240F1F88F4}" type="pres">
      <dgm:prSet presAssocID="{D70F4452-9515-4F16-8E25-2CE842C108F8}" presName="negativeSpace" presStyleCnt="0"/>
      <dgm:spPr/>
    </dgm:pt>
    <dgm:pt modelId="{BC0BD914-20DB-4432-B593-2A28ADEFA8CC}" type="pres">
      <dgm:prSet presAssocID="{D70F4452-9515-4F16-8E25-2CE842C108F8}" presName="childText" presStyleLbl="conFgAcc1" presStyleIdx="5" presStyleCnt="10">
        <dgm:presLayoutVars>
          <dgm:bulletEnabled val="1"/>
        </dgm:presLayoutVars>
      </dgm:prSet>
      <dgm:spPr>
        <a:solidFill>
          <a:schemeClr val="tx2">
            <a:alpha val="90000"/>
          </a:schemeClr>
        </a:solidFill>
      </dgm:spPr>
    </dgm:pt>
    <dgm:pt modelId="{DE321AAD-E7DB-4FCF-8EEC-9C2F757E992B}" type="pres">
      <dgm:prSet presAssocID="{C5EB43F7-A412-4774-83A0-10FC090518BE}" presName="spaceBetweenRectangles" presStyleCnt="0"/>
      <dgm:spPr/>
    </dgm:pt>
    <dgm:pt modelId="{418393C3-E2C7-40DB-9C3A-28C153A69975}" type="pres">
      <dgm:prSet presAssocID="{C07D5A87-0C93-42B4-A071-F41271CB2CE6}" presName="parentLin" presStyleCnt="0"/>
      <dgm:spPr/>
    </dgm:pt>
    <dgm:pt modelId="{4586E388-9FDC-4DB0-90E4-A943C8DAEBB0}" type="pres">
      <dgm:prSet presAssocID="{C07D5A87-0C93-42B4-A071-F41271CB2CE6}" presName="parentLeftMargin" presStyleLbl="node1" presStyleIdx="5" presStyleCnt="10"/>
      <dgm:spPr/>
    </dgm:pt>
    <dgm:pt modelId="{6B19A37D-FC09-48A8-A039-C1581C89A0A4}" type="pres">
      <dgm:prSet presAssocID="{C07D5A87-0C93-42B4-A071-F41271CB2CE6}" presName="parentText" presStyleLbl="node1" presStyleIdx="6" presStyleCnt="10">
        <dgm:presLayoutVars>
          <dgm:chMax val="0"/>
          <dgm:bulletEnabled val="1"/>
        </dgm:presLayoutVars>
      </dgm:prSet>
      <dgm:spPr/>
    </dgm:pt>
    <dgm:pt modelId="{DB7030CF-39F3-476B-BD2D-ACC0D4A521DD}" type="pres">
      <dgm:prSet presAssocID="{C07D5A87-0C93-42B4-A071-F41271CB2CE6}" presName="negativeSpace" presStyleCnt="0"/>
      <dgm:spPr/>
    </dgm:pt>
    <dgm:pt modelId="{57BA5386-468B-44FE-8FB0-7BBD6EFBEE3D}" type="pres">
      <dgm:prSet presAssocID="{C07D5A87-0C93-42B4-A071-F41271CB2CE6}" presName="childText" presStyleLbl="conFgAcc1" presStyleIdx="6" presStyleCnt="10">
        <dgm:presLayoutVars>
          <dgm:bulletEnabled val="1"/>
        </dgm:presLayoutVars>
      </dgm:prSet>
      <dgm:spPr/>
    </dgm:pt>
    <dgm:pt modelId="{8DE71A3E-C272-4BD6-97D8-CA37386086F6}" type="pres">
      <dgm:prSet presAssocID="{9E89252E-5BCB-4A23-AF3C-8A47DA28F630}" presName="spaceBetweenRectangles" presStyleCnt="0"/>
      <dgm:spPr/>
    </dgm:pt>
    <dgm:pt modelId="{30BE4E70-B3EE-4996-A69E-F10A7A1A551D}" type="pres">
      <dgm:prSet presAssocID="{1B5CE9DC-CE0C-49A2-B037-362BED05456B}" presName="parentLin" presStyleCnt="0"/>
      <dgm:spPr/>
    </dgm:pt>
    <dgm:pt modelId="{15C8C0C5-8292-487D-B373-B3368118F187}" type="pres">
      <dgm:prSet presAssocID="{1B5CE9DC-CE0C-49A2-B037-362BED05456B}" presName="parentLeftMargin" presStyleLbl="node1" presStyleIdx="6" presStyleCnt="10"/>
      <dgm:spPr/>
    </dgm:pt>
    <dgm:pt modelId="{5E447FB2-9904-44F4-94D0-C58CF7F1DF37}" type="pres">
      <dgm:prSet presAssocID="{1B5CE9DC-CE0C-49A2-B037-362BED05456B}" presName="parentText" presStyleLbl="node1" presStyleIdx="7" presStyleCnt="10">
        <dgm:presLayoutVars>
          <dgm:chMax val="0"/>
          <dgm:bulletEnabled val="1"/>
        </dgm:presLayoutVars>
      </dgm:prSet>
      <dgm:spPr/>
    </dgm:pt>
    <dgm:pt modelId="{C0616337-BB90-4422-A8F0-200193616768}" type="pres">
      <dgm:prSet presAssocID="{1B5CE9DC-CE0C-49A2-B037-362BED05456B}" presName="negativeSpace" presStyleCnt="0"/>
      <dgm:spPr/>
    </dgm:pt>
    <dgm:pt modelId="{1082508B-BBBB-4963-9CBC-9757F11E07D2}" type="pres">
      <dgm:prSet presAssocID="{1B5CE9DC-CE0C-49A2-B037-362BED05456B}" presName="childText" presStyleLbl="conFgAcc1" presStyleIdx="7" presStyleCnt="10">
        <dgm:presLayoutVars>
          <dgm:bulletEnabled val="1"/>
        </dgm:presLayoutVars>
      </dgm:prSet>
      <dgm:spPr>
        <a:solidFill>
          <a:schemeClr val="tx2">
            <a:alpha val="90000"/>
          </a:schemeClr>
        </a:solidFill>
      </dgm:spPr>
    </dgm:pt>
    <dgm:pt modelId="{C17555B6-A9C2-4253-AD34-43936C3BAF75}" type="pres">
      <dgm:prSet presAssocID="{C2BE98C0-0A58-4299-BBF9-4C911A080CAC}" presName="spaceBetweenRectangles" presStyleCnt="0"/>
      <dgm:spPr/>
    </dgm:pt>
    <dgm:pt modelId="{0213E6D1-62AE-43DE-98C2-38C80132F09A}" type="pres">
      <dgm:prSet presAssocID="{8B9ACFFA-5306-402C-91D7-218ADD0C48F1}" presName="parentLin" presStyleCnt="0"/>
      <dgm:spPr/>
    </dgm:pt>
    <dgm:pt modelId="{DC783190-E186-4260-8B51-B17705F48D30}" type="pres">
      <dgm:prSet presAssocID="{8B9ACFFA-5306-402C-91D7-218ADD0C48F1}" presName="parentLeftMargin" presStyleLbl="node1" presStyleIdx="7" presStyleCnt="10"/>
      <dgm:spPr/>
    </dgm:pt>
    <dgm:pt modelId="{23D8F74E-8079-44B2-850D-2F1971FCDE55}" type="pres">
      <dgm:prSet presAssocID="{8B9ACFFA-5306-402C-91D7-218ADD0C48F1}" presName="parentText" presStyleLbl="node1" presStyleIdx="8" presStyleCnt="10">
        <dgm:presLayoutVars>
          <dgm:chMax val="0"/>
          <dgm:bulletEnabled val="1"/>
        </dgm:presLayoutVars>
      </dgm:prSet>
      <dgm:spPr/>
    </dgm:pt>
    <dgm:pt modelId="{B6C5BFB8-1613-46C1-9F62-8270778E5722}" type="pres">
      <dgm:prSet presAssocID="{8B9ACFFA-5306-402C-91D7-218ADD0C48F1}" presName="negativeSpace" presStyleCnt="0"/>
      <dgm:spPr/>
    </dgm:pt>
    <dgm:pt modelId="{EDA198A3-7430-4874-9206-9A6FFE2FD29A}" type="pres">
      <dgm:prSet presAssocID="{8B9ACFFA-5306-402C-91D7-218ADD0C48F1}" presName="childText" presStyleLbl="conFgAcc1" presStyleIdx="8" presStyleCnt="10">
        <dgm:presLayoutVars>
          <dgm:bulletEnabled val="1"/>
        </dgm:presLayoutVars>
      </dgm:prSet>
      <dgm:spPr/>
    </dgm:pt>
    <dgm:pt modelId="{7A94334E-1127-4D5E-A8EE-260F55C887C6}" type="pres">
      <dgm:prSet presAssocID="{75042EEE-5776-4D6C-94B8-0988143E14FA}" presName="spaceBetweenRectangles" presStyleCnt="0"/>
      <dgm:spPr/>
    </dgm:pt>
    <dgm:pt modelId="{936E3DAC-878F-4E5B-A071-639E878C61E3}" type="pres">
      <dgm:prSet presAssocID="{A7727D51-5674-4F4E-A922-25EB03F09AD4}" presName="parentLin" presStyleCnt="0"/>
      <dgm:spPr/>
    </dgm:pt>
    <dgm:pt modelId="{8A233A02-0347-4B84-A0D9-C5CF81E0E8F0}" type="pres">
      <dgm:prSet presAssocID="{A7727D51-5674-4F4E-A922-25EB03F09AD4}" presName="parentLeftMargin" presStyleLbl="node1" presStyleIdx="8" presStyleCnt="10"/>
      <dgm:spPr/>
    </dgm:pt>
    <dgm:pt modelId="{F13F86F2-1276-4CCD-BF11-3AAD9BB5E5D7}" type="pres">
      <dgm:prSet presAssocID="{A7727D51-5674-4F4E-A922-25EB03F09AD4}" presName="parentText" presStyleLbl="node1" presStyleIdx="9" presStyleCnt="10">
        <dgm:presLayoutVars>
          <dgm:chMax val="0"/>
          <dgm:bulletEnabled val="1"/>
        </dgm:presLayoutVars>
      </dgm:prSet>
      <dgm:spPr/>
    </dgm:pt>
    <dgm:pt modelId="{F9701C27-36B1-422D-A790-EAF23F3E325F}" type="pres">
      <dgm:prSet presAssocID="{A7727D51-5674-4F4E-A922-25EB03F09AD4}" presName="negativeSpace" presStyleCnt="0"/>
      <dgm:spPr/>
    </dgm:pt>
    <dgm:pt modelId="{DD644C9A-C8FF-4B3E-8E0F-DB9B5343DF62}" type="pres">
      <dgm:prSet presAssocID="{A7727D51-5674-4F4E-A922-25EB03F09AD4}" presName="childText" presStyleLbl="conFgAcc1" presStyleIdx="9" presStyleCnt="10">
        <dgm:presLayoutVars>
          <dgm:bulletEnabled val="1"/>
        </dgm:presLayoutVars>
      </dgm:prSet>
      <dgm:spPr>
        <a:solidFill>
          <a:schemeClr val="tx2">
            <a:alpha val="90000"/>
          </a:schemeClr>
        </a:solidFill>
      </dgm:spPr>
    </dgm:pt>
  </dgm:ptLst>
  <dgm:cxnLst>
    <dgm:cxn modelId="{A9583901-2B88-48C9-A3B2-6CF5C4F6448C}" type="presOf" srcId="{06AB066A-21A8-488E-BE07-7C6CBC34F068}" destId="{6A21977D-D3E0-4345-833F-F359126990A4}" srcOrd="1" destOrd="0" presId="urn:microsoft.com/office/officeart/2005/8/layout/list1"/>
    <dgm:cxn modelId="{10CB6801-6101-4F64-BB1F-3BEF0EDC13F7}" type="presOf" srcId="{0F9EF495-334B-49D2-B5B9-CAF508823231}" destId="{C3560763-2025-46F3-BAF3-0D8DD4C9481D}" srcOrd="0" destOrd="0" presId="urn:microsoft.com/office/officeart/2005/8/layout/list1"/>
    <dgm:cxn modelId="{B7464507-4DE2-4072-9DA8-5B1D90BDB176}" type="presOf" srcId="{40F78344-B734-4E1B-B593-F93B6F0609F9}" destId="{859BE9C9-71D8-4A4A-BDFE-88A3ECAB3351}" srcOrd="0" destOrd="0" presId="urn:microsoft.com/office/officeart/2005/8/layout/list1"/>
    <dgm:cxn modelId="{F6068207-62BE-44AD-9ACF-C4B1B0CDDA91}" type="presOf" srcId="{695C0DE6-6602-4CDC-981A-2B960A473CA1}" destId="{808DDFA2-7BD7-44E7-8453-D103DB7A3F75}" srcOrd="0" destOrd="0" presId="urn:microsoft.com/office/officeart/2005/8/layout/list1"/>
    <dgm:cxn modelId="{8530730B-4E04-4992-9F6D-3C02784121A7}" type="presOf" srcId="{D70F4452-9515-4F16-8E25-2CE842C108F8}" destId="{20488854-4FB6-43CB-A86E-F257944E93FE}" srcOrd="0" destOrd="0" presId="urn:microsoft.com/office/officeart/2005/8/layout/list1"/>
    <dgm:cxn modelId="{E8A22E12-1A28-492D-A8EB-93F362BCB063}" srcId="{550218D0-F24C-4620-ACE6-DA6FED720970}" destId="{A7727D51-5674-4F4E-A922-25EB03F09AD4}" srcOrd="9" destOrd="0" parTransId="{0DD3FB5B-340E-45E9-B043-F5EEBE92BDD7}" sibTransId="{6BBBBF00-5B22-4E00-8A88-34F198613D92}"/>
    <dgm:cxn modelId="{94AF961D-B934-4AC8-99BF-0175F59AA428}" type="presOf" srcId="{8B9ACFFA-5306-402C-91D7-218ADD0C48F1}" destId="{23D8F74E-8079-44B2-850D-2F1971FCDE55}" srcOrd="1" destOrd="0" presId="urn:microsoft.com/office/officeart/2005/8/layout/list1"/>
    <dgm:cxn modelId="{8B368723-03D5-4401-BE9D-2C039A23BE16}" type="presOf" srcId="{1B5CE9DC-CE0C-49A2-B037-362BED05456B}" destId="{5E447FB2-9904-44F4-94D0-C58CF7F1DF37}" srcOrd="1" destOrd="0" presId="urn:microsoft.com/office/officeart/2005/8/layout/list1"/>
    <dgm:cxn modelId="{61DE1A25-44D2-474A-ACB3-0817CCBCFE25}" type="presOf" srcId="{695C0DE6-6602-4CDC-981A-2B960A473CA1}" destId="{9738E2EB-65BA-4A6D-8F50-F7EF8CBCC076}" srcOrd="1" destOrd="0" presId="urn:microsoft.com/office/officeart/2005/8/layout/list1"/>
    <dgm:cxn modelId="{0094BB30-AFFF-4C50-935A-14885BF6D297}" srcId="{550218D0-F24C-4620-ACE6-DA6FED720970}" destId="{D70F4452-9515-4F16-8E25-2CE842C108F8}" srcOrd="5" destOrd="0" parTransId="{5C928685-5F4C-49B6-833D-479BB3FC85D2}" sibTransId="{C5EB43F7-A412-4774-83A0-10FC090518BE}"/>
    <dgm:cxn modelId="{D862B13C-949F-4F17-BBFF-C43C4FE93106}" type="presOf" srcId="{A7727D51-5674-4F4E-A922-25EB03F09AD4}" destId="{8A233A02-0347-4B84-A0D9-C5CF81E0E8F0}" srcOrd="0" destOrd="0" presId="urn:microsoft.com/office/officeart/2005/8/layout/list1"/>
    <dgm:cxn modelId="{BB5EEC64-C7B2-49BB-A035-35AFC06D1710}" srcId="{550218D0-F24C-4620-ACE6-DA6FED720970}" destId="{75E32E39-5F14-4F4B-93F3-678091E85313}" srcOrd="3" destOrd="0" parTransId="{13D362D5-41D4-4EC8-A92C-377D05A2D0C7}" sibTransId="{F6339211-A632-46A7-A19B-76442DEAF298}"/>
    <dgm:cxn modelId="{4F7DF744-25F1-43BF-9044-FCE8E96398C6}" srcId="{550218D0-F24C-4620-ACE6-DA6FED720970}" destId="{8B9ACFFA-5306-402C-91D7-218ADD0C48F1}" srcOrd="8" destOrd="0" parTransId="{67CE1AC1-6D68-4433-9FC9-526BB3D8FFBA}" sibTransId="{75042EEE-5776-4D6C-94B8-0988143E14FA}"/>
    <dgm:cxn modelId="{9907EF65-9378-4DFD-BF57-503322F002C3}" srcId="{550218D0-F24C-4620-ACE6-DA6FED720970}" destId="{1B5CE9DC-CE0C-49A2-B037-362BED05456B}" srcOrd="7" destOrd="0" parTransId="{257377C1-47A5-45B6-A767-E8B10405F05B}" sibTransId="{C2BE98C0-0A58-4299-BBF9-4C911A080CAC}"/>
    <dgm:cxn modelId="{9FCF9667-4F8D-4675-9BD3-1E18C71B344A}" type="presOf" srcId="{D70F4452-9515-4F16-8E25-2CE842C108F8}" destId="{6B1CEEB4-AA73-4233-BB58-B2B332622544}" srcOrd="1" destOrd="0" presId="urn:microsoft.com/office/officeart/2005/8/layout/list1"/>
    <dgm:cxn modelId="{066DC267-D978-44AA-93C1-7C3672AB1A00}" type="presOf" srcId="{1B5CE9DC-CE0C-49A2-B037-362BED05456B}" destId="{15C8C0C5-8292-487D-B373-B3368118F187}" srcOrd="0" destOrd="0" presId="urn:microsoft.com/office/officeart/2005/8/layout/list1"/>
    <dgm:cxn modelId="{0CB6EA47-4C2F-4BD0-A818-2FFB7C24BA11}" srcId="{550218D0-F24C-4620-ACE6-DA6FED720970}" destId="{C07D5A87-0C93-42B4-A071-F41271CB2CE6}" srcOrd="6" destOrd="0" parTransId="{F716A267-1975-4C8B-A30E-C4C46D04F886}" sibTransId="{9E89252E-5BCB-4A23-AF3C-8A47DA28F630}"/>
    <dgm:cxn modelId="{70047F70-BDAB-4B0A-AF81-8AD389AE19EF}" type="presOf" srcId="{A7727D51-5674-4F4E-A922-25EB03F09AD4}" destId="{F13F86F2-1276-4CCD-BF11-3AAD9BB5E5D7}" srcOrd="1" destOrd="0" presId="urn:microsoft.com/office/officeart/2005/8/layout/list1"/>
    <dgm:cxn modelId="{42BAAE5A-36A9-4DAA-810F-1987AF227EE4}" type="presOf" srcId="{C07D5A87-0C93-42B4-A071-F41271CB2CE6}" destId="{4586E388-9FDC-4DB0-90E4-A943C8DAEBB0}" srcOrd="0" destOrd="0" presId="urn:microsoft.com/office/officeart/2005/8/layout/list1"/>
    <dgm:cxn modelId="{564DC57C-59BD-4BA8-B97C-35CA3CDB0383}" type="presOf" srcId="{8B9ACFFA-5306-402C-91D7-218ADD0C48F1}" destId="{DC783190-E186-4260-8B51-B17705F48D30}" srcOrd="0" destOrd="0" presId="urn:microsoft.com/office/officeart/2005/8/layout/list1"/>
    <dgm:cxn modelId="{ED2B3680-71E8-49EA-AF07-A99E6055E3AF}" srcId="{550218D0-F24C-4620-ACE6-DA6FED720970}" destId="{0F9EF495-334B-49D2-B5B9-CAF508823231}" srcOrd="1" destOrd="0" parTransId="{0973E9CA-6636-4BAE-A701-E6011E40677D}" sibTransId="{D9E7C221-C35C-4F30-847C-0FF8BE87D1F4}"/>
    <dgm:cxn modelId="{599DD083-0D4A-4C9B-BD43-77E6FE015F0F}" type="presOf" srcId="{75E32E39-5F14-4F4B-93F3-678091E85313}" destId="{2AF8AFD4-B243-418C-9103-20199BE4BCAE}" srcOrd="0" destOrd="0" presId="urn:microsoft.com/office/officeart/2005/8/layout/list1"/>
    <dgm:cxn modelId="{59EDB388-6D80-491C-B821-C792FD396783}" srcId="{550218D0-F24C-4620-ACE6-DA6FED720970}" destId="{06AB066A-21A8-488E-BE07-7C6CBC34F068}" srcOrd="2" destOrd="0" parTransId="{079A10DD-5AC7-408F-9DCC-1E00F0D53F38}" sibTransId="{3895493C-85A0-4E6A-BF60-81AB3B1055C5}"/>
    <dgm:cxn modelId="{105E84AA-ED26-48FE-BCE5-FCA79EB7AC43}" type="presOf" srcId="{C07D5A87-0C93-42B4-A071-F41271CB2CE6}" destId="{6B19A37D-FC09-48A8-A039-C1581C89A0A4}" srcOrd="1" destOrd="0" presId="urn:microsoft.com/office/officeart/2005/8/layout/list1"/>
    <dgm:cxn modelId="{28F27CB0-19A4-4B20-9429-75C113990247}" srcId="{550218D0-F24C-4620-ACE6-DA6FED720970}" destId="{40F78344-B734-4E1B-B593-F93B6F0609F9}" srcOrd="4" destOrd="0" parTransId="{6A3FCE1C-FED7-42D2-B80F-A37410D6FDE6}" sibTransId="{60D8F8A0-C65A-4F4E-BB6E-5CEF661DFB63}"/>
    <dgm:cxn modelId="{9DC487CB-12F4-4DAE-94AE-137326CFE4E3}" type="presOf" srcId="{550218D0-F24C-4620-ACE6-DA6FED720970}" destId="{80DCB53A-02F5-4276-94BB-87C9B909757C}" srcOrd="0" destOrd="0" presId="urn:microsoft.com/office/officeart/2005/8/layout/list1"/>
    <dgm:cxn modelId="{A7B1BCD1-E4D7-47B0-A036-9DE16D53717B}" srcId="{550218D0-F24C-4620-ACE6-DA6FED720970}" destId="{695C0DE6-6602-4CDC-981A-2B960A473CA1}" srcOrd="0" destOrd="0" parTransId="{78C73170-FEA6-44E2-B623-FFC94AA3616F}" sibTransId="{3CFC908E-09CC-43DC-B5DB-BF88F37417CE}"/>
    <dgm:cxn modelId="{9552B9E6-5599-4108-A56B-445AFC00C035}" type="presOf" srcId="{75E32E39-5F14-4F4B-93F3-678091E85313}" destId="{C59C820B-9704-42C6-ABB5-560B246AB7A4}" srcOrd="1" destOrd="0" presId="urn:microsoft.com/office/officeart/2005/8/layout/list1"/>
    <dgm:cxn modelId="{0A2EA2E7-3C47-4D98-9F26-C940D51783C5}" type="presOf" srcId="{0F9EF495-334B-49D2-B5B9-CAF508823231}" destId="{6BC1223E-F63F-49D6-B5D4-B9795A920B74}" srcOrd="1" destOrd="0" presId="urn:microsoft.com/office/officeart/2005/8/layout/list1"/>
    <dgm:cxn modelId="{B480B7E8-9C64-4C79-BE94-38459371BA46}" type="presOf" srcId="{06AB066A-21A8-488E-BE07-7C6CBC34F068}" destId="{6591D941-52E5-4BC4-9FE2-A88FC9939253}" srcOrd="0" destOrd="0" presId="urn:microsoft.com/office/officeart/2005/8/layout/list1"/>
    <dgm:cxn modelId="{C491CAEF-F50D-446B-B1DC-8D406A882CE4}" type="presOf" srcId="{40F78344-B734-4E1B-B593-F93B6F0609F9}" destId="{DD93546C-5C87-4AED-B78B-F25FF440EA51}" srcOrd="1" destOrd="0" presId="urn:microsoft.com/office/officeart/2005/8/layout/list1"/>
    <dgm:cxn modelId="{19B9A65E-D671-4696-A18D-C8E8EAC06B80}" type="presParOf" srcId="{80DCB53A-02F5-4276-94BB-87C9B909757C}" destId="{F7F60552-CC6B-4CCC-ADFA-3E01A4239F0C}" srcOrd="0" destOrd="0" presId="urn:microsoft.com/office/officeart/2005/8/layout/list1"/>
    <dgm:cxn modelId="{1C8D827F-A540-4FF1-9C40-99956485BABE}" type="presParOf" srcId="{F7F60552-CC6B-4CCC-ADFA-3E01A4239F0C}" destId="{808DDFA2-7BD7-44E7-8453-D103DB7A3F75}" srcOrd="0" destOrd="0" presId="urn:microsoft.com/office/officeart/2005/8/layout/list1"/>
    <dgm:cxn modelId="{2FB3FF19-8B06-451A-97FF-1E5F88452DF8}" type="presParOf" srcId="{F7F60552-CC6B-4CCC-ADFA-3E01A4239F0C}" destId="{9738E2EB-65BA-4A6D-8F50-F7EF8CBCC076}" srcOrd="1" destOrd="0" presId="urn:microsoft.com/office/officeart/2005/8/layout/list1"/>
    <dgm:cxn modelId="{87C04D27-7302-4347-87C1-E1FB0E640086}" type="presParOf" srcId="{80DCB53A-02F5-4276-94BB-87C9B909757C}" destId="{06591423-B7E5-4ABD-BBBE-1D294E05EE9D}" srcOrd="1" destOrd="0" presId="urn:microsoft.com/office/officeart/2005/8/layout/list1"/>
    <dgm:cxn modelId="{98A20FBD-2CC2-4AC2-9CDA-4645862B56D2}" type="presParOf" srcId="{80DCB53A-02F5-4276-94BB-87C9B909757C}" destId="{A8849591-B8EC-4393-A2AD-B77484BAFE05}" srcOrd="2" destOrd="0" presId="urn:microsoft.com/office/officeart/2005/8/layout/list1"/>
    <dgm:cxn modelId="{020C6741-ACEA-42B8-B427-B8B6C3B3CCB4}" type="presParOf" srcId="{80DCB53A-02F5-4276-94BB-87C9B909757C}" destId="{B8D1AC7B-4D69-4829-9128-4D3DBA9795FB}" srcOrd="3" destOrd="0" presId="urn:microsoft.com/office/officeart/2005/8/layout/list1"/>
    <dgm:cxn modelId="{BC7E01AD-E31E-4572-B689-5ECF59EB8351}" type="presParOf" srcId="{80DCB53A-02F5-4276-94BB-87C9B909757C}" destId="{D4A5D9E7-13C0-4E16-8EA9-8E44503C45E0}" srcOrd="4" destOrd="0" presId="urn:microsoft.com/office/officeart/2005/8/layout/list1"/>
    <dgm:cxn modelId="{8D99DFEF-0AB6-466B-9C44-4F710610F20E}" type="presParOf" srcId="{D4A5D9E7-13C0-4E16-8EA9-8E44503C45E0}" destId="{C3560763-2025-46F3-BAF3-0D8DD4C9481D}" srcOrd="0" destOrd="0" presId="urn:microsoft.com/office/officeart/2005/8/layout/list1"/>
    <dgm:cxn modelId="{540C0535-E91A-43C8-BEC6-C356A0453035}" type="presParOf" srcId="{D4A5D9E7-13C0-4E16-8EA9-8E44503C45E0}" destId="{6BC1223E-F63F-49D6-B5D4-B9795A920B74}" srcOrd="1" destOrd="0" presId="urn:microsoft.com/office/officeart/2005/8/layout/list1"/>
    <dgm:cxn modelId="{1A17B8BF-32F1-45A7-8419-34053C09859E}" type="presParOf" srcId="{80DCB53A-02F5-4276-94BB-87C9B909757C}" destId="{C76FD06F-1D29-4AC7-88D6-01FF35475419}" srcOrd="5" destOrd="0" presId="urn:microsoft.com/office/officeart/2005/8/layout/list1"/>
    <dgm:cxn modelId="{56293FBF-B08F-40B7-B8BE-297D57F09A8D}" type="presParOf" srcId="{80DCB53A-02F5-4276-94BB-87C9B909757C}" destId="{069E4747-C9FD-42F7-9187-21AAA0E26A51}" srcOrd="6" destOrd="0" presId="urn:microsoft.com/office/officeart/2005/8/layout/list1"/>
    <dgm:cxn modelId="{6525E053-2F6E-4B32-9CEC-D37A517F1577}" type="presParOf" srcId="{80DCB53A-02F5-4276-94BB-87C9B909757C}" destId="{67E6E1BE-2BF7-4731-BAA0-6FCE51098C41}" srcOrd="7" destOrd="0" presId="urn:microsoft.com/office/officeart/2005/8/layout/list1"/>
    <dgm:cxn modelId="{36E34A08-C2A9-4128-BC15-03AA7FE77C00}" type="presParOf" srcId="{80DCB53A-02F5-4276-94BB-87C9B909757C}" destId="{991C0F1E-6014-41F4-9E3D-FB2F4DEDE7B1}" srcOrd="8" destOrd="0" presId="urn:microsoft.com/office/officeart/2005/8/layout/list1"/>
    <dgm:cxn modelId="{5151F7F4-2E29-4C17-812F-024C763F579E}" type="presParOf" srcId="{991C0F1E-6014-41F4-9E3D-FB2F4DEDE7B1}" destId="{6591D941-52E5-4BC4-9FE2-A88FC9939253}" srcOrd="0" destOrd="0" presId="urn:microsoft.com/office/officeart/2005/8/layout/list1"/>
    <dgm:cxn modelId="{AE8CE946-D1BC-4BC4-B469-F3B2B4CDDBC0}" type="presParOf" srcId="{991C0F1E-6014-41F4-9E3D-FB2F4DEDE7B1}" destId="{6A21977D-D3E0-4345-833F-F359126990A4}" srcOrd="1" destOrd="0" presId="urn:microsoft.com/office/officeart/2005/8/layout/list1"/>
    <dgm:cxn modelId="{15EE39BB-3655-447D-9D61-8084E4783171}" type="presParOf" srcId="{80DCB53A-02F5-4276-94BB-87C9B909757C}" destId="{E0563AB8-889E-479D-B0D8-31DF3E8E73FE}" srcOrd="9" destOrd="0" presId="urn:microsoft.com/office/officeart/2005/8/layout/list1"/>
    <dgm:cxn modelId="{F2261440-5F26-48D2-AE41-22C8E49C8DF5}" type="presParOf" srcId="{80DCB53A-02F5-4276-94BB-87C9B909757C}" destId="{1EE116B3-CD99-4674-A403-DED4F1617208}" srcOrd="10" destOrd="0" presId="urn:microsoft.com/office/officeart/2005/8/layout/list1"/>
    <dgm:cxn modelId="{33B2EDDC-1A6C-4392-843D-A4A2B2C6DB8D}" type="presParOf" srcId="{80DCB53A-02F5-4276-94BB-87C9B909757C}" destId="{3FA2700D-237A-4E54-BD97-E642E0712B0D}" srcOrd="11" destOrd="0" presId="urn:microsoft.com/office/officeart/2005/8/layout/list1"/>
    <dgm:cxn modelId="{25F977A0-211E-46E1-B9E0-08FBFEBFC111}" type="presParOf" srcId="{80DCB53A-02F5-4276-94BB-87C9B909757C}" destId="{7C91DC48-B5DC-4A82-ADEC-1B9A7A3BA8F9}" srcOrd="12" destOrd="0" presId="urn:microsoft.com/office/officeart/2005/8/layout/list1"/>
    <dgm:cxn modelId="{B121AB09-CB1F-476E-887F-11E611C7A201}" type="presParOf" srcId="{7C91DC48-B5DC-4A82-ADEC-1B9A7A3BA8F9}" destId="{2AF8AFD4-B243-418C-9103-20199BE4BCAE}" srcOrd="0" destOrd="0" presId="urn:microsoft.com/office/officeart/2005/8/layout/list1"/>
    <dgm:cxn modelId="{E584AC54-58C2-40CA-8DEF-E61F96FCCE5F}" type="presParOf" srcId="{7C91DC48-B5DC-4A82-ADEC-1B9A7A3BA8F9}" destId="{C59C820B-9704-42C6-ABB5-560B246AB7A4}" srcOrd="1" destOrd="0" presId="urn:microsoft.com/office/officeart/2005/8/layout/list1"/>
    <dgm:cxn modelId="{C43A8B2E-4A37-4BFC-9F5C-E17DFB007DC7}" type="presParOf" srcId="{80DCB53A-02F5-4276-94BB-87C9B909757C}" destId="{D13C9594-3E4A-429E-B37B-01925EC14DAD}" srcOrd="13" destOrd="0" presId="urn:microsoft.com/office/officeart/2005/8/layout/list1"/>
    <dgm:cxn modelId="{41733DC8-287B-4A92-9073-2D42EAD2CCD2}" type="presParOf" srcId="{80DCB53A-02F5-4276-94BB-87C9B909757C}" destId="{BB0D849B-07A1-4BFB-AF09-F1FE42F8F40F}" srcOrd="14" destOrd="0" presId="urn:microsoft.com/office/officeart/2005/8/layout/list1"/>
    <dgm:cxn modelId="{1FF98AD8-58D1-44A1-ADBB-BFFFC2D4C8CE}" type="presParOf" srcId="{80DCB53A-02F5-4276-94BB-87C9B909757C}" destId="{D85B3168-FD22-42D6-8E97-703ABB5CCBA5}" srcOrd="15" destOrd="0" presId="urn:microsoft.com/office/officeart/2005/8/layout/list1"/>
    <dgm:cxn modelId="{7FF359F4-AD58-412B-8BA6-AFF963383DDB}" type="presParOf" srcId="{80DCB53A-02F5-4276-94BB-87C9B909757C}" destId="{75D89BC0-6629-4321-AA91-036E5F7704F7}" srcOrd="16" destOrd="0" presId="urn:microsoft.com/office/officeart/2005/8/layout/list1"/>
    <dgm:cxn modelId="{CEB8BF4C-BEC9-42E6-A87E-BA0D0A813FA8}" type="presParOf" srcId="{75D89BC0-6629-4321-AA91-036E5F7704F7}" destId="{859BE9C9-71D8-4A4A-BDFE-88A3ECAB3351}" srcOrd="0" destOrd="0" presId="urn:microsoft.com/office/officeart/2005/8/layout/list1"/>
    <dgm:cxn modelId="{9F9307D9-C50C-45E5-863E-F0D1AF676269}" type="presParOf" srcId="{75D89BC0-6629-4321-AA91-036E5F7704F7}" destId="{DD93546C-5C87-4AED-B78B-F25FF440EA51}" srcOrd="1" destOrd="0" presId="urn:microsoft.com/office/officeart/2005/8/layout/list1"/>
    <dgm:cxn modelId="{FD4B1AF9-2AB2-4C42-84DD-73B62979D0AD}" type="presParOf" srcId="{80DCB53A-02F5-4276-94BB-87C9B909757C}" destId="{4FAA5883-43FE-4D08-93CE-A9B989F2F05F}" srcOrd="17" destOrd="0" presId="urn:microsoft.com/office/officeart/2005/8/layout/list1"/>
    <dgm:cxn modelId="{ED5809CD-3313-4C34-8A3F-BF8EDAFE89F7}" type="presParOf" srcId="{80DCB53A-02F5-4276-94BB-87C9B909757C}" destId="{B6E0EC9A-F1D8-40EE-9702-731DE2147B7A}" srcOrd="18" destOrd="0" presId="urn:microsoft.com/office/officeart/2005/8/layout/list1"/>
    <dgm:cxn modelId="{BA7ADE4F-88EC-4DF5-8CE1-A9C31FB1C190}" type="presParOf" srcId="{80DCB53A-02F5-4276-94BB-87C9B909757C}" destId="{4964E8AF-DE75-4130-B1FD-12FCFA40E28D}" srcOrd="19" destOrd="0" presId="urn:microsoft.com/office/officeart/2005/8/layout/list1"/>
    <dgm:cxn modelId="{A0B4114F-F4D9-497E-B1D9-BBC268E47DDE}" type="presParOf" srcId="{80DCB53A-02F5-4276-94BB-87C9B909757C}" destId="{A8A06CE6-C6D2-43C7-8F07-B6F1ED8A00E8}" srcOrd="20" destOrd="0" presId="urn:microsoft.com/office/officeart/2005/8/layout/list1"/>
    <dgm:cxn modelId="{9357968B-9B90-4C09-A81C-AEDB292D6701}" type="presParOf" srcId="{A8A06CE6-C6D2-43C7-8F07-B6F1ED8A00E8}" destId="{20488854-4FB6-43CB-A86E-F257944E93FE}" srcOrd="0" destOrd="0" presId="urn:microsoft.com/office/officeart/2005/8/layout/list1"/>
    <dgm:cxn modelId="{5E43EDFA-10DB-4403-92CC-1CEACD732E8F}" type="presParOf" srcId="{A8A06CE6-C6D2-43C7-8F07-B6F1ED8A00E8}" destId="{6B1CEEB4-AA73-4233-BB58-B2B332622544}" srcOrd="1" destOrd="0" presId="urn:microsoft.com/office/officeart/2005/8/layout/list1"/>
    <dgm:cxn modelId="{07178CFB-360C-4300-83E7-5E6DEFC0D403}" type="presParOf" srcId="{80DCB53A-02F5-4276-94BB-87C9B909757C}" destId="{39E69B27-928E-4591-BF63-7C240F1F88F4}" srcOrd="21" destOrd="0" presId="urn:microsoft.com/office/officeart/2005/8/layout/list1"/>
    <dgm:cxn modelId="{BC244D5A-DE96-4B2D-A3D3-142F9705B814}" type="presParOf" srcId="{80DCB53A-02F5-4276-94BB-87C9B909757C}" destId="{BC0BD914-20DB-4432-B593-2A28ADEFA8CC}" srcOrd="22" destOrd="0" presId="urn:microsoft.com/office/officeart/2005/8/layout/list1"/>
    <dgm:cxn modelId="{5D2C7C2A-5D25-47C2-B9DC-D7F55EE8D188}" type="presParOf" srcId="{80DCB53A-02F5-4276-94BB-87C9B909757C}" destId="{DE321AAD-E7DB-4FCF-8EEC-9C2F757E992B}" srcOrd="23" destOrd="0" presId="urn:microsoft.com/office/officeart/2005/8/layout/list1"/>
    <dgm:cxn modelId="{48A916F8-156B-482E-80F6-24DD9D93D626}" type="presParOf" srcId="{80DCB53A-02F5-4276-94BB-87C9B909757C}" destId="{418393C3-E2C7-40DB-9C3A-28C153A69975}" srcOrd="24" destOrd="0" presId="urn:microsoft.com/office/officeart/2005/8/layout/list1"/>
    <dgm:cxn modelId="{F8C423BA-516E-4893-A9CD-1ABCA7C5523C}" type="presParOf" srcId="{418393C3-E2C7-40DB-9C3A-28C153A69975}" destId="{4586E388-9FDC-4DB0-90E4-A943C8DAEBB0}" srcOrd="0" destOrd="0" presId="urn:microsoft.com/office/officeart/2005/8/layout/list1"/>
    <dgm:cxn modelId="{6EAE78C3-7AA0-430A-8346-810240CDE599}" type="presParOf" srcId="{418393C3-E2C7-40DB-9C3A-28C153A69975}" destId="{6B19A37D-FC09-48A8-A039-C1581C89A0A4}" srcOrd="1" destOrd="0" presId="urn:microsoft.com/office/officeart/2005/8/layout/list1"/>
    <dgm:cxn modelId="{A7407FAE-2842-422A-9DAF-0089C6686E34}" type="presParOf" srcId="{80DCB53A-02F5-4276-94BB-87C9B909757C}" destId="{DB7030CF-39F3-476B-BD2D-ACC0D4A521DD}" srcOrd="25" destOrd="0" presId="urn:microsoft.com/office/officeart/2005/8/layout/list1"/>
    <dgm:cxn modelId="{8006628F-7D56-4316-A575-B591A189B010}" type="presParOf" srcId="{80DCB53A-02F5-4276-94BB-87C9B909757C}" destId="{57BA5386-468B-44FE-8FB0-7BBD6EFBEE3D}" srcOrd="26" destOrd="0" presId="urn:microsoft.com/office/officeart/2005/8/layout/list1"/>
    <dgm:cxn modelId="{48B2B1D6-A5F8-4F89-AB1B-1AEAE65ED388}" type="presParOf" srcId="{80DCB53A-02F5-4276-94BB-87C9B909757C}" destId="{8DE71A3E-C272-4BD6-97D8-CA37386086F6}" srcOrd="27" destOrd="0" presId="urn:microsoft.com/office/officeart/2005/8/layout/list1"/>
    <dgm:cxn modelId="{E4C9A982-34CE-4B0B-8708-54D9F5107480}" type="presParOf" srcId="{80DCB53A-02F5-4276-94BB-87C9B909757C}" destId="{30BE4E70-B3EE-4996-A69E-F10A7A1A551D}" srcOrd="28" destOrd="0" presId="urn:microsoft.com/office/officeart/2005/8/layout/list1"/>
    <dgm:cxn modelId="{0C3C9596-3294-4B48-8D44-0734F5094995}" type="presParOf" srcId="{30BE4E70-B3EE-4996-A69E-F10A7A1A551D}" destId="{15C8C0C5-8292-487D-B373-B3368118F187}" srcOrd="0" destOrd="0" presId="urn:microsoft.com/office/officeart/2005/8/layout/list1"/>
    <dgm:cxn modelId="{AEFC87F8-F3E8-46D0-9B8F-CEEC693C26D1}" type="presParOf" srcId="{30BE4E70-B3EE-4996-A69E-F10A7A1A551D}" destId="{5E447FB2-9904-44F4-94D0-C58CF7F1DF37}" srcOrd="1" destOrd="0" presId="urn:microsoft.com/office/officeart/2005/8/layout/list1"/>
    <dgm:cxn modelId="{66FBBFCA-3EBF-4D02-9440-72241ADFD166}" type="presParOf" srcId="{80DCB53A-02F5-4276-94BB-87C9B909757C}" destId="{C0616337-BB90-4422-A8F0-200193616768}" srcOrd="29" destOrd="0" presId="urn:microsoft.com/office/officeart/2005/8/layout/list1"/>
    <dgm:cxn modelId="{FC3034EB-4027-4F68-9F39-1E15007E3552}" type="presParOf" srcId="{80DCB53A-02F5-4276-94BB-87C9B909757C}" destId="{1082508B-BBBB-4963-9CBC-9757F11E07D2}" srcOrd="30" destOrd="0" presId="urn:microsoft.com/office/officeart/2005/8/layout/list1"/>
    <dgm:cxn modelId="{F5EFFC8E-A480-4B61-8E6F-4528680C4A04}" type="presParOf" srcId="{80DCB53A-02F5-4276-94BB-87C9B909757C}" destId="{C17555B6-A9C2-4253-AD34-43936C3BAF75}" srcOrd="31" destOrd="0" presId="urn:microsoft.com/office/officeart/2005/8/layout/list1"/>
    <dgm:cxn modelId="{C5EEE9BA-9D53-4FA8-81F0-51761A6500CA}" type="presParOf" srcId="{80DCB53A-02F5-4276-94BB-87C9B909757C}" destId="{0213E6D1-62AE-43DE-98C2-38C80132F09A}" srcOrd="32" destOrd="0" presId="urn:microsoft.com/office/officeart/2005/8/layout/list1"/>
    <dgm:cxn modelId="{1B666B89-1F8A-411A-9762-B7744C52D51B}" type="presParOf" srcId="{0213E6D1-62AE-43DE-98C2-38C80132F09A}" destId="{DC783190-E186-4260-8B51-B17705F48D30}" srcOrd="0" destOrd="0" presId="urn:microsoft.com/office/officeart/2005/8/layout/list1"/>
    <dgm:cxn modelId="{91ADAED6-BF44-4BAB-B336-88A3E87A6C73}" type="presParOf" srcId="{0213E6D1-62AE-43DE-98C2-38C80132F09A}" destId="{23D8F74E-8079-44B2-850D-2F1971FCDE55}" srcOrd="1" destOrd="0" presId="urn:microsoft.com/office/officeart/2005/8/layout/list1"/>
    <dgm:cxn modelId="{CE58C382-7B3D-4EB3-BCB9-6BE5217FB881}" type="presParOf" srcId="{80DCB53A-02F5-4276-94BB-87C9B909757C}" destId="{B6C5BFB8-1613-46C1-9F62-8270778E5722}" srcOrd="33" destOrd="0" presId="urn:microsoft.com/office/officeart/2005/8/layout/list1"/>
    <dgm:cxn modelId="{B011BD9E-4118-4C8B-9B4C-9816AE80A41F}" type="presParOf" srcId="{80DCB53A-02F5-4276-94BB-87C9B909757C}" destId="{EDA198A3-7430-4874-9206-9A6FFE2FD29A}" srcOrd="34" destOrd="0" presId="urn:microsoft.com/office/officeart/2005/8/layout/list1"/>
    <dgm:cxn modelId="{93D90937-73D1-4C30-8FD6-FF387D8E16C6}" type="presParOf" srcId="{80DCB53A-02F5-4276-94BB-87C9B909757C}" destId="{7A94334E-1127-4D5E-A8EE-260F55C887C6}" srcOrd="35" destOrd="0" presId="urn:microsoft.com/office/officeart/2005/8/layout/list1"/>
    <dgm:cxn modelId="{686C949B-197F-4439-911E-4EDE0804C7C3}" type="presParOf" srcId="{80DCB53A-02F5-4276-94BB-87C9B909757C}" destId="{936E3DAC-878F-4E5B-A071-639E878C61E3}" srcOrd="36" destOrd="0" presId="urn:microsoft.com/office/officeart/2005/8/layout/list1"/>
    <dgm:cxn modelId="{70285ACE-F331-4E67-BA85-0BCCD297CCB3}" type="presParOf" srcId="{936E3DAC-878F-4E5B-A071-639E878C61E3}" destId="{8A233A02-0347-4B84-A0D9-C5CF81E0E8F0}" srcOrd="0" destOrd="0" presId="urn:microsoft.com/office/officeart/2005/8/layout/list1"/>
    <dgm:cxn modelId="{52F973A3-EEC7-4D70-B450-FA0FC891408A}" type="presParOf" srcId="{936E3DAC-878F-4E5B-A071-639E878C61E3}" destId="{F13F86F2-1276-4CCD-BF11-3AAD9BB5E5D7}" srcOrd="1" destOrd="0" presId="urn:microsoft.com/office/officeart/2005/8/layout/list1"/>
    <dgm:cxn modelId="{97648DF0-E2A0-436A-B57B-3AAF55895678}" type="presParOf" srcId="{80DCB53A-02F5-4276-94BB-87C9B909757C}" destId="{F9701C27-36B1-422D-A790-EAF23F3E325F}" srcOrd="37" destOrd="0" presId="urn:microsoft.com/office/officeart/2005/8/layout/list1"/>
    <dgm:cxn modelId="{97C8B36E-2A24-4E06-B3CE-CE7FC7DAA529}" type="presParOf" srcId="{80DCB53A-02F5-4276-94BB-87C9B909757C}" destId="{DD644C9A-C8FF-4B3E-8E0F-DB9B5343DF62}"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Describing</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Who?</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custT="1"/>
      <dgm:spPr/>
      <dgm:t>
        <a:bodyPr/>
        <a:lstStyle/>
        <a:p>
          <a:r>
            <a:rPr lang="en-GB" sz="1600"/>
            <a:t>Where?</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When?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9737" custScaleY="80208">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134854" custScaleY="114162">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158066" custScaleY="129043">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177449" custScaleY="93005">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38433" custScaleY="129043">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600" b="1">
              <a:solidFill>
                <a:schemeClr val="tx1"/>
              </a:solidFill>
            </a:rPr>
            <a:t>Analysing</a:t>
          </a:r>
          <a:r>
            <a:rPr lang="en-GB" sz="1600"/>
            <a:t> </a:t>
          </a:r>
          <a:r>
            <a:rPr lang="en-GB" sz="1600">
              <a:solidFill>
                <a:schemeClr val="tx1"/>
              </a:solidFill>
            </a:rPr>
            <a:t>Questions</a:t>
          </a:r>
          <a:r>
            <a:rPr lang="en-GB" sz="1600"/>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How?</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 if?</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4" custScaleX="163107" custScaleY="68745">
        <dgm:presLayoutVars>
          <dgm:chMax val="7"/>
          <dgm:chPref val="7"/>
        </dgm:presLayoutVars>
      </dgm:prSet>
      <dgm:spPr/>
    </dgm:pt>
    <dgm:pt modelId="{076584AB-D9E0-4EF0-AE30-27C904E78422}" type="pres">
      <dgm:prSet presAssocID="{0A333A8B-A149-46DE-8553-0492D53FB34A}" presName="Name56" presStyleLbl="parChTrans1D2" presStyleIdx="0" presStyleCnt="3"/>
      <dgm:spPr/>
    </dgm:pt>
    <dgm:pt modelId="{103106EA-6E45-442B-9082-B070619497F7}" type="pres">
      <dgm:prSet presAssocID="{D1D9E648-0786-4466-9CC9-C16D6ACBEDA7}" presName="text0" presStyleLbl="node1" presStyleIdx="1" presStyleCnt="4" custScaleX="134946" custScaleY="152633">
        <dgm:presLayoutVars>
          <dgm:bulletEnabled val="1"/>
        </dgm:presLayoutVars>
      </dgm:prSet>
      <dgm:spPr/>
    </dgm:pt>
    <dgm:pt modelId="{965B7507-4311-478D-A9EC-AD523549F7A2}" type="pres">
      <dgm:prSet presAssocID="{2E6F18BC-EBB8-4422-84B6-B14F346E1697}" presName="Name56" presStyleLbl="parChTrans1D2" presStyleIdx="1" presStyleCnt="3"/>
      <dgm:spPr/>
    </dgm:pt>
    <dgm:pt modelId="{11AB95B1-F9E4-4C66-BB77-E7C90A1AE752}" type="pres">
      <dgm:prSet presAssocID="{A6040C29-CD5C-4230-AEB9-BF07028CA860}" presName="text0" presStyleLbl="node1" presStyleIdx="2" presStyleCnt="4" custScaleX="144094" custScaleY="126718" custRadScaleRad="106552" custRadScaleInc="-6369">
        <dgm:presLayoutVars>
          <dgm:bulletEnabled val="1"/>
        </dgm:presLayoutVars>
      </dgm:prSet>
      <dgm:spPr/>
    </dgm:pt>
    <dgm:pt modelId="{B192F065-99FB-4D03-B17D-B989BAA7A917}" type="pres">
      <dgm:prSet presAssocID="{53865C54-CE00-4150-AE2E-BC4071E653CA}" presName="Name56" presStyleLbl="parChTrans1D2" presStyleIdx="2" presStyleCnt="3"/>
      <dgm:spPr/>
    </dgm:pt>
    <dgm:pt modelId="{92AF310D-4525-4AFD-9E50-71B2D7F944F8}" type="pres">
      <dgm:prSet presAssocID="{8C326FC4-D893-4431-A2AB-532DDAA21B4B}" presName="text0" presStyleLbl="node1" presStyleIdx="3" presStyleCnt="4" custScaleX="182233" custScaleY="153435" custRadScaleRad="111082" custRadScaleInc="5162">
        <dgm:presLayoutVars>
          <dgm:bulletEnabled val="1"/>
        </dgm:presLayoutVars>
      </dgm:prSet>
      <dgm:spPr/>
    </dgm:pt>
  </dgm:ptLst>
  <dgm:cxnLst>
    <dgm:cxn modelId="{A696D11A-1C45-4653-9CA5-2A592A9A4144}" srcId="{A3853407-D4C0-4A03-BE83-FC7AAD15238C}" destId="{8C326FC4-D893-4431-A2AB-532DDAA21B4B}" srcOrd="2"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485F541E-3FE5-4DD0-A2F8-1C73A0D54EBA}" type="presParOf" srcId="{C2B3E46B-3B54-46E0-8E0F-D3426ED7DC0C}" destId="{B192F065-99FB-4D03-B17D-B989BAA7A917}" srcOrd="5" destOrd="0" presId="urn:microsoft.com/office/officeart/2008/layout/RadialCluster"/>
    <dgm:cxn modelId="{E029EF49-C894-40AE-B96B-4CC5267D5529}" type="presParOf" srcId="{C2B3E46B-3B54-46E0-8E0F-D3426ED7DC0C}" destId="{92AF310D-4525-4AFD-9E50-71B2D7F944F8}" srcOrd="6" destOrd="0" presId="urn:microsoft.com/office/officeart/2008/layout/RadialCluster"/>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Evaluative</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What does the evidence say?</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 does it matter?</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So 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How can I apply my understanding?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7941" custScaleY="101551">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300409" custScaleY="119064">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201145" custScaleY="109136" custRadScaleRad="107332" custRadScaleInc="4745">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371884" custScaleY="112707">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51624" custScaleY="109136" custRadScaleRad="117420" custRadScaleInc="-4337">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6C6BA3-ABFE-4EFA-ADD5-327F85846DC5}"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5A3E4A36-9DDB-498B-B63B-E3B720F1B1ED}">
      <dgm:prSet phldrT="[Text]"/>
      <dgm:spPr/>
      <dgm:t>
        <a:bodyPr/>
        <a:lstStyle/>
        <a:p>
          <a:r>
            <a:rPr lang="en-GB" dirty="0">
              <a:solidFill>
                <a:schemeClr val="tx1"/>
              </a:solidFill>
            </a:rPr>
            <a:t>"This theory is useful because…"</a:t>
          </a:r>
        </a:p>
      </dgm:t>
    </dgm:pt>
    <dgm:pt modelId="{1635FD77-BB9C-48D7-8219-BFCF38BEF180}" type="parTrans" cxnId="{5DB6E8CC-3862-415E-BA81-9D008DD0FC38}">
      <dgm:prSet/>
      <dgm:spPr/>
      <dgm:t>
        <a:bodyPr/>
        <a:lstStyle/>
        <a:p>
          <a:endParaRPr lang="en-GB"/>
        </a:p>
      </dgm:t>
    </dgm:pt>
    <dgm:pt modelId="{140B3371-A3C7-4C3E-8851-CDB60AAA1C9B}" type="sibTrans" cxnId="{5DB6E8CC-3862-415E-BA81-9D008DD0FC38}">
      <dgm:prSet/>
      <dgm:spPr/>
      <dgm:t>
        <a:bodyPr/>
        <a:lstStyle/>
        <a:p>
          <a:endParaRPr lang="en-GB"/>
        </a:p>
      </dgm:t>
    </dgm:pt>
    <dgm:pt modelId="{FD0DBD62-AFAA-4D7E-A0DD-88754E425308}">
      <dgm:prSet phldrT="[Text]"/>
      <dgm:spPr/>
      <dgm:t>
        <a:bodyPr/>
        <a:lstStyle/>
        <a:p>
          <a:r>
            <a:rPr lang="en-GB" dirty="0">
              <a:solidFill>
                <a:schemeClr val="tx1"/>
              </a:solidFill>
            </a:rPr>
            <a:t>"However, a limitation of this approach is…"</a:t>
          </a:r>
        </a:p>
      </dgm:t>
    </dgm:pt>
    <dgm:pt modelId="{48492F19-2099-4B25-8CFD-0A956D9AE4A4}" type="parTrans" cxnId="{CE0379B1-7C71-4A13-A35D-18DF6D762D1E}">
      <dgm:prSet/>
      <dgm:spPr/>
      <dgm:t>
        <a:bodyPr/>
        <a:lstStyle/>
        <a:p>
          <a:endParaRPr lang="en-GB"/>
        </a:p>
      </dgm:t>
    </dgm:pt>
    <dgm:pt modelId="{16B9E86A-ED27-46ED-8A9F-C187128EA0BE}" type="sibTrans" cxnId="{CE0379B1-7C71-4A13-A35D-18DF6D762D1E}">
      <dgm:prSet/>
      <dgm:spPr/>
      <dgm:t>
        <a:bodyPr/>
        <a:lstStyle/>
        <a:p>
          <a:endParaRPr lang="en-GB"/>
        </a:p>
      </dgm:t>
    </dgm:pt>
    <dgm:pt modelId="{98408840-EE0B-481C-A682-7E9E04B39B41}">
      <dgm:prSet phldrT="[Text]"/>
      <dgm:spPr/>
      <dgm:t>
        <a:bodyPr/>
        <a:lstStyle/>
        <a:p>
          <a:r>
            <a:rPr lang="en-GB" dirty="0">
              <a:solidFill>
                <a:schemeClr val="tx1"/>
              </a:solidFill>
            </a:rPr>
            <a:t>"This suggests that the theory may be more suitable when…"</a:t>
          </a:r>
        </a:p>
      </dgm:t>
    </dgm:pt>
    <dgm:pt modelId="{D2FB21BB-BB58-4C1A-8405-1BEA838AEDC1}" type="parTrans" cxnId="{F5C4CC1A-B663-4840-9A83-8B36B02578AB}">
      <dgm:prSet/>
      <dgm:spPr/>
      <dgm:t>
        <a:bodyPr/>
        <a:lstStyle/>
        <a:p>
          <a:endParaRPr lang="en-GB"/>
        </a:p>
      </dgm:t>
    </dgm:pt>
    <dgm:pt modelId="{A7ABD778-48FF-486C-9724-CA1231D576AD}" type="sibTrans" cxnId="{F5C4CC1A-B663-4840-9A83-8B36B02578AB}">
      <dgm:prSet/>
      <dgm:spPr/>
      <dgm:t>
        <a:bodyPr/>
        <a:lstStyle/>
        <a:p>
          <a:endParaRPr lang="en-GB"/>
        </a:p>
      </dgm:t>
    </dgm:pt>
    <dgm:pt modelId="{E091257B-3905-4BD4-850C-9BDECD707890}">
      <dgm:prSet phldrT="[Text]"/>
      <dgm:spPr/>
      <dgm:t>
        <a:bodyPr/>
        <a:lstStyle/>
        <a:p>
          <a:r>
            <a:rPr lang="en-GB" dirty="0">
              <a:solidFill>
                <a:schemeClr val="tx1"/>
              </a:solidFill>
            </a:rPr>
            <a:t>"In contrast, other researchers argue that…"</a:t>
          </a:r>
        </a:p>
      </dgm:t>
    </dgm:pt>
    <dgm:pt modelId="{AA6D6CD7-7740-4408-AF32-42C268AD6AF4}" type="parTrans" cxnId="{2A0BAA90-935B-44C1-9B57-B852BDC144DA}">
      <dgm:prSet/>
      <dgm:spPr/>
      <dgm:t>
        <a:bodyPr/>
        <a:lstStyle/>
        <a:p>
          <a:endParaRPr lang="en-GB"/>
        </a:p>
      </dgm:t>
    </dgm:pt>
    <dgm:pt modelId="{F94EBA35-FAEF-4AF8-A716-4E72FB1119F5}" type="sibTrans" cxnId="{2A0BAA90-935B-44C1-9B57-B852BDC144DA}">
      <dgm:prSet/>
      <dgm:spPr/>
      <dgm:t>
        <a:bodyPr/>
        <a:lstStyle/>
        <a:p>
          <a:endParaRPr lang="en-GB"/>
        </a:p>
      </dgm:t>
    </dgm:pt>
    <dgm:pt modelId="{709A269D-440B-420F-B9A8-83B308DAAA89}">
      <dgm:prSet phldrT="[Text]"/>
      <dgm:spPr/>
      <dgm:t>
        <a:bodyPr/>
        <a:lstStyle/>
        <a:p>
          <a:r>
            <a:rPr lang="en-GB" dirty="0">
              <a:solidFill>
                <a:schemeClr val="tx1"/>
              </a:solidFill>
            </a:rPr>
            <a:t>"Overall, this indicates that…"</a:t>
          </a:r>
        </a:p>
      </dgm:t>
    </dgm:pt>
    <dgm:pt modelId="{210E58AD-B444-418E-8567-791590533920}" type="parTrans" cxnId="{8C6A5037-C5A3-454D-A990-AE861025033A}">
      <dgm:prSet/>
      <dgm:spPr/>
      <dgm:t>
        <a:bodyPr/>
        <a:lstStyle/>
        <a:p>
          <a:endParaRPr lang="en-GB"/>
        </a:p>
      </dgm:t>
    </dgm:pt>
    <dgm:pt modelId="{AF86CB00-13CC-482D-84B8-4F217D3C342D}" type="sibTrans" cxnId="{8C6A5037-C5A3-454D-A990-AE861025033A}">
      <dgm:prSet/>
      <dgm:spPr/>
      <dgm:t>
        <a:bodyPr/>
        <a:lstStyle/>
        <a:p>
          <a:endParaRPr lang="en-GB"/>
        </a:p>
      </dgm:t>
    </dgm:pt>
    <dgm:pt modelId="{44F5334C-6188-4B17-AE03-B90469967A03}" type="pres">
      <dgm:prSet presAssocID="{E56C6BA3-ABFE-4EFA-ADD5-327F85846DC5}" presName="linear" presStyleCnt="0">
        <dgm:presLayoutVars>
          <dgm:dir/>
          <dgm:animLvl val="lvl"/>
          <dgm:resizeHandles val="exact"/>
        </dgm:presLayoutVars>
      </dgm:prSet>
      <dgm:spPr/>
    </dgm:pt>
    <dgm:pt modelId="{FA59067B-FD00-4D8F-8CDA-0BCBA3D7E76B}" type="pres">
      <dgm:prSet presAssocID="{5A3E4A36-9DDB-498B-B63B-E3B720F1B1ED}" presName="parentLin" presStyleCnt="0"/>
      <dgm:spPr/>
    </dgm:pt>
    <dgm:pt modelId="{B7DE0F25-40F6-49EF-B940-7A3F7915FE4E}" type="pres">
      <dgm:prSet presAssocID="{5A3E4A36-9DDB-498B-B63B-E3B720F1B1ED}" presName="parentLeftMargin" presStyleLbl="node1" presStyleIdx="0" presStyleCnt="5"/>
      <dgm:spPr/>
    </dgm:pt>
    <dgm:pt modelId="{004A1C95-2C5B-4FD9-A11E-80A759D37EF3}" type="pres">
      <dgm:prSet presAssocID="{5A3E4A36-9DDB-498B-B63B-E3B720F1B1ED}" presName="parentText" presStyleLbl="node1" presStyleIdx="0" presStyleCnt="5">
        <dgm:presLayoutVars>
          <dgm:chMax val="0"/>
          <dgm:bulletEnabled val="1"/>
        </dgm:presLayoutVars>
      </dgm:prSet>
      <dgm:spPr/>
    </dgm:pt>
    <dgm:pt modelId="{A0F74B66-A43F-4615-98BF-33922264E4D8}" type="pres">
      <dgm:prSet presAssocID="{5A3E4A36-9DDB-498B-B63B-E3B720F1B1ED}" presName="negativeSpace" presStyleCnt="0"/>
      <dgm:spPr/>
    </dgm:pt>
    <dgm:pt modelId="{FF14E77B-EEF2-4DD6-B5F8-DB7BF161E9EE}" type="pres">
      <dgm:prSet presAssocID="{5A3E4A36-9DDB-498B-B63B-E3B720F1B1ED}" presName="childText" presStyleLbl="conFgAcc1" presStyleIdx="0" presStyleCnt="5">
        <dgm:presLayoutVars>
          <dgm:bulletEnabled val="1"/>
        </dgm:presLayoutVars>
      </dgm:prSet>
      <dgm:spPr/>
    </dgm:pt>
    <dgm:pt modelId="{15019483-8873-48AF-997C-EBCF01814849}" type="pres">
      <dgm:prSet presAssocID="{140B3371-A3C7-4C3E-8851-CDB60AAA1C9B}" presName="spaceBetweenRectangles" presStyleCnt="0"/>
      <dgm:spPr/>
    </dgm:pt>
    <dgm:pt modelId="{4EAE0AE2-66F1-4248-81E4-2F0CC5D77791}" type="pres">
      <dgm:prSet presAssocID="{FD0DBD62-AFAA-4D7E-A0DD-88754E425308}" presName="parentLin" presStyleCnt="0"/>
      <dgm:spPr/>
    </dgm:pt>
    <dgm:pt modelId="{894BBADD-CDD1-4ABE-8A7A-CD0B18F93DE0}" type="pres">
      <dgm:prSet presAssocID="{FD0DBD62-AFAA-4D7E-A0DD-88754E425308}" presName="parentLeftMargin" presStyleLbl="node1" presStyleIdx="0" presStyleCnt="5"/>
      <dgm:spPr/>
    </dgm:pt>
    <dgm:pt modelId="{B3AA4C06-DF7F-4A6D-A353-E83080CCF60E}" type="pres">
      <dgm:prSet presAssocID="{FD0DBD62-AFAA-4D7E-A0DD-88754E425308}" presName="parentText" presStyleLbl="node1" presStyleIdx="1" presStyleCnt="5">
        <dgm:presLayoutVars>
          <dgm:chMax val="0"/>
          <dgm:bulletEnabled val="1"/>
        </dgm:presLayoutVars>
      </dgm:prSet>
      <dgm:spPr/>
    </dgm:pt>
    <dgm:pt modelId="{D2736344-E59B-4777-97FE-8CE07CEDA348}" type="pres">
      <dgm:prSet presAssocID="{FD0DBD62-AFAA-4D7E-A0DD-88754E425308}" presName="negativeSpace" presStyleCnt="0"/>
      <dgm:spPr/>
    </dgm:pt>
    <dgm:pt modelId="{BA1DA995-F581-4B7D-A80B-285F84D72587}" type="pres">
      <dgm:prSet presAssocID="{FD0DBD62-AFAA-4D7E-A0DD-88754E425308}" presName="childText" presStyleLbl="conFgAcc1" presStyleIdx="1" presStyleCnt="5">
        <dgm:presLayoutVars>
          <dgm:bulletEnabled val="1"/>
        </dgm:presLayoutVars>
      </dgm:prSet>
      <dgm:spPr/>
    </dgm:pt>
    <dgm:pt modelId="{E2A5BE85-12D1-44D3-BF01-C8A506AB912B}" type="pres">
      <dgm:prSet presAssocID="{16B9E86A-ED27-46ED-8A9F-C187128EA0BE}" presName="spaceBetweenRectangles" presStyleCnt="0"/>
      <dgm:spPr/>
    </dgm:pt>
    <dgm:pt modelId="{42892D87-FB1C-42A7-87C5-2E43786885B8}" type="pres">
      <dgm:prSet presAssocID="{98408840-EE0B-481C-A682-7E9E04B39B41}" presName="parentLin" presStyleCnt="0"/>
      <dgm:spPr/>
    </dgm:pt>
    <dgm:pt modelId="{69B5DAC2-1B17-40C3-AEB5-5D130E5F4536}" type="pres">
      <dgm:prSet presAssocID="{98408840-EE0B-481C-A682-7E9E04B39B41}" presName="parentLeftMargin" presStyleLbl="node1" presStyleIdx="1" presStyleCnt="5"/>
      <dgm:spPr/>
    </dgm:pt>
    <dgm:pt modelId="{DC1DD9C3-713D-428F-8FD1-AD72B542E9DD}" type="pres">
      <dgm:prSet presAssocID="{98408840-EE0B-481C-A682-7E9E04B39B41}" presName="parentText" presStyleLbl="node1" presStyleIdx="2" presStyleCnt="5">
        <dgm:presLayoutVars>
          <dgm:chMax val="0"/>
          <dgm:bulletEnabled val="1"/>
        </dgm:presLayoutVars>
      </dgm:prSet>
      <dgm:spPr/>
    </dgm:pt>
    <dgm:pt modelId="{4BC0DCB6-ABD0-4E22-9E57-E3661B395A2D}" type="pres">
      <dgm:prSet presAssocID="{98408840-EE0B-481C-A682-7E9E04B39B41}" presName="negativeSpace" presStyleCnt="0"/>
      <dgm:spPr/>
    </dgm:pt>
    <dgm:pt modelId="{7ED12C47-D98F-4CD9-A7E0-B59070522634}" type="pres">
      <dgm:prSet presAssocID="{98408840-EE0B-481C-A682-7E9E04B39B41}" presName="childText" presStyleLbl="conFgAcc1" presStyleIdx="2" presStyleCnt="5">
        <dgm:presLayoutVars>
          <dgm:bulletEnabled val="1"/>
        </dgm:presLayoutVars>
      </dgm:prSet>
      <dgm:spPr/>
    </dgm:pt>
    <dgm:pt modelId="{AD93060A-DAA3-4CF1-AC19-9F63EC79F26B}" type="pres">
      <dgm:prSet presAssocID="{A7ABD778-48FF-486C-9724-CA1231D576AD}" presName="spaceBetweenRectangles" presStyleCnt="0"/>
      <dgm:spPr/>
    </dgm:pt>
    <dgm:pt modelId="{C9A5D4C2-46B8-43FC-ACE1-D00FA98047C4}" type="pres">
      <dgm:prSet presAssocID="{E091257B-3905-4BD4-850C-9BDECD707890}" presName="parentLin" presStyleCnt="0"/>
      <dgm:spPr/>
    </dgm:pt>
    <dgm:pt modelId="{260D76CE-FF84-4D7E-B3B3-EA7201035B54}" type="pres">
      <dgm:prSet presAssocID="{E091257B-3905-4BD4-850C-9BDECD707890}" presName="parentLeftMargin" presStyleLbl="node1" presStyleIdx="2" presStyleCnt="5"/>
      <dgm:spPr/>
    </dgm:pt>
    <dgm:pt modelId="{366C711E-D393-4E64-A17D-8451B85621AF}" type="pres">
      <dgm:prSet presAssocID="{E091257B-3905-4BD4-850C-9BDECD707890}" presName="parentText" presStyleLbl="node1" presStyleIdx="3" presStyleCnt="5">
        <dgm:presLayoutVars>
          <dgm:chMax val="0"/>
          <dgm:bulletEnabled val="1"/>
        </dgm:presLayoutVars>
      </dgm:prSet>
      <dgm:spPr/>
    </dgm:pt>
    <dgm:pt modelId="{E11021C7-7459-45EC-9A7A-B44E634C151C}" type="pres">
      <dgm:prSet presAssocID="{E091257B-3905-4BD4-850C-9BDECD707890}" presName="negativeSpace" presStyleCnt="0"/>
      <dgm:spPr/>
    </dgm:pt>
    <dgm:pt modelId="{2057D5AF-1A65-4BB3-A72A-10530779D338}" type="pres">
      <dgm:prSet presAssocID="{E091257B-3905-4BD4-850C-9BDECD707890}" presName="childText" presStyleLbl="conFgAcc1" presStyleIdx="3" presStyleCnt="5">
        <dgm:presLayoutVars>
          <dgm:bulletEnabled val="1"/>
        </dgm:presLayoutVars>
      </dgm:prSet>
      <dgm:spPr/>
    </dgm:pt>
    <dgm:pt modelId="{01C05882-796B-4863-9251-E1883845C895}" type="pres">
      <dgm:prSet presAssocID="{F94EBA35-FAEF-4AF8-A716-4E72FB1119F5}" presName="spaceBetweenRectangles" presStyleCnt="0"/>
      <dgm:spPr/>
    </dgm:pt>
    <dgm:pt modelId="{ADFD4C3A-53C1-40EE-B28E-BC5EEC8658DC}" type="pres">
      <dgm:prSet presAssocID="{709A269D-440B-420F-B9A8-83B308DAAA89}" presName="parentLin" presStyleCnt="0"/>
      <dgm:spPr/>
    </dgm:pt>
    <dgm:pt modelId="{08CD2AC4-0871-4C95-AA28-1969FA383B28}" type="pres">
      <dgm:prSet presAssocID="{709A269D-440B-420F-B9A8-83B308DAAA89}" presName="parentLeftMargin" presStyleLbl="node1" presStyleIdx="3" presStyleCnt="5"/>
      <dgm:spPr/>
    </dgm:pt>
    <dgm:pt modelId="{EDA15E23-EE66-4A2A-87E8-0D7DE98CF067}" type="pres">
      <dgm:prSet presAssocID="{709A269D-440B-420F-B9A8-83B308DAAA89}" presName="parentText" presStyleLbl="node1" presStyleIdx="4" presStyleCnt="5">
        <dgm:presLayoutVars>
          <dgm:chMax val="0"/>
          <dgm:bulletEnabled val="1"/>
        </dgm:presLayoutVars>
      </dgm:prSet>
      <dgm:spPr/>
    </dgm:pt>
    <dgm:pt modelId="{6D50B093-2C79-41C3-AFFA-F313AD55D6D0}" type="pres">
      <dgm:prSet presAssocID="{709A269D-440B-420F-B9A8-83B308DAAA89}" presName="negativeSpace" presStyleCnt="0"/>
      <dgm:spPr/>
    </dgm:pt>
    <dgm:pt modelId="{2891333D-D85E-4095-A11B-EBDFB049D540}" type="pres">
      <dgm:prSet presAssocID="{709A269D-440B-420F-B9A8-83B308DAAA89}" presName="childText" presStyleLbl="conFgAcc1" presStyleIdx="4" presStyleCnt="5">
        <dgm:presLayoutVars>
          <dgm:bulletEnabled val="1"/>
        </dgm:presLayoutVars>
      </dgm:prSet>
      <dgm:spPr/>
    </dgm:pt>
  </dgm:ptLst>
  <dgm:cxnLst>
    <dgm:cxn modelId="{3B957319-EEE3-47E0-B9F8-6DFEE4D66338}" type="presOf" srcId="{5A3E4A36-9DDB-498B-B63B-E3B720F1B1ED}" destId="{B7DE0F25-40F6-49EF-B940-7A3F7915FE4E}" srcOrd="0" destOrd="0" presId="urn:microsoft.com/office/officeart/2005/8/layout/list1"/>
    <dgm:cxn modelId="{F5C4CC1A-B663-4840-9A83-8B36B02578AB}" srcId="{E56C6BA3-ABFE-4EFA-ADD5-327F85846DC5}" destId="{98408840-EE0B-481C-A682-7E9E04B39B41}" srcOrd="2" destOrd="0" parTransId="{D2FB21BB-BB58-4C1A-8405-1BEA838AEDC1}" sibTransId="{A7ABD778-48FF-486C-9724-CA1231D576AD}"/>
    <dgm:cxn modelId="{F4B9851F-D952-4D25-8FD6-189BBFE2864D}" type="presOf" srcId="{FD0DBD62-AFAA-4D7E-A0DD-88754E425308}" destId="{894BBADD-CDD1-4ABE-8A7A-CD0B18F93DE0}" srcOrd="0" destOrd="0" presId="urn:microsoft.com/office/officeart/2005/8/layout/list1"/>
    <dgm:cxn modelId="{8C6A5037-C5A3-454D-A990-AE861025033A}" srcId="{E56C6BA3-ABFE-4EFA-ADD5-327F85846DC5}" destId="{709A269D-440B-420F-B9A8-83B308DAAA89}" srcOrd="4" destOrd="0" parTransId="{210E58AD-B444-418E-8567-791590533920}" sibTransId="{AF86CB00-13CC-482D-84B8-4F217D3C342D}"/>
    <dgm:cxn modelId="{65F3673D-FC56-44BD-8CF2-73C7DE26B424}" type="presOf" srcId="{FD0DBD62-AFAA-4D7E-A0DD-88754E425308}" destId="{B3AA4C06-DF7F-4A6D-A353-E83080CCF60E}" srcOrd="1" destOrd="0" presId="urn:microsoft.com/office/officeart/2005/8/layout/list1"/>
    <dgm:cxn modelId="{4576B55D-7839-4099-85B8-4C3949A5A1E2}" type="presOf" srcId="{98408840-EE0B-481C-A682-7E9E04B39B41}" destId="{69B5DAC2-1B17-40C3-AEB5-5D130E5F4536}" srcOrd="0" destOrd="0" presId="urn:microsoft.com/office/officeart/2005/8/layout/list1"/>
    <dgm:cxn modelId="{2A0BAA90-935B-44C1-9B57-B852BDC144DA}" srcId="{E56C6BA3-ABFE-4EFA-ADD5-327F85846DC5}" destId="{E091257B-3905-4BD4-850C-9BDECD707890}" srcOrd="3" destOrd="0" parTransId="{AA6D6CD7-7740-4408-AF32-42C268AD6AF4}" sibTransId="{F94EBA35-FAEF-4AF8-A716-4E72FB1119F5}"/>
    <dgm:cxn modelId="{5FD8D19C-680D-4F67-9A2B-B9FBD77B2A3F}" type="presOf" srcId="{E091257B-3905-4BD4-850C-9BDECD707890}" destId="{366C711E-D393-4E64-A17D-8451B85621AF}" srcOrd="1" destOrd="0" presId="urn:microsoft.com/office/officeart/2005/8/layout/list1"/>
    <dgm:cxn modelId="{CE0379B1-7C71-4A13-A35D-18DF6D762D1E}" srcId="{E56C6BA3-ABFE-4EFA-ADD5-327F85846DC5}" destId="{FD0DBD62-AFAA-4D7E-A0DD-88754E425308}" srcOrd="1" destOrd="0" parTransId="{48492F19-2099-4B25-8CFD-0A956D9AE4A4}" sibTransId="{16B9E86A-ED27-46ED-8A9F-C187128EA0BE}"/>
    <dgm:cxn modelId="{BD7DABC1-9BD8-4385-A2A6-2F60822E1016}" type="presOf" srcId="{98408840-EE0B-481C-A682-7E9E04B39B41}" destId="{DC1DD9C3-713D-428F-8FD1-AD72B542E9DD}" srcOrd="1" destOrd="0" presId="urn:microsoft.com/office/officeart/2005/8/layout/list1"/>
    <dgm:cxn modelId="{5AC380C5-4830-4846-BCE7-F662A25F5FE6}" type="presOf" srcId="{5A3E4A36-9DDB-498B-B63B-E3B720F1B1ED}" destId="{004A1C95-2C5B-4FD9-A11E-80A759D37EF3}" srcOrd="1" destOrd="0" presId="urn:microsoft.com/office/officeart/2005/8/layout/list1"/>
    <dgm:cxn modelId="{5DB6E8CC-3862-415E-BA81-9D008DD0FC38}" srcId="{E56C6BA3-ABFE-4EFA-ADD5-327F85846DC5}" destId="{5A3E4A36-9DDB-498B-B63B-E3B720F1B1ED}" srcOrd="0" destOrd="0" parTransId="{1635FD77-BB9C-48D7-8219-BFCF38BEF180}" sibTransId="{140B3371-A3C7-4C3E-8851-CDB60AAA1C9B}"/>
    <dgm:cxn modelId="{5614F9D5-274C-4384-BC75-CD4A62A49B3C}" type="presOf" srcId="{709A269D-440B-420F-B9A8-83B308DAAA89}" destId="{08CD2AC4-0871-4C95-AA28-1969FA383B28}" srcOrd="0" destOrd="0" presId="urn:microsoft.com/office/officeart/2005/8/layout/list1"/>
    <dgm:cxn modelId="{18DC1AE8-E10B-45A0-B4B4-1B7775D7D1C5}" type="presOf" srcId="{E56C6BA3-ABFE-4EFA-ADD5-327F85846DC5}" destId="{44F5334C-6188-4B17-AE03-B90469967A03}" srcOrd="0" destOrd="0" presId="urn:microsoft.com/office/officeart/2005/8/layout/list1"/>
    <dgm:cxn modelId="{6CDE63E9-3498-42E0-9E2C-88910E30B8F0}" type="presOf" srcId="{E091257B-3905-4BD4-850C-9BDECD707890}" destId="{260D76CE-FF84-4D7E-B3B3-EA7201035B54}" srcOrd="0" destOrd="0" presId="urn:microsoft.com/office/officeart/2005/8/layout/list1"/>
    <dgm:cxn modelId="{75819FF6-6EF5-431A-925E-127476FF52A5}" type="presOf" srcId="{709A269D-440B-420F-B9A8-83B308DAAA89}" destId="{EDA15E23-EE66-4A2A-87E8-0D7DE98CF067}" srcOrd="1" destOrd="0" presId="urn:microsoft.com/office/officeart/2005/8/layout/list1"/>
    <dgm:cxn modelId="{7CCF7157-806D-4D2A-A2EC-442FEC7D6FDD}" type="presParOf" srcId="{44F5334C-6188-4B17-AE03-B90469967A03}" destId="{FA59067B-FD00-4D8F-8CDA-0BCBA3D7E76B}" srcOrd="0" destOrd="0" presId="urn:microsoft.com/office/officeart/2005/8/layout/list1"/>
    <dgm:cxn modelId="{D56B8519-A7F7-4B05-AABF-C8272E1F432E}" type="presParOf" srcId="{FA59067B-FD00-4D8F-8CDA-0BCBA3D7E76B}" destId="{B7DE0F25-40F6-49EF-B940-7A3F7915FE4E}" srcOrd="0" destOrd="0" presId="urn:microsoft.com/office/officeart/2005/8/layout/list1"/>
    <dgm:cxn modelId="{6A3280C4-67D2-426C-98E2-DCF4CDBD8B52}" type="presParOf" srcId="{FA59067B-FD00-4D8F-8CDA-0BCBA3D7E76B}" destId="{004A1C95-2C5B-4FD9-A11E-80A759D37EF3}" srcOrd="1" destOrd="0" presId="urn:microsoft.com/office/officeart/2005/8/layout/list1"/>
    <dgm:cxn modelId="{15053EAC-64B8-4C62-B448-E0F55562CA88}" type="presParOf" srcId="{44F5334C-6188-4B17-AE03-B90469967A03}" destId="{A0F74B66-A43F-4615-98BF-33922264E4D8}" srcOrd="1" destOrd="0" presId="urn:microsoft.com/office/officeart/2005/8/layout/list1"/>
    <dgm:cxn modelId="{38BE91E6-5748-4D3F-9B82-9D53A20557C5}" type="presParOf" srcId="{44F5334C-6188-4B17-AE03-B90469967A03}" destId="{FF14E77B-EEF2-4DD6-B5F8-DB7BF161E9EE}" srcOrd="2" destOrd="0" presId="urn:microsoft.com/office/officeart/2005/8/layout/list1"/>
    <dgm:cxn modelId="{F00310BC-AB73-4602-8046-9169387AADDF}" type="presParOf" srcId="{44F5334C-6188-4B17-AE03-B90469967A03}" destId="{15019483-8873-48AF-997C-EBCF01814849}" srcOrd="3" destOrd="0" presId="urn:microsoft.com/office/officeart/2005/8/layout/list1"/>
    <dgm:cxn modelId="{15F33BED-A71C-4A5D-9FFB-EEC0C968D22F}" type="presParOf" srcId="{44F5334C-6188-4B17-AE03-B90469967A03}" destId="{4EAE0AE2-66F1-4248-81E4-2F0CC5D77791}" srcOrd="4" destOrd="0" presId="urn:microsoft.com/office/officeart/2005/8/layout/list1"/>
    <dgm:cxn modelId="{7C770B12-88EE-44A3-AD99-96F9AD86A9DB}" type="presParOf" srcId="{4EAE0AE2-66F1-4248-81E4-2F0CC5D77791}" destId="{894BBADD-CDD1-4ABE-8A7A-CD0B18F93DE0}" srcOrd="0" destOrd="0" presId="urn:microsoft.com/office/officeart/2005/8/layout/list1"/>
    <dgm:cxn modelId="{885607A8-F1FC-4134-8513-C4C17EB4A20F}" type="presParOf" srcId="{4EAE0AE2-66F1-4248-81E4-2F0CC5D77791}" destId="{B3AA4C06-DF7F-4A6D-A353-E83080CCF60E}" srcOrd="1" destOrd="0" presId="urn:microsoft.com/office/officeart/2005/8/layout/list1"/>
    <dgm:cxn modelId="{776ACBDF-F92B-4273-AA94-B120385996C0}" type="presParOf" srcId="{44F5334C-6188-4B17-AE03-B90469967A03}" destId="{D2736344-E59B-4777-97FE-8CE07CEDA348}" srcOrd="5" destOrd="0" presId="urn:microsoft.com/office/officeart/2005/8/layout/list1"/>
    <dgm:cxn modelId="{024A82A4-A52A-492C-8620-FE941CDF38FE}" type="presParOf" srcId="{44F5334C-6188-4B17-AE03-B90469967A03}" destId="{BA1DA995-F581-4B7D-A80B-285F84D72587}" srcOrd="6" destOrd="0" presId="urn:microsoft.com/office/officeart/2005/8/layout/list1"/>
    <dgm:cxn modelId="{71C27E14-5283-413A-BB68-5F313A211FE5}" type="presParOf" srcId="{44F5334C-6188-4B17-AE03-B90469967A03}" destId="{E2A5BE85-12D1-44D3-BF01-C8A506AB912B}" srcOrd="7" destOrd="0" presId="urn:microsoft.com/office/officeart/2005/8/layout/list1"/>
    <dgm:cxn modelId="{84E016E5-2A9E-4E0B-89DB-C0CEA87B7F8D}" type="presParOf" srcId="{44F5334C-6188-4B17-AE03-B90469967A03}" destId="{42892D87-FB1C-42A7-87C5-2E43786885B8}" srcOrd="8" destOrd="0" presId="urn:microsoft.com/office/officeart/2005/8/layout/list1"/>
    <dgm:cxn modelId="{4F5A8E7A-EE74-4D70-8C47-977BE9C5DB40}" type="presParOf" srcId="{42892D87-FB1C-42A7-87C5-2E43786885B8}" destId="{69B5DAC2-1B17-40C3-AEB5-5D130E5F4536}" srcOrd="0" destOrd="0" presId="urn:microsoft.com/office/officeart/2005/8/layout/list1"/>
    <dgm:cxn modelId="{F85511B8-5C51-458C-A076-72A13A95C720}" type="presParOf" srcId="{42892D87-FB1C-42A7-87C5-2E43786885B8}" destId="{DC1DD9C3-713D-428F-8FD1-AD72B542E9DD}" srcOrd="1" destOrd="0" presId="urn:microsoft.com/office/officeart/2005/8/layout/list1"/>
    <dgm:cxn modelId="{432AA5CE-BA00-4FC0-B460-234530A949DD}" type="presParOf" srcId="{44F5334C-6188-4B17-AE03-B90469967A03}" destId="{4BC0DCB6-ABD0-4E22-9E57-E3661B395A2D}" srcOrd="9" destOrd="0" presId="urn:microsoft.com/office/officeart/2005/8/layout/list1"/>
    <dgm:cxn modelId="{A0951688-A6B1-403B-B024-84E1B552FD10}" type="presParOf" srcId="{44F5334C-6188-4B17-AE03-B90469967A03}" destId="{7ED12C47-D98F-4CD9-A7E0-B59070522634}" srcOrd="10" destOrd="0" presId="urn:microsoft.com/office/officeart/2005/8/layout/list1"/>
    <dgm:cxn modelId="{CF95E53B-67CB-4485-BC94-19E2318C7364}" type="presParOf" srcId="{44F5334C-6188-4B17-AE03-B90469967A03}" destId="{AD93060A-DAA3-4CF1-AC19-9F63EC79F26B}" srcOrd="11" destOrd="0" presId="urn:microsoft.com/office/officeart/2005/8/layout/list1"/>
    <dgm:cxn modelId="{3D2AC824-555E-4D0E-A011-C23B25506E26}" type="presParOf" srcId="{44F5334C-6188-4B17-AE03-B90469967A03}" destId="{C9A5D4C2-46B8-43FC-ACE1-D00FA98047C4}" srcOrd="12" destOrd="0" presId="urn:microsoft.com/office/officeart/2005/8/layout/list1"/>
    <dgm:cxn modelId="{55E6DA94-9AE3-4849-8E3B-88B4F4C50DFF}" type="presParOf" srcId="{C9A5D4C2-46B8-43FC-ACE1-D00FA98047C4}" destId="{260D76CE-FF84-4D7E-B3B3-EA7201035B54}" srcOrd="0" destOrd="0" presId="urn:microsoft.com/office/officeart/2005/8/layout/list1"/>
    <dgm:cxn modelId="{98A5C694-ED78-4349-8D2B-C4F48A94BEA4}" type="presParOf" srcId="{C9A5D4C2-46B8-43FC-ACE1-D00FA98047C4}" destId="{366C711E-D393-4E64-A17D-8451B85621AF}" srcOrd="1" destOrd="0" presId="urn:microsoft.com/office/officeart/2005/8/layout/list1"/>
    <dgm:cxn modelId="{DBD6AD71-2C3B-413F-A3A3-FB45E5BF2A4C}" type="presParOf" srcId="{44F5334C-6188-4B17-AE03-B90469967A03}" destId="{E11021C7-7459-45EC-9A7A-B44E634C151C}" srcOrd="13" destOrd="0" presId="urn:microsoft.com/office/officeart/2005/8/layout/list1"/>
    <dgm:cxn modelId="{373786C0-CD04-4AC9-958E-5A73248F7E93}" type="presParOf" srcId="{44F5334C-6188-4B17-AE03-B90469967A03}" destId="{2057D5AF-1A65-4BB3-A72A-10530779D338}" srcOrd="14" destOrd="0" presId="urn:microsoft.com/office/officeart/2005/8/layout/list1"/>
    <dgm:cxn modelId="{4DF9BA55-32EA-41EA-ACF0-814A000D9317}" type="presParOf" srcId="{44F5334C-6188-4B17-AE03-B90469967A03}" destId="{01C05882-796B-4863-9251-E1883845C895}" srcOrd="15" destOrd="0" presId="urn:microsoft.com/office/officeart/2005/8/layout/list1"/>
    <dgm:cxn modelId="{983051C8-A970-4B67-B3F1-0CCF713078A2}" type="presParOf" srcId="{44F5334C-6188-4B17-AE03-B90469967A03}" destId="{ADFD4C3A-53C1-40EE-B28E-BC5EEC8658DC}" srcOrd="16" destOrd="0" presId="urn:microsoft.com/office/officeart/2005/8/layout/list1"/>
    <dgm:cxn modelId="{C6F12498-FF94-42A5-A85E-D277A6289B0D}" type="presParOf" srcId="{ADFD4C3A-53C1-40EE-B28E-BC5EEC8658DC}" destId="{08CD2AC4-0871-4C95-AA28-1969FA383B28}" srcOrd="0" destOrd="0" presId="urn:microsoft.com/office/officeart/2005/8/layout/list1"/>
    <dgm:cxn modelId="{CCA3953E-7B45-4BB7-B3F5-BFC3CFC018E1}" type="presParOf" srcId="{ADFD4C3A-53C1-40EE-B28E-BC5EEC8658DC}" destId="{EDA15E23-EE66-4A2A-87E8-0D7DE98CF067}" srcOrd="1" destOrd="0" presId="urn:microsoft.com/office/officeart/2005/8/layout/list1"/>
    <dgm:cxn modelId="{47D83A33-AD85-4875-8199-D1007782E043}" type="presParOf" srcId="{44F5334C-6188-4B17-AE03-B90469967A03}" destId="{6D50B093-2C79-41C3-AFFA-F313AD55D6D0}" srcOrd="17" destOrd="0" presId="urn:microsoft.com/office/officeart/2005/8/layout/list1"/>
    <dgm:cxn modelId="{AD60664C-31D1-476B-81F9-484410038F47}" type="presParOf" srcId="{44F5334C-6188-4B17-AE03-B90469967A03}" destId="{2891333D-D85E-4095-A11B-EBDFB049D540}"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EB41B-46A7-4471-A4DA-4C75D2476810}">
      <dsp:nvSpPr>
        <dsp:cNvPr id="0" name=""/>
        <dsp:cNvSpPr/>
      </dsp:nvSpPr>
      <dsp:spPr>
        <a:xfrm>
          <a:off x="5646354" y="874166"/>
          <a:ext cx="2315645" cy="23160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B9DFE-6CDA-4D40-834A-7E5665472623}">
      <dsp:nvSpPr>
        <dsp:cNvPr id="0" name=""/>
        <dsp:cNvSpPr/>
      </dsp:nvSpPr>
      <dsp:spPr>
        <a:xfrm>
          <a:off x="5723241" y="951382"/>
          <a:ext cx="2161871" cy="216164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orbel" panose="020B0503020204020204" pitchFamily="34" charset="0"/>
            </a:rPr>
            <a:t>What is management?</a:t>
          </a:r>
          <a:endParaRPr lang="en-GB" sz="1900" kern="1200" dirty="0"/>
        </a:p>
      </dsp:txBody>
      <dsp:txXfrm>
        <a:off x="6032295" y="1260246"/>
        <a:ext cx="1543763" cy="1543913"/>
      </dsp:txXfrm>
    </dsp:sp>
    <dsp:sp modelId="{9BF178C4-379A-4CE5-956F-BC954FB16FF4}">
      <dsp:nvSpPr>
        <dsp:cNvPr id="0" name=""/>
        <dsp:cNvSpPr/>
      </dsp:nvSpPr>
      <dsp:spPr>
        <a:xfrm rot="2700000">
          <a:off x="3255858" y="876966"/>
          <a:ext cx="2310067" cy="231006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34B2A6-939F-4C8E-99D1-22592E645A3E}">
      <dsp:nvSpPr>
        <dsp:cNvPr id="0" name=""/>
        <dsp:cNvSpPr/>
      </dsp:nvSpPr>
      <dsp:spPr>
        <a:xfrm>
          <a:off x="3329956" y="951382"/>
          <a:ext cx="2161871" cy="216164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orbel" panose="020B0503020204020204" pitchFamily="34" charset="0"/>
            </a:rPr>
            <a:t>What is leadership?</a:t>
          </a:r>
          <a:endParaRPr lang="en-GB" sz="1900" kern="1200" dirty="0"/>
        </a:p>
      </dsp:txBody>
      <dsp:txXfrm>
        <a:off x="3639010" y="1260246"/>
        <a:ext cx="1543763" cy="1543913"/>
      </dsp:txXfrm>
    </dsp:sp>
    <dsp:sp modelId="{6EEEBD57-BFEB-4DF5-B945-24F2F59BB883}">
      <dsp:nvSpPr>
        <dsp:cNvPr id="0" name=""/>
        <dsp:cNvSpPr/>
      </dsp:nvSpPr>
      <dsp:spPr>
        <a:xfrm rot="2700000">
          <a:off x="862572" y="876966"/>
          <a:ext cx="2310067" cy="231006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AE893F-8D2B-4F8E-A61D-D435CB55FCFA}">
      <dsp:nvSpPr>
        <dsp:cNvPr id="0" name=""/>
        <dsp:cNvSpPr/>
      </dsp:nvSpPr>
      <dsp:spPr>
        <a:xfrm>
          <a:off x="936670" y="951382"/>
          <a:ext cx="2161871" cy="216164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orbel" panose="020B0503020204020204" pitchFamily="34" charset="0"/>
            </a:rPr>
            <a:t>Module content</a:t>
          </a:r>
          <a:endParaRPr lang="en-GB" sz="1900" kern="1200" dirty="0"/>
        </a:p>
      </dsp:txBody>
      <dsp:txXfrm>
        <a:off x="1245724" y="1260246"/>
        <a:ext cx="1543763" cy="15439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49591-B8EC-4393-A2AD-B77484BAFE05}">
      <dsp:nvSpPr>
        <dsp:cNvPr id="0" name=""/>
        <dsp:cNvSpPr/>
      </dsp:nvSpPr>
      <dsp:spPr>
        <a:xfrm>
          <a:off x="0" y="223976"/>
          <a:ext cx="7162800" cy="252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38E2EB-65BA-4A6D-8F50-F7EF8CBCC076}">
      <dsp:nvSpPr>
        <dsp:cNvPr id="0" name=""/>
        <dsp:cNvSpPr/>
      </dsp:nvSpPr>
      <dsp:spPr>
        <a:xfrm>
          <a:off x="358140" y="763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Week 1 – Introduction to module and basic concepts</a:t>
          </a:r>
        </a:p>
      </dsp:txBody>
      <dsp:txXfrm>
        <a:off x="372550" y="90786"/>
        <a:ext cx="4985140" cy="266380"/>
      </dsp:txXfrm>
    </dsp:sp>
    <dsp:sp modelId="{069E4747-C9FD-42F7-9187-21AAA0E26A51}">
      <dsp:nvSpPr>
        <dsp:cNvPr id="0" name=""/>
        <dsp:cNvSpPr/>
      </dsp:nvSpPr>
      <dsp:spPr>
        <a:xfrm>
          <a:off x="0" y="677576"/>
          <a:ext cx="7162800" cy="252000"/>
        </a:xfrm>
        <a:prstGeom prst="rect">
          <a:avLst/>
        </a:prstGeom>
        <a:solidFill>
          <a:schemeClr val="tx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C1223E-F63F-49D6-B5D4-B9795A920B74}">
      <dsp:nvSpPr>
        <dsp:cNvPr id="0" name=""/>
        <dsp:cNvSpPr/>
      </dsp:nvSpPr>
      <dsp:spPr>
        <a:xfrm>
          <a:off x="358140" y="5299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t>Week 2 – Styles of leadership and leadership traits</a:t>
          </a:r>
        </a:p>
      </dsp:txBody>
      <dsp:txXfrm>
        <a:off x="372550" y="544386"/>
        <a:ext cx="4985140" cy="266380"/>
      </dsp:txXfrm>
    </dsp:sp>
    <dsp:sp modelId="{1EE116B3-CD99-4674-A403-DED4F1617208}">
      <dsp:nvSpPr>
        <dsp:cNvPr id="0" name=""/>
        <dsp:cNvSpPr/>
      </dsp:nvSpPr>
      <dsp:spPr>
        <a:xfrm>
          <a:off x="0" y="1131176"/>
          <a:ext cx="7162800" cy="252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21977D-D3E0-4345-833F-F359126990A4}">
      <dsp:nvSpPr>
        <dsp:cNvPr id="0" name=""/>
        <dsp:cNvSpPr/>
      </dsp:nvSpPr>
      <dsp:spPr>
        <a:xfrm>
          <a:off x="358140" y="9835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Week 3 – Management theory</a:t>
          </a:r>
        </a:p>
      </dsp:txBody>
      <dsp:txXfrm>
        <a:off x="372550" y="997986"/>
        <a:ext cx="4985140" cy="266380"/>
      </dsp:txXfrm>
    </dsp:sp>
    <dsp:sp modelId="{BB0D849B-07A1-4BFB-AF09-F1FE42F8F40F}">
      <dsp:nvSpPr>
        <dsp:cNvPr id="0" name=""/>
        <dsp:cNvSpPr/>
      </dsp:nvSpPr>
      <dsp:spPr>
        <a:xfrm>
          <a:off x="0" y="1584776"/>
          <a:ext cx="7162800" cy="252000"/>
        </a:xfrm>
        <a:prstGeom prst="rect">
          <a:avLst/>
        </a:prstGeom>
        <a:solidFill>
          <a:schemeClr val="tx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9C820B-9704-42C6-ABB5-560B246AB7A4}">
      <dsp:nvSpPr>
        <dsp:cNvPr id="0" name=""/>
        <dsp:cNvSpPr/>
      </dsp:nvSpPr>
      <dsp:spPr>
        <a:xfrm>
          <a:off x="358140" y="14371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t>Week 4 – Cultural Awareness </a:t>
          </a:r>
        </a:p>
      </dsp:txBody>
      <dsp:txXfrm>
        <a:off x="372550" y="1451586"/>
        <a:ext cx="4985140" cy="266380"/>
      </dsp:txXfrm>
    </dsp:sp>
    <dsp:sp modelId="{B6E0EC9A-F1D8-40EE-9702-731DE2147B7A}">
      <dsp:nvSpPr>
        <dsp:cNvPr id="0" name=""/>
        <dsp:cNvSpPr/>
      </dsp:nvSpPr>
      <dsp:spPr>
        <a:xfrm>
          <a:off x="0" y="2038376"/>
          <a:ext cx="7162800" cy="252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93546C-5C87-4AED-B78B-F25FF440EA51}">
      <dsp:nvSpPr>
        <dsp:cNvPr id="0" name=""/>
        <dsp:cNvSpPr/>
      </dsp:nvSpPr>
      <dsp:spPr>
        <a:xfrm>
          <a:off x="358140" y="18907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Week 5 – Emotional intelligence and working with people</a:t>
          </a:r>
        </a:p>
      </dsp:txBody>
      <dsp:txXfrm>
        <a:off x="372550" y="1905186"/>
        <a:ext cx="4985140" cy="266380"/>
      </dsp:txXfrm>
    </dsp:sp>
    <dsp:sp modelId="{BC0BD914-20DB-4432-B593-2A28ADEFA8CC}">
      <dsp:nvSpPr>
        <dsp:cNvPr id="0" name=""/>
        <dsp:cNvSpPr/>
      </dsp:nvSpPr>
      <dsp:spPr>
        <a:xfrm>
          <a:off x="0" y="2491976"/>
          <a:ext cx="7162800" cy="252000"/>
        </a:xfrm>
        <a:prstGeom prst="rect">
          <a:avLst/>
        </a:prstGeom>
        <a:solidFill>
          <a:schemeClr val="tx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1CEEB4-AA73-4233-BB58-B2B332622544}">
      <dsp:nvSpPr>
        <dsp:cNvPr id="0" name=""/>
        <dsp:cNvSpPr/>
      </dsp:nvSpPr>
      <dsp:spPr>
        <a:xfrm>
          <a:off x="358140" y="23443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t>Week 6 – Organisational focus and assessment support</a:t>
          </a:r>
        </a:p>
      </dsp:txBody>
      <dsp:txXfrm>
        <a:off x="372550" y="2358786"/>
        <a:ext cx="4985140" cy="266380"/>
      </dsp:txXfrm>
    </dsp:sp>
    <dsp:sp modelId="{57BA5386-468B-44FE-8FB0-7BBD6EFBEE3D}">
      <dsp:nvSpPr>
        <dsp:cNvPr id="0" name=""/>
        <dsp:cNvSpPr/>
      </dsp:nvSpPr>
      <dsp:spPr>
        <a:xfrm>
          <a:off x="0" y="2945576"/>
          <a:ext cx="7162800" cy="252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19A37D-FC09-48A8-A039-C1581C89A0A4}">
      <dsp:nvSpPr>
        <dsp:cNvPr id="0" name=""/>
        <dsp:cNvSpPr/>
      </dsp:nvSpPr>
      <dsp:spPr>
        <a:xfrm>
          <a:off x="358140" y="27979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Week 7 – Presentation Assessments </a:t>
          </a:r>
        </a:p>
      </dsp:txBody>
      <dsp:txXfrm>
        <a:off x="372550" y="2812386"/>
        <a:ext cx="4985140" cy="266380"/>
      </dsp:txXfrm>
    </dsp:sp>
    <dsp:sp modelId="{1082508B-BBBB-4963-9CBC-9757F11E07D2}">
      <dsp:nvSpPr>
        <dsp:cNvPr id="0" name=""/>
        <dsp:cNvSpPr/>
      </dsp:nvSpPr>
      <dsp:spPr>
        <a:xfrm>
          <a:off x="0" y="3399176"/>
          <a:ext cx="7162800" cy="252000"/>
        </a:xfrm>
        <a:prstGeom prst="rect">
          <a:avLst/>
        </a:prstGeom>
        <a:solidFill>
          <a:schemeClr val="tx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447FB2-9904-44F4-94D0-C58CF7F1DF37}">
      <dsp:nvSpPr>
        <dsp:cNvPr id="0" name=""/>
        <dsp:cNvSpPr/>
      </dsp:nvSpPr>
      <dsp:spPr>
        <a:xfrm>
          <a:off x="358140" y="32515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t>Week 8 – The role of control</a:t>
          </a:r>
        </a:p>
      </dsp:txBody>
      <dsp:txXfrm>
        <a:off x="372550" y="3265986"/>
        <a:ext cx="4985140" cy="266380"/>
      </dsp:txXfrm>
    </dsp:sp>
    <dsp:sp modelId="{EDA198A3-7430-4874-9206-9A6FFE2FD29A}">
      <dsp:nvSpPr>
        <dsp:cNvPr id="0" name=""/>
        <dsp:cNvSpPr/>
      </dsp:nvSpPr>
      <dsp:spPr>
        <a:xfrm>
          <a:off x="0" y="3852776"/>
          <a:ext cx="7162800" cy="252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D8F74E-8079-44B2-850D-2F1971FCDE55}">
      <dsp:nvSpPr>
        <dsp:cNvPr id="0" name=""/>
        <dsp:cNvSpPr/>
      </dsp:nvSpPr>
      <dsp:spPr>
        <a:xfrm>
          <a:off x="358140" y="37051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Week 9 – Dealing with conflict and crisis</a:t>
          </a:r>
        </a:p>
      </dsp:txBody>
      <dsp:txXfrm>
        <a:off x="372550" y="3719586"/>
        <a:ext cx="4985140" cy="266380"/>
      </dsp:txXfrm>
    </dsp:sp>
    <dsp:sp modelId="{DD644C9A-C8FF-4B3E-8E0F-DB9B5343DF62}">
      <dsp:nvSpPr>
        <dsp:cNvPr id="0" name=""/>
        <dsp:cNvSpPr/>
      </dsp:nvSpPr>
      <dsp:spPr>
        <a:xfrm>
          <a:off x="0" y="4306376"/>
          <a:ext cx="7162800" cy="252000"/>
        </a:xfrm>
        <a:prstGeom prst="rect">
          <a:avLst/>
        </a:prstGeom>
        <a:solidFill>
          <a:schemeClr val="tx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3F86F2-1276-4CCD-BF11-3AAD9BB5E5D7}">
      <dsp:nvSpPr>
        <dsp:cNvPr id="0" name=""/>
        <dsp:cNvSpPr/>
      </dsp:nvSpPr>
      <dsp:spPr>
        <a:xfrm>
          <a:off x="358140" y="4158776"/>
          <a:ext cx="5013960"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9516" tIns="0" rIns="189516" bIns="0" numCol="1" spcCol="1270" anchor="ctr" anchorCtr="0">
          <a:noAutofit/>
        </a:bodyPr>
        <a:lstStyle/>
        <a:p>
          <a:pPr marL="0" lvl="0" indent="0" algn="l" defTabSz="622300">
            <a:lnSpc>
              <a:spcPct val="90000"/>
            </a:lnSpc>
            <a:spcBef>
              <a:spcPct val="0"/>
            </a:spcBef>
            <a:spcAft>
              <a:spcPct val="35000"/>
            </a:spcAft>
            <a:buNone/>
          </a:pPr>
          <a:r>
            <a:rPr lang="en-GB" sz="1400" kern="1200" dirty="0"/>
            <a:t>Week 10 – Organisational Focus – assessment support </a:t>
          </a:r>
        </a:p>
      </dsp:txBody>
      <dsp:txXfrm>
        <a:off x="372550" y="4173186"/>
        <a:ext cx="4985140" cy="266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7626" y="1124244"/>
          <a:ext cx="1034642" cy="69307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GB" sz="1300" b="1" kern="1200">
              <a:solidFill>
                <a:schemeClr val="tx1"/>
              </a:solidFill>
            </a:rPr>
            <a:t>Describing</a:t>
          </a:r>
          <a:r>
            <a:rPr lang="en-GB" sz="1300" kern="1200"/>
            <a:t> </a:t>
          </a:r>
          <a:r>
            <a:rPr lang="en-GB" sz="1300" kern="1200">
              <a:solidFill>
                <a:schemeClr val="tx1"/>
              </a:solidFill>
            </a:rPr>
            <a:t>Questions</a:t>
          </a:r>
          <a:r>
            <a:rPr lang="en-GB" sz="1300" kern="1200"/>
            <a:t> </a:t>
          </a:r>
        </a:p>
      </dsp:txBody>
      <dsp:txXfrm>
        <a:off x="1221459" y="1158077"/>
        <a:ext cx="966976" cy="625407"/>
      </dsp:txXfrm>
    </dsp:sp>
    <dsp:sp modelId="{076584AB-D9E0-4EF0-AE30-27C904E78422}">
      <dsp:nvSpPr>
        <dsp:cNvPr id="0" name=""/>
        <dsp:cNvSpPr/>
      </dsp:nvSpPr>
      <dsp:spPr>
        <a:xfrm rot="16200000">
          <a:off x="1468230" y="887526"/>
          <a:ext cx="473435" cy="0"/>
        </a:xfrm>
        <a:custGeom>
          <a:avLst/>
          <a:gdLst/>
          <a:ahLst/>
          <a:cxnLst/>
          <a:rect l="0" t="0" r="0" b="0"/>
          <a:pathLst>
            <a:path>
              <a:moveTo>
                <a:pt x="0" y="0"/>
              </a:moveTo>
              <a:lnTo>
                <a:pt x="4734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314583" y="-10125"/>
          <a:ext cx="780729" cy="6609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a:t>Who?</a:t>
          </a:r>
        </a:p>
      </dsp:txBody>
      <dsp:txXfrm>
        <a:off x="1346847" y="22139"/>
        <a:ext cx="716201" cy="596406"/>
      </dsp:txXfrm>
    </dsp:sp>
    <dsp:sp modelId="{965B7507-4311-478D-A9EC-AD523549F7A2}">
      <dsp:nvSpPr>
        <dsp:cNvPr id="0" name=""/>
        <dsp:cNvSpPr/>
      </dsp:nvSpPr>
      <dsp:spPr>
        <a:xfrm>
          <a:off x="2222269" y="1470781"/>
          <a:ext cx="175561" cy="0"/>
        </a:xfrm>
        <a:custGeom>
          <a:avLst/>
          <a:gdLst/>
          <a:ahLst/>
          <a:cxnLst/>
          <a:rect l="0" t="0" r="0" b="0"/>
          <a:pathLst>
            <a:path>
              <a:moveTo>
                <a:pt x="0" y="0"/>
              </a:moveTo>
              <a:lnTo>
                <a:pt x="17556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97830" y="1097237"/>
          <a:ext cx="915113"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Where?</a:t>
          </a:r>
        </a:p>
      </dsp:txBody>
      <dsp:txXfrm>
        <a:off x="2434300" y="1133707"/>
        <a:ext cx="842173" cy="674146"/>
      </dsp:txXfrm>
    </dsp:sp>
    <dsp:sp modelId="{04EF4882-7EDA-4193-9A81-C6C30B7B6216}">
      <dsp:nvSpPr>
        <dsp:cNvPr id="0" name=""/>
        <dsp:cNvSpPr/>
      </dsp:nvSpPr>
      <dsp:spPr>
        <a:xfrm rot="5400000">
          <a:off x="1437608" y="2084657"/>
          <a:ext cx="534679" cy="0"/>
        </a:xfrm>
        <a:custGeom>
          <a:avLst/>
          <a:gdLst/>
          <a:ahLst/>
          <a:cxnLst/>
          <a:rect l="0" t="0" r="0" b="0"/>
          <a:pathLst>
            <a:path>
              <a:moveTo>
                <a:pt x="0" y="0"/>
              </a:moveTo>
              <a:lnTo>
                <a:pt x="5346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1191282" y="2351997"/>
          <a:ext cx="1027330" cy="5384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When? </a:t>
          </a:r>
        </a:p>
      </dsp:txBody>
      <dsp:txXfrm>
        <a:off x="1217567" y="2378282"/>
        <a:ext cx="974760" cy="485876"/>
      </dsp:txXfrm>
    </dsp:sp>
    <dsp:sp modelId="{B192F065-99FB-4D03-B17D-B989BAA7A917}">
      <dsp:nvSpPr>
        <dsp:cNvPr id="0" name=""/>
        <dsp:cNvSpPr/>
      </dsp:nvSpPr>
      <dsp:spPr>
        <a:xfrm rot="10800000">
          <a:off x="955232" y="1470781"/>
          <a:ext cx="232393" cy="0"/>
        </a:xfrm>
        <a:custGeom>
          <a:avLst/>
          <a:gdLst/>
          <a:ahLst/>
          <a:cxnLst/>
          <a:rect l="0" t="0" r="0" b="0"/>
          <a:pathLst>
            <a:path>
              <a:moveTo>
                <a:pt x="0" y="0"/>
              </a:moveTo>
              <a:lnTo>
                <a:pt x="2323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153783" y="1097237"/>
          <a:ext cx="801449"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a:t>
          </a:r>
        </a:p>
      </dsp:txBody>
      <dsp:txXfrm>
        <a:off x="190253" y="1133707"/>
        <a:ext cx="728509" cy="6741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00101" y="1437052"/>
          <a:ext cx="1374166" cy="5791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tx1"/>
              </a:solidFill>
            </a:rPr>
            <a:t>Analysing</a:t>
          </a:r>
          <a:r>
            <a:rPr lang="en-GB" sz="1600" kern="1200"/>
            <a:t> </a:t>
          </a:r>
          <a:r>
            <a:rPr lang="en-GB" sz="1600" kern="1200">
              <a:solidFill>
                <a:schemeClr val="tx1"/>
              </a:solidFill>
            </a:rPr>
            <a:t>Questions</a:t>
          </a:r>
          <a:r>
            <a:rPr lang="en-GB" sz="1600" kern="1200"/>
            <a:t> </a:t>
          </a:r>
        </a:p>
      </dsp:txBody>
      <dsp:txXfrm>
        <a:off x="1128374" y="1465325"/>
        <a:ext cx="1317620" cy="522626"/>
      </dsp:txXfrm>
    </dsp:sp>
    <dsp:sp modelId="{076584AB-D9E0-4EF0-AE30-27C904E78422}">
      <dsp:nvSpPr>
        <dsp:cNvPr id="0" name=""/>
        <dsp:cNvSpPr/>
      </dsp:nvSpPr>
      <dsp:spPr>
        <a:xfrm rot="16200000">
          <a:off x="1500141" y="1150009"/>
          <a:ext cx="574085" cy="0"/>
        </a:xfrm>
        <a:custGeom>
          <a:avLst/>
          <a:gdLst/>
          <a:ahLst/>
          <a:cxnLst/>
          <a:rect l="0" t="0" r="0" b="0"/>
          <a:pathLst>
            <a:path>
              <a:moveTo>
                <a:pt x="0" y="0"/>
              </a:moveTo>
              <a:lnTo>
                <a:pt x="57408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406319" y="1397"/>
          <a:ext cx="761730" cy="8615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How?</a:t>
          </a:r>
        </a:p>
      </dsp:txBody>
      <dsp:txXfrm>
        <a:off x="1443504" y="38582"/>
        <a:ext cx="687360" cy="787198"/>
      </dsp:txXfrm>
    </dsp:sp>
    <dsp:sp modelId="{965B7507-4311-478D-A9EC-AD523549F7A2}">
      <dsp:nvSpPr>
        <dsp:cNvPr id="0" name=""/>
        <dsp:cNvSpPr/>
      </dsp:nvSpPr>
      <dsp:spPr>
        <a:xfrm rot="1570716">
          <a:off x="2362424" y="2075715"/>
          <a:ext cx="269696" cy="0"/>
        </a:xfrm>
        <a:custGeom>
          <a:avLst/>
          <a:gdLst/>
          <a:ahLst/>
          <a:cxnLst/>
          <a:rect l="0" t="0" r="0" b="0"/>
          <a:pathLst>
            <a:path>
              <a:moveTo>
                <a:pt x="0" y="0"/>
              </a:moveTo>
              <a:lnTo>
                <a:pt x="26969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618288" y="1977488"/>
          <a:ext cx="813368" cy="715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a:t>Why?</a:t>
          </a:r>
        </a:p>
      </dsp:txBody>
      <dsp:txXfrm>
        <a:off x="2653205" y="2012405"/>
        <a:ext cx="743534" cy="645451"/>
      </dsp:txXfrm>
    </dsp:sp>
    <dsp:sp modelId="{B192F065-99FB-4D03-B17D-B989BAA7A917}">
      <dsp:nvSpPr>
        <dsp:cNvPr id="0" name=""/>
        <dsp:cNvSpPr/>
      </dsp:nvSpPr>
      <dsp:spPr>
        <a:xfrm rot="9179846">
          <a:off x="1017013" y="2064698"/>
          <a:ext cx="213528" cy="0"/>
        </a:xfrm>
        <a:custGeom>
          <a:avLst/>
          <a:gdLst/>
          <a:ahLst/>
          <a:cxnLst/>
          <a:rect l="0" t="0" r="0" b="0"/>
          <a:pathLst>
            <a:path>
              <a:moveTo>
                <a:pt x="0" y="0"/>
              </a:moveTo>
              <a:lnTo>
                <a:pt x="21352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942216"/>
          <a:ext cx="1028651" cy="8660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What if?</a:t>
          </a:r>
        </a:p>
      </dsp:txBody>
      <dsp:txXfrm>
        <a:off x="42279" y="1984495"/>
        <a:ext cx="944093" cy="7815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3485" y="1018689"/>
          <a:ext cx="1027269" cy="8845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Evaluative</a:t>
          </a:r>
          <a:r>
            <a:rPr lang="en-GB" sz="1400" kern="1200"/>
            <a:t>  </a:t>
          </a:r>
          <a:r>
            <a:rPr lang="en-GB" sz="1400" kern="1200">
              <a:solidFill>
                <a:schemeClr val="tx1"/>
              </a:solidFill>
            </a:rPr>
            <a:t>Questions</a:t>
          </a:r>
          <a:r>
            <a:rPr lang="en-GB" sz="1400" kern="1200"/>
            <a:t> </a:t>
          </a:r>
        </a:p>
      </dsp:txBody>
      <dsp:txXfrm>
        <a:off x="1226663" y="1061867"/>
        <a:ext cx="940913" cy="798156"/>
      </dsp:txXfrm>
    </dsp:sp>
    <dsp:sp modelId="{076584AB-D9E0-4EF0-AE30-27C904E78422}">
      <dsp:nvSpPr>
        <dsp:cNvPr id="0" name=""/>
        <dsp:cNvSpPr/>
      </dsp:nvSpPr>
      <dsp:spPr>
        <a:xfrm rot="16200000">
          <a:off x="1512136" y="833705"/>
          <a:ext cx="369967" cy="0"/>
        </a:xfrm>
        <a:custGeom>
          <a:avLst/>
          <a:gdLst/>
          <a:ahLst/>
          <a:cxnLst/>
          <a:rect l="0" t="0" r="0" b="0"/>
          <a:pathLst>
            <a:path>
              <a:moveTo>
                <a:pt x="0" y="0"/>
              </a:moveTo>
              <a:lnTo>
                <a:pt x="36996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820569" y="-46102"/>
          <a:ext cx="1753102" cy="6948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 does the evidence say?</a:t>
          </a:r>
        </a:p>
      </dsp:txBody>
      <dsp:txXfrm>
        <a:off x="854488" y="-12183"/>
        <a:ext cx="1685264" cy="626986"/>
      </dsp:txXfrm>
    </dsp:sp>
    <dsp:sp modelId="{965B7507-4311-478D-A9EC-AD523549F7A2}">
      <dsp:nvSpPr>
        <dsp:cNvPr id="0" name=""/>
        <dsp:cNvSpPr/>
      </dsp:nvSpPr>
      <dsp:spPr>
        <a:xfrm rot="128115">
          <a:off x="2210705" y="1482766"/>
          <a:ext cx="143348" cy="0"/>
        </a:xfrm>
        <a:custGeom>
          <a:avLst/>
          <a:gdLst/>
          <a:ahLst/>
          <a:cxnLst/>
          <a:rect l="0" t="0" r="0" b="0"/>
          <a:pathLst>
            <a:path>
              <a:moveTo>
                <a:pt x="0" y="0"/>
              </a:moveTo>
              <a:lnTo>
                <a:pt x="14334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54003" y="1188876"/>
          <a:ext cx="117382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Why does it matter?</a:t>
          </a:r>
        </a:p>
      </dsp:txBody>
      <dsp:txXfrm>
        <a:off x="2385093" y="1219966"/>
        <a:ext cx="1111645" cy="574707"/>
      </dsp:txXfrm>
    </dsp:sp>
    <dsp:sp modelId="{04EF4882-7EDA-4193-9A81-C6C30B7B6216}">
      <dsp:nvSpPr>
        <dsp:cNvPr id="0" name=""/>
        <dsp:cNvSpPr/>
      </dsp:nvSpPr>
      <dsp:spPr>
        <a:xfrm rot="5400000">
          <a:off x="1502861" y="2097460"/>
          <a:ext cx="388516" cy="0"/>
        </a:xfrm>
        <a:custGeom>
          <a:avLst/>
          <a:gdLst/>
          <a:ahLst/>
          <a:cxnLst/>
          <a:rect l="0" t="0" r="0" b="0"/>
          <a:pathLst>
            <a:path>
              <a:moveTo>
                <a:pt x="0" y="0"/>
              </a:moveTo>
              <a:lnTo>
                <a:pt x="38851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612014" y="2291718"/>
          <a:ext cx="2170210" cy="657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How can I apply my understanding? </a:t>
          </a:r>
        </a:p>
      </dsp:txBody>
      <dsp:txXfrm>
        <a:off x="644122" y="2323826"/>
        <a:ext cx="2105994" cy="593510"/>
      </dsp:txXfrm>
    </dsp:sp>
    <dsp:sp modelId="{B192F065-99FB-4D03-B17D-B989BAA7A917}">
      <dsp:nvSpPr>
        <dsp:cNvPr id="0" name=""/>
        <dsp:cNvSpPr/>
      </dsp:nvSpPr>
      <dsp:spPr>
        <a:xfrm rot="10673003">
          <a:off x="884733" y="1485448"/>
          <a:ext cx="298854" cy="0"/>
        </a:xfrm>
        <a:custGeom>
          <a:avLst/>
          <a:gdLst/>
          <a:ahLst/>
          <a:cxnLst/>
          <a:rect l="0" t="0" r="0" b="0"/>
          <a:pathLst>
            <a:path>
              <a:moveTo>
                <a:pt x="0" y="0"/>
              </a:moveTo>
              <a:lnTo>
                <a:pt x="298854"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188874"/>
          <a:ext cx="88483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So what?</a:t>
          </a:r>
        </a:p>
      </dsp:txBody>
      <dsp:txXfrm>
        <a:off x="31090" y="1219964"/>
        <a:ext cx="822655" cy="5747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4E77B-EEF2-4DD6-B5F8-DB7BF161E9EE}">
      <dsp:nvSpPr>
        <dsp:cNvPr id="0" name=""/>
        <dsp:cNvSpPr/>
      </dsp:nvSpPr>
      <dsp:spPr>
        <a:xfrm>
          <a:off x="0" y="1293091"/>
          <a:ext cx="8529782" cy="403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4A1C95-2C5B-4FD9-A11E-80A759D37EF3}">
      <dsp:nvSpPr>
        <dsp:cNvPr id="0" name=""/>
        <dsp:cNvSpPr/>
      </dsp:nvSpPr>
      <dsp:spPr>
        <a:xfrm>
          <a:off x="426489" y="1056930"/>
          <a:ext cx="5970847" cy="472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684" tIns="0" rIns="225684" bIns="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"This theory is useful because…"</a:t>
          </a:r>
        </a:p>
      </dsp:txBody>
      <dsp:txXfrm>
        <a:off x="449546" y="1079987"/>
        <a:ext cx="5924733" cy="426206"/>
      </dsp:txXfrm>
    </dsp:sp>
    <dsp:sp modelId="{BA1DA995-F581-4B7D-A80B-285F84D72587}">
      <dsp:nvSpPr>
        <dsp:cNvPr id="0" name=""/>
        <dsp:cNvSpPr/>
      </dsp:nvSpPr>
      <dsp:spPr>
        <a:xfrm>
          <a:off x="0" y="2018851"/>
          <a:ext cx="8529782" cy="403200"/>
        </a:xfrm>
        <a:prstGeom prst="rect">
          <a:avLst/>
        </a:prstGeom>
        <a:solidFill>
          <a:schemeClr val="lt1">
            <a:alpha val="90000"/>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sp>
    <dsp:sp modelId="{B3AA4C06-DF7F-4A6D-A353-E83080CCF60E}">
      <dsp:nvSpPr>
        <dsp:cNvPr id="0" name=""/>
        <dsp:cNvSpPr/>
      </dsp:nvSpPr>
      <dsp:spPr>
        <a:xfrm>
          <a:off x="426489" y="1782691"/>
          <a:ext cx="5970847" cy="4723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684" tIns="0" rIns="225684" bIns="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"However, a limitation of this approach is…"</a:t>
          </a:r>
        </a:p>
      </dsp:txBody>
      <dsp:txXfrm>
        <a:off x="449546" y="1805748"/>
        <a:ext cx="5924733" cy="426206"/>
      </dsp:txXfrm>
    </dsp:sp>
    <dsp:sp modelId="{7ED12C47-D98F-4CD9-A7E0-B59070522634}">
      <dsp:nvSpPr>
        <dsp:cNvPr id="0" name=""/>
        <dsp:cNvSpPr/>
      </dsp:nvSpPr>
      <dsp:spPr>
        <a:xfrm>
          <a:off x="0" y="2744610"/>
          <a:ext cx="8529782" cy="40320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sp>
    <dsp:sp modelId="{DC1DD9C3-713D-428F-8FD1-AD72B542E9DD}">
      <dsp:nvSpPr>
        <dsp:cNvPr id="0" name=""/>
        <dsp:cNvSpPr/>
      </dsp:nvSpPr>
      <dsp:spPr>
        <a:xfrm>
          <a:off x="426489" y="2508451"/>
          <a:ext cx="5970847" cy="4723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684" tIns="0" rIns="225684" bIns="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"This suggests that the theory may be more suitable when…"</a:t>
          </a:r>
        </a:p>
      </dsp:txBody>
      <dsp:txXfrm>
        <a:off x="449546" y="2531508"/>
        <a:ext cx="5924733" cy="426206"/>
      </dsp:txXfrm>
    </dsp:sp>
    <dsp:sp modelId="{2057D5AF-1A65-4BB3-A72A-10530779D338}">
      <dsp:nvSpPr>
        <dsp:cNvPr id="0" name=""/>
        <dsp:cNvSpPr/>
      </dsp:nvSpPr>
      <dsp:spPr>
        <a:xfrm>
          <a:off x="0" y="3470370"/>
          <a:ext cx="8529782" cy="403200"/>
        </a:xfrm>
        <a:prstGeom prst="rect">
          <a:avLst/>
        </a:prstGeom>
        <a:solidFill>
          <a:schemeClr val="lt1">
            <a:alpha val="90000"/>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sp>
    <dsp:sp modelId="{366C711E-D393-4E64-A17D-8451B85621AF}">
      <dsp:nvSpPr>
        <dsp:cNvPr id="0" name=""/>
        <dsp:cNvSpPr/>
      </dsp:nvSpPr>
      <dsp:spPr>
        <a:xfrm>
          <a:off x="426489" y="3234210"/>
          <a:ext cx="5970847" cy="4723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684" tIns="0" rIns="225684" bIns="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"In contrast, other researchers argue that…"</a:t>
          </a:r>
        </a:p>
      </dsp:txBody>
      <dsp:txXfrm>
        <a:off x="449546" y="3257267"/>
        <a:ext cx="5924733" cy="426206"/>
      </dsp:txXfrm>
    </dsp:sp>
    <dsp:sp modelId="{2891333D-D85E-4095-A11B-EBDFB049D540}">
      <dsp:nvSpPr>
        <dsp:cNvPr id="0" name=""/>
        <dsp:cNvSpPr/>
      </dsp:nvSpPr>
      <dsp:spPr>
        <a:xfrm>
          <a:off x="0" y="4196131"/>
          <a:ext cx="8529782" cy="4032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EDA15E23-EE66-4A2A-87E8-0D7DE98CF067}">
      <dsp:nvSpPr>
        <dsp:cNvPr id="0" name=""/>
        <dsp:cNvSpPr/>
      </dsp:nvSpPr>
      <dsp:spPr>
        <a:xfrm>
          <a:off x="426489" y="3959971"/>
          <a:ext cx="5970847" cy="4723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684" tIns="0" rIns="225684" bIns="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"Overall, this indicates that…"</a:t>
          </a:r>
        </a:p>
      </dsp:txBody>
      <dsp:txXfrm>
        <a:off x="449546" y="3983028"/>
        <a:ext cx="5924733" cy="426206"/>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13/05/2026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43AECC-ED7E-4E87-9885-73D0012A330A}" type="slidenum">
              <a:rPr lang="en-GB" smtClean="0"/>
              <a:t>2</a:t>
            </a:fld>
            <a:endParaRPr lang="en-GB"/>
          </a:p>
        </p:txBody>
      </p:sp>
    </p:spTree>
    <p:extLst>
      <p:ext uri="{BB962C8B-B14F-4D97-AF65-F5344CB8AC3E}">
        <p14:creationId xmlns:p14="http://schemas.microsoft.com/office/powerpoint/2010/main" val="184943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34E38-5C84-4E2A-B31C-B42A5A9DBFF7}" type="slidenum">
              <a:rPr lang="en-GB" smtClean="0"/>
              <a:t>5</a:t>
            </a:fld>
            <a:endParaRPr lang="en-GB"/>
          </a:p>
        </p:txBody>
      </p:sp>
    </p:spTree>
    <p:extLst>
      <p:ext uri="{BB962C8B-B14F-4D97-AF65-F5344CB8AC3E}">
        <p14:creationId xmlns:p14="http://schemas.microsoft.com/office/powerpoint/2010/main" val="342447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examples of how critical thinking can be defined and explained (Cottrell, 2017; Bottomley and </a:t>
            </a:r>
            <a:r>
              <a:rPr lang="en-GB" dirty="0" err="1"/>
              <a:t>Pryjmachuk</a:t>
            </a:r>
            <a:r>
              <a:rPr lang="en-GB" dirty="0"/>
              <a:t>, 2018):</a:t>
            </a:r>
          </a:p>
          <a:p>
            <a:r>
              <a:rPr lang="en-GB" dirty="0"/>
              <a:t>Identifying other people’s ideas and comparing different ideas and evidence without bias</a:t>
            </a:r>
          </a:p>
          <a:p>
            <a:r>
              <a:rPr lang="en-GB" dirty="0"/>
              <a:t> • Evaluating the strengths and weaknesses of evidence</a:t>
            </a:r>
          </a:p>
          <a:p>
            <a:r>
              <a:rPr lang="en-GB" dirty="0"/>
              <a:t> • Reflecting on the evidence to see if there are missing ideas or facts</a:t>
            </a:r>
          </a:p>
          <a:p>
            <a:r>
              <a:rPr lang="en-GB" dirty="0"/>
              <a:t> • Pulling different ideas together (synthesising) to create new ideas</a:t>
            </a:r>
          </a:p>
          <a:p>
            <a:r>
              <a:rPr lang="en-GB" dirty="0"/>
              <a:t> • Applying evidence to real situations</a:t>
            </a:r>
          </a:p>
          <a:p>
            <a:r>
              <a:rPr lang="en-GB" dirty="0"/>
              <a:t> • Justifying ideas, decisions and opinions with evidence from synthesised sources of information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1584992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academics talk about learning to think critically, they often refer to a model known as Bloom’s taxonomy. This model classifies 9 different levels of thinking, learning and understanding (cognition), moving from lower- to higher-order cognitive thinking processes in a hierarchical pyramid. The figure has been adapted to illustrate how Bloom’s categories can be aligned with the skills you need to deliver safe, effective and evidence-based health and social care strategies</a:t>
            </a:r>
          </a:p>
          <a:p>
            <a:r>
              <a:rPr lang="en-GB"/>
              <a:t>Although Bloom’s model is presented as a pyramid with “levels of thinking”, this doesn’t necessarily mean that we should move from the bottom row to the top in sequence. The pyramid shows you different skills with the highest level “creating” considered to be the pinnacle of critical thinking skills. But like all pyramids you need a solid base and supporting building blocks to reach the top. It’s also important to realise that not all decisions and actions require every category of the pyramid. Depending on where you are in your studies (first year undergraduate or postgraduate) and the assessment you are preparing, you will use these thinking skills to varying degrees.</a:t>
            </a:r>
          </a:p>
        </p:txBody>
      </p:sp>
      <p:sp>
        <p:nvSpPr>
          <p:cNvPr id="4" name="Slide Number Placeholder 3"/>
          <p:cNvSpPr>
            <a:spLocks noGrp="1"/>
          </p:cNvSpPr>
          <p:nvPr>
            <p:ph type="sldNum" sz="quarter" idx="5"/>
          </p:nvPr>
        </p:nvSpPr>
        <p:spPr/>
        <p:txBody>
          <a:bodyPr/>
          <a:lstStyle/>
          <a:p>
            <a:fld id="{83A431A8-FCA0-4CBE-ABAB-A78DBAEF8320}" type="slidenum">
              <a:rPr lang="en-GB" smtClean="0"/>
              <a:pPr/>
              <a:t>14</a:t>
            </a:fld>
            <a:endParaRPr lang="en-GB"/>
          </a:p>
        </p:txBody>
      </p:sp>
    </p:spTree>
    <p:extLst>
      <p:ext uri="{BB962C8B-B14F-4D97-AF65-F5344CB8AC3E}">
        <p14:creationId xmlns:p14="http://schemas.microsoft.com/office/powerpoint/2010/main" val="3140216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asking describing, analysing and evaluating questions, thinking becomes more critical. This is a messy process, and you may start in one direction and find yourself lost or having your viewpoints challenged. The process is continuous and takes practice. Even after asking so many questions, good critical thinkers will expand on their thinking strategies by taking a step back and asking “What am I missing? Are there any gaps in my questions?”</a:t>
            </a:r>
          </a:p>
        </p:txBody>
      </p:sp>
      <p:sp>
        <p:nvSpPr>
          <p:cNvPr id="4" name="Slide Number Placeholder 3"/>
          <p:cNvSpPr>
            <a:spLocks noGrp="1"/>
          </p:cNvSpPr>
          <p:nvPr>
            <p:ph type="sldNum" sz="quarter" idx="5"/>
          </p:nvPr>
        </p:nvSpPr>
        <p:spPr/>
        <p:txBody>
          <a:bodyPr/>
          <a:lstStyle/>
          <a:p>
            <a:fld id="{83A431A8-FCA0-4CBE-ABAB-A78DBAEF8320}" type="slidenum">
              <a:rPr lang="en-GB" smtClean="0"/>
              <a:pPr/>
              <a:t>15</a:t>
            </a:fld>
            <a:endParaRPr lang="en-GB"/>
          </a:p>
        </p:txBody>
      </p:sp>
    </p:spTree>
    <p:extLst>
      <p:ext uri="{BB962C8B-B14F-4D97-AF65-F5344CB8AC3E}">
        <p14:creationId xmlns:p14="http://schemas.microsoft.com/office/powerpoint/2010/main" val="3961509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Analytical/evaluative statements can include more tentative language choices to show there are other possibilities:  Seem to, appear to, may, tend to, could result</a:t>
            </a:r>
          </a:p>
        </p:txBody>
      </p:sp>
      <p:sp>
        <p:nvSpPr>
          <p:cNvPr id="4" name="Slide Number Placeholder 3"/>
          <p:cNvSpPr>
            <a:spLocks noGrp="1"/>
          </p:cNvSpPr>
          <p:nvPr>
            <p:ph type="sldNum" sz="quarter" idx="5"/>
          </p:nvPr>
        </p:nvSpPr>
        <p:spPr/>
        <p:txBody>
          <a:bodyPr/>
          <a:lstStyle/>
          <a:p>
            <a:fld id="{83A431A8-FCA0-4CBE-ABAB-A78DBAEF8320}" type="slidenum">
              <a:rPr lang="en-GB" smtClean="0"/>
              <a:pPr/>
              <a:t>16</a:t>
            </a:fld>
            <a:endParaRPr lang="en-GB"/>
          </a:p>
        </p:txBody>
      </p:sp>
    </p:spTree>
    <p:extLst>
      <p:ext uri="{BB962C8B-B14F-4D97-AF65-F5344CB8AC3E}">
        <p14:creationId xmlns:p14="http://schemas.microsoft.com/office/powerpoint/2010/main" val="1415796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1371600" y="1143000"/>
            <a:ext cx="41148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5/13/2026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5/13/2026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5/13/2026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5/13/2026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5/13/2026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5/13/2026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5/13/2026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5/13/2026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5/13/2026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5/13/2026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hyperlink" Target="mailto:o.Adegbite@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7.xml"/><Relationship Id="rId16" Type="http://schemas.openxmlformats.org/officeDocument/2006/relationships/diagramColors" Target="../diagrams/colors5.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683568" y="541421"/>
            <a:ext cx="7772400" cy="1633063"/>
          </a:xfrm>
        </p:spPr>
        <p:txBody>
          <a:bodyPr>
            <a:noAutofit/>
          </a:bodyPr>
          <a:lstStyle/>
          <a:p>
            <a:pPr algn="ctr"/>
            <a:r>
              <a:rPr lang="en-US" sz="3200" dirty="0">
                <a:solidFill>
                  <a:srgbClr val="002060"/>
                </a:solidFill>
              </a:rPr>
              <a:t>Session 1</a:t>
            </a:r>
            <a:br>
              <a:rPr lang="en-US" sz="3200" dirty="0">
                <a:solidFill>
                  <a:srgbClr val="002060"/>
                </a:solidFill>
              </a:rPr>
            </a:br>
            <a:br>
              <a:rPr lang="en-US" sz="3200" dirty="0">
                <a:solidFill>
                  <a:srgbClr val="002060"/>
                </a:solidFill>
              </a:rPr>
            </a:br>
            <a:r>
              <a:rPr lang="en-US" sz="3200" dirty="0">
                <a:solidFill>
                  <a:srgbClr val="002060"/>
                </a:solidFill>
              </a:rPr>
              <a:t>Introduction to leadership and management </a:t>
            </a:r>
            <a:endParaRPr lang="en-US" sz="3200" b="1" dirty="0">
              <a:solidFill>
                <a:srgbClr val="002060"/>
              </a:solidFill>
            </a:endParaRPr>
          </a:p>
        </p:txBody>
      </p:sp>
      <p:sp>
        <p:nvSpPr>
          <p:cNvPr id="4" name="Text Placeholder 3">
            <a:extLst>
              <a:ext uri="{FF2B5EF4-FFF2-40B4-BE49-F238E27FC236}">
                <a16:creationId xmlns:a16="http://schemas.microsoft.com/office/drawing/2014/main" id="{31A16E29-2890-4290-9DF6-618EB6EB2DBE}"/>
              </a:ext>
            </a:extLst>
          </p:cNvPr>
          <p:cNvSpPr>
            <a:spLocks noGrp="1"/>
          </p:cNvSpPr>
          <p:nvPr>
            <p:ph type="body" idx="1"/>
          </p:nvPr>
        </p:nvSpPr>
        <p:spPr>
          <a:xfrm>
            <a:off x="683568" y="3933423"/>
            <a:ext cx="7772400" cy="1500187"/>
          </a:xfrm>
        </p:spPr>
        <p:txBody>
          <a:bodyPr>
            <a:normAutofit/>
          </a:bodyPr>
          <a:lstStyle/>
          <a:p>
            <a:pPr algn="ctr"/>
            <a:r>
              <a:rPr lang="en-US" sz="2000" b="1" dirty="0">
                <a:solidFill>
                  <a:srgbClr val="00B0F0"/>
                </a:solidFill>
                <a:latin typeface="+mj-lt"/>
              </a:rPr>
              <a:t>LCBB6022_BIRM Leadership and Management Theory and Practice</a:t>
            </a:r>
            <a:endParaRPr lang="en-GB" sz="2000" dirty="0">
              <a:solidFill>
                <a:srgbClr val="00B0F0"/>
              </a:solidFill>
              <a:latin typeface="+mj-lt"/>
            </a:endParaRPr>
          </a:p>
        </p:txBody>
      </p:sp>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6" name="Rectangle 15"/>
          <p:cNvSpPr/>
          <p:nvPr/>
        </p:nvSpPr>
        <p:spPr>
          <a:xfrm>
            <a:off x="0" y="1388868"/>
            <a:ext cx="9144000" cy="3946585"/>
          </a:xfrm>
          <a:prstGeom prst="rect">
            <a:avLst/>
          </a:pr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72296" y="385388"/>
            <a:ext cx="7246190" cy="553998"/>
          </a:xfrm>
          <a:prstGeom prst="rect">
            <a:avLst/>
          </a:prstGeom>
          <a:noFill/>
        </p:spPr>
        <p:txBody>
          <a:bodyPr wrap="square" rtlCol="0">
            <a:spAutoFit/>
          </a:bodyPr>
          <a:lstStyle/>
          <a:p>
            <a:r>
              <a:rPr lang="en-GB" sz="3000" b="1" dirty="0">
                <a:solidFill>
                  <a:schemeClr val="bg1"/>
                </a:solidFill>
                <a:effectLst>
                  <a:outerShdw blurRad="38100" dist="38100" dir="2700000" algn="tl">
                    <a:srgbClr val="000000">
                      <a:alpha val="43137"/>
                    </a:srgbClr>
                  </a:outerShdw>
                </a:effectLst>
              </a:rPr>
              <a:t>Student-Facing Policies: </a:t>
            </a:r>
          </a:p>
        </p:txBody>
      </p:sp>
      <p:cxnSp>
        <p:nvCxnSpPr>
          <p:cNvPr id="13" name="Straight Connector 12"/>
          <p:cNvCxnSpPr/>
          <p:nvPr/>
        </p:nvCxnSpPr>
        <p:spPr>
          <a:xfrm flipV="1">
            <a:off x="611560" y="1401051"/>
            <a:ext cx="5328592" cy="33150"/>
          </a:xfrm>
          <a:prstGeom prst="line">
            <a:avLst/>
          </a:prstGeom>
          <a:ln w="28575">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0B4926A-596D-4FDE-B5EB-E66B24055CE7}"/>
              </a:ext>
            </a:extLst>
          </p:cNvPr>
          <p:cNvSpPr txBox="1"/>
          <p:nvPr/>
        </p:nvSpPr>
        <p:spPr>
          <a:xfrm>
            <a:off x="611560" y="1706272"/>
            <a:ext cx="7690931" cy="2677656"/>
          </a:xfrm>
          <a:prstGeom prst="rect">
            <a:avLst/>
          </a:prstGeom>
          <a:noFill/>
        </p:spPr>
        <p:txBody>
          <a:bodyPr wrap="square" rtlCol="0">
            <a:spAutoFit/>
          </a:bodyPr>
          <a:lstStyle/>
          <a:p>
            <a:pPr marL="385763" indent="-385763">
              <a:buAutoNum type="arabicPeriod"/>
            </a:pPr>
            <a:r>
              <a:rPr lang="en-GB" sz="2400" dirty="0">
                <a:solidFill>
                  <a:schemeClr val="bg1"/>
                </a:solidFill>
                <a:effectLst>
                  <a:outerShdw blurRad="38100" dist="38100" dir="2700000" algn="tl">
                    <a:srgbClr val="000000">
                      <a:alpha val="43137"/>
                    </a:srgbClr>
                  </a:outerShdw>
                </a:effectLst>
              </a:rPr>
              <a:t>Come to class ready to learn and engage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Always be ready to be “called upon” by your lecturer to answer a question or give your views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aware that all learning sessions will be recorded by the lecturer </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Minimise interruptions and distractions</a:t>
            </a:r>
          </a:p>
          <a:p>
            <a:pPr marL="385763" indent="-385763">
              <a:buAutoNum type="arabicPeriod"/>
            </a:pPr>
            <a:r>
              <a:rPr lang="en-GB" sz="2400" dirty="0">
                <a:solidFill>
                  <a:schemeClr val="bg1"/>
                </a:solidFill>
                <a:effectLst>
                  <a:outerShdw blurRad="38100" dist="38100" dir="2700000" algn="tl">
                    <a:srgbClr val="000000">
                      <a:alpha val="43137"/>
                    </a:srgbClr>
                  </a:outerShdw>
                </a:effectLst>
              </a:rPr>
              <a:t>Be polite, respectful and courteous </a:t>
            </a:r>
            <a:endParaRPr lang="en-GB" sz="2400" dirty="0">
              <a:solidFill>
                <a:schemeClr val="bg1"/>
              </a:solidFill>
              <a:effectLst>
                <a:outerShdw blurRad="38100" dist="38100" dir="2700000" algn="tl">
                  <a:srgbClr val="000000">
                    <a:alpha val="43137"/>
                  </a:srgbClr>
                </a:outerShdw>
              </a:effectLst>
              <a:highlight>
                <a:srgbClr val="FFFF00"/>
              </a:highlight>
            </a:endParaRPr>
          </a:p>
        </p:txBody>
      </p:sp>
    </p:spTree>
    <p:extLst>
      <p:ext uri="{BB962C8B-B14F-4D97-AF65-F5344CB8AC3E}">
        <p14:creationId xmlns:p14="http://schemas.microsoft.com/office/powerpoint/2010/main" val="322298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Session Objectives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378758" y="1130125"/>
            <a:ext cx="7886700" cy="599361"/>
          </a:xfrm>
        </p:spPr>
        <p:txBody>
          <a:bodyPr>
            <a:normAutofit/>
          </a:bodyPr>
          <a:lstStyle/>
          <a:p>
            <a:r>
              <a:rPr lang="en-GB" dirty="0">
                <a:latin typeface="Corbel" panose="020B0503020204020204" pitchFamily="34" charset="0"/>
              </a:rPr>
              <a:t>During this session we will introduce and discuss…</a:t>
            </a:r>
          </a:p>
        </p:txBody>
      </p:sp>
      <p:graphicFrame>
        <p:nvGraphicFramePr>
          <p:cNvPr id="4" name="Diagram 3">
            <a:extLst>
              <a:ext uri="{FF2B5EF4-FFF2-40B4-BE49-F238E27FC236}">
                <a16:creationId xmlns:a16="http://schemas.microsoft.com/office/drawing/2014/main" id="{9CC34874-4205-AF41-DF91-3EAD9279EBD2}"/>
              </a:ext>
            </a:extLst>
          </p:cNvPr>
          <p:cNvGraphicFramePr/>
          <p:nvPr>
            <p:extLst>
              <p:ext uri="{D42A27DB-BD31-4B8C-83A1-F6EECF244321}">
                <p14:modId xmlns:p14="http://schemas.microsoft.com/office/powerpoint/2010/main" val="3120769234"/>
              </p:ext>
            </p:extLst>
          </p:nvPr>
        </p:nvGraphicFramePr>
        <p:xfrm>
          <a:off x="71717" y="1729486"/>
          <a:ext cx="834614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27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D1FC2-FB35-0910-687C-6CCE83AB79D0}"/>
              </a:ext>
            </a:extLst>
          </p:cNvPr>
          <p:cNvSpPr>
            <a:spLocks noGrp="1"/>
          </p:cNvSpPr>
          <p:nvPr>
            <p:ph type="title"/>
          </p:nvPr>
        </p:nvSpPr>
        <p:spPr>
          <a:xfrm>
            <a:off x="457200" y="274638"/>
            <a:ext cx="8229600" cy="534254"/>
          </a:xfrm>
        </p:spPr>
        <p:txBody>
          <a:bodyPr>
            <a:normAutofit fontScale="90000"/>
          </a:bodyPr>
          <a:lstStyle/>
          <a:p>
            <a:r>
              <a:rPr lang="en-GB" dirty="0"/>
              <a:t>Welcome to the Module </a:t>
            </a:r>
          </a:p>
        </p:txBody>
      </p:sp>
      <p:sp>
        <p:nvSpPr>
          <p:cNvPr id="3" name="Content Placeholder 2">
            <a:extLst>
              <a:ext uri="{FF2B5EF4-FFF2-40B4-BE49-F238E27FC236}">
                <a16:creationId xmlns:a16="http://schemas.microsoft.com/office/drawing/2014/main" id="{87EFAD10-6919-DEFD-9FBB-91E9D8F009D5}"/>
              </a:ext>
            </a:extLst>
          </p:cNvPr>
          <p:cNvSpPr>
            <a:spLocks noGrp="1"/>
          </p:cNvSpPr>
          <p:nvPr>
            <p:ph idx="1"/>
          </p:nvPr>
        </p:nvSpPr>
        <p:spPr>
          <a:xfrm>
            <a:off x="351692" y="902677"/>
            <a:ext cx="8471032" cy="5680685"/>
          </a:xfrm>
        </p:spPr>
        <p:txBody>
          <a:bodyPr>
            <a:normAutofit fontScale="62500" lnSpcReduction="20000"/>
          </a:bodyPr>
          <a:lstStyle/>
          <a:p>
            <a:pPr marL="0" indent="0">
              <a:lnSpc>
                <a:spcPct val="170000"/>
              </a:lnSpc>
              <a:buNone/>
            </a:pPr>
            <a:r>
              <a:rPr lang="en-GB" sz="2600" b="1" dirty="0">
                <a:latin typeface="Arial" panose="020B0604020202020204" pitchFamily="34" charset="0"/>
                <a:cs typeface="Arial" panose="020B0604020202020204" pitchFamily="34" charset="0"/>
              </a:rPr>
              <a:t>Module Aim:</a:t>
            </a:r>
            <a:endParaRPr lang="en-GB" sz="2600" dirty="0">
              <a:latin typeface="Arial" panose="020B0604020202020204" pitchFamily="34" charset="0"/>
              <a:cs typeface="Arial" panose="020B0604020202020204" pitchFamily="34" charset="0"/>
            </a:endParaRPr>
          </a:p>
          <a:p>
            <a:pPr>
              <a:lnSpc>
                <a:spcPct val="170000"/>
              </a:lnSpc>
            </a:pPr>
            <a:r>
              <a:rPr lang="en-GB" sz="2600" dirty="0">
                <a:latin typeface="Arial" panose="020B0604020202020204" pitchFamily="34" charset="0"/>
                <a:cs typeface="Arial" panose="020B0604020202020204" pitchFamily="34" charset="0"/>
              </a:rPr>
              <a:t>To develop the student’s knowledge and understanding of the dynamics involved in leading people within an organisational context for the success of a business.</a:t>
            </a:r>
            <a:endParaRPr lang="en-GB" sz="2600" b="1" dirty="0">
              <a:latin typeface="Arial" panose="020B0604020202020204" pitchFamily="34" charset="0"/>
              <a:cs typeface="Arial" panose="020B0604020202020204" pitchFamily="34" charset="0"/>
            </a:endParaRPr>
          </a:p>
          <a:p>
            <a:pPr marL="0" indent="0">
              <a:lnSpc>
                <a:spcPct val="170000"/>
              </a:lnSpc>
              <a:buNone/>
            </a:pPr>
            <a:r>
              <a:rPr lang="en-GB" sz="2600" b="1" dirty="0">
                <a:latin typeface="Arial" panose="020B0604020202020204" pitchFamily="34" charset="0"/>
                <a:cs typeface="Arial" panose="020B0604020202020204" pitchFamily="34" charset="0"/>
              </a:rPr>
              <a:t>Module Learning Outcomes:</a:t>
            </a:r>
            <a:endParaRPr lang="en-GB" sz="2600" dirty="0">
              <a:latin typeface="Arial" panose="020B0604020202020204" pitchFamily="34" charset="0"/>
              <a:cs typeface="Arial" panose="020B0604020202020204" pitchFamily="34" charset="0"/>
            </a:endParaRPr>
          </a:p>
          <a:p>
            <a:pPr>
              <a:lnSpc>
                <a:spcPct val="170000"/>
              </a:lnSpc>
            </a:pPr>
            <a:r>
              <a:rPr lang="en-GB" sz="2600" dirty="0">
                <a:latin typeface="Arial" panose="020B0604020202020204" pitchFamily="34" charset="0"/>
                <a:cs typeface="Arial" panose="020B0604020202020204" pitchFamily="34" charset="0"/>
              </a:rPr>
              <a:t>Upon the successful completion of this module, the student should be able to:</a:t>
            </a:r>
          </a:p>
          <a:p>
            <a:pPr>
              <a:lnSpc>
                <a:spcPct val="170000"/>
              </a:lnSpc>
            </a:pPr>
            <a:r>
              <a:rPr lang="en-GB" sz="2600" b="1" dirty="0">
                <a:latin typeface="Arial" panose="020B0604020202020204" pitchFamily="34" charset="0"/>
                <a:cs typeface="Arial" panose="020B0604020202020204" pitchFamily="34" charset="0"/>
              </a:rPr>
              <a:t>Critically evaluate </a:t>
            </a:r>
            <a:r>
              <a:rPr lang="en-GB" sz="2600" dirty="0">
                <a:latin typeface="Arial" panose="020B0604020202020204" pitchFamily="34" charset="0"/>
                <a:cs typeface="Arial" panose="020B0604020202020204" pitchFamily="34" charset="0"/>
              </a:rPr>
              <a:t>the complexities involved in leading and managing people in organisations, and the practical application of Leadership and Management theory and principles; </a:t>
            </a:r>
          </a:p>
          <a:p>
            <a:pPr>
              <a:lnSpc>
                <a:spcPct val="170000"/>
              </a:lnSpc>
            </a:pPr>
            <a:r>
              <a:rPr lang="en-GB" sz="2600" b="1" dirty="0">
                <a:latin typeface="Arial" panose="020B0604020202020204" pitchFamily="34" charset="0"/>
                <a:cs typeface="Arial" panose="020B0604020202020204" pitchFamily="34" charset="0"/>
              </a:rPr>
              <a:t>Critically evaluate </a:t>
            </a:r>
            <a:r>
              <a:rPr lang="en-GB" sz="2600" dirty="0">
                <a:latin typeface="Arial" panose="020B0604020202020204" pitchFamily="34" charset="0"/>
                <a:cs typeface="Arial" panose="020B0604020202020204" pitchFamily="34" charset="0"/>
              </a:rPr>
              <a:t>the design and implementation of strategies, which are focused on enhancing the effectiveness of Leaders and Managers, in order to meet current and future organisational needs.</a:t>
            </a:r>
            <a:endParaRPr lang="en-GB" sz="2600" b="1"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Module Team</a:t>
            </a:r>
            <a:r>
              <a:rPr lang="en-GB" sz="2600" dirty="0">
                <a:latin typeface="Arial" panose="020B0604020202020204" pitchFamily="34" charset="0"/>
                <a:cs typeface="Arial" panose="020B0604020202020204" pitchFamily="34" charset="0"/>
              </a:rPr>
              <a:t> - Dr Oluwaseun Adegbite </a:t>
            </a:r>
          </a:p>
          <a:p>
            <a:pPr marL="0" indent="0">
              <a:buNone/>
            </a:pPr>
            <a:r>
              <a:rPr lang="en-GB" sz="2600" dirty="0">
                <a:latin typeface="Arial" panose="020B0604020202020204" pitchFamily="34" charset="0"/>
                <a:cs typeface="Arial" panose="020B0604020202020204" pitchFamily="34" charset="0"/>
              </a:rPr>
              <a:t>Contact me:  – </a:t>
            </a:r>
            <a:r>
              <a:rPr lang="en-GB" sz="2600" dirty="0">
                <a:latin typeface="Arial" panose="020B0604020202020204" pitchFamily="34" charset="0"/>
                <a:cs typeface="Arial" panose="020B0604020202020204" pitchFamily="34" charset="0"/>
                <a:hlinkClick r:id="rId2"/>
              </a:rPr>
              <a:t>o.Adegbite@uwtsd.ac.uk</a:t>
            </a:r>
            <a:r>
              <a:rPr lang="en-GB" sz="26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690335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569166E-EFE2-DB70-E1A7-BF57D6A5BA0A}"/>
              </a:ext>
            </a:extLst>
          </p:cNvPr>
          <p:cNvSpPr/>
          <p:nvPr/>
        </p:nvSpPr>
        <p:spPr>
          <a:xfrm>
            <a:off x="0" y="860613"/>
            <a:ext cx="8830236" cy="488576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8B69726A-2A8E-60EA-1FF1-977FD590EDD6}"/>
              </a:ext>
            </a:extLst>
          </p:cNvPr>
          <p:cNvSpPr>
            <a:spLocks noGrp="1"/>
          </p:cNvSpPr>
          <p:nvPr>
            <p:ph type="title"/>
          </p:nvPr>
        </p:nvSpPr>
        <p:spPr>
          <a:xfrm>
            <a:off x="457200" y="274638"/>
            <a:ext cx="8229600" cy="675621"/>
          </a:xfrm>
        </p:spPr>
        <p:txBody>
          <a:bodyPr/>
          <a:lstStyle/>
          <a:p>
            <a:r>
              <a:rPr lang="en-GB" dirty="0"/>
              <a:t>What will we Discuss Each Week?</a:t>
            </a:r>
          </a:p>
        </p:txBody>
      </p:sp>
      <p:graphicFrame>
        <p:nvGraphicFramePr>
          <p:cNvPr id="4" name="Content Placeholder 3">
            <a:extLst>
              <a:ext uri="{FF2B5EF4-FFF2-40B4-BE49-F238E27FC236}">
                <a16:creationId xmlns:a16="http://schemas.microsoft.com/office/drawing/2014/main" id="{30EF6FEC-DDA4-2D76-FB35-F329FC137568}"/>
              </a:ext>
            </a:extLst>
          </p:cNvPr>
          <p:cNvGraphicFramePr>
            <a:graphicFrameLocks noGrp="1"/>
          </p:cNvGraphicFramePr>
          <p:nvPr>
            <p:ph idx="1"/>
            <p:extLst>
              <p:ext uri="{D42A27DB-BD31-4B8C-83A1-F6EECF244321}">
                <p14:modId xmlns:p14="http://schemas.microsoft.com/office/powerpoint/2010/main" val="2066604846"/>
              </p:ext>
            </p:extLst>
          </p:nvPr>
        </p:nvGraphicFramePr>
        <p:xfrm>
          <a:off x="833718" y="950259"/>
          <a:ext cx="7162800" cy="4634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1374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0055F-5699-78B5-26DF-8B9A707FC23A}"/>
              </a:ext>
            </a:extLst>
          </p:cNvPr>
          <p:cNvSpPr>
            <a:spLocks noGrp="1"/>
          </p:cNvSpPr>
          <p:nvPr>
            <p:ph type="title"/>
          </p:nvPr>
        </p:nvSpPr>
        <p:spPr/>
        <p:txBody>
          <a:bodyPr/>
          <a:lstStyle/>
          <a:p>
            <a:r>
              <a:rPr lang="en-GB" dirty="0"/>
              <a:t>To Pass this Module You Must…</a:t>
            </a:r>
          </a:p>
        </p:txBody>
      </p:sp>
      <p:sp>
        <p:nvSpPr>
          <p:cNvPr id="3" name="Content Placeholder 2">
            <a:extLst>
              <a:ext uri="{FF2B5EF4-FFF2-40B4-BE49-F238E27FC236}">
                <a16:creationId xmlns:a16="http://schemas.microsoft.com/office/drawing/2014/main" id="{158E12F1-4BA9-F1AF-8415-7727A0F620C3}"/>
              </a:ext>
            </a:extLst>
          </p:cNvPr>
          <p:cNvSpPr>
            <a:spLocks noGrp="1"/>
          </p:cNvSpPr>
          <p:nvPr>
            <p:ph idx="1"/>
          </p:nvPr>
        </p:nvSpPr>
        <p:spPr>
          <a:xfrm>
            <a:off x="457200" y="1600201"/>
            <a:ext cx="8229600" cy="2631140"/>
          </a:xfrm>
        </p:spPr>
        <p:txBody>
          <a:bodyPr/>
          <a:lstStyle/>
          <a:p>
            <a:r>
              <a:rPr lang="en-GB" dirty="0"/>
              <a:t>Submit your presentation slides by the submission deadline and attend your presentation assessment in week 7, </a:t>
            </a:r>
            <a:r>
              <a:rPr lang="en-GB" b="1" dirty="0"/>
              <a:t>achieving at least 40% of the available marks</a:t>
            </a:r>
            <a:r>
              <a:rPr lang="en-GB" dirty="0"/>
              <a:t>.</a:t>
            </a:r>
          </a:p>
          <a:p>
            <a:pPr marL="0" indent="0">
              <a:buNone/>
            </a:pPr>
            <a:r>
              <a:rPr lang="en-GB" dirty="0"/>
              <a:t> </a:t>
            </a:r>
          </a:p>
          <a:p>
            <a:r>
              <a:rPr lang="en-GB" dirty="0"/>
              <a:t>Submit your essay by the submission deadline and achieve </a:t>
            </a:r>
            <a:r>
              <a:rPr lang="en-GB" b="1" dirty="0"/>
              <a:t>at least 40% of the available marks. </a:t>
            </a:r>
          </a:p>
        </p:txBody>
      </p:sp>
    </p:spTree>
    <p:extLst>
      <p:ext uri="{BB962C8B-B14F-4D97-AF65-F5344CB8AC3E}">
        <p14:creationId xmlns:p14="http://schemas.microsoft.com/office/powerpoint/2010/main" val="3946698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15B41-EF8F-9495-B74A-8B5567E90EC6}"/>
              </a:ext>
            </a:extLst>
          </p:cNvPr>
          <p:cNvSpPr>
            <a:spLocks noGrp="1"/>
          </p:cNvSpPr>
          <p:nvPr>
            <p:ph type="title"/>
          </p:nvPr>
        </p:nvSpPr>
        <p:spPr/>
        <p:txBody>
          <a:bodyPr/>
          <a:lstStyle/>
          <a:p>
            <a:r>
              <a:rPr lang="en-GB" dirty="0"/>
              <a:t>To </a:t>
            </a:r>
            <a:r>
              <a:rPr lang="en-GB" u="sng" dirty="0"/>
              <a:t>Succeed</a:t>
            </a:r>
            <a:r>
              <a:rPr lang="en-GB" dirty="0"/>
              <a:t> in the Module You Should…</a:t>
            </a:r>
          </a:p>
        </p:txBody>
      </p:sp>
      <p:sp>
        <p:nvSpPr>
          <p:cNvPr id="3" name="Content Placeholder 2">
            <a:extLst>
              <a:ext uri="{FF2B5EF4-FFF2-40B4-BE49-F238E27FC236}">
                <a16:creationId xmlns:a16="http://schemas.microsoft.com/office/drawing/2014/main" id="{B5034AFD-8132-5CD2-30DE-63C91389815D}"/>
              </a:ext>
            </a:extLst>
          </p:cNvPr>
          <p:cNvSpPr>
            <a:spLocks noGrp="1"/>
          </p:cNvSpPr>
          <p:nvPr>
            <p:ph idx="1"/>
          </p:nvPr>
        </p:nvSpPr>
        <p:spPr/>
        <p:txBody>
          <a:bodyPr/>
          <a:lstStyle/>
          <a:p>
            <a:r>
              <a:rPr lang="en-GB" dirty="0"/>
              <a:t>Attend your sessions and take an active part. </a:t>
            </a:r>
          </a:p>
          <a:p>
            <a:r>
              <a:rPr lang="en-GB" dirty="0"/>
              <a:t>Read the suggested reading each week. </a:t>
            </a:r>
          </a:p>
          <a:p>
            <a:r>
              <a:rPr lang="en-GB" dirty="0"/>
              <a:t>Provide </a:t>
            </a:r>
            <a:r>
              <a:rPr lang="en-GB" u="sng" dirty="0"/>
              <a:t>critical</a:t>
            </a:r>
            <a:r>
              <a:rPr lang="en-GB" dirty="0"/>
              <a:t> evaluation of leadership and management theories. </a:t>
            </a:r>
          </a:p>
          <a:p>
            <a:r>
              <a:rPr lang="en-GB" dirty="0"/>
              <a:t>Use Harvard style references to cite your reading within your presentation and your essay. </a:t>
            </a:r>
          </a:p>
          <a:p>
            <a:r>
              <a:rPr lang="en-GB" dirty="0"/>
              <a:t>Use reliable and credible sources – journal articles and academic textbooks. </a:t>
            </a:r>
          </a:p>
        </p:txBody>
      </p:sp>
    </p:spTree>
    <p:extLst>
      <p:ext uri="{BB962C8B-B14F-4D97-AF65-F5344CB8AC3E}">
        <p14:creationId xmlns:p14="http://schemas.microsoft.com/office/powerpoint/2010/main" val="530329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F99F83-F1FA-6C2F-57B9-A29D305C6C3A}"/>
              </a:ext>
            </a:extLst>
          </p:cNvPr>
          <p:cNvSpPr txBox="1"/>
          <p:nvPr/>
        </p:nvSpPr>
        <p:spPr>
          <a:xfrm>
            <a:off x="420128" y="494270"/>
            <a:ext cx="8031893"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Assessments – Component </a:t>
            </a:r>
            <a:r>
              <a:rPr lang="en-GB" sz="3600" dirty="0">
                <a:highlight>
                  <a:srgbClr val="FFFF00"/>
                </a:highlight>
                <a:latin typeface="Arial" panose="020B0604020202020204" pitchFamily="34" charset="0"/>
                <a:cs typeface="Arial" panose="020B0604020202020204" pitchFamily="34" charset="0"/>
              </a:rPr>
              <a:t>1</a:t>
            </a:r>
            <a:r>
              <a:rPr lang="en-GB" sz="3600" dirty="0">
                <a:latin typeface="Arial" panose="020B0604020202020204" pitchFamily="34" charset="0"/>
                <a:cs typeface="Arial" panose="020B0604020202020204" pitchFamily="34" charset="0"/>
              </a:rPr>
              <a:t>  </a:t>
            </a:r>
          </a:p>
        </p:txBody>
      </p:sp>
      <p:graphicFrame>
        <p:nvGraphicFramePr>
          <p:cNvPr id="3" name="Table 2">
            <a:extLst>
              <a:ext uri="{FF2B5EF4-FFF2-40B4-BE49-F238E27FC236}">
                <a16:creationId xmlns:a16="http://schemas.microsoft.com/office/drawing/2014/main" id="{BC91055D-E0E7-AF02-F1EA-640536F7E424}"/>
              </a:ext>
            </a:extLst>
          </p:cNvPr>
          <p:cNvGraphicFramePr>
            <a:graphicFrameLocks noGrp="1"/>
          </p:cNvGraphicFramePr>
          <p:nvPr>
            <p:extLst>
              <p:ext uri="{D42A27DB-BD31-4B8C-83A1-F6EECF244321}">
                <p14:modId xmlns:p14="http://schemas.microsoft.com/office/powerpoint/2010/main" val="4090718913"/>
              </p:ext>
            </p:extLst>
          </p:nvPr>
        </p:nvGraphicFramePr>
        <p:xfrm>
          <a:off x="302740" y="1431061"/>
          <a:ext cx="8538520" cy="3511244"/>
        </p:xfrm>
        <a:graphic>
          <a:graphicData uri="http://schemas.openxmlformats.org/drawingml/2006/table">
            <a:tbl>
              <a:tblPr firstRow="1" bandRow="1">
                <a:tableStyleId>{5C22544A-7EE6-4342-B048-85BDC9FD1C3A}</a:tableStyleId>
              </a:tblPr>
              <a:tblGrid>
                <a:gridCol w="1707704">
                  <a:extLst>
                    <a:ext uri="{9D8B030D-6E8A-4147-A177-3AD203B41FA5}">
                      <a16:colId xmlns:a16="http://schemas.microsoft.com/office/drawing/2014/main" val="933615660"/>
                    </a:ext>
                  </a:extLst>
                </a:gridCol>
                <a:gridCol w="973713">
                  <a:extLst>
                    <a:ext uri="{9D8B030D-6E8A-4147-A177-3AD203B41FA5}">
                      <a16:colId xmlns:a16="http://schemas.microsoft.com/office/drawing/2014/main" val="1051573683"/>
                    </a:ext>
                  </a:extLst>
                </a:gridCol>
                <a:gridCol w="1754659">
                  <a:extLst>
                    <a:ext uri="{9D8B030D-6E8A-4147-A177-3AD203B41FA5}">
                      <a16:colId xmlns:a16="http://schemas.microsoft.com/office/drawing/2014/main" val="4187448662"/>
                    </a:ext>
                  </a:extLst>
                </a:gridCol>
                <a:gridCol w="2394740">
                  <a:extLst>
                    <a:ext uri="{9D8B030D-6E8A-4147-A177-3AD203B41FA5}">
                      <a16:colId xmlns:a16="http://schemas.microsoft.com/office/drawing/2014/main" val="2836269387"/>
                    </a:ext>
                  </a:extLst>
                </a:gridCol>
                <a:gridCol w="1707704">
                  <a:extLst>
                    <a:ext uri="{9D8B030D-6E8A-4147-A177-3AD203B41FA5}">
                      <a16:colId xmlns:a16="http://schemas.microsoft.com/office/drawing/2014/main" val="2862592553"/>
                    </a:ext>
                  </a:extLst>
                </a:gridCol>
              </a:tblGrid>
              <a:tr h="610564">
                <a:tc>
                  <a:txBody>
                    <a:bodyPr/>
                    <a:lstStyle/>
                    <a:p>
                      <a:r>
                        <a:rPr lang="en-GB" sz="1600" dirty="0"/>
                        <a:t>Component </a:t>
                      </a:r>
                    </a:p>
                  </a:txBody>
                  <a:tcPr/>
                </a:tc>
                <a:tc>
                  <a:txBody>
                    <a:bodyPr/>
                    <a:lstStyle/>
                    <a:p>
                      <a:r>
                        <a:rPr lang="en-GB" sz="1600" dirty="0"/>
                        <a:t>Time Limit</a:t>
                      </a:r>
                    </a:p>
                  </a:txBody>
                  <a:tcPr/>
                </a:tc>
                <a:tc>
                  <a:txBody>
                    <a:bodyPr/>
                    <a:lstStyle/>
                    <a:p>
                      <a:r>
                        <a:rPr lang="en-GB" sz="1600" dirty="0"/>
                        <a:t>Number of slides</a:t>
                      </a:r>
                    </a:p>
                  </a:txBody>
                  <a:tcPr/>
                </a:tc>
                <a:tc>
                  <a:txBody>
                    <a:bodyPr/>
                    <a:lstStyle/>
                    <a:p>
                      <a:r>
                        <a:rPr lang="en-GB" sz="1600" dirty="0"/>
                        <a:t>Submission Date</a:t>
                      </a:r>
                    </a:p>
                  </a:txBody>
                  <a:tcPr/>
                </a:tc>
                <a:tc>
                  <a:txBody>
                    <a:bodyPr/>
                    <a:lstStyle/>
                    <a:p>
                      <a:r>
                        <a:rPr lang="en-GB" sz="1600" dirty="0"/>
                        <a:t>Presentation Date </a:t>
                      </a:r>
                    </a:p>
                  </a:txBody>
                  <a:tcPr/>
                </a:tc>
                <a:extLst>
                  <a:ext uri="{0D108BD9-81ED-4DB2-BD59-A6C34878D82A}">
                    <a16:rowId xmlns:a16="http://schemas.microsoft.com/office/drawing/2014/main" val="3826194822"/>
                  </a:ext>
                </a:extLst>
              </a:tr>
              <a:tr h="370840">
                <a:tc>
                  <a:txBody>
                    <a:bodyPr/>
                    <a:lstStyle/>
                    <a:p>
                      <a:r>
                        <a:rPr lang="en-GB" sz="1600" dirty="0"/>
                        <a:t>Component 1 – Individual Presentation </a:t>
                      </a:r>
                    </a:p>
                  </a:txBody>
                  <a:tcPr/>
                </a:tc>
                <a:tc>
                  <a:txBody>
                    <a:bodyPr/>
                    <a:lstStyle/>
                    <a:p>
                      <a:r>
                        <a:rPr lang="en-GB" sz="1600" dirty="0"/>
                        <a:t> 15 mins</a:t>
                      </a:r>
                    </a:p>
                  </a:txBody>
                  <a:tcPr/>
                </a:tc>
                <a:tc>
                  <a:txBody>
                    <a:bodyPr/>
                    <a:lstStyle/>
                    <a:p>
                      <a:r>
                        <a:rPr lang="en-GB" sz="1600" dirty="0"/>
                        <a:t>10 - 15</a:t>
                      </a:r>
                    </a:p>
                  </a:txBody>
                  <a:tcPr/>
                </a:tc>
                <a:tc>
                  <a:txBody>
                    <a:bodyPr/>
                    <a:lstStyle/>
                    <a:p>
                      <a:r>
                        <a:rPr lang="en-GB" sz="1600" b="1" dirty="0"/>
                        <a:t>Weekday</a:t>
                      </a:r>
                      <a:r>
                        <a:rPr lang="en-GB" sz="1600" dirty="0"/>
                        <a:t> Group – </a:t>
                      </a:r>
                      <a:r>
                        <a:rPr lang="en-GB" sz="1350" b="1" kern="1200" dirty="0">
                          <a:solidFill>
                            <a:schemeClr val="dk1"/>
                          </a:solidFill>
                          <a:effectLst/>
                          <a:latin typeface="+mn-lt"/>
                          <a:ea typeface="+mn-ea"/>
                          <a:cs typeface="+mn-cs"/>
                        </a:rPr>
                        <a:t>28</a:t>
                      </a:r>
                      <a:r>
                        <a:rPr lang="en-GB" sz="1350" b="1" kern="1200" baseline="30000" dirty="0">
                          <a:solidFill>
                            <a:schemeClr val="dk1"/>
                          </a:solidFill>
                          <a:effectLst/>
                          <a:latin typeface="+mn-lt"/>
                          <a:ea typeface="+mn-ea"/>
                          <a:cs typeface="+mn-cs"/>
                        </a:rPr>
                        <a:t>th</a:t>
                      </a:r>
                      <a:r>
                        <a:rPr lang="en-GB" sz="1350" b="1" kern="1200" dirty="0">
                          <a:solidFill>
                            <a:schemeClr val="dk1"/>
                          </a:solidFill>
                          <a:effectLst/>
                          <a:latin typeface="+mn-lt"/>
                          <a:ea typeface="+mn-ea"/>
                          <a:cs typeface="+mn-cs"/>
                        </a:rPr>
                        <a:t> June 2026 by 2pm</a:t>
                      </a:r>
                    </a:p>
                    <a:p>
                      <a:endParaRPr lang="en-GB" sz="1600" dirty="0"/>
                    </a:p>
                    <a:p>
                      <a:r>
                        <a:rPr lang="en-GB" sz="1600" b="1" dirty="0"/>
                        <a:t>Weekend</a:t>
                      </a:r>
                      <a:r>
                        <a:rPr lang="en-GB" sz="1600" dirty="0"/>
                        <a:t> Group – </a:t>
                      </a:r>
                      <a:r>
                        <a:rPr lang="en-GB" sz="1600" b="1" kern="1200" dirty="0">
                          <a:solidFill>
                            <a:schemeClr val="dk1"/>
                          </a:solidFill>
                          <a:effectLst/>
                          <a:latin typeface="+mn-lt"/>
                          <a:ea typeface="+mn-ea"/>
                          <a:cs typeface="+mn-cs"/>
                        </a:rPr>
                        <a:t>28</a:t>
                      </a:r>
                      <a:r>
                        <a:rPr lang="en-GB" sz="1600" b="1" kern="1200" baseline="30000" dirty="0">
                          <a:solidFill>
                            <a:schemeClr val="dk1"/>
                          </a:solidFill>
                          <a:effectLst/>
                          <a:latin typeface="+mn-lt"/>
                          <a:ea typeface="+mn-ea"/>
                          <a:cs typeface="+mn-cs"/>
                        </a:rPr>
                        <a:t>th</a:t>
                      </a:r>
                      <a:r>
                        <a:rPr lang="en-GB" sz="1600" b="1" kern="1200" dirty="0">
                          <a:solidFill>
                            <a:schemeClr val="dk1"/>
                          </a:solidFill>
                          <a:effectLst/>
                          <a:latin typeface="+mn-lt"/>
                          <a:ea typeface="+mn-ea"/>
                          <a:cs typeface="+mn-cs"/>
                        </a:rPr>
                        <a:t> June 2026 by 2pm</a:t>
                      </a:r>
                      <a:endParaRPr lang="en-GB" sz="1600" dirty="0"/>
                    </a:p>
                  </a:txBody>
                  <a:tcPr/>
                </a:tc>
                <a:tc>
                  <a:txBody>
                    <a:bodyPr/>
                    <a:lstStyle/>
                    <a:p>
                      <a:r>
                        <a:rPr lang="en-GB" sz="1600" b="1" dirty="0"/>
                        <a:t>W/c Monday</a:t>
                      </a:r>
                      <a:r>
                        <a:rPr lang="en-GB" sz="1600" dirty="0"/>
                        <a:t> </a:t>
                      </a:r>
                      <a:r>
                        <a:rPr lang="en-GB" sz="1600" b="1" kern="1200" dirty="0">
                          <a:solidFill>
                            <a:schemeClr val="dk1"/>
                          </a:solidFill>
                          <a:effectLst/>
                          <a:latin typeface="+mn-lt"/>
                          <a:ea typeface="+mn-ea"/>
                          <a:cs typeface="+mn-cs"/>
                        </a:rPr>
                        <a:t>29</a:t>
                      </a:r>
                      <a:r>
                        <a:rPr lang="en-GB" sz="1600" b="1" kern="1200" baseline="30000" dirty="0">
                          <a:solidFill>
                            <a:schemeClr val="dk1"/>
                          </a:solidFill>
                          <a:effectLst/>
                          <a:latin typeface="+mn-lt"/>
                          <a:ea typeface="+mn-ea"/>
                          <a:cs typeface="+mn-cs"/>
                        </a:rPr>
                        <a:t>th</a:t>
                      </a:r>
                      <a:r>
                        <a:rPr lang="en-GB" sz="1600" b="1" kern="1200" dirty="0">
                          <a:solidFill>
                            <a:schemeClr val="dk1"/>
                          </a:solidFill>
                          <a:effectLst/>
                          <a:latin typeface="+mn-lt"/>
                          <a:ea typeface="+mn-ea"/>
                          <a:cs typeface="+mn-cs"/>
                        </a:rPr>
                        <a:t> June 2026 by 2pm </a:t>
                      </a:r>
                      <a:r>
                        <a:rPr lang="en-GB" sz="1600" dirty="0"/>
                        <a:t>– during normal session time</a:t>
                      </a:r>
                    </a:p>
                    <a:p>
                      <a:endParaRPr lang="en-GB" sz="1600" dirty="0"/>
                    </a:p>
                    <a:p>
                      <a:r>
                        <a:rPr lang="en-GB" sz="1600" b="1" dirty="0"/>
                        <a:t>Saturday</a:t>
                      </a:r>
                      <a:r>
                        <a:rPr lang="en-GB" sz="1600" dirty="0"/>
                        <a:t> 4</a:t>
                      </a:r>
                      <a:r>
                        <a:rPr lang="en-GB" sz="1600" baseline="30000" dirty="0"/>
                        <a:t>th</a:t>
                      </a:r>
                      <a:r>
                        <a:rPr lang="en-GB" sz="1600" dirty="0"/>
                        <a:t> July 2026 – during normal session time. </a:t>
                      </a:r>
                    </a:p>
                  </a:txBody>
                  <a:tcPr/>
                </a:tc>
                <a:extLst>
                  <a:ext uri="{0D108BD9-81ED-4DB2-BD59-A6C34878D82A}">
                    <a16:rowId xmlns:a16="http://schemas.microsoft.com/office/drawing/2014/main" val="2584478229"/>
                  </a:ext>
                </a:extLst>
              </a:tr>
              <a:tr h="370840">
                <a:tc gridSpan="5">
                  <a:txBody>
                    <a:bodyPr/>
                    <a:lstStyle/>
                    <a:p>
                      <a:r>
                        <a:rPr lang="en-GB" dirty="0"/>
                        <a:t>Assessment Specification and support materials will be explained at the end of the session today.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380615975"/>
                  </a:ext>
                </a:extLst>
              </a:tr>
            </a:tbl>
          </a:graphicData>
        </a:graphic>
      </p:graphicFrame>
      <p:sp>
        <p:nvSpPr>
          <p:cNvPr id="4" name="TextBox 3">
            <a:extLst>
              <a:ext uri="{FF2B5EF4-FFF2-40B4-BE49-F238E27FC236}">
                <a16:creationId xmlns:a16="http://schemas.microsoft.com/office/drawing/2014/main" id="{6466C9C2-8391-7B9C-AC13-81FC80483A79}"/>
              </a:ext>
            </a:extLst>
          </p:cNvPr>
          <p:cNvSpPr txBox="1"/>
          <p:nvPr/>
        </p:nvSpPr>
        <p:spPr>
          <a:xfrm>
            <a:off x="762000" y="4957482"/>
            <a:ext cx="7781364" cy="646331"/>
          </a:xfrm>
          <a:prstGeom prst="rect">
            <a:avLst/>
          </a:prstGeom>
          <a:noFill/>
        </p:spPr>
        <p:txBody>
          <a:bodyPr wrap="square" rtlCol="0">
            <a:spAutoFit/>
          </a:bodyPr>
          <a:lstStyle/>
          <a:p>
            <a:r>
              <a:rPr lang="en-GB" dirty="0"/>
              <a:t>The use of AI will </a:t>
            </a:r>
            <a:r>
              <a:rPr lang="en-GB" b="1" u="sng" dirty="0"/>
              <a:t>not</a:t>
            </a:r>
            <a:r>
              <a:rPr lang="en-GB" dirty="0"/>
              <a:t> be permitted for the completion of this assessment. Reading and support will be provided in class. </a:t>
            </a:r>
          </a:p>
        </p:txBody>
      </p:sp>
    </p:spTree>
    <p:extLst>
      <p:ext uri="{BB962C8B-B14F-4D97-AF65-F5344CB8AC3E}">
        <p14:creationId xmlns:p14="http://schemas.microsoft.com/office/powerpoint/2010/main" val="309154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1B46A-F037-DD31-6B4A-E26C7DFBAA0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AA1A1E8-DD8A-B1CF-DD92-6CAAE0F76402}"/>
              </a:ext>
            </a:extLst>
          </p:cNvPr>
          <p:cNvSpPr txBox="1"/>
          <p:nvPr/>
        </p:nvSpPr>
        <p:spPr>
          <a:xfrm>
            <a:off x="420128" y="494270"/>
            <a:ext cx="7512909"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Assessments – Component </a:t>
            </a:r>
            <a:r>
              <a:rPr lang="en-GB" sz="3600" b="1" dirty="0">
                <a:highlight>
                  <a:srgbClr val="FFFF00"/>
                </a:highlight>
                <a:latin typeface="Arial" panose="020B0604020202020204" pitchFamily="34" charset="0"/>
                <a:cs typeface="Arial" panose="020B0604020202020204" pitchFamily="34" charset="0"/>
              </a:rPr>
              <a:t>2</a:t>
            </a:r>
            <a:r>
              <a:rPr lang="en-GB" sz="3600" b="1" dirty="0">
                <a:latin typeface="Arial" panose="020B0604020202020204" pitchFamily="34" charset="0"/>
                <a:cs typeface="Arial" panose="020B0604020202020204" pitchFamily="34" charset="0"/>
              </a:rPr>
              <a:t> </a:t>
            </a:r>
          </a:p>
        </p:txBody>
      </p:sp>
      <p:graphicFrame>
        <p:nvGraphicFramePr>
          <p:cNvPr id="3" name="Table 2">
            <a:extLst>
              <a:ext uri="{FF2B5EF4-FFF2-40B4-BE49-F238E27FC236}">
                <a16:creationId xmlns:a16="http://schemas.microsoft.com/office/drawing/2014/main" id="{C3D3C0B1-8B18-C19D-8FC7-E844B0753DC1}"/>
              </a:ext>
            </a:extLst>
          </p:cNvPr>
          <p:cNvGraphicFramePr>
            <a:graphicFrameLocks noGrp="1"/>
          </p:cNvGraphicFramePr>
          <p:nvPr>
            <p:extLst>
              <p:ext uri="{D42A27DB-BD31-4B8C-83A1-F6EECF244321}">
                <p14:modId xmlns:p14="http://schemas.microsoft.com/office/powerpoint/2010/main" val="4244903355"/>
              </p:ext>
            </p:extLst>
          </p:nvPr>
        </p:nvGraphicFramePr>
        <p:xfrm>
          <a:off x="302740" y="1780674"/>
          <a:ext cx="8538520" cy="2873876"/>
        </p:xfrm>
        <a:graphic>
          <a:graphicData uri="http://schemas.openxmlformats.org/drawingml/2006/table">
            <a:tbl>
              <a:tblPr firstRow="1" bandRow="1">
                <a:tableStyleId>{5C22544A-7EE6-4342-B048-85BDC9FD1C3A}</a:tableStyleId>
              </a:tblPr>
              <a:tblGrid>
                <a:gridCol w="1707704">
                  <a:extLst>
                    <a:ext uri="{9D8B030D-6E8A-4147-A177-3AD203B41FA5}">
                      <a16:colId xmlns:a16="http://schemas.microsoft.com/office/drawing/2014/main" val="933615660"/>
                    </a:ext>
                  </a:extLst>
                </a:gridCol>
                <a:gridCol w="973713">
                  <a:extLst>
                    <a:ext uri="{9D8B030D-6E8A-4147-A177-3AD203B41FA5}">
                      <a16:colId xmlns:a16="http://schemas.microsoft.com/office/drawing/2014/main" val="1051573683"/>
                    </a:ext>
                  </a:extLst>
                </a:gridCol>
                <a:gridCol w="2675238">
                  <a:extLst>
                    <a:ext uri="{9D8B030D-6E8A-4147-A177-3AD203B41FA5}">
                      <a16:colId xmlns:a16="http://schemas.microsoft.com/office/drawing/2014/main" val="4187448662"/>
                    </a:ext>
                  </a:extLst>
                </a:gridCol>
                <a:gridCol w="3181865">
                  <a:extLst>
                    <a:ext uri="{9D8B030D-6E8A-4147-A177-3AD203B41FA5}">
                      <a16:colId xmlns:a16="http://schemas.microsoft.com/office/drawing/2014/main" val="2836269387"/>
                    </a:ext>
                  </a:extLst>
                </a:gridCol>
              </a:tblGrid>
              <a:tr h="548725">
                <a:tc>
                  <a:txBody>
                    <a:bodyPr/>
                    <a:lstStyle/>
                    <a:p>
                      <a:r>
                        <a:rPr lang="en-GB" dirty="0"/>
                        <a:t>Component </a:t>
                      </a:r>
                    </a:p>
                  </a:txBody>
                  <a:tcPr/>
                </a:tc>
                <a:tc>
                  <a:txBody>
                    <a:bodyPr/>
                    <a:lstStyle/>
                    <a:p>
                      <a:r>
                        <a:rPr lang="en-GB" dirty="0"/>
                        <a:t>Word Count</a:t>
                      </a:r>
                    </a:p>
                  </a:txBody>
                  <a:tcPr/>
                </a:tc>
                <a:tc>
                  <a:txBody>
                    <a:bodyPr/>
                    <a:lstStyle/>
                    <a:p>
                      <a:r>
                        <a:rPr lang="en-GB" dirty="0"/>
                        <a:t>Essay Topic Focus </a:t>
                      </a:r>
                    </a:p>
                  </a:txBody>
                  <a:tcPr/>
                </a:tc>
                <a:tc>
                  <a:txBody>
                    <a:bodyPr/>
                    <a:lstStyle/>
                    <a:p>
                      <a:r>
                        <a:rPr lang="en-GB" dirty="0"/>
                        <a:t>Submission Date</a:t>
                      </a:r>
                    </a:p>
                  </a:txBody>
                  <a:tcPr/>
                </a:tc>
                <a:extLst>
                  <a:ext uri="{0D108BD9-81ED-4DB2-BD59-A6C34878D82A}">
                    <a16:rowId xmlns:a16="http://schemas.microsoft.com/office/drawing/2014/main" val="3826194822"/>
                  </a:ext>
                </a:extLst>
              </a:tr>
              <a:tr h="1920536">
                <a:tc>
                  <a:txBody>
                    <a:bodyPr/>
                    <a:lstStyle/>
                    <a:p>
                      <a:r>
                        <a:rPr lang="en-GB" sz="1600" dirty="0"/>
                        <a:t>Component 1 – </a:t>
                      </a:r>
                      <a:r>
                        <a:rPr lang="en-GB" sz="1600" b="1" dirty="0"/>
                        <a:t>Essay</a:t>
                      </a:r>
                    </a:p>
                  </a:txBody>
                  <a:tcPr/>
                </a:tc>
                <a:tc>
                  <a:txBody>
                    <a:bodyPr/>
                    <a:lstStyle/>
                    <a:p>
                      <a:r>
                        <a:rPr lang="en-GB" sz="1600" dirty="0"/>
                        <a:t> 2000 words</a:t>
                      </a:r>
                    </a:p>
                  </a:txBody>
                  <a:tcPr/>
                </a:tc>
                <a:tc>
                  <a:txBody>
                    <a:bodyPr/>
                    <a:lstStyle/>
                    <a:p>
                      <a:endParaRPr lang="en-GB" sz="1600" kern="1200" dirty="0">
                        <a:solidFill>
                          <a:schemeClr val="dk1"/>
                        </a:solidFill>
                        <a:effectLst/>
                        <a:latin typeface="+mn-lt"/>
                        <a:ea typeface="+mn-ea"/>
                        <a:cs typeface="+mn-cs"/>
                      </a:endParaRPr>
                    </a:p>
                    <a:p>
                      <a:r>
                        <a:rPr lang="en-GB" sz="1600" kern="1200" dirty="0">
                          <a:solidFill>
                            <a:schemeClr val="dk1"/>
                          </a:solidFill>
                          <a:effectLst/>
                          <a:latin typeface="+mn-lt"/>
                          <a:ea typeface="+mn-ea"/>
                          <a:cs typeface="+mn-cs"/>
                        </a:rPr>
                        <a:t>Why controlling is essential in organisations of all types. </a:t>
                      </a:r>
                      <a:endParaRPr lang="en-GB" sz="1600" dirty="0"/>
                    </a:p>
                  </a:txBody>
                  <a:tcPr/>
                </a:tc>
                <a:tc>
                  <a:txBody>
                    <a:bodyPr/>
                    <a:lstStyle/>
                    <a:p>
                      <a:r>
                        <a:rPr lang="en-GB" sz="1600" b="1" dirty="0"/>
                        <a:t>Weekday</a:t>
                      </a:r>
                      <a:r>
                        <a:rPr lang="en-GB" sz="1600" dirty="0"/>
                        <a:t> Group and </a:t>
                      </a:r>
                    </a:p>
                    <a:p>
                      <a:r>
                        <a:rPr lang="en-GB" sz="1600" b="1" dirty="0"/>
                        <a:t>Weekend</a:t>
                      </a:r>
                      <a:r>
                        <a:rPr lang="en-GB" sz="1600" dirty="0"/>
                        <a:t> Group </a:t>
                      </a:r>
                    </a:p>
                    <a:p>
                      <a:r>
                        <a:rPr lang="en-GB" sz="1600" dirty="0"/>
                        <a:t>Deadline </a:t>
                      </a:r>
                      <a:r>
                        <a:rPr lang="en-GB" sz="1600" b="1" dirty="0"/>
                        <a:t>– </a:t>
                      </a:r>
                      <a:r>
                        <a:rPr lang="en-GB" sz="1350" b="1" kern="1200" dirty="0">
                          <a:solidFill>
                            <a:schemeClr val="dk1"/>
                          </a:solidFill>
                          <a:effectLst/>
                          <a:latin typeface="+mn-lt"/>
                          <a:ea typeface="+mn-ea"/>
                          <a:cs typeface="+mn-cs"/>
                        </a:rPr>
                        <a:t>28</a:t>
                      </a:r>
                      <a:r>
                        <a:rPr lang="en-GB" sz="1350" b="1" kern="1200" baseline="30000" dirty="0">
                          <a:solidFill>
                            <a:schemeClr val="dk1"/>
                          </a:solidFill>
                          <a:effectLst/>
                          <a:latin typeface="+mn-lt"/>
                          <a:ea typeface="+mn-ea"/>
                          <a:cs typeface="+mn-cs"/>
                        </a:rPr>
                        <a:t>th</a:t>
                      </a:r>
                      <a:r>
                        <a:rPr lang="en-GB" sz="1350" b="1" kern="1200" dirty="0">
                          <a:solidFill>
                            <a:schemeClr val="dk1"/>
                          </a:solidFill>
                          <a:effectLst/>
                          <a:latin typeface="+mn-lt"/>
                          <a:ea typeface="+mn-ea"/>
                          <a:cs typeface="+mn-cs"/>
                        </a:rPr>
                        <a:t> July 2026, before 2pm</a:t>
                      </a:r>
                      <a:endParaRPr lang="en-GB" sz="1600" dirty="0"/>
                    </a:p>
                    <a:p>
                      <a:endParaRPr lang="en-GB" sz="1600" dirty="0"/>
                    </a:p>
                    <a:p>
                      <a:endParaRPr lang="en-GB" sz="1600" dirty="0"/>
                    </a:p>
                    <a:p>
                      <a:endParaRPr lang="en-GB" sz="1600" dirty="0"/>
                    </a:p>
                  </a:txBody>
                  <a:tcPr/>
                </a:tc>
                <a:extLst>
                  <a:ext uri="{0D108BD9-81ED-4DB2-BD59-A6C34878D82A}">
                    <a16:rowId xmlns:a16="http://schemas.microsoft.com/office/drawing/2014/main" val="2584478229"/>
                  </a:ext>
                </a:extLst>
              </a:tr>
              <a:tr h="404615">
                <a:tc gridSpan="4">
                  <a:txBody>
                    <a:bodyPr/>
                    <a:lstStyle/>
                    <a:p>
                      <a:r>
                        <a:rPr lang="en-GB" dirty="0"/>
                        <a:t>Assessment Specification and support materials will be explained at the end of the session today. </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380615975"/>
                  </a:ext>
                </a:extLst>
              </a:tr>
            </a:tbl>
          </a:graphicData>
        </a:graphic>
      </p:graphicFrame>
      <p:sp>
        <p:nvSpPr>
          <p:cNvPr id="4" name="TextBox 3">
            <a:extLst>
              <a:ext uri="{FF2B5EF4-FFF2-40B4-BE49-F238E27FC236}">
                <a16:creationId xmlns:a16="http://schemas.microsoft.com/office/drawing/2014/main" id="{B3C75A08-D062-BFCE-9798-A2AE705C55B6}"/>
              </a:ext>
            </a:extLst>
          </p:cNvPr>
          <p:cNvSpPr txBox="1"/>
          <p:nvPr/>
        </p:nvSpPr>
        <p:spPr>
          <a:xfrm>
            <a:off x="806824" y="4805082"/>
            <a:ext cx="7781364" cy="646331"/>
          </a:xfrm>
          <a:prstGeom prst="rect">
            <a:avLst/>
          </a:prstGeom>
          <a:noFill/>
        </p:spPr>
        <p:txBody>
          <a:bodyPr wrap="square" rtlCol="0">
            <a:spAutoFit/>
          </a:bodyPr>
          <a:lstStyle/>
          <a:p>
            <a:r>
              <a:rPr lang="en-GB" dirty="0"/>
              <a:t>The use of AI will </a:t>
            </a:r>
            <a:r>
              <a:rPr lang="en-GB" b="1" u="sng" dirty="0"/>
              <a:t>not</a:t>
            </a:r>
            <a:r>
              <a:rPr lang="en-GB" dirty="0"/>
              <a:t> be permitted for the completion of this assessment. Reading and support will be provided in class. </a:t>
            </a:r>
          </a:p>
        </p:txBody>
      </p:sp>
    </p:spTree>
    <p:extLst>
      <p:ext uri="{BB962C8B-B14F-4D97-AF65-F5344CB8AC3E}">
        <p14:creationId xmlns:p14="http://schemas.microsoft.com/office/powerpoint/2010/main" val="3424160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0DDE5-F747-9B09-3FAD-3AB0ECDF6078}"/>
              </a:ext>
            </a:extLst>
          </p:cNvPr>
          <p:cNvSpPr>
            <a:spLocks noGrp="1"/>
          </p:cNvSpPr>
          <p:nvPr>
            <p:ph type="title"/>
          </p:nvPr>
        </p:nvSpPr>
        <p:spPr>
          <a:xfrm>
            <a:off x="457200" y="120316"/>
            <a:ext cx="8229600" cy="890337"/>
          </a:xfrm>
        </p:spPr>
        <p:txBody>
          <a:bodyPr/>
          <a:lstStyle/>
          <a:p>
            <a:r>
              <a:rPr lang="en-GB" b="1" dirty="0"/>
              <a:t>What is Critical Evaluation?</a:t>
            </a:r>
          </a:p>
        </p:txBody>
      </p:sp>
      <p:sp>
        <p:nvSpPr>
          <p:cNvPr id="3" name="Content Placeholder 2">
            <a:extLst>
              <a:ext uri="{FF2B5EF4-FFF2-40B4-BE49-F238E27FC236}">
                <a16:creationId xmlns:a16="http://schemas.microsoft.com/office/drawing/2014/main" id="{30F36605-214C-EFC5-87EE-7C188E1E01BC}"/>
              </a:ext>
            </a:extLst>
          </p:cNvPr>
          <p:cNvSpPr>
            <a:spLocks noGrp="1"/>
          </p:cNvSpPr>
          <p:nvPr>
            <p:ph idx="1"/>
          </p:nvPr>
        </p:nvSpPr>
        <p:spPr>
          <a:xfrm>
            <a:off x="457200" y="1176950"/>
            <a:ext cx="8229600" cy="4340283"/>
          </a:xfrm>
        </p:spPr>
        <p:txBody>
          <a:bodyPr>
            <a:normAutofit fontScale="85000" lnSpcReduction="20000"/>
          </a:bodyPr>
          <a:lstStyle/>
          <a:p>
            <a:pPr marL="0" indent="0">
              <a:buNone/>
            </a:pPr>
            <a:r>
              <a:rPr lang="en-GB" dirty="0"/>
              <a:t>Critical evaluation means going beyond just describing information. It involves carefully examining ideas, theories, or evidence, questioning how strong and reliable they are, and making a clear, justified judgement.</a:t>
            </a:r>
          </a:p>
          <a:p>
            <a:pPr marL="0" indent="0">
              <a:buNone/>
            </a:pPr>
            <a:endParaRPr lang="en-GB" dirty="0"/>
          </a:p>
          <a:p>
            <a:pPr marL="0" indent="0">
              <a:buNone/>
            </a:pPr>
            <a:r>
              <a:rPr lang="en-GB" dirty="0"/>
              <a:t>Critical evaluation means you should be able to:</a:t>
            </a:r>
          </a:p>
          <a:p>
            <a:r>
              <a:rPr lang="en-GB" b="1" dirty="0"/>
              <a:t>Explain key ideas or models</a:t>
            </a:r>
            <a:r>
              <a:rPr lang="en-GB" dirty="0"/>
              <a:t> (e.g. business theories, strategies, data)</a:t>
            </a:r>
          </a:p>
          <a:p>
            <a:r>
              <a:rPr lang="en-GB" b="1" dirty="0"/>
              <a:t>Analyse strengths and weaknesses</a:t>
            </a:r>
            <a:r>
              <a:rPr lang="en-GB" dirty="0"/>
              <a:t> — what works well and what does not</a:t>
            </a:r>
          </a:p>
          <a:p>
            <a:r>
              <a:rPr lang="en-GB" b="1" dirty="0"/>
              <a:t>Consider different viewpoints</a:t>
            </a:r>
            <a:r>
              <a:rPr lang="en-GB" dirty="0"/>
              <a:t> rather than accepting one idea as “correct”</a:t>
            </a:r>
          </a:p>
          <a:p>
            <a:r>
              <a:rPr lang="en-GB" b="1" dirty="0"/>
              <a:t>Use evidence</a:t>
            </a:r>
            <a:r>
              <a:rPr lang="en-GB" dirty="0"/>
              <a:t> (research, data, real business examples) to support your points</a:t>
            </a:r>
          </a:p>
          <a:p>
            <a:r>
              <a:rPr lang="en-GB" b="1" dirty="0"/>
              <a:t>Draw a reasoned conclusion</a:t>
            </a:r>
            <a:r>
              <a:rPr lang="en-GB" dirty="0"/>
              <a:t> about what is most useful or appropriate in a given business context</a:t>
            </a:r>
          </a:p>
          <a:p>
            <a:pPr marL="0" indent="0">
              <a:buNone/>
            </a:pPr>
            <a:endParaRPr lang="en-GB" dirty="0"/>
          </a:p>
          <a:p>
            <a:endParaRPr lang="en-GB" dirty="0"/>
          </a:p>
        </p:txBody>
      </p:sp>
    </p:spTree>
    <p:extLst>
      <p:ext uri="{BB962C8B-B14F-4D97-AF65-F5344CB8AC3E}">
        <p14:creationId xmlns:p14="http://schemas.microsoft.com/office/powerpoint/2010/main" val="2687090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FBC10-69AC-5463-8E23-C7C89A5763FA}"/>
              </a:ext>
            </a:extLst>
          </p:cNvPr>
          <p:cNvSpPr>
            <a:spLocks noGrp="1"/>
          </p:cNvSpPr>
          <p:nvPr>
            <p:ph type="title"/>
          </p:nvPr>
        </p:nvSpPr>
        <p:spPr>
          <a:xfrm>
            <a:off x="457200" y="274638"/>
            <a:ext cx="8229600" cy="675857"/>
          </a:xfrm>
        </p:spPr>
        <p:txBody>
          <a:bodyPr/>
          <a:lstStyle/>
          <a:p>
            <a:r>
              <a:rPr lang="en-GB" b="1" dirty="0"/>
              <a:t>Becoming Critical</a:t>
            </a:r>
          </a:p>
        </p:txBody>
      </p:sp>
      <p:sp>
        <p:nvSpPr>
          <p:cNvPr id="3" name="Content Placeholder 2">
            <a:extLst>
              <a:ext uri="{FF2B5EF4-FFF2-40B4-BE49-F238E27FC236}">
                <a16:creationId xmlns:a16="http://schemas.microsoft.com/office/drawing/2014/main" id="{1DD1E081-4D15-80FE-3369-68759208B1C9}"/>
              </a:ext>
            </a:extLst>
          </p:cNvPr>
          <p:cNvSpPr>
            <a:spLocks noGrp="1"/>
          </p:cNvSpPr>
          <p:nvPr>
            <p:ph idx="1"/>
          </p:nvPr>
        </p:nvSpPr>
        <p:spPr>
          <a:xfrm>
            <a:off x="228600" y="1082843"/>
            <a:ext cx="8458200" cy="3932778"/>
          </a:xfrm>
        </p:spPr>
        <p:txBody>
          <a:bodyPr>
            <a:normAutofit fontScale="92500"/>
          </a:bodyPr>
          <a:lstStyle/>
          <a:p>
            <a:pPr marL="0" indent="0">
              <a:buNone/>
            </a:pPr>
            <a:r>
              <a:rPr lang="en-GB" dirty="0"/>
              <a:t>In simple terms:</a:t>
            </a:r>
          </a:p>
          <a:p>
            <a:r>
              <a:rPr lang="en-GB" i="1" dirty="0"/>
              <a:t>Critical evaluation is about asking “how good is this?”, “why does it work or not work?”, and “so what does this mean in practice?”</a:t>
            </a:r>
            <a:endParaRPr lang="en-GB" dirty="0"/>
          </a:p>
          <a:p>
            <a:pPr marL="0" indent="0">
              <a:buNone/>
            </a:pPr>
            <a:endParaRPr lang="en-GB" dirty="0"/>
          </a:p>
          <a:p>
            <a:pPr marL="0" indent="0">
              <a:buNone/>
            </a:pPr>
            <a:r>
              <a:rPr lang="en-GB" dirty="0"/>
              <a:t>It shows independent thinking, good judgement, and the ability to apply knowledge to real-world business problems, skills expected at final-year undergraduate level.</a:t>
            </a:r>
          </a:p>
          <a:p>
            <a:pPr marL="0" indent="0">
              <a:buNone/>
            </a:pPr>
            <a:endParaRPr lang="en-GB" dirty="0"/>
          </a:p>
          <a:p>
            <a:pPr marL="0" indent="0">
              <a:buNone/>
            </a:pPr>
            <a:r>
              <a:rPr lang="en-GB" dirty="0"/>
              <a:t>Before you can begin you evaluate, you must first </a:t>
            </a:r>
            <a:r>
              <a:rPr lang="en-GB" u="sng" dirty="0"/>
              <a:t>think</a:t>
            </a:r>
            <a:r>
              <a:rPr lang="en-GB" dirty="0"/>
              <a:t> critically. </a:t>
            </a:r>
          </a:p>
        </p:txBody>
      </p:sp>
    </p:spTree>
    <p:extLst>
      <p:ext uri="{BB962C8B-B14F-4D97-AF65-F5344CB8AC3E}">
        <p14:creationId xmlns:p14="http://schemas.microsoft.com/office/powerpoint/2010/main" val="3401531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585C-B83D-A09A-A58E-6B47479D7BCD}"/>
              </a:ext>
            </a:extLst>
          </p:cNvPr>
          <p:cNvSpPr>
            <a:spLocks noGrp="1"/>
          </p:cNvSpPr>
          <p:nvPr>
            <p:ph type="title"/>
          </p:nvPr>
        </p:nvSpPr>
        <p:spPr>
          <a:xfrm>
            <a:off x="180474" y="274638"/>
            <a:ext cx="8963526" cy="832147"/>
          </a:xfrm>
        </p:spPr>
        <p:txBody>
          <a:bodyPr/>
          <a:lstStyle/>
          <a:p>
            <a:r>
              <a:rPr lang="en-GB" b="1" dirty="0"/>
              <a:t>What is Critical Thinking?</a:t>
            </a:r>
          </a:p>
        </p:txBody>
      </p:sp>
      <p:pic>
        <p:nvPicPr>
          <p:cNvPr id="5" name="Content Placeholder 4">
            <a:extLst>
              <a:ext uri="{FF2B5EF4-FFF2-40B4-BE49-F238E27FC236}">
                <a16:creationId xmlns:a16="http://schemas.microsoft.com/office/drawing/2014/main" id="{29FCCD91-38B1-14F2-4204-73B4045B4AD0}"/>
              </a:ext>
            </a:extLst>
          </p:cNvPr>
          <p:cNvPicPr>
            <a:picLocks noGrp="1" noRot="1" noChangeAspect="1" noMove="1" noResize="1" noEditPoints="1" noAdjustHandles="1" noChangeArrowheads="1" noChangeShapeType="1" noCrop="1"/>
          </p:cNvPicPr>
          <p:nvPr>
            <p:ph idx="1"/>
          </p:nvPr>
        </p:nvPicPr>
        <p:blipFill rotWithShape="1">
          <a:blip r:embed="rId2"/>
          <a:srcRect r="2860"/>
          <a:stretch/>
        </p:blipFill>
        <p:spPr>
          <a:xfrm>
            <a:off x="349913" y="1417638"/>
            <a:ext cx="8542567" cy="1346520"/>
          </a:xfrm>
        </p:spPr>
      </p:pic>
      <p:sp>
        <p:nvSpPr>
          <p:cNvPr id="6" name="TextBox 5">
            <a:extLst>
              <a:ext uri="{FF2B5EF4-FFF2-40B4-BE49-F238E27FC236}">
                <a16:creationId xmlns:a16="http://schemas.microsoft.com/office/drawing/2014/main" id="{C96D53B3-234D-9FEC-0582-F0DD6A2D16DC}"/>
              </a:ext>
            </a:extLst>
          </p:cNvPr>
          <p:cNvSpPr txBox="1">
            <a:spLocks noGrp="1" noRot="1" noMove="1" noResize="1" noEditPoints="1" noAdjustHandles="1" noChangeArrowheads="1" noChangeShapeType="1"/>
          </p:cNvSpPr>
          <p:nvPr/>
        </p:nvSpPr>
        <p:spPr>
          <a:xfrm>
            <a:off x="5724128" y="2561172"/>
            <a:ext cx="3898776" cy="369332"/>
          </a:xfrm>
          <a:prstGeom prst="rect">
            <a:avLst/>
          </a:prstGeom>
          <a:noFill/>
        </p:spPr>
        <p:txBody>
          <a:bodyPr wrap="square" rtlCol="0">
            <a:spAutoFit/>
          </a:bodyPr>
          <a:lstStyle/>
          <a:p>
            <a:r>
              <a:rPr lang="en-GB"/>
              <a:t>Frohman &amp; Lupton (2020, p5)</a:t>
            </a:r>
          </a:p>
        </p:txBody>
      </p:sp>
      <p:sp>
        <p:nvSpPr>
          <p:cNvPr id="7" name="Rectangle: Rounded Corners 6">
            <a:extLst>
              <a:ext uri="{FF2B5EF4-FFF2-40B4-BE49-F238E27FC236}">
                <a16:creationId xmlns:a16="http://schemas.microsoft.com/office/drawing/2014/main" id="{B84EB520-81E6-DAB7-D5AD-C671A1DB29D9}"/>
              </a:ext>
            </a:extLst>
          </p:cNvPr>
          <p:cNvSpPr/>
          <p:nvPr/>
        </p:nvSpPr>
        <p:spPr>
          <a:xfrm>
            <a:off x="827585" y="317338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Avoid</a:t>
            </a:r>
            <a:r>
              <a:rPr lang="en-GB" sz="2400">
                <a:latin typeface="Arial" panose="020B0604020202020204" pitchFamily="34" charset="0"/>
                <a:cs typeface="Arial" panose="020B0604020202020204" pitchFamily="34" charset="0"/>
              </a:rPr>
              <a:t> being biased</a:t>
            </a:r>
          </a:p>
        </p:txBody>
      </p:sp>
      <p:sp>
        <p:nvSpPr>
          <p:cNvPr id="8" name="Rectangle: Rounded Corners 7">
            <a:extLst>
              <a:ext uri="{FF2B5EF4-FFF2-40B4-BE49-F238E27FC236}">
                <a16:creationId xmlns:a16="http://schemas.microsoft.com/office/drawing/2014/main" id="{F612056B-34E0-000B-BABC-15AED82641C0}"/>
              </a:ext>
            </a:extLst>
          </p:cNvPr>
          <p:cNvSpPr/>
          <p:nvPr/>
        </p:nvSpPr>
        <p:spPr>
          <a:xfrm>
            <a:off x="827585" y="436510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opinions</a:t>
            </a:r>
          </a:p>
        </p:txBody>
      </p:sp>
      <p:sp>
        <p:nvSpPr>
          <p:cNvPr id="9" name="Rectangle: Rounded Corners 8">
            <a:extLst>
              <a:ext uri="{FF2B5EF4-FFF2-40B4-BE49-F238E27FC236}">
                <a16:creationId xmlns:a16="http://schemas.microsoft.com/office/drawing/2014/main" id="{39AC5B50-29DF-5E7E-DC7B-FAE44B230B60}"/>
              </a:ext>
            </a:extLst>
          </p:cNvPr>
          <p:cNvSpPr/>
          <p:nvPr/>
        </p:nvSpPr>
        <p:spPr>
          <a:xfrm>
            <a:off x="5292079" y="3169156"/>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options</a:t>
            </a:r>
          </a:p>
        </p:txBody>
      </p:sp>
      <p:sp>
        <p:nvSpPr>
          <p:cNvPr id="10" name="Rectangle: Rounded Corners 9">
            <a:extLst>
              <a:ext uri="{FF2B5EF4-FFF2-40B4-BE49-F238E27FC236}">
                <a16:creationId xmlns:a16="http://schemas.microsoft.com/office/drawing/2014/main" id="{DBCAD3CB-3CEF-F4F5-2733-C17179949964}"/>
              </a:ext>
            </a:extLst>
          </p:cNvPr>
          <p:cNvSpPr/>
          <p:nvPr/>
        </p:nvSpPr>
        <p:spPr>
          <a:xfrm>
            <a:off x="5313072" y="4288675"/>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Objectively</a:t>
            </a:r>
            <a:r>
              <a:rPr lang="en-GB" sz="2400">
                <a:latin typeface="Arial" panose="020B0604020202020204" pitchFamily="34" charset="0"/>
                <a:cs typeface="Arial" panose="020B0604020202020204" pitchFamily="34" charset="0"/>
              </a:rPr>
              <a:t> consider evidence </a:t>
            </a:r>
            <a:endParaRPr lang="en-GB"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19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EE16-4D20-E5C7-03C2-97EAB45F7050}"/>
              </a:ext>
            </a:extLst>
          </p:cNvPr>
          <p:cNvSpPr>
            <a:spLocks noGrp="1"/>
          </p:cNvSpPr>
          <p:nvPr>
            <p:ph type="title"/>
          </p:nvPr>
        </p:nvSpPr>
        <p:spPr>
          <a:xfrm>
            <a:off x="457199" y="274638"/>
            <a:ext cx="8530389" cy="909455"/>
          </a:xfrm>
        </p:spPr>
        <p:txBody>
          <a:bodyPr/>
          <a:lstStyle/>
          <a:p>
            <a:r>
              <a:rPr lang="en-GB" b="1" dirty="0"/>
              <a:t>Critical Thinking </a:t>
            </a:r>
          </a:p>
        </p:txBody>
      </p:sp>
      <p:sp>
        <p:nvSpPr>
          <p:cNvPr id="3" name="Content Placeholder 2">
            <a:extLst>
              <a:ext uri="{FF2B5EF4-FFF2-40B4-BE49-F238E27FC236}">
                <a16:creationId xmlns:a16="http://schemas.microsoft.com/office/drawing/2014/main" id="{5D2D6D6F-F13F-83A4-383C-70E4E0B926D7}"/>
              </a:ext>
            </a:extLst>
          </p:cNvPr>
          <p:cNvSpPr>
            <a:spLocks noGrp="1"/>
          </p:cNvSpPr>
          <p:nvPr>
            <p:ph idx="1"/>
          </p:nvPr>
        </p:nvSpPr>
        <p:spPr>
          <a:xfrm>
            <a:off x="457200" y="1392147"/>
            <a:ext cx="8229600" cy="748679"/>
          </a:xfrm>
          <a:ln w="38100">
            <a:solidFill>
              <a:schemeClr val="accent1"/>
            </a:solidFill>
          </a:ln>
        </p:spPr>
        <p:txBody>
          <a:bodyPr>
            <a:normAutofit/>
          </a:bodyPr>
          <a:lstStyle/>
          <a:p>
            <a:pPr marL="0" indent="0">
              <a:buNone/>
            </a:pPr>
            <a:r>
              <a:rPr lang="en-GB" sz="2000">
                <a:latin typeface="Arial" panose="020B0604020202020204" pitchFamily="34" charset="0"/>
                <a:cs typeface="Arial" panose="020B0604020202020204" pitchFamily="34" charset="0"/>
              </a:rPr>
              <a:t>There a number of process and tools that can be used when applying critical thinking to a situation. </a:t>
            </a:r>
          </a:p>
        </p:txBody>
      </p:sp>
      <p:sp>
        <p:nvSpPr>
          <p:cNvPr id="6" name="Freeform: Shape 5">
            <a:extLst>
              <a:ext uri="{FF2B5EF4-FFF2-40B4-BE49-F238E27FC236}">
                <a16:creationId xmlns:a16="http://schemas.microsoft.com/office/drawing/2014/main" id="{BCC1CFFD-BF04-28A4-3C5E-792C33B447E4}"/>
              </a:ext>
            </a:extLst>
          </p:cNvPr>
          <p:cNvSpPr/>
          <p:nvPr/>
        </p:nvSpPr>
        <p:spPr>
          <a:xfrm>
            <a:off x="611560" y="23488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Evaluating the strengths and weaknesses of evidence</a:t>
            </a:r>
          </a:p>
        </p:txBody>
      </p:sp>
      <p:sp>
        <p:nvSpPr>
          <p:cNvPr id="7" name="Freeform: Shape 6">
            <a:extLst>
              <a:ext uri="{FF2B5EF4-FFF2-40B4-BE49-F238E27FC236}">
                <a16:creationId xmlns:a16="http://schemas.microsoft.com/office/drawing/2014/main" id="{4C27C101-C33F-2C1D-B0AA-836C166AAA25}"/>
              </a:ext>
            </a:extLst>
          </p:cNvPr>
          <p:cNvSpPr/>
          <p:nvPr/>
        </p:nvSpPr>
        <p:spPr>
          <a:xfrm>
            <a:off x="1075886" y="302791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Reflecting on the evidence to see if there are missing ideas or facts</a:t>
            </a:r>
          </a:p>
        </p:txBody>
      </p:sp>
      <p:sp>
        <p:nvSpPr>
          <p:cNvPr id="8" name="Freeform: Shape 7">
            <a:extLst>
              <a:ext uri="{FF2B5EF4-FFF2-40B4-BE49-F238E27FC236}">
                <a16:creationId xmlns:a16="http://schemas.microsoft.com/office/drawing/2014/main" id="{F6F9DDC3-31D7-C248-8EBF-9846AB9A35C8}"/>
              </a:ext>
            </a:extLst>
          </p:cNvPr>
          <p:cNvSpPr/>
          <p:nvPr/>
        </p:nvSpPr>
        <p:spPr>
          <a:xfrm>
            <a:off x="1540212" y="3706950"/>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Pulling different ideas together (synthesising) to create new ideas</a:t>
            </a:r>
          </a:p>
        </p:txBody>
      </p:sp>
      <p:sp>
        <p:nvSpPr>
          <p:cNvPr id="9" name="Freeform: Shape 8">
            <a:extLst>
              <a:ext uri="{FF2B5EF4-FFF2-40B4-BE49-F238E27FC236}">
                <a16:creationId xmlns:a16="http://schemas.microsoft.com/office/drawing/2014/main" id="{3EF9A1A0-0177-FEAD-CBA4-57A256CC099E}"/>
              </a:ext>
            </a:extLst>
          </p:cNvPr>
          <p:cNvSpPr/>
          <p:nvPr/>
        </p:nvSpPr>
        <p:spPr>
          <a:xfrm>
            <a:off x="2004538" y="43859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Applying evidence to real situations</a:t>
            </a:r>
          </a:p>
        </p:txBody>
      </p:sp>
      <p:sp>
        <p:nvSpPr>
          <p:cNvPr id="10" name="Freeform: Shape 9">
            <a:extLst>
              <a:ext uri="{FF2B5EF4-FFF2-40B4-BE49-F238E27FC236}">
                <a16:creationId xmlns:a16="http://schemas.microsoft.com/office/drawing/2014/main" id="{CBF6F7CE-5A60-8881-4220-697682C62D62}"/>
              </a:ext>
            </a:extLst>
          </p:cNvPr>
          <p:cNvSpPr/>
          <p:nvPr/>
        </p:nvSpPr>
        <p:spPr>
          <a:xfrm>
            <a:off x="2468865" y="50650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Justifying ideas, decisions and opinions with evidence from synthesised sources of information </a:t>
            </a:r>
          </a:p>
        </p:txBody>
      </p:sp>
      <p:sp>
        <p:nvSpPr>
          <p:cNvPr id="11" name="Freeform: Shape 10">
            <a:extLst>
              <a:ext uri="{FF2B5EF4-FFF2-40B4-BE49-F238E27FC236}">
                <a16:creationId xmlns:a16="http://schemas.microsoft.com/office/drawing/2014/main" id="{7FDC8F9B-E2E7-92C6-36A1-5204C7D93029}"/>
              </a:ext>
            </a:extLst>
          </p:cNvPr>
          <p:cNvSpPr/>
          <p:nvPr/>
        </p:nvSpPr>
        <p:spPr>
          <a:xfrm>
            <a:off x="6441947" y="278445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a:extLst>
              <a:ext uri="{FF2B5EF4-FFF2-40B4-BE49-F238E27FC236}">
                <a16:creationId xmlns:a16="http://schemas.microsoft.com/office/drawing/2014/main" id="{532865EE-5C56-17AE-8095-661A977274BA}"/>
              </a:ext>
            </a:extLst>
          </p:cNvPr>
          <p:cNvSpPr/>
          <p:nvPr/>
        </p:nvSpPr>
        <p:spPr>
          <a:xfrm>
            <a:off x="6906274" y="3463491"/>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3" name="Freeform: Shape 12">
            <a:extLst>
              <a:ext uri="{FF2B5EF4-FFF2-40B4-BE49-F238E27FC236}">
                <a16:creationId xmlns:a16="http://schemas.microsoft.com/office/drawing/2014/main" id="{DEB1A1F7-7FF8-15BB-D4B1-A78C938017CB}"/>
              </a:ext>
            </a:extLst>
          </p:cNvPr>
          <p:cNvSpPr/>
          <p:nvPr/>
        </p:nvSpPr>
        <p:spPr>
          <a:xfrm>
            <a:off x="7370600" y="413259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4" name="Freeform: Shape 13">
            <a:extLst>
              <a:ext uri="{FF2B5EF4-FFF2-40B4-BE49-F238E27FC236}">
                <a16:creationId xmlns:a16="http://schemas.microsoft.com/office/drawing/2014/main" id="{4D0CBAAA-8BF9-042F-F468-4D70C68461B2}"/>
              </a:ext>
            </a:extLst>
          </p:cNvPr>
          <p:cNvSpPr/>
          <p:nvPr/>
        </p:nvSpPr>
        <p:spPr>
          <a:xfrm>
            <a:off x="7834926" y="481825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Tree>
    <p:extLst>
      <p:ext uri="{BB962C8B-B14F-4D97-AF65-F5344CB8AC3E}">
        <p14:creationId xmlns:p14="http://schemas.microsoft.com/office/powerpoint/2010/main" val="118347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C0EFF-C0BE-487C-B614-040D208E7B5F}"/>
              </a:ext>
            </a:extLst>
          </p:cNvPr>
          <p:cNvSpPr>
            <a:spLocks noGrp="1"/>
          </p:cNvSpPr>
          <p:nvPr>
            <p:ph type="title"/>
          </p:nvPr>
        </p:nvSpPr>
        <p:spPr>
          <a:xfrm>
            <a:off x="457199" y="186773"/>
            <a:ext cx="8494295" cy="1230865"/>
          </a:xfrm>
        </p:spPr>
        <p:txBody>
          <a:bodyPr/>
          <a:lstStyle/>
          <a:p>
            <a:r>
              <a:rPr lang="en-GB" b="1" dirty="0"/>
              <a:t>Blooms Taxonomy</a:t>
            </a:r>
          </a:p>
        </p:txBody>
      </p:sp>
      <p:pic>
        <p:nvPicPr>
          <p:cNvPr id="5" name="Content Placeholder 4">
            <a:extLst>
              <a:ext uri="{FF2B5EF4-FFF2-40B4-BE49-F238E27FC236}">
                <a16:creationId xmlns:a16="http://schemas.microsoft.com/office/drawing/2014/main" id="{8403ED41-59EF-4D64-A7A9-20728D8EE34F}"/>
              </a:ext>
            </a:extLst>
          </p:cNvPr>
          <p:cNvPicPr>
            <a:picLocks noGrp="1" noChangeAspect="1"/>
          </p:cNvPicPr>
          <p:nvPr>
            <p:ph idx="1"/>
          </p:nvPr>
        </p:nvPicPr>
        <p:blipFill>
          <a:blip r:embed="rId3"/>
          <a:stretch>
            <a:fillRect/>
          </a:stretch>
        </p:blipFill>
        <p:spPr>
          <a:xfrm>
            <a:off x="1081910" y="1284427"/>
            <a:ext cx="7344816" cy="4406890"/>
          </a:xfrm>
        </p:spPr>
      </p:pic>
      <p:pic>
        <p:nvPicPr>
          <p:cNvPr id="6" name="Content Placeholder 4">
            <a:extLst>
              <a:ext uri="{FF2B5EF4-FFF2-40B4-BE49-F238E27FC236}">
                <a16:creationId xmlns:a16="http://schemas.microsoft.com/office/drawing/2014/main" id="{6A764ADA-6680-4CED-852F-C0B9A45DE447}"/>
              </a:ext>
            </a:extLst>
          </p:cNvPr>
          <p:cNvPicPr>
            <a:picLocks noChangeAspect="1"/>
          </p:cNvPicPr>
          <p:nvPr/>
        </p:nvPicPr>
        <p:blipFill rotWithShape="1">
          <a:blip r:embed="rId3"/>
          <a:srcRect t="31589" b="-1"/>
          <a:stretch/>
        </p:blipFill>
        <p:spPr>
          <a:xfrm>
            <a:off x="1076584" y="2676518"/>
            <a:ext cx="7344816" cy="3014799"/>
          </a:xfrm>
          <a:prstGeom prst="rect">
            <a:avLst/>
          </a:prstGeom>
        </p:spPr>
      </p:pic>
      <p:pic>
        <p:nvPicPr>
          <p:cNvPr id="13" name="Content Placeholder 4">
            <a:extLst>
              <a:ext uri="{FF2B5EF4-FFF2-40B4-BE49-F238E27FC236}">
                <a16:creationId xmlns:a16="http://schemas.microsoft.com/office/drawing/2014/main" id="{F7BD7992-8B29-492F-819C-533CA8553B26}"/>
              </a:ext>
            </a:extLst>
          </p:cNvPr>
          <p:cNvPicPr>
            <a:picLocks noChangeAspect="1"/>
          </p:cNvPicPr>
          <p:nvPr/>
        </p:nvPicPr>
        <p:blipFill rotWithShape="1">
          <a:blip r:embed="rId3"/>
          <a:srcRect t="18137"/>
          <a:stretch/>
        </p:blipFill>
        <p:spPr>
          <a:xfrm>
            <a:off x="1090643" y="2081117"/>
            <a:ext cx="7344816" cy="3607599"/>
          </a:xfrm>
          <a:prstGeom prst="rect">
            <a:avLst/>
          </a:prstGeom>
        </p:spPr>
      </p:pic>
      <p:pic>
        <p:nvPicPr>
          <p:cNvPr id="10" name="Content Placeholder 4">
            <a:extLst>
              <a:ext uri="{FF2B5EF4-FFF2-40B4-BE49-F238E27FC236}">
                <a16:creationId xmlns:a16="http://schemas.microsoft.com/office/drawing/2014/main" id="{715B8B12-5329-4923-BA30-C1AE2B6A7C8F}"/>
              </a:ext>
            </a:extLst>
          </p:cNvPr>
          <p:cNvPicPr>
            <a:picLocks noChangeAspect="1"/>
          </p:cNvPicPr>
          <p:nvPr/>
        </p:nvPicPr>
        <p:blipFill rotWithShape="1">
          <a:blip r:embed="rId3"/>
          <a:srcRect t="44385"/>
          <a:stretch/>
        </p:blipFill>
        <p:spPr>
          <a:xfrm>
            <a:off x="1090643" y="3251022"/>
            <a:ext cx="7344816" cy="2450881"/>
          </a:xfrm>
          <a:prstGeom prst="rect">
            <a:avLst/>
          </a:prstGeom>
        </p:spPr>
      </p:pic>
      <p:pic>
        <p:nvPicPr>
          <p:cNvPr id="11" name="Content Placeholder 4">
            <a:extLst>
              <a:ext uri="{FF2B5EF4-FFF2-40B4-BE49-F238E27FC236}">
                <a16:creationId xmlns:a16="http://schemas.microsoft.com/office/drawing/2014/main" id="{66B2C316-9475-484B-A69A-34EDE7B7CB80}"/>
              </a:ext>
            </a:extLst>
          </p:cNvPr>
          <p:cNvPicPr>
            <a:picLocks noChangeAspect="1"/>
          </p:cNvPicPr>
          <p:nvPr/>
        </p:nvPicPr>
        <p:blipFill rotWithShape="1">
          <a:blip r:embed="rId3"/>
          <a:srcRect t="57658"/>
          <a:stretch/>
        </p:blipFill>
        <p:spPr>
          <a:xfrm>
            <a:off x="1056150" y="3841238"/>
            <a:ext cx="7344816" cy="1865958"/>
          </a:xfrm>
          <a:prstGeom prst="rect">
            <a:avLst/>
          </a:prstGeom>
        </p:spPr>
      </p:pic>
      <p:pic>
        <p:nvPicPr>
          <p:cNvPr id="12" name="Content Placeholder 4">
            <a:extLst>
              <a:ext uri="{FF2B5EF4-FFF2-40B4-BE49-F238E27FC236}">
                <a16:creationId xmlns:a16="http://schemas.microsoft.com/office/drawing/2014/main" id="{25885077-C53D-47B6-ABCD-B58C756E085F}"/>
              </a:ext>
            </a:extLst>
          </p:cNvPr>
          <p:cNvPicPr>
            <a:picLocks noChangeAspect="1"/>
          </p:cNvPicPr>
          <p:nvPr/>
        </p:nvPicPr>
        <p:blipFill rotWithShape="1">
          <a:blip r:embed="rId3"/>
          <a:srcRect t="72070"/>
          <a:stretch/>
        </p:blipFill>
        <p:spPr>
          <a:xfrm>
            <a:off x="1054991" y="4471038"/>
            <a:ext cx="7344816" cy="1230865"/>
          </a:xfrm>
          <a:prstGeom prst="rect">
            <a:avLst/>
          </a:prstGeom>
        </p:spPr>
      </p:pic>
    </p:spTree>
    <p:extLst>
      <p:ext uri="{BB962C8B-B14F-4D97-AF65-F5344CB8AC3E}">
        <p14:creationId xmlns:p14="http://schemas.microsoft.com/office/powerpoint/2010/main" val="228237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EFE22-572C-4CB5-8D19-342756A00127}"/>
              </a:ext>
            </a:extLst>
          </p:cNvPr>
          <p:cNvSpPr>
            <a:spLocks noGrp="1"/>
          </p:cNvSpPr>
          <p:nvPr>
            <p:ph type="title"/>
          </p:nvPr>
        </p:nvSpPr>
        <p:spPr>
          <a:xfrm>
            <a:off x="457200" y="274638"/>
            <a:ext cx="8686800" cy="994122"/>
          </a:xfrm>
        </p:spPr>
        <p:txBody>
          <a:bodyPr/>
          <a:lstStyle/>
          <a:p>
            <a:r>
              <a:rPr lang="en-GB" b="1" dirty="0"/>
              <a:t>Asking Critical Questions</a:t>
            </a:r>
          </a:p>
        </p:txBody>
      </p:sp>
      <p:graphicFrame>
        <p:nvGraphicFramePr>
          <p:cNvPr id="4" name="Content Placeholder 3">
            <a:extLst>
              <a:ext uri="{FF2B5EF4-FFF2-40B4-BE49-F238E27FC236}">
                <a16:creationId xmlns:a16="http://schemas.microsoft.com/office/drawing/2014/main" id="{A5B102C6-D574-4ECF-B2AE-B37EC68CB2E5}"/>
              </a:ext>
            </a:extLst>
          </p:cNvPr>
          <p:cNvGraphicFramePr>
            <a:graphicFrameLocks noGrp="1"/>
          </p:cNvGraphicFramePr>
          <p:nvPr>
            <p:ph idx="1"/>
          </p:nvPr>
        </p:nvGraphicFramePr>
        <p:xfrm>
          <a:off x="0" y="1440662"/>
          <a:ext cx="3466728" cy="2880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B53A06EE-024D-4895-9FE9-9A35F1EC4F69}"/>
              </a:ext>
            </a:extLst>
          </p:cNvPr>
          <p:cNvGraphicFramePr>
            <a:graphicFrameLocks/>
          </p:cNvGraphicFramePr>
          <p:nvPr/>
        </p:nvGraphicFramePr>
        <p:xfrm>
          <a:off x="2838636" y="2780928"/>
          <a:ext cx="3466728" cy="28083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3">
            <a:extLst>
              <a:ext uri="{FF2B5EF4-FFF2-40B4-BE49-F238E27FC236}">
                <a16:creationId xmlns:a16="http://schemas.microsoft.com/office/drawing/2014/main" id="{6C32D054-0496-47AB-BFD2-92AEA2013D92}"/>
              </a:ext>
            </a:extLst>
          </p:cNvPr>
          <p:cNvGraphicFramePr>
            <a:graphicFrameLocks/>
          </p:cNvGraphicFramePr>
          <p:nvPr/>
        </p:nvGraphicFramePr>
        <p:xfrm>
          <a:off x="5616168" y="1417638"/>
          <a:ext cx="3538736" cy="290334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4412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Graphic spid="6"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B426-156B-48DE-BD17-819CDAB666E8}"/>
              </a:ext>
            </a:extLst>
          </p:cNvPr>
          <p:cNvSpPr>
            <a:spLocks noGrp="1"/>
          </p:cNvSpPr>
          <p:nvPr>
            <p:ph type="title"/>
          </p:nvPr>
        </p:nvSpPr>
        <p:spPr>
          <a:xfrm>
            <a:off x="144379" y="274638"/>
            <a:ext cx="8542421" cy="1100316"/>
          </a:xfrm>
        </p:spPr>
        <p:txBody>
          <a:bodyPr/>
          <a:lstStyle/>
          <a:p>
            <a:r>
              <a:rPr lang="en-GB" b="1" dirty="0"/>
              <a:t>Descriptive vs Critical Writing</a:t>
            </a:r>
          </a:p>
        </p:txBody>
      </p:sp>
      <p:sp>
        <p:nvSpPr>
          <p:cNvPr id="3" name="Content Placeholder 2">
            <a:extLst>
              <a:ext uri="{FF2B5EF4-FFF2-40B4-BE49-F238E27FC236}">
                <a16:creationId xmlns:a16="http://schemas.microsoft.com/office/drawing/2014/main" id="{E452C469-1CE9-4BF5-8520-41476D5D1AA5}"/>
              </a:ext>
            </a:extLst>
          </p:cNvPr>
          <p:cNvSpPr>
            <a:spLocks noGrp="1"/>
          </p:cNvSpPr>
          <p:nvPr>
            <p:ph idx="1"/>
          </p:nvPr>
        </p:nvSpPr>
        <p:spPr>
          <a:xfrm>
            <a:off x="457200" y="1600201"/>
            <a:ext cx="8229600" cy="1254511"/>
          </a:xfrm>
        </p:spPr>
        <p:txBody>
          <a:bodyPr>
            <a:normAutofit fontScale="92500" lnSpcReduction="20000"/>
          </a:bodyPr>
          <a:lstStyle/>
          <a:p>
            <a:pPr marL="0" indent="0">
              <a:lnSpc>
                <a:spcPct val="170000"/>
              </a:lnSpc>
              <a:buNone/>
            </a:pPr>
            <a:r>
              <a:rPr lang="en-GB" sz="1800" dirty="0">
                <a:latin typeface="Arial" panose="020B0604020202020204" pitchFamily="34" charset="0"/>
                <a:cs typeface="Arial" panose="020B0604020202020204" pitchFamily="34" charset="0"/>
              </a:rPr>
              <a:t>Clearly, showing that you are critically thinking is important for both safe and effective leadership and management in professional practice and for meeting academic expectations. </a:t>
            </a:r>
          </a:p>
        </p:txBody>
      </p:sp>
      <p:sp>
        <p:nvSpPr>
          <p:cNvPr id="4" name="Arrow: Right 3">
            <a:extLst>
              <a:ext uri="{FF2B5EF4-FFF2-40B4-BE49-F238E27FC236}">
                <a16:creationId xmlns:a16="http://schemas.microsoft.com/office/drawing/2014/main" id="{2A5E8F1B-C72E-479C-A12B-AFA7826C29DD}"/>
              </a:ext>
            </a:extLst>
          </p:cNvPr>
          <p:cNvSpPr/>
          <p:nvPr/>
        </p:nvSpPr>
        <p:spPr>
          <a:xfrm>
            <a:off x="606388" y="2863489"/>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Descriptive</a:t>
            </a:r>
            <a:r>
              <a:rPr lang="en-GB">
                <a:latin typeface="Arial" panose="020B0604020202020204" pitchFamily="34" charset="0"/>
                <a:cs typeface="Arial" panose="020B0604020202020204" pitchFamily="34" charset="0"/>
              </a:rPr>
              <a:t> Statements </a:t>
            </a:r>
          </a:p>
        </p:txBody>
      </p:sp>
      <p:sp>
        <p:nvSpPr>
          <p:cNvPr id="7" name="Arrow: Right 6">
            <a:extLst>
              <a:ext uri="{FF2B5EF4-FFF2-40B4-BE49-F238E27FC236}">
                <a16:creationId xmlns:a16="http://schemas.microsoft.com/office/drawing/2014/main" id="{1675C6E1-EB5D-482B-87FA-591E091A6601}"/>
              </a:ext>
            </a:extLst>
          </p:cNvPr>
          <p:cNvSpPr/>
          <p:nvPr/>
        </p:nvSpPr>
        <p:spPr>
          <a:xfrm>
            <a:off x="618844" y="4434165"/>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Critical evaluation </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8B3D7DF-DA81-4D28-85EC-B1474DB1243F}"/>
              </a:ext>
            </a:extLst>
          </p:cNvPr>
          <p:cNvSpPr txBox="1"/>
          <p:nvPr/>
        </p:nvSpPr>
        <p:spPr>
          <a:xfrm>
            <a:off x="3509817" y="4424432"/>
            <a:ext cx="4789839" cy="120032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Explores how well it works and </a:t>
            </a:r>
            <a:r>
              <a:rPr lang="en-GB" i="1" dirty="0">
                <a:latin typeface="Arial" panose="020B0604020202020204" pitchFamily="34" charset="0"/>
                <a:cs typeface="Arial" panose="020B0604020202020204" pitchFamily="34" charset="0"/>
              </a:rPr>
              <a:t>why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Considers limitations and alternative views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Answers: “How useful is this, and in what situations?”</a:t>
            </a:r>
          </a:p>
        </p:txBody>
      </p:sp>
      <p:sp>
        <p:nvSpPr>
          <p:cNvPr id="12" name="TextBox 11">
            <a:extLst>
              <a:ext uri="{FF2B5EF4-FFF2-40B4-BE49-F238E27FC236}">
                <a16:creationId xmlns:a16="http://schemas.microsoft.com/office/drawing/2014/main" id="{26F461A2-6142-8720-A759-8050732D813C}"/>
              </a:ext>
            </a:extLst>
          </p:cNvPr>
          <p:cNvSpPr txBox="1"/>
          <p:nvPr/>
        </p:nvSpPr>
        <p:spPr>
          <a:xfrm>
            <a:off x="3528290" y="3079959"/>
            <a:ext cx="4331855" cy="923330"/>
          </a:xfrm>
          <a:prstGeom prst="rect">
            <a:avLst/>
          </a:prstGeom>
          <a:noFill/>
        </p:spPr>
        <p:txBody>
          <a:bodyPr wrap="square" rtlCol="0">
            <a:spAutoFit/>
          </a:bodyPr>
          <a:lstStyle/>
          <a:p>
            <a:pPr marL="285750" indent="-285750">
              <a:buFont typeface="Arial" panose="020B0604020202020204" pitchFamily="34" charset="0"/>
              <a:buChar char="•"/>
            </a:pPr>
            <a:r>
              <a:rPr lang="en-GB" dirty="0"/>
              <a:t>Explains what a theory or model is</a:t>
            </a:r>
          </a:p>
          <a:p>
            <a:pPr marL="285750" indent="-285750">
              <a:buFont typeface="Arial" panose="020B0604020202020204" pitchFamily="34" charset="0"/>
              <a:buChar char="•"/>
            </a:pPr>
            <a:r>
              <a:rPr lang="en-GB" dirty="0"/>
              <a:t>Focuses on definitions and features</a:t>
            </a:r>
          </a:p>
          <a:p>
            <a:pPr marL="285750" indent="-285750">
              <a:buFont typeface="Arial" panose="020B0604020202020204" pitchFamily="34" charset="0"/>
              <a:buChar char="•"/>
            </a:pPr>
            <a:r>
              <a:rPr lang="en-GB" dirty="0"/>
              <a:t>Often answers: “What does this say?”</a:t>
            </a:r>
          </a:p>
        </p:txBody>
      </p:sp>
    </p:spTree>
    <p:extLst>
      <p:ext uri="{BB962C8B-B14F-4D97-AF65-F5344CB8AC3E}">
        <p14:creationId xmlns:p14="http://schemas.microsoft.com/office/powerpoint/2010/main" val="118364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00786-EA34-60DD-963B-BA1FE9FF7186}"/>
              </a:ext>
            </a:extLst>
          </p:cNvPr>
          <p:cNvSpPr>
            <a:spLocks noGrp="1"/>
          </p:cNvSpPr>
          <p:nvPr>
            <p:ph type="title"/>
          </p:nvPr>
        </p:nvSpPr>
        <p:spPr>
          <a:xfrm>
            <a:off x="457199" y="274638"/>
            <a:ext cx="8361947" cy="1015663"/>
          </a:xfrm>
        </p:spPr>
        <p:txBody>
          <a:bodyPr/>
          <a:lstStyle/>
          <a:p>
            <a:r>
              <a:rPr lang="en-GB" b="1" dirty="0"/>
              <a:t>How to Develop Critical Evaluation</a:t>
            </a:r>
          </a:p>
        </p:txBody>
      </p:sp>
      <p:sp>
        <p:nvSpPr>
          <p:cNvPr id="3" name="Content Placeholder 2">
            <a:extLst>
              <a:ext uri="{FF2B5EF4-FFF2-40B4-BE49-F238E27FC236}">
                <a16:creationId xmlns:a16="http://schemas.microsoft.com/office/drawing/2014/main" id="{3145CB77-961A-E127-0B0F-9DEAD7F30DC5}"/>
              </a:ext>
            </a:extLst>
          </p:cNvPr>
          <p:cNvSpPr>
            <a:spLocks noGrp="1"/>
          </p:cNvSpPr>
          <p:nvPr>
            <p:ph idx="1"/>
          </p:nvPr>
        </p:nvSpPr>
        <p:spPr>
          <a:xfrm>
            <a:off x="457200" y="2826327"/>
            <a:ext cx="8229600" cy="2690906"/>
          </a:xfrm>
        </p:spPr>
        <p:txBody>
          <a:bodyPr/>
          <a:lstStyle/>
          <a:p>
            <a:pPr marL="0" indent="0">
              <a:buNone/>
            </a:pPr>
            <a:r>
              <a:rPr lang="en-GB" sz="2000" dirty="0">
                <a:latin typeface="Arial" panose="020B0604020202020204" pitchFamily="34" charset="0"/>
                <a:cs typeface="Arial" panose="020B0604020202020204" pitchFamily="34" charset="0"/>
              </a:rPr>
              <a:t>Ask yourself these questions:</a:t>
            </a:r>
          </a:p>
          <a:p>
            <a:r>
              <a:rPr lang="en-GB" sz="2000" dirty="0">
                <a:latin typeface="Arial" panose="020B0604020202020204" pitchFamily="34" charset="0"/>
                <a:cs typeface="Arial" panose="020B0604020202020204" pitchFamily="34" charset="0"/>
              </a:rPr>
              <a:t>What are the strengths of this theory or approach?</a:t>
            </a:r>
          </a:p>
          <a:p>
            <a:r>
              <a:rPr lang="en-GB" sz="2000" dirty="0">
                <a:latin typeface="Arial" panose="020B0604020202020204" pitchFamily="34" charset="0"/>
                <a:cs typeface="Arial" panose="020B0604020202020204" pitchFamily="34" charset="0"/>
              </a:rPr>
              <a:t>What are its weaknesses or limitations?</a:t>
            </a:r>
          </a:p>
          <a:p>
            <a:r>
              <a:rPr lang="en-GB" sz="2000" dirty="0">
                <a:latin typeface="Arial" panose="020B0604020202020204" pitchFamily="34" charset="0"/>
                <a:cs typeface="Arial" panose="020B0604020202020204" pitchFamily="34" charset="0"/>
              </a:rPr>
              <a:t>Does it work better in certain industries or situations?</a:t>
            </a:r>
          </a:p>
          <a:p>
            <a:r>
              <a:rPr lang="en-GB" sz="2000" dirty="0">
                <a:latin typeface="Arial" panose="020B0604020202020204" pitchFamily="34" charset="0"/>
                <a:cs typeface="Arial" panose="020B0604020202020204" pitchFamily="34" charset="0"/>
              </a:rPr>
              <a:t>What does research or evidence say?</a:t>
            </a:r>
          </a:p>
          <a:p>
            <a:r>
              <a:rPr lang="en-GB" sz="2000" dirty="0">
                <a:latin typeface="Arial" panose="020B0604020202020204" pitchFamily="34" charset="0"/>
                <a:cs typeface="Arial" panose="020B0604020202020204" pitchFamily="34" charset="0"/>
              </a:rPr>
              <a:t>Are there alternative approaches?</a:t>
            </a:r>
          </a:p>
          <a:p>
            <a:endParaRPr lang="en-GB" dirty="0"/>
          </a:p>
        </p:txBody>
      </p:sp>
      <p:sp>
        <p:nvSpPr>
          <p:cNvPr id="4" name="TextBox 3">
            <a:extLst>
              <a:ext uri="{FF2B5EF4-FFF2-40B4-BE49-F238E27FC236}">
                <a16:creationId xmlns:a16="http://schemas.microsoft.com/office/drawing/2014/main" id="{3B7B20DD-0C37-5206-0C85-7CC47ACD442B}"/>
              </a:ext>
            </a:extLst>
          </p:cNvPr>
          <p:cNvSpPr txBox="1"/>
          <p:nvPr/>
        </p:nvSpPr>
        <p:spPr>
          <a:xfrm>
            <a:off x="688109" y="1417638"/>
            <a:ext cx="77677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From week 2, we will be exploring a range of leadership and management theories, it is important to take note and think critically. </a:t>
            </a:r>
          </a:p>
        </p:txBody>
      </p:sp>
    </p:spTree>
    <p:extLst>
      <p:ext uri="{BB962C8B-B14F-4D97-AF65-F5344CB8AC3E}">
        <p14:creationId xmlns:p14="http://schemas.microsoft.com/office/powerpoint/2010/main" val="1972111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A9145-E3C3-5282-BD08-2DC0261196B0}"/>
              </a:ext>
            </a:extLst>
          </p:cNvPr>
          <p:cNvSpPr>
            <a:spLocks noGrp="1"/>
          </p:cNvSpPr>
          <p:nvPr>
            <p:ph type="title"/>
          </p:nvPr>
        </p:nvSpPr>
        <p:spPr/>
        <p:txBody>
          <a:bodyPr/>
          <a:lstStyle/>
          <a:p>
            <a:r>
              <a:rPr lang="en-GB" b="1" dirty="0"/>
              <a:t>Useful Sentence Starters</a:t>
            </a:r>
            <a:endParaRPr lang="en-GB" dirty="0"/>
          </a:p>
        </p:txBody>
      </p:sp>
      <p:graphicFrame>
        <p:nvGraphicFramePr>
          <p:cNvPr id="4" name="Diagram 3">
            <a:extLst>
              <a:ext uri="{FF2B5EF4-FFF2-40B4-BE49-F238E27FC236}">
                <a16:creationId xmlns:a16="http://schemas.microsoft.com/office/drawing/2014/main" id="{8B3434A7-7A98-FA0B-4258-E08086A1374C}"/>
              </a:ext>
            </a:extLst>
          </p:cNvPr>
          <p:cNvGraphicFramePr/>
          <p:nvPr>
            <p:extLst>
              <p:ext uri="{D42A27DB-BD31-4B8C-83A1-F6EECF244321}">
                <p14:modId xmlns:p14="http://schemas.microsoft.com/office/powerpoint/2010/main" val="2974439212"/>
              </p:ext>
            </p:extLst>
          </p:nvPr>
        </p:nvGraphicFramePr>
        <p:xfrm>
          <a:off x="457200" y="679883"/>
          <a:ext cx="8529782" cy="5656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938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874F0-0827-A5CC-7B2E-5C517D7B7E64}"/>
              </a:ext>
            </a:extLst>
          </p:cNvPr>
          <p:cNvSpPr>
            <a:spLocks noGrp="1"/>
          </p:cNvSpPr>
          <p:nvPr>
            <p:ph type="title"/>
          </p:nvPr>
        </p:nvSpPr>
        <p:spPr/>
        <p:txBody>
          <a:bodyPr/>
          <a:lstStyle/>
          <a:p>
            <a:r>
              <a:rPr lang="en-GB" b="1" dirty="0"/>
              <a:t>What Lecturers Are Looking For</a:t>
            </a:r>
            <a:endParaRPr lang="en-GB" dirty="0"/>
          </a:p>
        </p:txBody>
      </p:sp>
      <p:sp>
        <p:nvSpPr>
          <p:cNvPr id="3" name="Content Placeholder 2">
            <a:extLst>
              <a:ext uri="{FF2B5EF4-FFF2-40B4-BE49-F238E27FC236}">
                <a16:creationId xmlns:a16="http://schemas.microsoft.com/office/drawing/2014/main" id="{E632FBA7-4B2D-9966-5A35-47E82E4FFBEE}"/>
              </a:ext>
            </a:extLst>
          </p:cNvPr>
          <p:cNvSpPr>
            <a:spLocks noGrp="1"/>
          </p:cNvSpPr>
          <p:nvPr>
            <p:ph idx="1"/>
          </p:nvPr>
        </p:nvSpPr>
        <p:spPr>
          <a:xfrm>
            <a:off x="336884" y="1417638"/>
            <a:ext cx="8349916" cy="2618653"/>
          </a:xfrm>
        </p:spPr>
        <p:txBody>
          <a:bodyPr/>
          <a:lstStyle/>
          <a:p>
            <a:pPr>
              <a:buFont typeface="Wingdings" panose="05000000000000000000" pitchFamily="2" charset="2"/>
              <a:buChar char="ü"/>
            </a:pPr>
            <a:r>
              <a:rPr lang="en-GB" dirty="0">
                <a:latin typeface="Arial" panose="020B0604020202020204" pitchFamily="34" charset="0"/>
                <a:cs typeface="Arial" panose="020B0604020202020204" pitchFamily="34" charset="0"/>
              </a:rPr>
              <a:t>Clear understanding of theories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Evidence of independent thinking</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Balanced arguments (not one-sided)</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Well-supported conclusions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Application to real business situations</a:t>
            </a:r>
          </a:p>
          <a:p>
            <a:pPr marL="0" indent="0">
              <a:buNone/>
            </a:pPr>
            <a:endParaRPr lang="en-GB" dirty="0"/>
          </a:p>
        </p:txBody>
      </p:sp>
      <p:sp>
        <p:nvSpPr>
          <p:cNvPr id="4" name="Rectangle: Rounded Corners 3">
            <a:extLst>
              <a:ext uri="{FF2B5EF4-FFF2-40B4-BE49-F238E27FC236}">
                <a16:creationId xmlns:a16="http://schemas.microsoft.com/office/drawing/2014/main" id="{6938C61A-B630-64E5-ACDA-689F6E474988}"/>
              </a:ext>
            </a:extLst>
          </p:cNvPr>
          <p:cNvSpPr/>
          <p:nvPr/>
        </p:nvSpPr>
        <p:spPr>
          <a:xfrm>
            <a:off x="757382" y="4294909"/>
            <a:ext cx="7841673" cy="10437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Critical evaluation is about thinking like a business professional  questioning ideas, using evidence, and making reasoned judgements rather than just repeating information.</a:t>
            </a:r>
          </a:p>
        </p:txBody>
      </p:sp>
    </p:spTree>
    <p:extLst>
      <p:ext uri="{BB962C8B-B14F-4D97-AF65-F5344CB8AC3E}">
        <p14:creationId xmlns:p14="http://schemas.microsoft.com/office/powerpoint/2010/main" val="2215529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7947-9364-DA7C-C8B3-EE9F09574E4E}"/>
              </a:ext>
            </a:extLst>
          </p:cNvPr>
          <p:cNvSpPr>
            <a:spLocks noGrp="1"/>
          </p:cNvSpPr>
          <p:nvPr>
            <p:ph type="title"/>
          </p:nvPr>
        </p:nvSpPr>
        <p:spPr>
          <a:xfrm>
            <a:off x="457200" y="274638"/>
            <a:ext cx="8229600" cy="942392"/>
          </a:xfrm>
        </p:spPr>
        <p:txBody>
          <a:bodyPr/>
          <a:lstStyle/>
          <a:p>
            <a:r>
              <a:rPr lang="en-GB" b="1" dirty="0"/>
              <a:t>Leadership and Management</a:t>
            </a:r>
          </a:p>
        </p:txBody>
      </p:sp>
      <p:sp>
        <p:nvSpPr>
          <p:cNvPr id="3" name="Content Placeholder 2">
            <a:extLst>
              <a:ext uri="{FF2B5EF4-FFF2-40B4-BE49-F238E27FC236}">
                <a16:creationId xmlns:a16="http://schemas.microsoft.com/office/drawing/2014/main" id="{24EA1483-7BA2-4169-0DBA-C237B3624C4C}"/>
              </a:ext>
            </a:extLst>
          </p:cNvPr>
          <p:cNvSpPr>
            <a:spLocks noGrp="1"/>
          </p:cNvSpPr>
          <p:nvPr>
            <p:ph idx="1"/>
          </p:nvPr>
        </p:nvSpPr>
        <p:spPr>
          <a:xfrm>
            <a:off x="457200" y="1600201"/>
            <a:ext cx="8229600" cy="685799"/>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3200" dirty="0"/>
              <a:t>What are the differences?</a:t>
            </a:r>
          </a:p>
        </p:txBody>
      </p:sp>
      <p:pic>
        <p:nvPicPr>
          <p:cNvPr id="5" name="Picture 4" descr="Casual woman with hand on hip">
            <a:extLst>
              <a:ext uri="{FF2B5EF4-FFF2-40B4-BE49-F238E27FC236}">
                <a16:creationId xmlns:a16="http://schemas.microsoft.com/office/drawing/2014/main" id="{A27F3AD1-CC01-AA14-9670-A3382BF65F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6008" y="2468563"/>
            <a:ext cx="1907941" cy="3172407"/>
          </a:xfrm>
          <a:prstGeom prst="rect">
            <a:avLst/>
          </a:prstGeom>
        </p:spPr>
      </p:pic>
      <p:pic>
        <p:nvPicPr>
          <p:cNvPr id="7" name="Picture 6" descr="Businessman shrugging">
            <a:extLst>
              <a:ext uri="{FF2B5EF4-FFF2-40B4-BE49-F238E27FC236}">
                <a16:creationId xmlns:a16="http://schemas.microsoft.com/office/drawing/2014/main" id="{41C2DF4E-7234-D703-F21D-492CCD7C84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8373" y="2318658"/>
            <a:ext cx="1471806" cy="3293706"/>
          </a:xfrm>
          <a:prstGeom prst="rect">
            <a:avLst/>
          </a:prstGeom>
        </p:spPr>
      </p:pic>
    </p:spTree>
    <p:extLst>
      <p:ext uri="{BB962C8B-B14F-4D97-AF65-F5344CB8AC3E}">
        <p14:creationId xmlns:p14="http://schemas.microsoft.com/office/powerpoint/2010/main" val="4009264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853F-6A06-A610-1AFE-6F62BCDE8646}"/>
              </a:ext>
            </a:extLst>
          </p:cNvPr>
          <p:cNvSpPr>
            <a:spLocks noGrp="1"/>
          </p:cNvSpPr>
          <p:nvPr>
            <p:ph type="title"/>
          </p:nvPr>
        </p:nvSpPr>
        <p:spPr/>
        <p:txBody>
          <a:bodyPr/>
          <a:lstStyle/>
          <a:p>
            <a:r>
              <a:rPr lang="en-GB" b="1" dirty="0"/>
              <a:t>Leadership vs Management: </a:t>
            </a:r>
            <a:br>
              <a:rPr lang="en-GB" b="1" dirty="0"/>
            </a:br>
            <a:r>
              <a:rPr lang="en-GB" b="1" dirty="0"/>
              <a:t>An Overview with Key References</a:t>
            </a:r>
          </a:p>
        </p:txBody>
      </p:sp>
      <p:sp>
        <p:nvSpPr>
          <p:cNvPr id="3" name="Content Placeholder 2">
            <a:extLst>
              <a:ext uri="{FF2B5EF4-FFF2-40B4-BE49-F238E27FC236}">
                <a16:creationId xmlns:a16="http://schemas.microsoft.com/office/drawing/2014/main" id="{AF2BF304-14A5-F139-BDB0-07D046998495}"/>
              </a:ext>
            </a:extLst>
          </p:cNvPr>
          <p:cNvSpPr>
            <a:spLocks noGrp="1"/>
          </p:cNvSpPr>
          <p:nvPr>
            <p:ph idx="1"/>
          </p:nvPr>
        </p:nvSpPr>
        <p:spPr>
          <a:xfrm>
            <a:off x="180975" y="1676399"/>
            <a:ext cx="8505825" cy="3840833"/>
          </a:xfrm>
        </p:spPr>
        <p:txBody>
          <a:bodyPr>
            <a:normAutofit fontScale="70000" lnSpcReduction="20000"/>
          </a:bodyPr>
          <a:lstStyle/>
          <a:p>
            <a:pPr marL="0" indent="0">
              <a:buNone/>
            </a:pPr>
            <a:r>
              <a:rPr lang="en-GB" dirty="0"/>
              <a:t>Leadership and management are closely linked concepts within organisational studies, yet the literature consistently distinguishes between them in terms of purpose, focus, and behaviour. </a:t>
            </a:r>
          </a:p>
          <a:p>
            <a:pPr marL="0" indent="0">
              <a:buNone/>
            </a:pPr>
            <a:endParaRPr lang="en-GB" dirty="0"/>
          </a:p>
          <a:p>
            <a:pPr marL="0" indent="0">
              <a:buNone/>
            </a:pPr>
            <a:r>
              <a:rPr lang="en-GB" dirty="0"/>
              <a:t>While individuals in practice often perform both roles, understanding the distinction is important for analysing organisational effectiveness.</a:t>
            </a:r>
          </a:p>
          <a:p>
            <a:pPr marL="0" indent="0">
              <a:buNone/>
            </a:pPr>
            <a:endParaRPr lang="en-GB" dirty="0"/>
          </a:p>
          <a:p>
            <a:pPr marL="0" indent="0">
              <a:buNone/>
            </a:pPr>
            <a:r>
              <a:rPr lang="en-GB" dirty="0"/>
              <a:t>One of the most influential distinctions is provided by </a:t>
            </a:r>
            <a:r>
              <a:rPr lang="en-GB" b="1" dirty="0"/>
              <a:t>Kotter (1990)</a:t>
            </a:r>
            <a:r>
              <a:rPr lang="en-GB" dirty="0"/>
              <a:t>, who argues that:</a:t>
            </a:r>
          </a:p>
          <a:p>
            <a:r>
              <a:rPr lang="en-GB" b="1" dirty="0"/>
              <a:t>Management</a:t>
            </a:r>
            <a:r>
              <a:rPr lang="en-GB" dirty="0"/>
              <a:t> is concerned with </a:t>
            </a:r>
            <a:r>
              <a:rPr lang="en-GB" i="1" dirty="0"/>
              <a:t>coping with complexity</a:t>
            </a:r>
            <a:r>
              <a:rPr lang="en-GB" dirty="0"/>
              <a:t> through planning, budgeting, organising, and controlling.</a:t>
            </a:r>
          </a:p>
          <a:p>
            <a:r>
              <a:rPr lang="en-GB" b="1" dirty="0"/>
              <a:t>Leadership</a:t>
            </a:r>
            <a:r>
              <a:rPr lang="en-GB" dirty="0"/>
              <a:t> is concerned with </a:t>
            </a:r>
            <a:r>
              <a:rPr lang="en-GB" i="1" dirty="0"/>
              <a:t>coping with change</a:t>
            </a:r>
            <a:r>
              <a:rPr lang="en-GB" dirty="0"/>
              <a:t> by setting direction, aligning people, and motivating them.</a:t>
            </a:r>
          </a:p>
          <a:p>
            <a:endParaRPr lang="en-GB" dirty="0"/>
          </a:p>
          <a:p>
            <a:pPr marL="0" indent="0">
              <a:buNone/>
            </a:pPr>
            <a:r>
              <a:rPr lang="en-GB" dirty="0"/>
              <a:t>This distinction is particularly relevant in dynamic and uncertain environments where change is constant.</a:t>
            </a:r>
          </a:p>
          <a:p>
            <a:pPr marL="0" indent="0">
              <a:buNone/>
            </a:pPr>
            <a:endParaRPr lang="en-GB" dirty="0"/>
          </a:p>
        </p:txBody>
      </p:sp>
    </p:spTree>
    <p:extLst>
      <p:ext uri="{BB962C8B-B14F-4D97-AF65-F5344CB8AC3E}">
        <p14:creationId xmlns:p14="http://schemas.microsoft.com/office/powerpoint/2010/main" val="1551023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B4219-7120-AE87-A96C-9DBB855F0C0E}"/>
              </a:ext>
            </a:extLst>
          </p:cNvPr>
          <p:cNvSpPr>
            <a:spLocks noGrp="1"/>
          </p:cNvSpPr>
          <p:nvPr>
            <p:ph type="title"/>
          </p:nvPr>
        </p:nvSpPr>
        <p:spPr/>
        <p:txBody>
          <a:bodyPr/>
          <a:lstStyle/>
          <a:p>
            <a:r>
              <a:rPr lang="en-GB" b="1" dirty="0"/>
              <a:t>Key Differences Between Management and Leadership</a:t>
            </a:r>
          </a:p>
        </p:txBody>
      </p:sp>
      <p:graphicFrame>
        <p:nvGraphicFramePr>
          <p:cNvPr id="4" name="Content Placeholder 3">
            <a:extLst>
              <a:ext uri="{FF2B5EF4-FFF2-40B4-BE49-F238E27FC236}">
                <a16:creationId xmlns:a16="http://schemas.microsoft.com/office/drawing/2014/main" id="{A978AD33-4F33-78D2-4B7B-0D7F97FBEF72}"/>
              </a:ext>
            </a:extLst>
          </p:cNvPr>
          <p:cNvGraphicFramePr>
            <a:graphicFrameLocks noGrp="1"/>
          </p:cNvGraphicFramePr>
          <p:nvPr>
            <p:ph idx="1"/>
            <p:extLst>
              <p:ext uri="{D42A27DB-BD31-4B8C-83A1-F6EECF244321}">
                <p14:modId xmlns:p14="http://schemas.microsoft.com/office/powerpoint/2010/main" val="4141864820"/>
              </p:ext>
            </p:extLst>
          </p:nvPr>
        </p:nvGraphicFramePr>
        <p:xfrm>
          <a:off x="457200" y="1600200"/>
          <a:ext cx="8229600" cy="325628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467515248"/>
                    </a:ext>
                  </a:extLst>
                </a:gridCol>
                <a:gridCol w="2743200">
                  <a:extLst>
                    <a:ext uri="{9D8B030D-6E8A-4147-A177-3AD203B41FA5}">
                      <a16:colId xmlns:a16="http://schemas.microsoft.com/office/drawing/2014/main" val="356567255"/>
                    </a:ext>
                  </a:extLst>
                </a:gridCol>
                <a:gridCol w="2743200">
                  <a:extLst>
                    <a:ext uri="{9D8B030D-6E8A-4147-A177-3AD203B41FA5}">
                      <a16:colId xmlns:a16="http://schemas.microsoft.com/office/drawing/2014/main" val="3217968031"/>
                    </a:ext>
                  </a:extLst>
                </a:gridCol>
              </a:tblGrid>
              <a:tr h="370840">
                <a:tc>
                  <a:txBody>
                    <a:bodyPr/>
                    <a:lstStyle/>
                    <a:p>
                      <a:r>
                        <a:rPr lang="en-GB" dirty="0"/>
                        <a:t>Dimension</a:t>
                      </a:r>
                    </a:p>
                  </a:txBody>
                  <a:tcPr/>
                </a:tc>
                <a:tc>
                  <a:txBody>
                    <a:bodyPr/>
                    <a:lstStyle/>
                    <a:p>
                      <a:r>
                        <a:rPr lang="en-GB" dirty="0"/>
                        <a:t>Management</a:t>
                      </a:r>
                    </a:p>
                  </a:txBody>
                  <a:tcPr/>
                </a:tc>
                <a:tc>
                  <a:txBody>
                    <a:bodyPr/>
                    <a:lstStyle/>
                    <a:p>
                      <a:r>
                        <a:rPr lang="en-GB" dirty="0"/>
                        <a:t>Leadership</a:t>
                      </a:r>
                    </a:p>
                  </a:txBody>
                  <a:tcPr/>
                </a:tc>
                <a:extLst>
                  <a:ext uri="{0D108BD9-81ED-4DB2-BD59-A6C34878D82A}">
                    <a16:rowId xmlns:a16="http://schemas.microsoft.com/office/drawing/2014/main" val="383022116"/>
                  </a:ext>
                </a:extLst>
              </a:tr>
              <a:tr h="370840">
                <a:tc>
                  <a:txBody>
                    <a:bodyPr/>
                    <a:lstStyle/>
                    <a:p>
                      <a:r>
                        <a:rPr lang="en-GB" b="1" dirty="0"/>
                        <a:t>Primary purpose</a:t>
                      </a:r>
                    </a:p>
                  </a:txBody>
                  <a:tcPr/>
                </a:tc>
                <a:tc>
                  <a:txBody>
                    <a:bodyPr/>
                    <a:lstStyle/>
                    <a:p>
                      <a:r>
                        <a:rPr lang="en-GB" dirty="0"/>
                        <a:t>Achieving orderly results through systems and processes</a:t>
                      </a:r>
                    </a:p>
                  </a:txBody>
                  <a:tcPr/>
                </a:tc>
                <a:tc>
                  <a:txBody>
                    <a:bodyPr/>
                    <a:lstStyle/>
                    <a:p>
                      <a:r>
                        <a:rPr lang="en-GB" dirty="0"/>
                        <a:t>Creating direction and facilitating change</a:t>
                      </a:r>
                    </a:p>
                  </a:txBody>
                  <a:tcPr/>
                </a:tc>
                <a:extLst>
                  <a:ext uri="{0D108BD9-81ED-4DB2-BD59-A6C34878D82A}">
                    <a16:rowId xmlns:a16="http://schemas.microsoft.com/office/drawing/2014/main" val="3850098134"/>
                  </a:ext>
                </a:extLst>
              </a:tr>
              <a:tr h="370840">
                <a:tc>
                  <a:txBody>
                    <a:bodyPr/>
                    <a:lstStyle/>
                    <a:p>
                      <a:r>
                        <a:rPr lang="en-GB" b="1" dirty="0"/>
                        <a:t>Focus</a:t>
                      </a:r>
                    </a:p>
                  </a:txBody>
                  <a:tcPr/>
                </a:tc>
                <a:tc>
                  <a:txBody>
                    <a:bodyPr/>
                    <a:lstStyle/>
                    <a:p>
                      <a:r>
                        <a:rPr lang="en-GB" dirty="0"/>
                        <a:t>Efficiency, consistency, and control</a:t>
                      </a:r>
                    </a:p>
                  </a:txBody>
                  <a:tcPr/>
                </a:tc>
                <a:tc>
                  <a:txBody>
                    <a:bodyPr/>
                    <a:lstStyle/>
                    <a:p>
                      <a:r>
                        <a:rPr lang="en-GB" dirty="0"/>
                        <a:t>Vision, influence, and transformation</a:t>
                      </a:r>
                    </a:p>
                  </a:txBody>
                  <a:tcPr/>
                </a:tc>
                <a:extLst>
                  <a:ext uri="{0D108BD9-81ED-4DB2-BD59-A6C34878D82A}">
                    <a16:rowId xmlns:a16="http://schemas.microsoft.com/office/drawing/2014/main" val="3823036363"/>
                  </a:ext>
                </a:extLst>
              </a:tr>
              <a:tr h="370840">
                <a:tc>
                  <a:txBody>
                    <a:bodyPr/>
                    <a:lstStyle/>
                    <a:p>
                      <a:r>
                        <a:rPr lang="en-GB" b="1" dirty="0"/>
                        <a:t>Authority base</a:t>
                      </a:r>
                    </a:p>
                  </a:txBody>
                  <a:tcPr/>
                </a:tc>
                <a:tc>
                  <a:txBody>
                    <a:bodyPr/>
                    <a:lstStyle/>
                    <a:p>
                      <a:r>
                        <a:rPr lang="en-GB" dirty="0"/>
                        <a:t>Formal organisational position</a:t>
                      </a:r>
                    </a:p>
                  </a:txBody>
                  <a:tcPr/>
                </a:tc>
                <a:tc>
                  <a:txBody>
                    <a:bodyPr/>
                    <a:lstStyle/>
                    <a:p>
                      <a:r>
                        <a:rPr lang="en-GB" dirty="0"/>
                        <a:t>Personal qualities, credibility, and trust</a:t>
                      </a:r>
                    </a:p>
                  </a:txBody>
                  <a:tcPr/>
                </a:tc>
                <a:extLst>
                  <a:ext uri="{0D108BD9-81ED-4DB2-BD59-A6C34878D82A}">
                    <a16:rowId xmlns:a16="http://schemas.microsoft.com/office/drawing/2014/main" val="2515852298"/>
                  </a:ext>
                </a:extLst>
              </a:tr>
              <a:tr h="370840">
                <a:tc>
                  <a:txBody>
                    <a:bodyPr/>
                    <a:lstStyle/>
                    <a:p>
                      <a:r>
                        <a:rPr lang="en-GB" b="1" dirty="0"/>
                        <a:t>People orientation</a:t>
                      </a:r>
                    </a:p>
                  </a:txBody>
                  <a:tcPr/>
                </a:tc>
                <a:tc>
                  <a:txBody>
                    <a:bodyPr/>
                    <a:lstStyle/>
                    <a:p>
                      <a:r>
                        <a:rPr lang="en-GB" dirty="0"/>
                        <a:t>Managing performance and compliance</a:t>
                      </a:r>
                    </a:p>
                  </a:txBody>
                  <a:tcPr/>
                </a:tc>
                <a:tc>
                  <a:txBody>
                    <a:bodyPr/>
                    <a:lstStyle/>
                    <a:p>
                      <a:r>
                        <a:rPr lang="en-GB" dirty="0"/>
                        <a:t>Inspiring commitment and engagement</a:t>
                      </a:r>
                    </a:p>
                  </a:txBody>
                  <a:tcPr/>
                </a:tc>
                <a:extLst>
                  <a:ext uri="{0D108BD9-81ED-4DB2-BD59-A6C34878D82A}">
                    <a16:rowId xmlns:a16="http://schemas.microsoft.com/office/drawing/2014/main" val="158924962"/>
                  </a:ext>
                </a:extLst>
              </a:tr>
              <a:tr h="370840">
                <a:tc>
                  <a:txBody>
                    <a:bodyPr/>
                    <a:lstStyle/>
                    <a:p>
                      <a:r>
                        <a:rPr lang="en-GB" b="1" dirty="0"/>
                        <a:t>Time horizon</a:t>
                      </a:r>
                    </a:p>
                  </a:txBody>
                  <a:tcPr/>
                </a:tc>
                <a:tc>
                  <a:txBody>
                    <a:bodyPr/>
                    <a:lstStyle/>
                    <a:p>
                      <a:r>
                        <a:rPr lang="en-GB" dirty="0"/>
                        <a:t>Short to medium term</a:t>
                      </a:r>
                    </a:p>
                  </a:txBody>
                  <a:tcPr/>
                </a:tc>
                <a:tc>
                  <a:txBody>
                    <a:bodyPr/>
                    <a:lstStyle/>
                    <a:p>
                      <a:r>
                        <a:rPr lang="en-GB" dirty="0"/>
                        <a:t>Medium to long term</a:t>
                      </a:r>
                    </a:p>
                  </a:txBody>
                  <a:tcPr/>
                </a:tc>
                <a:extLst>
                  <a:ext uri="{0D108BD9-81ED-4DB2-BD59-A6C34878D82A}">
                    <a16:rowId xmlns:a16="http://schemas.microsoft.com/office/drawing/2014/main" val="2157060223"/>
                  </a:ext>
                </a:extLst>
              </a:tr>
              <a:tr h="370840">
                <a:tc>
                  <a:txBody>
                    <a:bodyPr/>
                    <a:lstStyle/>
                    <a:p>
                      <a:r>
                        <a:rPr lang="en-GB" b="1" dirty="0"/>
                        <a:t>Risk orientation</a:t>
                      </a:r>
                    </a:p>
                  </a:txBody>
                  <a:tcPr/>
                </a:tc>
                <a:tc>
                  <a:txBody>
                    <a:bodyPr/>
                    <a:lstStyle/>
                    <a:p>
                      <a:r>
                        <a:rPr lang="en-GB" dirty="0"/>
                        <a:t>Risk-averse and procedural</a:t>
                      </a:r>
                    </a:p>
                  </a:txBody>
                  <a:tcPr/>
                </a:tc>
                <a:tc>
                  <a:txBody>
                    <a:bodyPr/>
                    <a:lstStyle/>
                    <a:p>
                      <a:r>
                        <a:rPr lang="en-GB" dirty="0"/>
                        <a:t>More tolerant of ambiguity and innovation</a:t>
                      </a:r>
                    </a:p>
                  </a:txBody>
                  <a:tcPr/>
                </a:tc>
                <a:extLst>
                  <a:ext uri="{0D108BD9-81ED-4DB2-BD59-A6C34878D82A}">
                    <a16:rowId xmlns:a16="http://schemas.microsoft.com/office/drawing/2014/main" val="1239749377"/>
                  </a:ext>
                </a:extLst>
              </a:tr>
            </a:tbl>
          </a:graphicData>
        </a:graphic>
      </p:graphicFrame>
    </p:spTree>
    <p:extLst>
      <p:ext uri="{BB962C8B-B14F-4D97-AF65-F5344CB8AC3E}">
        <p14:creationId xmlns:p14="http://schemas.microsoft.com/office/powerpoint/2010/main" val="1599348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5270-F7E3-900A-6D0A-53C4822397C6}"/>
              </a:ext>
            </a:extLst>
          </p:cNvPr>
          <p:cNvSpPr>
            <a:spLocks noGrp="1"/>
          </p:cNvSpPr>
          <p:nvPr>
            <p:ph type="title"/>
          </p:nvPr>
        </p:nvSpPr>
        <p:spPr/>
        <p:txBody>
          <a:bodyPr/>
          <a:lstStyle/>
          <a:p>
            <a:r>
              <a:rPr lang="en-GB" b="1" dirty="0"/>
              <a:t>Key Differences Between Management and Leadership</a:t>
            </a:r>
          </a:p>
        </p:txBody>
      </p:sp>
      <p:sp>
        <p:nvSpPr>
          <p:cNvPr id="3" name="Content Placeholder 2">
            <a:extLst>
              <a:ext uri="{FF2B5EF4-FFF2-40B4-BE49-F238E27FC236}">
                <a16:creationId xmlns:a16="http://schemas.microsoft.com/office/drawing/2014/main" id="{D390D247-38B9-23EC-6284-3A537FC55419}"/>
              </a:ext>
            </a:extLst>
          </p:cNvPr>
          <p:cNvSpPr>
            <a:spLocks noGrp="1"/>
          </p:cNvSpPr>
          <p:nvPr>
            <p:ph idx="1"/>
          </p:nvPr>
        </p:nvSpPr>
        <p:spPr/>
        <p:txBody>
          <a:bodyPr>
            <a:normAutofit fontScale="77500" lnSpcReduction="20000"/>
          </a:bodyPr>
          <a:lstStyle/>
          <a:p>
            <a:pPr marL="0" indent="0">
              <a:lnSpc>
                <a:spcPct val="160000"/>
              </a:lnSpc>
              <a:buNone/>
            </a:pPr>
            <a:r>
              <a:rPr lang="en-GB" sz="1900" b="1" dirty="0">
                <a:latin typeface="Arial" panose="020B0604020202020204" pitchFamily="34" charset="0"/>
                <a:cs typeface="Arial" panose="020B0604020202020204" pitchFamily="34" charset="0"/>
              </a:rPr>
              <a:t>Mullins (2016)</a:t>
            </a:r>
            <a:r>
              <a:rPr lang="en-GB" sz="1900" dirty="0">
                <a:latin typeface="Arial" panose="020B0604020202020204" pitchFamily="34" charset="0"/>
                <a:cs typeface="Arial" panose="020B0604020202020204" pitchFamily="34" charset="0"/>
              </a:rPr>
              <a:t> emphasises that management is embedded within organisational structures and is concerned with achieving objectives through </a:t>
            </a:r>
            <a:r>
              <a:rPr lang="en-GB" sz="1900" i="1" dirty="0">
                <a:latin typeface="Arial" panose="020B0604020202020204" pitchFamily="34" charset="0"/>
                <a:cs typeface="Arial" panose="020B0604020202020204" pitchFamily="34" charset="0"/>
              </a:rPr>
              <a:t>effective use of resources</a:t>
            </a:r>
            <a:r>
              <a:rPr lang="en-GB" sz="1900" dirty="0">
                <a:latin typeface="Arial" panose="020B0604020202020204" pitchFamily="34" charset="0"/>
                <a:cs typeface="Arial" panose="020B0604020202020204" pitchFamily="34" charset="0"/>
              </a:rPr>
              <a:t>, including people. Leadership, by contrast, is described as a </a:t>
            </a:r>
            <a:r>
              <a:rPr lang="en-GB" sz="1900" i="1" dirty="0">
                <a:latin typeface="Arial" panose="020B0604020202020204" pitchFamily="34" charset="0"/>
                <a:cs typeface="Arial" panose="020B0604020202020204" pitchFamily="34" charset="0"/>
              </a:rPr>
              <a:t>relationship</a:t>
            </a:r>
            <a:r>
              <a:rPr lang="en-GB" sz="1900" dirty="0">
                <a:latin typeface="Arial" panose="020B0604020202020204" pitchFamily="34" charset="0"/>
                <a:cs typeface="Arial" panose="020B0604020202020204" pitchFamily="34" charset="0"/>
              </a:rPr>
              <a:t> through which influence is exercised rather than authority imposed.</a:t>
            </a:r>
          </a:p>
          <a:p>
            <a:pPr marL="0" indent="0">
              <a:lnSpc>
                <a:spcPct val="160000"/>
              </a:lnSpc>
              <a:buNone/>
            </a:pPr>
            <a:endParaRPr lang="en-GB" sz="1900" dirty="0">
              <a:latin typeface="Arial" panose="020B0604020202020204" pitchFamily="34" charset="0"/>
              <a:cs typeface="Arial" panose="020B0604020202020204" pitchFamily="34" charset="0"/>
            </a:endParaRPr>
          </a:p>
          <a:p>
            <a:pPr marL="0" indent="0">
              <a:lnSpc>
                <a:spcPct val="160000"/>
              </a:lnSpc>
              <a:buNone/>
            </a:pPr>
            <a:r>
              <a:rPr lang="en-GB" sz="1900" dirty="0">
                <a:latin typeface="Arial" panose="020B0604020202020204" pitchFamily="34" charset="0"/>
                <a:cs typeface="Arial" panose="020B0604020202020204" pitchFamily="34" charset="0"/>
              </a:rPr>
              <a:t>Similarly, </a:t>
            </a:r>
            <a:r>
              <a:rPr lang="en-GB" sz="1900" b="1" dirty="0">
                <a:latin typeface="Arial" panose="020B0604020202020204" pitchFamily="34" charset="0"/>
                <a:cs typeface="Arial" panose="020B0604020202020204" pitchFamily="34" charset="0"/>
              </a:rPr>
              <a:t>Cole and Kelly (2015)</a:t>
            </a:r>
            <a:r>
              <a:rPr lang="en-GB" sz="1900" dirty="0">
                <a:latin typeface="Arial" panose="020B0604020202020204" pitchFamily="34" charset="0"/>
                <a:cs typeface="Arial" panose="020B0604020202020204" pitchFamily="34" charset="0"/>
              </a:rPr>
              <a:t> argue that:</a:t>
            </a:r>
          </a:p>
          <a:p>
            <a:pPr>
              <a:lnSpc>
                <a:spcPct val="160000"/>
              </a:lnSpc>
            </a:pPr>
            <a:r>
              <a:rPr lang="en-GB" sz="1900" dirty="0">
                <a:latin typeface="Arial" panose="020B0604020202020204" pitchFamily="34" charset="0"/>
                <a:cs typeface="Arial" panose="020B0604020202020204" pitchFamily="34" charset="0"/>
              </a:rPr>
              <a:t>Management focuses on </a:t>
            </a:r>
            <a:r>
              <a:rPr lang="en-GB" sz="1900" i="1" dirty="0">
                <a:latin typeface="Arial" panose="020B0604020202020204" pitchFamily="34" charset="0"/>
                <a:cs typeface="Arial" panose="020B0604020202020204" pitchFamily="34" charset="0"/>
              </a:rPr>
              <a:t>functions</a:t>
            </a:r>
            <a:r>
              <a:rPr lang="en-GB" sz="1900" dirty="0">
                <a:latin typeface="Arial" panose="020B0604020202020204" pitchFamily="34" charset="0"/>
                <a:cs typeface="Arial" panose="020B0604020202020204" pitchFamily="34" charset="0"/>
              </a:rPr>
              <a:t> (planning, organising, staffing, directing, and controlling).</a:t>
            </a:r>
          </a:p>
          <a:p>
            <a:pPr>
              <a:lnSpc>
                <a:spcPct val="160000"/>
              </a:lnSpc>
            </a:pPr>
            <a:r>
              <a:rPr lang="en-GB" sz="1900" dirty="0">
                <a:latin typeface="Arial" panose="020B0604020202020204" pitchFamily="34" charset="0"/>
                <a:cs typeface="Arial" panose="020B0604020202020204" pitchFamily="34" charset="0"/>
              </a:rPr>
              <a:t>Leadership focuses on </a:t>
            </a:r>
            <a:r>
              <a:rPr lang="en-GB" sz="1900" i="1" dirty="0">
                <a:latin typeface="Arial" panose="020B0604020202020204" pitchFamily="34" charset="0"/>
                <a:cs typeface="Arial" panose="020B0604020202020204" pitchFamily="34" charset="0"/>
              </a:rPr>
              <a:t>behaviour</a:t>
            </a:r>
            <a:r>
              <a:rPr lang="en-GB" sz="1900" dirty="0">
                <a:latin typeface="Arial" panose="020B0604020202020204" pitchFamily="34" charset="0"/>
                <a:cs typeface="Arial" panose="020B0604020202020204" pitchFamily="34" charset="0"/>
              </a:rPr>
              <a:t>, particularly influencing others towards the achievement of shared goals.</a:t>
            </a:r>
          </a:p>
          <a:p>
            <a:pPr>
              <a:lnSpc>
                <a:spcPct val="160000"/>
              </a:lnSpc>
            </a:pPr>
            <a:r>
              <a:rPr lang="en-GB" sz="1900" dirty="0">
                <a:latin typeface="Arial" panose="020B0604020202020204" pitchFamily="34" charset="0"/>
                <a:cs typeface="Arial" panose="020B0604020202020204" pitchFamily="34" charset="0"/>
              </a:rPr>
              <a:t>Both authors stress that leadership is not restricted to those with managerial titles and can occur at multiple levels within an organisation.</a:t>
            </a:r>
          </a:p>
          <a:p>
            <a:endParaRPr lang="en-GB" dirty="0"/>
          </a:p>
        </p:txBody>
      </p:sp>
    </p:spTree>
    <p:extLst>
      <p:ext uri="{BB962C8B-B14F-4D97-AF65-F5344CB8AC3E}">
        <p14:creationId xmlns:p14="http://schemas.microsoft.com/office/powerpoint/2010/main" val="2106243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51D9C-09ED-4BC8-2255-7ED3A19BC404}"/>
              </a:ext>
            </a:extLst>
          </p:cNvPr>
          <p:cNvSpPr>
            <a:spLocks noGrp="1"/>
          </p:cNvSpPr>
          <p:nvPr>
            <p:ph type="title"/>
          </p:nvPr>
        </p:nvSpPr>
        <p:spPr>
          <a:xfrm>
            <a:off x="457199" y="274638"/>
            <a:ext cx="8530389" cy="1143000"/>
          </a:xfrm>
        </p:spPr>
        <p:txBody>
          <a:bodyPr/>
          <a:lstStyle/>
          <a:p>
            <a:r>
              <a:rPr lang="en-GB" b="1" dirty="0"/>
              <a:t>Complementarity and Contemporary Relevance</a:t>
            </a:r>
          </a:p>
        </p:txBody>
      </p:sp>
      <p:sp>
        <p:nvSpPr>
          <p:cNvPr id="3" name="Content Placeholder 2">
            <a:extLst>
              <a:ext uri="{FF2B5EF4-FFF2-40B4-BE49-F238E27FC236}">
                <a16:creationId xmlns:a16="http://schemas.microsoft.com/office/drawing/2014/main" id="{4E9FC20B-8218-A0AD-12E8-ACA875BF87BA}"/>
              </a:ext>
            </a:extLst>
          </p:cNvPr>
          <p:cNvSpPr>
            <a:spLocks noGrp="1"/>
          </p:cNvSpPr>
          <p:nvPr>
            <p:ph idx="1"/>
          </p:nvPr>
        </p:nvSpPr>
        <p:spPr/>
        <p:txBody>
          <a:bodyPr>
            <a:normAutofit fontScale="70000" lnSpcReduction="20000"/>
          </a:bodyPr>
          <a:lstStyle/>
          <a:p>
            <a:pPr marL="0" indent="0">
              <a:lnSpc>
                <a:spcPct val="170000"/>
              </a:lnSpc>
              <a:buNone/>
            </a:pPr>
            <a:r>
              <a:rPr lang="en-GB" dirty="0">
                <a:latin typeface="Arial" panose="020B0604020202020204" pitchFamily="34" charset="0"/>
                <a:cs typeface="Arial" panose="020B0604020202020204" pitchFamily="34" charset="0"/>
              </a:rPr>
              <a:t>Rather than viewing leadership and management as oppositional, contemporary theory suggests they are complementary and mutually reinforcing. Effective organisations require:</a:t>
            </a:r>
          </a:p>
          <a:p>
            <a:pPr>
              <a:lnSpc>
                <a:spcPct val="170000"/>
              </a:lnSpc>
            </a:pPr>
            <a:r>
              <a:rPr lang="en-GB" b="1" dirty="0">
                <a:latin typeface="Arial" panose="020B0604020202020204" pitchFamily="34" charset="0"/>
                <a:cs typeface="Arial" panose="020B0604020202020204" pitchFamily="34" charset="0"/>
              </a:rPr>
              <a:t>Management </a:t>
            </a:r>
            <a:r>
              <a:rPr lang="en-GB" dirty="0">
                <a:latin typeface="Arial" panose="020B0604020202020204" pitchFamily="34" charset="0"/>
                <a:cs typeface="Arial" panose="020B0604020202020204" pitchFamily="34" charset="0"/>
              </a:rPr>
              <a:t>to ensure stability, coordination, and operational efficiency.</a:t>
            </a:r>
          </a:p>
          <a:p>
            <a:pPr>
              <a:lnSpc>
                <a:spcPct val="170000"/>
              </a:lnSpc>
            </a:pPr>
            <a:r>
              <a:rPr lang="en-GB" b="1" dirty="0">
                <a:latin typeface="Arial" panose="020B0604020202020204" pitchFamily="34" charset="0"/>
                <a:cs typeface="Arial" panose="020B0604020202020204" pitchFamily="34" charset="0"/>
              </a:rPr>
              <a:t>Leadership</a:t>
            </a:r>
            <a:r>
              <a:rPr lang="en-GB" dirty="0">
                <a:latin typeface="Arial" panose="020B0604020202020204" pitchFamily="34" charset="0"/>
                <a:cs typeface="Arial" panose="020B0604020202020204" pitchFamily="34" charset="0"/>
              </a:rPr>
              <a:t> to promote adaptability, innovation, and long-term strategic direction.</a:t>
            </a:r>
          </a:p>
          <a:p>
            <a:pPr marL="0" indent="0">
              <a:lnSpc>
                <a:spcPct val="170000"/>
              </a:lnSpc>
              <a:buNone/>
            </a:pPr>
            <a:endParaRPr lang="en-GB" dirty="0">
              <a:latin typeface="Arial" panose="020B0604020202020204" pitchFamily="34" charset="0"/>
              <a:cs typeface="Arial" panose="020B0604020202020204" pitchFamily="34" charset="0"/>
            </a:endParaRPr>
          </a:p>
          <a:p>
            <a:pPr marL="0" indent="0">
              <a:lnSpc>
                <a:spcPct val="170000"/>
              </a:lnSpc>
              <a:buNone/>
            </a:pPr>
            <a:r>
              <a:rPr lang="en-GB" dirty="0">
                <a:latin typeface="Arial" panose="020B0604020202020204" pitchFamily="34" charset="0"/>
                <a:cs typeface="Arial" panose="020B0604020202020204" pitchFamily="34" charset="0"/>
              </a:rPr>
              <a:t>Mullins (2016) highlights that modern organisations increasingly expect managers to demonstrate leadership capabilities, particularly in contexts of change, restructuring, and continuous improvement.</a:t>
            </a:r>
          </a:p>
          <a:p>
            <a:endParaRPr lang="en-GB" dirty="0"/>
          </a:p>
        </p:txBody>
      </p:sp>
    </p:spTree>
    <p:extLst>
      <p:ext uri="{BB962C8B-B14F-4D97-AF65-F5344CB8AC3E}">
        <p14:creationId xmlns:p14="http://schemas.microsoft.com/office/powerpoint/2010/main" val="2096551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139E-0207-4C2A-60C7-61A0E791E17F}"/>
              </a:ext>
            </a:extLst>
          </p:cNvPr>
          <p:cNvSpPr>
            <a:spLocks noGrp="1"/>
          </p:cNvSpPr>
          <p:nvPr>
            <p:ph type="title"/>
          </p:nvPr>
        </p:nvSpPr>
        <p:spPr/>
        <p:txBody>
          <a:bodyPr/>
          <a:lstStyle/>
          <a:p>
            <a:r>
              <a:rPr lang="en-GB" b="1" dirty="0"/>
              <a:t>Key Differences Between Management and Leadership</a:t>
            </a:r>
          </a:p>
        </p:txBody>
      </p:sp>
      <p:sp>
        <p:nvSpPr>
          <p:cNvPr id="3" name="Content Placeholder 2">
            <a:extLst>
              <a:ext uri="{FF2B5EF4-FFF2-40B4-BE49-F238E27FC236}">
                <a16:creationId xmlns:a16="http://schemas.microsoft.com/office/drawing/2014/main" id="{848FF19E-0AE4-5B5E-8FC9-1EF0C75F03C8}"/>
              </a:ext>
            </a:extLst>
          </p:cNvPr>
          <p:cNvSpPr>
            <a:spLocks noGrp="1"/>
          </p:cNvSpPr>
          <p:nvPr>
            <p:ph idx="1"/>
          </p:nvPr>
        </p:nvSpPr>
        <p:spPr/>
        <p:txBody>
          <a:bodyPr>
            <a:normAutofit lnSpcReduction="10000"/>
          </a:bodyPr>
          <a:lstStyle/>
          <a:p>
            <a:pPr marL="0" indent="0">
              <a:lnSpc>
                <a:spcPct val="150000"/>
              </a:lnSpc>
              <a:buNone/>
            </a:pPr>
            <a:r>
              <a:rPr lang="en-GB" dirty="0">
                <a:latin typeface="Arial" panose="020B0604020202020204" pitchFamily="34" charset="0"/>
                <a:cs typeface="Arial" panose="020B0604020202020204" pitchFamily="34" charset="0"/>
              </a:rPr>
              <a:t>In summary:</a:t>
            </a:r>
          </a:p>
          <a:p>
            <a:pPr>
              <a:lnSpc>
                <a:spcPct val="150000"/>
              </a:lnSpc>
            </a:pPr>
            <a:r>
              <a:rPr lang="en-GB" b="1" dirty="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is primarily concerned with </a:t>
            </a:r>
            <a:r>
              <a:rPr lang="en-GB" i="1" dirty="0">
                <a:latin typeface="Arial" panose="020B0604020202020204" pitchFamily="34" charset="0"/>
                <a:cs typeface="Arial" panose="020B0604020202020204" pitchFamily="34" charset="0"/>
              </a:rPr>
              <a:t>doing things right</a:t>
            </a:r>
            <a:r>
              <a:rPr lang="en-GB" dirty="0">
                <a:latin typeface="Arial" panose="020B0604020202020204" pitchFamily="34" charset="0"/>
                <a:cs typeface="Arial" panose="020B0604020202020204" pitchFamily="34" charset="0"/>
              </a:rPr>
              <a:t> (efficiency and control).</a:t>
            </a:r>
          </a:p>
          <a:p>
            <a:pPr>
              <a:lnSpc>
                <a:spcPct val="150000"/>
              </a:lnSpc>
            </a:pPr>
            <a:r>
              <a:rPr lang="en-GB" b="1" dirty="0">
                <a:latin typeface="Arial" panose="020B0604020202020204" pitchFamily="34" charset="0"/>
                <a:cs typeface="Arial" panose="020B0604020202020204" pitchFamily="34" charset="0"/>
              </a:rPr>
              <a:t>Leadership</a:t>
            </a:r>
            <a:r>
              <a:rPr lang="en-GB" dirty="0">
                <a:latin typeface="Arial" panose="020B0604020202020204" pitchFamily="34" charset="0"/>
                <a:cs typeface="Arial" panose="020B0604020202020204" pitchFamily="34" charset="0"/>
              </a:rPr>
              <a:t> is primarily concerned with </a:t>
            </a:r>
            <a:r>
              <a:rPr lang="en-GB" i="1" dirty="0">
                <a:latin typeface="Arial" panose="020B0604020202020204" pitchFamily="34" charset="0"/>
                <a:cs typeface="Arial" panose="020B0604020202020204" pitchFamily="34" charset="0"/>
              </a:rPr>
              <a:t>doing the right things</a:t>
            </a:r>
            <a:r>
              <a:rPr lang="en-GB" dirty="0">
                <a:latin typeface="Arial" panose="020B0604020202020204" pitchFamily="34" charset="0"/>
                <a:cs typeface="Arial" panose="020B0604020202020204" pitchFamily="34" charset="0"/>
              </a:rPr>
              <a:t> (direction and change).</a:t>
            </a:r>
          </a:p>
          <a:p>
            <a:pPr marL="0" indent="0">
              <a:lnSpc>
                <a:spcPct val="150000"/>
              </a:lnSpc>
              <a:buNone/>
            </a:pPr>
            <a:r>
              <a:rPr lang="en-GB" dirty="0">
                <a:latin typeface="Arial" panose="020B0604020202020204" pitchFamily="34" charset="0"/>
                <a:cs typeface="Arial" panose="020B0604020202020204" pitchFamily="34" charset="0"/>
              </a:rPr>
              <a:t>Sustainable organisational performance depends on the ability to integrate both perspectives effectively.</a:t>
            </a:r>
          </a:p>
          <a:p>
            <a:endParaRPr lang="en-GB" dirty="0"/>
          </a:p>
        </p:txBody>
      </p:sp>
    </p:spTree>
    <p:extLst>
      <p:ext uri="{BB962C8B-B14F-4D97-AF65-F5344CB8AC3E}">
        <p14:creationId xmlns:p14="http://schemas.microsoft.com/office/powerpoint/2010/main" val="1807099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F1EB6-3304-EAC2-65FC-382AEDF852F6}"/>
              </a:ext>
            </a:extLst>
          </p:cNvPr>
          <p:cNvSpPr>
            <a:spLocks noGrp="1"/>
          </p:cNvSpPr>
          <p:nvPr>
            <p:ph type="title"/>
          </p:nvPr>
        </p:nvSpPr>
        <p:spPr>
          <a:xfrm>
            <a:off x="550984" y="2443407"/>
            <a:ext cx="8229600" cy="1143000"/>
          </a:xfrm>
        </p:spPr>
        <p:txBody>
          <a:bodyPr>
            <a:normAutofit/>
          </a:bodyPr>
          <a:lstStyle/>
          <a:p>
            <a:r>
              <a:rPr lang="en-GB" sz="5400" b="1" dirty="0"/>
              <a:t>Assessment 1 </a:t>
            </a:r>
          </a:p>
        </p:txBody>
      </p:sp>
    </p:spTree>
    <p:extLst>
      <p:ext uri="{BB962C8B-B14F-4D97-AF65-F5344CB8AC3E}">
        <p14:creationId xmlns:p14="http://schemas.microsoft.com/office/powerpoint/2010/main" val="3428796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457200" y="0"/>
            <a:ext cx="8229600" cy="1143000"/>
          </a:xfrm>
        </p:spPr>
        <p:txBody>
          <a:bodyPr/>
          <a:lstStyle/>
          <a:p>
            <a:r>
              <a:rPr kumimoji="1" lang="en-US" altLang="en-US" b="1" dirty="0">
                <a:solidFill>
                  <a:srgbClr val="0070C0"/>
                </a:solidFill>
                <a:latin typeface="Corbel" panose="020B0503020204020204" pitchFamily="34" charset="0"/>
              </a:rPr>
              <a:t>Assessment Specification for component 1 </a:t>
            </a:r>
            <a:endParaRPr lang="en-US" altLang="en-US" b="1" dirty="0">
              <a:solidFill>
                <a:srgbClr val="0070C0"/>
              </a:solidFill>
              <a:latin typeface="Corbel" panose="020B0503020204020204" pitchFamily="34" charset="0"/>
            </a:endParaRPr>
          </a:p>
        </p:txBody>
      </p:sp>
      <p:pic>
        <p:nvPicPr>
          <p:cNvPr id="4" name="Picture 3">
            <a:extLst>
              <a:ext uri="{FF2B5EF4-FFF2-40B4-BE49-F238E27FC236}">
                <a16:creationId xmlns:a16="http://schemas.microsoft.com/office/drawing/2014/main" id="{CAA74A0D-7696-0831-2603-79D8A94E2BBD}"/>
              </a:ext>
            </a:extLst>
          </p:cNvPr>
          <p:cNvPicPr>
            <a:picLocks noChangeAspect="1"/>
          </p:cNvPicPr>
          <p:nvPr/>
        </p:nvPicPr>
        <p:blipFill>
          <a:blip r:embed="rId3"/>
          <a:stretch>
            <a:fillRect/>
          </a:stretch>
        </p:blipFill>
        <p:spPr>
          <a:xfrm>
            <a:off x="414337" y="1143000"/>
            <a:ext cx="8315325" cy="4054642"/>
          </a:xfrm>
          <a:prstGeom prst="rect">
            <a:avLst/>
          </a:prstGeom>
        </p:spPr>
      </p:pic>
    </p:spTree>
    <p:extLst>
      <p:ext uri="{BB962C8B-B14F-4D97-AF65-F5344CB8AC3E}">
        <p14:creationId xmlns:p14="http://schemas.microsoft.com/office/powerpoint/2010/main" val="1345329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9548-4EDD-097A-725A-033E06D4F73C}"/>
              </a:ext>
            </a:extLst>
          </p:cNvPr>
          <p:cNvSpPr>
            <a:spLocks noGrp="1"/>
          </p:cNvSpPr>
          <p:nvPr>
            <p:ph type="title"/>
          </p:nvPr>
        </p:nvSpPr>
        <p:spPr>
          <a:xfrm>
            <a:off x="457200" y="274638"/>
            <a:ext cx="8229600" cy="892425"/>
          </a:xfrm>
        </p:spPr>
        <p:txBody>
          <a:bodyPr/>
          <a:lstStyle/>
          <a:p>
            <a:r>
              <a:rPr kumimoji="1" lang="en-US" altLang="en-US" b="1" dirty="0">
                <a:solidFill>
                  <a:srgbClr val="0070C0"/>
                </a:solidFill>
                <a:latin typeface="Corbel" panose="020B0503020204020204" pitchFamily="34" charset="0"/>
              </a:rPr>
              <a:t>Assessment Specification for component 1 </a:t>
            </a:r>
            <a:endParaRPr lang="en-GB" dirty="0"/>
          </a:p>
        </p:txBody>
      </p:sp>
      <p:pic>
        <p:nvPicPr>
          <p:cNvPr id="7" name="Content Placeholder 6">
            <a:extLst>
              <a:ext uri="{FF2B5EF4-FFF2-40B4-BE49-F238E27FC236}">
                <a16:creationId xmlns:a16="http://schemas.microsoft.com/office/drawing/2014/main" id="{7A4D49A1-BDFD-69BF-1716-7E7D84476233}"/>
              </a:ext>
            </a:extLst>
          </p:cNvPr>
          <p:cNvPicPr>
            <a:picLocks noGrp="1" noChangeAspect="1"/>
          </p:cNvPicPr>
          <p:nvPr>
            <p:ph idx="1"/>
          </p:nvPr>
        </p:nvPicPr>
        <p:blipFill>
          <a:blip r:embed="rId2"/>
          <a:stretch>
            <a:fillRect/>
          </a:stretch>
        </p:blipFill>
        <p:spPr>
          <a:xfrm>
            <a:off x="276726" y="1289959"/>
            <a:ext cx="8530390" cy="4027999"/>
          </a:xfrm>
          <a:prstGeom prst="rect">
            <a:avLst/>
          </a:prstGeom>
        </p:spPr>
      </p:pic>
    </p:spTree>
    <p:extLst>
      <p:ext uri="{BB962C8B-B14F-4D97-AF65-F5344CB8AC3E}">
        <p14:creationId xmlns:p14="http://schemas.microsoft.com/office/powerpoint/2010/main" val="1234880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87EE7-0721-280D-FA02-C0BD5F0FFFBF}"/>
              </a:ext>
            </a:extLst>
          </p:cNvPr>
          <p:cNvSpPr>
            <a:spLocks noGrp="1"/>
          </p:cNvSpPr>
          <p:nvPr>
            <p:ph type="title"/>
          </p:nvPr>
        </p:nvSpPr>
        <p:spPr>
          <a:xfrm>
            <a:off x="457200" y="274638"/>
            <a:ext cx="8229600" cy="723983"/>
          </a:xfrm>
        </p:spPr>
        <p:txBody>
          <a:bodyPr/>
          <a:lstStyle/>
          <a:p>
            <a:r>
              <a:rPr kumimoji="1" lang="en-US" altLang="en-US" b="1" dirty="0">
                <a:solidFill>
                  <a:srgbClr val="0070C0"/>
                </a:solidFill>
                <a:latin typeface="Corbel" panose="020B0503020204020204" pitchFamily="34" charset="0"/>
              </a:rPr>
              <a:t>Assessment Specification for component 1 </a:t>
            </a:r>
            <a:endParaRPr lang="en-GB" dirty="0"/>
          </a:p>
        </p:txBody>
      </p:sp>
      <p:sp>
        <p:nvSpPr>
          <p:cNvPr id="3" name="Content Placeholder 2">
            <a:extLst>
              <a:ext uri="{FF2B5EF4-FFF2-40B4-BE49-F238E27FC236}">
                <a16:creationId xmlns:a16="http://schemas.microsoft.com/office/drawing/2014/main" id="{22E3254E-6BE6-79AC-1491-955A242DA20C}"/>
              </a:ext>
            </a:extLst>
          </p:cNvPr>
          <p:cNvSpPr>
            <a:spLocks noGrp="1"/>
          </p:cNvSpPr>
          <p:nvPr>
            <p:ph idx="1"/>
          </p:nvPr>
        </p:nvSpPr>
        <p:spPr>
          <a:xfrm>
            <a:off x="360947" y="1082842"/>
            <a:ext cx="8325853" cy="4434391"/>
          </a:xfrm>
        </p:spPr>
        <p:txBody>
          <a:bodyPr/>
          <a:lstStyle/>
          <a:p>
            <a:r>
              <a:rPr lang="en-GB" dirty="0"/>
              <a:t>The use of AI is not permitted for this assessment. </a:t>
            </a:r>
          </a:p>
          <a:p>
            <a:endParaRPr lang="en-GB" dirty="0"/>
          </a:p>
        </p:txBody>
      </p:sp>
      <p:pic>
        <p:nvPicPr>
          <p:cNvPr id="5" name="Picture 4" descr="A white rectangular box with black text&#10;&#10;AI-generated content may be incorrect.">
            <a:extLst>
              <a:ext uri="{FF2B5EF4-FFF2-40B4-BE49-F238E27FC236}">
                <a16:creationId xmlns:a16="http://schemas.microsoft.com/office/drawing/2014/main" id="{337BA583-E021-9B56-2EF4-09097C02939C}"/>
              </a:ext>
            </a:extLst>
          </p:cNvPr>
          <p:cNvPicPr>
            <a:picLocks noChangeAspect="1"/>
          </p:cNvPicPr>
          <p:nvPr/>
        </p:nvPicPr>
        <p:blipFill>
          <a:blip r:embed="rId2"/>
          <a:stretch>
            <a:fillRect/>
          </a:stretch>
        </p:blipFill>
        <p:spPr>
          <a:xfrm>
            <a:off x="1415870" y="1648327"/>
            <a:ext cx="6077798" cy="4126832"/>
          </a:xfrm>
          <a:prstGeom prst="rect">
            <a:avLst/>
          </a:prstGeom>
        </p:spPr>
      </p:pic>
    </p:spTree>
    <p:extLst>
      <p:ext uri="{BB962C8B-B14F-4D97-AF65-F5344CB8AC3E}">
        <p14:creationId xmlns:p14="http://schemas.microsoft.com/office/powerpoint/2010/main" val="452580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9B78-1A9B-D340-C233-53AEFE40C2C2}"/>
              </a:ext>
            </a:extLst>
          </p:cNvPr>
          <p:cNvSpPr>
            <a:spLocks noGrp="1"/>
          </p:cNvSpPr>
          <p:nvPr>
            <p:ph type="title"/>
          </p:nvPr>
        </p:nvSpPr>
        <p:spPr>
          <a:xfrm>
            <a:off x="457200" y="274638"/>
            <a:ext cx="8229600" cy="904457"/>
          </a:xfrm>
        </p:spPr>
        <p:txBody>
          <a:bodyPr/>
          <a:lstStyle/>
          <a:p>
            <a:r>
              <a:rPr kumimoji="1" lang="en-US" altLang="en-US" b="1" dirty="0">
                <a:solidFill>
                  <a:srgbClr val="0070C0"/>
                </a:solidFill>
                <a:latin typeface="Corbel" panose="020B0503020204020204" pitchFamily="34" charset="0"/>
              </a:rPr>
              <a:t>Assessment Specification for component 1 </a:t>
            </a:r>
            <a:endParaRPr lang="en-GB" dirty="0"/>
          </a:p>
        </p:txBody>
      </p:sp>
      <p:sp>
        <p:nvSpPr>
          <p:cNvPr id="3" name="Content Placeholder 2">
            <a:extLst>
              <a:ext uri="{FF2B5EF4-FFF2-40B4-BE49-F238E27FC236}">
                <a16:creationId xmlns:a16="http://schemas.microsoft.com/office/drawing/2014/main" id="{40D67AB3-CDB6-7CBC-E47A-2DFF7400D03D}"/>
              </a:ext>
            </a:extLst>
          </p:cNvPr>
          <p:cNvSpPr>
            <a:spLocks noGrp="1"/>
          </p:cNvSpPr>
          <p:nvPr>
            <p:ph idx="1"/>
          </p:nvPr>
        </p:nvSpPr>
        <p:spPr>
          <a:xfrm>
            <a:off x="360947" y="1275347"/>
            <a:ext cx="8325853" cy="4241886"/>
          </a:xfrm>
        </p:spPr>
        <p:txBody>
          <a:bodyPr/>
          <a:lstStyle/>
          <a:p>
            <a:r>
              <a:rPr lang="en-GB" dirty="0"/>
              <a:t>Support Materials</a:t>
            </a:r>
          </a:p>
          <a:p>
            <a:pPr lvl="1"/>
            <a:r>
              <a:rPr lang="en-GB" dirty="0"/>
              <a:t>Reading list</a:t>
            </a:r>
          </a:p>
          <a:p>
            <a:pPr lvl="1"/>
            <a:r>
              <a:rPr lang="en-GB" dirty="0"/>
              <a:t>Weekly reading materials</a:t>
            </a:r>
          </a:p>
          <a:p>
            <a:pPr lvl="1"/>
            <a:r>
              <a:rPr lang="en-GB" dirty="0"/>
              <a:t>Study plan</a:t>
            </a:r>
          </a:p>
          <a:p>
            <a:pPr lvl="1"/>
            <a:r>
              <a:rPr lang="en-GB" dirty="0"/>
              <a:t>Suggested structure choices. </a:t>
            </a:r>
          </a:p>
        </p:txBody>
      </p:sp>
    </p:spTree>
    <p:extLst>
      <p:ext uri="{BB962C8B-B14F-4D97-AF65-F5344CB8AC3E}">
        <p14:creationId xmlns:p14="http://schemas.microsoft.com/office/powerpoint/2010/main" val="2855659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82741-AEA6-F707-E502-425081F50EBA}"/>
              </a:ext>
            </a:extLst>
          </p:cNvPr>
          <p:cNvSpPr>
            <a:spLocks noGrp="1"/>
          </p:cNvSpPr>
          <p:nvPr>
            <p:ph type="title"/>
          </p:nvPr>
        </p:nvSpPr>
        <p:spPr>
          <a:xfrm>
            <a:off x="457200" y="274638"/>
            <a:ext cx="8229600" cy="928520"/>
          </a:xfrm>
        </p:spPr>
        <p:txBody>
          <a:bodyPr/>
          <a:lstStyle/>
          <a:p>
            <a:r>
              <a:rPr lang="en-GB" b="1" dirty="0"/>
              <a:t>Study Plan </a:t>
            </a:r>
          </a:p>
        </p:txBody>
      </p:sp>
      <p:pic>
        <p:nvPicPr>
          <p:cNvPr id="5" name="Content Placeholder 4" descr="A close-up of a table&#10;&#10;AI-generated content may be incorrect.">
            <a:extLst>
              <a:ext uri="{FF2B5EF4-FFF2-40B4-BE49-F238E27FC236}">
                <a16:creationId xmlns:a16="http://schemas.microsoft.com/office/drawing/2014/main" id="{1B5A37E2-054C-7FDB-AEC7-E9132D18319F}"/>
              </a:ext>
            </a:extLst>
          </p:cNvPr>
          <p:cNvPicPr>
            <a:picLocks noGrp="1" noChangeAspect="1"/>
          </p:cNvPicPr>
          <p:nvPr>
            <p:ph idx="1"/>
          </p:nvPr>
        </p:nvPicPr>
        <p:blipFill>
          <a:blip r:embed="rId2"/>
          <a:stretch>
            <a:fillRect/>
          </a:stretch>
        </p:blipFill>
        <p:spPr>
          <a:xfrm>
            <a:off x="457200" y="1752198"/>
            <a:ext cx="8229600" cy="3612366"/>
          </a:xfrm>
          <a:prstGeom prst="rect">
            <a:avLst/>
          </a:prstGeom>
        </p:spPr>
      </p:pic>
      <p:sp>
        <p:nvSpPr>
          <p:cNvPr id="6" name="TextBox 5">
            <a:extLst>
              <a:ext uri="{FF2B5EF4-FFF2-40B4-BE49-F238E27FC236}">
                <a16:creationId xmlns:a16="http://schemas.microsoft.com/office/drawing/2014/main" id="{FE748D16-F41F-210A-A01B-6AA4ECDB8474}"/>
              </a:ext>
            </a:extLst>
          </p:cNvPr>
          <p:cNvSpPr txBox="1"/>
          <p:nvPr/>
        </p:nvSpPr>
        <p:spPr>
          <a:xfrm>
            <a:off x="782054" y="1158181"/>
            <a:ext cx="6955178" cy="646331"/>
          </a:xfrm>
          <a:prstGeom prst="rect">
            <a:avLst/>
          </a:prstGeom>
          <a:noFill/>
        </p:spPr>
        <p:txBody>
          <a:bodyPr wrap="square" rtlCol="0">
            <a:spAutoFit/>
          </a:bodyPr>
          <a:lstStyle/>
          <a:p>
            <a:r>
              <a:rPr lang="en-GB" dirty="0"/>
              <a:t>Week 1 contains a study plan pdf to aid you with organising your time, reading and preparation for your assessment. </a:t>
            </a:r>
          </a:p>
        </p:txBody>
      </p:sp>
    </p:spTree>
    <p:extLst>
      <p:ext uri="{BB962C8B-B14F-4D97-AF65-F5344CB8AC3E}">
        <p14:creationId xmlns:p14="http://schemas.microsoft.com/office/powerpoint/2010/main" val="1159888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17FBB-0F17-3267-7F40-677BD09CC40A}"/>
              </a:ext>
            </a:extLst>
          </p:cNvPr>
          <p:cNvSpPr>
            <a:spLocks noGrp="1"/>
          </p:cNvSpPr>
          <p:nvPr>
            <p:ph type="title"/>
          </p:nvPr>
        </p:nvSpPr>
        <p:spPr/>
        <p:txBody>
          <a:bodyPr/>
          <a:lstStyle/>
          <a:p>
            <a:r>
              <a:rPr lang="en-GB" b="1" dirty="0"/>
              <a:t>Suggested Structures</a:t>
            </a:r>
          </a:p>
        </p:txBody>
      </p:sp>
      <p:sp>
        <p:nvSpPr>
          <p:cNvPr id="3" name="Content Placeholder 2">
            <a:extLst>
              <a:ext uri="{FF2B5EF4-FFF2-40B4-BE49-F238E27FC236}">
                <a16:creationId xmlns:a16="http://schemas.microsoft.com/office/drawing/2014/main" id="{24BA4D41-772A-EE8B-281F-4B0032CF08A5}"/>
              </a:ext>
            </a:extLst>
          </p:cNvPr>
          <p:cNvSpPr>
            <a:spLocks noGrp="1"/>
          </p:cNvSpPr>
          <p:nvPr>
            <p:ph idx="1"/>
          </p:nvPr>
        </p:nvSpPr>
        <p:spPr>
          <a:xfrm>
            <a:off x="457200" y="1600201"/>
            <a:ext cx="8229600" cy="2584937"/>
          </a:xfrm>
        </p:spPr>
        <p:txBody>
          <a:bodyPr/>
          <a:lstStyle/>
          <a:p>
            <a:r>
              <a:rPr lang="en-GB" dirty="0"/>
              <a:t>Five different structure choices have been provided. </a:t>
            </a:r>
          </a:p>
          <a:p>
            <a:pPr lvl="1"/>
            <a:r>
              <a:rPr lang="en-GB" dirty="0"/>
              <a:t>Approach 1 – Classical – Contemporary Application</a:t>
            </a:r>
          </a:p>
          <a:p>
            <a:pPr lvl="1"/>
            <a:r>
              <a:rPr lang="en-GB" dirty="0"/>
              <a:t>Approach 2 – Debate driven Critical evaluation</a:t>
            </a:r>
          </a:p>
          <a:p>
            <a:pPr lvl="1"/>
            <a:r>
              <a:rPr lang="en-GB" dirty="0"/>
              <a:t>Approach 3 – Case-led narrative structure</a:t>
            </a:r>
          </a:p>
          <a:p>
            <a:pPr lvl="1"/>
            <a:r>
              <a:rPr lang="en-GB" dirty="0"/>
              <a:t>Approach 4 – Integrated Framework Model</a:t>
            </a:r>
          </a:p>
          <a:p>
            <a:pPr lvl="1"/>
            <a:r>
              <a:rPr lang="en-GB" dirty="0"/>
              <a:t>Approach 5 – Practice- Orientated Leadership Toolkit</a:t>
            </a:r>
          </a:p>
        </p:txBody>
      </p:sp>
      <p:sp>
        <p:nvSpPr>
          <p:cNvPr id="4" name="Rectangle: Rounded Corners 3">
            <a:extLst>
              <a:ext uri="{FF2B5EF4-FFF2-40B4-BE49-F238E27FC236}">
                <a16:creationId xmlns:a16="http://schemas.microsoft.com/office/drawing/2014/main" id="{8B4E461D-0C5D-0351-4ECC-DA6B8EFC3C7F}"/>
              </a:ext>
            </a:extLst>
          </p:cNvPr>
          <p:cNvSpPr/>
          <p:nvPr/>
        </p:nvSpPr>
        <p:spPr>
          <a:xfrm>
            <a:off x="457200" y="4536831"/>
            <a:ext cx="8147538" cy="87923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Explore the suggested structures and decide if any suit you. Remember that you can choose your own way of doing things too. </a:t>
            </a:r>
          </a:p>
        </p:txBody>
      </p:sp>
    </p:spTree>
    <p:extLst>
      <p:ext uri="{BB962C8B-B14F-4D97-AF65-F5344CB8AC3E}">
        <p14:creationId xmlns:p14="http://schemas.microsoft.com/office/powerpoint/2010/main" val="4064652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D429F-08E8-94AA-1ACB-EEFA2E84A030}"/>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C50325AB-3C65-8A57-0C2B-9803232673CF}"/>
              </a:ext>
            </a:extLst>
          </p:cNvPr>
          <p:cNvSpPr>
            <a:spLocks noGrp="1"/>
          </p:cNvSpPr>
          <p:nvPr>
            <p:ph idx="1"/>
          </p:nvPr>
        </p:nvSpPr>
        <p:spPr/>
        <p:txBody>
          <a:bodyPr/>
          <a:lstStyle/>
          <a:p>
            <a:pPr marL="0" indent="0">
              <a:buNone/>
            </a:pPr>
            <a:r>
              <a:rPr lang="en-GB" dirty="0"/>
              <a:t>In this session we have…</a:t>
            </a:r>
          </a:p>
          <a:p>
            <a:r>
              <a:rPr lang="en-GB" dirty="0"/>
              <a:t>Introduced the module aims, outcomes and content</a:t>
            </a:r>
          </a:p>
          <a:p>
            <a:r>
              <a:rPr lang="en-GB" dirty="0"/>
              <a:t>Introduced the concept of critical evaluation</a:t>
            </a:r>
          </a:p>
          <a:p>
            <a:r>
              <a:rPr lang="en-GB" dirty="0"/>
              <a:t>Introduced the key differences between leadership and management. </a:t>
            </a:r>
          </a:p>
          <a:p>
            <a:r>
              <a:rPr lang="en-GB" dirty="0"/>
              <a:t>Introduced the assessment 1 specification and support materials. </a:t>
            </a:r>
          </a:p>
        </p:txBody>
      </p:sp>
    </p:spTree>
    <p:extLst>
      <p:ext uri="{BB962C8B-B14F-4D97-AF65-F5344CB8AC3E}">
        <p14:creationId xmlns:p14="http://schemas.microsoft.com/office/powerpoint/2010/main" val="2280624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CB29F-FC06-2E08-E2A9-D53A22084A80}"/>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7D679C41-AF4D-2BE3-E40B-244C1CE90BF5}"/>
              </a:ext>
            </a:extLst>
          </p:cNvPr>
          <p:cNvSpPr>
            <a:spLocks noGrp="1" noChangeArrowheads="1"/>
          </p:cNvSpPr>
          <p:nvPr>
            <p:ph idx="1"/>
          </p:nvPr>
        </p:nvSpPr>
        <p:spPr bwMode="auto">
          <a:xfrm>
            <a:off x="457199" y="2404556"/>
            <a:ext cx="754966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Cole, G. A. and Kelly, P. (2015) </a:t>
            </a:r>
            <a:r>
              <a:rPr kumimoji="0" lang="en-US" altLang="en-US" sz="1800" b="0" i="1" u="none" strike="noStrike" cap="none" normalizeH="0" baseline="0" dirty="0">
                <a:ln>
                  <a:noFill/>
                </a:ln>
                <a:solidFill>
                  <a:schemeClr val="tx1"/>
                </a:solidFill>
                <a:effectLst/>
                <a:latin typeface="Arial" panose="020B0604020202020204" pitchFamily="34" charset="0"/>
              </a:rPr>
              <a:t>Management Theory and Practice</a:t>
            </a:r>
            <a:r>
              <a:rPr kumimoji="0" lang="en-US" altLang="en-US" sz="1800" b="0" i="0" u="none" strike="noStrike" cap="none" normalizeH="0" baseline="0" dirty="0">
                <a:ln>
                  <a:noFill/>
                </a:ln>
                <a:solidFill>
                  <a:schemeClr val="tx1"/>
                </a:solidFill>
                <a:effectLst/>
                <a:latin typeface="Arial" panose="020B0604020202020204" pitchFamily="34" charset="0"/>
              </a:rPr>
              <a:t>. 8th </a:t>
            </a:r>
            <a:r>
              <a:rPr kumimoji="0" lang="en-US" altLang="en-US" sz="1800" b="0" i="0" u="none" strike="noStrike" cap="none" normalizeH="0" baseline="0" dirty="0" err="1">
                <a:ln>
                  <a:noFill/>
                </a:ln>
                <a:solidFill>
                  <a:schemeClr val="tx1"/>
                </a:solidFill>
                <a:effectLst/>
                <a:latin typeface="Arial" panose="020B0604020202020204" pitchFamily="34" charset="0"/>
              </a:rPr>
              <a:t>edn</a:t>
            </a:r>
            <a:r>
              <a:rPr kumimoji="0" lang="en-US" altLang="en-US" sz="1800" b="0" i="0" u="none" strike="noStrike" cap="none" normalizeH="0" baseline="0" dirty="0">
                <a:ln>
                  <a:noFill/>
                </a:ln>
                <a:solidFill>
                  <a:schemeClr val="tx1"/>
                </a:solidFill>
                <a:effectLst/>
                <a:latin typeface="Arial" panose="020B0604020202020204" pitchFamily="34" charset="0"/>
              </a:rPr>
              <a:t>. Andover: Cengage Learning.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Kotter, J. P. (1990) </a:t>
            </a:r>
            <a:r>
              <a:rPr kumimoji="0" lang="en-US" altLang="en-US" sz="1800" b="0" i="1" u="none" strike="noStrike" cap="none" normalizeH="0" baseline="0" dirty="0">
                <a:ln>
                  <a:noFill/>
                </a:ln>
                <a:solidFill>
                  <a:schemeClr val="tx1"/>
                </a:solidFill>
                <a:effectLst/>
                <a:latin typeface="Arial" panose="020B0604020202020204" pitchFamily="34" charset="0"/>
              </a:rPr>
              <a:t>A Force for Change: How Leadership Differs from Management</a:t>
            </a:r>
            <a:r>
              <a:rPr kumimoji="0" lang="en-US" altLang="en-US" sz="1800" b="0" i="0" u="none" strike="noStrike" cap="none" normalizeH="0" baseline="0" dirty="0">
                <a:ln>
                  <a:noFill/>
                </a:ln>
                <a:solidFill>
                  <a:schemeClr val="tx1"/>
                </a:solidFill>
                <a:effectLst/>
                <a:latin typeface="Arial" panose="020B0604020202020204" pitchFamily="34" charset="0"/>
              </a:rPr>
              <a:t>. New York: Free Press.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Mullins, L. J. (2016) </a:t>
            </a:r>
            <a:r>
              <a:rPr kumimoji="0" lang="en-US" altLang="en-US" sz="1800" b="0" i="1" u="none" strike="noStrike" cap="none" normalizeH="0" baseline="0" dirty="0">
                <a:ln>
                  <a:noFill/>
                </a:ln>
                <a:solidFill>
                  <a:schemeClr val="tx1"/>
                </a:solidFill>
                <a:effectLst/>
                <a:latin typeface="Arial" panose="020B0604020202020204" pitchFamily="34" charset="0"/>
              </a:rPr>
              <a:t>Management and </a:t>
            </a:r>
            <a:r>
              <a:rPr kumimoji="0" lang="en-US" altLang="en-US" sz="1800" b="0" i="1" u="none" strike="noStrike" cap="none" normalizeH="0" baseline="0" dirty="0" err="1">
                <a:ln>
                  <a:noFill/>
                </a:ln>
                <a:solidFill>
                  <a:schemeClr val="tx1"/>
                </a:solidFill>
                <a:effectLst/>
                <a:latin typeface="Arial" panose="020B0604020202020204" pitchFamily="34" charset="0"/>
              </a:rPr>
              <a:t>Organisational</a:t>
            </a:r>
            <a:r>
              <a:rPr kumimoji="0" lang="en-US" altLang="en-US" sz="1800" b="0" i="1"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err="1">
                <a:ln>
                  <a:noFill/>
                </a:ln>
                <a:solidFill>
                  <a:schemeClr val="tx1"/>
                </a:solidFill>
                <a:effectLst/>
                <a:latin typeface="Arial" panose="020B0604020202020204" pitchFamily="34" charset="0"/>
              </a:rPr>
              <a:t>Behaviour</a:t>
            </a:r>
            <a:r>
              <a:rPr kumimoji="0" lang="en-US" altLang="en-US" sz="1800" b="0" i="0" u="none" strike="noStrike" cap="none" normalizeH="0" baseline="0" dirty="0">
                <a:ln>
                  <a:noFill/>
                </a:ln>
                <a:solidFill>
                  <a:schemeClr val="tx1"/>
                </a:solidFill>
                <a:effectLst/>
                <a:latin typeface="Arial" panose="020B0604020202020204" pitchFamily="34" charset="0"/>
              </a:rPr>
              <a:t>. 11th </a:t>
            </a:r>
            <a:r>
              <a:rPr kumimoji="0" lang="en-US" altLang="en-US" sz="1800" b="0" i="0" u="none" strike="noStrike" cap="none" normalizeH="0" baseline="0" dirty="0" err="1">
                <a:ln>
                  <a:noFill/>
                </a:ln>
                <a:solidFill>
                  <a:schemeClr val="tx1"/>
                </a:solidFill>
                <a:effectLst/>
                <a:latin typeface="Arial" panose="020B0604020202020204" pitchFamily="34" charset="0"/>
              </a:rPr>
              <a:t>edn</a:t>
            </a:r>
            <a:r>
              <a:rPr kumimoji="0" lang="en-US" altLang="en-US" sz="1800" b="0" i="0" u="none" strike="noStrike" cap="none" normalizeH="0" baseline="0" dirty="0">
                <a:ln>
                  <a:noFill/>
                </a:ln>
                <a:solidFill>
                  <a:schemeClr val="tx1"/>
                </a:solidFill>
                <a:effectLst/>
                <a:latin typeface="Arial" panose="020B0604020202020204" pitchFamily="34" charset="0"/>
              </a:rPr>
              <a:t>. Harlow: Pearson Education.</a:t>
            </a:r>
          </a:p>
        </p:txBody>
      </p:sp>
    </p:spTree>
    <p:extLst>
      <p:ext uri="{BB962C8B-B14F-4D97-AF65-F5344CB8AC3E}">
        <p14:creationId xmlns:p14="http://schemas.microsoft.com/office/powerpoint/2010/main" val="21374466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237</TotalTime>
  <Words>2321</Words>
  <Application>Microsoft Office PowerPoint</Application>
  <PresentationFormat>On-screen Show (4:3)</PresentationFormat>
  <Paragraphs>255</Paragraphs>
  <Slides>34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Myriad Pro</vt:lpstr>
      <vt:lpstr>Arial</vt:lpstr>
      <vt:lpstr>Calibri</vt:lpstr>
      <vt:lpstr>Corbel</vt:lpstr>
      <vt:lpstr>Wingdings</vt:lpstr>
      <vt:lpstr>20140311PresentationUWTSDTemplate</vt:lpstr>
      <vt:lpstr>Session 1  Introduction to leadership and management </vt:lpstr>
      <vt:lpstr>PowerPoint Presentation</vt:lpstr>
      <vt:lpstr>Session Objectives</vt:lpstr>
      <vt:lpstr>Welcome to the Module </vt:lpstr>
      <vt:lpstr>What will we Discuss Each Week?</vt:lpstr>
      <vt:lpstr>To Pass this Module You Must…</vt:lpstr>
      <vt:lpstr>To Succeed in the Module You Should…</vt:lpstr>
      <vt:lpstr>PowerPoint Presentation</vt:lpstr>
      <vt:lpstr>PowerPoint Presentation</vt:lpstr>
      <vt:lpstr>What is Critical Evaluation?</vt:lpstr>
      <vt:lpstr>Becoming Critical</vt:lpstr>
      <vt:lpstr>What is Critical Thinking?</vt:lpstr>
      <vt:lpstr>Critical Thinking </vt:lpstr>
      <vt:lpstr>Blooms Taxonomy</vt:lpstr>
      <vt:lpstr>Asking Critical Questions</vt:lpstr>
      <vt:lpstr>Descriptive vs Critical Writing</vt:lpstr>
      <vt:lpstr>How to Develop Critical Evaluation</vt:lpstr>
      <vt:lpstr>Useful Sentence Starters</vt:lpstr>
      <vt:lpstr>What Lecturers Are Looking For</vt:lpstr>
      <vt:lpstr>Leadership and Management</vt:lpstr>
      <vt:lpstr>Leadership vs Management:  An Overview with Key References</vt:lpstr>
      <vt:lpstr>Key Differences Between Management and Leadership</vt:lpstr>
      <vt:lpstr>Key Differences Between Management and Leadership</vt:lpstr>
      <vt:lpstr>Complementarity and Contemporary Relevance</vt:lpstr>
      <vt:lpstr>Key Differences Between Management and Leadership</vt:lpstr>
      <vt:lpstr>Assessment 1 </vt:lpstr>
      <vt:lpstr>Assessment Specification for component 1 </vt:lpstr>
      <vt:lpstr>Assessment Specification for component 1 </vt:lpstr>
      <vt:lpstr>Assessment Specification for component 1 </vt:lpstr>
      <vt:lpstr>Assessment Specification for component 1 </vt:lpstr>
      <vt:lpstr>Study Plan </vt:lpstr>
      <vt:lpstr>Suggested Structures</vt:lpstr>
      <vt:lpstr>Summary.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Olu Adegbite</cp:lastModifiedBy>
  <cp:revision>38</cp:revision>
  <dcterms:created xsi:type="dcterms:W3CDTF">2020-04-06T13:34:42Z</dcterms:created>
  <dcterms:modified xsi:type="dcterms:W3CDTF">2026-05-13T13:14:04Z</dcterms:modified>
</cp:coreProperties>
</file>