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57" r:id="rId2"/>
    <p:sldId id="256" r:id="rId3"/>
    <p:sldId id="261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4560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38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127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831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696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648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72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79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86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997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392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92575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1486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05474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6607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2170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572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F277553-F296-4DFB-BD15-770B47FF2CC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6089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  <p:sldLayoutId id="2147483758" r:id="rId13"/>
    <p:sldLayoutId id="2147483759" r:id="rId14"/>
    <p:sldLayoutId id="2147483760" r:id="rId15"/>
    <p:sldLayoutId id="2147483761" r:id="rId16"/>
    <p:sldLayoutId id="214748376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 Zakariyya Imran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Number:  2319033    Lecture:  Neale Haddon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88384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chemeClr val="tx1"/>
                </a:solidFill>
              </a:rPr>
              <a:t>Module Code: BMHP6029_BIRM – Module: Psychological Classifications and Provisions-Assignment Title: Component 1: Individual Presentation (Academic Poster)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chemeClr val="tx1"/>
                </a:solidFill>
              </a:rPr>
              <a:t>Title of Poster: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B36EC3-4B28-EC6F-3AA1-31936DF1D252}"/>
              </a:ext>
            </a:extLst>
          </p:cNvPr>
          <p:cNvSpPr txBox="1"/>
          <p:nvPr/>
        </p:nvSpPr>
        <p:spPr>
          <a:xfrm>
            <a:off x="2318657" y="3255264"/>
            <a:ext cx="93307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/>
              <a:t>Autism Spectrum Disorder: Historical and Contemporary Perspectives on Diagnosis, Care, and Policy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6C18DB4-0057-9AF4-6425-21A731C9D2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1420876"/>
              </p:ext>
            </p:extLst>
          </p:nvPr>
        </p:nvGraphicFramePr>
        <p:xfrm>
          <a:off x="-16042" y="-1295400"/>
          <a:ext cx="12208042" cy="909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02929">
                  <a:extLst>
                    <a:ext uri="{9D8B030D-6E8A-4147-A177-3AD203B41FA5}">
                      <a16:colId xmlns:a16="http://schemas.microsoft.com/office/drawing/2014/main" val="3408613385"/>
                    </a:ext>
                  </a:extLst>
                </a:gridCol>
                <a:gridCol w="6105113">
                  <a:extLst>
                    <a:ext uri="{9D8B030D-6E8A-4147-A177-3AD203B41FA5}">
                      <a16:colId xmlns:a16="http://schemas.microsoft.com/office/drawing/2014/main" val="2538993369"/>
                    </a:ext>
                  </a:extLst>
                </a:gridCol>
              </a:tblGrid>
              <a:tr h="3238417">
                <a:tc>
                  <a:txBody>
                    <a:bodyPr/>
                    <a:lstStyle/>
                    <a:p>
                      <a:r>
                        <a:rPr lang="en-GB" sz="2000" b="1" dirty="0"/>
                        <a:t>  1.    introduction / Background</a:t>
                      </a:r>
                    </a:p>
                    <a:p>
                      <a:endParaRPr lang="en-GB" dirty="0"/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Definition (ICD-11): ASD is a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neurodevelopmental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condition characterised by persistent deficits in communication, social interaction, and restricted or repetitive behaviours (WHO, 2022).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Importance: Understanding ASD in social, cultural, and policy contexts is vital to improving care, reducing stigma, and tailoring interventions(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Pellicano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et al., 2018). 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dirty="0">
                          <a:latin typeface="+mn-lt"/>
                          <a:cs typeface="+mn-cs"/>
                        </a:rPr>
                        <a:t>2. 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Historical Understanding of ASD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Early perspectives viewed autism as a rare, institutionalised condition (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Kanner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1943).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Misconceptions included “refrigerator mother” theory—blaming parents for children’s behaviours (Bettelheim, 1967).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recognition of neurodiversity and behavioural spectrum, leading to delayed diagnosis and inadequate support(Baron-Cohen, 2017).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2526848"/>
                  </a:ext>
                </a:extLst>
              </a:tr>
              <a:tr h="3641354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dirty="0"/>
                        <a:t>3. </a:t>
                      </a: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Contemporary Diagnosis and Classification (ICD-11)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GB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ICD-11 combines previous subcategories under a single ASD diagnosis for consistency (Lord et al., 2020).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Critical perspective: Unified diagnosis improves reliability but may oversimplify diverse support needs, risking misdiagnosis or </a:t>
                      </a:r>
                      <a:r>
                        <a:rPr lang="en-GB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overdiagnosis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en-GB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Happé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&amp; Frith, 2020).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Emphasis on early intervention and multidisciplinary assessment in healthcare practice(</a:t>
                      </a:r>
                      <a:r>
                        <a:rPr lang="en-GB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Matson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Kozlowski, 2011).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GB" sz="1400" dirty="0"/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GB" sz="1400" dirty="0"/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GB" sz="1400" dirty="0"/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GB" sz="1400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7754778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553537B-7FC9-4C43-251D-CEB429259BED}"/>
              </a:ext>
            </a:extLst>
          </p:cNvPr>
          <p:cNvSpPr txBox="1"/>
          <p:nvPr/>
        </p:nvSpPr>
        <p:spPr>
          <a:xfrm rot="10800000" flipV="1">
            <a:off x="6096000" y="3251200"/>
            <a:ext cx="6096000" cy="29090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/>
              <a:t>4</a:t>
            </a:r>
            <a:r>
              <a:rPr lang="en-GB" sz="1400" b="1"/>
              <a:t>. </a:t>
            </a: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Social, Cultural, and Political Context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Stigma &amp; discrimination: Autistic individuals often face social exclusion and stereotyping (Pellicano et al., 2018).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Inequality: Access to services varies by geography, socioeconomic status, and ethnicity(Lai, Lombardo andBaron-Cohen,2014).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Policy: The UK’s Autism Act 2009 and NHS ASD guidelines support assessment and personalised interventions(Who,2022).</a:t>
            </a:r>
          </a:p>
        </p:txBody>
      </p:sp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1C9C9E6-D459-4F22-2D8F-91661092A2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1517785"/>
              </p:ext>
            </p:extLst>
          </p:nvPr>
        </p:nvGraphicFramePr>
        <p:xfrm>
          <a:off x="0" y="-386441"/>
          <a:ext cx="12192000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2692854689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366322436"/>
                    </a:ext>
                  </a:extLst>
                </a:gridCol>
              </a:tblGrid>
              <a:tr h="38274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5. </a:t>
                      </a: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Current Practices and Care Provision</a:t>
                      </a:r>
                    </a:p>
                    <a:p>
                      <a:pPr>
                        <a:buNone/>
                      </a:pPr>
                      <a:endParaRPr lang="en-GB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Multidisciplinary approaches: psychology, speech-language therapy, occupational therapy.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 on person-centred support, community inclusion, and education tailored to individual needs.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of evidence-based interventions: Applied Behaviour Analysis (ABA), social skills training, sensory integration (Matson &amp; Kozlowski, 2011).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  6. </a:t>
                      </a:r>
                      <a:r>
                        <a:rPr lang="en-GB" b="1"/>
                        <a:t>Critical Analysis</a:t>
                      </a:r>
                    </a:p>
                    <a:p>
                      <a:pPr>
                        <a:buNone/>
                      </a:pPr>
                      <a:endParaRPr lang="en-GB" b="1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 </a:t>
                      </a: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 of ICD-11: Provides standardisation, improves consistency across healthcare and research(Lord et al., 2020).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Limitations: Broad criteria may lead to variability in support; loss of subcategories may not reflect individual differences(Happe and Frith, 2020).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Ethical consideration: Balancing diagnostic clarity with recognition of neurodiversity(Baron- Cohen, 2017).</a:t>
                      </a:r>
                    </a:p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522574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EE28B2E0-057D-1BDA-30F0-45DC76059494}"/>
              </a:ext>
            </a:extLst>
          </p:cNvPr>
          <p:cNvSpPr txBox="1"/>
          <p:nvPr/>
        </p:nvSpPr>
        <p:spPr>
          <a:xfrm>
            <a:off x="0" y="3641732"/>
            <a:ext cx="12192000" cy="33895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7. Recommendations for Future Policy and Practice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Maintain flexible diagnostic frameworks recognising individual differences (</a:t>
            </a:r>
            <a:r>
              <a:rPr lang="en-GB" sz="2000" err="1">
                <a:latin typeface="Arial" panose="020B0604020202020204" pitchFamily="34" charset="0"/>
                <a:cs typeface="Arial" panose="020B0604020202020204" pitchFamily="34" charset="0"/>
              </a:rPr>
              <a:t>Pallicano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and Stears, 2011).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Improve access to early interventions and equitable services across demographics.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Increase education and awareness to reduce stigma in schools, workplaces, and healthcare(</a:t>
            </a:r>
            <a:r>
              <a:rPr lang="en-GB" sz="2000" err="1">
                <a:latin typeface="Arial" panose="020B0604020202020204" pitchFamily="34" charset="0"/>
                <a:cs typeface="Arial" panose="020B0604020202020204" pitchFamily="34" charset="0"/>
              </a:rPr>
              <a:t>Ppellicano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et al., 2018).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Encourage research on diverse presentations of ASD to refine personalised support(Lai,</a:t>
            </a:r>
          </a:p>
          <a:p>
            <a:pPr>
              <a:lnSpc>
                <a:spcPct val="150000"/>
              </a:lnSpc>
            </a:pPr>
            <a:r>
              <a:rPr lang="en-GB" sz="2000" err="1">
                <a:latin typeface="Arial" panose="020B0604020202020204" pitchFamily="34" charset="0"/>
                <a:cs typeface="Arial" panose="020B0604020202020204" pitchFamily="34" charset="0"/>
              </a:rPr>
              <a:t>Lombardo&amp;Baron-Cohen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</p:txBody>
      </p:sp>
    </p:spTree>
    <p:extLst>
      <p:ext uri="{BB962C8B-B14F-4D97-AF65-F5344CB8AC3E}">
        <p14:creationId xmlns:p14="http://schemas.microsoft.com/office/powerpoint/2010/main" val="1546228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EB00-5018-58D7-1832-0E8A96A15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771" y="1868329"/>
            <a:ext cx="10364452" cy="10619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0B607A-0DC5-3B94-F104-92CD03A3BEE1}"/>
              </a:ext>
            </a:extLst>
          </p:cNvPr>
          <p:cNvSpPr txBox="1"/>
          <p:nvPr/>
        </p:nvSpPr>
        <p:spPr>
          <a:xfrm>
            <a:off x="0" y="0"/>
            <a:ext cx="12192000" cy="84330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/>
              <a:t>References</a:t>
            </a: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Bettelheim, B. (1967) The Empty Fortress: Infantile Autism and the Birth of the Self. New York: Free Press.</a:t>
            </a:r>
          </a:p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Baron-Cohen, S. (2017) The Pattern Seekers: How Autism Drives Human Invention. Oxford: Oxford University Press.</a:t>
            </a:r>
          </a:p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Happé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F. and Frith, U. (2020) ‘Annual Research Review: Looking back to look forward – changes in the concept of autism and implications for future research’, Journal of Child Psychology and Psychiatry, 61(3), pp. 218–232.</a:t>
            </a:r>
          </a:p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Kanner, L. (1943) ‘Autistic disturbances of affective contact’, Nervous Child, 2, pp. 217–250.</a:t>
            </a:r>
          </a:p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Lord, C.,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Elsabbagh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M., Baird, G. and Veenstra-VanderWeele, J. (2020) ‘Autism spectrum disorder’, The Lancet, 392(10146), pp. 508–520.</a:t>
            </a:r>
          </a:p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Matson, J.L. and Kozlowski, A.M. (2011) ‘The increasing prevalence of autism spectrum disorders’, Research in Autism Spectrum Disorders, 5(1), pp. 418–425.</a:t>
            </a:r>
          </a:p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Pellicano, E., Dinsmore, A. and Charman, T. (2018) ‘What should autism research focus upon? Community views and priorities from the United Kingdom’, Autism, 22(3), pp. 1–12.</a:t>
            </a: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Pellicano, E. and Stears, M. (2011) ‘Bridging autism, science and society: moving towards an ethically informed approach to autism research’, Autism, 15(7), pp. 671–690.</a:t>
            </a:r>
          </a:p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Lai, M.-C., Lombardo, M.V. and Baron-Cohen, S. (2014) ‘Autism’, The Lancet, 383(9920), pp. 896–910.</a:t>
            </a:r>
          </a:p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(2022) International Classification of Diseases, 11th Revision (ICD-11). Geneva: WHO. Available at: https://icd.who.int/ (Accessed: 28 February 2026).</a:t>
            </a:r>
          </a:p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Slice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Beau Academic</dc:creator>
  <cp:lastModifiedBy>Shamaila Sakhawat (2309140)</cp:lastModifiedBy>
  <cp:revision>6</cp:revision>
  <dcterms:created xsi:type="dcterms:W3CDTF">2024-12-04T18:07:56Z</dcterms:created>
  <dcterms:modified xsi:type="dcterms:W3CDTF">2026-03-02T19:49:23Z</dcterms:modified>
</cp:coreProperties>
</file>