
<file path=[Content_Types].xml><?xml version="1.0" encoding="utf-8"?>
<Types xmlns="http://schemas.openxmlformats.org/package/2006/content-types">
  <Default Extension="xml" ContentType="application/xml"/>
  <Default Extension="png" ContentType="image/png"/>
  <Default Extension="wmf" ContentType="image/x-wmf"/>
  <Default Extension="jpeg" ContentType="image/jpeg"/>
  <Default Extension="rels" ContentType="application/vnd.openxmlformats-package.relationships+xml"/>
  <Default Extension="bin" ContentType="application/vnd.openxmlformats-officedocument.presentationml.printerSettings"/>
  <Default Extension="wav" ContentType="audio/wa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handoutMasterIdLst>
    <p:handoutMasterId r:id="rId31"/>
  </p:handoutMasterIdLst>
  <p:sldIdLst>
    <p:sldId id="256" r:id="rId5"/>
    <p:sldId id="257" r:id="rId6"/>
    <p:sldId id="258" r:id="rId7"/>
    <p:sldId id="298" r:id="rId8"/>
    <p:sldId id="345" r:id="rId9"/>
    <p:sldId id="340" r:id="rId10"/>
    <p:sldId id="351" r:id="rId11"/>
    <p:sldId id="346" r:id="rId12"/>
    <p:sldId id="353" r:id="rId13"/>
    <p:sldId id="352" r:id="rId14"/>
    <p:sldId id="350" r:id="rId15"/>
    <p:sldId id="348" r:id="rId16"/>
    <p:sldId id="349" r:id="rId17"/>
    <p:sldId id="324" r:id="rId18"/>
    <p:sldId id="325" r:id="rId19"/>
    <p:sldId id="326" r:id="rId20"/>
    <p:sldId id="327" r:id="rId21"/>
    <p:sldId id="328" r:id="rId22"/>
    <p:sldId id="329" r:id="rId23"/>
    <p:sldId id="330" r:id="rId24"/>
    <p:sldId id="331" r:id="rId25"/>
    <p:sldId id="332" r:id="rId26"/>
    <p:sldId id="333" r:id="rId27"/>
    <p:sldId id="334" r:id="rId28"/>
    <p:sldId id="336"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B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11" autoAdjust="0"/>
    <p:restoredTop sz="84864" autoAdjust="0"/>
  </p:normalViewPr>
  <p:slideViewPr>
    <p:cSldViewPr>
      <p:cViewPr>
        <p:scale>
          <a:sx n="90" d="100"/>
          <a:sy n="90" d="100"/>
        </p:scale>
        <p:origin x="-2792" y="-608"/>
      </p:cViewPr>
      <p:guideLst>
        <p:guide orient="horz" pos="2160"/>
        <p:guide pos="2880"/>
      </p:guideLst>
    </p:cSldViewPr>
  </p:slideViewPr>
  <p:notesTextViewPr>
    <p:cViewPr>
      <p:scale>
        <a:sx n="1" d="1"/>
        <a:sy n="1" d="1"/>
      </p:scale>
      <p:origin x="0" y="0"/>
    </p:cViewPr>
  </p:notesTextViewPr>
  <p:sorterViewPr>
    <p:cViewPr>
      <p:scale>
        <a:sx n="200" d="100"/>
        <a:sy n="200" d="100"/>
      </p:scale>
      <p:origin x="0" y="9952"/>
    </p:cViewPr>
  </p:sorter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30" Type="http://schemas.openxmlformats.org/officeDocument/2006/relationships/notesMaster" Target="notesMasters/notesMaster1.xml"/><Relationship Id="rId31" Type="http://schemas.openxmlformats.org/officeDocument/2006/relationships/handoutMaster" Target="handoutMasters/handoutMaster1.xml"/><Relationship Id="rId32" Type="http://schemas.openxmlformats.org/officeDocument/2006/relationships/printerSettings" Target="printerSettings/printerSettings1.bin"/><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B8709BB0-7288-4F03-B4D7-42841535B43F}" type="datetimeFigureOut">
              <a:rPr lang="en-GB"/>
              <a:pPr>
                <a:defRPr/>
              </a:pPr>
              <a:t>24/08/20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182E31CC-605F-422D-98E0-4F4E8A50246E}" type="slidenum">
              <a:rPr lang="en-GB"/>
              <a:pPr>
                <a:defRPr/>
              </a:pPr>
              <a:t>‹#›</a:t>
            </a:fld>
            <a:endParaRPr lang="en-GB"/>
          </a:p>
        </p:txBody>
      </p:sp>
    </p:spTree>
    <p:extLst>
      <p:ext uri="{BB962C8B-B14F-4D97-AF65-F5344CB8AC3E}">
        <p14:creationId xmlns:p14="http://schemas.microsoft.com/office/powerpoint/2010/main" val="37986494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BDE928F1-E05B-44FC-8F58-74BE3086B143}" type="datetimeFigureOut">
              <a:rPr lang="en-US"/>
              <a:pPr>
                <a:defRPr/>
              </a:pPr>
              <a:t>24/08/20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9F97C6B4-D8CB-46A3-9106-3A014F3A078A}" type="slidenum">
              <a:rPr lang="en-US"/>
              <a:pPr>
                <a:defRPr/>
              </a:pPr>
              <a:t>‹#›</a:t>
            </a:fld>
            <a:endParaRPr lang="en-US"/>
          </a:p>
        </p:txBody>
      </p:sp>
    </p:spTree>
    <p:extLst>
      <p:ext uri="{BB962C8B-B14F-4D97-AF65-F5344CB8AC3E}">
        <p14:creationId xmlns:p14="http://schemas.microsoft.com/office/powerpoint/2010/main" val="2975723258"/>
      </p:ext>
    </p:extLst>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mn-ea"/>
        <a:cs typeface="+mn-cs"/>
      </a:defRPr>
    </a:lvl1pPr>
    <a:lvl2pPr marL="457200" algn="l" defTabSz="457200" rtl="0" fontAlgn="base">
      <a:spcBef>
        <a:spcPct val="30000"/>
      </a:spcBef>
      <a:spcAft>
        <a:spcPct val="0"/>
      </a:spcAft>
      <a:defRPr sz="1200" kern="1200">
        <a:solidFill>
          <a:schemeClr val="tx1"/>
        </a:solidFill>
        <a:latin typeface="+mn-lt"/>
        <a:ea typeface="+mn-ea"/>
        <a:cs typeface="+mn-cs"/>
      </a:defRPr>
    </a:lvl2pPr>
    <a:lvl3pPr marL="914400" algn="l" defTabSz="457200" rtl="0" fontAlgn="base">
      <a:spcBef>
        <a:spcPct val="30000"/>
      </a:spcBef>
      <a:spcAft>
        <a:spcPct val="0"/>
      </a:spcAft>
      <a:defRPr sz="1200" kern="1200">
        <a:solidFill>
          <a:schemeClr val="tx1"/>
        </a:solidFill>
        <a:latin typeface="+mn-lt"/>
        <a:ea typeface="+mn-ea"/>
        <a:cs typeface="+mn-cs"/>
      </a:defRPr>
    </a:lvl3pPr>
    <a:lvl4pPr marL="1371600" algn="l" defTabSz="457200" rtl="0" fontAlgn="base">
      <a:spcBef>
        <a:spcPct val="30000"/>
      </a:spcBef>
      <a:spcAft>
        <a:spcPct val="0"/>
      </a:spcAft>
      <a:defRPr sz="1200" kern="1200">
        <a:solidFill>
          <a:schemeClr val="tx1"/>
        </a:solidFill>
        <a:latin typeface="+mn-lt"/>
        <a:ea typeface="+mn-ea"/>
        <a:cs typeface="+mn-cs"/>
      </a:defRPr>
    </a:lvl4pPr>
    <a:lvl5pPr marL="1828800" algn="l" defTabSz="457200" rtl="0" fontAlgn="base">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p:cNvSpPr>
          <p:nvPr>
            <p:ph type="sldImg"/>
          </p:nvPr>
        </p:nvSpPr>
        <p:spPr bwMode="auto">
          <a:noFill/>
          <a:ln>
            <a:solidFill>
              <a:srgbClr val="000000"/>
            </a:solidFill>
            <a:miter lim="800000"/>
            <a:headEnd/>
            <a:tailEnd/>
          </a:ln>
        </p:spPr>
      </p:sp>
      <p:sp>
        <p:nvSpPr>
          <p:cNvPr id="1638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Hi I’m Steve Darnell lecture</a:t>
            </a:r>
            <a:r>
              <a:rPr lang="en-GB" baseline="0" dirty="0" smtClean="0"/>
              <a:t>r with the work based learning team in Carmarthen.</a:t>
            </a:r>
            <a:endParaRPr lang="en-GB" dirty="0" smtClean="0"/>
          </a:p>
          <a:p>
            <a:pPr>
              <a:spcBef>
                <a:spcPct val="0"/>
              </a:spcBef>
            </a:pPr>
            <a:r>
              <a:rPr lang="en-GB" dirty="0" smtClean="0"/>
              <a:t>Welcome to the next phase of your studies with the university</a:t>
            </a:r>
          </a:p>
          <a:p>
            <a:pPr>
              <a:spcBef>
                <a:spcPct val="0"/>
              </a:spcBef>
            </a:pPr>
            <a:r>
              <a:rPr lang="en-GB" dirty="0" smtClean="0"/>
              <a:t>Well</a:t>
            </a:r>
            <a:r>
              <a:rPr lang="en-GB" baseline="0" dirty="0" smtClean="0"/>
              <a:t> done in completing your operational policing and you will be glad to hear there are no exams with us.</a:t>
            </a:r>
          </a:p>
          <a:p>
            <a:pPr>
              <a:spcBef>
                <a:spcPct val="0"/>
              </a:spcBef>
            </a:pPr>
            <a:r>
              <a:rPr lang="en-GB" baseline="0" dirty="0" smtClean="0"/>
              <a:t>But before you get to excited you will have competency based workbooks to complete.</a:t>
            </a:r>
            <a:endParaRPr lang="en-GB" dirty="0" smtClean="0"/>
          </a:p>
          <a:p>
            <a:pPr>
              <a:spcBef>
                <a:spcPct val="0"/>
              </a:spcBef>
            </a:pPr>
            <a:r>
              <a:rPr lang="en-GB" baseline="0" dirty="0" smtClean="0"/>
              <a:t>This presentation will take you through these competency based workbooks</a:t>
            </a:r>
          </a:p>
          <a:p>
            <a:pPr>
              <a:spcBef>
                <a:spcPct val="0"/>
              </a:spcBef>
            </a:pPr>
            <a:r>
              <a:rPr lang="en-GB" baseline="0" dirty="0" smtClean="0"/>
              <a:t>It will cover both PCDA and DHEP </a:t>
            </a:r>
          </a:p>
          <a:p>
            <a:pPr>
              <a:spcBef>
                <a:spcPct val="0"/>
              </a:spcBef>
            </a:pPr>
            <a:r>
              <a:rPr lang="en-GB" baseline="0" dirty="0" smtClean="0"/>
              <a:t>I will give an overview of the programme </a:t>
            </a:r>
          </a:p>
          <a:p>
            <a:pPr>
              <a:spcBef>
                <a:spcPct val="0"/>
              </a:spcBef>
            </a:pPr>
            <a:r>
              <a:rPr lang="en-GB" baseline="0" dirty="0" smtClean="0"/>
              <a:t>Remind you of some key resources to help you</a:t>
            </a:r>
          </a:p>
          <a:p>
            <a:pPr>
              <a:spcBef>
                <a:spcPct val="0"/>
              </a:spcBef>
            </a:pPr>
            <a:r>
              <a:rPr lang="en-GB" baseline="0" dirty="0" smtClean="0"/>
              <a:t>Look at the key assessment criteria </a:t>
            </a:r>
          </a:p>
          <a:p>
            <a:pPr>
              <a:spcBef>
                <a:spcPct val="0"/>
              </a:spcBef>
            </a:pPr>
            <a:r>
              <a:rPr lang="en-GB" baseline="0" dirty="0" smtClean="0"/>
              <a:t>And we will also take a quick look at plagiarism and referencing.</a:t>
            </a:r>
          </a:p>
          <a:p>
            <a:pPr>
              <a:spcBef>
                <a:spcPct val="0"/>
              </a:spcBef>
            </a:pPr>
            <a:endParaRPr lang="en-GB" dirty="0" smtClean="0"/>
          </a:p>
        </p:txBody>
      </p:sp>
      <p:sp>
        <p:nvSpPr>
          <p:cNvPr id="163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91A46E-E61F-44CE-A428-E45F19CCA186}" type="slidenum">
              <a:rPr lang="cy-GB">
                <a:cs typeface="Arial" charset="0"/>
              </a:rPr>
              <a:pPr fontAlgn="base">
                <a:spcBef>
                  <a:spcPct val="0"/>
                </a:spcBef>
                <a:spcAft>
                  <a:spcPct val="0"/>
                </a:spcAft>
              </a:pPr>
              <a:t>1</a:t>
            </a:fld>
            <a:endParaRPr lang="cy-GB">
              <a:cs typeface="Arial" charset="0"/>
            </a:endParaRPr>
          </a:p>
        </p:txBody>
      </p:sp>
    </p:spTree>
    <p:extLst>
      <p:ext uri="{BB962C8B-B14F-4D97-AF65-F5344CB8AC3E}">
        <p14:creationId xmlns:p14="http://schemas.microsoft.com/office/powerpoint/2010/main" val="745787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The</a:t>
            </a:r>
            <a:r>
              <a:rPr lang="en-GB" baseline="0" dirty="0" smtClean="0"/>
              <a:t> university is made up of many colleges and has campuses throughout Wales, we also have campuses in London and Birmingham</a:t>
            </a:r>
            <a:endParaRPr lang="en-GB" dirty="0"/>
          </a:p>
        </p:txBody>
      </p:sp>
      <p:sp>
        <p:nvSpPr>
          <p:cNvPr id="184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E8E9391-B80D-4E55-A384-AE1BECC871A1}" type="slidenum">
              <a:rPr lang="cy-GB">
                <a:cs typeface="Arial" charset="0"/>
              </a:rPr>
              <a:pPr fontAlgn="base">
                <a:spcBef>
                  <a:spcPct val="0"/>
                </a:spcBef>
                <a:spcAft>
                  <a:spcPct val="0"/>
                </a:spcAft>
              </a:pPr>
              <a:t>2</a:t>
            </a:fld>
            <a:endParaRPr lang="cy-GB">
              <a:cs typeface="Arial" charset="0"/>
            </a:endParaRPr>
          </a:p>
        </p:txBody>
      </p:sp>
    </p:spTree>
    <p:extLst>
      <p:ext uri="{BB962C8B-B14F-4D97-AF65-F5344CB8AC3E}">
        <p14:creationId xmlns:p14="http://schemas.microsoft.com/office/powerpoint/2010/main" val="2432372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p:cNvSpPr>
          <p:nvPr>
            <p:ph type="sldImg"/>
          </p:nvPr>
        </p:nvSpPr>
        <p:spPr bwMode="auto">
          <a:noFill/>
          <a:ln>
            <a:solidFill>
              <a:srgbClr val="000000"/>
            </a:solidFill>
            <a:miter lim="800000"/>
            <a:headEnd/>
            <a:tailEnd/>
          </a:ln>
        </p:spPr>
      </p:sp>
      <p:sp>
        <p:nvSpPr>
          <p:cNvPr id="2048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Here are our</a:t>
            </a:r>
            <a:r>
              <a:rPr lang="en-GB" baseline="0" dirty="0" smtClean="0"/>
              <a:t> contact emails, </a:t>
            </a:r>
            <a:r>
              <a:rPr lang="en-GB" baseline="0" dirty="0" err="1" smtClean="0"/>
              <a:t>Lowri</a:t>
            </a:r>
            <a:r>
              <a:rPr lang="en-GB" baseline="0" dirty="0" smtClean="0"/>
              <a:t> and I work together at Carmarthen and you should contact us both with any queries that you have on the workbooks.</a:t>
            </a:r>
            <a:endParaRPr lang="en-GB" dirty="0"/>
          </a:p>
        </p:txBody>
      </p:sp>
      <p:sp>
        <p:nvSpPr>
          <p:cNvPr id="204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22E26E1-7CE1-48CF-92DA-BCC81B3D5682}" type="slidenum">
              <a:rPr lang="cy-GB">
                <a:cs typeface="Arial" charset="0"/>
              </a:rPr>
              <a:pPr fontAlgn="base">
                <a:spcBef>
                  <a:spcPct val="0"/>
                </a:spcBef>
                <a:spcAft>
                  <a:spcPct val="0"/>
                </a:spcAft>
              </a:pPr>
              <a:t>3</a:t>
            </a:fld>
            <a:endParaRPr lang="cy-GB">
              <a:cs typeface="Arial" charset="0"/>
            </a:endParaRPr>
          </a:p>
        </p:txBody>
      </p:sp>
    </p:spTree>
    <p:extLst>
      <p:ext uri="{BB962C8B-B14F-4D97-AF65-F5344CB8AC3E}">
        <p14:creationId xmlns:p14="http://schemas.microsoft.com/office/powerpoint/2010/main" val="1339591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Starting</a:t>
            </a:r>
            <a:r>
              <a:rPr lang="en-US" baseline="0" dirty="0" smtClean="0"/>
              <a:t> with the PCDA module</a:t>
            </a:r>
          </a:p>
          <a:p>
            <a:r>
              <a:rPr lang="en-US" baseline="0" dirty="0" smtClean="0"/>
              <a:t>Here is your programme for the 3 years you are with the university.</a:t>
            </a:r>
          </a:p>
          <a:p>
            <a:r>
              <a:rPr lang="en-US" baseline="0" dirty="0" smtClean="0"/>
              <a:t>You’ll have 2 workbooks </a:t>
            </a:r>
          </a:p>
          <a:p>
            <a:r>
              <a:rPr lang="en-US" baseline="0" dirty="0" smtClean="0"/>
              <a:t>Workbook 1 is for module BMPP 4000D to be submitted on the 7</a:t>
            </a:r>
            <a:r>
              <a:rPr lang="en-US" baseline="30000" dirty="0" smtClean="0"/>
              <a:t>th</a:t>
            </a:r>
            <a:r>
              <a:rPr lang="en-US" baseline="0" dirty="0" smtClean="0"/>
              <a:t> September</a:t>
            </a:r>
          </a:p>
          <a:p>
            <a:r>
              <a:rPr lang="en-US" baseline="0" dirty="0" smtClean="0"/>
              <a:t>Workbook 2 submitted on the 12</a:t>
            </a:r>
            <a:r>
              <a:rPr lang="en-US" baseline="30000" dirty="0" smtClean="0"/>
              <a:t>th</a:t>
            </a:r>
            <a:r>
              <a:rPr lang="en-US" baseline="0" dirty="0" smtClean="0"/>
              <a:t> October is from BMPP 4001D</a:t>
            </a:r>
          </a:p>
          <a:p>
            <a:r>
              <a:rPr lang="en-US" baseline="0" dirty="0" smtClean="0"/>
              <a:t>I’ll remind you again of these dates on the last slide.</a:t>
            </a:r>
          </a:p>
          <a:p>
            <a:r>
              <a:rPr lang="en-US" baseline="0" dirty="0" smtClean="0"/>
              <a:t>I will talk about the format of the workbooks later in the presentation but you will notice that under assessment it says 6000 word equivalent.</a:t>
            </a:r>
          </a:p>
          <a:p>
            <a:r>
              <a:rPr lang="en-US" baseline="0" dirty="0" smtClean="0"/>
              <a:t>This simply means you wont actually have to write 6000 words as some tasks </a:t>
            </a:r>
            <a:r>
              <a:rPr lang="en-US" baseline="0" dirty="0" err="1" smtClean="0"/>
              <a:t>recognise</a:t>
            </a:r>
            <a:r>
              <a:rPr lang="en-US" baseline="0" dirty="0" smtClean="0"/>
              <a:t> that the research, thought and effort you put into it are worthy of a certain word count.</a:t>
            </a:r>
          </a:p>
          <a:p>
            <a:endParaRPr lang="en-US"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4</a:t>
            </a:fld>
            <a:endParaRPr lang="en-US"/>
          </a:p>
        </p:txBody>
      </p:sp>
    </p:spTree>
    <p:extLst>
      <p:ext uri="{BB962C8B-B14F-4D97-AF65-F5344CB8AC3E}">
        <p14:creationId xmlns:p14="http://schemas.microsoft.com/office/powerpoint/2010/main" val="783046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the DHEP </a:t>
            </a:r>
          </a:p>
          <a:p>
            <a:endParaRPr lang="en-US" dirty="0" smtClean="0"/>
          </a:p>
          <a:p>
            <a:r>
              <a:rPr lang="en-US" dirty="0" smtClean="0"/>
              <a:t>Here</a:t>
            </a:r>
            <a:r>
              <a:rPr lang="en-US" baseline="0" dirty="0" smtClean="0"/>
              <a:t> is your 2 year programme and you have one workbook to complete and submit by the 19</a:t>
            </a:r>
            <a:r>
              <a:rPr lang="en-US" baseline="30000" dirty="0" smtClean="0"/>
              <a:t>th</a:t>
            </a:r>
            <a:r>
              <a:rPr lang="en-US" baseline="0" dirty="0" smtClean="0"/>
              <a:t> October.</a:t>
            </a:r>
          </a:p>
          <a:p>
            <a:r>
              <a:rPr lang="en-US" baseline="0" dirty="0" smtClean="0"/>
              <a:t>Again same comment about the word equivalence </a:t>
            </a:r>
            <a:r>
              <a:rPr lang="mr-IN" baseline="0" dirty="0" smtClean="0"/>
              <a:t>–</a:t>
            </a:r>
            <a:r>
              <a:rPr lang="en-US" baseline="0" dirty="0" smtClean="0"/>
              <a:t> some tasks give you word credits towards the overall total.</a:t>
            </a:r>
            <a:endParaRPr lang="en-US"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5</a:t>
            </a:fld>
            <a:endParaRPr lang="en-US"/>
          </a:p>
        </p:txBody>
      </p:sp>
    </p:spTree>
    <p:extLst>
      <p:ext uri="{BB962C8B-B14F-4D97-AF65-F5344CB8AC3E}">
        <p14:creationId xmlns:p14="http://schemas.microsoft.com/office/powerpoint/2010/main" val="30991497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Before we look at the</a:t>
            </a:r>
            <a:r>
              <a:rPr lang="en-US" baseline="0" dirty="0" smtClean="0"/>
              <a:t> format of the workbooks I would like to remind you of the important resources available.</a:t>
            </a:r>
          </a:p>
          <a:p>
            <a:r>
              <a:rPr lang="en-US" baseline="0" dirty="0" smtClean="0"/>
              <a:t>My TSD and student e-mail you should be familiar with already from your studies with Wynne and Sarah.</a:t>
            </a:r>
          </a:p>
          <a:p>
            <a:endParaRPr lang="en-US" baseline="0" dirty="0" smtClean="0"/>
          </a:p>
          <a:p>
            <a:r>
              <a:rPr lang="en-US" baseline="0" dirty="0" smtClean="0"/>
              <a:t>Learning resources and E books are accessed through the library and currently this is all on line due to the coronavirus restrictions.</a:t>
            </a:r>
          </a:p>
          <a:p>
            <a:endParaRPr lang="en-US" baseline="0" dirty="0" smtClean="0"/>
          </a:p>
          <a:p>
            <a:r>
              <a:rPr lang="en-US" baseline="0" dirty="0" smtClean="0"/>
              <a:t>I’ll look at The HWB and Moodle next</a:t>
            </a:r>
            <a:endParaRPr lang="en-US"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6</a:t>
            </a:fld>
            <a:endParaRPr lang="en-US"/>
          </a:p>
        </p:txBody>
      </p:sp>
    </p:spTree>
    <p:extLst>
      <p:ext uri="{BB962C8B-B14F-4D97-AF65-F5344CB8AC3E}">
        <p14:creationId xmlns:p14="http://schemas.microsoft.com/office/powerpoint/2010/main" val="28611300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Your first port of call for everything</a:t>
            </a:r>
            <a:r>
              <a:rPr lang="en-US" baseline="0" dirty="0" smtClean="0"/>
              <a:t> connected with the administration aspects of your course.</a:t>
            </a:r>
          </a:p>
          <a:p>
            <a:endParaRPr lang="en-US" baseline="0" dirty="0" smtClean="0"/>
          </a:p>
          <a:p>
            <a:r>
              <a:rPr lang="en-US" baseline="0" dirty="0" smtClean="0"/>
              <a:t>Go to university website and you can download the app to any of your devices</a:t>
            </a:r>
            <a:endParaRPr lang="en-US"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7</a:t>
            </a:fld>
            <a:endParaRPr lang="en-US"/>
          </a:p>
        </p:txBody>
      </p:sp>
    </p:spTree>
    <p:extLst>
      <p:ext uri="{BB962C8B-B14F-4D97-AF65-F5344CB8AC3E}">
        <p14:creationId xmlns:p14="http://schemas.microsoft.com/office/powerpoint/2010/main" val="2078410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can’t over emphasis how important and Moodle is.</a:t>
            </a:r>
          </a:p>
          <a:p>
            <a:endParaRPr lang="en-US" dirty="0" smtClean="0"/>
          </a:p>
          <a:p>
            <a:r>
              <a:rPr lang="en-US" dirty="0" smtClean="0"/>
              <a:t>All module information, hints, tips, guidance is on your module page</a:t>
            </a:r>
          </a:p>
          <a:p>
            <a:endParaRPr lang="en-US" dirty="0" smtClean="0"/>
          </a:p>
          <a:p>
            <a:r>
              <a:rPr lang="en-US" dirty="0" smtClean="0"/>
              <a:t>And a reminder</a:t>
            </a:r>
            <a:r>
              <a:rPr lang="en-US" baseline="0" dirty="0" smtClean="0"/>
              <a:t> that it is expected by your employers that you regularly visit the site.</a:t>
            </a:r>
          </a:p>
          <a:p>
            <a:endParaRPr lang="en-US" baseline="0" dirty="0" smtClean="0"/>
          </a:p>
          <a:p>
            <a:r>
              <a:rPr lang="en-US" baseline="0" dirty="0" smtClean="0"/>
              <a:t>It’s via Moodle that you will upload your completed workbook to </a:t>
            </a:r>
            <a:r>
              <a:rPr lang="en-US" baseline="0" dirty="0" err="1" smtClean="0"/>
              <a:t>Turnitin</a:t>
            </a:r>
            <a:r>
              <a:rPr lang="en-US" baseline="0" dirty="0" smtClean="0"/>
              <a:t> where it is marked and checked for plagiarism and it’s where you get your feedback from</a:t>
            </a:r>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8</a:t>
            </a:fld>
            <a:endParaRPr lang="en-US"/>
          </a:p>
        </p:txBody>
      </p:sp>
    </p:spTree>
    <p:extLst>
      <p:ext uri="{BB962C8B-B14F-4D97-AF65-F5344CB8AC3E}">
        <p14:creationId xmlns:p14="http://schemas.microsoft.com/office/powerpoint/2010/main" val="2290984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workbooks have typically have 5 or</a:t>
            </a:r>
            <a:r>
              <a:rPr lang="en-US" baseline="0" dirty="0" smtClean="0"/>
              <a:t> </a:t>
            </a:r>
            <a:r>
              <a:rPr lang="en-US" dirty="0" smtClean="0"/>
              <a:t>6 tasks</a:t>
            </a:r>
          </a:p>
          <a:p>
            <a:endParaRPr lang="en-US" dirty="0" smtClean="0"/>
          </a:p>
          <a:p>
            <a:r>
              <a:rPr lang="en-US" dirty="0" smtClean="0"/>
              <a:t>They</a:t>
            </a:r>
            <a:r>
              <a:rPr lang="en-US" baseline="0" dirty="0" smtClean="0"/>
              <a:t> meet the needs of the College of Policing’s national curriculum </a:t>
            </a:r>
          </a:p>
          <a:p>
            <a:endParaRPr lang="en-US" baseline="0" dirty="0" smtClean="0"/>
          </a:p>
          <a:p>
            <a:r>
              <a:rPr lang="en-US" baseline="0" dirty="0" smtClean="0"/>
              <a:t>Tasks have been set by Gwent and </a:t>
            </a:r>
            <a:r>
              <a:rPr lang="en-US" baseline="0" dirty="0" err="1" smtClean="0"/>
              <a:t>Sth</a:t>
            </a:r>
            <a:r>
              <a:rPr lang="en-US" baseline="0" dirty="0" smtClean="0"/>
              <a:t> Wales and designed for you to reflect on your experience to situations and incidents.</a:t>
            </a:r>
          </a:p>
          <a:p>
            <a:endParaRPr lang="en-US" baseline="0" dirty="0" smtClean="0"/>
          </a:p>
          <a:p>
            <a:r>
              <a:rPr lang="en-US" baseline="0" dirty="0" smtClean="0"/>
              <a:t>We are keen for you to explore a range of reflective models through your workbooks </a:t>
            </a:r>
            <a:r>
              <a:rPr lang="en-GB" baseline="0" dirty="0" smtClean="0"/>
              <a:t>as they help you focus on learning and self awareness, especially after an incident.</a:t>
            </a:r>
            <a:endParaRPr lang="en-US"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9</a:t>
            </a:fld>
            <a:endParaRPr lang="en-US"/>
          </a:p>
        </p:txBody>
      </p:sp>
    </p:spTree>
    <p:extLst>
      <p:ext uri="{BB962C8B-B14F-4D97-AF65-F5344CB8AC3E}">
        <p14:creationId xmlns:p14="http://schemas.microsoft.com/office/powerpoint/2010/main" val="30655050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shows you how to find your workbooks on Moodle.</a:t>
            </a:r>
          </a:p>
          <a:p>
            <a:endParaRPr lang="en-US" dirty="0" smtClean="0"/>
          </a:p>
          <a:p>
            <a:r>
              <a:rPr lang="en-US" dirty="0" smtClean="0"/>
              <a:t>We can review drafts of your work</a:t>
            </a:r>
            <a:r>
              <a:rPr lang="en-US" baseline="0" dirty="0" smtClean="0"/>
              <a:t> for feedback prior to you </a:t>
            </a:r>
            <a:r>
              <a:rPr lang="en-US" baseline="0" dirty="0" err="1" smtClean="0"/>
              <a:t>submiting</a:t>
            </a:r>
            <a:r>
              <a:rPr lang="en-US" baseline="0" dirty="0" smtClean="0"/>
              <a:t> but note there is a cut off time 10 working days my working days not yours before submission date. And only any 2 of the tasks not them all.</a:t>
            </a:r>
          </a:p>
          <a:p>
            <a:endParaRPr lang="en-US" baseline="0" dirty="0" smtClean="0"/>
          </a:p>
          <a:p>
            <a:r>
              <a:rPr lang="en-US" baseline="0" dirty="0" smtClean="0"/>
              <a:t>We will always try to answer any of your  queries as soon as we can but certainly within 5 working days.</a:t>
            </a:r>
            <a:endParaRPr lang="en-US"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10</a:t>
            </a:fld>
            <a:endParaRPr lang="en-US"/>
          </a:p>
        </p:txBody>
      </p:sp>
    </p:spTree>
    <p:extLst>
      <p:ext uri="{BB962C8B-B14F-4D97-AF65-F5344CB8AC3E}">
        <p14:creationId xmlns:p14="http://schemas.microsoft.com/office/powerpoint/2010/main" val="35893932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Standard</a:t>
            </a:r>
            <a:r>
              <a:rPr lang="en-US" baseline="0" dirty="0" smtClean="0"/>
              <a:t> university document </a:t>
            </a:r>
            <a:r>
              <a:rPr lang="mr-IN" baseline="0" dirty="0" smtClean="0"/>
              <a:t>–</a:t>
            </a:r>
            <a:r>
              <a:rPr lang="en-US" baseline="0" dirty="0" smtClean="0"/>
              <a:t> the workbook is designed to meet all the requirements of the module descriptor.</a:t>
            </a:r>
            <a:endParaRPr lang="en-US"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11</a:t>
            </a:fld>
            <a:endParaRPr lang="en-US"/>
          </a:p>
        </p:txBody>
      </p:sp>
    </p:spTree>
    <p:extLst>
      <p:ext uri="{BB962C8B-B14F-4D97-AF65-F5344CB8AC3E}">
        <p14:creationId xmlns:p14="http://schemas.microsoft.com/office/powerpoint/2010/main" val="3974015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a:t>
            </a:r>
            <a:r>
              <a:rPr lang="en-US" baseline="0" dirty="0" smtClean="0"/>
              <a:t> is a full version of this on Moodle but these are the key aspects that the marker is allocating marks against.</a:t>
            </a:r>
          </a:p>
          <a:p>
            <a:endParaRPr lang="en-US" baseline="0" dirty="0" smtClean="0"/>
          </a:p>
          <a:p>
            <a:r>
              <a:rPr lang="en-US" baseline="0" dirty="0" smtClean="0"/>
              <a:t>At level 4 it is about being structured, coherent and </a:t>
            </a:r>
            <a:r>
              <a:rPr lang="en-US" baseline="0" dirty="0" err="1" smtClean="0"/>
              <a:t>organised</a:t>
            </a:r>
            <a:r>
              <a:rPr lang="en-US" baseline="0" dirty="0" smtClean="0"/>
              <a:t>, back up what you say with relevant material. Generally we are looking for a analysis, evaluation and reflection in your answer. </a:t>
            </a:r>
          </a:p>
          <a:p>
            <a:endParaRPr lang="en-US" baseline="0" dirty="0" smtClean="0"/>
          </a:p>
          <a:p>
            <a:r>
              <a:rPr lang="en-US" baseline="0" dirty="0" smtClean="0"/>
              <a:t>Read the question and satisfy yourself that you are answering what is asked of you </a:t>
            </a:r>
          </a:p>
          <a:p>
            <a:endParaRPr lang="en-US" baseline="0" dirty="0" smtClean="0"/>
          </a:p>
          <a:p>
            <a:r>
              <a:rPr lang="en-US" baseline="0" dirty="0" smtClean="0"/>
              <a:t>Normally we write in the third person (he, she, it, they) but as these are reflective answers you can use first  person (I, we)</a:t>
            </a:r>
          </a:p>
          <a:p>
            <a:endParaRPr lang="en-US" baseline="0" dirty="0" smtClean="0"/>
          </a:p>
          <a:p>
            <a:r>
              <a:rPr lang="en-US" baseline="0" dirty="0" smtClean="0"/>
              <a:t>Your module page on Moodle has full guidance, hints and tips about writing at level 4.</a:t>
            </a:r>
            <a:endParaRPr lang="en-US"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12</a:t>
            </a:fld>
            <a:endParaRPr lang="en-US"/>
          </a:p>
        </p:txBody>
      </p:sp>
    </p:spTree>
    <p:extLst>
      <p:ext uri="{BB962C8B-B14F-4D97-AF65-F5344CB8AC3E}">
        <p14:creationId xmlns:p14="http://schemas.microsoft.com/office/powerpoint/2010/main" val="15437447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Again</a:t>
            </a:r>
            <a:r>
              <a:rPr lang="en-US" baseline="0" dirty="0" smtClean="0"/>
              <a:t> there is all the help you need on your module page on Moodle</a:t>
            </a:r>
          </a:p>
          <a:p>
            <a:endParaRPr lang="en-US" baseline="0" dirty="0" smtClean="0"/>
          </a:p>
          <a:p>
            <a:r>
              <a:rPr lang="en-US" baseline="0" dirty="0" smtClean="0"/>
              <a:t>The main difference between level 6 and 4 is that we are looking for a more critical analysis, justify your answer. </a:t>
            </a:r>
          </a:p>
          <a:p>
            <a:r>
              <a:rPr lang="en-US" baseline="0" dirty="0" smtClean="0"/>
              <a:t>Don’t just be descriptive look to be reflective.</a:t>
            </a:r>
            <a:endParaRPr lang="en-US"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13</a:t>
            </a:fld>
            <a:endParaRPr lang="en-US"/>
          </a:p>
        </p:txBody>
      </p:sp>
    </p:spTree>
    <p:extLst>
      <p:ext uri="{BB962C8B-B14F-4D97-AF65-F5344CB8AC3E}">
        <p14:creationId xmlns:p14="http://schemas.microsoft.com/office/powerpoint/2010/main" val="39143064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p:cNvSpPr>
          <p:nvPr>
            <p:ph type="sldImg"/>
          </p:nvPr>
        </p:nvSpPr>
        <p:spPr bwMode="auto">
          <a:noFill/>
          <a:ln>
            <a:solidFill>
              <a:srgbClr val="000000"/>
            </a:solidFill>
            <a:miter lim="800000"/>
            <a:headEnd/>
            <a:tailEnd/>
          </a:ln>
        </p:spPr>
      </p:sp>
      <p:sp>
        <p:nvSpPr>
          <p:cNvPr id="60418" name="Notes Placeholder 2"/>
          <p:cNvSpPr>
            <a:spLocks noGrp="1"/>
          </p:cNvSpPr>
          <p:nvPr>
            <p:ph type="body" idx="1"/>
          </p:nvPr>
        </p:nvSpPr>
        <p:spPr bwMode="auto">
          <a:xfrm>
            <a:off x="620713" y="4211638"/>
            <a:ext cx="5486400" cy="4114800"/>
          </a:xfrm>
          <a:noFill/>
        </p:spPr>
        <p:txBody>
          <a:bodyPr wrap="square" numCol="1" anchor="t" anchorCtr="0" compatLnSpc="1">
            <a:prstTxWarp prst="textNoShape">
              <a:avLst/>
            </a:prstTxWarp>
          </a:bodyPr>
          <a:lstStyle/>
          <a:p>
            <a:pPr>
              <a:spcBef>
                <a:spcPct val="0"/>
              </a:spcBef>
            </a:pPr>
            <a:r>
              <a:rPr lang="en-GB" dirty="0" smtClean="0"/>
              <a:t>In</a:t>
            </a:r>
            <a:r>
              <a:rPr lang="en-GB" baseline="0" dirty="0" smtClean="0"/>
              <a:t> academic writing referencing is very important and the lack of it can lead to accusations of plagiarism</a:t>
            </a:r>
          </a:p>
          <a:p>
            <a:pPr>
              <a:spcBef>
                <a:spcPct val="0"/>
              </a:spcBef>
            </a:pPr>
            <a:endParaRPr lang="en-GB" baseline="0" dirty="0" smtClean="0"/>
          </a:p>
          <a:p>
            <a:pPr>
              <a:spcBef>
                <a:spcPct val="0"/>
              </a:spcBef>
            </a:pPr>
            <a:r>
              <a:rPr lang="en-GB" baseline="0" dirty="0" err="1" smtClean="0"/>
              <a:t>Turnitin</a:t>
            </a:r>
            <a:r>
              <a:rPr lang="en-GB" baseline="0" dirty="0" smtClean="0"/>
              <a:t> is a software package that checks all written submissions against all the other submitted work through all UK universities.</a:t>
            </a:r>
          </a:p>
          <a:p>
            <a:pPr>
              <a:spcBef>
                <a:spcPct val="0"/>
              </a:spcBef>
            </a:pPr>
            <a:endParaRPr lang="en-GB" baseline="0" dirty="0" smtClean="0"/>
          </a:p>
          <a:p>
            <a:pPr>
              <a:spcBef>
                <a:spcPct val="0"/>
              </a:spcBef>
            </a:pPr>
            <a:r>
              <a:rPr lang="en-GB" baseline="0" dirty="0" smtClean="0"/>
              <a:t>There is no getting around it as it can identify where quotes and written work has been used before.</a:t>
            </a:r>
          </a:p>
          <a:p>
            <a:pPr>
              <a:spcBef>
                <a:spcPct val="0"/>
              </a:spcBef>
            </a:pPr>
            <a:endParaRPr lang="en-GB" baseline="0" dirty="0" smtClean="0"/>
          </a:p>
          <a:p>
            <a:pPr>
              <a:spcBef>
                <a:spcPct val="0"/>
              </a:spcBef>
            </a:pPr>
            <a:r>
              <a:rPr lang="en-GB" baseline="0" dirty="0" smtClean="0"/>
              <a:t>So the next slides introduce us to referencing to Harvard standard </a:t>
            </a:r>
            <a:r>
              <a:rPr lang="mr-IN" baseline="0" dirty="0" smtClean="0"/>
              <a:t>–</a:t>
            </a:r>
            <a:r>
              <a:rPr lang="en-GB" baseline="0" dirty="0" smtClean="0"/>
              <a:t> those of you on the DHEP may well have done this before but always worth reminding yourselves.</a:t>
            </a:r>
          </a:p>
          <a:p>
            <a:pPr>
              <a:spcBef>
                <a:spcPct val="0"/>
              </a:spcBef>
            </a:pPr>
            <a:endParaRPr lang="en-GB" baseline="0" dirty="0" smtClean="0"/>
          </a:p>
          <a:p>
            <a:pPr>
              <a:spcBef>
                <a:spcPct val="0"/>
              </a:spcBef>
            </a:pPr>
            <a:r>
              <a:rPr lang="en-GB" baseline="0" dirty="0" smtClean="0"/>
              <a:t>For the PCDA students this is new and often a daunting task to begin with as it so different to anything you would have seen before.</a:t>
            </a:r>
          </a:p>
          <a:p>
            <a:pPr>
              <a:spcBef>
                <a:spcPct val="0"/>
              </a:spcBef>
            </a:pPr>
            <a:endParaRPr lang="en-GB" baseline="0" dirty="0" smtClean="0"/>
          </a:p>
          <a:p>
            <a:pPr>
              <a:spcBef>
                <a:spcPct val="0"/>
              </a:spcBef>
            </a:pPr>
            <a:r>
              <a:rPr lang="en-GB" baseline="0" dirty="0" smtClean="0"/>
              <a:t>Just follow the guidelines, give it a go, do your best and I promise it gets easier over time. You will make mistakes we understand this and will support you through it.</a:t>
            </a:r>
            <a:endParaRPr lang="en-GB" dirty="0"/>
          </a:p>
        </p:txBody>
      </p:sp>
      <p:sp>
        <p:nvSpPr>
          <p:cNvPr id="6041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C715CC0-40EF-4047-8AD4-75B1EEF68782}" type="slidenum">
              <a:rPr lang="en-US">
                <a:cs typeface="Arial" charset="0"/>
              </a:rPr>
              <a:pPr fontAlgn="base">
                <a:spcBef>
                  <a:spcPct val="0"/>
                </a:spcBef>
                <a:spcAft>
                  <a:spcPct val="0"/>
                </a:spcAft>
              </a:pPr>
              <a:t>14</a:t>
            </a:fld>
            <a:endParaRPr lang="en-US">
              <a:cs typeface="Arial" charset="0"/>
            </a:endParaRPr>
          </a:p>
        </p:txBody>
      </p:sp>
    </p:spTree>
    <p:extLst>
      <p:ext uri="{BB962C8B-B14F-4D97-AF65-F5344CB8AC3E}">
        <p14:creationId xmlns:p14="http://schemas.microsoft.com/office/powerpoint/2010/main" val="35735027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p:cNvSpPr>
            <a:spLocks noGrp="1" noRot="1" noChangeAspect="1"/>
          </p:cNvSpPr>
          <p:nvPr>
            <p:ph type="sldImg"/>
          </p:nvPr>
        </p:nvSpPr>
        <p:spPr bwMode="auto">
          <a:noFill/>
          <a:ln>
            <a:solidFill>
              <a:srgbClr val="000000"/>
            </a:solidFill>
            <a:miter lim="800000"/>
            <a:headEnd/>
            <a:tailEnd/>
          </a:ln>
        </p:spPr>
      </p:sp>
      <p:sp>
        <p:nvSpPr>
          <p:cNvPr id="6246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Here</a:t>
            </a:r>
            <a:r>
              <a:rPr lang="en-GB" baseline="0" dirty="0" smtClean="0"/>
              <a:t> is a useful definition</a:t>
            </a:r>
            <a:endParaRPr lang="en-GB" dirty="0"/>
          </a:p>
        </p:txBody>
      </p:sp>
      <p:sp>
        <p:nvSpPr>
          <p:cNvPr id="6246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8FA07CB-6F63-4657-BAF1-E8264EDAA46F}" type="slidenum">
              <a:rPr lang="en-US">
                <a:cs typeface="Arial" charset="0"/>
              </a:rPr>
              <a:pPr fontAlgn="base">
                <a:spcBef>
                  <a:spcPct val="0"/>
                </a:spcBef>
                <a:spcAft>
                  <a:spcPct val="0"/>
                </a:spcAft>
              </a:pPr>
              <a:t>15</a:t>
            </a:fld>
            <a:endParaRPr lang="en-US">
              <a:cs typeface="Arial" charset="0"/>
            </a:endParaRPr>
          </a:p>
        </p:txBody>
      </p:sp>
    </p:spTree>
    <p:extLst>
      <p:ext uri="{BB962C8B-B14F-4D97-AF65-F5344CB8AC3E}">
        <p14:creationId xmlns:p14="http://schemas.microsoft.com/office/powerpoint/2010/main" val="16748868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p:cNvSpPr>
          <p:nvPr>
            <p:ph type="sldImg"/>
          </p:nvPr>
        </p:nvSpPr>
        <p:spPr bwMode="auto">
          <a:noFill/>
          <a:ln>
            <a:solidFill>
              <a:srgbClr val="000000"/>
            </a:solidFill>
            <a:miter lim="800000"/>
            <a:headEnd/>
            <a:tailEnd/>
          </a:ln>
        </p:spPr>
      </p:sp>
      <p:sp>
        <p:nvSpPr>
          <p:cNvPr id="6451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So how would we go about citing that definition and this is an example of an on line reference</a:t>
            </a:r>
          </a:p>
          <a:p>
            <a:pPr>
              <a:spcBef>
                <a:spcPct val="0"/>
              </a:spcBef>
            </a:pPr>
            <a:endParaRPr lang="en-GB" dirty="0" smtClean="0"/>
          </a:p>
          <a:p>
            <a:pPr>
              <a:spcBef>
                <a:spcPct val="0"/>
              </a:spcBef>
            </a:pPr>
            <a:r>
              <a:rPr lang="en-GB" dirty="0" smtClean="0"/>
              <a:t>You can see that the author’s</a:t>
            </a:r>
            <a:r>
              <a:rPr lang="en-GB" baseline="0" dirty="0" smtClean="0"/>
              <a:t> surname is first, initials then the date of publication in brackets </a:t>
            </a:r>
          </a:p>
          <a:p>
            <a:pPr>
              <a:spcBef>
                <a:spcPct val="0"/>
              </a:spcBef>
            </a:pPr>
            <a:endParaRPr lang="en-GB" baseline="0" dirty="0" smtClean="0"/>
          </a:p>
          <a:p>
            <a:pPr>
              <a:spcBef>
                <a:spcPct val="0"/>
              </a:spcBef>
            </a:pPr>
            <a:r>
              <a:rPr lang="en-GB" baseline="0" dirty="0" smtClean="0"/>
              <a:t>Where it came from, name of that author as well </a:t>
            </a:r>
          </a:p>
          <a:p>
            <a:pPr>
              <a:spcBef>
                <a:spcPct val="0"/>
              </a:spcBef>
            </a:pPr>
            <a:endParaRPr lang="en-GB" baseline="0" dirty="0" smtClean="0"/>
          </a:p>
          <a:p>
            <a:pPr>
              <a:spcBef>
                <a:spcPct val="0"/>
              </a:spcBef>
            </a:pPr>
            <a:r>
              <a:rPr lang="en-GB" baseline="0" dirty="0" smtClean="0"/>
              <a:t>Title of the article or book and then where and when you accessed the site.</a:t>
            </a:r>
          </a:p>
          <a:p>
            <a:pPr>
              <a:spcBef>
                <a:spcPct val="0"/>
              </a:spcBef>
            </a:pPr>
            <a:endParaRPr lang="en-GB" baseline="0" dirty="0" smtClean="0"/>
          </a:p>
          <a:p>
            <a:pPr>
              <a:spcBef>
                <a:spcPct val="0"/>
              </a:spcBef>
            </a:pPr>
            <a:r>
              <a:rPr lang="en-GB" baseline="0" dirty="0" smtClean="0"/>
              <a:t>On Moodle there are guides on how to reference all books, articles, web sites, newspapers and journals.</a:t>
            </a:r>
          </a:p>
          <a:p>
            <a:pPr>
              <a:spcBef>
                <a:spcPct val="0"/>
              </a:spcBef>
            </a:pPr>
            <a:endParaRPr lang="en-GB" dirty="0"/>
          </a:p>
        </p:txBody>
      </p:sp>
      <p:sp>
        <p:nvSpPr>
          <p:cNvPr id="645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DC984FF-C0FE-4C63-9B80-07D4E68CAFAF}" type="slidenum">
              <a:rPr lang="en-US">
                <a:cs typeface="Arial" charset="0"/>
              </a:rPr>
              <a:pPr fontAlgn="base">
                <a:spcBef>
                  <a:spcPct val="0"/>
                </a:spcBef>
                <a:spcAft>
                  <a:spcPct val="0"/>
                </a:spcAft>
              </a:pPr>
              <a:t>16</a:t>
            </a:fld>
            <a:endParaRPr lang="en-US">
              <a:cs typeface="Arial" charset="0"/>
            </a:endParaRPr>
          </a:p>
        </p:txBody>
      </p:sp>
    </p:spTree>
    <p:extLst>
      <p:ext uri="{BB962C8B-B14F-4D97-AF65-F5344CB8AC3E}">
        <p14:creationId xmlns:p14="http://schemas.microsoft.com/office/powerpoint/2010/main" val="1941780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There are</a:t>
            </a:r>
            <a:r>
              <a:rPr lang="en-GB" baseline="0" dirty="0" smtClean="0"/>
              <a:t> degrees of plagiarism from honest mistake to deliberate cheating and this dictates any action taken by the university.</a:t>
            </a:r>
          </a:p>
          <a:p>
            <a:pPr>
              <a:spcBef>
                <a:spcPct val="0"/>
              </a:spcBef>
            </a:pPr>
            <a:endParaRPr lang="en-GB" baseline="0" dirty="0" smtClean="0"/>
          </a:p>
          <a:p>
            <a:pPr>
              <a:spcBef>
                <a:spcPct val="0"/>
              </a:spcBef>
            </a:pPr>
            <a:r>
              <a:rPr lang="en-GB" baseline="0" dirty="0" smtClean="0"/>
              <a:t>As I said do your best and it is a learning curve but we are here to support you.</a:t>
            </a:r>
            <a:endParaRPr lang="en-GB" dirty="0"/>
          </a:p>
        </p:txBody>
      </p:sp>
      <p:sp>
        <p:nvSpPr>
          <p:cNvPr id="665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BC175D5-57D0-4E12-B538-580EC87540CB}" type="slidenum">
              <a:rPr lang="en-US">
                <a:cs typeface="Arial" charset="0"/>
              </a:rPr>
              <a:pPr fontAlgn="base">
                <a:spcBef>
                  <a:spcPct val="0"/>
                </a:spcBef>
                <a:spcAft>
                  <a:spcPct val="0"/>
                </a:spcAft>
              </a:pPr>
              <a:t>17</a:t>
            </a:fld>
            <a:endParaRPr lang="en-US">
              <a:cs typeface="Arial" charset="0"/>
            </a:endParaRPr>
          </a:p>
        </p:txBody>
      </p:sp>
    </p:spTree>
    <p:extLst>
      <p:ext uri="{BB962C8B-B14F-4D97-AF65-F5344CB8AC3E}">
        <p14:creationId xmlns:p14="http://schemas.microsoft.com/office/powerpoint/2010/main" val="3670693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Most plagiarism</a:t>
            </a:r>
            <a:r>
              <a:rPr lang="en-GB" baseline="0" dirty="0" smtClean="0"/>
              <a:t> is when we lift pieces directly from other authors work</a:t>
            </a:r>
          </a:p>
          <a:p>
            <a:pPr>
              <a:spcBef>
                <a:spcPct val="0"/>
              </a:spcBef>
            </a:pPr>
            <a:endParaRPr lang="en-GB" baseline="0" dirty="0" smtClean="0"/>
          </a:p>
          <a:p>
            <a:pPr>
              <a:spcBef>
                <a:spcPct val="0"/>
              </a:spcBef>
            </a:pPr>
            <a:r>
              <a:rPr lang="en-GB" baseline="0" dirty="0" smtClean="0"/>
              <a:t>You can directly quote an author but remember to put in quotation marks </a:t>
            </a:r>
            <a:r>
              <a:rPr lang="mr-IN" baseline="0" dirty="0" smtClean="0"/>
              <a:t>–</a:t>
            </a:r>
            <a:r>
              <a:rPr lang="en-GB" baseline="0" dirty="0" smtClean="0"/>
              <a:t> not that these are not included in the word count.</a:t>
            </a:r>
          </a:p>
          <a:p>
            <a:pPr>
              <a:spcBef>
                <a:spcPct val="0"/>
              </a:spcBef>
            </a:pPr>
            <a:endParaRPr lang="en-GB" baseline="0" dirty="0" smtClean="0"/>
          </a:p>
          <a:p>
            <a:pPr>
              <a:spcBef>
                <a:spcPct val="0"/>
              </a:spcBef>
            </a:pPr>
            <a:r>
              <a:rPr lang="en-GB" baseline="0" dirty="0" smtClean="0"/>
              <a:t>Learn to paraphrase </a:t>
            </a:r>
            <a:r>
              <a:rPr lang="mr-IN" baseline="0" dirty="0" smtClean="0"/>
              <a:t>–</a:t>
            </a:r>
            <a:r>
              <a:rPr lang="en-GB" baseline="0" dirty="0" smtClean="0"/>
              <a:t> transpose the authors words into your own still acknowledge where it has come from but using your own words demonstrates that you understanding and knowledge.</a:t>
            </a:r>
            <a:endParaRPr lang="en-GB" dirty="0"/>
          </a:p>
        </p:txBody>
      </p:sp>
      <p:sp>
        <p:nvSpPr>
          <p:cNvPr id="686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CCEAFFA-367C-411C-9A5F-DF3B8585D700}" type="slidenum">
              <a:rPr lang="en-US">
                <a:cs typeface="Arial" charset="0"/>
              </a:rPr>
              <a:pPr fontAlgn="base">
                <a:spcBef>
                  <a:spcPct val="0"/>
                </a:spcBef>
                <a:spcAft>
                  <a:spcPct val="0"/>
                </a:spcAft>
              </a:pPr>
              <a:t>18</a:t>
            </a:fld>
            <a:endParaRPr lang="en-US">
              <a:cs typeface="Arial" charset="0"/>
            </a:endParaRPr>
          </a:p>
        </p:txBody>
      </p:sp>
    </p:spTree>
    <p:extLst>
      <p:ext uri="{BB962C8B-B14F-4D97-AF65-F5344CB8AC3E}">
        <p14:creationId xmlns:p14="http://schemas.microsoft.com/office/powerpoint/2010/main" val="10379155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p:cNvSpPr>
          <p:nvPr>
            <p:ph type="sldImg"/>
          </p:nvPr>
        </p:nvSpPr>
        <p:spPr bwMode="auto">
          <a:noFill/>
          <a:ln>
            <a:solidFill>
              <a:srgbClr val="000000"/>
            </a:solidFill>
            <a:miter lim="800000"/>
            <a:headEnd/>
            <a:tailEnd/>
          </a:ln>
        </p:spPr>
      </p:sp>
      <p:sp>
        <p:nvSpPr>
          <p:cNvPr id="7065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706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DF3CCC0-31CF-4179-B9E2-8E52BB92A1E7}" type="slidenum">
              <a:rPr lang="en-US">
                <a:cs typeface="Arial" charset="0"/>
              </a:rPr>
              <a:pPr fontAlgn="base">
                <a:spcBef>
                  <a:spcPct val="0"/>
                </a:spcBef>
                <a:spcAft>
                  <a:spcPct val="0"/>
                </a:spcAft>
              </a:pPr>
              <a:t>19</a:t>
            </a:fld>
            <a:endParaRPr lang="en-US">
              <a:cs typeface="Arial" charset="0"/>
            </a:endParaRPr>
          </a:p>
        </p:txBody>
      </p:sp>
    </p:spTree>
    <p:extLst>
      <p:ext uri="{BB962C8B-B14F-4D97-AF65-F5344CB8AC3E}">
        <p14:creationId xmlns:p14="http://schemas.microsoft.com/office/powerpoint/2010/main" val="31129613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p:cNvSpPr>
          <p:nvPr>
            <p:ph type="sldImg"/>
          </p:nvPr>
        </p:nvSpPr>
        <p:spPr bwMode="auto">
          <a:noFill/>
          <a:ln>
            <a:solidFill>
              <a:srgbClr val="000000"/>
            </a:solidFill>
            <a:miter lim="800000"/>
            <a:headEnd/>
            <a:tailEnd/>
          </a:ln>
        </p:spPr>
      </p:sp>
      <p:sp>
        <p:nvSpPr>
          <p:cNvPr id="7270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This</a:t>
            </a:r>
            <a:r>
              <a:rPr lang="en-GB" baseline="0" dirty="0" smtClean="0"/>
              <a:t> slide shows how to cite within your text, it is good practice to add the page number whenever you can.</a:t>
            </a:r>
          </a:p>
          <a:p>
            <a:pPr>
              <a:spcBef>
                <a:spcPct val="0"/>
              </a:spcBef>
            </a:pPr>
            <a:endParaRPr lang="en-GB" baseline="0" dirty="0" smtClean="0"/>
          </a:p>
          <a:p>
            <a:pPr>
              <a:spcBef>
                <a:spcPct val="0"/>
              </a:spcBef>
            </a:pPr>
            <a:r>
              <a:rPr lang="en-GB" baseline="0" dirty="0" smtClean="0"/>
              <a:t>You only need a single reference page at the end of your workbook for all the citations in your workbook.</a:t>
            </a:r>
            <a:endParaRPr lang="en-US" dirty="0"/>
          </a:p>
        </p:txBody>
      </p:sp>
      <p:sp>
        <p:nvSpPr>
          <p:cNvPr id="727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8356B0F-5953-4069-8798-9092DAAC72F4}" type="slidenum">
              <a:rPr lang="en-US">
                <a:cs typeface="Arial" charset="0"/>
              </a:rPr>
              <a:pPr fontAlgn="base">
                <a:spcBef>
                  <a:spcPct val="0"/>
                </a:spcBef>
                <a:spcAft>
                  <a:spcPct val="0"/>
                </a:spcAft>
              </a:pPr>
              <a:t>20</a:t>
            </a:fld>
            <a:endParaRPr lang="en-US">
              <a:cs typeface="Arial" charset="0"/>
            </a:endParaRPr>
          </a:p>
        </p:txBody>
      </p:sp>
    </p:spTree>
    <p:extLst>
      <p:ext uri="{BB962C8B-B14F-4D97-AF65-F5344CB8AC3E}">
        <p14:creationId xmlns:p14="http://schemas.microsoft.com/office/powerpoint/2010/main" val="3840977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p:cNvSpPr>
          <p:nvPr>
            <p:ph type="sldImg"/>
          </p:nvPr>
        </p:nvSpPr>
        <p:spPr bwMode="auto">
          <a:noFill/>
          <a:ln>
            <a:solidFill>
              <a:srgbClr val="000000"/>
            </a:solidFill>
            <a:miter lim="800000"/>
            <a:headEnd/>
            <a:tailEnd/>
          </a:ln>
        </p:spPr>
      </p:sp>
      <p:sp>
        <p:nvSpPr>
          <p:cNvPr id="747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a:t>A little more complex but the same format still applies</a:t>
            </a:r>
            <a:endParaRPr lang="en-US"/>
          </a:p>
        </p:txBody>
      </p:sp>
      <p:sp>
        <p:nvSpPr>
          <p:cNvPr id="747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8E3D048-0AF0-432B-A6B9-0DF806C2DE87}" type="slidenum">
              <a:rPr lang="en-US">
                <a:cs typeface="Arial" charset="0"/>
              </a:rPr>
              <a:pPr fontAlgn="base">
                <a:spcBef>
                  <a:spcPct val="0"/>
                </a:spcBef>
                <a:spcAft>
                  <a:spcPct val="0"/>
                </a:spcAft>
              </a:pPr>
              <a:t>21</a:t>
            </a:fld>
            <a:endParaRPr lang="en-US">
              <a:cs typeface="Arial" charset="0"/>
            </a:endParaRPr>
          </a:p>
        </p:txBody>
      </p:sp>
    </p:spTree>
    <p:extLst>
      <p:ext uri="{BB962C8B-B14F-4D97-AF65-F5344CB8AC3E}">
        <p14:creationId xmlns:p14="http://schemas.microsoft.com/office/powerpoint/2010/main" val="12219402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p:cNvSpPr>
          <p:nvPr>
            <p:ph type="sldImg"/>
          </p:nvPr>
        </p:nvSpPr>
        <p:spPr bwMode="auto">
          <a:noFill/>
          <a:ln>
            <a:solidFill>
              <a:srgbClr val="000000"/>
            </a:solidFill>
            <a:miter lim="800000"/>
            <a:headEnd/>
            <a:tailEnd/>
          </a:ln>
        </p:spPr>
      </p:sp>
      <p:sp>
        <p:nvSpPr>
          <p:cNvPr id="768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768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6ED0B5-BE70-4425-B0BA-5BD8EF7B9A06}" type="slidenum">
              <a:rPr lang="en-US">
                <a:cs typeface="Arial" charset="0"/>
              </a:rPr>
              <a:pPr fontAlgn="base">
                <a:spcBef>
                  <a:spcPct val="0"/>
                </a:spcBef>
                <a:spcAft>
                  <a:spcPct val="0"/>
                </a:spcAft>
              </a:pPr>
              <a:t>22</a:t>
            </a:fld>
            <a:endParaRPr lang="en-US">
              <a:cs typeface="Arial" charset="0"/>
            </a:endParaRPr>
          </a:p>
        </p:txBody>
      </p:sp>
    </p:spTree>
    <p:extLst>
      <p:ext uri="{BB962C8B-B14F-4D97-AF65-F5344CB8AC3E}">
        <p14:creationId xmlns:p14="http://schemas.microsoft.com/office/powerpoint/2010/main" val="3628388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Slide Image Placeholder 1"/>
          <p:cNvSpPr>
            <a:spLocks noGrp="1" noRot="1" noChangeAspect="1"/>
          </p:cNvSpPr>
          <p:nvPr>
            <p:ph type="sldImg"/>
          </p:nvPr>
        </p:nvSpPr>
        <p:spPr bwMode="auto">
          <a:noFill/>
          <a:ln>
            <a:solidFill>
              <a:srgbClr val="000000"/>
            </a:solidFill>
            <a:miter lim="800000"/>
            <a:headEnd/>
            <a:tailEnd/>
          </a:ln>
        </p:spPr>
      </p:sp>
      <p:sp>
        <p:nvSpPr>
          <p:cNvPr id="7885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Examples of newspaper referencing.</a:t>
            </a:r>
            <a:endParaRPr lang="en-GB" dirty="0"/>
          </a:p>
        </p:txBody>
      </p:sp>
      <p:sp>
        <p:nvSpPr>
          <p:cNvPr id="788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280D81D-B083-4C2A-83FE-46AE449FC7D3}" type="slidenum">
              <a:rPr lang="en-US">
                <a:cs typeface="Arial" charset="0"/>
              </a:rPr>
              <a:pPr fontAlgn="base">
                <a:spcBef>
                  <a:spcPct val="0"/>
                </a:spcBef>
                <a:spcAft>
                  <a:spcPct val="0"/>
                </a:spcAft>
              </a:pPr>
              <a:t>23</a:t>
            </a:fld>
            <a:endParaRPr lang="en-US">
              <a:cs typeface="Arial" charset="0"/>
            </a:endParaRPr>
          </a:p>
        </p:txBody>
      </p:sp>
    </p:spTree>
    <p:extLst>
      <p:ext uri="{BB962C8B-B14F-4D97-AF65-F5344CB8AC3E}">
        <p14:creationId xmlns:p14="http://schemas.microsoft.com/office/powerpoint/2010/main" val="22512237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lide Image Placeholder 1"/>
          <p:cNvSpPr>
            <a:spLocks noGrp="1" noRot="1" noChangeAspect="1"/>
          </p:cNvSpPr>
          <p:nvPr>
            <p:ph type="sldImg"/>
          </p:nvPr>
        </p:nvSpPr>
        <p:spPr bwMode="auto">
          <a:noFill/>
          <a:ln>
            <a:solidFill>
              <a:srgbClr val="000000"/>
            </a:solidFill>
            <a:miter lim="800000"/>
            <a:headEnd/>
            <a:tailEnd/>
          </a:ln>
        </p:spPr>
      </p:sp>
      <p:sp>
        <p:nvSpPr>
          <p:cNvPr id="8089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a:t>Always attempt to refer to the primary source</a:t>
            </a:r>
          </a:p>
          <a:p>
            <a:pPr>
              <a:spcBef>
                <a:spcPct val="0"/>
              </a:spcBef>
            </a:pPr>
            <a:r>
              <a:rPr lang="en-GB"/>
              <a:t>When in doubt – confer with your tutor</a:t>
            </a:r>
          </a:p>
          <a:p>
            <a:pPr>
              <a:spcBef>
                <a:spcPct val="0"/>
              </a:spcBef>
            </a:pPr>
            <a:r>
              <a:rPr lang="en-GB"/>
              <a:t>Check those on-line assets available to you also</a:t>
            </a:r>
            <a:endParaRPr lang="en-US"/>
          </a:p>
        </p:txBody>
      </p:sp>
      <p:sp>
        <p:nvSpPr>
          <p:cNvPr id="8089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8892569-EA3B-443A-83C0-5A95E50669DD}" type="slidenum">
              <a:rPr lang="en-US">
                <a:cs typeface="Arial" charset="0"/>
              </a:rPr>
              <a:pPr fontAlgn="base">
                <a:spcBef>
                  <a:spcPct val="0"/>
                </a:spcBef>
                <a:spcAft>
                  <a:spcPct val="0"/>
                </a:spcAft>
              </a:pPr>
              <a:t>24</a:t>
            </a:fld>
            <a:endParaRPr lang="en-US">
              <a:cs typeface="Arial" charset="0"/>
            </a:endParaRPr>
          </a:p>
        </p:txBody>
      </p:sp>
    </p:spTree>
    <p:extLst>
      <p:ext uri="{BB962C8B-B14F-4D97-AF65-F5344CB8AC3E}">
        <p14:creationId xmlns:p14="http://schemas.microsoft.com/office/powerpoint/2010/main" val="28123192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Slide Image Placeholder 1"/>
          <p:cNvSpPr>
            <a:spLocks noGrp="1" noRot="1" noChangeAspect="1"/>
          </p:cNvSpPr>
          <p:nvPr>
            <p:ph type="sldImg"/>
          </p:nvPr>
        </p:nvSpPr>
        <p:spPr bwMode="auto">
          <a:noFill/>
          <a:ln>
            <a:solidFill>
              <a:srgbClr val="000000"/>
            </a:solidFill>
            <a:miter lim="800000"/>
            <a:headEnd/>
            <a:tailEnd/>
          </a:ln>
        </p:spPr>
      </p:sp>
      <p:sp>
        <p:nvSpPr>
          <p:cNvPr id="8397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8397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8BF8E66-568B-4FA2-A567-DA1D48C48181}" type="slidenum">
              <a:rPr lang="en-US">
                <a:cs typeface="Arial" charset="0"/>
              </a:rPr>
              <a:pPr fontAlgn="base">
                <a:spcBef>
                  <a:spcPct val="0"/>
                </a:spcBef>
                <a:spcAft>
                  <a:spcPct val="0"/>
                </a:spcAft>
              </a:pPr>
              <a:t>25</a:t>
            </a:fld>
            <a:endParaRPr lang="en-US">
              <a:cs typeface="Arial" charset="0"/>
            </a:endParaRPr>
          </a:p>
        </p:txBody>
      </p:sp>
    </p:spTree>
    <p:extLst>
      <p:ext uri="{BB962C8B-B14F-4D97-AF65-F5344CB8AC3E}">
        <p14:creationId xmlns:p14="http://schemas.microsoft.com/office/powerpoint/2010/main" val="3012476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a:t>Click to edit Master title style</a:t>
            </a:r>
            <a:endParaRPr lang="en-GB" dirty="0"/>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395288" y="6524625"/>
            <a:ext cx="971550" cy="219075"/>
          </a:xfrm>
        </p:spPr>
        <p:txBody>
          <a:bodyPr/>
          <a:lstStyle>
            <a:lvl1pPr>
              <a:defRPr/>
            </a:lvl1pPr>
          </a:lstStyle>
          <a:p>
            <a:pPr>
              <a:defRPr/>
            </a:pPr>
            <a:fld id="{B3DEFF2B-9DAE-463B-95B3-A90D76C2F756}" type="datetimeFigureOut">
              <a:rPr lang="en-GB"/>
              <a:pPr>
                <a:defRPr/>
              </a:pPr>
              <a:t>24/08/20</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8D66E36-7BE5-40B6-870F-52C36D5A5165}"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457200" y="1600201"/>
            <a:ext cx="82296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lvl1pPr>
              <a:defRPr/>
            </a:lvl1pPr>
          </a:lstStyle>
          <a:p>
            <a:pPr>
              <a:defRPr/>
            </a:pPr>
            <a:fld id="{3130C96B-2679-457C-8CDE-756C3066EFEB}" type="datetimeFigureOut">
              <a:rPr lang="en-GB"/>
              <a:pPr>
                <a:defRPr/>
              </a:pPr>
              <a:t>24/08/20</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fontAlgn="auto">
              <a:spcBef>
                <a:spcPts val="0"/>
              </a:spcBef>
              <a:spcAft>
                <a:spcPts val="0"/>
              </a:spcAft>
              <a:defRPr dirty="0">
                <a:latin typeface="+mn-lt"/>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6F82A12-5EC9-49C6-B5D5-86545E56A229}"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pPr>
              <a:defRPr/>
            </a:pPr>
            <a:fld id="{29B98797-1441-4EC9-B935-E98729C145DC}" type="datetimeFigureOut">
              <a:rPr lang="en-GB"/>
              <a:pPr>
                <a:defRPr/>
              </a:pPr>
              <a:t>24/08/20</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AAB40E7-AA1C-40FE-8015-D9BA3F568763}"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3"/>
          <p:cNvSpPr>
            <a:spLocks noGrp="1"/>
          </p:cNvSpPr>
          <p:nvPr>
            <p:ph type="dt" sz="half" idx="10"/>
          </p:nvPr>
        </p:nvSpPr>
        <p:spPr/>
        <p:txBody>
          <a:bodyPr/>
          <a:lstStyle>
            <a:lvl1pPr>
              <a:defRPr/>
            </a:lvl1pPr>
          </a:lstStyle>
          <a:p>
            <a:pPr>
              <a:defRPr/>
            </a:pPr>
            <a:fld id="{CACDFF2B-F427-4280-A467-F7CF1DD2E18C}" type="datetimeFigureOut">
              <a:rPr lang="en-GB"/>
              <a:pPr>
                <a:defRPr/>
              </a:pPr>
              <a:t>24/08/20</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5E419636-9858-4C8A-9624-4A43A79107EA}"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3"/>
          <p:cNvSpPr>
            <a:spLocks noGrp="1"/>
          </p:cNvSpPr>
          <p:nvPr>
            <p:ph type="dt" sz="half" idx="10"/>
          </p:nvPr>
        </p:nvSpPr>
        <p:spPr/>
        <p:txBody>
          <a:bodyPr/>
          <a:lstStyle>
            <a:lvl1pPr>
              <a:defRPr/>
            </a:lvl1pPr>
          </a:lstStyle>
          <a:p>
            <a:pPr>
              <a:defRPr/>
            </a:pPr>
            <a:fld id="{A436DBBC-EE08-4CC8-A434-36078AB00833}" type="datetimeFigureOut">
              <a:rPr lang="en-GB"/>
              <a:pPr>
                <a:defRPr/>
              </a:pPr>
              <a:t>24/08/20</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F7BFC628-965A-496B-83BD-202C9197426F}"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3"/>
          <p:cNvSpPr>
            <a:spLocks noGrp="1"/>
          </p:cNvSpPr>
          <p:nvPr>
            <p:ph type="dt" sz="half" idx="10"/>
          </p:nvPr>
        </p:nvSpPr>
        <p:spPr/>
        <p:txBody>
          <a:bodyPr/>
          <a:lstStyle>
            <a:lvl1pPr>
              <a:defRPr/>
            </a:lvl1pPr>
          </a:lstStyle>
          <a:p>
            <a:pPr>
              <a:defRPr/>
            </a:pPr>
            <a:fld id="{F0A61E0E-A615-4F66-AA19-678ADE52AE30}" type="datetimeFigureOut">
              <a:rPr lang="en-GB"/>
              <a:pPr>
                <a:defRPr/>
              </a:pPr>
              <a:t>24/08/20</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8A27D89C-38D9-4EB6-B34E-3F131173DA81}"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p:cNvSpPr>
            <a:spLocks noGrp="1"/>
          </p:cNvSpPr>
          <p:nvPr>
            <p:ph type="dt" sz="half" idx="10"/>
          </p:nvPr>
        </p:nvSpPr>
        <p:spPr/>
        <p:txBody>
          <a:bodyPr/>
          <a:lstStyle>
            <a:lvl1pPr>
              <a:defRPr/>
            </a:lvl1pPr>
          </a:lstStyle>
          <a:p>
            <a:pPr>
              <a:defRPr/>
            </a:pPr>
            <a:fld id="{A37B5240-28BD-4366-9D69-7539C926BB4D}" type="datetimeFigureOut">
              <a:rPr lang="en-GB"/>
              <a:pPr>
                <a:defRPr/>
              </a:pPr>
              <a:t>24/08/20</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96A1D12C-B961-4F28-9DBA-C501218DBA7F}"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a:t>Drag picture to placeholder or click icon to add</a:t>
            </a: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p:cNvSpPr>
            <a:spLocks noGrp="1"/>
          </p:cNvSpPr>
          <p:nvPr>
            <p:ph type="dt" sz="half" idx="10"/>
          </p:nvPr>
        </p:nvSpPr>
        <p:spPr/>
        <p:txBody>
          <a:bodyPr/>
          <a:lstStyle>
            <a:lvl1pPr>
              <a:defRPr/>
            </a:lvl1pPr>
          </a:lstStyle>
          <a:p>
            <a:pPr>
              <a:defRPr/>
            </a:pPr>
            <a:fld id="{8A1345F2-8EB3-4507-AFDD-0FCDA9B50827}" type="datetimeFigureOut">
              <a:rPr lang="en-GB"/>
              <a:pPr>
                <a:defRPr/>
              </a:pPr>
              <a:t>24/08/20</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C82C66DB-97CB-402A-8EF5-DC0187FE57C2}"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lvl1pPr>
              <a:defRPr/>
            </a:lvl1pPr>
          </a:lstStyle>
          <a:p>
            <a:pPr>
              <a:defRPr/>
            </a:pPr>
            <a:fld id="{7DD9B0C3-4A83-47D4-8059-759F7DB853ED}" type="datetimeFigureOut">
              <a:rPr lang="en-GB"/>
              <a:pPr>
                <a:defRPr/>
              </a:pPr>
              <a:t>24/08/20</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C4F5D2B8-CA74-4CBE-8D4A-E1D7640BFBB6}"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lvl1pPr>
              <a:defRPr/>
            </a:lvl1pPr>
          </a:lstStyle>
          <a:p>
            <a:pPr>
              <a:defRPr/>
            </a:pPr>
            <a:fld id="{96A4410E-4521-4409-856A-2E26048CAD10}" type="datetimeFigureOut">
              <a:rPr lang="en-GB"/>
              <a:pPr>
                <a:defRPr/>
              </a:pPr>
              <a:t>24/08/20</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B63F9F04-0953-4597-B93C-18B1C7A6148B}"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Text Placeholder 2"/>
          <p:cNvSpPr>
            <a:spLocks noGrp="1"/>
          </p:cNvSpPr>
          <p:nvPr>
            <p:ph type="body" idx="1"/>
          </p:nvPr>
        </p:nvSpPr>
        <p:spPr bwMode="auto">
          <a:xfrm>
            <a:off x="457200" y="1600200"/>
            <a:ext cx="8229600" cy="3916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fontAlgn="auto">
              <a:spcBef>
                <a:spcPts val="0"/>
              </a:spcBef>
              <a:spcAft>
                <a:spcPts val="0"/>
              </a:spcAft>
              <a:defRPr sz="1050" smtClean="0">
                <a:solidFill>
                  <a:schemeClr val="tx1">
                    <a:tint val="75000"/>
                  </a:schemeClr>
                </a:solidFill>
                <a:latin typeface="+mn-lt"/>
                <a:cs typeface="+mn-cs"/>
              </a:defRPr>
            </a:lvl1pPr>
          </a:lstStyle>
          <a:p>
            <a:pPr>
              <a:defRPr/>
            </a:pPr>
            <a:fld id="{232EBE5C-99B0-4D09-9277-03358ABEA013}" type="datetimeFigureOut">
              <a:rPr lang="en-GB"/>
              <a:pPr>
                <a:defRPr/>
              </a:pPr>
              <a:t>24/08/20</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A0E9A366-E1A3-469E-9FA7-85E07945C772}"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59" r:id="rId3"/>
    <p:sldLayoutId id="2147483658" r:id="rId4"/>
    <p:sldLayoutId id="2147483657" r:id="rId5"/>
    <p:sldLayoutId id="2147483656" r:id="rId6"/>
    <p:sldLayoutId id="2147483662" r:id="rId7"/>
    <p:sldLayoutId id="2147483655" r:id="rId8"/>
    <p:sldLayoutId id="2147483654" r:id="rId9"/>
    <p:sldLayoutId id="2147483653" r:id="rId10"/>
    <p:sldLayoutId id="2147483652"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notesSlide" Target="../notesSlides/notesSlide1.xml"/><Relationship Id="rId5" Type="http://schemas.openxmlformats.org/officeDocument/2006/relationships/image" Target="../media/image3.png"/><Relationship Id="rId6" Type="http://schemas.openxmlformats.org/officeDocument/2006/relationships/image" Target="../media/image4.png"/><Relationship Id="rId1" Type="http://schemas.microsoft.com/office/2007/relationships/media" Target="../media/media1.wav"/><Relationship Id="rId2" Type="http://schemas.openxmlformats.org/officeDocument/2006/relationships/audio" Target="../media/media1.wav"/></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5.xml"/><Relationship Id="rId4" Type="http://schemas.openxmlformats.org/officeDocument/2006/relationships/notesSlide" Target="../notesSlides/notesSlide2.xml"/><Relationship Id="rId5" Type="http://schemas.openxmlformats.org/officeDocument/2006/relationships/image" Target="../media/image5.jpeg"/><Relationship Id="rId6" Type="http://schemas.openxmlformats.org/officeDocument/2006/relationships/image" Target="../media/image6.wmf"/><Relationship Id="rId7" Type="http://schemas.openxmlformats.org/officeDocument/2006/relationships/image" Target="../media/image7.wmf"/><Relationship Id="rId8" Type="http://schemas.openxmlformats.org/officeDocument/2006/relationships/image" Target="../media/image8.jpeg"/><Relationship Id="rId9" Type="http://schemas.openxmlformats.org/officeDocument/2006/relationships/image" Target="../media/image9.jpeg"/><Relationship Id="rId10" Type="http://schemas.openxmlformats.org/officeDocument/2006/relationships/image" Target="../media/image4.png"/><Relationship Id="rId1" Type="http://schemas.microsoft.com/office/2007/relationships/media" Target="../media/media2.wav"/><Relationship Id="rId2" Type="http://schemas.openxmlformats.org/officeDocument/2006/relationships/audio" Target="../media/media2.wav"/></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3.xml"/><Relationship Id="rId5" Type="http://schemas.openxmlformats.org/officeDocument/2006/relationships/hyperlink" Target="mailto:s.darnell@uwtsd.ac.uk" TargetMode="External"/><Relationship Id="rId6" Type="http://schemas.openxmlformats.org/officeDocument/2006/relationships/hyperlink" Target="mailto:l.m.harris@ydds.pcydds.ac.uk" TargetMode="External"/><Relationship Id="rId7" Type="http://schemas.openxmlformats.org/officeDocument/2006/relationships/hyperlink" Target="mailto:sarah.jones@uwtsd.ac.uk" TargetMode="External"/><Relationship Id="rId8" Type="http://schemas.openxmlformats.org/officeDocument/2006/relationships/hyperlink" Target="mailto:Bronwen.williams@uwtsd.ac.uk" TargetMode="External"/><Relationship Id="rId9" Type="http://schemas.openxmlformats.org/officeDocument/2006/relationships/hyperlink" Target="mailto:wynne.jones@uwtsd.ac.uk" TargetMode="External"/><Relationship Id="rId10" Type="http://schemas.openxmlformats.org/officeDocument/2006/relationships/image" Target="../media/image4.png"/><Relationship Id="rId1" Type="http://schemas.microsoft.com/office/2007/relationships/media" Target="../media/media3.wav"/><Relationship Id="rId2" Type="http://schemas.openxmlformats.org/officeDocument/2006/relationships/audio" Target="../media/media3.wav"/></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4" Type="http://schemas.openxmlformats.org/officeDocument/2006/relationships/notesSlide" Target="../notesSlides/notesSlide4.xml"/><Relationship Id="rId5" Type="http://schemas.openxmlformats.org/officeDocument/2006/relationships/image" Target="../media/image4.png"/><Relationship Id="rId1" Type="http://schemas.microsoft.com/office/2007/relationships/media" Target="../media/media4.wav"/><Relationship Id="rId2" Type="http://schemas.openxmlformats.org/officeDocument/2006/relationships/audio" Target="../media/media4.wav"/></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4" Type="http://schemas.openxmlformats.org/officeDocument/2006/relationships/notesSlide" Target="../notesSlides/notesSlide5.xml"/><Relationship Id="rId5" Type="http://schemas.openxmlformats.org/officeDocument/2006/relationships/image" Target="../media/image4.png"/><Relationship Id="rId1" Type="http://schemas.microsoft.com/office/2007/relationships/media" Target="../media/media5.wav"/><Relationship Id="rId2" Type="http://schemas.openxmlformats.org/officeDocument/2006/relationships/audio" Target="../media/media5.wav"/></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5.xml"/><Relationship Id="rId4" Type="http://schemas.openxmlformats.org/officeDocument/2006/relationships/notesSlide" Target="../notesSlides/notesSlide6.xml"/><Relationship Id="rId5" Type="http://schemas.openxmlformats.org/officeDocument/2006/relationships/image" Target="../media/image4.png"/><Relationship Id="rId1" Type="http://schemas.microsoft.com/office/2007/relationships/media" Target="../media/media6.wav"/><Relationship Id="rId2" Type="http://schemas.openxmlformats.org/officeDocument/2006/relationships/audio" Target="../media/media6.wav"/></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7.xml"/><Relationship Id="rId5" Type="http://schemas.openxmlformats.org/officeDocument/2006/relationships/image" Target="../media/image4.png"/><Relationship Id="rId1" Type="http://schemas.microsoft.com/office/2007/relationships/media" Target="../media/media7.wav"/><Relationship Id="rId2" Type="http://schemas.openxmlformats.org/officeDocument/2006/relationships/audio" Target="../media/media7.wav"/></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8.xml"/><Relationship Id="rId5" Type="http://schemas.openxmlformats.org/officeDocument/2006/relationships/image" Target="../media/image4.png"/><Relationship Id="rId1" Type="http://schemas.microsoft.com/office/2007/relationships/media" Target="../media/media8.wav"/><Relationship Id="rId2" Type="http://schemas.openxmlformats.org/officeDocument/2006/relationships/audio" Target="../media/media8.wav"/></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9.xml"/><Relationship Id="rId5" Type="http://schemas.openxmlformats.org/officeDocument/2006/relationships/image" Target="../media/image4.png"/><Relationship Id="rId1" Type="http://schemas.microsoft.com/office/2007/relationships/media" Target="../media/media9.wav"/><Relationship Id="rId2" Type="http://schemas.openxmlformats.org/officeDocument/2006/relationships/audio" Target="../media/media9.wav"/></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0.xml"/><Relationship Id="rId5" Type="http://schemas.openxmlformats.org/officeDocument/2006/relationships/image" Target="../media/image4.png"/><Relationship Id="rId1" Type="http://schemas.microsoft.com/office/2007/relationships/media" Target="../media/media10.wav"/><Relationship Id="rId2" Type="http://schemas.openxmlformats.org/officeDocument/2006/relationships/audio" Target="../media/media10.wav"/></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1.xml"/><Relationship Id="rId5" Type="http://schemas.openxmlformats.org/officeDocument/2006/relationships/image" Target="../media/image4.png"/><Relationship Id="rId1" Type="http://schemas.microsoft.com/office/2007/relationships/media" Target="../media/media11.wav"/><Relationship Id="rId2" Type="http://schemas.openxmlformats.org/officeDocument/2006/relationships/audio" Target="../media/media11.wav"/></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2.xml"/><Relationship Id="rId5" Type="http://schemas.openxmlformats.org/officeDocument/2006/relationships/image" Target="../media/image4.png"/><Relationship Id="rId1" Type="http://schemas.microsoft.com/office/2007/relationships/media" Target="../media/media12.wav"/><Relationship Id="rId2" Type="http://schemas.openxmlformats.org/officeDocument/2006/relationships/audio" Target="../media/media12.wav"/></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3.xml"/><Relationship Id="rId5" Type="http://schemas.openxmlformats.org/officeDocument/2006/relationships/image" Target="../media/image4.png"/><Relationship Id="rId1" Type="http://schemas.microsoft.com/office/2007/relationships/media" Target="../media/media13.wav"/><Relationship Id="rId2" Type="http://schemas.openxmlformats.org/officeDocument/2006/relationships/audio" Target="../media/media13.wav"/></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notesSlide" Target="../notesSlides/notesSlide14.xml"/><Relationship Id="rId5" Type="http://schemas.openxmlformats.org/officeDocument/2006/relationships/image" Target="../media/image4.png"/><Relationship Id="rId1" Type="http://schemas.microsoft.com/office/2007/relationships/media" Target="../media/media14.wav"/><Relationship Id="rId2" Type="http://schemas.openxmlformats.org/officeDocument/2006/relationships/audio" Target="../media/media14.wav"/></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5.xml"/><Relationship Id="rId5" Type="http://schemas.openxmlformats.org/officeDocument/2006/relationships/image" Target="../media/image4.png"/><Relationship Id="rId1" Type="http://schemas.microsoft.com/office/2007/relationships/media" Target="../media/media15.wav"/><Relationship Id="rId2" Type="http://schemas.openxmlformats.org/officeDocument/2006/relationships/audio" Target="../media/media15.wav"/></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6.xml"/><Relationship Id="rId5" Type="http://schemas.openxmlformats.org/officeDocument/2006/relationships/image" Target="../media/image4.png"/><Relationship Id="rId1" Type="http://schemas.microsoft.com/office/2007/relationships/media" Target="../media/media16.wav"/><Relationship Id="rId2" Type="http://schemas.openxmlformats.org/officeDocument/2006/relationships/audio" Target="../media/media16.wav"/></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7.xml"/><Relationship Id="rId5" Type="http://schemas.openxmlformats.org/officeDocument/2006/relationships/image" Target="../media/image4.png"/><Relationship Id="rId1" Type="http://schemas.microsoft.com/office/2007/relationships/media" Target="../media/media17.wav"/><Relationship Id="rId2" Type="http://schemas.openxmlformats.org/officeDocument/2006/relationships/audio" Target="../media/media17.wav"/></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8.xml"/><Relationship Id="rId5" Type="http://schemas.openxmlformats.org/officeDocument/2006/relationships/image" Target="../media/image4.png"/><Relationship Id="rId1" Type="http://schemas.microsoft.com/office/2007/relationships/media" Target="../media/media18.wav"/><Relationship Id="rId2" Type="http://schemas.openxmlformats.org/officeDocument/2006/relationships/audio" Target="../media/media18.wav"/></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9.xml"/><Relationship Id="rId5" Type="http://schemas.openxmlformats.org/officeDocument/2006/relationships/image" Target="../media/image4.png"/><Relationship Id="rId1" Type="http://schemas.microsoft.com/office/2007/relationships/media" Target="../media/media19.wav"/><Relationship Id="rId2" Type="http://schemas.openxmlformats.org/officeDocument/2006/relationships/audio" Target="../media/media19.wav"/></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0.xml"/><Relationship Id="rId5" Type="http://schemas.openxmlformats.org/officeDocument/2006/relationships/image" Target="../media/image4.png"/><Relationship Id="rId1" Type="http://schemas.microsoft.com/office/2007/relationships/media" Target="../media/media20.wav"/><Relationship Id="rId2" Type="http://schemas.openxmlformats.org/officeDocument/2006/relationships/audio" Target="../media/media20.wav"/></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1.xml"/><Relationship Id="rId5" Type="http://schemas.openxmlformats.org/officeDocument/2006/relationships/image" Target="../media/image4.png"/><Relationship Id="rId1" Type="http://schemas.microsoft.com/office/2007/relationships/media" Target="../media/media21.wav"/><Relationship Id="rId2" Type="http://schemas.openxmlformats.org/officeDocument/2006/relationships/audio" Target="../media/media21.wav"/></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hyperlink" Target="http://www.pemberley.com/janeinfo/litallus.html" TargetMode="Externa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3.xml"/><Relationship Id="rId5" Type="http://schemas.openxmlformats.org/officeDocument/2006/relationships/image" Target="../media/image4.png"/><Relationship Id="rId1" Type="http://schemas.microsoft.com/office/2007/relationships/media" Target="../media/media22.wav"/><Relationship Id="rId2" Type="http://schemas.openxmlformats.org/officeDocument/2006/relationships/audio" Target="../media/media22.wav"/></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4.xml"/><Relationship Id="rId5" Type="http://schemas.openxmlformats.org/officeDocument/2006/relationships/image" Target="../media/image4.png"/><Relationship Id="rId1" Type="http://schemas.microsoft.com/office/2007/relationships/media" Target="../media/media23.wav"/><Relationship Id="rId2" Type="http://schemas.openxmlformats.org/officeDocument/2006/relationships/audio" Target="../media/media23.wav"/></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5.xml"/><Relationship Id="rId5" Type="http://schemas.openxmlformats.org/officeDocument/2006/relationships/image" Target="../media/image4.png"/><Relationship Id="rId1" Type="http://schemas.microsoft.com/office/2007/relationships/media" Target="../media/media24.wav"/><Relationship Id="rId2" Type="http://schemas.openxmlformats.org/officeDocument/2006/relationships/audio" Target="../media/media24.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0825" y="1412875"/>
            <a:ext cx="8642350" cy="4308475"/>
          </a:xfrm>
          <a:prstGeom prst="rect">
            <a:avLst/>
          </a:prstGeom>
          <a:noFill/>
        </p:spPr>
        <p:txBody>
          <a:bodyPr>
            <a:spAutoFit/>
          </a:bodyPr>
          <a:lstStyle/>
          <a:p>
            <a:pPr algn="ctr" fontAlgn="auto">
              <a:spcBef>
                <a:spcPts val="0"/>
              </a:spcBef>
              <a:spcAft>
                <a:spcPts val="0"/>
              </a:spcAft>
              <a:defRPr/>
            </a:pPr>
            <a:r>
              <a:rPr lang="en-GB" sz="2800" b="1" kern="0" dirty="0" err="1">
                <a:solidFill>
                  <a:schemeClr val="bg1"/>
                </a:solidFill>
                <a:latin typeface="Arial"/>
                <a:cs typeface="+mj-cs"/>
              </a:rPr>
              <a:t>Croeso</a:t>
            </a:r>
            <a:r>
              <a:rPr lang="en-GB" sz="2800" b="1" kern="0" dirty="0">
                <a:solidFill>
                  <a:schemeClr val="bg1"/>
                </a:solidFill>
                <a:latin typeface="Arial"/>
                <a:cs typeface="+mj-cs"/>
              </a:rPr>
              <a:t> </a:t>
            </a:r>
            <a:r>
              <a:rPr lang="en-GB" sz="2800" b="1" kern="0" dirty="0" err="1">
                <a:solidFill>
                  <a:schemeClr val="bg1"/>
                </a:solidFill>
                <a:latin typeface="Arial"/>
                <a:cs typeface="+mj-cs"/>
              </a:rPr>
              <a:t>i</a:t>
            </a:r>
            <a:r>
              <a:rPr lang="en-GB" sz="2800" b="1" kern="0" dirty="0">
                <a:solidFill>
                  <a:schemeClr val="bg1"/>
                </a:solidFill>
                <a:latin typeface="Arial"/>
                <a:cs typeface="+mj-cs"/>
              </a:rPr>
              <a:t> </a:t>
            </a:r>
            <a:r>
              <a:rPr lang="en-GB" sz="2800" b="1" kern="0" dirty="0" err="1">
                <a:solidFill>
                  <a:schemeClr val="bg1"/>
                </a:solidFill>
                <a:latin typeface="Arial"/>
                <a:cs typeface="+mj-cs"/>
              </a:rPr>
              <a:t>Brifysgol</a:t>
            </a:r>
            <a:r>
              <a:rPr lang="en-GB" sz="2800" b="1" kern="0" dirty="0">
                <a:solidFill>
                  <a:schemeClr val="bg1"/>
                </a:solidFill>
                <a:latin typeface="Arial"/>
                <a:cs typeface="+mj-cs"/>
              </a:rPr>
              <a:t> </a:t>
            </a:r>
            <a:r>
              <a:rPr lang="en-GB" sz="2800" b="1" kern="0" dirty="0" err="1">
                <a:solidFill>
                  <a:schemeClr val="bg1"/>
                </a:solidFill>
                <a:latin typeface="Arial"/>
                <a:cs typeface="+mj-cs"/>
              </a:rPr>
              <a:t>Cymru</a:t>
            </a:r>
            <a:r>
              <a:rPr lang="en-GB" sz="2800" b="1" kern="0" dirty="0">
                <a:solidFill>
                  <a:schemeClr val="bg1"/>
                </a:solidFill>
                <a:latin typeface="Arial"/>
                <a:cs typeface="+mj-cs"/>
              </a:rPr>
              <a:t> Y </a:t>
            </a:r>
            <a:r>
              <a:rPr lang="en-GB" sz="2800" b="1" kern="0" dirty="0" err="1">
                <a:solidFill>
                  <a:schemeClr val="bg1"/>
                </a:solidFill>
                <a:latin typeface="Arial"/>
                <a:cs typeface="+mj-cs"/>
              </a:rPr>
              <a:t>Drindod</a:t>
            </a:r>
            <a:r>
              <a:rPr lang="en-GB" sz="2800" b="1" kern="0" dirty="0">
                <a:solidFill>
                  <a:schemeClr val="bg1"/>
                </a:solidFill>
                <a:latin typeface="Arial"/>
                <a:cs typeface="+mj-cs"/>
              </a:rPr>
              <a:t> </a:t>
            </a:r>
            <a:r>
              <a:rPr lang="en-GB" sz="2800" b="1" kern="0" dirty="0" err="1">
                <a:solidFill>
                  <a:schemeClr val="bg1"/>
                </a:solidFill>
                <a:latin typeface="Arial"/>
                <a:cs typeface="+mj-cs"/>
              </a:rPr>
              <a:t>Dewi</a:t>
            </a:r>
            <a:r>
              <a:rPr lang="en-GB" sz="2800" b="1" kern="0" dirty="0">
                <a:solidFill>
                  <a:schemeClr val="bg1"/>
                </a:solidFill>
                <a:latin typeface="Arial"/>
                <a:cs typeface="+mj-cs"/>
              </a:rPr>
              <a:t> </a:t>
            </a:r>
            <a:r>
              <a:rPr lang="en-GB" sz="2800" b="1" kern="0" dirty="0" err="1">
                <a:solidFill>
                  <a:schemeClr val="bg1"/>
                </a:solidFill>
                <a:latin typeface="Arial"/>
                <a:cs typeface="+mj-cs"/>
              </a:rPr>
              <a:t>Sant</a:t>
            </a:r>
            <a:r>
              <a:rPr lang="en-GB" sz="2800" b="1" kern="0" dirty="0">
                <a:solidFill>
                  <a:schemeClr val="bg1"/>
                </a:solidFill>
                <a:latin typeface="Arial"/>
                <a:cs typeface="+mj-cs"/>
              </a:rPr>
              <a:t/>
            </a:r>
            <a:br>
              <a:rPr lang="en-GB" sz="2800" b="1" kern="0" dirty="0">
                <a:solidFill>
                  <a:schemeClr val="bg1"/>
                </a:solidFill>
                <a:latin typeface="Arial"/>
                <a:cs typeface="+mj-cs"/>
              </a:rPr>
            </a:br>
            <a:r>
              <a:rPr lang="en-GB" sz="2800" b="1" i="1" kern="0" dirty="0">
                <a:solidFill>
                  <a:schemeClr val="bg1"/>
                </a:solidFill>
                <a:latin typeface="Arial"/>
                <a:cs typeface="+mj-cs"/>
              </a:rPr>
              <a:t>Welcome to the University of Wales</a:t>
            </a:r>
            <a:br>
              <a:rPr lang="en-GB" sz="2800" b="1" i="1" kern="0" dirty="0">
                <a:solidFill>
                  <a:schemeClr val="bg1"/>
                </a:solidFill>
                <a:latin typeface="Arial"/>
                <a:cs typeface="+mj-cs"/>
              </a:rPr>
            </a:br>
            <a:r>
              <a:rPr lang="en-GB" sz="2800" b="1" i="1" kern="0" dirty="0">
                <a:solidFill>
                  <a:schemeClr val="bg1"/>
                </a:solidFill>
                <a:latin typeface="Arial"/>
                <a:cs typeface="+mj-cs"/>
              </a:rPr>
              <a:t>Trinity Saint David</a:t>
            </a:r>
          </a:p>
          <a:p>
            <a:pPr algn="ctr" fontAlgn="auto">
              <a:spcBef>
                <a:spcPts val="0"/>
              </a:spcBef>
              <a:spcAft>
                <a:spcPts val="0"/>
              </a:spcAft>
              <a:defRPr/>
            </a:pPr>
            <a:endParaRPr lang="en-GB" sz="3000" i="1" kern="0" dirty="0">
              <a:solidFill>
                <a:schemeClr val="bg1"/>
              </a:solidFill>
              <a:latin typeface="Arial"/>
              <a:cs typeface="+mj-cs"/>
            </a:endParaRPr>
          </a:p>
          <a:p>
            <a:pPr algn="ctr" fontAlgn="auto">
              <a:spcBef>
                <a:spcPts val="0"/>
              </a:spcBef>
              <a:spcAft>
                <a:spcPts val="0"/>
              </a:spcAft>
              <a:defRPr/>
            </a:pPr>
            <a:endParaRPr lang="en-GB" sz="2000" kern="0" dirty="0">
              <a:solidFill>
                <a:schemeClr val="bg1"/>
              </a:solidFill>
              <a:latin typeface="Arial"/>
              <a:cs typeface="+mn-cs"/>
            </a:endParaRPr>
          </a:p>
          <a:p>
            <a:pPr algn="ctr" fontAlgn="auto">
              <a:spcBef>
                <a:spcPts val="0"/>
              </a:spcBef>
              <a:spcAft>
                <a:spcPts val="0"/>
              </a:spcAft>
              <a:defRPr/>
            </a:pPr>
            <a:r>
              <a:rPr lang="en-GB" sz="2000" kern="0" dirty="0">
                <a:solidFill>
                  <a:schemeClr val="bg1"/>
                </a:solidFill>
                <a:latin typeface="Arial"/>
                <a:cs typeface="+mn-cs"/>
              </a:rPr>
              <a:t>Steve Darnell</a:t>
            </a:r>
          </a:p>
          <a:p>
            <a:pPr algn="ctr" fontAlgn="auto">
              <a:spcBef>
                <a:spcPts val="0"/>
              </a:spcBef>
              <a:spcAft>
                <a:spcPts val="0"/>
              </a:spcAft>
              <a:defRPr/>
            </a:pPr>
            <a:r>
              <a:rPr lang="en-GB" sz="2000" kern="0" dirty="0" err="1">
                <a:solidFill>
                  <a:schemeClr val="bg1"/>
                </a:solidFill>
                <a:latin typeface="Arial"/>
                <a:cs typeface="+mn-cs"/>
              </a:rPr>
              <a:t>Darlithydd</a:t>
            </a:r>
            <a:r>
              <a:rPr lang="en-GB" sz="2000" kern="0" dirty="0">
                <a:solidFill>
                  <a:schemeClr val="bg1"/>
                </a:solidFill>
                <a:latin typeface="Arial"/>
                <a:cs typeface="+mn-cs"/>
              </a:rPr>
              <a:t> / </a:t>
            </a:r>
            <a:r>
              <a:rPr lang="en-GB" sz="2000" kern="0" dirty="0" err="1">
                <a:solidFill>
                  <a:schemeClr val="bg1"/>
                </a:solidFill>
                <a:latin typeface="Arial"/>
                <a:cs typeface="+mn-cs"/>
              </a:rPr>
              <a:t>Cydlynydd</a:t>
            </a:r>
            <a:r>
              <a:rPr lang="en-GB" sz="2000" kern="0" dirty="0">
                <a:solidFill>
                  <a:schemeClr val="bg1"/>
                </a:solidFill>
                <a:latin typeface="Arial"/>
                <a:cs typeface="+mn-cs"/>
              </a:rPr>
              <a:t> Dysgu </a:t>
            </a:r>
            <a:r>
              <a:rPr lang="en-GB" sz="2000" kern="0" dirty="0" err="1">
                <a:solidFill>
                  <a:schemeClr val="bg1"/>
                </a:solidFill>
                <a:latin typeface="Arial"/>
                <a:cs typeface="+mn-cs"/>
              </a:rPr>
              <a:t>Seiliedig</a:t>
            </a:r>
            <a:r>
              <a:rPr lang="en-GB" sz="2000" kern="0" dirty="0">
                <a:solidFill>
                  <a:schemeClr val="bg1"/>
                </a:solidFill>
                <a:latin typeface="Arial"/>
                <a:cs typeface="+mn-cs"/>
              </a:rPr>
              <a:t> </a:t>
            </a:r>
            <a:r>
              <a:rPr lang="en-GB" sz="2000" kern="0" dirty="0" err="1">
                <a:solidFill>
                  <a:schemeClr val="bg1"/>
                </a:solidFill>
                <a:latin typeface="Arial"/>
                <a:cs typeface="+mn-cs"/>
              </a:rPr>
              <a:t>ar</a:t>
            </a:r>
            <a:r>
              <a:rPr lang="en-GB" sz="2000" kern="0" dirty="0">
                <a:solidFill>
                  <a:schemeClr val="bg1"/>
                </a:solidFill>
                <a:latin typeface="Arial"/>
                <a:cs typeface="+mn-cs"/>
              </a:rPr>
              <a:t> </a:t>
            </a:r>
            <a:r>
              <a:rPr lang="en-GB" sz="2000" kern="0" dirty="0" err="1">
                <a:solidFill>
                  <a:schemeClr val="bg1"/>
                </a:solidFill>
                <a:latin typeface="Arial"/>
                <a:cs typeface="+mn-cs"/>
              </a:rPr>
              <a:t>Waith</a:t>
            </a:r>
            <a:endParaRPr lang="en-GB" sz="2000" kern="0" dirty="0">
              <a:solidFill>
                <a:schemeClr val="bg1"/>
              </a:solidFill>
              <a:latin typeface="Arial"/>
              <a:cs typeface="+mn-cs"/>
            </a:endParaRPr>
          </a:p>
          <a:p>
            <a:pPr algn="ctr" fontAlgn="auto">
              <a:spcBef>
                <a:spcPts val="0"/>
              </a:spcBef>
              <a:spcAft>
                <a:spcPts val="0"/>
              </a:spcAft>
              <a:defRPr/>
            </a:pPr>
            <a:r>
              <a:rPr lang="en-GB" sz="2000" i="1" kern="0" dirty="0">
                <a:solidFill>
                  <a:schemeClr val="bg1"/>
                </a:solidFill>
                <a:latin typeface="Arial"/>
                <a:cs typeface="+mn-cs"/>
              </a:rPr>
              <a:t>Lecturer / Work-based Learning Coordinator</a:t>
            </a:r>
          </a:p>
          <a:p>
            <a:pPr algn="ctr" fontAlgn="auto">
              <a:spcBef>
                <a:spcPts val="0"/>
              </a:spcBef>
              <a:spcAft>
                <a:spcPts val="0"/>
              </a:spcAft>
              <a:defRPr/>
            </a:pPr>
            <a:endParaRPr lang="en-GB" sz="2000" i="1" kern="0" dirty="0">
              <a:solidFill>
                <a:schemeClr val="bg1"/>
              </a:solidFill>
              <a:latin typeface="Arial"/>
              <a:cs typeface="+mn-cs"/>
            </a:endParaRPr>
          </a:p>
          <a:p>
            <a:pPr algn="ctr" fontAlgn="auto">
              <a:spcBef>
                <a:spcPts val="0"/>
              </a:spcBef>
              <a:spcAft>
                <a:spcPts val="0"/>
              </a:spcAft>
              <a:defRPr/>
            </a:pPr>
            <a:r>
              <a:rPr lang="en-GB" sz="2000" i="1" kern="0" dirty="0">
                <a:solidFill>
                  <a:schemeClr val="bg1"/>
                </a:solidFill>
                <a:latin typeface="Arial"/>
                <a:cs typeface="+mn-cs"/>
              </a:rPr>
              <a:t>Dr Annette </a:t>
            </a:r>
            <a:r>
              <a:rPr lang="en-GB" sz="2000" i="1" kern="0" dirty="0" err="1">
                <a:solidFill>
                  <a:schemeClr val="bg1"/>
                </a:solidFill>
                <a:latin typeface="Arial"/>
                <a:cs typeface="+mn-cs"/>
              </a:rPr>
              <a:t>Fillery</a:t>
            </a:r>
            <a:r>
              <a:rPr lang="en-GB" sz="2000" i="1" kern="0" dirty="0">
                <a:solidFill>
                  <a:schemeClr val="bg1"/>
                </a:solidFill>
                <a:latin typeface="Arial"/>
                <a:cs typeface="+mn-cs"/>
              </a:rPr>
              <a:t>-Travis</a:t>
            </a:r>
          </a:p>
          <a:p>
            <a:pPr algn="ctr" fontAlgn="auto">
              <a:spcBef>
                <a:spcPts val="0"/>
              </a:spcBef>
              <a:spcAft>
                <a:spcPts val="0"/>
              </a:spcAft>
              <a:defRPr/>
            </a:pPr>
            <a:r>
              <a:rPr lang="en-GB" sz="2000" i="1" kern="0" dirty="0" err="1">
                <a:solidFill>
                  <a:schemeClr val="bg1"/>
                </a:solidFill>
                <a:latin typeface="Arial"/>
                <a:cs typeface="+mn-cs"/>
              </a:rPr>
              <a:t>Pennaeth</a:t>
            </a:r>
            <a:r>
              <a:rPr lang="en-GB" sz="2000" i="1" kern="0" dirty="0">
                <a:solidFill>
                  <a:schemeClr val="bg1"/>
                </a:solidFill>
                <a:latin typeface="Arial"/>
                <a:cs typeface="+mn-cs"/>
              </a:rPr>
              <a:t> – </a:t>
            </a:r>
            <a:r>
              <a:rPr lang="en-GB" sz="2000" i="1" kern="0" dirty="0" err="1">
                <a:solidFill>
                  <a:schemeClr val="bg1"/>
                </a:solidFill>
                <a:latin typeface="Arial"/>
                <a:cs typeface="+mn-cs"/>
              </a:rPr>
              <a:t>Athrofa</a:t>
            </a:r>
            <a:r>
              <a:rPr lang="en-GB" sz="2000" i="1" kern="0" dirty="0">
                <a:solidFill>
                  <a:schemeClr val="bg1"/>
                </a:solidFill>
                <a:latin typeface="Arial"/>
                <a:cs typeface="+mn-cs"/>
              </a:rPr>
              <a:t> </a:t>
            </a:r>
            <a:r>
              <a:rPr lang="en-GB" sz="2000" i="1" kern="0" dirty="0" err="1">
                <a:solidFill>
                  <a:schemeClr val="bg1"/>
                </a:solidFill>
                <a:latin typeface="Arial"/>
                <a:cs typeface="+mn-cs"/>
              </a:rPr>
              <a:t>Cymru</a:t>
            </a:r>
            <a:r>
              <a:rPr lang="en-GB" sz="2000" i="1" kern="0" dirty="0">
                <a:solidFill>
                  <a:schemeClr val="bg1"/>
                </a:solidFill>
                <a:latin typeface="Arial"/>
                <a:cs typeface="+mn-cs"/>
              </a:rPr>
              <a:t> Dysgu </a:t>
            </a:r>
            <a:r>
              <a:rPr lang="en-GB" sz="2000" i="1" kern="0" dirty="0" err="1">
                <a:solidFill>
                  <a:schemeClr val="bg1"/>
                </a:solidFill>
                <a:latin typeface="Arial"/>
                <a:cs typeface="+mn-cs"/>
              </a:rPr>
              <a:t>Seiliedig</a:t>
            </a:r>
            <a:r>
              <a:rPr lang="en-GB" sz="2000" i="1" kern="0" dirty="0">
                <a:solidFill>
                  <a:schemeClr val="bg1"/>
                </a:solidFill>
                <a:latin typeface="Arial"/>
                <a:cs typeface="+mn-cs"/>
              </a:rPr>
              <a:t> </a:t>
            </a:r>
            <a:r>
              <a:rPr lang="en-GB" sz="2000" i="1" kern="0" dirty="0" err="1">
                <a:solidFill>
                  <a:schemeClr val="bg1"/>
                </a:solidFill>
                <a:latin typeface="Arial"/>
                <a:cs typeface="+mn-cs"/>
              </a:rPr>
              <a:t>ar</a:t>
            </a:r>
            <a:r>
              <a:rPr lang="en-GB" sz="2000" i="1" kern="0" dirty="0">
                <a:solidFill>
                  <a:schemeClr val="bg1"/>
                </a:solidFill>
                <a:latin typeface="Arial"/>
                <a:cs typeface="+mn-cs"/>
              </a:rPr>
              <a:t> </a:t>
            </a:r>
            <a:r>
              <a:rPr lang="en-GB" sz="2000" i="1" kern="0" dirty="0" err="1">
                <a:solidFill>
                  <a:schemeClr val="bg1"/>
                </a:solidFill>
                <a:latin typeface="Arial"/>
                <a:cs typeface="+mn-cs"/>
              </a:rPr>
              <a:t>Waith</a:t>
            </a:r>
            <a:endParaRPr lang="en-GB" sz="2000" i="1" kern="0" dirty="0">
              <a:solidFill>
                <a:schemeClr val="bg1"/>
              </a:solidFill>
              <a:latin typeface="Arial"/>
              <a:cs typeface="+mn-cs"/>
            </a:endParaRPr>
          </a:p>
          <a:p>
            <a:pPr algn="ctr" fontAlgn="auto">
              <a:spcBef>
                <a:spcPts val="0"/>
              </a:spcBef>
              <a:spcAft>
                <a:spcPts val="0"/>
              </a:spcAft>
              <a:defRPr/>
            </a:pPr>
            <a:r>
              <a:rPr lang="en-GB" sz="2000" i="1" kern="0" dirty="0">
                <a:solidFill>
                  <a:schemeClr val="bg1"/>
                </a:solidFill>
                <a:latin typeface="Arial"/>
                <a:cs typeface="+mn-cs"/>
              </a:rPr>
              <a:t>Head – Wales Institute for Work-based Learning</a:t>
            </a:r>
          </a:p>
        </p:txBody>
      </p:sp>
      <p:pic>
        <p:nvPicPr>
          <p:cNvPr id="3" name="Picture 2" descr="Screenshot 2020-05-12 at 19.45.54.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52320" y="2924944"/>
            <a:ext cx="1301829" cy="1512168"/>
          </a:xfrm>
          <a:prstGeom prst="rect">
            <a:avLst/>
          </a:prstGeom>
        </p:spPr>
      </p:pic>
      <p:pic>
        <p:nvPicPr>
          <p:cNvPr id="9" name="Sound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829"/>
    </mc:Choice>
    <mc:Fallback xmlns="">
      <p:transition xmlns:p14="http://schemas.microsoft.com/office/powerpoint/2010/main" spd="slow" advTm="50829"/>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algn="l" fontAlgn="auto">
              <a:spcAft>
                <a:spcPts val="0"/>
              </a:spcAft>
              <a:defRPr/>
            </a:pPr>
            <a:r>
              <a:rPr lang="en-GB" sz="3600" dirty="0" err="1"/>
              <a:t>Gwybodaeth</a:t>
            </a:r>
            <a:r>
              <a:rPr lang="en-GB" sz="3600" dirty="0"/>
              <a:t> am y </a:t>
            </a:r>
            <a:r>
              <a:rPr lang="en-GB" sz="3600" dirty="0" err="1"/>
              <a:t>Brifysgol</a:t>
            </a:r>
            <a:r>
              <a:rPr lang="en-GB" sz="3600" dirty="0"/>
              <a:t> -</a:t>
            </a:r>
            <a:r>
              <a:rPr lang="en-GB" sz="3600" i="1" dirty="0"/>
              <a:t>Information about the University</a:t>
            </a:r>
          </a:p>
        </p:txBody>
      </p:sp>
      <p:sp>
        <p:nvSpPr>
          <p:cNvPr id="17410" name="Content Placeholder 2"/>
          <p:cNvSpPr>
            <a:spLocks noGrp="1"/>
          </p:cNvSpPr>
          <p:nvPr>
            <p:ph sz="half" idx="2"/>
          </p:nvPr>
        </p:nvSpPr>
        <p:spPr>
          <a:xfrm>
            <a:off x="539750" y="1557338"/>
            <a:ext cx="4679950" cy="4022725"/>
          </a:xfrm>
        </p:spPr>
        <p:txBody>
          <a:bodyPr/>
          <a:lstStyle/>
          <a:p>
            <a:pPr>
              <a:spcBef>
                <a:spcPct val="0"/>
              </a:spcBef>
            </a:pPr>
            <a:r>
              <a:rPr lang="en-GB" sz="2000" dirty="0" err="1"/>
              <a:t>Campysau</a:t>
            </a:r>
            <a:r>
              <a:rPr lang="en-GB" sz="2000" dirty="0"/>
              <a:t>: / </a:t>
            </a:r>
            <a:r>
              <a:rPr lang="en-GB" sz="2000" i="1" dirty="0"/>
              <a:t>Campuses</a:t>
            </a:r>
            <a:r>
              <a:rPr lang="en-GB" sz="2000" dirty="0"/>
              <a:t>: </a:t>
            </a:r>
            <a:r>
              <a:rPr lang="en-GB" sz="2000" dirty="0" err="1"/>
              <a:t>Caerfyrddin</a:t>
            </a:r>
            <a:r>
              <a:rPr lang="en-GB" sz="2000" dirty="0"/>
              <a:t> / Carmarthen; </a:t>
            </a:r>
            <a:r>
              <a:rPr lang="en-GB" sz="2000" dirty="0" err="1"/>
              <a:t>Llambed</a:t>
            </a:r>
            <a:r>
              <a:rPr lang="en-GB" sz="2000" dirty="0"/>
              <a:t> /  </a:t>
            </a:r>
            <a:r>
              <a:rPr lang="en-GB" sz="2000" i="1" dirty="0" err="1"/>
              <a:t>Lampeter</a:t>
            </a:r>
            <a:r>
              <a:rPr lang="en-GB" sz="2000" i="1" dirty="0"/>
              <a:t>;</a:t>
            </a:r>
            <a:r>
              <a:rPr lang="en-GB" sz="2000" dirty="0"/>
              <a:t>  </a:t>
            </a:r>
            <a:r>
              <a:rPr lang="en-GB" sz="2000" dirty="0" err="1"/>
              <a:t>Abertawe</a:t>
            </a:r>
            <a:r>
              <a:rPr lang="en-GB" sz="2000" dirty="0"/>
              <a:t> / </a:t>
            </a:r>
            <a:r>
              <a:rPr lang="en-GB" sz="2000" i="1" dirty="0"/>
              <a:t>Swansea</a:t>
            </a:r>
            <a:r>
              <a:rPr lang="en-GB" sz="2000" dirty="0"/>
              <a:t>; </a:t>
            </a:r>
            <a:r>
              <a:rPr lang="en-GB" sz="2000" dirty="0" err="1"/>
              <a:t>Caerdydd</a:t>
            </a:r>
            <a:r>
              <a:rPr lang="en-GB" sz="2000" dirty="0"/>
              <a:t> /  </a:t>
            </a:r>
            <a:r>
              <a:rPr lang="en-GB" sz="2000" i="1" dirty="0"/>
              <a:t>Cardiff</a:t>
            </a:r>
            <a:r>
              <a:rPr lang="en-GB" sz="2000" dirty="0"/>
              <a:t> (WIAV); </a:t>
            </a:r>
            <a:r>
              <a:rPr lang="en-GB" sz="2000" dirty="0" err="1"/>
              <a:t>Llundain</a:t>
            </a:r>
            <a:r>
              <a:rPr lang="en-GB" sz="2000" dirty="0"/>
              <a:t> / </a:t>
            </a:r>
            <a:r>
              <a:rPr lang="en-GB" sz="2000" i="1" dirty="0"/>
              <a:t>London</a:t>
            </a:r>
          </a:p>
          <a:p>
            <a:pPr>
              <a:spcBef>
                <a:spcPct val="0"/>
              </a:spcBef>
            </a:pPr>
            <a:r>
              <a:rPr lang="en-GB" sz="2000" dirty="0"/>
              <a:t>Sector </a:t>
            </a:r>
            <a:r>
              <a:rPr lang="en-GB" sz="2000" dirty="0" err="1"/>
              <a:t>Ddeuol</a:t>
            </a:r>
            <a:r>
              <a:rPr lang="en-GB" sz="2000" dirty="0"/>
              <a:t>  / </a:t>
            </a:r>
            <a:r>
              <a:rPr lang="en-GB" sz="2000" i="1" dirty="0"/>
              <a:t>Dual sector</a:t>
            </a:r>
          </a:p>
          <a:p>
            <a:pPr>
              <a:spcBef>
                <a:spcPct val="0"/>
              </a:spcBef>
            </a:pPr>
            <a:r>
              <a:rPr lang="en-GB" sz="2000" dirty="0" err="1"/>
              <a:t>Pwysigrwydd</a:t>
            </a:r>
            <a:r>
              <a:rPr lang="en-GB" sz="2000" dirty="0"/>
              <a:t> </a:t>
            </a:r>
            <a:r>
              <a:rPr lang="en-GB" sz="2000" dirty="0" err="1"/>
              <a:t>darpariaeth</a:t>
            </a:r>
            <a:r>
              <a:rPr lang="en-GB" sz="2000" dirty="0"/>
              <a:t> </a:t>
            </a:r>
            <a:r>
              <a:rPr lang="en-GB" sz="2000" dirty="0" err="1"/>
              <a:t>dysgu</a:t>
            </a:r>
            <a:r>
              <a:rPr lang="en-GB" sz="2000" dirty="0"/>
              <a:t> </a:t>
            </a:r>
            <a:r>
              <a:rPr lang="en-GB" sz="2000" dirty="0" err="1"/>
              <a:t>seiliedig</a:t>
            </a:r>
            <a:r>
              <a:rPr lang="en-GB" sz="2000" dirty="0"/>
              <a:t> </a:t>
            </a:r>
            <a:r>
              <a:rPr lang="en-GB" sz="2000" dirty="0" err="1"/>
              <a:t>ar</a:t>
            </a:r>
            <a:r>
              <a:rPr lang="en-GB" sz="2000" dirty="0"/>
              <a:t> </a:t>
            </a:r>
            <a:r>
              <a:rPr lang="en-GB" sz="2000" dirty="0" err="1"/>
              <a:t>waith</a:t>
            </a:r>
            <a:r>
              <a:rPr lang="en-GB" sz="2000" dirty="0"/>
              <a:t> a </a:t>
            </a:r>
            <a:r>
              <a:rPr lang="en-GB" sz="2000" dirty="0" err="1"/>
              <a:t>hawliau</a:t>
            </a:r>
            <a:r>
              <a:rPr lang="en-GB" sz="2000" dirty="0"/>
              <a:t> </a:t>
            </a:r>
            <a:r>
              <a:rPr lang="en-GB" sz="2000" dirty="0" err="1"/>
              <a:t>dysgwyr</a:t>
            </a:r>
            <a:r>
              <a:rPr lang="en-GB" sz="2000" dirty="0"/>
              <a:t> / </a:t>
            </a:r>
            <a:r>
              <a:rPr lang="en-GB" sz="2000" i="1" dirty="0"/>
              <a:t>Importance of work-based learning provision and your entitlements as a student</a:t>
            </a:r>
          </a:p>
          <a:p>
            <a:r>
              <a:rPr lang="en-GB" sz="2000" dirty="0" err="1"/>
              <a:t>www.pcydds.ac.uk</a:t>
            </a:r>
            <a:r>
              <a:rPr lang="en-GB" sz="2000" dirty="0"/>
              <a:t> / www.uwtsd.ac.uk</a:t>
            </a:r>
          </a:p>
          <a:p>
            <a:endParaRPr lang="en-GB" dirty="0"/>
          </a:p>
          <a:p>
            <a:endParaRPr lang="en-GB" dirty="0"/>
          </a:p>
        </p:txBody>
      </p:sp>
      <p:sp>
        <p:nvSpPr>
          <p:cNvPr id="17411" name="Picture 4"/>
          <p:cNvSpPr>
            <a:spLocks noChangeAspect="1" noChangeArrowheads="1"/>
          </p:cNvSpPr>
          <p:nvPr/>
        </p:nvSpPr>
        <p:spPr bwMode="auto">
          <a:xfrm>
            <a:off x="7092950" y="4672013"/>
            <a:ext cx="1655763" cy="742950"/>
          </a:xfrm>
          <a:prstGeom prst="rect">
            <a:avLst/>
          </a:prstGeom>
          <a:noFill/>
          <a:ln w="9525">
            <a:noFill/>
            <a:miter lim="800000"/>
            <a:headEnd/>
            <a:tailEnd/>
          </a:ln>
        </p:spPr>
        <p:txBody>
          <a:bodyPr/>
          <a:lstStyle/>
          <a:p>
            <a:endParaRPr lang="en-US"/>
          </a:p>
        </p:txBody>
      </p:sp>
      <p:pic>
        <p:nvPicPr>
          <p:cNvPr id="17412" name="Picture 2" descr="C:\Users\e.wilson\AppData\Local\Microsoft\Windows\Temporary Internet Files\Content.Outlook\NR8DDGLP\Coleg ceredigion logo.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52120" y="4005064"/>
            <a:ext cx="1441450" cy="762000"/>
          </a:xfrm>
          <a:prstGeom prst="rect">
            <a:avLst/>
          </a:prstGeom>
          <a:noFill/>
          <a:ln w="9525">
            <a:noFill/>
            <a:miter lim="800000"/>
            <a:headEnd/>
            <a:tailEnd/>
          </a:ln>
        </p:spPr>
      </p:pic>
      <p:pic>
        <p:nvPicPr>
          <p:cNvPr id="17413" name="Picture 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651500" y="2930525"/>
            <a:ext cx="1441450" cy="885825"/>
          </a:xfrm>
          <a:prstGeom prst="rect">
            <a:avLst/>
          </a:prstGeom>
          <a:noFill/>
          <a:ln w="9525">
            <a:noFill/>
            <a:miter lim="800000"/>
            <a:headEnd/>
            <a:tailEnd/>
          </a:ln>
        </p:spPr>
      </p:pic>
      <p:pic>
        <p:nvPicPr>
          <p:cNvPr id="17414" name="Picture 5"/>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452320" y="3501008"/>
            <a:ext cx="1341438" cy="1136650"/>
          </a:xfrm>
          <a:prstGeom prst="rect">
            <a:avLst/>
          </a:prstGeom>
          <a:noFill/>
          <a:ln w="9525">
            <a:noFill/>
            <a:miter lim="800000"/>
            <a:headEnd/>
            <a:tailEnd/>
          </a:ln>
        </p:spPr>
      </p:pic>
      <p:pic>
        <p:nvPicPr>
          <p:cNvPr id="17415" name="Picture 3" descr="UWTSD Logo.jpg"/>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5652120" y="1700808"/>
            <a:ext cx="3187700" cy="1114425"/>
          </a:xfrm>
          <a:prstGeom prst="rect">
            <a:avLst/>
          </a:prstGeom>
          <a:noFill/>
          <a:ln w="9525">
            <a:noFill/>
            <a:miter lim="800000"/>
            <a:headEnd/>
            <a:tailEnd/>
          </a:ln>
        </p:spPr>
      </p:pic>
      <p:pic>
        <p:nvPicPr>
          <p:cNvPr id="8" name="Picture 7" descr="CSG_logo.jpg"/>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5652120" y="4941168"/>
            <a:ext cx="3151033" cy="648330"/>
          </a:xfrm>
          <a:prstGeom prst="rect">
            <a:avLst/>
          </a:prstGeom>
        </p:spPr>
      </p:pic>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311"/>
    </mc:Choice>
    <mc:Fallback>
      <p:transition xmlns:p14="http://schemas.microsoft.com/office/powerpoint/2010/main" spd="slow" advTm="14311"/>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285750" y="285750"/>
            <a:ext cx="8858250" cy="1143000"/>
          </a:xfrm>
        </p:spPr>
        <p:txBody>
          <a:bodyPr/>
          <a:lstStyle/>
          <a:p>
            <a:pPr algn="l"/>
            <a:r>
              <a:rPr lang="en-GB" sz="2800"/>
              <a:t>Cysylltiadau allweddol ar gyfer eich rhaglen </a:t>
            </a:r>
            <a:br>
              <a:rPr lang="en-GB" sz="2800"/>
            </a:br>
            <a:r>
              <a:rPr lang="en-GB" sz="2800" i="1"/>
              <a:t>Key staff contacts for your programme</a:t>
            </a:r>
          </a:p>
        </p:txBody>
      </p:sp>
      <p:sp>
        <p:nvSpPr>
          <p:cNvPr id="3" name="Content Placeholder 2"/>
          <p:cNvSpPr>
            <a:spLocks noGrp="1"/>
          </p:cNvSpPr>
          <p:nvPr>
            <p:ph idx="1"/>
          </p:nvPr>
        </p:nvSpPr>
        <p:spPr>
          <a:xfrm>
            <a:off x="323850" y="1412875"/>
            <a:ext cx="8640638" cy="4395788"/>
          </a:xfrm>
        </p:spPr>
        <p:txBody>
          <a:bodyPr rtlCol="0">
            <a:normAutofit/>
          </a:bodyPr>
          <a:lstStyle/>
          <a:p>
            <a:pPr marL="0" indent="0" fontAlgn="auto">
              <a:spcAft>
                <a:spcPts val="0"/>
              </a:spcAft>
              <a:buFont typeface="Arial" pitchFamily="34" charset="0"/>
              <a:buNone/>
              <a:defRPr/>
            </a:pPr>
            <a:r>
              <a:rPr lang="en-GB" sz="2300" b="1" dirty="0">
                <a:solidFill>
                  <a:schemeClr val="accent6">
                    <a:lumMod val="75000"/>
                  </a:schemeClr>
                </a:solidFill>
              </a:rPr>
              <a:t>Steve Darnell </a:t>
            </a:r>
            <a:r>
              <a:rPr lang="en-GB" sz="2300" dirty="0"/>
              <a:t>– </a:t>
            </a:r>
            <a:r>
              <a:rPr lang="en-GB" sz="2300" dirty="0" err="1"/>
              <a:t>Darlithydd</a:t>
            </a:r>
            <a:r>
              <a:rPr lang="en-GB" sz="2300" dirty="0"/>
              <a:t> / </a:t>
            </a:r>
            <a:r>
              <a:rPr lang="en-GB" sz="2300" i="1" dirty="0"/>
              <a:t>Lecturer  </a:t>
            </a:r>
            <a:r>
              <a:rPr lang="en-GB" sz="2300" i="1" dirty="0">
                <a:hlinkClick r:id="rId5"/>
              </a:rPr>
              <a:t>s.darnell@</a:t>
            </a:r>
            <a:r>
              <a:rPr lang="en-GB" sz="2300" dirty="0">
                <a:hlinkClick r:id="rId5"/>
              </a:rPr>
              <a:t>uwtsd.ac.uk</a:t>
            </a:r>
            <a:r>
              <a:rPr lang="en-GB" sz="2300" dirty="0"/>
              <a:t> </a:t>
            </a:r>
            <a:endParaRPr lang="en-GB" sz="2300" b="1" dirty="0">
              <a:solidFill>
                <a:schemeClr val="accent6">
                  <a:lumMod val="75000"/>
                </a:schemeClr>
              </a:solidFill>
            </a:endParaRPr>
          </a:p>
          <a:p>
            <a:pPr marL="0" indent="0" fontAlgn="auto">
              <a:spcAft>
                <a:spcPts val="0"/>
              </a:spcAft>
              <a:buFont typeface="Arial" pitchFamily="34" charset="0"/>
              <a:buNone/>
              <a:defRPr/>
            </a:pPr>
            <a:r>
              <a:rPr lang="en-GB" sz="2300" b="1" dirty="0">
                <a:solidFill>
                  <a:schemeClr val="accent6">
                    <a:lumMod val="75000"/>
                  </a:schemeClr>
                </a:solidFill>
              </a:rPr>
              <a:t>Lowri Harris </a:t>
            </a:r>
            <a:r>
              <a:rPr lang="en-GB" sz="2300" dirty="0"/>
              <a:t>– </a:t>
            </a:r>
            <a:r>
              <a:rPr lang="en-GB" sz="2300" dirty="0" err="1"/>
              <a:t>Darlithydd</a:t>
            </a:r>
            <a:r>
              <a:rPr lang="en-GB" sz="2300" dirty="0"/>
              <a:t> Dysgu </a:t>
            </a:r>
            <a:r>
              <a:rPr lang="en-GB" sz="2300" dirty="0" err="1"/>
              <a:t>Seiliedig</a:t>
            </a:r>
            <a:r>
              <a:rPr lang="en-GB" sz="2300" dirty="0"/>
              <a:t> </a:t>
            </a:r>
            <a:r>
              <a:rPr lang="en-GB" sz="2300" dirty="0" err="1"/>
              <a:t>ar</a:t>
            </a:r>
            <a:r>
              <a:rPr lang="en-GB" sz="2300" dirty="0"/>
              <a:t> </a:t>
            </a:r>
            <a:r>
              <a:rPr lang="en-GB" sz="2300" dirty="0" err="1"/>
              <a:t>Waith</a:t>
            </a:r>
            <a:r>
              <a:rPr lang="en-GB" sz="2300" dirty="0"/>
              <a:t> / </a:t>
            </a:r>
            <a:r>
              <a:rPr lang="en-GB" sz="2300" i="1" dirty="0"/>
              <a:t>Lecturer in Work-based Learning</a:t>
            </a:r>
            <a:r>
              <a:rPr lang="en-GB" sz="2300" dirty="0"/>
              <a:t> </a:t>
            </a:r>
            <a:r>
              <a:rPr lang="en-GB" sz="2300" dirty="0">
                <a:hlinkClick r:id="rId6"/>
              </a:rPr>
              <a:t>l.m.harris@uwtsd.ac.uk</a:t>
            </a:r>
            <a:endParaRPr lang="en-GB" sz="2300" dirty="0"/>
          </a:p>
          <a:p>
            <a:pPr marL="0" indent="0" fontAlgn="auto">
              <a:spcAft>
                <a:spcPts val="0"/>
              </a:spcAft>
              <a:buFont typeface="Arial" pitchFamily="34" charset="0"/>
              <a:buNone/>
              <a:defRPr/>
            </a:pPr>
            <a:endParaRPr lang="en-GB" sz="2300" b="1" dirty="0">
              <a:solidFill>
                <a:schemeClr val="accent6">
                  <a:lumMod val="75000"/>
                </a:schemeClr>
              </a:solidFill>
            </a:endParaRPr>
          </a:p>
          <a:p>
            <a:pPr marL="0" indent="0" fontAlgn="auto">
              <a:spcAft>
                <a:spcPts val="0"/>
              </a:spcAft>
              <a:buFont typeface="Arial" pitchFamily="34" charset="0"/>
              <a:buNone/>
              <a:defRPr/>
            </a:pPr>
            <a:r>
              <a:rPr lang="en-GB" sz="2300" b="1" dirty="0">
                <a:solidFill>
                  <a:schemeClr val="accent6">
                    <a:lumMod val="75000"/>
                  </a:schemeClr>
                </a:solidFill>
              </a:rPr>
              <a:t>Sarah Jones </a:t>
            </a:r>
            <a:r>
              <a:rPr lang="en-GB" sz="2300" dirty="0"/>
              <a:t>– Police Programme Coordinator – </a:t>
            </a:r>
            <a:r>
              <a:rPr lang="en-GB" sz="2300" dirty="0">
                <a:hlinkClick r:id="rId7"/>
              </a:rPr>
              <a:t>sarah.jones@uwtsd.ac.uk</a:t>
            </a:r>
            <a:r>
              <a:rPr lang="en-GB" sz="2300" dirty="0"/>
              <a:t> </a:t>
            </a:r>
          </a:p>
          <a:p>
            <a:pPr marL="0" indent="0" fontAlgn="auto">
              <a:spcAft>
                <a:spcPts val="0"/>
              </a:spcAft>
              <a:buNone/>
              <a:defRPr/>
            </a:pPr>
            <a:r>
              <a:rPr lang="en-GB" sz="2300" b="1" dirty="0">
                <a:solidFill>
                  <a:schemeClr val="accent6">
                    <a:lumMod val="75000"/>
                  </a:schemeClr>
                </a:solidFill>
              </a:rPr>
              <a:t>Bronwen Williams </a:t>
            </a:r>
            <a:r>
              <a:rPr lang="en-GB" sz="2300" dirty="0"/>
              <a:t>– Police Programme Director – </a:t>
            </a:r>
            <a:r>
              <a:rPr lang="en-GB" sz="2300" dirty="0">
                <a:hlinkClick r:id="rId8"/>
              </a:rPr>
              <a:t>Bronwen.williams@uwtsd.ac.uk</a:t>
            </a:r>
            <a:r>
              <a:rPr lang="en-GB" sz="2300" dirty="0"/>
              <a:t> </a:t>
            </a:r>
          </a:p>
          <a:p>
            <a:pPr marL="0" indent="0" fontAlgn="auto">
              <a:spcAft>
                <a:spcPts val="0"/>
              </a:spcAft>
              <a:buNone/>
              <a:defRPr/>
            </a:pPr>
            <a:r>
              <a:rPr lang="en-GB" sz="2300" b="1" dirty="0">
                <a:solidFill>
                  <a:schemeClr val="accent6">
                    <a:lumMod val="75000"/>
                  </a:schemeClr>
                </a:solidFill>
              </a:rPr>
              <a:t>Wynne Jones </a:t>
            </a:r>
            <a:r>
              <a:rPr lang="en-GB" sz="2300" dirty="0"/>
              <a:t>– Police Programme Lecturer – </a:t>
            </a:r>
            <a:r>
              <a:rPr lang="en-GB" sz="2300" dirty="0">
                <a:hlinkClick r:id="rId9"/>
              </a:rPr>
              <a:t>wynne.jones@uwtsd.ac.uk</a:t>
            </a:r>
            <a:r>
              <a:rPr lang="en-GB" sz="2300" dirty="0"/>
              <a:t> </a:t>
            </a:r>
          </a:p>
          <a:p>
            <a:pPr marL="0" indent="0" fontAlgn="auto">
              <a:spcAft>
                <a:spcPts val="0"/>
              </a:spcAft>
              <a:buFont typeface="Arial" pitchFamily="34" charset="0"/>
              <a:buNone/>
              <a:defRPr/>
            </a:pPr>
            <a:endParaRPr lang="en-GB" sz="2300" dirty="0"/>
          </a:p>
          <a:p>
            <a:pPr marL="0" indent="0" fontAlgn="auto">
              <a:spcAft>
                <a:spcPts val="0"/>
              </a:spcAft>
              <a:buFont typeface="Arial" pitchFamily="34" charset="0"/>
              <a:buNone/>
              <a:defRPr/>
            </a:pPr>
            <a:endParaRPr lang="en-GB" sz="2300" dirty="0"/>
          </a:p>
          <a:p>
            <a:pPr marL="0" indent="0" fontAlgn="auto">
              <a:spcAft>
                <a:spcPts val="0"/>
              </a:spcAft>
              <a:buFont typeface="Arial" pitchFamily="34" charset="0"/>
              <a:buNone/>
              <a:defRPr/>
            </a:pPr>
            <a:endParaRPr lang="en-GB" sz="2300" dirty="0"/>
          </a:p>
        </p:txBody>
      </p:sp>
      <p:pic>
        <p:nvPicPr>
          <p:cNvPr id="7" name="Sound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634"/>
    </mc:Choice>
    <mc:Fallback xmlns="">
      <p:transition xmlns:p14="http://schemas.microsoft.com/office/powerpoint/2010/main" spd="slow" advTm="18634"/>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7A1730AA-84DA-E14A-893E-CEAD83934D8F}"/>
              </a:ext>
            </a:extLst>
          </p:cNvPr>
          <p:cNvSpPr/>
          <p:nvPr/>
        </p:nvSpPr>
        <p:spPr>
          <a:xfrm>
            <a:off x="0" y="5589240"/>
            <a:ext cx="9144000" cy="12687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369" name="Title 1"/>
          <p:cNvSpPr>
            <a:spLocks noGrp="1"/>
          </p:cNvSpPr>
          <p:nvPr>
            <p:ph type="title"/>
          </p:nvPr>
        </p:nvSpPr>
        <p:spPr>
          <a:xfrm>
            <a:off x="457200" y="274638"/>
            <a:ext cx="8229600" cy="777875"/>
          </a:xfrm>
        </p:spPr>
        <p:txBody>
          <a:bodyPr/>
          <a:lstStyle/>
          <a:p>
            <a:r>
              <a:rPr lang="en-GB" dirty="0" err="1">
                <a:latin typeface="Arial" charset="0"/>
              </a:rPr>
              <a:t>Asesiad</a:t>
            </a:r>
            <a:r>
              <a:rPr lang="en-GB" dirty="0">
                <a:latin typeface="Arial" charset="0"/>
              </a:rPr>
              <a:t> / Assessment - PCDA </a:t>
            </a:r>
          </a:p>
        </p:txBody>
      </p:sp>
      <p:graphicFrame>
        <p:nvGraphicFramePr>
          <p:cNvPr id="4" name="Content Placeholder 3">
            <a:extLst>
              <a:ext uri="{FF2B5EF4-FFF2-40B4-BE49-F238E27FC236}">
                <a16:creationId xmlns="" xmlns:a16="http://schemas.microsoft.com/office/drawing/2014/main" id="{33EEAB57-92C5-9F41-8284-1E9841BEC067}"/>
              </a:ext>
            </a:extLst>
          </p:cNvPr>
          <p:cNvGraphicFramePr>
            <a:graphicFrameLocks noGrp="1"/>
          </p:cNvGraphicFramePr>
          <p:nvPr>
            <p:ph sz="half" idx="1"/>
            <p:extLst>
              <p:ext uri="{D42A27DB-BD31-4B8C-83A1-F6EECF244321}">
                <p14:modId xmlns:p14="http://schemas.microsoft.com/office/powerpoint/2010/main" val="3707459826"/>
              </p:ext>
            </p:extLst>
          </p:nvPr>
        </p:nvGraphicFramePr>
        <p:xfrm>
          <a:off x="457200" y="1066800"/>
          <a:ext cx="7715200" cy="5172607"/>
        </p:xfrm>
        <a:graphic>
          <a:graphicData uri="http://schemas.openxmlformats.org/drawingml/2006/table">
            <a:tbl>
              <a:tblPr firstRow="1" firstCol="1" bandRow="1">
                <a:tableStyleId>{5C22544A-7EE6-4342-B048-85BDC9FD1C3A}</a:tableStyleId>
              </a:tblPr>
              <a:tblGrid>
                <a:gridCol w="1157280">
                  <a:extLst>
                    <a:ext uri="{9D8B030D-6E8A-4147-A177-3AD203B41FA5}">
                      <a16:colId xmlns="" xmlns:a16="http://schemas.microsoft.com/office/drawing/2014/main" val="1583627202"/>
                    </a:ext>
                  </a:extLst>
                </a:gridCol>
                <a:gridCol w="944121">
                  <a:extLst>
                    <a:ext uri="{9D8B030D-6E8A-4147-A177-3AD203B41FA5}">
                      <a16:colId xmlns="" xmlns:a16="http://schemas.microsoft.com/office/drawing/2014/main" val="2560637190"/>
                    </a:ext>
                  </a:extLst>
                </a:gridCol>
                <a:gridCol w="2475941">
                  <a:extLst>
                    <a:ext uri="{9D8B030D-6E8A-4147-A177-3AD203B41FA5}">
                      <a16:colId xmlns="" xmlns:a16="http://schemas.microsoft.com/office/drawing/2014/main" val="2361515611"/>
                    </a:ext>
                  </a:extLst>
                </a:gridCol>
                <a:gridCol w="3137858">
                  <a:extLst>
                    <a:ext uri="{9D8B030D-6E8A-4147-A177-3AD203B41FA5}">
                      <a16:colId xmlns="" xmlns:a16="http://schemas.microsoft.com/office/drawing/2014/main" val="905477648"/>
                    </a:ext>
                  </a:extLst>
                </a:gridCol>
              </a:tblGrid>
              <a:tr h="264589">
                <a:tc>
                  <a:txBody>
                    <a:bodyPr/>
                    <a:lstStyle/>
                    <a:p>
                      <a:pPr algn="ctr">
                        <a:spcAft>
                          <a:spcPts val="0"/>
                        </a:spcAft>
                      </a:pPr>
                      <a:r>
                        <a:rPr lang="en-GB" sz="1200" dirty="0">
                          <a:effectLst/>
                        </a:rPr>
                        <a:t> </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Module</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Name</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Assessment</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942962436"/>
                  </a:ext>
                </a:extLst>
              </a:tr>
              <a:tr h="288642">
                <a:tc>
                  <a:txBody>
                    <a:bodyPr/>
                    <a:lstStyle/>
                    <a:p>
                      <a:pPr algn="ctr">
                        <a:spcAft>
                          <a:spcPts val="0"/>
                        </a:spcAft>
                      </a:pPr>
                      <a:r>
                        <a:rPr lang="en-GB" sz="1200">
                          <a:effectLst/>
                        </a:rPr>
                        <a:t>Prog (credits)</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gridSpan="3">
                  <a:txBody>
                    <a:bodyPr/>
                    <a:lstStyle/>
                    <a:p>
                      <a:pPr algn="ctr">
                        <a:spcAft>
                          <a:spcPts val="0"/>
                        </a:spcAft>
                      </a:pPr>
                      <a:r>
                        <a:rPr lang="en-GB" sz="1200" b="1" dirty="0">
                          <a:effectLst/>
                        </a:rPr>
                        <a:t>Year One (120 credits)</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274652302"/>
                  </a:ext>
                </a:extLst>
              </a:tr>
              <a:tr h="288642">
                <a:tc>
                  <a:txBody>
                    <a:bodyPr/>
                    <a:lstStyle/>
                    <a:p>
                      <a:pPr algn="ctr">
                        <a:spcAft>
                          <a:spcPts val="0"/>
                        </a:spcAft>
                      </a:pPr>
                      <a:r>
                        <a:rPr lang="en-GB" sz="1200">
                          <a:effectLst/>
                        </a:rPr>
                        <a:t>PCDA (40)</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BMPP4002D</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Operational Policing Practice 1</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First 6 months</a:t>
                      </a:r>
                      <a:endParaRPr lang="en-GB" sz="1400">
                        <a:effectLst/>
                      </a:endParaRPr>
                    </a:p>
                    <a:p>
                      <a:pPr algn="ctr">
                        <a:spcAft>
                          <a:spcPts val="0"/>
                        </a:spcAft>
                      </a:pPr>
                      <a:r>
                        <a:rPr lang="en-GB" sz="1200">
                          <a:effectLst/>
                        </a:rPr>
                        <a:t>4 x exams</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1673784121"/>
                  </a:ext>
                </a:extLst>
              </a:tr>
              <a:tr h="288642">
                <a:tc>
                  <a:txBody>
                    <a:bodyPr/>
                    <a:lstStyle/>
                    <a:p>
                      <a:pPr algn="ctr">
                        <a:spcAft>
                          <a:spcPts val="0"/>
                        </a:spcAft>
                      </a:pPr>
                      <a:r>
                        <a:rPr lang="en-GB" sz="1200">
                          <a:effectLst/>
                        </a:rPr>
                        <a:t>PCDA (40)</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BMPP4000D</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Professional Police Practice 1</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Workbook </a:t>
                      </a:r>
                      <a:r>
                        <a:rPr lang="en-GB" sz="1200" dirty="0" smtClean="0">
                          <a:effectLst/>
                        </a:rPr>
                        <a:t>1 </a:t>
                      </a:r>
                    </a:p>
                    <a:p>
                      <a:pPr algn="ctr">
                        <a:spcAft>
                          <a:spcPts val="0"/>
                        </a:spcAft>
                      </a:pPr>
                      <a:r>
                        <a:rPr lang="en-GB" sz="1200" dirty="0" smtClean="0">
                          <a:effectLst/>
                        </a:rPr>
                        <a:t>Equivalent </a:t>
                      </a:r>
                      <a:r>
                        <a:rPr lang="en-GB" sz="1200" dirty="0">
                          <a:effectLst/>
                        </a:rPr>
                        <a:t>6,000 words</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380973896"/>
                  </a:ext>
                </a:extLst>
              </a:tr>
              <a:tr h="288642">
                <a:tc>
                  <a:txBody>
                    <a:bodyPr/>
                    <a:lstStyle/>
                    <a:p>
                      <a:pPr algn="ctr">
                        <a:spcAft>
                          <a:spcPts val="0"/>
                        </a:spcAft>
                      </a:pPr>
                      <a:r>
                        <a:rPr lang="en-GB" sz="1200">
                          <a:effectLst/>
                        </a:rPr>
                        <a:t>PCDA (40)</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BMPP4001D</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Policing in the Workplace 1</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Workbook </a:t>
                      </a:r>
                      <a:r>
                        <a:rPr lang="en-GB" sz="1200" dirty="0" smtClean="0">
                          <a:effectLst/>
                        </a:rPr>
                        <a:t>2</a:t>
                      </a:r>
                    </a:p>
                    <a:p>
                      <a:pPr algn="ctr">
                        <a:spcAft>
                          <a:spcPts val="0"/>
                        </a:spcAft>
                      </a:pPr>
                      <a:r>
                        <a:rPr lang="en-GB" sz="1200" dirty="0" smtClean="0">
                          <a:effectLst/>
                        </a:rPr>
                        <a:t>Equivalent </a:t>
                      </a:r>
                      <a:r>
                        <a:rPr lang="en-GB" sz="1200" dirty="0">
                          <a:effectLst/>
                        </a:rPr>
                        <a:t>6,000 words</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1946686080"/>
                  </a:ext>
                </a:extLst>
              </a:tr>
              <a:tr h="288642">
                <a:tc>
                  <a:txBody>
                    <a:bodyPr/>
                    <a:lstStyle/>
                    <a:p>
                      <a:pPr algn="ctr">
                        <a:spcAft>
                          <a:spcPts val="0"/>
                        </a:spcAft>
                      </a:pPr>
                      <a:r>
                        <a:rPr lang="en-GB" sz="1200" dirty="0" err="1">
                          <a:effectLst/>
                        </a:rPr>
                        <a:t>Prog</a:t>
                      </a:r>
                      <a:r>
                        <a:rPr lang="en-GB" sz="1200" dirty="0">
                          <a:effectLst/>
                        </a:rPr>
                        <a:t> (credits)</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gridSpan="3">
                  <a:txBody>
                    <a:bodyPr/>
                    <a:lstStyle/>
                    <a:p>
                      <a:pPr algn="ctr">
                        <a:spcAft>
                          <a:spcPts val="0"/>
                        </a:spcAft>
                      </a:pPr>
                      <a:r>
                        <a:rPr lang="en-GB" sz="1200" b="1" dirty="0">
                          <a:effectLst/>
                        </a:rPr>
                        <a:t>Year Two (120 credits)</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705411450"/>
                  </a:ext>
                </a:extLst>
              </a:tr>
              <a:tr h="432964">
                <a:tc>
                  <a:txBody>
                    <a:bodyPr/>
                    <a:lstStyle/>
                    <a:p>
                      <a:pPr algn="ctr">
                        <a:spcAft>
                          <a:spcPts val="0"/>
                        </a:spcAft>
                      </a:pPr>
                      <a:r>
                        <a:rPr lang="en-GB" sz="1200" dirty="0">
                          <a:effectLst/>
                        </a:rPr>
                        <a:t>PCDA (40)</a:t>
                      </a:r>
                      <a:endParaRPr lang="en-GB" sz="1400" dirty="0">
                        <a:effectLst/>
                      </a:endParaRPr>
                    </a:p>
                    <a:p>
                      <a:pPr algn="ctr">
                        <a:spcAft>
                          <a:spcPts val="0"/>
                        </a:spcAft>
                      </a:pPr>
                      <a:r>
                        <a:rPr lang="en-GB" sz="1200" dirty="0">
                          <a:effectLst/>
                        </a:rPr>
                        <a:t> </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BMPP5002D</a:t>
                      </a:r>
                      <a:endParaRPr lang="en-GB" sz="1400" dirty="0">
                        <a:effectLst/>
                      </a:endParaRPr>
                    </a:p>
                    <a:p>
                      <a:pPr algn="ctr">
                        <a:spcAft>
                          <a:spcPts val="0"/>
                        </a:spcAft>
                      </a:pPr>
                      <a:r>
                        <a:rPr lang="en-GB" sz="1200" dirty="0">
                          <a:effectLst/>
                        </a:rPr>
                        <a:t> </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Operational Policing Practice 2</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Assignment 1 &amp; 2</a:t>
                      </a:r>
                      <a:endParaRPr lang="en-GB" sz="1400" dirty="0">
                        <a:effectLst/>
                      </a:endParaRPr>
                    </a:p>
                    <a:p>
                      <a:pPr algn="ctr">
                        <a:spcAft>
                          <a:spcPts val="0"/>
                        </a:spcAft>
                      </a:pPr>
                      <a:r>
                        <a:rPr lang="en-GB" sz="1200" dirty="0">
                          <a:effectLst/>
                        </a:rPr>
                        <a:t>(1 x 4000 words)</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4040537740"/>
                  </a:ext>
                </a:extLst>
              </a:tr>
              <a:tr h="432964">
                <a:tc>
                  <a:txBody>
                    <a:bodyPr/>
                    <a:lstStyle/>
                    <a:p>
                      <a:pPr algn="ctr">
                        <a:spcAft>
                          <a:spcPts val="0"/>
                        </a:spcAft>
                      </a:pPr>
                      <a:r>
                        <a:rPr lang="en-GB" sz="1200" dirty="0">
                          <a:effectLst/>
                        </a:rPr>
                        <a:t>PCDA (40)</a:t>
                      </a:r>
                      <a:endParaRPr lang="en-GB" sz="1400" dirty="0">
                        <a:effectLst/>
                      </a:endParaRPr>
                    </a:p>
                    <a:p>
                      <a:pPr algn="ctr">
                        <a:spcAft>
                          <a:spcPts val="0"/>
                        </a:spcAft>
                      </a:pPr>
                      <a:r>
                        <a:rPr lang="en-GB" sz="1200" dirty="0">
                          <a:effectLst/>
                        </a:rPr>
                        <a:t> </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BMPP5000D</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Professional Police Practice 2</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Workbook 3</a:t>
                      </a:r>
                      <a:endParaRPr lang="en-GB" sz="1400" dirty="0">
                        <a:effectLst/>
                      </a:endParaRPr>
                    </a:p>
                    <a:p>
                      <a:pPr algn="ctr">
                        <a:spcAft>
                          <a:spcPts val="0"/>
                        </a:spcAft>
                      </a:pPr>
                      <a:r>
                        <a:rPr lang="en-GB" sz="1200" dirty="0">
                          <a:effectLst/>
                        </a:rPr>
                        <a:t>Equivalent 8,000 words</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1855147827"/>
                  </a:ext>
                </a:extLst>
              </a:tr>
              <a:tr h="577285">
                <a:tc>
                  <a:txBody>
                    <a:bodyPr/>
                    <a:lstStyle/>
                    <a:p>
                      <a:pPr algn="ctr">
                        <a:spcAft>
                          <a:spcPts val="0"/>
                        </a:spcAft>
                      </a:pPr>
                      <a:r>
                        <a:rPr lang="en-GB" sz="1200">
                          <a:effectLst/>
                        </a:rPr>
                        <a:t>PCDA (40)</a:t>
                      </a:r>
                      <a:endParaRPr lang="en-GB" sz="1400">
                        <a:effectLst/>
                      </a:endParaRPr>
                    </a:p>
                    <a:p>
                      <a:pPr algn="ctr">
                        <a:spcAft>
                          <a:spcPts val="0"/>
                        </a:spcAft>
                      </a:pPr>
                      <a:r>
                        <a:rPr lang="en-GB" sz="1200">
                          <a:effectLst/>
                        </a:rPr>
                        <a:t>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BMPP5001D</a:t>
                      </a:r>
                      <a:endParaRPr lang="en-GB" sz="1400" dirty="0">
                        <a:effectLst/>
                      </a:endParaRPr>
                    </a:p>
                    <a:p>
                      <a:pPr algn="ctr">
                        <a:spcAft>
                          <a:spcPts val="0"/>
                        </a:spcAft>
                      </a:pPr>
                      <a:r>
                        <a:rPr lang="en-GB" sz="1200" dirty="0">
                          <a:effectLst/>
                        </a:rPr>
                        <a:t> </a:t>
                      </a:r>
                      <a:endParaRPr lang="en-GB" sz="1400" dirty="0">
                        <a:effectLst/>
                      </a:endParaRPr>
                    </a:p>
                    <a:p>
                      <a:pPr algn="ctr">
                        <a:spcAft>
                          <a:spcPts val="0"/>
                        </a:spcAft>
                      </a:pPr>
                      <a:r>
                        <a:rPr lang="en-GB" sz="1200" dirty="0">
                          <a:effectLst/>
                        </a:rPr>
                        <a:t> </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Policing in the Workplace 2</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Workbook 4</a:t>
                      </a:r>
                      <a:endParaRPr lang="en-GB" sz="1400" dirty="0">
                        <a:effectLst/>
                      </a:endParaRPr>
                    </a:p>
                    <a:p>
                      <a:pPr algn="ctr">
                        <a:spcAft>
                          <a:spcPts val="0"/>
                        </a:spcAft>
                      </a:pPr>
                      <a:r>
                        <a:rPr lang="en-GB" sz="1200" dirty="0">
                          <a:effectLst/>
                        </a:rPr>
                        <a:t>Equivalent 8,000 words</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1818686373"/>
                  </a:ext>
                </a:extLst>
              </a:tr>
              <a:tr h="288642">
                <a:tc>
                  <a:txBody>
                    <a:bodyPr/>
                    <a:lstStyle/>
                    <a:p>
                      <a:pPr algn="ctr">
                        <a:spcAft>
                          <a:spcPts val="0"/>
                        </a:spcAft>
                      </a:pPr>
                      <a:r>
                        <a:rPr lang="en-GB" sz="1200">
                          <a:effectLst/>
                        </a:rPr>
                        <a:t>Prog (credits)</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gridSpan="3">
                  <a:txBody>
                    <a:bodyPr/>
                    <a:lstStyle/>
                    <a:p>
                      <a:pPr algn="ctr">
                        <a:spcAft>
                          <a:spcPts val="0"/>
                        </a:spcAft>
                      </a:pPr>
                      <a:r>
                        <a:rPr lang="en-GB" sz="1200" b="1" dirty="0">
                          <a:effectLst/>
                        </a:rPr>
                        <a:t>Year Three (120 credits)</a:t>
                      </a:r>
                      <a:endPar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501165733"/>
                  </a:ext>
                </a:extLst>
              </a:tr>
              <a:tr h="432964">
                <a:tc>
                  <a:txBody>
                    <a:bodyPr/>
                    <a:lstStyle/>
                    <a:p>
                      <a:pPr algn="ctr">
                        <a:spcAft>
                          <a:spcPts val="0"/>
                        </a:spcAft>
                      </a:pPr>
                      <a:r>
                        <a:rPr lang="en-GB" sz="1200">
                          <a:effectLst/>
                        </a:rPr>
                        <a:t>PCDA (40)</a:t>
                      </a:r>
                      <a:endParaRPr lang="en-GB" sz="1400">
                        <a:effectLst/>
                      </a:endParaRPr>
                    </a:p>
                    <a:p>
                      <a:pPr algn="ctr">
                        <a:spcAft>
                          <a:spcPts val="0"/>
                        </a:spcAft>
                      </a:pPr>
                      <a:r>
                        <a:rPr lang="en-GB" sz="1200">
                          <a:effectLst/>
                        </a:rPr>
                        <a:t>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BMPP6000D</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Professional Police Practice 3</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Workbook 5</a:t>
                      </a:r>
                      <a:endParaRPr lang="en-GB" sz="1400" dirty="0">
                        <a:effectLst/>
                      </a:endParaRPr>
                    </a:p>
                    <a:p>
                      <a:pPr algn="ctr">
                        <a:spcAft>
                          <a:spcPts val="0"/>
                        </a:spcAft>
                      </a:pPr>
                      <a:r>
                        <a:rPr lang="en-GB" sz="1200" dirty="0">
                          <a:effectLst/>
                        </a:rPr>
                        <a:t>Equivalent 10,000 words</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2528126285"/>
                  </a:ext>
                </a:extLst>
              </a:tr>
              <a:tr h="432964">
                <a:tc>
                  <a:txBody>
                    <a:bodyPr/>
                    <a:lstStyle/>
                    <a:p>
                      <a:pPr algn="ctr">
                        <a:spcAft>
                          <a:spcPts val="0"/>
                        </a:spcAft>
                      </a:pPr>
                      <a:r>
                        <a:rPr lang="en-GB" sz="1200">
                          <a:effectLst/>
                        </a:rPr>
                        <a:t>PCDA (40)</a:t>
                      </a:r>
                      <a:endParaRPr lang="en-GB" sz="1400">
                        <a:effectLst/>
                      </a:endParaRPr>
                    </a:p>
                    <a:p>
                      <a:pPr algn="ctr">
                        <a:spcAft>
                          <a:spcPts val="0"/>
                        </a:spcAft>
                      </a:pPr>
                      <a:r>
                        <a:rPr lang="en-GB" sz="1200">
                          <a:effectLst/>
                        </a:rPr>
                        <a:t>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BMPP6001D</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Policing in the Workplace 3</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Workbook 6</a:t>
                      </a:r>
                      <a:endParaRPr lang="en-GB" sz="1400" dirty="0">
                        <a:effectLst/>
                      </a:endParaRPr>
                    </a:p>
                    <a:p>
                      <a:pPr algn="ctr">
                        <a:spcAft>
                          <a:spcPts val="0"/>
                        </a:spcAft>
                      </a:pPr>
                      <a:r>
                        <a:rPr lang="en-GB" sz="1200" dirty="0">
                          <a:effectLst/>
                        </a:rPr>
                        <a:t>Equivalent 10,000 words</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4068703758"/>
                  </a:ext>
                </a:extLst>
              </a:tr>
              <a:tr h="288642">
                <a:tc>
                  <a:txBody>
                    <a:bodyPr/>
                    <a:lstStyle/>
                    <a:p>
                      <a:pPr algn="ctr">
                        <a:spcAft>
                          <a:spcPts val="0"/>
                        </a:spcAft>
                      </a:pPr>
                      <a:r>
                        <a:rPr lang="en-GB" sz="1200">
                          <a:effectLst/>
                        </a:rPr>
                        <a:t>PCDA (40)</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BMPP6003D</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a:effectLst/>
                        </a:rPr>
                        <a:t>Operational Police Project</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tc>
                  <a:txBody>
                    <a:bodyPr/>
                    <a:lstStyle/>
                    <a:p>
                      <a:pPr algn="ctr">
                        <a:spcAft>
                          <a:spcPts val="0"/>
                        </a:spcAft>
                      </a:pPr>
                      <a:r>
                        <a:rPr lang="en-GB" sz="1200" dirty="0">
                          <a:effectLst/>
                        </a:rPr>
                        <a:t>Project</a:t>
                      </a:r>
                      <a:endParaRPr lang="en-GB" sz="1400" dirty="0">
                        <a:effectLst/>
                      </a:endParaRPr>
                    </a:p>
                    <a:p>
                      <a:pPr algn="ctr">
                        <a:spcAft>
                          <a:spcPts val="0"/>
                        </a:spcAft>
                      </a:pPr>
                      <a:r>
                        <a:rPr lang="en-GB" sz="1200" dirty="0">
                          <a:effectLst/>
                        </a:rPr>
                        <a:t>Equivalent 10,000 words</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9040" marR="59040" marT="0" marB="0" anchor="ctr"/>
                </a:tc>
                <a:extLst>
                  <a:ext uri="{0D108BD9-81ED-4DB2-BD59-A6C34878D82A}">
                    <a16:rowId xmlns="" xmlns:a16="http://schemas.microsoft.com/office/drawing/2014/main" val="2339319709"/>
                  </a:ext>
                </a:extLst>
              </a:tr>
            </a:tbl>
          </a:graphicData>
        </a:graphic>
      </p:graphicFrame>
      <p:pic>
        <p:nvPicPr>
          <p:cNvPr id="7" name="Sound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1035"/>
    </mc:Choice>
    <mc:Fallback xmlns="">
      <p:transition xmlns:p14="http://schemas.microsoft.com/office/powerpoint/2010/main" spd="slow" advTm="71035"/>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p:nvPr>
        </p:nvSpPr>
        <p:spPr>
          <a:xfrm>
            <a:off x="457200" y="274638"/>
            <a:ext cx="8229600" cy="777875"/>
          </a:xfrm>
        </p:spPr>
        <p:txBody>
          <a:bodyPr/>
          <a:lstStyle/>
          <a:p>
            <a:r>
              <a:rPr lang="en-GB" dirty="0" err="1">
                <a:latin typeface="Arial" charset="0"/>
              </a:rPr>
              <a:t>Asesiad</a:t>
            </a:r>
            <a:r>
              <a:rPr lang="en-GB" dirty="0">
                <a:latin typeface="Arial" charset="0"/>
              </a:rPr>
              <a:t> / Assessment - DHEP </a:t>
            </a:r>
          </a:p>
        </p:txBody>
      </p:sp>
      <p:graphicFrame>
        <p:nvGraphicFramePr>
          <p:cNvPr id="6" name="Content Placeholder 5">
            <a:extLst>
              <a:ext uri="{FF2B5EF4-FFF2-40B4-BE49-F238E27FC236}">
                <a16:creationId xmlns="" xmlns:a16="http://schemas.microsoft.com/office/drawing/2014/main" id="{B297827B-7E29-7441-9E2D-616388A62CA0}"/>
              </a:ext>
            </a:extLst>
          </p:cNvPr>
          <p:cNvGraphicFramePr>
            <a:graphicFrameLocks noGrp="1"/>
          </p:cNvGraphicFramePr>
          <p:nvPr>
            <p:ph sz="half" idx="1"/>
            <p:extLst>
              <p:ext uri="{D42A27DB-BD31-4B8C-83A1-F6EECF244321}">
                <p14:modId xmlns:p14="http://schemas.microsoft.com/office/powerpoint/2010/main" val="2118227314"/>
              </p:ext>
            </p:extLst>
          </p:nvPr>
        </p:nvGraphicFramePr>
        <p:xfrm>
          <a:off x="533400" y="1228782"/>
          <a:ext cx="7927032" cy="4216441"/>
        </p:xfrm>
        <a:graphic>
          <a:graphicData uri="http://schemas.openxmlformats.org/drawingml/2006/table">
            <a:tbl>
              <a:tblPr firstRow="1" firstCol="1" bandRow="1">
                <a:tableStyleId>{5C22544A-7EE6-4342-B048-85BDC9FD1C3A}</a:tableStyleId>
              </a:tblPr>
              <a:tblGrid>
                <a:gridCol w="1006099">
                  <a:extLst>
                    <a:ext uri="{9D8B030D-6E8A-4147-A177-3AD203B41FA5}">
                      <a16:colId xmlns="" xmlns:a16="http://schemas.microsoft.com/office/drawing/2014/main" val="1441018382"/>
                    </a:ext>
                  </a:extLst>
                </a:gridCol>
                <a:gridCol w="1184744">
                  <a:extLst>
                    <a:ext uri="{9D8B030D-6E8A-4147-A177-3AD203B41FA5}">
                      <a16:colId xmlns="" xmlns:a16="http://schemas.microsoft.com/office/drawing/2014/main" val="3398416304"/>
                    </a:ext>
                  </a:extLst>
                </a:gridCol>
                <a:gridCol w="110266">
                  <a:extLst>
                    <a:ext uri="{9D8B030D-6E8A-4147-A177-3AD203B41FA5}">
                      <a16:colId xmlns="" xmlns:a16="http://schemas.microsoft.com/office/drawing/2014/main" val="3406249989"/>
                    </a:ext>
                  </a:extLst>
                </a:gridCol>
                <a:gridCol w="2738936">
                  <a:extLst>
                    <a:ext uri="{9D8B030D-6E8A-4147-A177-3AD203B41FA5}">
                      <a16:colId xmlns="" xmlns:a16="http://schemas.microsoft.com/office/drawing/2014/main" val="1087238622"/>
                    </a:ext>
                  </a:extLst>
                </a:gridCol>
                <a:gridCol w="2886987">
                  <a:extLst>
                    <a:ext uri="{9D8B030D-6E8A-4147-A177-3AD203B41FA5}">
                      <a16:colId xmlns="" xmlns:a16="http://schemas.microsoft.com/office/drawing/2014/main" val="3686956294"/>
                    </a:ext>
                  </a:extLst>
                </a:gridCol>
              </a:tblGrid>
              <a:tr h="478131">
                <a:tc>
                  <a:txBody>
                    <a:bodyPr/>
                    <a:lstStyle/>
                    <a:p>
                      <a:pPr algn="ctr">
                        <a:spcAft>
                          <a:spcPts val="0"/>
                        </a:spcAft>
                      </a:pPr>
                      <a:r>
                        <a:rPr lang="en-GB" sz="1400" dirty="0">
                          <a:effectLst/>
                        </a:rPr>
                        <a:t> </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a:effectLst/>
                        </a:rPr>
                        <a:t>Module</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gridSpan="2">
                  <a:txBody>
                    <a:bodyPr/>
                    <a:lstStyle/>
                    <a:p>
                      <a:pPr algn="ctr">
                        <a:spcAft>
                          <a:spcPts val="0"/>
                        </a:spcAft>
                      </a:pPr>
                      <a:r>
                        <a:rPr lang="en-GB" sz="1400">
                          <a:effectLst/>
                        </a:rPr>
                        <a:t>Name</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hMerge="1">
                  <a:txBody>
                    <a:bodyPr/>
                    <a:lstStyle/>
                    <a:p>
                      <a:pPr algn="ctr">
                        <a:spcAft>
                          <a:spcPts val="0"/>
                        </a:spcAft>
                      </a:pP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a:effectLst/>
                        </a:rPr>
                        <a:t>Assessment</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extLst>
                  <a:ext uri="{0D108BD9-81ED-4DB2-BD59-A6C34878D82A}">
                    <a16:rowId xmlns="" xmlns:a16="http://schemas.microsoft.com/office/drawing/2014/main" val="3314370733"/>
                  </a:ext>
                </a:extLst>
              </a:tr>
              <a:tr h="467289">
                <a:tc>
                  <a:txBody>
                    <a:bodyPr/>
                    <a:lstStyle/>
                    <a:p>
                      <a:pPr algn="ctr">
                        <a:spcAft>
                          <a:spcPts val="0"/>
                        </a:spcAft>
                      </a:pPr>
                      <a:r>
                        <a:rPr lang="en-GB" sz="1400">
                          <a:effectLst/>
                        </a:rPr>
                        <a:t>Prog (credits)</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gridSpan="3">
                  <a:txBody>
                    <a:bodyPr/>
                    <a:lstStyle/>
                    <a:p>
                      <a:pPr algn="ctr">
                        <a:spcAft>
                          <a:spcPts val="0"/>
                        </a:spcAft>
                      </a:pPr>
                      <a:r>
                        <a:rPr lang="en-GB" sz="1400" dirty="0">
                          <a:effectLst/>
                        </a:rPr>
                        <a:t> </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hMerge="1">
                  <a:txBody>
                    <a:bodyPr/>
                    <a:lstStyle/>
                    <a:p>
                      <a:endParaRPr lang="en-US"/>
                    </a:p>
                  </a:txBody>
                  <a:tcPr/>
                </a:tc>
                <a:tc hMerge="1">
                  <a:txBody>
                    <a:bodyPr/>
                    <a:lstStyle/>
                    <a:p>
                      <a:pPr algn="ctr">
                        <a:spcAft>
                          <a:spcPts val="0"/>
                        </a:spcAft>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a:effectLst/>
                        </a:rPr>
                        <a:t>Year One</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extLst>
                  <a:ext uri="{0D108BD9-81ED-4DB2-BD59-A6C34878D82A}">
                    <a16:rowId xmlns="" xmlns:a16="http://schemas.microsoft.com/office/drawing/2014/main" val="2691221841"/>
                  </a:ext>
                </a:extLst>
              </a:tr>
              <a:tr h="700933">
                <a:tc>
                  <a:txBody>
                    <a:bodyPr/>
                    <a:lstStyle/>
                    <a:p>
                      <a:pPr algn="ctr">
                        <a:spcAft>
                          <a:spcPts val="0"/>
                        </a:spcAft>
                      </a:pPr>
                      <a:r>
                        <a:rPr lang="en-GB" sz="1400">
                          <a:effectLst/>
                        </a:rPr>
                        <a:t>DHEP (20)</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gridSpan="2">
                  <a:txBody>
                    <a:bodyPr/>
                    <a:lstStyle/>
                    <a:p>
                      <a:pPr algn="ctr">
                        <a:spcAft>
                          <a:spcPts val="0"/>
                        </a:spcAft>
                      </a:pPr>
                      <a:r>
                        <a:rPr lang="en-GB" sz="1400" dirty="0">
                          <a:effectLst/>
                        </a:rPr>
                        <a:t>BMPP6002D</a:t>
                      </a:r>
                      <a:endParaRPr lang="en-GB" sz="1600" dirty="0">
                        <a:effectLst/>
                      </a:endParaRPr>
                    </a:p>
                    <a:p>
                      <a:pPr algn="ctr">
                        <a:spcAft>
                          <a:spcPts val="0"/>
                        </a:spcAft>
                      </a:pPr>
                      <a:r>
                        <a:rPr lang="en-GB" sz="1400" dirty="0">
                          <a:effectLst/>
                        </a:rPr>
                        <a:t> </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hMerge="1">
                  <a:txBody>
                    <a:bodyPr/>
                    <a:lstStyle/>
                    <a:p>
                      <a:pPr algn="ctr">
                        <a:spcAft>
                          <a:spcPts val="0"/>
                        </a:spcAft>
                      </a:pPr>
                      <a:r>
                        <a:rPr lang="en-GB" sz="1400">
                          <a:effectLst/>
                        </a:rPr>
                        <a:t>Operational Policing Practice 3</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a:effectLst/>
                        </a:rPr>
                        <a:t>Operational Policing Practice 3</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a:effectLst/>
                        </a:rPr>
                        <a:t>First 6 months</a:t>
                      </a:r>
                      <a:endParaRPr lang="en-GB" sz="1600">
                        <a:effectLst/>
                      </a:endParaRPr>
                    </a:p>
                    <a:p>
                      <a:pPr algn="ctr">
                        <a:spcAft>
                          <a:spcPts val="0"/>
                        </a:spcAft>
                      </a:pPr>
                      <a:r>
                        <a:rPr lang="en-GB" sz="1400">
                          <a:effectLst/>
                        </a:rPr>
                        <a:t>4 x exams</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extLst>
                  <a:ext uri="{0D108BD9-81ED-4DB2-BD59-A6C34878D82A}">
                    <a16:rowId xmlns="" xmlns:a16="http://schemas.microsoft.com/office/drawing/2014/main" val="1137234714"/>
                  </a:ext>
                </a:extLst>
              </a:tr>
              <a:tr h="700933">
                <a:tc>
                  <a:txBody>
                    <a:bodyPr/>
                    <a:lstStyle/>
                    <a:p>
                      <a:pPr algn="ctr">
                        <a:spcAft>
                          <a:spcPts val="0"/>
                        </a:spcAft>
                      </a:pPr>
                      <a:r>
                        <a:rPr lang="en-GB" sz="1400">
                          <a:effectLst/>
                        </a:rPr>
                        <a:t>DHEP (40)</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gridSpan="2">
                  <a:txBody>
                    <a:bodyPr/>
                    <a:lstStyle/>
                    <a:p>
                      <a:pPr algn="ctr">
                        <a:spcAft>
                          <a:spcPts val="0"/>
                        </a:spcAft>
                      </a:pPr>
                      <a:r>
                        <a:rPr lang="en-GB" sz="1400">
                          <a:effectLst/>
                        </a:rPr>
                        <a:t>BMPP6000D</a:t>
                      </a:r>
                      <a:endParaRPr lang="en-GB" sz="1600">
                        <a:effectLst/>
                      </a:endParaRPr>
                    </a:p>
                    <a:p>
                      <a:pPr algn="ctr">
                        <a:spcAft>
                          <a:spcPts val="0"/>
                        </a:spcAft>
                      </a:pPr>
                      <a:r>
                        <a:rPr lang="en-GB" sz="1400">
                          <a:effectLst/>
                        </a:rPr>
                        <a:t> </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hMerge="1">
                  <a:txBody>
                    <a:bodyPr/>
                    <a:lstStyle/>
                    <a:p>
                      <a:pPr algn="ctr">
                        <a:spcAft>
                          <a:spcPts val="0"/>
                        </a:spcAft>
                      </a:pPr>
                      <a:r>
                        <a:rPr lang="en-GB" sz="1400" dirty="0">
                          <a:effectLst/>
                        </a:rPr>
                        <a:t>Professional Police Practice 3</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dirty="0">
                          <a:effectLst/>
                        </a:rPr>
                        <a:t>Professional Police Practice 3</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dirty="0">
                          <a:effectLst/>
                        </a:rPr>
                        <a:t>Workbook </a:t>
                      </a:r>
                      <a:r>
                        <a:rPr lang="en-GB" sz="1400" dirty="0" smtClean="0">
                          <a:effectLst/>
                        </a:rPr>
                        <a:t>1</a:t>
                      </a:r>
                    </a:p>
                    <a:p>
                      <a:pPr algn="ctr">
                        <a:spcAft>
                          <a:spcPts val="0"/>
                        </a:spcAft>
                      </a:pPr>
                      <a:r>
                        <a:rPr lang="en-GB" sz="1400" dirty="0" smtClean="0">
                          <a:effectLst/>
                        </a:rPr>
                        <a:t>Equivalent </a:t>
                      </a:r>
                      <a:r>
                        <a:rPr lang="en-GB" sz="1400" dirty="0">
                          <a:effectLst/>
                        </a:rPr>
                        <a:t>10,000 words</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extLst>
                  <a:ext uri="{0D108BD9-81ED-4DB2-BD59-A6C34878D82A}">
                    <a16:rowId xmlns="" xmlns:a16="http://schemas.microsoft.com/office/drawing/2014/main" val="822675893"/>
                  </a:ext>
                </a:extLst>
              </a:tr>
              <a:tr h="467289">
                <a:tc>
                  <a:txBody>
                    <a:bodyPr/>
                    <a:lstStyle/>
                    <a:p>
                      <a:pPr algn="ctr">
                        <a:spcAft>
                          <a:spcPts val="0"/>
                        </a:spcAft>
                      </a:pPr>
                      <a:r>
                        <a:rPr lang="en-GB" sz="1400">
                          <a:effectLst/>
                        </a:rPr>
                        <a:t>Prog (credits)</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gridSpan="3">
                  <a:txBody>
                    <a:bodyPr/>
                    <a:lstStyle/>
                    <a:p>
                      <a:pPr algn="ctr">
                        <a:spcAft>
                          <a:spcPts val="0"/>
                        </a:spcAft>
                      </a:pPr>
                      <a:r>
                        <a:rPr lang="en-GB" sz="1400" dirty="0">
                          <a:effectLst/>
                        </a:rPr>
                        <a:t> </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hMerge="1">
                  <a:txBody>
                    <a:bodyPr/>
                    <a:lstStyle/>
                    <a:p>
                      <a:endParaRPr lang="en-US"/>
                    </a:p>
                  </a:txBody>
                  <a:tcPr/>
                </a:tc>
                <a:tc hMerge="1">
                  <a:txBody>
                    <a:bodyPr/>
                    <a:lstStyle/>
                    <a:p>
                      <a:pPr algn="ctr">
                        <a:spcAft>
                          <a:spcPts val="0"/>
                        </a:spcAft>
                      </a:pP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dirty="0">
                          <a:effectLst/>
                        </a:rPr>
                        <a:t>Year Two</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extLst>
                  <a:ext uri="{0D108BD9-81ED-4DB2-BD59-A6C34878D82A}">
                    <a16:rowId xmlns="" xmlns:a16="http://schemas.microsoft.com/office/drawing/2014/main" val="4109750034"/>
                  </a:ext>
                </a:extLst>
              </a:tr>
              <a:tr h="700933">
                <a:tc>
                  <a:txBody>
                    <a:bodyPr/>
                    <a:lstStyle/>
                    <a:p>
                      <a:pPr algn="ctr">
                        <a:spcAft>
                          <a:spcPts val="0"/>
                        </a:spcAft>
                      </a:pPr>
                      <a:r>
                        <a:rPr lang="en-GB" sz="1400">
                          <a:effectLst/>
                        </a:rPr>
                        <a:t>DHEP (40)</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a:effectLst/>
                        </a:rPr>
                        <a:t>BMPP6001D</a:t>
                      </a:r>
                      <a:endParaRPr lang="en-GB" sz="1600">
                        <a:effectLst/>
                      </a:endParaRPr>
                    </a:p>
                    <a:p>
                      <a:pPr algn="ctr">
                        <a:spcAft>
                          <a:spcPts val="0"/>
                        </a:spcAft>
                      </a:pPr>
                      <a:r>
                        <a:rPr lang="en-GB" sz="1400">
                          <a:effectLst/>
                        </a:rPr>
                        <a:t> </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gridSpan="2">
                  <a:txBody>
                    <a:bodyPr/>
                    <a:lstStyle/>
                    <a:p>
                      <a:pPr algn="ctr">
                        <a:spcAft>
                          <a:spcPts val="0"/>
                        </a:spcAft>
                      </a:pPr>
                      <a:r>
                        <a:rPr lang="en-GB" sz="1400">
                          <a:effectLst/>
                        </a:rPr>
                        <a:t>Policing in the Workplace 3</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hMerge="1">
                  <a:txBody>
                    <a:bodyPr/>
                    <a:lstStyle/>
                    <a:p>
                      <a:pPr algn="ctr">
                        <a:spcAft>
                          <a:spcPts val="0"/>
                        </a:spcAft>
                      </a:pP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dirty="0">
                          <a:effectLst/>
                        </a:rPr>
                        <a:t>Workbook 2</a:t>
                      </a:r>
                      <a:endParaRPr lang="en-GB" sz="1600" dirty="0">
                        <a:effectLst/>
                      </a:endParaRPr>
                    </a:p>
                    <a:p>
                      <a:pPr algn="ctr">
                        <a:spcAft>
                          <a:spcPts val="0"/>
                        </a:spcAft>
                      </a:pPr>
                      <a:r>
                        <a:rPr lang="en-GB" sz="1400" dirty="0">
                          <a:effectLst/>
                        </a:rPr>
                        <a:t>Equivalent 10,000 words</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extLst>
                  <a:ext uri="{0D108BD9-81ED-4DB2-BD59-A6C34878D82A}">
                    <a16:rowId xmlns="" xmlns:a16="http://schemas.microsoft.com/office/drawing/2014/main" val="295996508"/>
                  </a:ext>
                </a:extLst>
              </a:tr>
              <a:tr h="700933">
                <a:tc>
                  <a:txBody>
                    <a:bodyPr/>
                    <a:lstStyle/>
                    <a:p>
                      <a:pPr algn="ctr">
                        <a:spcAft>
                          <a:spcPts val="0"/>
                        </a:spcAft>
                      </a:pPr>
                      <a:r>
                        <a:rPr lang="en-GB" sz="1400">
                          <a:effectLst/>
                        </a:rPr>
                        <a:t>DHEP (20)</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a:effectLst/>
                        </a:rPr>
                        <a:t>BMPP6002D</a:t>
                      </a:r>
                      <a:endParaRPr lang="en-GB" sz="1600">
                        <a:effectLst/>
                      </a:endParaRPr>
                    </a:p>
                    <a:p>
                      <a:pPr algn="ctr">
                        <a:spcAft>
                          <a:spcPts val="0"/>
                        </a:spcAft>
                      </a:pPr>
                      <a:r>
                        <a:rPr lang="en-GB" sz="1400">
                          <a:effectLst/>
                        </a:rPr>
                        <a:t> </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gridSpan="2">
                  <a:txBody>
                    <a:bodyPr/>
                    <a:lstStyle/>
                    <a:p>
                      <a:pPr algn="ctr">
                        <a:spcAft>
                          <a:spcPts val="0"/>
                        </a:spcAft>
                      </a:pPr>
                      <a:r>
                        <a:rPr lang="en-GB" sz="1400">
                          <a:effectLst/>
                        </a:rPr>
                        <a:t>Operational Policing Practice 3</a:t>
                      </a:r>
                      <a:endParaRPr lang="en-GB" sz="1600">
                        <a:effectLst/>
                      </a:endParaRPr>
                    </a:p>
                    <a:p>
                      <a:pPr algn="ctr">
                        <a:spcAft>
                          <a:spcPts val="0"/>
                        </a:spcAft>
                      </a:pPr>
                      <a:r>
                        <a:rPr lang="en-GB" sz="1400">
                          <a:effectLst/>
                        </a:rPr>
                        <a:t> </a:t>
                      </a: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hMerge="1">
                  <a:txBody>
                    <a:bodyPr/>
                    <a:lstStyle/>
                    <a:p>
                      <a:pPr algn="ctr">
                        <a:spcAft>
                          <a:spcPts val="0"/>
                        </a:spcAft>
                      </a:pPr>
                      <a:endParaRPr lang="en-GB"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tc>
                  <a:txBody>
                    <a:bodyPr/>
                    <a:lstStyle/>
                    <a:p>
                      <a:pPr algn="ctr">
                        <a:spcAft>
                          <a:spcPts val="0"/>
                        </a:spcAft>
                      </a:pPr>
                      <a:r>
                        <a:rPr lang="en-GB" sz="1400" dirty="0">
                          <a:effectLst/>
                        </a:rPr>
                        <a:t>Assignment 1 &amp; 2</a:t>
                      </a:r>
                      <a:endParaRPr lang="en-GB" sz="1600" dirty="0">
                        <a:effectLst/>
                      </a:endParaRPr>
                    </a:p>
                    <a:p>
                      <a:pPr algn="ctr">
                        <a:spcAft>
                          <a:spcPts val="0"/>
                        </a:spcAft>
                      </a:pPr>
                      <a:r>
                        <a:rPr lang="en-GB" sz="1400" dirty="0">
                          <a:effectLst/>
                        </a:rPr>
                        <a:t>(1 x 5000 words)</a:t>
                      </a:r>
                      <a:endParaRPr lang="en-GB"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8903" marR="48903" marT="0" marB="0" anchor="ctr"/>
                </a:tc>
                <a:extLst>
                  <a:ext uri="{0D108BD9-81ED-4DB2-BD59-A6C34878D82A}">
                    <a16:rowId xmlns="" xmlns:a16="http://schemas.microsoft.com/office/drawing/2014/main" val="2286935053"/>
                  </a:ext>
                </a:extLst>
              </a:tr>
            </a:tbl>
          </a:graphicData>
        </a:graphic>
      </p:graphicFrame>
      <p:sp>
        <p:nvSpPr>
          <p:cNvPr id="8" name="Rectangle 7">
            <a:extLst>
              <a:ext uri="{FF2B5EF4-FFF2-40B4-BE49-F238E27FC236}">
                <a16:creationId xmlns="" xmlns:a16="http://schemas.microsoft.com/office/drawing/2014/main" id="{1EC59500-39D9-2243-857B-54DA1A052386}"/>
              </a:ext>
            </a:extLst>
          </p:cNvPr>
          <p:cNvSpPr/>
          <p:nvPr/>
        </p:nvSpPr>
        <p:spPr>
          <a:xfrm>
            <a:off x="0" y="5589240"/>
            <a:ext cx="9144000" cy="12687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Sound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884910355"/>
      </p:ext>
    </p:extLst>
  </p:cSld>
  <p:clrMapOvr>
    <a:masterClrMapping/>
  </p:clrMapOvr>
  <mc:AlternateContent xmlns:mc="http://schemas.openxmlformats.org/markup-compatibility/2006" xmlns:p14="http://schemas.microsoft.com/office/powerpoint/2010/main">
    <mc:Choice Requires="p14">
      <p:transition spd="slow" p14:dur="2000" advTm="25937"/>
    </mc:Choice>
    <mc:Fallback xmlns="">
      <p:transition xmlns:p14="http://schemas.microsoft.com/office/powerpoint/2010/main" spd="slow" advTm="25937"/>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9552" y="332656"/>
            <a:ext cx="4040188" cy="639762"/>
          </a:xfrm>
        </p:spPr>
        <p:txBody>
          <a:bodyPr/>
          <a:lstStyle/>
          <a:p>
            <a:r>
              <a:rPr lang="en-GB" dirty="0" smtClean="0"/>
              <a:t>Adnoddau pwysig</a:t>
            </a:r>
            <a:endParaRPr lang="en-GB" dirty="0"/>
          </a:p>
        </p:txBody>
      </p:sp>
      <p:sp>
        <p:nvSpPr>
          <p:cNvPr id="81922" name="Content Placeholder 2"/>
          <p:cNvSpPr>
            <a:spLocks noGrp="1"/>
          </p:cNvSpPr>
          <p:nvPr>
            <p:ph sz="half" idx="2"/>
          </p:nvPr>
        </p:nvSpPr>
        <p:spPr>
          <a:xfrm>
            <a:off x="467544" y="1340768"/>
            <a:ext cx="4040188" cy="3414365"/>
          </a:xfrm>
        </p:spPr>
        <p:txBody>
          <a:bodyPr/>
          <a:lstStyle/>
          <a:p>
            <a:r>
              <a:rPr lang="en-GB" dirty="0" smtClean="0"/>
              <a:t>MyTSD,           </a:t>
            </a:r>
          </a:p>
          <a:p>
            <a:r>
              <a:rPr lang="en-GB" dirty="0" smtClean="0"/>
              <a:t>E-bost myfyriwr</a:t>
            </a:r>
          </a:p>
          <a:p>
            <a:r>
              <a:rPr lang="en-GB" dirty="0" smtClean="0"/>
              <a:t>HWB </a:t>
            </a:r>
            <a:r>
              <a:rPr lang="mr-IN" dirty="0" smtClean="0"/>
              <a:t>–</a:t>
            </a:r>
            <a:r>
              <a:rPr lang="en-GB" dirty="0" smtClean="0"/>
              <a:t> PCYDDS gwefan</a:t>
            </a:r>
            <a:endParaRPr lang="en-GB" dirty="0"/>
          </a:p>
          <a:p>
            <a:r>
              <a:rPr lang="en-GB" dirty="0" smtClean="0"/>
              <a:t>Moodle </a:t>
            </a:r>
            <a:endParaRPr lang="en-GB" dirty="0"/>
          </a:p>
          <a:p>
            <a:r>
              <a:rPr lang="en-GB" dirty="0"/>
              <a:t>Canolfan Adnoddau Dysgu </a:t>
            </a:r>
          </a:p>
          <a:p>
            <a:r>
              <a:rPr lang="en-GB" dirty="0"/>
              <a:t>E lyfrau </a:t>
            </a:r>
            <a:endParaRPr lang="en-GB" dirty="0" smtClean="0"/>
          </a:p>
          <a:p>
            <a:endParaRPr lang="en-GB" dirty="0"/>
          </a:p>
        </p:txBody>
      </p:sp>
      <p:sp>
        <p:nvSpPr>
          <p:cNvPr id="4" name="Text Placeholder 3"/>
          <p:cNvSpPr>
            <a:spLocks noGrp="1"/>
          </p:cNvSpPr>
          <p:nvPr>
            <p:ph type="body" sz="quarter" idx="3"/>
          </p:nvPr>
        </p:nvSpPr>
        <p:spPr>
          <a:xfrm>
            <a:off x="4788024" y="260648"/>
            <a:ext cx="4041775" cy="639762"/>
          </a:xfrm>
        </p:spPr>
        <p:txBody>
          <a:bodyPr/>
          <a:lstStyle/>
          <a:p>
            <a:r>
              <a:rPr lang="en-GB" dirty="0" smtClean="0"/>
              <a:t>Important resources</a:t>
            </a:r>
            <a:endParaRPr lang="en-GB" dirty="0"/>
          </a:p>
        </p:txBody>
      </p:sp>
      <p:sp>
        <p:nvSpPr>
          <p:cNvPr id="5" name="Content Placeholder 4"/>
          <p:cNvSpPr>
            <a:spLocks noGrp="1"/>
          </p:cNvSpPr>
          <p:nvPr>
            <p:ph sz="quarter" idx="4"/>
          </p:nvPr>
        </p:nvSpPr>
        <p:spPr>
          <a:xfrm>
            <a:off x="4716016" y="1412776"/>
            <a:ext cx="4041775" cy="3414365"/>
          </a:xfrm>
        </p:spPr>
        <p:txBody>
          <a:bodyPr/>
          <a:lstStyle/>
          <a:p>
            <a:r>
              <a:rPr lang="en-GB" dirty="0" smtClean="0"/>
              <a:t>MyTSD, </a:t>
            </a:r>
          </a:p>
          <a:p>
            <a:r>
              <a:rPr lang="en-GB" dirty="0" smtClean="0"/>
              <a:t>Student e-mail</a:t>
            </a:r>
          </a:p>
          <a:p>
            <a:r>
              <a:rPr lang="en-GB" dirty="0" smtClean="0"/>
              <a:t>HWB </a:t>
            </a:r>
            <a:r>
              <a:rPr lang="mr-IN" dirty="0" smtClean="0"/>
              <a:t>–</a:t>
            </a:r>
            <a:r>
              <a:rPr lang="en-GB" dirty="0" smtClean="0"/>
              <a:t> UWTSD website</a:t>
            </a:r>
          </a:p>
          <a:p>
            <a:r>
              <a:rPr lang="en-GB" dirty="0" smtClean="0"/>
              <a:t>Moodle</a:t>
            </a:r>
            <a:endParaRPr lang="en-GB" dirty="0"/>
          </a:p>
          <a:p>
            <a:r>
              <a:rPr lang="en-GB" dirty="0"/>
              <a:t>Learning Resource Centre (LRC)</a:t>
            </a:r>
          </a:p>
          <a:p>
            <a:r>
              <a:rPr lang="en-GB" dirty="0"/>
              <a:t>E </a:t>
            </a:r>
            <a:r>
              <a:rPr lang="en-GB" dirty="0" smtClean="0"/>
              <a:t>books</a:t>
            </a:r>
          </a:p>
          <a:p>
            <a:pPr marL="0" indent="0">
              <a:buNone/>
            </a:pPr>
            <a:endParaRPr lang="en-GB" dirty="0"/>
          </a:p>
          <a:p>
            <a:endParaRPr lang="en-GB" dirty="0"/>
          </a:p>
        </p:txBody>
      </p:sp>
      <p:pic>
        <p:nvPicPr>
          <p:cNvPr id="7" name="Sound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4031"/>
    </mc:Choice>
    <mc:Fallback xmlns="">
      <p:transition xmlns:p14="http://schemas.microsoft.com/office/powerpoint/2010/main" spd="slow" advTm="34031"/>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32656"/>
            <a:ext cx="8229600" cy="5184576"/>
          </a:xfrm>
        </p:spPr>
        <p:txBody>
          <a:bodyPr/>
          <a:lstStyle/>
          <a:p>
            <a:r>
              <a:rPr lang="en-US" dirty="0" smtClean="0"/>
              <a:t>The HWB  </a:t>
            </a:r>
          </a:p>
          <a:p>
            <a:r>
              <a:rPr lang="en-US" dirty="0" smtClean="0"/>
              <a:t>You can access and/or download the app to you device from the UWTSD website:</a:t>
            </a:r>
          </a:p>
          <a:p>
            <a:pPr lvl="1"/>
            <a:r>
              <a:rPr lang="en-US" dirty="0" smtClean="0"/>
              <a:t>The HWB is one the ‘one-place’ to access all your information and support for:</a:t>
            </a:r>
          </a:p>
          <a:p>
            <a:pPr lvl="2"/>
            <a:r>
              <a:rPr lang="en-US" dirty="0" smtClean="0"/>
              <a:t>Modules</a:t>
            </a:r>
          </a:p>
          <a:p>
            <a:pPr lvl="2"/>
            <a:r>
              <a:rPr lang="en-US" dirty="0" smtClean="0"/>
              <a:t>Moodle </a:t>
            </a:r>
          </a:p>
          <a:p>
            <a:pPr lvl="2"/>
            <a:r>
              <a:rPr lang="en-US" dirty="0" err="1" smtClean="0"/>
              <a:t>MyTSD</a:t>
            </a:r>
            <a:endParaRPr lang="en-US" dirty="0" smtClean="0"/>
          </a:p>
          <a:p>
            <a:pPr lvl="2"/>
            <a:r>
              <a:rPr lang="en-US" dirty="0" smtClean="0"/>
              <a:t>Enrolment</a:t>
            </a:r>
          </a:p>
          <a:p>
            <a:pPr lvl="2"/>
            <a:r>
              <a:rPr lang="en-US" dirty="0" smtClean="0"/>
              <a:t>Student services</a:t>
            </a:r>
          </a:p>
          <a:p>
            <a:pPr lvl="2"/>
            <a:r>
              <a:rPr lang="en-US" dirty="0" smtClean="0"/>
              <a:t>I.T. </a:t>
            </a:r>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079217742"/>
      </p:ext>
    </p:extLst>
  </p:cSld>
  <p:clrMapOvr>
    <a:masterClrMapping/>
  </p:clrMapOvr>
  <mc:AlternateContent xmlns:mc="http://schemas.openxmlformats.org/markup-compatibility/2006" xmlns:p14="http://schemas.microsoft.com/office/powerpoint/2010/main">
    <mc:Choice Requires="p14">
      <p:transition spd="slow" p14:dur="2000" advTm="38303"/>
    </mc:Choice>
    <mc:Fallback xmlns="">
      <p:transition xmlns:p14="http://schemas.microsoft.com/office/powerpoint/2010/main" spd="slow" advTm="38303"/>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0413"/>
            <a:ext cx="8229600" cy="1143000"/>
          </a:xfrm>
        </p:spPr>
        <p:txBody>
          <a:bodyPr/>
          <a:lstStyle/>
          <a:p>
            <a:r>
              <a:rPr lang="en-US" dirty="0" smtClean="0"/>
              <a:t>Moodle </a:t>
            </a:r>
            <a:br>
              <a:rPr lang="en-US" dirty="0" smtClean="0"/>
            </a:br>
            <a:r>
              <a:rPr lang="en-US" sz="2400" dirty="0" smtClean="0"/>
              <a:t>(Virtual Learning Environment, VLE)</a:t>
            </a:r>
            <a:endParaRPr lang="en-US" sz="2400" dirty="0"/>
          </a:p>
        </p:txBody>
      </p:sp>
      <p:sp>
        <p:nvSpPr>
          <p:cNvPr id="3" name="Content Placeholder 2"/>
          <p:cNvSpPr>
            <a:spLocks noGrp="1"/>
          </p:cNvSpPr>
          <p:nvPr>
            <p:ph idx="1"/>
          </p:nvPr>
        </p:nvSpPr>
        <p:spPr>
          <a:xfrm>
            <a:off x="395536" y="1268760"/>
            <a:ext cx="8363272" cy="4248472"/>
          </a:xfrm>
        </p:spPr>
        <p:txBody>
          <a:bodyPr/>
          <a:lstStyle/>
          <a:p>
            <a:r>
              <a:rPr lang="en-US" sz="1800" b="1" dirty="0" smtClean="0"/>
              <a:t>Everything you need to complete your module can be found here. It is expected by your employer that you regularly use this VLE :</a:t>
            </a:r>
          </a:p>
          <a:p>
            <a:pPr lvl="1"/>
            <a:r>
              <a:rPr lang="en-US" sz="2400" dirty="0" smtClean="0"/>
              <a:t>Workbook(s)</a:t>
            </a:r>
          </a:p>
          <a:p>
            <a:pPr lvl="1"/>
            <a:r>
              <a:rPr lang="en-US" sz="2400" dirty="0" smtClean="0"/>
              <a:t>Module descriptor </a:t>
            </a:r>
            <a:endParaRPr lang="en-GB" sz="2400" dirty="0"/>
          </a:p>
          <a:p>
            <a:pPr lvl="1"/>
            <a:r>
              <a:rPr lang="en-US" sz="2400" dirty="0"/>
              <a:t>M</a:t>
            </a:r>
            <a:r>
              <a:rPr lang="en-US" sz="2400" dirty="0" smtClean="0"/>
              <a:t>arking / Assessment criteria.</a:t>
            </a:r>
          </a:p>
          <a:p>
            <a:pPr lvl="1"/>
            <a:r>
              <a:rPr lang="en-US" sz="2400" dirty="0" smtClean="0"/>
              <a:t>Academic writing skills (see slides 14 -24)</a:t>
            </a:r>
          </a:p>
          <a:p>
            <a:pPr lvl="2"/>
            <a:r>
              <a:rPr lang="en-US" sz="2000" dirty="0" smtClean="0"/>
              <a:t>Plagiarism</a:t>
            </a:r>
            <a:endParaRPr lang="en-US" sz="2000" dirty="0"/>
          </a:p>
          <a:p>
            <a:pPr lvl="2"/>
            <a:r>
              <a:rPr lang="en-US" sz="2000" dirty="0" smtClean="0"/>
              <a:t>Referencing to Harvard Standard</a:t>
            </a:r>
          </a:p>
          <a:p>
            <a:pPr lvl="1"/>
            <a:r>
              <a:rPr lang="en-US" sz="2400" dirty="0" err="1" smtClean="0"/>
              <a:t>Turnitin</a:t>
            </a:r>
            <a:r>
              <a:rPr lang="en-US" sz="2400" dirty="0" smtClean="0"/>
              <a:t> (online marking and plagiarism package) </a:t>
            </a:r>
          </a:p>
          <a:p>
            <a:pPr lvl="2"/>
            <a:r>
              <a:rPr lang="en-US" sz="2000" dirty="0" smtClean="0"/>
              <a:t>Submission of completed workbook </a:t>
            </a:r>
          </a:p>
          <a:p>
            <a:pPr lvl="2"/>
            <a:r>
              <a:rPr lang="en-US" sz="2000" dirty="0" smtClean="0"/>
              <a:t>Feedback </a:t>
            </a:r>
            <a:r>
              <a:rPr lang="en-US" sz="2000" dirty="0"/>
              <a:t>from marked workbook</a:t>
            </a:r>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822077112"/>
      </p:ext>
    </p:extLst>
  </p:cSld>
  <p:clrMapOvr>
    <a:masterClrMapping/>
  </p:clrMapOvr>
  <mc:AlternateContent xmlns:mc="http://schemas.openxmlformats.org/markup-compatibility/2006" xmlns:p14="http://schemas.microsoft.com/office/powerpoint/2010/main">
    <mc:Choice Requires="p14">
      <p:transition spd="slow" p14:dur="2000" advTm="56797"/>
    </mc:Choice>
    <mc:Fallback xmlns="">
      <p:transition xmlns:p14="http://schemas.microsoft.com/office/powerpoint/2010/main" spd="slow" advTm="56797"/>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4850"/>
            <a:ext cx="8229600" cy="1143000"/>
          </a:xfrm>
        </p:spPr>
        <p:txBody>
          <a:bodyPr/>
          <a:lstStyle/>
          <a:p>
            <a:r>
              <a:rPr lang="en-US" dirty="0" smtClean="0"/>
              <a:t>Work Based Workbooks </a:t>
            </a:r>
            <a:endParaRPr lang="en-US" dirty="0"/>
          </a:p>
        </p:txBody>
      </p:sp>
      <p:sp>
        <p:nvSpPr>
          <p:cNvPr id="3" name="Content Placeholder 2"/>
          <p:cNvSpPr>
            <a:spLocks noGrp="1"/>
          </p:cNvSpPr>
          <p:nvPr>
            <p:ph idx="1"/>
          </p:nvPr>
        </p:nvSpPr>
        <p:spPr>
          <a:xfrm>
            <a:off x="539552" y="1196752"/>
            <a:ext cx="8229600" cy="4392488"/>
          </a:xfrm>
        </p:spPr>
        <p:txBody>
          <a:bodyPr/>
          <a:lstStyle/>
          <a:p>
            <a:r>
              <a:rPr lang="en-US" sz="2400" dirty="0" smtClean="0"/>
              <a:t>Divided up into tasks that have been designed in line with the College of Policing’s curriculum. </a:t>
            </a:r>
          </a:p>
          <a:p>
            <a:r>
              <a:rPr lang="en-US" sz="2400" dirty="0" smtClean="0"/>
              <a:t>Tasks have been jointly written by UWTSD and the </a:t>
            </a:r>
            <a:r>
              <a:rPr lang="en-US" sz="2400" dirty="0" err="1" smtClean="0"/>
              <a:t>S</a:t>
            </a:r>
            <a:r>
              <a:rPr lang="en-US" sz="2400" baseline="30000" dirty="0" err="1" smtClean="0"/>
              <a:t>th</a:t>
            </a:r>
            <a:r>
              <a:rPr lang="en-US" sz="2400" dirty="0" smtClean="0"/>
              <a:t> Wales and Gwent police forces to meet the College of Policing’s core professional competencies.</a:t>
            </a:r>
          </a:p>
          <a:p>
            <a:r>
              <a:rPr lang="en-US" sz="2400" dirty="0" smtClean="0"/>
              <a:t>Where possible, when you feel it is appropriate and you feel comfortable to, make use of the Reflective Models (e.g. Gibbs, Kolb, Driscoll, </a:t>
            </a:r>
            <a:r>
              <a:rPr lang="en-US" sz="2400" dirty="0" err="1" smtClean="0"/>
              <a:t>Borton</a:t>
            </a:r>
            <a:r>
              <a:rPr lang="en-US" sz="2400" dirty="0" smtClean="0"/>
              <a:t>, </a:t>
            </a:r>
            <a:r>
              <a:rPr lang="en-US" sz="2400" dirty="0" err="1" smtClean="0"/>
              <a:t>etc</a:t>
            </a:r>
            <a:r>
              <a:rPr lang="en-US" sz="2400" dirty="0" smtClean="0"/>
              <a:t>). Your employers are keen for you to explore these in your workbooks as they are ‘tools’ that you can use throughout your career in the police.</a:t>
            </a:r>
          </a:p>
          <a:p>
            <a:pPr marL="0" indent="0">
              <a:buNone/>
            </a:pPr>
            <a:endParaRPr lang="en-US" sz="2800" dirty="0" smtClean="0"/>
          </a:p>
          <a:p>
            <a:endParaRPr lang="en-US" sz="2800" dirty="0"/>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230357661"/>
      </p:ext>
    </p:extLst>
  </p:cSld>
  <p:clrMapOvr>
    <a:masterClrMapping/>
  </p:clrMapOvr>
  <mc:AlternateContent xmlns:mc="http://schemas.openxmlformats.org/markup-compatibility/2006" xmlns:p14="http://schemas.microsoft.com/office/powerpoint/2010/main">
    <mc:Choice Requires="p14">
      <p:transition spd="slow" p14:dur="2000" advTm="46714"/>
    </mc:Choice>
    <mc:Fallback xmlns="">
      <p:transition xmlns:p14="http://schemas.microsoft.com/office/powerpoint/2010/main" spd="slow" advTm="46714"/>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4850"/>
            <a:ext cx="8229600" cy="1143000"/>
          </a:xfrm>
        </p:spPr>
        <p:txBody>
          <a:bodyPr/>
          <a:lstStyle/>
          <a:p>
            <a:r>
              <a:rPr lang="en-US" dirty="0" smtClean="0"/>
              <a:t>Work Based Workbook contd..</a:t>
            </a:r>
            <a:endParaRPr lang="en-US" dirty="0"/>
          </a:p>
        </p:txBody>
      </p:sp>
      <p:sp>
        <p:nvSpPr>
          <p:cNvPr id="3" name="Content Placeholder 2"/>
          <p:cNvSpPr>
            <a:spLocks noGrp="1"/>
          </p:cNvSpPr>
          <p:nvPr>
            <p:ph idx="1"/>
          </p:nvPr>
        </p:nvSpPr>
        <p:spPr>
          <a:xfrm>
            <a:off x="539552" y="908720"/>
            <a:ext cx="8229600" cy="4752528"/>
          </a:xfrm>
        </p:spPr>
        <p:txBody>
          <a:bodyPr/>
          <a:lstStyle/>
          <a:p>
            <a:r>
              <a:rPr lang="en-US" sz="2400" dirty="0" smtClean="0"/>
              <a:t>Access your workbook through Moodle </a:t>
            </a:r>
            <a:r>
              <a:rPr lang="mr-IN" sz="2400" dirty="0" smtClean="0"/>
              <a:t>–</a:t>
            </a:r>
            <a:r>
              <a:rPr lang="en-US" sz="2400" dirty="0" smtClean="0"/>
              <a:t> “my modules”</a:t>
            </a:r>
          </a:p>
          <a:p>
            <a:pPr lvl="1"/>
            <a:r>
              <a:rPr lang="en-US" sz="2000" dirty="0" smtClean="0"/>
              <a:t>Look for your module descriptor code:</a:t>
            </a:r>
          </a:p>
          <a:p>
            <a:pPr lvl="2"/>
            <a:r>
              <a:rPr lang="en-US" sz="1600" dirty="0" smtClean="0"/>
              <a:t>BMPP 4000D for PCDA</a:t>
            </a:r>
          </a:p>
          <a:p>
            <a:pPr lvl="2"/>
            <a:r>
              <a:rPr lang="en-US" sz="1600" dirty="0" smtClean="0"/>
              <a:t>BMPP 6000D for DHEP</a:t>
            </a:r>
          </a:p>
          <a:p>
            <a:pPr lvl="2"/>
            <a:r>
              <a:rPr lang="en-US" sz="1600" dirty="0" smtClean="0"/>
              <a:t>Open the tile called ‘Module details and workbook’</a:t>
            </a:r>
          </a:p>
          <a:p>
            <a:pPr lvl="2"/>
            <a:r>
              <a:rPr lang="en-US" sz="1600" dirty="0" smtClean="0"/>
              <a:t>Download the 4000D or 6000D workbook1</a:t>
            </a:r>
          </a:p>
          <a:p>
            <a:pPr lvl="2"/>
            <a:r>
              <a:rPr lang="en-US" sz="1600" dirty="0" smtClean="0"/>
              <a:t>Here you also find the </a:t>
            </a:r>
            <a:r>
              <a:rPr lang="en-US" sz="1600" dirty="0"/>
              <a:t>p</a:t>
            </a:r>
            <a:r>
              <a:rPr lang="en-US" sz="1600" dirty="0" smtClean="0"/>
              <a:t>rogramme of study workbook &amp; module descriptor.</a:t>
            </a:r>
          </a:p>
          <a:p>
            <a:r>
              <a:rPr lang="en-US" sz="2000" dirty="0" smtClean="0"/>
              <a:t>One draft of ‘any 2’ of the tasks can be sent to your UWTSD tutors (S Darnell &amp; L Harris)</a:t>
            </a:r>
            <a:r>
              <a:rPr lang="en-US" sz="2000" dirty="0"/>
              <a:t> </a:t>
            </a:r>
            <a:r>
              <a:rPr lang="en-US" sz="2000" dirty="0" smtClean="0"/>
              <a:t>for feedback no later than 10 working days before your submission date</a:t>
            </a:r>
            <a:r>
              <a:rPr lang="en-US" sz="2000" dirty="0"/>
              <a:t>. </a:t>
            </a:r>
            <a:r>
              <a:rPr lang="en-US" sz="2000" dirty="0" smtClean="0"/>
              <a:t>Feedback on drafts and other queries will be returned within 5 working days.</a:t>
            </a:r>
          </a:p>
          <a:p>
            <a:endParaRPr lang="en-US" sz="2000" dirty="0" smtClean="0"/>
          </a:p>
          <a:p>
            <a:r>
              <a:rPr lang="en-US" sz="2000" dirty="0"/>
              <a:t>T</a:t>
            </a:r>
            <a:r>
              <a:rPr lang="en-US" sz="2000" dirty="0" smtClean="0"/>
              <a:t>he </a:t>
            </a:r>
            <a:r>
              <a:rPr lang="en-US" sz="2000" dirty="0"/>
              <a:t>introduction </a:t>
            </a:r>
            <a:r>
              <a:rPr lang="en-US" sz="2000" dirty="0" smtClean="0"/>
              <a:t>section of each workbook contains </a:t>
            </a:r>
            <a:r>
              <a:rPr lang="en-US" sz="2000" dirty="0"/>
              <a:t>full details on how they are to be </a:t>
            </a:r>
            <a:r>
              <a:rPr lang="en-US" sz="2000" dirty="0" smtClean="0"/>
              <a:t>completed and the submission process. </a:t>
            </a:r>
            <a:endParaRPr lang="en-US" sz="2000" dirty="0"/>
          </a:p>
          <a:p>
            <a:endParaRPr lang="en-US" sz="2400" dirty="0" smtClean="0"/>
          </a:p>
          <a:p>
            <a:endParaRPr lang="en-US" sz="2400" dirty="0" smtClean="0"/>
          </a:p>
          <a:p>
            <a:pPr marL="0" indent="0">
              <a:buNone/>
            </a:pPr>
            <a:endParaRPr lang="en-US" sz="2800" dirty="0" smtClean="0"/>
          </a:p>
          <a:p>
            <a:endParaRPr lang="en-US" sz="2800" dirty="0"/>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272055576"/>
      </p:ext>
    </p:extLst>
  </p:cSld>
  <p:clrMapOvr>
    <a:masterClrMapping/>
  </p:clrMapOvr>
  <mc:AlternateContent xmlns:mc="http://schemas.openxmlformats.org/markup-compatibility/2006" xmlns:p14="http://schemas.microsoft.com/office/powerpoint/2010/main">
    <mc:Choice Requires="p14">
      <p:transition spd="slow" p14:dur="2000" advTm="53090"/>
    </mc:Choice>
    <mc:Fallback xmlns="">
      <p:transition xmlns:p14="http://schemas.microsoft.com/office/powerpoint/2010/main" spd="slow" advTm="53090"/>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8229600" cy="1143000"/>
          </a:xfrm>
        </p:spPr>
        <p:txBody>
          <a:bodyPr/>
          <a:lstStyle/>
          <a:p>
            <a:r>
              <a:rPr lang="en-US" dirty="0" smtClean="0"/>
              <a:t>Module Descriptor</a:t>
            </a:r>
            <a:endParaRPr lang="en-US" dirty="0"/>
          </a:p>
        </p:txBody>
      </p:sp>
      <p:sp>
        <p:nvSpPr>
          <p:cNvPr id="3" name="Content Placeholder 2"/>
          <p:cNvSpPr>
            <a:spLocks noGrp="1"/>
          </p:cNvSpPr>
          <p:nvPr>
            <p:ph idx="1"/>
          </p:nvPr>
        </p:nvSpPr>
        <p:spPr>
          <a:xfrm>
            <a:off x="467544" y="908720"/>
            <a:ext cx="8229600" cy="4752528"/>
          </a:xfrm>
        </p:spPr>
        <p:txBody>
          <a:bodyPr/>
          <a:lstStyle/>
          <a:p>
            <a:r>
              <a:rPr lang="en-US" sz="2400" dirty="0" smtClean="0"/>
              <a:t>Aim(s)</a:t>
            </a:r>
          </a:p>
          <a:p>
            <a:r>
              <a:rPr lang="en-US" sz="2400" dirty="0" smtClean="0"/>
              <a:t>Learning outcomes</a:t>
            </a:r>
          </a:p>
          <a:p>
            <a:r>
              <a:rPr lang="en-US" sz="2400" dirty="0" smtClean="0"/>
              <a:t>Reading list </a:t>
            </a:r>
          </a:p>
          <a:p>
            <a:r>
              <a:rPr lang="en-US" sz="2400" dirty="0" smtClean="0"/>
              <a:t>Question(s)</a:t>
            </a:r>
          </a:p>
          <a:p>
            <a:pPr lvl="1"/>
            <a:r>
              <a:rPr lang="en-US" sz="2400" dirty="0" smtClean="0"/>
              <a:t>Question component parts </a:t>
            </a:r>
          </a:p>
          <a:p>
            <a:pPr lvl="1"/>
            <a:r>
              <a:rPr lang="en-US" sz="2400" dirty="0" smtClean="0"/>
              <a:t>Question component’s percentage of mark</a:t>
            </a:r>
          </a:p>
          <a:p>
            <a:pPr lvl="1"/>
            <a:endParaRPr lang="en-US" sz="2400" dirty="0"/>
          </a:p>
          <a:p>
            <a:pPr marL="457200" lvl="1" indent="0">
              <a:buNone/>
            </a:pPr>
            <a:r>
              <a:rPr lang="en-US" sz="2400" i="1" dirty="0" smtClean="0"/>
              <a:t>Important to note that the workbooks have been designed so that they meet the requirements of the learning outcomes, question(s) and component(s).</a:t>
            </a:r>
          </a:p>
          <a:p>
            <a:endParaRPr lang="en-US" dirty="0"/>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540036634"/>
      </p:ext>
    </p:extLst>
  </p:cSld>
  <p:clrMapOvr>
    <a:masterClrMapping/>
  </p:clrMapOvr>
  <mc:AlternateContent xmlns:mc="http://schemas.openxmlformats.org/markup-compatibility/2006" xmlns:p14="http://schemas.microsoft.com/office/powerpoint/2010/main">
    <mc:Choice Requires="p14">
      <p:transition spd="slow" p14:dur="2000" advTm="44136"/>
    </mc:Choice>
    <mc:Fallback xmlns="">
      <p:transition xmlns:p14="http://schemas.microsoft.com/office/powerpoint/2010/main" spd="slow" advTm="44136"/>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Assessment Criteria Categories at Level 4</a:t>
            </a:r>
            <a:r>
              <a:rPr lang="en-US" sz="1800" dirty="0" smtClean="0"/>
              <a:t> </a:t>
            </a:r>
            <a:r>
              <a:rPr lang="en-US" sz="1800" dirty="0"/>
              <a:t>N</a:t>
            </a:r>
            <a:r>
              <a:rPr lang="en-US" sz="1800" dirty="0" smtClean="0"/>
              <a:t>ote that there are areas of overlap between each category</a:t>
            </a:r>
            <a:endParaRPr lang="en-US" sz="2800" dirty="0"/>
          </a:p>
        </p:txBody>
      </p:sp>
      <p:sp>
        <p:nvSpPr>
          <p:cNvPr id="3" name="Content Placeholder 2"/>
          <p:cNvSpPr>
            <a:spLocks noGrp="1"/>
          </p:cNvSpPr>
          <p:nvPr>
            <p:ph idx="1"/>
          </p:nvPr>
        </p:nvSpPr>
        <p:spPr>
          <a:xfrm>
            <a:off x="395536" y="1340768"/>
            <a:ext cx="8229600" cy="4248472"/>
          </a:xfrm>
        </p:spPr>
        <p:txBody>
          <a:bodyPr/>
          <a:lstStyle/>
          <a:p>
            <a:pPr>
              <a:buFont typeface="Arial"/>
              <a:buChar char="•"/>
            </a:pPr>
            <a:r>
              <a:rPr lang="en-US" sz="1600" dirty="0" smtClean="0"/>
              <a:t>Engagement with literature skills:</a:t>
            </a:r>
          </a:p>
          <a:p>
            <a:pPr lvl="1">
              <a:buFont typeface="Courier New"/>
              <a:buChar char="o"/>
            </a:pPr>
            <a:r>
              <a:rPr lang="en-US" sz="1200" dirty="0" smtClean="0"/>
              <a:t>Informed and supported by a range of referenced and relevant academic material.</a:t>
            </a:r>
          </a:p>
          <a:p>
            <a:pPr marL="457200" lvl="1" indent="0">
              <a:buNone/>
            </a:pPr>
            <a:endParaRPr lang="en-US" sz="1200" dirty="0" smtClean="0"/>
          </a:p>
          <a:p>
            <a:pPr>
              <a:buFont typeface="Arial"/>
              <a:buChar char="•"/>
            </a:pPr>
            <a:r>
              <a:rPr lang="en-US" sz="1600" dirty="0" smtClean="0"/>
              <a:t>Knowledge and understanding skills:</a:t>
            </a:r>
          </a:p>
          <a:p>
            <a:pPr lvl="1">
              <a:buFont typeface="Courier New"/>
              <a:buChar char="o"/>
            </a:pPr>
            <a:r>
              <a:rPr lang="en-US" sz="1200" dirty="0" smtClean="0"/>
              <a:t>Demonstrate knowledge of underlying concepts and principles, make sense of facts and information relevant to the task(s).</a:t>
            </a:r>
          </a:p>
          <a:p>
            <a:pPr marL="457200" lvl="1" indent="0">
              <a:buNone/>
            </a:pPr>
            <a:endParaRPr lang="en-US" sz="1200" dirty="0" smtClean="0"/>
          </a:p>
          <a:p>
            <a:pPr>
              <a:buFont typeface="Arial"/>
              <a:buChar char="•"/>
            </a:pPr>
            <a:r>
              <a:rPr lang="en-US" sz="1600" dirty="0" smtClean="0"/>
              <a:t>Cognitive and intellectual skills:</a:t>
            </a:r>
          </a:p>
          <a:p>
            <a:pPr lvl="1">
              <a:buFont typeface="Courier New"/>
              <a:buChar char="o"/>
            </a:pPr>
            <a:r>
              <a:rPr lang="en-US" sz="1200" dirty="0" smtClean="0"/>
              <a:t>Not only describing but justifying , (i.e. consider Why, How, Who, When,) reflect on the ideas of others. Develop arguments, consider theories and concepts. </a:t>
            </a:r>
          </a:p>
          <a:p>
            <a:pPr marL="457200" lvl="1" indent="0">
              <a:buNone/>
            </a:pPr>
            <a:endParaRPr lang="en-US" sz="1200" dirty="0" smtClean="0"/>
          </a:p>
          <a:p>
            <a:pPr>
              <a:buFont typeface="Arial"/>
              <a:buChar char="•"/>
            </a:pPr>
            <a:r>
              <a:rPr lang="en-US" sz="1600" dirty="0" smtClean="0"/>
              <a:t>Practical skills:</a:t>
            </a:r>
          </a:p>
          <a:p>
            <a:pPr lvl="1">
              <a:buFont typeface="Courier New"/>
              <a:buChar char="o"/>
            </a:pPr>
            <a:r>
              <a:rPr lang="en-US" sz="1200" dirty="0" smtClean="0"/>
              <a:t>Apply basic concepts and principles, reflect upon your experience, consider relevant models/theories relating to your task(s).</a:t>
            </a:r>
          </a:p>
          <a:p>
            <a:pPr marL="457200" lvl="1" indent="0">
              <a:buNone/>
            </a:pPr>
            <a:endParaRPr lang="en-US" sz="1200" dirty="0" smtClean="0"/>
          </a:p>
          <a:p>
            <a:pPr>
              <a:buFont typeface="Arial"/>
              <a:buChar char="•"/>
            </a:pPr>
            <a:r>
              <a:rPr lang="en-US" sz="1600" dirty="0" smtClean="0"/>
              <a:t>Transferrable skills for life and professional practice:</a:t>
            </a:r>
          </a:p>
          <a:p>
            <a:pPr lvl="1">
              <a:buFont typeface="Courier New"/>
              <a:buChar char="o"/>
            </a:pPr>
            <a:r>
              <a:rPr lang="en-US" sz="1200" dirty="0" smtClean="0"/>
              <a:t>Your work should be coherent, well structured demonstrating that you can effectively communicate your thoughts and arguments.</a:t>
            </a:r>
          </a:p>
          <a:p>
            <a:pPr>
              <a:buFont typeface="Arial"/>
              <a:buChar char="•"/>
            </a:pPr>
            <a:endParaRPr lang="en-US" sz="1600" dirty="0" smtClean="0"/>
          </a:p>
          <a:p>
            <a:pPr>
              <a:buFont typeface="Arial"/>
              <a:buChar char="•"/>
            </a:pPr>
            <a:endParaRPr lang="en-US" sz="1600" dirty="0"/>
          </a:p>
          <a:p>
            <a:pPr lvl="1"/>
            <a:endParaRPr lang="en-US" sz="1600" dirty="0" smtClean="0"/>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549270293"/>
      </p:ext>
    </p:extLst>
  </p:cSld>
  <p:clrMapOvr>
    <a:masterClrMapping/>
  </p:clrMapOvr>
  <mc:AlternateContent xmlns:mc="http://schemas.openxmlformats.org/markup-compatibility/2006" xmlns:p14="http://schemas.microsoft.com/office/powerpoint/2010/main">
    <mc:Choice Requires="p14">
      <p:transition spd="slow" p14:dur="2000" advTm="82871"/>
    </mc:Choice>
    <mc:Fallback xmlns="">
      <p:transition xmlns:p14="http://schemas.microsoft.com/office/powerpoint/2010/main" spd="slow" advTm="82871"/>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US" sz="3200" dirty="0" smtClean="0"/>
              <a:t>Assessment Criteria Categories at Level 6</a:t>
            </a:r>
            <a:r>
              <a:rPr lang="en-US" sz="1800" dirty="0" smtClean="0"/>
              <a:t> Additional to level 4 and note that there are areas of overlap.</a:t>
            </a:r>
            <a:endParaRPr lang="en-US" sz="2800" dirty="0"/>
          </a:p>
        </p:txBody>
      </p:sp>
      <p:sp>
        <p:nvSpPr>
          <p:cNvPr id="3" name="Content Placeholder 2"/>
          <p:cNvSpPr>
            <a:spLocks noGrp="1"/>
          </p:cNvSpPr>
          <p:nvPr>
            <p:ph idx="1"/>
          </p:nvPr>
        </p:nvSpPr>
        <p:spPr>
          <a:xfrm>
            <a:off x="395536" y="1052736"/>
            <a:ext cx="8229600" cy="4608512"/>
          </a:xfrm>
        </p:spPr>
        <p:txBody>
          <a:bodyPr/>
          <a:lstStyle/>
          <a:p>
            <a:pPr>
              <a:buFont typeface="Arial"/>
              <a:buChar char="•"/>
            </a:pPr>
            <a:r>
              <a:rPr lang="en-US" sz="1600" dirty="0" smtClean="0"/>
              <a:t>Engagement with literature skills:</a:t>
            </a:r>
          </a:p>
          <a:p>
            <a:pPr lvl="1">
              <a:buFont typeface="Courier New"/>
              <a:buChar char="o"/>
            </a:pPr>
            <a:r>
              <a:rPr lang="en-US" sz="1200" dirty="0" smtClean="0"/>
              <a:t>Informed and supported by a range of referenced and relevant academic material. Relevant and focused to the task(s), consider credibility of sources. Include evidence of your own research and reading. </a:t>
            </a:r>
          </a:p>
          <a:p>
            <a:pPr marL="457200" lvl="1" indent="0">
              <a:buNone/>
            </a:pPr>
            <a:endParaRPr lang="en-US" sz="1200" dirty="0" smtClean="0"/>
          </a:p>
          <a:p>
            <a:pPr>
              <a:buFont typeface="Arial"/>
              <a:buChar char="•"/>
            </a:pPr>
            <a:r>
              <a:rPr lang="en-US" sz="1600" dirty="0" smtClean="0"/>
              <a:t>Knowledge and understanding skills:</a:t>
            </a:r>
          </a:p>
          <a:p>
            <a:pPr lvl="1">
              <a:buFont typeface="Courier New"/>
              <a:buChar char="o"/>
            </a:pPr>
            <a:r>
              <a:rPr lang="en-US" sz="1200" dirty="0" smtClean="0"/>
              <a:t>Demonstrate coherent and detailed knowledge that explains concepts models, theories and principles in a meaningful way to make sense of facts and information relevant to the task(s). </a:t>
            </a:r>
          </a:p>
          <a:p>
            <a:pPr marL="457200" lvl="1" indent="0">
              <a:buNone/>
            </a:pPr>
            <a:endParaRPr lang="en-US" sz="1200" dirty="0" smtClean="0"/>
          </a:p>
          <a:p>
            <a:pPr>
              <a:buFont typeface="Arial"/>
              <a:buChar char="•"/>
            </a:pPr>
            <a:r>
              <a:rPr lang="en-US" sz="1600" dirty="0" smtClean="0"/>
              <a:t>Cognitive and intellectual skills:</a:t>
            </a:r>
          </a:p>
          <a:p>
            <a:pPr lvl="1">
              <a:buFont typeface="Courier New"/>
              <a:buChar char="o"/>
            </a:pPr>
            <a:r>
              <a:rPr lang="en-US" sz="1200" dirty="0" smtClean="0"/>
              <a:t>Critically evaluate and justify evidence, arguments, assumptions, abstract concepts and qualitative/quantitative data. Critically reflect on the ideas of others and of relevant model, theories and concepts. </a:t>
            </a:r>
          </a:p>
          <a:p>
            <a:pPr marL="457200" lvl="1" indent="0">
              <a:buNone/>
            </a:pPr>
            <a:endParaRPr lang="en-US" sz="1200" dirty="0" smtClean="0"/>
          </a:p>
          <a:p>
            <a:pPr>
              <a:buFont typeface="Arial"/>
              <a:buChar char="•"/>
            </a:pPr>
            <a:r>
              <a:rPr lang="en-US" sz="1600" dirty="0" smtClean="0"/>
              <a:t>Practical skills:</a:t>
            </a:r>
          </a:p>
          <a:p>
            <a:pPr lvl="1">
              <a:buFont typeface="Courier New"/>
              <a:buChar char="o"/>
            </a:pPr>
            <a:r>
              <a:rPr lang="en-US" sz="1200" dirty="0" smtClean="0"/>
              <a:t>Demonstrate how subject related concepts, ideas, models and theories relate to your real world experiences/situations; along with any limitations they expose in practice. </a:t>
            </a:r>
          </a:p>
          <a:p>
            <a:pPr marL="457200" lvl="1" indent="0">
              <a:buNone/>
            </a:pPr>
            <a:endParaRPr lang="en-US" sz="1200" dirty="0" smtClean="0"/>
          </a:p>
          <a:p>
            <a:pPr>
              <a:buFont typeface="Arial"/>
              <a:buChar char="•"/>
            </a:pPr>
            <a:r>
              <a:rPr lang="en-US" sz="1600" dirty="0" smtClean="0"/>
              <a:t>Transferrable skills for life and professional practice:</a:t>
            </a:r>
          </a:p>
          <a:p>
            <a:pPr lvl="1">
              <a:buFont typeface="Courier New"/>
              <a:buChar char="o"/>
            </a:pPr>
            <a:r>
              <a:rPr lang="en-US" sz="1200" dirty="0" smtClean="0"/>
              <a:t>Your work should be coherent, well structured demonstrating that you can effectively communicate your thoughts and arguments. Evidence personal responsibility, decision making and new learning / competencies.</a:t>
            </a:r>
          </a:p>
          <a:p>
            <a:pPr>
              <a:buFont typeface="Arial"/>
              <a:buChar char="•"/>
            </a:pPr>
            <a:endParaRPr lang="en-US" sz="1600" dirty="0" smtClean="0"/>
          </a:p>
          <a:p>
            <a:pPr>
              <a:buFont typeface="Arial"/>
              <a:buChar char="•"/>
            </a:pPr>
            <a:endParaRPr lang="en-US" sz="1600" dirty="0"/>
          </a:p>
          <a:p>
            <a:pPr lvl="1"/>
            <a:endParaRPr lang="en-US" sz="1600" dirty="0" smtClean="0"/>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158298155"/>
      </p:ext>
    </p:extLst>
  </p:cSld>
  <p:clrMapOvr>
    <a:masterClrMapping/>
  </p:clrMapOvr>
  <mc:AlternateContent xmlns:mc="http://schemas.openxmlformats.org/markup-compatibility/2006" xmlns:p14="http://schemas.microsoft.com/office/powerpoint/2010/main">
    <mc:Choice Requires="p14">
      <p:transition spd="slow" p14:dur="2000" advTm="49759"/>
    </mc:Choice>
    <mc:Fallback xmlns="">
      <p:transition xmlns:p14="http://schemas.microsoft.com/office/powerpoint/2010/main" spd="slow" advTm="49759"/>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27088" y="1484313"/>
            <a:ext cx="7777162" cy="4339650"/>
          </a:xfrm>
          <a:prstGeom prst="rect">
            <a:avLst/>
          </a:prstGeom>
          <a:noFill/>
        </p:spPr>
        <p:txBody>
          <a:bodyPr>
            <a:spAutoFit/>
          </a:bodyPr>
          <a:lstStyle/>
          <a:p>
            <a:pPr algn="ctr" fontAlgn="auto">
              <a:spcBef>
                <a:spcPts val="0"/>
              </a:spcBef>
              <a:spcAft>
                <a:spcPts val="0"/>
              </a:spcAft>
              <a:defRPr/>
            </a:pPr>
            <a:r>
              <a:rPr lang="en-GB" sz="4800" b="1" dirty="0" err="1">
                <a:solidFill>
                  <a:srgbClr val="FFFFFF"/>
                </a:solidFill>
                <a:latin typeface="+mn-lt"/>
                <a:ea typeface="+mj-ea"/>
                <a:cs typeface="+mj-cs"/>
              </a:rPr>
              <a:t>Llên-ladrad</a:t>
            </a:r>
            <a:r>
              <a:rPr lang="en-GB" sz="4800" b="1" dirty="0">
                <a:solidFill>
                  <a:srgbClr val="FFFFFF"/>
                </a:solidFill>
                <a:latin typeface="+mn-lt"/>
                <a:ea typeface="+mj-ea"/>
                <a:cs typeface="+mj-cs"/>
              </a:rPr>
              <a:t> a </a:t>
            </a:r>
            <a:r>
              <a:rPr lang="en-GB" sz="4800" b="1" dirty="0" err="1" smtClean="0">
                <a:solidFill>
                  <a:srgbClr val="FFFFFF"/>
                </a:solidFill>
                <a:latin typeface="+mn-lt"/>
                <a:ea typeface="+mj-ea"/>
                <a:cs typeface="+mj-cs"/>
              </a:rPr>
              <a:t>Chyfeirnodi</a:t>
            </a:r>
            <a:endParaRPr lang="en-GB" sz="4800" b="1" dirty="0" smtClean="0">
              <a:solidFill>
                <a:srgbClr val="FFFFFF"/>
              </a:solidFill>
              <a:latin typeface="+mn-lt"/>
              <a:ea typeface="+mj-ea"/>
              <a:cs typeface="+mj-cs"/>
            </a:endParaRPr>
          </a:p>
          <a:p>
            <a:pPr algn="ctr" fontAlgn="auto">
              <a:spcBef>
                <a:spcPts val="0"/>
              </a:spcBef>
              <a:spcAft>
                <a:spcPts val="0"/>
              </a:spcAft>
              <a:defRPr/>
            </a:pPr>
            <a:r>
              <a:rPr lang="en-GB" sz="2800" b="1" dirty="0" smtClean="0">
                <a:solidFill>
                  <a:srgbClr val="FFFFFF"/>
                </a:solidFill>
                <a:latin typeface="+mn-lt"/>
                <a:ea typeface="+mj-ea"/>
                <a:cs typeface="+mj-cs"/>
              </a:rPr>
              <a:t>(</a:t>
            </a:r>
            <a:r>
              <a:rPr lang="en-GB" sz="2800" b="1" dirty="0" err="1">
                <a:solidFill>
                  <a:srgbClr val="FFFFFF"/>
                </a:solidFill>
                <a:latin typeface="+mn-lt"/>
                <a:ea typeface="+mj-ea"/>
                <a:cs typeface="+mj-cs"/>
              </a:rPr>
              <a:t>d</a:t>
            </a:r>
            <a:r>
              <a:rPr lang="en-GB" sz="2800" b="1" dirty="0" err="1" smtClean="0">
                <a:solidFill>
                  <a:srgbClr val="FFFFFF"/>
                </a:solidFill>
                <a:latin typeface="+mn-lt"/>
                <a:ea typeface="+mj-ea"/>
                <a:cs typeface="+mj-cs"/>
              </a:rPr>
              <a:t>etholiad</a:t>
            </a:r>
            <a:r>
              <a:rPr lang="en-GB" sz="2800" b="1" dirty="0" smtClean="0">
                <a:solidFill>
                  <a:srgbClr val="FFFFFF"/>
                </a:solidFill>
                <a:latin typeface="+mn-lt"/>
                <a:ea typeface="+mj-ea"/>
                <a:cs typeface="+mj-cs"/>
              </a:rPr>
              <a:t> </a:t>
            </a:r>
            <a:r>
              <a:rPr lang="en-GB" sz="2800" b="1" dirty="0" err="1" smtClean="0">
                <a:solidFill>
                  <a:srgbClr val="FFFFFF"/>
                </a:solidFill>
                <a:latin typeface="+mn-lt"/>
                <a:ea typeface="+mj-ea"/>
                <a:cs typeface="+mj-cs"/>
              </a:rPr>
              <a:t>byr</a:t>
            </a:r>
            <a:r>
              <a:rPr lang="en-GB" sz="2800" b="1" dirty="0" smtClean="0">
                <a:solidFill>
                  <a:srgbClr val="FFFFFF"/>
                </a:solidFill>
                <a:latin typeface="+mn-lt"/>
                <a:ea typeface="+mj-ea"/>
                <a:cs typeface="+mj-cs"/>
              </a:rPr>
              <a:t>)</a:t>
            </a:r>
            <a:endParaRPr lang="en-GB" sz="2800" b="1" dirty="0">
              <a:solidFill>
                <a:srgbClr val="FFFFFF"/>
              </a:solidFill>
              <a:latin typeface="+mn-lt"/>
              <a:ea typeface="+mj-ea"/>
              <a:cs typeface="+mj-cs"/>
            </a:endParaRPr>
          </a:p>
          <a:p>
            <a:pPr algn="ctr" fontAlgn="auto">
              <a:spcBef>
                <a:spcPts val="0"/>
              </a:spcBef>
              <a:spcAft>
                <a:spcPts val="0"/>
              </a:spcAft>
              <a:defRPr/>
            </a:pPr>
            <a:endParaRPr lang="en-GB" sz="4800" b="1" dirty="0">
              <a:solidFill>
                <a:srgbClr val="FFFFFF"/>
              </a:solidFill>
              <a:latin typeface="+mn-lt"/>
              <a:ea typeface="+mj-ea"/>
              <a:cs typeface="+mj-cs"/>
            </a:endParaRPr>
          </a:p>
          <a:p>
            <a:pPr algn="ctr" fontAlgn="auto">
              <a:spcBef>
                <a:spcPts val="0"/>
              </a:spcBef>
              <a:spcAft>
                <a:spcPts val="0"/>
              </a:spcAft>
              <a:defRPr/>
            </a:pPr>
            <a:r>
              <a:rPr lang="en-GB" sz="4800" b="1" i="1" dirty="0">
                <a:solidFill>
                  <a:srgbClr val="FFFFFF"/>
                </a:solidFill>
                <a:latin typeface="+mn-lt"/>
                <a:ea typeface="+mj-ea"/>
                <a:cs typeface="+mj-cs"/>
              </a:rPr>
              <a:t>Plagiarism and Referencing</a:t>
            </a:r>
            <a:r>
              <a:rPr lang="en-GB" sz="4800" b="1" dirty="0">
                <a:solidFill>
                  <a:srgbClr val="FFFFFF"/>
                </a:solidFill>
                <a:latin typeface="+mn-lt"/>
                <a:ea typeface="+mj-ea"/>
                <a:cs typeface="+mj-cs"/>
              </a:rPr>
              <a:t/>
            </a:r>
            <a:br>
              <a:rPr lang="en-GB" sz="4800" b="1" dirty="0">
                <a:solidFill>
                  <a:srgbClr val="FFFFFF"/>
                </a:solidFill>
                <a:latin typeface="+mn-lt"/>
                <a:ea typeface="+mj-ea"/>
                <a:cs typeface="+mj-cs"/>
              </a:rPr>
            </a:br>
            <a:r>
              <a:rPr lang="en-GB" sz="2800" b="1" dirty="0" smtClean="0">
                <a:solidFill>
                  <a:srgbClr val="FFFFFF"/>
                </a:solidFill>
                <a:latin typeface="+mn-lt"/>
                <a:ea typeface="+mj-ea"/>
                <a:cs typeface="+mj-cs"/>
              </a:rPr>
              <a:t>(a short extract)</a:t>
            </a:r>
            <a:r>
              <a:rPr lang="en-GB" sz="2800" b="1" dirty="0">
                <a:solidFill>
                  <a:srgbClr val="FFFFFF"/>
                </a:solidFill>
                <a:latin typeface="+mn-lt"/>
                <a:ea typeface="+mj-ea"/>
                <a:cs typeface="+mj-cs"/>
              </a:rPr>
              <a:t/>
            </a:r>
            <a:br>
              <a:rPr lang="en-GB" sz="2800" b="1" dirty="0">
                <a:solidFill>
                  <a:srgbClr val="FFFFFF"/>
                </a:solidFill>
                <a:latin typeface="+mn-lt"/>
                <a:ea typeface="+mj-ea"/>
                <a:cs typeface="+mj-cs"/>
              </a:rPr>
            </a:br>
            <a:endParaRPr lang="en-GB" sz="2800" b="1" dirty="0">
              <a:solidFill>
                <a:srgbClr val="FFFFFF"/>
              </a:solidFill>
              <a:latin typeface="+mn-lt"/>
              <a:cs typeface="+mn-cs"/>
            </a:endParaRPr>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769"/>
    </mc:Choice>
    <mc:Fallback xmlns="">
      <p:transition xmlns:p14="http://schemas.microsoft.com/office/powerpoint/2010/main" spd="slow" advTm="80769"/>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extBox 3"/>
          <p:cNvSpPr txBox="1">
            <a:spLocks noChangeArrowheads="1"/>
          </p:cNvSpPr>
          <p:nvPr/>
        </p:nvSpPr>
        <p:spPr bwMode="auto">
          <a:xfrm>
            <a:off x="684213" y="476250"/>
            <a:ext cx="8064500" cy="369888"/>
          </a:xfrm>
          <a:prstGeom prst="rect">
            <a:avLst/>
          </a:prstGeom>
          <a:noFill/>
          <a:ln w="9525">
            <a:noFill/>
            <a:miter lim="800000"/>
            <a:headEnd/>
            <a:tailEnd/>
          </a:ln>
        </p:spPr>
        <p:txBody>
          <a:bodyPr>
            <a:spAutoFit/>
          </a:bodyPr>
          <a:lstStyle/>
          <a:p>
            <a:endParaRPr lang="en-GB">
              <a:latin typeface="Myriad Pro"/>
            </a:endParaRPr>
          </a:p>
        </p:txBody>
      </p:sp>
      <p:sp>
        <p:nvSpPr>
          <p:cNvPr id="5" name="TextBox 4"/>
          <p:cNvSpPr txBox="1"/>
          <p:nvPr/>
        </p:nvSpPr>
        <p:spPr>
          <a:xfrm>
            <a:off x="684213" y="635000"/>
            <a:ext cx="8064500" cy="5600700"/>
          </a:xfrm>
          <a:prstGeom prst="rect">
            <a:avLst/>
          </a:prstGeom>
          <a:noFill/>
        </p:spPr>
        <p:txBody>
          <a:bodyPr>
            <a:spAutoFit/>
          </a:bodyPr>
          <a:lstStyle/>
          <a:p>
            <a:pPr fontAlgn="auto">
              <a:spcBef>
                <a:spcPts val="0"/>
              </a:spcBef>
              <a:spcAft>
                <a:spcPts val="0"/>
              </a:spcAft>
              <a:defRPr/>
            </a:pPr>
            <a:r>
              <a:rPr lang="en-GB" sz="3200" dirty="0" err="1">
                <a:solidFill>
                  <a:prstClr val="black"/>
                </a:solidFill>
                <a:latin typeface="+mn-lt"/>
                <a:ea typeface="+mj-ea"/>
                <a:cs typeface="+mj-cs"/>
              </a:rPr>
              <a:t>Diffiniad</a:t>
            </a:r>
            <a:r>
              <a:rPr lang="en-GB" sz="3200" dirty="0">
                <a:solidFill>
                  <a:prstClr val="black"/>
                </a:solidFill>
                <a:latin typeface="+mn-lt"/>
                <a:ea typeface="+mj-ea"/>
                <a:cs typeface="+mj-cs"/>
              </a:rPr>
              <a:t> o </a:t>
            </a:r>
            <a:r>
              <a:rPr lang="en-GB" sz="3200" dirty="0" err="1">
                <a:solidFill>
                  <a:prstClr val="black"/>
                </a:solidFill>
                <a:latin typeface="+mn-lt"/>
                <a:ea typeface="+mj-ea"/>
                <a:cs typeface="+mj-cs"/>
              </a:rPr>
              <a:t>Lên</a:t>
            </a:r>
            <a:r>
              <a:rPr lang="en-GB" sz="3200" dirty="0">
                <a:solidFill>
                  <a:prstClr val="black"/>
                </a:solidFill>
                <a:latin typeface="+mn-lt"/>
                <a:ea typeface="+mj-ea"/>
                <a:cs typeface="+mj-cs"/>
              </a:rPr>
              <a:t> </a:t>
            </a:r>
            <a:r>
              <a:rPr lang="en-GB" sz="3200" dirty="0" err="1">
                <a:solidFill>
                  <a:prstClr val="black"/>
                </a:solidFill>
                <a:latin typeface="+mn-lt"/>
                <a:ea typeface="+mj-ea"/>
                <a:cs typeface="+mj-cs"/>
              </a:rPr>
              <a:t>ladrad</a:t>
            </a:r>
            <a:r>
              <a:rPr lang="en-GB" sz="3200" dirty="0">
                <a:solidFill>
                  <a:prstClr val="black"/>
                </a:solidFill>
                <a:latin typeface="+mn-lt"/>
                <a:ea typeface="+mj-ea"/>
                <a:cs typeface="+mj-cs"/>
              </a:rPr>
              <a:t> </a:t>
            </a:r>
          </a:p>
          <a:p>
            <a:pPr fontAlgn="auto">
              <a:spcBef>
                <a:spcPts val="0"/>
              </a:spcBef>
              <a:spcAft>
                <a:spcPts val="0"/>
              </a:spcAft>
              <a:defRPr/>
            </a:pPr>
            <a:r>
              <a:rPr lang="en-GB" sz="3200" i="1" dirty="0">
                <a:solidFill>
                  <a:prstClr val="black"/>
                </a:solidFill>
                <a:latin typeface="+mn-lt"/>
                <a:ea typeface="+mj-ea"/>
                <a:cs typeface="+mj-cs"/>
              </a:rPr>
              <a:t>Plagiarism defined</a:t>
            </a:r>
          </a:p>
          <a:p>
            <a:pPr algn="ctr" fontAlgn="auto">
              <a:spcBef>
                <a:spcPts val="0"/>
              </a:spcBef>
              <a:spcAft>
                <a:spcPts val="0"/>
              </a:spcAft>
              <a:defRPr/>
            </a:pPr>
            <a:endParaRPr lang="en-GB" sz="1000" i="1" dirty="0">
              <a:solidFill>
                <a:prstClr val="black"/>
              </a:solidFill>
              <a:latin typeface="+mn-lt"/>
              <a:ea typeface="+mj-ea"/>
              <a:cs typeface="+mj-cs"/>
            </a:endParaRPr>
          </a:p>
          <a:p>
            <a:pPr fontAlgn="auto">
              <a:spcBef>
                <a:spcPts val="0"/>
              </a:spcBef>
              <a:spcAft>
                <a:spcPts val="0"/>
              </a:spcAft>
              <a:defRPr/>
            </a:pPr>
            <a:r>
              <a:rPr lang="en-US" sz="3200" dirty="0">
                <a:solidFill>
                  <a:prstClr val="black"/>
                </a:solidFill>
                <a:latin typeface="+mn-lt"/>
                <a:cs typeface="+mn-cs"/>
              </a:rPr>
              <a:t>"uses words, ideas or work products, attributable to an identifiable person or source, without attributing the work to the source from which it was obtained, in a situation in which there was a legitimate expectation of original authorship, in order to obtain benefit, credit or gain".</a:t>
            </a:r>
          </a:p>
          <a:p>
            <a:pPr fontAlgn="auto">
              <a:spcBef>
                <a:spcPts val="0"/>
              </a:spcBef>
              <a:spcAft>
                <a:spcPts val="0"/>
              </a:spcAft>
              <a:defRPr/>
            </a:pPr>
            <a:r>
              <a:rPr lang="en-US" sz="2800" i="1" dirty="0">
                <a:solidFill>
                  <a:prstClr val="black"/>
                </a:solidFill>
                <a:latin typeface="+mn-lt"/>
                <a:cs typeface="+mn-cs"/>
              </a:rPr>
              <a:t>Fishman, 2010</a:t>
            </a:r>
          </a:p>
          <a:p>
            <a:pPr algn="ctr" fontAlgn="auto">
              <a:spcBef>
                <a:spcPts val="0"/>
              </a:spcBef>
              <a:spcAft>
                <a:spcPts val="0"/>
              </a:spcAft>
              <a:defRPr/>
            </a:pPr>
            <a:endParaRPr lang="en-GB" sz="3200" i="1" dirty="0">
              <a:latin typeface="+mn-lt"/>
              <a:cs typeface="+mn-cs"/>
            </a:endParaRPr>
          </a:p>
        </p:txBody>
      </p:sp>
      <p:pic>
        <p:nvPicPr>
          <p:cNvPr id="4" name="Sound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368"/>
    </mc:Choice>
    <mc:Fallback xmlns="">
      <p:transition xmlns:p14="http://schemas.microsoft.com/office/powerpoint/2010/main" spd="slow" advTm="25368"/>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5650" y="549275"/>
            <a:ext cx="7777163" cy="4622800"/>
          </a:xfrm>
          <a:prstGeom prst="rect">
            <a:avLst/>
          </a:prstGeom>
          <a:noFill/>
        </p:spPr>
        <p:txBody>
          <a:bodyPr>
            <a:spAutoFit/>
          </a:bodyPr>
          <a:lstStyle/>
          <a:p>
            <a:pPr fontAlgn="auto">
              <a:spcBef>
                <a:spcPts val="0"/>
              </a:spcBef>
              <a:spcAft>
                <a:spcPts val="0"/>
              </a:spcAft>
              <a:defRPr/>
            </a:pPr>
            <a:r>
              <a:rPr lang="en-GB" sz="3200" dirty="0" err="1">
                <a:solidFill>
                  <a:prstClr val="black"/>
                </a:solidFill>
                <a:latin typeface="+mn-lt"/>
                <a:ea typeface="+mj-ea"/>
                <a:cs typeface="+mj-cs"/>
              </a:rPr>
              <a:t>Sut</a:t>
            </a:r>
            <a:r>
              <a:rPr lang="en-GB" sz="3200" dirty="0">
                <a:solidFill>
                  <a:prstClr val="black"/>
                </a:solidFill>
                <a:latin typeface="+mn-lt"/>
                <a:ea typeface="+mj-ea"/>
                <a:cs typeface="+mj-cs"/>
              </a:rPr>
              <a:t> </a:t>
            </a:r>
            <a:r>
              <a:rPr lang="en-GB" sz="3200" dirty="0" err="1">
                <a:solidFill>
                  <a:prstClr val="black"/>
                </a:solidFill>
                <a:latin typeface="+mn-lt"/>
                <a:ea typeface="+mj-ea"/>
                <a:cs typeface="+mj-cs"/>
              </a:rPr>
              <a:t>ddylid</a:t>
            </a:r>
            <a:r>
              <a:rPr lang="en-GB" sz="3200" dirty="0">
                <a:solidFill>
                  <a:prstClr val="black"/>
                </a:solidFill>
                <a:latin typeface="+mn-lt"/>
                <a:ea typeface="+mj-ea"/>
                <a:cs typeface="+mj-cs"/>
              </a:rPr>
              <a:t> </a:t>
            </a:r>
            <a:r>
              <a:rPr lang="en-GB" sz="3200" dirty="0" err="1">
                <a:solidFill>
                  <a:prstClr val="black"/>
                </a:solidFill>
                <a:latin typeface="+mn-lt"/>
                <a:ea typeface="+mj-ea"/>
                <a:cs typeface="+mj-cs"/>
              </a:rPr>
              <a:t>cyfeirnodi</a:t>
            </a:r>
            <a:r>
              <a:rPr lang="en-GB" sz="3200" dirty="0">
                <a:solidFill>
                  <a:prstClr val="black"/>
                </a:solidFill>
                <a:latin typeface="+mn-lt"/>
                <a:ea typeface="+mj-ea"/>
                <a:cs typeface="+mj-cs"/>
              </a:rPr>
              <a:t>?</a:t>
            </a:r>
          </a:p>
          <a:p>
            <a:pPr fontAlgn="auto">
              <a:spcBef>
                <a:spcPts val="0"/>
              </a:spcBef>
              <a:spcAft>
                <a:spcPts val="0"/>
              </a:spcAft>
              <a:defRPr/>
            </a:pPr>
            <a:r>
              <a:rPr lang="en-GB" sz="3200" i="1" dirty="0">
                <a:solidFill>
                  <a:prstClr val="black"/>
                </a:solidFill>
                <a:latin typeface="+mn-lt"/>
                <a:ea typeface="+mj-ea"/>
                <a:cs typeface="+mj-cs"/>
              </a:rPr>
              <a:t>So how should I cite this?</a:t>
            </a:r>
          </a:p>
          <a:p>
            <a:pPr fontAlgn="auto">
              <a:spcBef>
                <a:spcPts val="0"/>
              </a:spcBef>
              <a:spcAft>
                <a:spcPts val="0"/>
              </a:spcAft>
              <a:defRPr/>
            </a:pPr>
            <a:endParaRPr lang="en-GB" sz="3200" dirty="0">
              <a:solidFill>
                <a:prstClr val="black"/>
              </a:solidFill>
              <a:latin typeface="+mn-lt"/>
              <a:ea typeface="+mj-ea"/>
              <a:cs typeface="+mj-cs"/>
            </a:endParaRPr>
          </a:p>
          <a:p>
            <a:pPr fontAlgn="auto">
              <a:spcBef>
                <a:spcPct val="20000"/>
              </a:spcBef>
              <a:spcAft>
                <a:spcPts val="0"/>
              </a:spcAft>
              <a:defRPr/>
            </a:pPr>
            <a:r>
              <a:rPr lang="en-GB" sz="3200" dirty="0">
                <a:solidFill>
                  <a:prstClr val="black"/>
                </a:solidFill>
                <a:latin typeface="+mn-lt"/>
                <a:cs typeface="+mn-cs"/>
              </a:rPr>
              <a:t>Fishman, T. (2010) </a:t>
            </a:r>
            <a:r>
              <a:rPr lang="en-GB" sz="3200" i="1" dirty="0" err="1">
                <a:solidFill>
                  <a:srgbClr val="FF0000"/>
                </a:solidFill>
                <a:latin typeface="+mn-lt"/>
                <a:cs typeface="+mn-cs"/>
              </a:rPr>
              <a:t>dyfynwyd</a:t>
            </a:r>
            <a:r>
              <a:rPr lang="en-GB" sz="3200" i="1" dirty="0">
                <a:solidFill>
                  <a:srgbClr val="FF0000"/>
                </a:solidFill>
                <a:latin typeface="+mn-lt"/>
                <a:cs typeface="+mn-cs"/>
              </a:rPr>
              <a:t> </a:t>
            </a:r>
            <a:r>
              <a:rPr lang="en-GB" sz="3200" i="1" dirty="0" err="1">
                <a:solidFill>
                  <a:srgbClr val="FF0000"/>
                </a:solidFill>
                <a:latin typeface="+mn-lt"/>
                <a:cs typeface="+mn-cs"/>
              </a:rPr>
              <a:t>yn</a:t>
            </a:r>
            <a:r>
              <a:rPr lang="en-GB" sz="3200" i="1" dirty="0">
                <a:solidFill>
                  <a:srgbClr val="FF0000"/>
                </a:solidFill>
                <a:latin typeface="+mn-lt"/>
                <a:cs typeface="+mn-cs"/>
              </a:rPr>
              <a:t> </a:t>
            </a:r>
            <a:r>
              <a:rPr lang="en-GB" sz="3200" dirty="0">
                <a:solidFill>
                  <a:prstClr val="black"/>
                </a:solidFill>
                <a:latin typeface="+mn-lt"/>
                <a:cs typeface="+mn-cs"/>
              </a:rPr>
              <a:t>/ cited in </a:t>
            </a:r>
            <a:r>
              <a:rPr lang="en-GB" sz="3200" dirty="0" err="1">
                <a:solidFill>
                  <a:prstClr val="black"/>
                </a:solidFill>
                <a:latin typeface="+mn-lt"/>
                <a:cs typeface="+mn-cs"/>
              </a:rPr>
              <a:t>Fearn</a:t>
            </a:r>
            <a:r>
              <a:rPr lang="en-GB" sz="3200" dirty="0">
                <a:solidFill>
                  <a:prstClr val="black"/>
                </a:solidFill>
                <a:latin typeface="+mn-lt"/>
                <a:cs typeface="+mn-cs"/>
              </a:rPr>
              <a:t>, H. ‘Is it plagiarism? Well it is rather difficult to say.’ [</a:t>
            </a:r>
            <a:r>
              <a:rPr lang="en-GB" sz="3200" i="1" dirty="0" err="1">
                <a:solidFill>
                  <a:srgbClr val="FF0000"/>
                </a:solidFill>
                <a:latin typeface="+mn-lt"/>
                <a:cs typeface="+mn-cs"/>
              </a:rPr>
              <a:t>Ar</a:t>
            </a:r>
            <a:r>
              <a:rPr lang="en-GB" sz="3200" i="1" dirty="0">
                <a:solidFill>
                  <a:srgbClr val="FF0000"/>
                </a:solidFill>
                <a:latin typeface="+mn-lt"/>
                <a:cs typeface="+mn-cs"/>
              </a:rPr>
              <a:t> </a:t>
            </a:r>
            <a:r>
              <a:rPr lang="en-GB" sz="3200" i="1" dirty="0" err="1">
                <a:solidFill>
                  <a:srgbClr val="FF0000"/>
                </a:solidFill>
                <a:latin typeface="+mn-lt"/>
                <a:cs typeface="+mn-cs"/>
              </a:rPr>
              <a:t>lein</a:t>
            </a:r>
            <a:r>
              <a:rPr lang="en-GB" sz="3200" i="1" dirty="0">
                <a:solidFill>
                  <a:srgbClr val="FF0000"/>
                </a:solidFill>
                <a:latin typeface="+mn-lt"/>
                <a:cs typeface="+mn-cs"/>
              </a:rPr>
              <a:t> </a:t>
            </a:r>
            <a:r>
              <a:rPr lang="en-GB" sz="3200" dirty="0">
                <a:solidFill>
                  <a:prstClr val="black"/>
                </a:solidFill>
                <a:latin typeface="+mn-lt"/>
                <a:cs typeface="+mn-cs"/>
              </a:rPr>
              <a:t>/ Online], Available: http://www.timeshighereducation.co.uk/412292.article [</a:t>
            </a:r>
            <a:r>
              <a:rPr lang="en-GB" sz="3200" i="1" dirty="0">
                <a:solidFill>
                  <a:srgbClr val="FF0000"/>
                </a:solidFill>
                <a:latin typeface="+mn-lt"/>
                <a:cs typeface="+mn-cs"/>
              </a:rPr>
              <a:t>29 </a:t>
            </a:r>
            <a:r>
              <a:rPr lang="en-GB" sz="3200" i="1" dirty="0" err="1">
                <a:solidFill>
                  <a:srgbClr val="FF0000"/>
                </a:solidFill>
                <a:latin typeface="+mn-lt"/>
                <a:cs typeface="+mn-cs"/>
              </a:rPr>
              <a:t>Ebrill</a:t>
            </a:r>
            <a:r>
              <a:rPr lang="en-GB" sz="3200" i="1" dirty="0">
                <a:solidFill>
                  <a:srgbClr val="FF0000"/>
                </a:solidFill>
                <a:latin typeface="+mn-lt"/>
                <a:cs typeface="+mn-cs"/>
              </a:rPr>
              <a:t> 2013 </a:t>
            </a:r>
            <a:r>
              <a:rPr lang="en-GB" sz="3200" dirty="0">
                <a:solidFill>
                  <a:prstClr val="black"/>
                </a:solidFill>
                <a:latin typeface="+mn-lt"/>
                <a:cs typeface="+mn-cs"/>
              </a:rPr>
              <a:t>/ 29 April 2013]</a:t>
            </a:r>
            <a:endParaRPr lang="en-US" sz="3200" dirty="0">
              <a:solidFill>
                <a:prstClr val="black"/>
              </a:solidFill>
              <a:latin typeface="+mn-lt"/>
              <a:cs typeface="+mn-cs"/>
            </a:endParaRPr>
          </a:p>
          <a:p>
            <a:pPr fontAlgn="auto">
              <a:spcBef>
                <a:spcPts val="0"/>
              </a:spcBef>
              <a:spcAft>
                <a:spcPts val="0"/>
              </a:spcAft>
              <a:defRPr/>
            </a:pPr>
            <a:endParaRPr lang="en-GB" sz="3200" dirty="0">
              <a:latin typeface="+mn-lt"/>
              <a:cs typeface="+mn-cs"/>
            </a:endParaRPr>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457"/>
    </mc:Choice>
    <mc:Fallback xmlns="">
      <p:transition xmlns:p14="http://schemas.microsoft.com/office/powerpoint/2010/main" spd="slow" advTm="45457"/>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948488" y="2554288"/>
            <a:ext cx="1981200" cy="10287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dirty="0" err="1">
                <a:solidFill>
                  <a:schemeClr val="tx1"/>
                </a:solidFill>
              </a:rPr>
              <a:t>Camymddygiad</a:t>
            </a:r>
            <a:r>
              <a:rPr lang="en-GB" dirty="0">
                <a:solidFill>
                  <a:schemeClr val="tx1"/>
                </a:solidFill>
              </a:rPr>
              <a:t> / </a:t>
            </a:r>
            <a:r>
              <a:rPr lang="en-GB" i="1" dirty="0">
                <a:solidFill>
                  <a:schemeClr val="tx1"/>
                </a:solidFill>
              </a:rPr>
              <a:t>Misconduct</a:t>
            </a:r>
            <a:endParaRPr lang="en-US" i="1" dirty="0">
              <a:solidFill>
                <a:schemeClr val="tx1"/>
              </a:solidFill>
            </a:endParaRPr>
          </a:p>
        </p:txBody>
      </p:sp>
      <p:sp>
        <p:nvSpPr>
          <p:cNvPr id="7" name="Rectangle 6"/>
          <p:cNvSpPr/>
          <p:nvPr/>
        </p:nvSpPr>
        <p:spPr>
          <a:xfrm>
            <a:off x="4859338" y="3689350"/>
            <a:ext cx="1981200" cy="102870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r>
              <a:rPr lang="en-GB" dirty="0" err="1">
                <a:solidFill>
                  <a:schemeClr val="tx1"/>
                </a:solidFill>
              </a:rPr>
              <a:t>Camddefnydd</a:t>
            </a:r>
            <a:r>
              <a:rPr lang="en-GB" dirty="0">
                <a:solidFill>
                  <a:schemeClr val="tx1"/>
                </a:solidFill>
              </a:rPr>
              <a:t> / </a:t>
            </a:r>
            <a:r>
              <a:rPr lang="en-GB" i="1" dirty="0">
                <a:solidFill>
                  <a:schemeClr val="tx1"/>
                </a:solidFill>
              </a:rPr>
              <a:t>Misuse</a:t>
            </a:r>
            <a:endParaRPr lang="en-US" i="1" dirty="0">
              <a:solidFill>
                <a:schemeClr val="tx1"/>
              </a:solidFill>
            </a:endParaRPr>
          </a:p>
        </p:txBody>
      </p:sp>
      <p:sp>
        <p:nvSpPr>
          <p:cNvPr id="8" name="Rectangle 7"/>
          <p:cNvSpPr/>
          <p:nvPr/>
        </p:nvSpPr>
        <p:spPr>
          <a:xfrm>
            <a:off x="1654175" y="4470400"/>
            <a:ext cx="2197100" cy="10287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dirty="0" err="1">
                <a:solidFill>
                  <a:schemeClr val="tx1"/>
                </a:solidFill>
              </a:rPr>
              <a:t>Camddealltwlriaeth</a:t>
            </a:r>
            <a:r>
              <a:rPr lang="en-GB" dirty="0">
                <a:solidFill>
                  <a:schemeClr val="tx1"/>
                </a:solidFill>
              </a:rPr>
              <a:t> / </a:t>
            </a:r>
            <a:r>
              <a:rPr lang="en-GB" i="1" dirty="0">
                <a:solidFill>
                  <a:schemeClr val="tx1"/>
                </a:solidFill>
              </a:rPr>
              <a:t>Misunderstanding</a:t>
            </a:r>
            <a:endParaRPr lang="en-US" i="1" dirty="0">
              <a:solidFill>
                <a:schemeClr val="tx1"/>
              </a:solidFill>
            </a:endParaRPr>
          </a:p>
        </p:txBody>
      </p:sp>
      <p:sp>
        <p:nvSpPr>
          <p:cNvPr id="9" name="Rectangle 8"/>
          <p:cNvSpPr/>
          <p:nvPr/>
        </p:nvSpPr>
        <p:spPr>
          <a:xfrm>
            <a:off x="6156325" y="333375"/>
            <a:ext cx="2209800" cy="133826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dirty="0" err="1">
                <a:solidFill>
                  <a:schemeClr val="tx1"/>
                </a:solidFill>
              </a:rPr>
              <a:t>Twyll</a:t>
            </a:r>
            <a:r>
              <a:rPr lang="en-GB" dirty="0">
                <a:solidFill>
                  <a:schemeClr val="tx1"/>
                </a:solidFill>
              </a:rPr>
              <a:t> </a:t>
            </a:r>
            <a:r>
              <a:rPr lang="en-GB" dirty="0" err="1">
                <a:solidFill>
                  <a:schemeClr val="tx1"/>
                </a:solidFill>
              </a:rPr>
              <a:t>bwriadol</a:t>
            </a:r>
            <a:r>
              <a:rPr lang="en-GB" dirty="0">
                <a:solidFill>
                  <a:schemeClr val="tx1"/>
                </a:solidFill>
              </a:rPr>
              <a:t> – </a:t>
            </a:r>
            <a:r>
              <a:rPr lang="en-GB" dirty="0" err="1">
                <a:solidFill>
                  <a:schemeClr val="tx1"/>
                </a:solidFill>
              </a:rPr>
              <a:t>bwriad</a:t>
            </a:r>
            <a:r>
              <a:rPr lang="en-GB" dirty="0">
                <a:solidFill>
                  <a:schemeClr val="tx1"/>
                </a:solidFill>
              </a:rPr>
              <a:t> </a:t>
            </a:r>
            <a:r>
              <a:rPr lang="en-GB" dirty="0" err="1">
                <a:solidFill>
                  <a:schemeClr val="tx1"/>
                </a:solidFill>
              </a:rPr>
              <a:t>i</a:t>
            </a:r>
            <a:r>
              <a:rPr lang="en-GB" dirty="0">
                <a:solidFill>
                  <a:schemeClr val="tx1"/>
                </a:solidFill>
              </a:rPr>
              <a:t> </a:t>
            </a:r>
            <a:r>
              <a:rPr lang="en-GB" dirty="0" err="1">
                <a:solidFill>
                  <a:schemeClr val="tx1"/>
                </a:solidFill>
              </a:rPr>
              <a:t>dwyllo</a:t>
            </a:r>
            <a:r>
              <a:rPr lang="en-GB" dirty="0">
                <a:solidFill>
                  <a:schemeClr val="tx1"/>
                </a:solidFill>
              </a:rPr>
              <a:t> / </a:t>
            </a:r>
            <a:r>
              <a:rPr lang="en-GB" i="1" dirty="0">
                <a:solidFill>
                  <a:schemeClr val="tx1"/>
                </a:solidFill>
              </a:rPr>
              <a:t>Deliberate cheating – intent to deceive</a:t>
            </a:r>
            <a:endParaRPr lang="en-US" i="1" dirty="0">
              <a:solidFill>
                <a:schemeClr val="tx1"/>
              </a:solidFill>
            </a:endParaRPr>
          </a:p>
        </p:txBody>
      </p:sp>
      <p:sp>
        <p:nvSpPr>
          <p:cNvPr id="10" name="Rectangle 9"/>
          <p:cNvSpPr/>
          <p:nvPr/>
        </p:nvSpPr>
        <p:spPr>
          <a:xfrm>
            <a:off x="2971800" y="1455738"/>
            <a:ext cx="2176463" cy="152717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r>
              <a:rPr lang="en-GB" dirty="0" err="1">
                <a:solidFill>
                  <a:schemeClr val="tx1"/>
                </a:solidFill>
              </a:rPr>
              <a:t>Gwybod</a:t>
            </a:r>
            <a:r>
              <a:rPr lang="en-GB" dirty="0">
                <a:solidFill>
                  <a:schemeClr val="tx1"/>
                </a:solidFill>
              </a:rPr>
              <a:t> y </a:t>
            </a:r>
            <a:r>
              <a:rPr lang="en-GB" dirty="0" err="1">
                <a:solidFill>
                  <a:schemeClr val="tx1"/>
                </a:solidFill>
              </a:rPr>
              <a:t>rheolau</a:t>
            </a:r>
            <a:r>
              <a:rPr lang="en-GB" dirty="0">
                <a:solidFill>
                  <a:schemeClr val="tx1"/>
                </a:solidFill>
              </a:rPr>
              <a:t> a </a:t>
            </a:r>
            <a:r>
              <a:rPr lang="en-GB" dirty="0" err="1">
                <a:solidFill>
                  <a:schemeClr val="tx1"/>
                </a:solidFill>
              </a:rPr>
              <a:t>gwenud</a:t>
            </a:r>
            <a:r>
              <a:rPr lang="en-GB" dirty="0">
                <a:solidFill>
                  <a:schemeClr val="tx1"/>
                </a:solidFill>
              </a:rPr>
              <a:t> </a:t>
            </a:r>
            <a:r>
              <a:rPr lang="en-GB" dirty="0" err="1">
                <a:solidFill>
                  <a:schemeClr val="tx1"/>
                </a:solidFill>
              </a:rPr>
              <a:t>camgymeriad</a:t>
            </a:r>
            <a:r>
              <a:rPr lang="en-GB" dirty="0">
                <a:solidFill>
                  <a:schemeClr val="tx1"/>
                </a:solidFill>
              </a:rPr>
              <a:t>. / </a:t>
            </a:r>
            <a:r>
              <a:rPr lang="en-GB" i="1" dirty="0">
                <a:solidFill>
                  <a:schemeClr val="tx1"/>
                </a:solidFill>
              </a:rPr>
              <a:t>Knows the rules and makes a mistake</a:t>
            </a:r>
            <a:endParaRPr lang="en-US" i="1" dirty="0">
              <a:solidFill>
                <a:schemeClr val="tx1"/>
              </a:solidFill>
            </a:endParaRPr>
          </a:p>
        </p:txBody>
      </p:sp>
      <p:sp>
        <p:nvSpPr>
          <p:cNvPr id="11" name="Rectangle 10"/>
          <p:cNvSpPr/>
          <p:nvPr/>
        </p:nvSpPr>
        <p:spPr>
          <a:xfrm>
            <a:off x="457200" y="2320925"/>
            <a:ext cx="1981200" cy="16256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dirty="0" err="1">
                <a:solidFill>
                  <a:schemeClr val="tx1"/>
                </a:solidFill>
              </a:rPr>
              <a:t>Ddim</a:t>
            </a:r>
            <a:r>
              <a:rPr lang="en-GB" dirty="0">
                <a:solidFill>
                  <a:schemeClr val="tx1"/>
                </a:solidFill>
              </a:rPr>
              <a:t> </a:t>
            </a:r>
            <a:r>
              <a:rPr lang="en-GB" dirty="0" err="1">
                <a:solidFill>
                  <a:schemeClr val="tx1"/>
                </a:solidFill>
              </a:rPr>
              <a:t>yn</a:t>
            </a:r>
            <a:r>
              <a:rPr lang="en-GB" dirty="0">
                <a:solidFill>
                  <a:schemeClr val="tx1"/>
                </a:solidFill>
              </a:rPr>
              <a:t> </a:t>
            </a:r>
            <a:r>
              <a:rPr lang="en-GB" dirty="0" err="1">
                <a:solidFill>
                  <a:schemeClr val="tx1"/>
                </a:solidFill>
              </a:rPr>
              <a:t>gwybod</a:t>
            </a:r>
            <a:r>
              <a:rPr lang="en-GB" dirty="0">
                <a:solidFill>
                  <a:schemeClr val="tx1"/>
                </a:solidFill>
              </a:rPr>
              <a:t> y </a:t>
            </a:r>
            <a:r>
              <a:rPr lang="en-GB" dirty="0" err="1">
                <a:solidFill>
                  <a:schemeClr val="tx1"/>
                </a:solidFill>
              </a:rPr>
              <a:t>rheolau</a:t>
            </a:r>
            <a:r>
              <a:rPr lang="en-GB" dirty="0">
                <a:solidFill>
                  <a:schemeClr val="tx1"/>
                </a:solidFill>
              </a:rPr>
              <a:t> </a:t>
            </a:r>
            <a:r>
              <a:rPr lang="en-GB" dirty="0" err="1">
                <a:solidFill>
                  <a:schemeClr val="tx1"/>
                </a:solidFill>
              </a:rPr>
              <a:t>a’u</a:t>
            </a:r>
            <a:r>
              <a:rPr lang="en-GB" dirty="0">
                <a:solidFill>
                  <a:schemeClr val="tx1"/>
                </a:solidFill>
              </a:rPr>
              <a:t> </a:t>
            </a:r>
            <a:r>
              <a:rPr lang="en-GB" dirty="0" err="1">
                <a:solidFill>
                  <a:schemeClr val="tx1"/>
                </a:solidFill>
              </a:rPr>
              <a:t>torri</a:t>
            </a:r>
            <a:r>
              <a:rPr lang="en-GB" dirty="0">
                <a:solidFill>
                  <a:schemeClr val="tx1"/>
                </a:solidFill>
              </a:rPr>
              <a:t>. / </a:t>
            </a:r>
            <a:r>
              <a:rPr lang="en-GB" i="1" dirty="0">
                <a:solidFill>
                  <a:schemeClr val="tx1"/>
                </a:solidFill>
              </a:rPr>
              <a:t>Doesn’t know the rules and breaks them</a:t>
            </a:r>
            <a:endParaRPr lang="en-US" i="1" dirty="0">
              <a:solidFill>
                <a:schemeClr val="tx1"/>
              </a:solidFill>
            </a:endParaRPr>
          </a:p>
        </p:txBody>
      </p:sp>
      <p:sp>
        <p:nvSpPr>
          <p:cNvPr id="4" name="TextBox 3"/>
          <p:cNvSpPr txBox="1"/>
          <p:nvPr/>
        </p:nvSpPr>
        <p:spPr>
          <a:xfrm>
            <a:off x="463550" y="188913"/>
            <a:ext cx="8299450" cy="1138237"/>
          </a:xfrm>
          <a:prstGeom prst="rect">
            <a:avLst/>
          </a:prstGeom>
          <a:noFill/>
        </p:spPr>
        <p:txBody>
          <a:bodyPr>
            <a:spAutoFit/>
          </a:bodyPr>
          <a:lstStyle/>
          <a:p>
            <a:pPr fontAlgn="auto">
              <a:spcBef>
                <a:spcPts val="0"/>
              </a:spcBef>
              <a:spcAft>
                <a:spcPts val="0"/>
              </a:spcAft>
              <a:defRPr/>
            </a:pPr>
            <a:r>
              <a:rPr lang="en-GB" sz="3400" dirty="0" err="1">
                <a:solidFill>
                  <a:prstClr val="black"/>
                </a:solidFill>
                <a:latin typeface="+mn-lt"/>
                <a:ea typeface="+mj-ea"/>
                <a:cs typeface="+mj-cs"/>
              </a:rPr>
              <a:t>Sbectrwm</a:t>
            </a:r>
            <a:r>
              <a:rPr lang="en-GB" sz="3400" dirty="0">
                <a:solidFill>
                  <a:prstClr val="black"/>
                </a:solidFill>
                <a:latin typeface="+mn-lt"/>
                <a:ea typeface="+mj-ea"/>
                <a:cs typeface="+mj-cs"/>
              </a:rPr>
              <a:t> </a:t>
            </a:r>
            <a:r>
              <a:rPr lang="en-GB" sz="3400" dirty="0" err="1">
                <a:solidFill>
                  <a:prstClr val="black"/>
                </a:solidFill>
                <a:latin typeface="+mn-lt"/>
                <a:ea typeface="+mj-ea"/>
                <a:cs typeface="+mj-cs"/>
              </a:rPr>
              <a:t>Llên-ladrad</a:t>
            </a:r>
            <a:endParaRPr lang="en-GB" sz="3400" dirty="0">
              <a:solidFill>
                <a:prstClr val="black"/>
              </a:solidFill>
              <a:latin typeface="+mn-lt"/>
              <a:ea typeface="+mj-ea"/>
              <a:cs typeface="+mj-cs"/>
            </a:endParaRPr>
          </a:p>
          <a:p>
            <a:pPr fontAlgn="auto">
              <a:spcBef>
                <a:spcPts val="0"/>
              </a:spcBef>
              <a:spcAft>
                <a:spcPts val="0"/>
              </a:spcAft>
              <a:defRPr/>
            </a:pPr>
            <a:r>
              <a:rPr lang="en-GB" sz="3400" i="1" dirty="0">
                <a:solidFill>
                  <a:prstClr val="black"/>
                </a:solidFill>
                <a:latin typeface="+mn-lt"/>
                <a:ea typeface="+mj-ea"/>
                <a:cs typeface="+mj-cs"/>
              </a:rPr>
              <a:t>A spectrum of plagiarism</a:t>
            </a:r>
            <a:endParaRPr lang="en-GB" sz="3400" i="1" dirty="0">
              <a:latin typeface="+mn-lt"/>
              <a:cs typeface="+mn-cs"/>
            </a:endParaRPr>
          </a:p>
        </p:txBody>
      </p:sp>
      <p:cxnSp>
        <p:nvCxnSpPr>
          <p:cNvPr id="21" name="Straight Arrow Connector 20"/>
          <p:cNvCxnSpPr/>
          <p:nvPr/>
        </p:nvCxnSpPr>
        <p:spPr>
          <a:xfrm flipV="1">
            <a:off x="463550" y="1751013"/>
            <a:ext cx="8375650" cy="3233737"/>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2051050" y="1643063"/>
            <a:ext cx="2600325" cy="40624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5292725" y="1096963"/>
            <a:ext cx="2447925" cy="40322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657"/>
    </mc:Choice>
    <mc:Fallback xmlns="">
      <p:transition xmlns:p14="http://schemas.microsoft.com/office/powerpoint/2010/main" spd="slow" advTm="26657"/>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188" y="549275"/>
            <a:ext cx="7993062" cy="1200150"/>
          </a:xfrm>
          <a:prstGeom prst="rect">
            <a:avLst/>
          </a:prstGeom>
          <a:noFill/>
        </p:spPr>
        <p:txBody>
          <a:bodyPr>
            <a:spAutoFit/>
          </a:bodyPr>
          <a:lstStyle/>
          <a:p>
            <a:pPr fontAlgn="auto">
              <a:spcBef>
                <a:spcPts val="0"/>
              </a:spcBef>
              <a:spcAft>
                <a:spcPts val="0"/>
              </a:spcAft>
              <a:defRPr/>
            </a:pPr>
            <a:endParaRPr lang="en-GB" sz="3600" dirty="0">
              <a:solidFill>
                <a:prstClr val="black"/>
              </a:solidFill>
              <a:latin typeface="+mn-lt"/>
              <a:ea typeface="+mj-ea"/>
              <a:cs typeface="+mj-cs"/>
            </a:endParaRPr>
          </a:p>
          <a:p>
            <a:pPr fontAlgn="auto">
              <a:spcBef>
                <a:spcPts val="0"/>
              </a:spcBef>
              <a:spcAft>
                <a:spcPts val="0"/>
              </a:spcAft>
              <a:defRPr/>
            </a:pPr>
            <a:endParaRPr lang="en-GB" sz="3600" dirty="0">
              <a:latin typeface="+mn-lt"/>
              <a:cs typeface="+mn-cs"/>
            </a:endParaRPr>
          </a:p>
        </p:txBody>
      </p:sp>
      <p:sp>
        <p:nvSpPr>
          <p:cNvPr id="5" name="TextBox 4"/>
          <p:cNvSpPr txBox="1"/>
          <p:nvPr/>
        </p:nvSpPr>
        <p:spPr>
          <a:xfrm>
            <a:off x="179388" y="620713"/>
            <a:ext cx="4248150" cy="4708525"/>
          </a:xfrm>
          <a:prstGeom prst="rect">
            <a:avLst/>
          </a:prstGeom>
          <a:noFill/>
        </p:spPr>
        <p:txBody>
          <a:bodyPr>
            <a:spAutoFit/>
          </a:bodyPr>
          <a:lstStyle/>
          <a:p>
            <a:pPr fontAlgn="auto">
              <a:spcBef>
                <a:spcPts val="0"/>
              </a:spcBef>
              <a:spcAft>
                <a:spcPts val="0"/>
              </a:spcAft>
              <a:defRPr/>
            </a:pPr>
            <a:r>
              <a:rPr lang="en-GB" sz="3200" cap="all" dirty="0">
                <a:solidFill>
                  <a:prstClr val="black"/>
                </a:solidFill>
                <a:latin typeface="+mn-lt"/>
                <a:ea typeface="+mj-ea"/>
                <a:cs typeface="+mj-cs"/>
              </a:rPr>
              <a:t>R</a:t>
            </a:r>
            <a:r>
              <a:rPr lang="en-GB" sz="3200" dirty="0">
                <a:solidFill>
                  <a:prstClr val="black"/>
                </a:solidFill>
                <a:latin typeface="+mn-lt"/>
                <a:ea typeface="+mj-ea"/>
                <a:cs typeface="+mj-cs"/>
              </a:rPr>
              <a:t>HAI ENGHREIFFTIAU</a:t>
            </a:r>
          </a:p>
          <a:p>
            <a:pPr fontAlgn="auto">
              <a:spcBef>
                <a:spcPts val="0"/>
              </a:spcBef>
              <a:spcAft>
                <a:spcPts val="0"/>
              </a:spcAft>
              <a:defRPr/>
            </a:pPr>
            <a:endParaRPr lang="en-GB" sz="2400" cap="all" dirty="0">
              <a:solidFill>
                <a:prstClr val="black"/>
              </a:solidFill>
              <a:latin typeface="+mn-lt"/>
              <a:ea typeface="+mj-ea"/>
              <a:cs typeface="+mj-cs"/>
            </a:endParaRPr>
          </a:p>
          <a:p>
            <a:pPr marL="457200" indent="-457200" fontAlgn="auto">
              <a:spcBef>
                <a:spcPts val="0"/>
              </a:spcBef>
              <a:spcAft>
                <a:spcPts val="0"/>
              </a:spcAft>
              <a:buFont typeface="Arial" pitchFamily="34" charset="0"/>
              <a:buChar char="•"/>
              <a:defRPr/>
            </a:pPr>
            <a:r>
              <a:rPr lang="en-GB" sz="2400" dirty="0" err="1">
                <a:solidFill>
                  <a:prstClr val="black"/>
                </a:solidFill>
                <a:latin typeface="+mn-lt"/>
                <a:ea typeface="+mj-ea"/>
                <a:cs typeface="+mj-cs"/>
              </a:rPr>
              <a:t>Copïo</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heb</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ddangos</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mai</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copi</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yw</a:t>
            </a:r>
            <a:r>
              <a:rPr lang="en-GB" sz="2400" dirty="0">
                <a:solidFill>
                  <a:prstClr val="black"/>
                </a:solidFill>
                <a:latin typeface="+mn-lt"/>
                <a:ea typeface="+mj-ea"/>
                <a:cs typeface="+mj-cs"/>
              </a:rPr>
              <a:t> e. </a:t>
            </a:r>
          </a:p>
          <a:p>
            <a:pPr marL="457200" indent="-457200" fontAlgn="auto">
              <a:spcBef>
                <a:spcPts val="0"/>
              </a:spcBef>
              <a:spcAft>
                <a:spcPts val="0"/>
              </a:spcAft>
              <a:buFont typeface="Arial" pitchFamily="34" charset="0"/>
              <a:buChar char="•"/>
              <a:defRPr/>
            </a:pPr>
            <a:r>
              <a:rPr lang="en-GB" sz="2400" dirty="0" err="1">
                <a:solidFill>
                  <a:prstClr val="black"/>
                </a:solidFill>
                <a:latin typeface="+mn-lt"/>
                <a:ea typeface="+mj-ea"/>
                <a:cs typeface="+mj-cs"/>
              </a:rPr>
              <a:t>Talu</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rhywun</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arall</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i</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wneud</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drosoch</a:t>
            </a:r>
            <a:r>
              <a:rPr lang="en-GB" sz="2400" dirty="0">
                <a:solidFill>
                  <a:prstClr val="black"/>
                </a:solidFill>
                <a:latin typeface="+mn-lt"/>
                <a:ea typeface="+mj-ea"/>
                <a:cs typeface="+mj-cs"/>
              </a:rPr>
              <a:t>.</a:t>
            </a:r>
          </a:p>
          <a:p>
            <a:pPr marL="457200" indent="-457200" fontAlgn="auto">
              <a:spcBef>
                <a:spcPts val="0"/>
              </a:spcBef>
              <a:spcAft>
                <a:spcPts val="0"/>
              </a:spcAft>
              <a:buFont typeface="Arial" pitchFamily="34" charset="0"/>
              <a:buChar char="•"/>
              <a:defRPr/>
            </a:pPr>
            <a:r>
              <a:rPr lang="en-GB" sz="2400" dirty="0">
                <a:solidFill>
                  <a:prstClr val="black"/>
                </a:solidFill>
                <a:latin typeface="+mn-lt"/>
                <a:ea typeface="+mj-ea"/>
                <a:cs typeface="+mj-cs"/>
              </a:rPr>
              <a:t>Dim </a:t>
            </a:r>
            <a:r>
              <a:rPr lang="en-GB" sz="2400" dirty="0" err="1">
                <a:solidFill>
                  <a:prstClr val="black"/>
                </a:solidFill>
                <a:latin typeface="+mn-lt"/>
                <a:ea typeface="+mj-ea"/>
                <a:cs typeface="+mj-cs"/>
              </a:rPr>
              <a:t>danogs</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eich</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ffynonellau</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gair</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neu</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weithred</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yn</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ddigon</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clir</a:t>
            </a:r>
            <a:r>
              <a:rPr lang="en-GB" sz="2400" dirty="0">
                <a:solidFill>
                  <a:prstClr val="black"/>
                </a:solidFill>
                <a:latin typeface="+mn-lt"/>
                <a:ea typeface="+mj-ea"/>
                <a:cs typeface="+mj-cs"/>
              </a:rPr>
              <a:t>.</a:t>
            </a:r>
          </a:p>
          <a:p>
            <a:pPr marL="457200" indent="-457200" fontAlgn="auto">
              <a:spcBef>
                <a:spcPts val="0"/>
              </a:spcBef>
              <a:spcAft>
                <a:spcPts val="0"/>
              </a:spcAft>
              <a:buFont typeface="Arial" pitchFamily="34" charset="0"/>
              <a:buChar char="•"/>
              <a:defRPr/>
            </a:pPr>
            <a:r>
              <a:rPr lang="en-GB" sz="2400" dirty="0" err="1">
                <a:solidFill>
                  <a:prstClr val="black"/>
                </a:solidFill>
                <a:latin typeface="+mn-lt"/>
                <a:ea typeface="+mj-ea"/>
                <a:cs typeface="+mj-cs"/>
              </a:rPr>
              <a:t>Gweithio</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gydag</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eraill</a:t>
            </a:r>
            <a:r>
              <a:rPr lang="en-GB" sz="2400" dirty="0">
                <a:solidFill>
                  <a:prstClr val="black"/>
                </a:solidFill>
                <a:latin typeface="+mn-lt"/>
                <a:ea typeface="+mj-ea"/>
                <a:cs typeface="+mj-cs"/>
              </a:rPr>
              <a:t> a dim </a:t>
            </a:r>
            <a:r>
              <a:rPr lang="en-GB" sz="2400" dirty="0" err="1">
                <a:solidFill>
                  <a:prstClr val="black"/>
                </a:solidFill>
                <a:latin typeface="+mn-lt"/>
                <a:ea typeface="+mj-ea"/>
                <a:cs typeface="+mj-cs"/>
              </a:rPr>
              <a:t>cydnabod</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rhannu’r</a:t>
            </a:r>
            <a:r>
              <a:rPr lang="en-GB" sz="2400" dirty="0">
                <a:solidFill>
                  <a:prstClr val="black"/>
                </a:solidFill>
                <a:latin typeface="+mn-lt"/>
                <a:ea typeface="+mj-ea"/>
                <a:cs typeface="+mj-cs"/>
              </a:rPr>
              <a:t> </a:t>
            </a:r>
            <a:r>
              <a:rPr lang="en-GB" sz="2400" dirty="0" err="1">
                <a:solidFill>
                  <a:prstClr val="black"/>
                </a:solidFill>
                <a:latin typeface="+mn-lt"/>
                <a:ea typeface="+mj-ea"/>
                <a:cs typeface="+mj-cs"/>
              </a:rPr>
              <a:t>gwaith</a:t>
            </a:r>
            <a:endParaRPr lang="en-GB" sz="2400" dirty="0">
              <a:solidFill>
                <a:prstClr val="black"/>
              </a:solidFill>
              <a:latin typeface="+mn-lt"/>
              <a:ea typeface="+mj-ea"/>
              <a:cs typeface="+mj-cs"/>
            </a:endParaRPr>
          </a:p>
          <a:p>
            <a:pPr fontAlgn="auto">
              <a:spcBef>
                <a:spcPts val="0"/>
              </a:spcBef>
              <a:spcAft>
                <a:spcPts val="0"/>
              </a:spcAft>
              <a:defRPr/>
            </a:pPr>
            <a:endParaRPr lang="en-GB" sz="2800" cap="all" dirty="0">
              <a:solidFill>
                <a:prstClr val="black"/>
              </a:solidFill>
              <a:latin typeface="+mn-lt"/>
              <a:ea typeface="+mj-ea"/>
              <a:cs typeface="+mj-cs"/>
            </a:endParaRPr>
          </a:p>
        </p:txBody>
      </p:sp>
      <p:sp>
        <p:nvSpPr>
          <p:cNvPr id="6" name="TextBox 5"/>
          <p:cNvSpPr txBox="1"/>
          <p:nvPr/>
        </p:nvSpPr>
        <p:spPr>
          <a:xfrm>
            <a:off x="4643438" y="619125"/>
            <a:ext cx="4176712" cy="4646613"/>
          </a:xfrm>
          <a:prstGeom prst="rect">
            <a:avLst/>
          </a:prstGeom>
          <a:noFill/>
        </p:spPr>
        <p:txBody>
          <a:bodyPr>
            <a:spAutoFit/>
          </a:bodyPr>
          <a:lstStyle/>
          <a:p>
            <a:pPr fontAlgn="auto">
              <a:spcBef>
                <a:spcPts val="0"/>
              </a:spcBef>
              <a:spcAft>
                <a:spcPts val="0"/>
              </a:spcAft>
              <a:defRPr/>
            </a:pPr>
            <a:r>
              <a:rPr lang="en-GB" sz="3200" cap="all" dirty="0">
                <a:solidFill>
                  <a:prstClr val="black"/>
                </a:solidFill>
                <a:latin typeface="+mn-lt"/>
                <a:ea typeface="+mj-ea"/>
                <a:cs typeface="+mj-cs"/>
              </a:rPr>
              <a:t>Some examples</a:t>
            </a:r>
          </a:p>
          <a:p>
            <a:pPr fontAlgn="auto">
              <a:spcBef>
                <a:spcPts val="0"/>
              </a:spcBef>
              <a:spcAft>
                <a:spcPts val="0"/>
              </a:spcAft>
              <a:defRPr/>
            </a:pPr>
            <a:endParaRPr lang="en-GB" sz="2400" cap="all" dirty="0">
              <a:solidFill>
                <a:prstClr val="black"/>
              </a:solidFill>
              <a:latin typeface="+mn-lt"/>
              <a:ea typeface="+mj-ea"/>
              <a:cs typeface="+mj-cs"/>
            </a:endParaRPr>
          </a:p>
          <a:p>
            <a:pPr marL="457200" indent="-457200" fontAlgn="auto">
              <a:spcBef>
                <a:spcPts val="0"/>
              </a:spcBef>
              <a:spcAft>
                <a:spcPts val="0"/>
              </a:spcAft>
              <a:buFont typeface="Arial" pitchFamily="34" charset="0"/>
              <a:buChar char="•"/>
              <a:defRPr/>
            </a:pPr>
            <a:r>
              <a:rPr lang="en-GB" sz="2400" dirty="0">
                <a:solidFill>
                  <a:prstClr val="black"/>
                </a:solidFill>
                <a:latin typeface="+mn-lt"/>
                <a:cs typeface="+mn-cs"/>
              </a:rPr>
              <a:t>Copying without showing it is a copy </a:t>
            </a:r>
          </a:p>
          <a:p>
            <a:pPr marL="457200" indent="-457200" fontAlgn="auto">
              <a:spcBef>
                <a:spcPts val="0"/>
              </a:spcBef>
              <a:spcAft>
                <a:spcPts val="0"/>
              </a:spcAft>
              <a:buFont typeface="Arial" pitchFamily="34" charset="0"/>
              <a:buChar char="•"/>
              <a:defRPr/>
            </a:pPr>
            <a:r>
              <a:rPr lang="en-GB" sz="2400" dirty="0">
                <a:solidFill>
                  <a:prstClr val="black"/>
                </a:solidFill>
                <a:latin typeface="+mn-lt"/>
                <a:cs typeface="+mn-cs"/>
              </a:rPr>
              <a:t>Paying someone to do it for you </a:t>
            </a:r>
          </a:p>
          <a:p>
            <a:pPr marL="457200" indent="-457200" fontAlgn="auto">
              <a:spcBef>
                <a:spcPts val="0"/>
              </a:spcBef>
              <a:spcAft>
                <a:spcPts val="0"/>
              </a:spcAft>
              <a:buFont typeface="Arial" pitchFamily="34" charset="0"/>
              <a:buChar char="•"/>
              <a:defRPr/>
            </a:pPr>
            <a:r>
              <a:rPr lang="en-GB" sz="2400" dirty="0">
                <a:solidFill>
                  <a:prstClr val="black"/>
                </a:solidFill>
                <a:latin typeface="+mn-lt"/>
                <a:cs typeface="+mn-cs"/>
              </a:rPr>
              <a:t>Not showing your sources (words and work) transparently enough </a:t>
            </a:r>
          </a:p>
          <a:p>
            <a:pPr marL="457200" indent="-457200" fontAlgn="auto">
              <a:spcBef>
                <a:spcPts val="0"/>
              </a:spcBef>
              <a:spcAft>
                <a:spcPts val="0"/>
              </a:spcAft>
              <a:buFont typeface="Arial" pitchFamily="34" charset="0"/>
              <a:buChar char="•"/>
              <a:defRPr/>
            </a:pPr>
            <a:r>
              <a:rPr lang="en-GB" sz="2400" dirty="0">
                <a:solidFill>
                  <a:prstClr val="black"/>
                </a:solidFill>
                <a:latin typeface="+mn-lt"/>
                <a:cs typeface="+mn-cs"/>
              </a:rPr>
              <a:t>Working closely with others and not acknowledging the shared work </a:t>
            </a:r>
          </a:p>
        </p:txBody>
      </p:sp>
      <p:pic>
        <p:nvPicPr>
          <p:cNvPr id="7" name="Sound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480"/>
    </mc:Choice>
    <mc:Fallback xmlns="">
      <p:transition xmlns:p14="http://schemas.microsoft.com/office/powerpoint/2010/main" spd="slow" advTm="61480"/>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3438" y="476250"/>
            <a:ext cx="4176712" cy="4525963"/>
          </a:xfrm>
        </p:spPr>
        <p:txBody>
          <a:bodyPr rtlCol="0">
            <a:normAutofit fontScale="62500" lnSpcReduction="20000"/>
          </a:bodyPr>
          <a:lstStyle/>
          <a:p>
            <a:pPr marL="0" indent="0" fontAlgn="auto">
              <a:lnSpc>
                <a:spcPct val="120000"/>
              </a:lnSpc>
              <a:spcBef>
                <a:spcPts val="0"/>
              </a:spcBef>
              <a:spcAft>
                <a:spcPts val="0"/>
              </a:spcAft>
              <a:buFont typeface="Arial" pitchFamily="34" charset="0"/>
              <a:buNone/>
              <a:defRPr/>
            </a:pPr>
            <a:r>
              <a:rPr lang="en-GB" sz="3800" b="1" dirty="0">
                <a:solidFill>
                  <a:prstClr val="black"/>
                </a:solidFill>
                <a:ea typeface="+mj-ea"/>
                <a:cs typeface="+mj-cs"/>
              </a:rPr>
              <a:t>Harvard Referencing - </a:t>
            </a:r>
          </a:p>
          <a:p>
            <a:pPr marL="0" indent="0" fontAlgn="auto">
              <a:lnSpc>
                <a:spcPct val="120000"/>
              </a:lnSpc>
              <a:spcBef>
                <a:spcPts val="0"/>
              </a:spcBef>
              <a:spcAft>
                <a:spcPts val="0"/>
              </a:spcAft>
              <a:buFont typeface="Arial" pitchFamily="34" charset="0"/>
              <a:buNone/>
              <a:defRPr/>
            </a:pPr>
            <a:r>
              <a:rPr lang="en-GB" sz="3800" b="1" dirty="0">
                <a:solidFill>
                  <a:prstClr val="black"/>
                </a:solidFill>
                <a:ea typeface="+mj-ea"/>
                <a:cs typeface="+mj-cs"/>
              </a:rPr>
              <a:t>7 questions</a:t>
            </a:r>
          </a:p>
          <a:p>
            <a:pPr marL="0" indent="0" fontAlgn="auto">
              <a:lnSpc>
                <a:spcPct val="120000"/>
              </a:lnSpc>
              <a:spcBef>
                <a:spcPts val="0"/>
              </a:spcBef>
              <a:spcAft>
                <a:spcPts val="0"/>
              </a:spcAft>
              <a:buFont typeface="Arial" pitchFamily="34" charset="0"/>
              <a:buNone/>
              <a:defRPr/>
            </a:pPr>
            <a:endParaRPr lang="en-GB" dirty="0"/>
          </a:p>
          <a:p>
            <a:pPr marL="0" indent="0" fontAlgn="auto">
              <a:lnSpc>
                <a:spcPct val="120000"/>
              </a:lnSpc>
              <a:spcBef>
                <a:spcPts val="0"/>
              </a:spcBef>
              <a:spcAft>
                <a:spcPts val="0"/>
              </a:spcAft>
              <a:buFont typeface="Arial" pitchFamily="34" charset="0"/>
              <a:buNone/>
              <a:defRPr/>
            </a:pPr>
            <a:r>
              <a:rPr lang="en-GB" dirty="0"/>
              <a:t>A reference is complete when we know:</a:t>
            </a:r>
          </a:p>
          <a:p>
            <a:pPr marL="514350" indent="-457200" fontAlgn="auto">
              <a:lnSpc>
                <a:spcPct val="120000"/>
              </a:lnSpc>
              <a:spcBef>
                <a:spcPts val="0"/>
              </a:spcBef>
              <a:spcAft>
                <a:spcPts val="0"/>
              </a:spcAft>
              <a:buFont typeface="Arial" pitchFamily="34" charset="0"/>
              <a:buChar char="•"/>
              <a:defRPr/>
            </a:pPr>
            <a:r>
              <a:rPr lang="en-GB" dirty="0"/>
              <a:t>Who wrote it or edited it?</a:t>
            </a:r>
          </a:p>
          <a:p>
            <a:pPr marL="514350" indent="-457200" fontAlgn="auto">
              <a:lnSpc>
                <a:spcPct val="120000"/>
              </a:lnSpc>
              <a:spcBef>
                <a:spcPts val="0"/>
              </a:spcBef>
              <a:spcAft>
                <a:spcPts val="0"/>
              </a:spcAft>
              <a:buFont typeface="Arial" pitchFamily="34" charset="0"/>
              <a:buChar char="•"/>
              <a:defRPr/>
            </a:pPr>
            <a:r>
              <a:rPr lang="en-GB" dirty="0"/>
              <a:t>When was it published?</a:t>
            </a:r>
          </a:p>
          <a:p>
            <a:pPr marL="514350" indent="-457200" fontAlgn="auto">
              <a:lnSpc>
                <a:spcPct val="120000"/>
              </a:lnSpc>
              <a:spcBef>
                <a:spcPts val="0"/>
              </a:spcBef>
              <a:spcAft>
                <a:spcPts val="0"/>
              </a:spcAft>
              <a:buFont typeface="Arial" pitchFamily="34" charset="0"/>
              <a:buChar char="•"/>
              <a:defRPr/>
            </a:pPr>
            <a:r>
              <a:rPr lang="en-GB" dirty="0"/>
              <a:t>What’s it called?</a:t>
            </a:r>
          </a:p>
          <a:p>
            <a:pPr marL="514350" indent="-457200" fontAlgn="auto">
              <a:lnSpc>
                <a:spcPct val="120000"/>
              </a:lnSpc>
              <a:spcBef>
                <a:spcPts val="0"/>
              </a:spcBef>
              <a:spcAft>
                <a:spcPts val="0"/>
              </a:spcAft>
              <a:buFont typeface="Arial" pitchFamily="34" charset="0"/>
              <a:buChar char="•"/>
              <a:defRPr/>
            </a:pPr>
            <a:r>
              <a:rPr lang="en-GB" dirty="0"/>
              <a:t>What kind of a source is it (book, article, website)?</a:t>
            </a:r>
          </a:p>
          <a:p>
            <a:pPr marL="514350" indent="-457200" fontAlgn="auto">
              <a:lnSpc>
                <a:spcPct val="120000"/>
              </a:lnSpc>
              <a:spcBef>
                <a:spcPts val="0"/>
              </a:spcBef>
              <a:spcAft>
                <a:spcPts val="0"/>
              </a:spcAft>
              <a:buFont typeface="Arial" pitchFamily="34" charset="0"/>
              <a:buChar char="•"/>
              <a:defRPr/>
            </a:pPr>
            <a:r>
              <a:rPr lang="en-GB" dirty="0"/>
              <a:t>Where was it published?</a:t>
            </a:r>
          </a:p>
          <a:p>
            <a:pPr marL="514350" indent="-457200" fontAlgn="auto">
              <a:lnSpc>
                <a:spcPct val="120000"/>
              </a:lnSpc>
              <a:spcBef>
                <a:spcPts val="0"/>
              </a:spcBef>
              <a:spcAft>
                <a:spcPts val="0"/>
              </a:spcAft>
              <a:buFont typeface="Arial" pitchFamily="34" charset="0"/>
              <a:buChar char="•"/>
              <a:defRPr/>
            </a:pPr>
            <a:r>
              <a:rPr lang="en-GB" dirty="0"/>
              <a:t>Who published it?</a:t>
            </a:r>
          </a:p>
          <a:p>
            <a:pPr marL="514350" indent="-457200" fontAlgn="auto">
              <a:lnSpc>
                <a:spcPct val="120000"/>
              </a:lnSpc>
              <a:spcBef>
                <a:spcPts val="0"/>
              </a:spcBef>
              <a:spcAft>
                <a:spcPts val="0"/>
              </a:spcAft>
              <a:buFont typeface="Arial" pitchFamily="34" charset="0"/>
              <a:buChar char="•"/>
              <a:defRPr/>
            </a:pPr>
            <a:r>
              <a:rPr lang="en-GB" dirty="0"/>
              <a:t>What page is the relevant material on?</a:t>
            </a:r>
            <a:endParaRPr lang="en-US" dirty="0"/>
          </a:p>
        </p:txBody>
      </p:sp>
      <p:sp>
        <p:nvSpPr>
          <p:cNvPr id="4" name="TextBox 3"/>
          <p:cNvSpPr txBox="1"/>
          <p:nvPr/>
        </p:nvSpPr>
        <p:spPr>
          <a:xfrm>
            <a:off x="250825" y="476250"/>
            <a:ext cx="4249738" cy="5110163"/>
          </a:xfrm>
          <a:prstGeom prst="rect">
            <a:avLst/>
          </a:prstGeom>
          <a:noFill/>
        </p:spPr>
        <p:txBody>
          <a:bodyPr>
            <a:spAutoFit/>
          </a:bodyPr>
          <a:lstStyle/>
          <a:p>
            <a:pPr fontAlgn="auto">
              <a:spcBef>
                <a:spcPts val="0"/>
              </a:spcBef>
              <a:spcAft>
                <a:spcPts val="0"/>
              </a:spcAft>
              <a:defRPr/>
            </a:pPr>
            <a:r>
              <a:rPr lang="en-GB" sz="2400" b="1" dirty="0" err="1">
                <a:latin typeface="+mn-lt"/>
                <a:cs typeface="+mn-cs"/>
              </a:rPr>
              <a:t>Cyfeirnodi</a:t>
            </a:r>
            <a:r>
              <a:rPr lang="en-GB" sz="2400" b="1" dirty="0">
                <a:latin typeface="+mn-lt"/>
                <a:cs typeface="+mn-cs"/>
              </a:rPr>
              <a:t> Harvard – 7 </a:t>
            </a:r>
            <a:r>
              <a:rPr lang="en-GB" sz="2400" b="1" dirty="0" err="1">
                <a:latin typeface="+mn-lt"/>
                <a:cs typeface="+mn-cs"/>
              </a:rPr>
              <a:t>Cwestiwn</a:t>
            </a:r>
            <a:endParaRPr lang="en-GB" sz="2400" b="1" dirty="0">
              <a:latin typeface="+mn-lt"/>
              <a:cs typeface="+mn-cs"/>
            </a:endParaRPr>
          </a:p>
          <a:p>
            <a:pPr fontAlgn="auto">
              <a:spcBef>
                <a:spcPts val="0"/>
              </a:spcBef>
              <a:spcAft>
                <a:spcPts val="0"/>
              </a:spcAft>
              <a:defRPr/>
            </a:pPr>
            <a:endParaRPr lang="en-GB" dirty="0">
              <a:latin typeface="+mn-lt"/>
              <a:cs typeface="+mn-cs"/>
            </a:endParaRPr>
          </a:p>
          <a:p>
            <a:pPr fontAlgn="auto">
              <a:spcBef>
                <a:spcPts val="0"/>
              </a:spcBef>
              <a:spcAft>
                <a:spcPts val="0"/>
              </a:spcAft>
              <a:defRPr/>
            </a:pPr>
            <a:r>
              <a:rPr lang="en-GB" sz="2000" dirty="0">
                <a:latin typeface="+mn-lt"/>
                <a:cs typeface="+mn-cs"/>
              </a:rPr>
              <a:t>Mae </a:t>
            </a:r>
            <a:r>
              <a:rPr lang="en-GB" sz="2000" dirty="0" err="1">
                <a:latin typeface="+mn-lt"/>
                <a:cs typeface="+mn-cs"/>
              </a:rPr>
              <a:t>cyfeirnod</a:t>
            </a:r>
            <a:r>
              <a:rPr lang="en-GB" sz="2000" dirty="0">
                <a:latin typeface="+mn-lt"/>
                <a:cs typeface="+mn-cs"/>
              </a:rPr>
              <a:t> </a:t>
            </a:r>
            <a:r>
              <a:rPr lang="en-GB" sz="2000" dirty="0" err="1">
                <a:latin typeface="+mn-lt"/>
                <a:cs typeface="+mn-cs"/>
              </a:rPr>
              <a:t>yn</a:t>
            </a:r>
            <a:r>
              <a:rPr lang="en-GB" sz="2000" dirty="0">
                <a:latin typeface="+mn-lt"/>
                <a:cs typeface="+mn-cs"/>
              </a:rPr>
              <a:t> </a:t>
            </a:r>
            <a:r>
              <a:rPr lang="en-GB" sz="2000" dirty="0" err="1">
                <a:latin typeface="+mn-lt"/>
                <a:cs typeface="+mn-cs"/>
              </a:rPr>
              <a:t>gyflwan</a:t>
            </a:r>
            <a:r>
              <a:rPr lang="en-GB" sz="2000" dirty="0">
                <a:latin typeface="+mn-lt"/>
                <a:cs typeface="+mn-cs"/>
              </a:rPr>
              <a:t> pan </a:t>
            </a:r>
            <a:r>
              <a:rPr lang="en-GB" sz="2000" dirty="0" err="1">
                <a:latin typeface="+mn-lt"/>
                <a:cs typeface="+mn-cs"/>
              </a:rPr>
              <a:t>fyddwn</a:t>
            </a:r>
            <a:r>
              <a:rPr lang="en-GB" sz="2000" dirty="0">
                <a:latin typeface="+mn-lt"/>
                <a:cs typeface="+mn-cs"/>
              </a:rPr>
              <a:t> </a:t>
            </a:r>
            <a:r>
              <a:rPr lang="en-GB" sz="2000" dirty="0" err="1">
                <a:latin typeface="+mn-lt"/>
                <a:cs typeface="+mn-cs"/>
              </a:rPr>
              <a:t>yn</a:t>
            </a:r>
            <a:r>
              <a:rPr lang="en-GB" sz="2000" dirty="0">
                <a:latin typeface="+mn-lt"/>
                <a:cs typeface="+mn-cs"/>
              </a:rPr>
              <a:t> </a:t>
            </a:r>
            <a:r>
              <a:rPr lang="en-GB" sz="2000" dirty="0" err="1">
                <a:latin typeface="+mn-lt"/>
                <a:cs typeface="+mn-cs"/>
              </a:rPr>
              <a:t>gwybod</a:t>
            </a:r>
            <a:r>
              <a:rPr lang="en-GB" sz="2000" dirty="0">
                <a:latin typeface="+mn-lt"/>
                <a:cs typeface="+mn-cs"/>
              </a:rPr>
              <a:t>:</a:t>
            </a:r>
          </a:p>
          <a:p>
            <a:pPr marL="342900" indent="-342900" fontAlgn="auto">
              <a:spcBef>
                <a:spcPts val="0"/>
              </a:spcBef>
              <a:spcAft>
                <a:spcPts val="0"/>
              </a:spcAft>
              <a:buFont typeface="Arial" pitchFamily="34" charset="0"/>
              <a:buChar char="•"/>
              <a:defRPr/>
            </a:pPr>
            <a:r>
              <a:rPr lang="en-GB" sz="2000" dirty="0" err="1">
                <a:latin typeface="+mn-lt"/>
                <a:cs typeface="+mn-cs"/>
              </a:rPr>
              <a:t>Pwy</a:t>
            </a:r>
            <a:r>
              <a:rPr lang="en-GB" sz="2000" dirty="0">
                <a:latin typeface="+mn-lt"/>
                <a:cs typeface="+mn-cs"/>
              </a:rPr>
              <a:t> </a:t>
            </a:r>
            <a:r>
              <a:rPr lang="en-GB" sz="2000" dirty="0" err="1">
                <a:latin typeface="+mn-lt"/>
                <a:cs typeface="+mn-cs"/>
              </a:rPr>
              <a:t>ysgrifennodd</a:t>
            </a:r>
            <a:r>
              <a:rPr lang="en-GB" sz="2000" dirty="0">
                <a:latin typeface="+mn-lt"/>
                <a:cs typeface="+mn-cs"/>
              </a:rPr>
              <a:t> / </a:t>
            </a:r>
            <a:r>
              <a:rPr lang="en-GB" sz="2000" dirty="0" err="1">
                <a:latin typeface="+mn-lt"/>
                <a:cs typeface="+mn-cs"/>
              </a:rPr>
              <a:t>olygodd</a:t>
            </a:r>
            <a:r>
              <a:rPr lang="en-GB" sz="2000" dirty="0">
                <a:latin typeface="+mn-lt"/>
                <a:cs typeface="+mn-cs"/>
              </a:rPr>
              <a:t> y </a:t>
            </a:r>
            <a:r>
              <a:rPr lang="en-GB" sz="2000" dirty="0" err="1">
                <a:latin typeface="+mn-lt"/>
                <a:cs typeface="+mn-cs"/>
              </a:rPr>
              <a:t>gwaith</a:t>
            </a:r>
            <a:r>
              <a:rPr lang="en-GB" sz="2000" dirty="0">
                <a:latin typeface="+mn-lt"/>
                <a:cs typeface="+mn-cs"/>
              </a:rPr>
              <a:t>?</a:t>
            </a:r>
          </a:p>
          <a:p>
            <a:pPr marL="342900" indent="-342900" fontAlgn="auto">
              <a:spcBef>
                <a:spcPts val="0"/>
              </a:spcBef>
              <a:spcAft>
                <a:spcPts val="0"/>
              </a:spcAft>
              <a:buFont typeface="Arial" pitchFamily="34" charset="0"/>
              <a:buChar char="•"/>
              <a:defRPr/>
            </a:pPr>
            <a:r>
              <a:rPr lang="en-GB" sz="2000" dirty="0" err="1">
                <a:latin typeface="+mn-lt"/>
                <a:cs typeface="+mn-cs"/>
              </a:rPr>
              <a:t>Pryd</a:t>
            </a:r>
            <a:r>
              <a:rPr lang="en-GB" sz="2000" dirty="0">
                <a:latin typeface="+mn-lt"/>
                <a:cs typeface="+mn-cs"/>
              </a:rPr>
              <a:t> y </a:t>
            </a:r>
            <a:r>
              <a:rPr lang="en-GB" sz="2000" dirty="0" err="1">
                <a:latin typeface="+mn-lt"/>
                <a:cs typeface="+mn-cs"/>
              </a:rPr>
              <a:t>cyhoeddwyd</a:t>
            </a:r>
            <a:r>
              <a:rPr lang="en-GB" sz="2000" dirty="0">
                <a:latin typeface="+mn-lt"/>
                <a:cs typeface="+mn-cs"/>
              </a:rPr>
              <a:t> </a:t>
            </a:r>
            <a:r>
              <a:rPr lang="en-GB" sz="2000" dirty="0" err="1">
                <a:latin typeface="+mn-lt"/>
                <a:cs typeface="+mn-cs"/>
              </a:rPr>
              <a:t>ef</a:t>
            </a:r>
            <a:r>
              <a:rPr lang="en-GB" sz="2000" dirty="0">
                <a:latin typeface="+mn-lt"/>
                <a:cs typeface="+mn-cs"/>
              </a:rPr>
              <a:t>?</a:t>
            </a:r>
          </a:p>
          <a:p>
            <a:pPr marL="342900" indent="-342900" fontAlgn="auto">
              <a:spcBef>
                <a:spcPts val="0"/>
              </a:spcBef>
              <a:spcAft>
                <a:spcPts val="0"/>
              </a:spcAft>
              <a:buFont typeface="Arial" pitchFamily="34" charset="0"/>
              <a:buChar char="•"/>
              <a:defRPr/>
            </a:pPr>
            <a:r>
              <a:rPr lang="en-GB" sz="2000" dirty="0">
                <a:latin typeface="+mn-lt"/>
                <a:cs typeface="+mn-cs"/>
              </a:rPr>
              <a:t>Beth </a:t>
            </a:r>
            <a:r>
              <a:rPr lang="en-GB" sz="2000" dirty="0" err="1">
                <a:latin typeface="+mn-lt"/>
                <a:cs typeface="+mn-cs"/>
              </a:rPr>
              <a:t>yw</a:t>
            </a:r>
            <a:r>
              <a:rPr lang="en-GB" sz="2000" dirty="0">
                <a:latin typeface="+mn-lt"/>
                <a:cs typeface="+mn-cs"/>
              </a:rPr>
              <a:t> </a:t>
            </a:r>
            <a:r>
              <a:rPr lang="en-GB" sz="2000" dirty="0" err="1">
                <a:latin typeface="+mn-lt"/>
                <a:cs typeface="+mn-cs"/>
              </a:rPr>
              <a:t>ei</a:t>
            </a:r>
            <a:r>
              <a:rPr lang="en-GB" sz="2000" dirty="0">
                <a:latin typeface="+mn-lt"/>
                <a:cs typeface="+mn-cs"/>
              </a:rPr>
              <a:t> </a:t>
            </a:r>
            <a:r>
              <a:rPr lang="en-GB" sz="2000" dirty="0" err="1">
                <a:latin typeface="+mn-lt"/>
                <a:cs typeface="+mn-cs"/>
              </a:rPr>
              <a:t>enw</a:t>
            </a:r>
            <a:r>
              <a:rPr lang="en-GB" sz="2000" dirty="0">
                <a:latin typeface="+mn-lt"/>
                <a:cs typeface="+mn-cs"/>
              </a:rPr>
              <a:t>?</a:t>
            </a:r>
          </a:p>
          <a:p>
            <a:pPr marL="342900" indent="-342900" fontAlgn="auto">
              <a:spcBef>
                <a:spcPts val="0"/>
              </a:spcBef>
              <a:spcAft>
                <a:spcPts val="0"/>
              </a:spcAft>
              <a:buFont typeface="Arial" pitchFamily="34" charset="0"/>
              <a:buChar char="•"/>
              <a:defRPr/>
            </a:pPr>
            <a:r>
              <a:rPr lang="en-GB" sz="2000" dirty="0">
                <a:latin typeface="+mn-lt"/>
                <a:cs typeface="+mn-cs"/>
              </a:rPr>
              <a:t>Beth </a:t>
            </a:r>
            <a:r>
              <a:rPr lang="en-GB" sz="2000" dirty="0" err="1">
                <a:latin typeface="+mn-lt"/>
                <a:cs typeface="+mn-cs"/>
              </a:rPr>
              <a:t>yw’r</a:t>
            </a:r>
            <a:r>
              <a:rPr lang="en-GB" sz="2000" dirty="0">
                <a:latin typeface="+mn-lt"/>
                <a:cs typeface="+mn-cs"/>
              </a:rPr>
              <a:t> </a:t>
            </a:r>
            <a:r>
              <a:rPr lang="en-GB" sz="2000" dirty="0" err="1">
                <a:latin typeface="+mn-lt"/>
                <a:cs typeface="+mn-cs"/>
              </a:rPr>
              <a:t>ffynhonnell</a:t>
            </a:r>
            <a:r>
              <a:rPr lang="en-GB" sz="2000" dirty="0">
                <a:latin typeface="+mn-lt"/>
                <a:cs typeface="+mn-cs"/>
              </a:rPr>
              <a:t> (</a:t>
            </a:r>
            <a:r>
              <a:rPr lang="en-GB" sz="2000" dirty="0" err="1">
                <a:latin typeface="+mn-lt"/>
                <a:cs typeface="+mn-cs"/>
              </a:rPr>
              <a:t>llyfr</a:t>
            </a:r>
            <a:r>
              <a:rPr lang="en-GB" sz="2000" dirty="0">
                <a:latin typeface="+mn-lt"/>
                <a:cs typeface="+mn-cs"/>
              </a:rPr>
              <a:t>, </a:t>
            </a:r>
            <a:r>
              <a:rPr lang="en-GB" sz="2000" dirty="0" err="1">
                <a:latin typeface="+mn-lt"/>
                <a:cs typeface="+mn-cs"/>
              </a:rPr>
              <a:t>erthygl</a:t>
            </a:r>
            <a:r>
              <a:rPr lang="en-GB" sz="2000" dirty="0">
                <a:latin typeface="+mn-lt"/>
                <a:cs typeface="+mn-cs"/>
              </a:rPr>
              <a:t>, gwefan)?</a:t>
            </a:r>
          </a:p>
          <a:p>
            <a:pPr marL="342900" indent="-342900" fontAlgn="auto">
              <a:spcBef>
                <a:spcPts val="0"/>
              </a:spcBef>
              <a:spcAft>
                <a:spcPts val="0"/>
              </a:spcAft>
              <a:buFont typeface="Arial" pitchFamily="34" charset="0"/>
              <a:buChar char="•"/>
              <a:defRPr/>
            </a:pPr>
            <a:r>
              <a:rPr lang="en-GB" sz="2000" dirty="0" err="1">
                <a:latin typeface="+mn-lt"/>
                <a:cs typeface="+mn-cs"/>
              </a:rPr>
              <a:t>Ble</a:t>
            </a:r>
            <a:r>
              <a:rPr lang="en-GB" sz="2000" dirty="0">
                <a:latin typeface="+mn-lt"/>
                <a:cs typeface="+mn-cs"/>
              </a:rPr>
              <a:t> </a:t>
            </a:r>
            <a:r>
              <a:rPr lang="en-GB" sz="2000" dirty="0" err="1">
                <a:latin typeface="+mn-lt"/>
                <a:cs typeface="+mn-cs"/>
              </a:rPr>
              <a:t>cyhoeddwyd</a:t>
            </a:r>
            <a:r>
              <a:rPr lang="en-GB" sz="2000" dirty="0">
                <a:latin typeface="+mn-lt"/>
                <a:cs typeface="+mn-cs"/>
              </a:rPr>
              <a:t> </a:t>
            </a:r>
            <a:r>
              <a:rPr lang="en-GB" sz="2000" dirty="0" err="1">
                <a:latin typeface="+mn-lt"/>
                <a:cs typeface="+mn-cs"/>
              </a:rPr>
              <a:t>ef</a:t>
            </a:r>
            <a:r>
              <a:rPr lang="en-GB" sz="2000" dirty="0">
                <a:latin typeface="+mn-lt"/>
                <a:cs typeface="+mn-cs"/>
              </a:rPr>
              <a:t>?</a:t>
            </a:r>
          </a:p>
          <a:p>
            <a:pPr marL="342900" indent="-342900" fontAlgn="auto">
              <a:spcBef>
                <a:spcPts val="0"/>
              </a:spcBef>
              <a:spcAft>
                <a:spcPts val="0"/>
              </a:spcAft>
              <a:buFont typeface="Arial" pitchFamily="34" charset="0"/>
              <a:buChar char="•"/>
              <a:defRPr/>
            </a:pPr>
            <a:r>
              <a:rPr lang="en-GB" sz="2000" dirty="0" err="1">
                <a:latin typeface="+mn-lt"/>
                <a:cs typeface="+mn-cs"/>
              </a:rPr>
              <a:t>Pwy</a:t>
            </a:r>
            <a:r>
              <a:rPr lang="en-GB" sz="2000" dirty="0">
                <a:latin typeface="+mn-lt"/>
                <a:cs typeface="+mn-cs"/>
              </a:rPr>
              <a:t> </a:t>
            </a:r>
            <a:r>
              <a:rPr lang="en-GB" sz="2000" dirty="0" err="1">
                <a:latin typeface="+mn-lt"/>
                <a:cs typeface="+mn-cs"/>
              </a:rPr>
              <a:t>gyhoeddodd</a:t>
            </a:r>
            <a:r>
              <a:rPr lang="en-GB" sz="2000" dirty="0">
                <a:latin typeface="+mn-lt"/>
                <a:cs typeface="+mn-cs"/>
              </a:rPr>
              <a:t> </a:t>
            </a:r>
            <a:r>
              <a:rPr lang="en-GB" sz="2000" dirty="0" err="1">
                <a:latin typeface="+mn-lt"/>
                <a:cs typeface="+mn-cs"/>
              </a:rPr>
              <a:t>ef</a:t>
            </a:r>
            <a:r>
              <a:rPr lang="en-GB" sz="2000" dirty="0">
                <a:latin typeface="+mn-lt"/>
                <a:cs typeface="+mn-cs"/>
              </a:rPr>
              <a:t>?</a:t>
            </a:r>
          </a:p>
          <a:p>
            <a:pPr marL="342900" indent="-342900" fontAlgn="auto">
              <a:spcBef>
                <a:spcPts val="0"/>
              </a:spcBef>
              <a:spcAft>
                <a:spcPts val="0"/>
              </a:spcAft>
              <a:buFont typeface="Arial" pitchFamily="34" charset="0"/>
              <a:buChar char="•"/>
              <a:defRPr/>
            </a:pPr>
            <a:r>
              <a:rPr lang="en-GB" sz="2000" dirty="0" err="1">
                <a:latin typeface="+mn-lt"/>
                <a:cs typeface="+mn-cs"/>
              </a:rPr>
              <a:t>Ar</a:t>
            </a:r>
            <a:r>
              <a:rPr lang="en-GB" sz="2000" dirty="0">
                <a:latin typeface="+mn-lt"/>
                <a:cs typeface="+mn-cs"/>
              </a:rPr>
              <a:t> </a:t>
            </a:r>
            <a:r>
              <a:rPr lang="en-GB" sz="2000" dirty="0" err="1">
                <a:latin typeface="+mn-lt"/>
                <a:cs typeface="+mn-cs"/>
              </a:rPr>
              <a:t>ba</a:t>
            </a:r>
            <a:r>
              <a:rPr lang="en-GB" sz="2000" dirty="0">
                <a:latin typeface="+mn-lt"/>
                <a:cs typeface="+mn-cs"/>
              </a:rPr>
              <a:t> </a:t>
            </a:r>
            <a:r>
              <a:rPr lang="en-GB" sz="2000" dirty="0" err="1">
                <a:latin typeface="+mn-lt"/>
                <a:cs typeface="+mn-cs"/>
              </a:rPr>
              <a:t>dudalen</a:t>
            </a:r>
            <a:r>
              <a:rPr lang="en-GB" sz="2000" dirty="0">
                <a:latin typeface="+mn-lt"/>
                <a:cs typeface="+mn-cs"/>
              </a:rPr>
              <a:t> </a:t>
            </a:r>
            <a:r>
              <a:rPr lang="en-GB" sz="2000" dirty="0" err="1">
                <a:latin typeface="+mn-lt"/>
                <a:cs typeface="+mn-cs"/>
              </a:rPr>
              <a:t>mae’r</a:t>
            </a:r>
            <a:r>
              <a:rPr lang="en-GB" sz="2000" dirty="0">
                <a:latin typeface="+mn-lt"/>
                <a:cs typeface="+mn-cs"/>
              </a:rPr>
              <a:t> </a:t>
            </a:r>
            <a:r>
              <a:rPr lang="en-GB" sz="2000" dirty="0" err="1">
                <a:latin typeface="+mn-lt"/>
                <a:cs typeface="+mn-cs"/>
              </a:rPr>
              <a:t>deunydd</a:t>
            </a:r>
            <a:r>
              <a:rPr lang="en-GB" sz="2000" dirty="0">
                <a:latin typeface="+mn-lt"/>
                <a:cs typeface="+mn-cs"/>
              </a:rPr>
              <a:t> y </a:t>
            </a:r>
            <a:r>
              <a:rPr lang="en-GB" sz="2000" dirty="0" err="1">
                <a:latin typeface="+mn-lt"/>
                <a:cs typeface="+mn-cs"/>
              </a:rPr>
              <a:t>cyfeiriwyd</a:t>
            </a:r>
            <a:r>
              <a:rPr lang="en-GB" sz="2000" dirty="0">
                <a:latin typeface="+mn-lt"/>
                <a:cs typeface="+mn-cs"/>
              </a:rPr>
              <a:t> </a:t>
            </a:r>
            <a:r>
              <a:rPr lang="en-GB" sz="2000" dirty="0" err="1">
                <a:latin typeface="+mn-lt"/>
                <a:cs typeface="+mn-cs"/>
              </a:rPr>
              <a:t>ato</a:t>
            </a:r>
            <a:r>
              <a:rPr lang="en-GB" sz="2000" dirty="0">
                <a:latin typeface="+mn-lt"/>
                <a:cs typeface="+mn-cs"/>
              </a:rPr>
              <a:t>?</a:t>
            </a:r>
          </a:p>
          <a:p>
            <a:pPr marL="342900" indent="-342900" fontAlgn="auto">
              <a:spcBef>
                <a:spcPts val="0"/>
              </a:spcBef>
              <a:spcAft>
                <a:spcPts val="0"/>
              </a:spcAft>
              <a:buFont typeface="Arial" pitchFamily="34" charset="0"/>
              <a:buChar char="•"/>
              <a:defRPr/>
            </a:pPr>
            <a:endParaRPr lang="en-GB" sz="2000" dirty="0">
              <a:latin typeface="+mn-lt"/>
              <a:cs typeface="+mn-cs"/>
            </a:endParaRPr>
          </a:p>
        </p:txBody>
      </p:sp>
      <p:pic>
        <p:nvPicPr>
          <p:cNvPr id="6" name="Sound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p:transition xmlns:p14="http://schemas.microsoft.com/office/powerpoint/2010/main" spd="slow" advTm="37294"/>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itle 1"/>
          <p:cNvSpPr>
            <a:spLocks noGrp="1"/>
          </p:cNvSpPr>
          <p:nvPr>
            <p:ph type="title"/>
          </p:nvPr>
        </p:nvSpPr>
        <p:spPr/>
        <p:txBody>
          <a:bodyPr/>
          <a:lstStyle/>
          <a:p>
            <a:pPr algn="l"/>
            <a:r>
              <a:rPr lang="en-GB" sz="3600"/>
              <a:t>Cyfeirnodi Llyfrau</a:t>
            </a:r>
            <a:br>
              <a:rPr lang="en-GB" sz="3600"/>
            </a:br>
            <a:r>
              <a:rPr lang="en-GB" sz="3600" i="1"/>
              <a:t>Referencing Books</a:t>
            </a:r>
            <a:endParaRPr lang="en-US" sz="3600" i="1"/>
          </a:p>
        </p:txBody>
      </p:sp>
      <p:sp>
        <p:nvSpPr>
          <p:cNvPr id="3" name="Content Placeholder 2"/>
          <p:cNvSpPr>
            <a:spLocks noGrp="1"/>
          </p:cNvSpPr>
          <p:nvPr>
            <p:ph idx="1"/>
          </p:nvPr>
        </p:nvSpPr>
        <p:spPr>
          <a:xfrm>
            <a:off x="457200" y="1600200"/>
            <a:ext cx="8229600" cy="3916363"/>
          </a:xfrm>
        </p:spPr>
        <p:txBody>
          <a:bodyPr rtlCol="0">
            <a:normAutofit fontScale="92500" lnSpcReduction="10000"/>
          </a:bodyPr>
          <a:lstStyle/>
          <a:p>
            <a:pPr marL="0" indent="0" fontAlgn="auto">
              <a:spcAft>
                <a:spcPts val="0"/>
              </a:spcAft>
              <a:buFont typeface="Arial" pitchFamily="34" charset="0"/>
              <a:buNone/>
              <a:defRPr/>
            </a:pPr>
            <a:r>
              <a:rPr lang="en-GB" i="1" dirty="0" err="1">
                <a:solidFill>
                  <a:srgbClr val="FF0000"/>
                </a:solidFill>
              </a:rPr>
              <a:t>Yn</a:t>
            </a:r>
            <a:r>
              <a:rPr lang="en-GB" i="1" dirty="0">
                <a:solidFill>
                  <a:srgbClr val="FF0000"/>
                </a:solidFill>
              </a:rPr>
              <a:t> y </a:t>
            </a:r>
            <a:r>
              <a:rPr lang="en-GB" i="1" dirty="0" err="1">
                <a:solidFill>
                  <a:srgbClr val="FF0000"/>
                </a:solidFill>
              </a:rPr>
              <a:t>testun</a:t>
            </a:r>
            <a:r>
              <a:rPr lang="en-GB" i="1" dirty="0">
                <a:solidFill>
                  <a:srgbClr val="FF0000"/>
                </a:solidFill>
              </a:rPr>
              <a:t>: </a:t>
            </a:r>
            <a:r>
              <a:rPr lang="en-GB" dirty="0"/>
              <a:t>/ </a:t>
            </a:r>
            <a:r>
              <a:rPr lang="en-GB" i="1" dirty="0"/>
              <a:t>In the text:</a:t>
            </a:r>
          </a:p>
          <a:p>
            <a:pPr marL="0" indent="0" fontAlgn="auto">
              <a:spcAft>
                <a:spcPts val="0"/>
              </a:spcAft>
              <a:buFont typeface="Arial" pitchFamily="34" charset="0"/>
              <a:buNone/>
              <a:defRPr/>
            </a:pPr>
            <a:r>
              <a:rPr lang="en-GB" dirty="0"/>
              <a:t>‘what distinguishes stylistics from literary criticism on the one hand...’ (</a:t>
            </a:r>
            <a:r>
              <a:rPr lang="en-GB" dirty="0" err="1"/>
              <a:t>Widdowson</a:t>
            </a:r>
            <a:r>
              <a:rPr lang="en-GB" dirty="0"/>
              <a:t>, 1975:3). (</a:t>
            </a:r>
            <a:r>
              <a:rPr lang="en-GB" i="1" dirty="0" err="1">
                <a:solidFill>
                  <a:srgbClr val="FF0000"/>
                </a:solidFill>
              </a:rPr>
              <a:t>neu</a:t>
            </a:r>
            <a:r>
              <a:rPr lang="en-GB" i="1" dirty="0">
                <a:solidFill>
                  <a:srgbClr val="FF0000"/>
                </a:solidFill>
              </a:rPr>
              <a:t> </a:t>
            </a:r>
            <a:r>
              <a:rPr lang="en-GB" i="1" dirty="0" err="1">
                <a:solidFill>
                  <a:srgbClr val="FF0000"/>
                </a:solidFill>
              </a:rPr>
              <a:t>tud</a:t>
            </a:r>
            <a:r>
              <a:rPr lang="en-GB" i="1" dirty="0">
                <a:solidFill>
                  <a:srgbClr val="FF0000"/>
                </a:solidFill>
              </a:rPr>
              <a:t>. 3 </a:t>
            </a:r>
            <a:r>
              <a:rPr lang="en-GB" dirty="0"/>
              <a:t>/ or p.3)</a:t>
            </a:r>
          </a:p>
          <a:p>
            <a:pPr marL="0" indent="0" fontAlgn="auto">
              <a:spcAft>
                <a:spcPts val="0"/>
              </a:spcAft>
              <a:buFont typeface="Arial" pitchFamily="34" charset="0"/>
              <a:buNone/>
              <a:defRPr/>
            </a:pPr>
            <a:endParaRPr lang="en-GB" dirty="0"/>
          </a:p>
          <a:p>
            <a:pPr marL="0" indent="0" fontAlgn="auto">
              <a:spcAft>
                <a:spcPts val="0"/>
              </a:spcAft>
              <a:buFont typeface="Arial" pitchFamily="34" charset="0"/>
              <a:buNone/>
              <a:defRPr/>
            </a:pPr>
            <a:r>
              <a:rPr lang="en-GB" i="1" dirty="0" err="1">
                <a:solidFill>
                  <a:srgbClr val="FF0000"/>
                </a:solidFill>
              </a:rPr>
              <a:t>Yn</a:t>
            </a:r>
            <a:r>
              <a:rPr lang="en-GB" i="1" dirty="0">
                <a:solidFill>
                  <a:srgbClr val="FF0000"/>
                </a:solidFill>
              </a:rPr>
              <a:t> y </a:t>
            </a:r>
            <a:r>
              <a:rPr lang="en-GB" i="1" dirty="0" err="1">
                <a:solidFill>
                  <a:srgbClr val="FF0000"/>
                </a:solidFill>
              </a:rPr>
              <a:t>rhestr</a:t>
            </a:r>
            <a:r>
              <a:rPr lang="en-GB" i="1" dirty="0">
                <a:solidFill>
                  <a:srgbClr val="FF0000"/>
                </a:solidFill>
              </a:rPr>
              <a:t> </a:t>
            </a:r>
            <a:r>
              <a:rPr lang="en-GB" i="1" dirty="0" err="1">
                <a:solidFill>
                  <a:srgbClr val="FF0000"/>
                </a:solidFill>
              </a:rPr>
              <a:t>gyfeirnodi</a:t>
            </a:r>
            <a:r>
              <a:rPr lang="en-GB" i="1" dirty="0">
                <a:solidFill>
                  <a:srgbClr val="FF0000"/>
                </a:solidFill>
              </a:rPr>
              <a:t>: </a:t>
            </a:r>
            <a:r>
              <a:rPr lang="en-GB" i="1" dirty="0"/>
              <a:t>/ In the reference list:</a:t>
            </a:r>
          </a:p>
          <a:p>
            <a:pPr marL="0" indent="0" fontAlgn="auto">
              <a:spcAft>
                <a:spcPts val="0"/>
              </a:spcAft>
              <a:buFont typeface="Arial" pitchFamily="34" charset="0"/>
              <a:buNone/>
              <a:defRPr/>
            </a:pPr>
            <a:r>
              <a:rPr lang="en-GB" dirty="0" err="1"/>
              <a:t>Widdowson</a:t>
            </a:r>
            <a:r>
              <a:rPr lang="en-GB" dirty="0"/>
              <a:t>, H.G. (1975) </a:t>
            </a:r>
            <a:r>
              <a:rPr lang="en-GB" i="1" dirty="0"/>
              <a:t>Stylistics and the Teaching of Literature</a:t>
            </a:r>
            <a:r>
              <a:rPr lang="en-GB" dirty="0"/>
              <a:t>. London: Longman</a:t>
            </a:r>
            <a:endParaRPr lang="en-US" dirty="0"/>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471"/>
    </mc:Choice>
    <mc:Fallback xmlns="">
      <p:transition xmlns:p14="http://schemas.microsoft.com/office/powerpoint/2010/main" spd="slow" advTm="47471"/>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itle 1"/>
          <p:cNvSpPr>
            <a:spLocks noGrp="1"/>
          </p:cNvSpPr>
          <p:nvPr>
            <p:ph type="title"/>
          </p:nvPr>
        </p:nvSpPr>
        <p:spPr/>
        <p:txBody>
          <a:bodyPr/>
          <a:lstStyle/>
          <a:p>
            <a:pPr algn="l"/>
            <a:r>
              <a:rPr lang="en-GB" sz="3600"/>
              <a:t>Cyfeirnodi Erthyglau mewn Cyfnodolion </a:t>
            </a:r>
            <a:r>
              <a:rPr lang="en-GB" sz="3600" i="1"/>
              <a:t>Referencing Journal Articles</a:t>
            </a:r>
            <a:endParaRPr lang="en-US" sz="3600" i="1"/>
          </a:p>
        </p:txBody>
      </p:sp>
      <p:sp>
        <p:nvSpPr>
          <p:cNvPr id="3" name="Content Placeholder 2"/>
          <p:cNvSpPr>
            <a:spLocks noGrp="1"/>
          </p:cNvSpPr>
          <p:nvPr>
            <p:ph idx="1"/>
          </p:nvPr>
        </p:nvSpPr>
        <p:spPr>
          <a:xfrm>
            <a:off x="457200" y="1600200"/>
            <a:ext cx="8229600" cy="3916363"/>
          </a:xfrm>
        </p:spPr>
        <p:txBody>
          <a:bodyPr rtlCol="0">
            <a:normAutofit fontScale="85000" lnSpcReduction="20000"/>
          </a:bodyPr>
          <a:lstStyle/>
          <a:p>
            <a:pPr marL="0" indent="0" fontAlgn="auto">
              <a:spcAft>
                <a:spcPts val="0"/>
              </a:spcAft>
              <a:buFont typeface="Arial" pitchFamily="34" charset="0"/>
              <a:buNone/>
              <a:defRPr/>
            </a:pPr>
            <a:r>
              <a:rPr lang="en-GB" i="1" dirty="0" err="1">
                <a:solidFill>
                  <a:srgbClr val="FF0000"/>
                </a:solidFill>
              </a:rPr>
              <a:t>Yn</a:t>
            </a:r>
            <a:r>
              <a:rPr lang="en-GB" i="1" dirty="0">
                <a:solidFill>
                  <a:srgbClr val="FF0000"/>
                </a:solidFill>
              </a:rPr>
              <a:t> y </a:t>
            </a:r>
            <a:r>
              <a:rPr lang="en-GB" i="1" dirty="0" err="1">
                <a:solidFill>
                  <a:srgbClr val="FF0000"/>
                </a:solidFill>
              </a:rPr>
              <a:t>testun</a:t>
            </a:r>
            <a:r>
              <a:rPr lang="en-GB" i="1" dirty="0">
                <a:solidFill>
                  <a:srgbClr val="FF0000"/>
                </a:solidFill>
              </a:rPr>
              <a:t>: </a:t>
            </a:r>
            <a:r>
              <a:rPr lang="en-GB" dirty="0"/>
              <a:t>/ </a:t>
            </a:r>
            <a:r>
              <a:rPr lang="en-GB" i="1" dirty="0"/>
              <a:t>In the text:</a:t>
            </a:r>
          </a:p>
          <a:p>
            <a:pPr marL="0" indent="0" fontAlgn="auto">
              <a:spcAft>
                <a:spcPts val="0"/>
              </a:spcAft>
              <a:buFont typeface="Arial" pitchFamily="34" charset="0"/>
              <a:buNone/>
              <a:defRPr/>
            </a:pPr>
            <a:r>
              <a:rPr lang="en-GB" dirty="0"/>
              <a:t>‘keeping silent while someone else discloses facilitates dominance’ (Jenkins and Kramer, 1978:80)</a:t>
            </a:r>
          </a:p>
          <a:p>
            <a:pPr marL="0" indent="0" fontAlgn="auto">
              <a:spcAft>
                <a:spcPts val="0"/>
              </a:spcAft>
              <a:buFont typeface="Arial" pitchFamily="34" charset="0"/>
              <a:buNone/>
              <a:defRPr/>
            </a:pPr>
            <a:endParaRPr lang="en-GB" dirty="0"/>
          </a:p>
          <a:p>
            <a:pPr marL="0" indent="0" fontAlgn="auto">
              <a:spcAft>
                <a:spcPts val="0"/>
              </a:spcAft>
              <a:buFont typeface="Arial" pitchFamily="34" charset="0"/>
              <a:buNone/>
              <a:defRPr/>
            </a:pPr>
            <a:r>
              <a:rPr lang="en-GB" i="1" dirty="0" err="1">
                <a:solidFill>
                  <a:srgbClr val="FF0000"/>
                </a:solidFill>
              </a:rPr>
              <a:t>Yn</a:t>
            </a:r>
            <a:r>
              <a:rPr lang="en-GB" i="1" dirty="0">
                <a:solidFill>
                  <a:srgbClr val="FF0000"/>
                </a:solidFill>
              </a:rPr>
              <a:t> y </a:t>
            </a:r>
            <a:r>
              <a:rPr lang="en-GB" i="1" dirty="0" err="1">
                <a:solidFill>
                  <a:srgbClr val="FF0000"/>
                </a:solidFill>
              </a:rPr>
              <a:t>rhestr</a:t>
            </a:r>
            <a:r>
              <a:rPr lang="en-GB" i="1" dirty="0">
                <a:solidFill>
                  <a:srgbClr val="FF0000"/>
                </a:solidFill>
              </a:rPr>
              <a:t> </a:t>
            </a:r>
            <a:r>
              <a:rPr lang="en-GB" i="1" dirty="0" err="1">
                <a:solidFill>
                  <a:srgbClr val="FF0000"/>
                </a:solidFill>
              </a:rPr>
              <a:t>gyfeirnodi</a:t>
            </a:r>
            <a:r>
              <a:rPr lang="en-GB" i="1" dirty="0">
                <a:solidFill>
                  <a:srgbClr val="FF0000"/>
                </a:solidFill>
              </a:rPr>
              <a:t>: </a:t>
            </a:r>
            <a:r>
              <a:rPr lang="en-GB" dirty="0"/>
              <a:t>/ </a:t>
            </a:r>
            <a:r>
              <a:rPr lang="en-GB" i="1" dirty="0"/>
              <a:t>In the reference list:</a:t>
            </a:r>
          </a:p>
          <a:p>
            <a:pPr marL="0" indent="0" fontAlgn="auto">
              <a:spcAft>
                <a:spcPts val="0"/>
              </a:spcAft>
              <a:buFont typeface="Arial" pitchFamily="34" charset="0"/>
              <a:buNone/>
              <a:defRPr/>
            </a:pPr>
            <a:r>
              <a:rPr lang="en-GB" dirty="0"/>
              <a:t>Jenkins, L. and Kramer, C. (1978) ‘Small Group Processes: Learning from Women’ </a:t>
            </a:r>
            <a:r>
              <a:rPr lang="en-GB" i="1" dirty="0"/>
              <a:t>Women’s Studies International Quarterly</a:t>
            </a:r>
            <a:r>
              <a:rPr lang="en-GB" dirty="0"/>
              <a:t> 1(1):67-84.</a:t>
            </a:r>
          </a:p>
          <a:p>
            <a:pPr marL="0" indent="0" fontAlgn="auto">
              <a:spcAft>
                <a:spcPts val="0"/>
              </a:spcAft>
              <a:buFont typeface="Arial" pitchFamily="34" charset="0"/>
              <a:buNone/>
              <a:defRPr/>
            </a:pPr>
            <a:endParaRPr lang="en-GB" dirty="0"/>
          </a:p>
          <a:p>
            <a:pPr marL="0" indent="0" fontAlgn="auto">
              <a:spcAft>
                <a:spcPts val="0"/>
              </a:spcAft>
              <a:buFont typeface="Arial" pitchFamily="34" charset="0"/>
              <a:buNone/>
              <a:defRPr/>
            </a:pPr>
            <a:r>
              <a:rPr lang="en-GB" i="1" dirty="0" err="1">
                <a:solidFill>
                  <a:srgbClr val="FF0000"/>
                </a:solidFill>
              </a:rPr>
              <a:t>Mwy</a:t>
            </a:r>
            <a:r>
              <a:rPr lang="en-GB" i="1" dirty="0">
                <a:solidFill>
                  <a:srgbClr val="FF0000"/>
                </a:solidFill>
              </a:rPr>
              <a:t> </a:t>
            </a:r>
            <a:r>
              <a:rPr lang="en-GB" i="1" dirty="0" err="1">
                <a:solidFill>
                  <a:srgbClr val="FF0000"/>
                </a:solidFill>
              </a:rPr>
              <a:t>na</a:t>
            </a:r>
            <a:r>
              <a:rPr lang="en-GB" i="1" dirty="0">
                <a:solidFill>
                  <a:srgbClr val="FF0000"/>
                </a:solidFill>
              </a:rPr>
              <a:t> </a:t>
            </a:r>
            <a:r>
              <a:rPr lang="en-GB" i="1" dirty="0" err="1">
                <a:solidFill>
                  <a:srgbClr val="FF0000"/>
                </a:solidFill>
              </a:rPr>
              <a:t>dau</a:t>
            </a:r>
            <a:r>
              <a:rPr lang="en-GB" i="1" dirty="0">
                <a:solidFill>
                  <a:srgbClr val="FF0000"/>
                </a:solidFill>
              </a:rPr>
              <a:t> </a:t>
            </a:r>
            <a:r>
              <a:rPr lang="en-GB" i="1" dirty="0" err="1">
                <a:solidFill>
                  <a:srgbClr val="FF0000"/>
                </a:solidFill>
              </a:rPr>
              <a:t>awdur</a:t>
            </a:r>
            <a:r>
              <a:rPr lang="en-GB" i="1" dirty="0">
                <a:solidFill>
                  <a:srgbClr val="FF0000"/>
                </a:solidFill>
              </a:rPr>
              <a:t>?  </a:t>
            </a:r>
            <a:r>
              <a:rPr lang="en-GB" dirty="0"/>
              <a:t>/ </a:t>
            </a:r>
            <a:r>
              <a:rPr lang="en-GB" i="1" dirty="0"/>
              <a:t>More than two authors?</a:t>
            </a:r>
            <a:endParaRPr lang="en-US" i="1" dirty="0"/>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699"/>
    </mc:Choice>
    <mc:Fallback xmlns="">
      <p:transition xmlns:p14="http://schemas.microsoft.com/office/powerpoint/2010/main" spd="slow" advTm="14699"/>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5777" name="Title 1"/>
          <p:cNvSpPr>
            <a:spLocks noGrp="1"/>
          </p:cNvSpPr>
          <p:nvPr>
            <p:ph type="title"/>
          </p:nvPr>
        </p:nvSpPr>
        <p:spPr/>
        <p:txBody>
          <a:bodyPr/>
          <a:lstStyle/>
          <a:p>
            <a:pPr algn="l"/>
            <a:r>
              <a:rPr lang="en-GB" sz="3600"/>
              <a:t>Cyfeirnodi Gwefannau</a:t>
            </a:r>
            <a:br>
              <a:rPr lang="en-GB" sz="3600"/>
            </a:br>
            <a:r>
              <a:rPr lang="en-GB" sz="3600" i="1"/>
              <a:t>Referencing Websites</a:t>
            </a:r>
            <a:endParaRPr lang="en-US" sz="3600" i="1"/>
          </a:p>
        </p:txBody>
      </p:sp>
      <p:sp>
        <p:nvSpPr>
          <p:cNvPr id="3" name="Content Placeholder 2"/>
          <p:cNvSpPr>
            <a:spLocks noGrp="1"/>
          </p:cNvSpPr>
          <p:nvPr>
            <p:ph idx="1"/>
          </p:nvPr>
        </p:nvSpPr>
        <p:spPr>
          <a:xfrm>
            <a:off x="457200" y="1600200"/>
            <a:ext cx="8229600" cy="3916363"/>
          </a:xfrm>
        </p:spPr>
        <p:txBody>
          <a:bodyPr rtlCol="0">
            <a:noAutofit/>
          </a:bodyPr>
          <a:lstStyle/>
          <a:p>
            <a:pPr marL="0" indent="0" fontAlgn="auto">
              <a:spcAft>
                <a:spcPts val="0"/>
              </a:spcAft>
              <a:buFont typeface="Arial" pitchFamily="34" charset="0"/>
              <a:buNone/>
              <a:defRPr/>
            </a:pPr>
            <a:r>
              <a:rPr lang="en-GB" sz="2400" i="1" dirty="0" err="1">
                <a:solidFill>
                  <a:srgbClr val="FF0000"/>
                </a:solidFill>
              </a:rPr>
              <a:t>Yn</a:t>
            </a:r>
            <a:r>
              <a:rPr lang="en-GB" sz="2400" i="1" dirty="0">
                <a:solidFill>
                  <a:srgbClr val="FF0000"/>
                </a:solidFill>
              </a:rPr>
              <a:t> y </a:t>
            </a:r>
            <a:r>
              <a:rPr lang="en-GB" sz="2400" i="1" dirty="0" err="1">
                <a:solidFill>
                  <a:srgbClr val="FF0000"/>
                </a:solidFill>
              </a:rPr>
              <a:t>testun</a:t>
            </a:r>
            <a:r>
              <a:rPr lang="en-GB" sz="2400" i="1" dirty="0">
                <a:solidFill>
                  <a:srgbClr val="FF0000"/>
                </a:solidFill>
              </a:rPr>
              <a:t>: </a:t>
            </a:r>
            <a:r>
              <a:rPr lang="en-GB" sz="2400" dirty="0"/>
              <a:t>/ </a:t>
            </a:r>
            <a:r>
              <a:rPr lang="en-GB" sz="2400" i="1" dirty="0"/>
              <a:t>In the text:</a:t>
            </a:r>
          </a:p>
          <a:p>
            <a:pPr marL="0" indent="0" fontAlgn="auto">
              <a:spcAft>
                <a:spcPts val="0"/>
              </a:spcAft>
              <a:buFont typeface="Arial" pitchFamily="34" charset="0"/>
              <a:buNone/>
              <a:defRPr/>
            </a:pPr>
            <a:r>
              <a:rPr lang="en-GB" sz="2400" dirty="0"/>
              <a:t>‘Jane Austen was a wonderful gymnast’ (</a:t>
            </a:r>
            <a:r>
              <a:rPr lang="en-GB" sz="2400" i="1" dirty="0"/>
              <a:t>The Republic of Pemberley</a:t>
            </a:r>
            <a:r>
              <a:rPr lang="en-GB" sz="2400" dirty="0"/>
              <a:t>, </a:t>
            </a:r>
            <a:r>
              <a:rPr lang="en-GB" sz="2400" i="1" dirty="0">
                <a:solidFill>
                  <a:srgbClr val="FF0000"/>
                </a:solidFill>
              </a:rPr>
              <a:t>dim </a:t>
            </a:r>
            <a:r>
              <a:rPr lang="en-GB" sz="2400" i="1" dirty="0" err="1">
                <a:solidFill>
                  <a:srgbClr val="FF0000"/>
                </a:solidFill>
              </a:rPr>
              <a:t>dyddiad</a:t>
            </a:r>
            <a:r>
              <a:rPr lang="en-GB" sz="2400" i="1" dirty="0"/>
              <a:t> </a:t>
            </a:r>
            <a:r>
              <a:rPr lang="en-GB" sz="2400" dirty="0"/>
              <a:t>/ no date) (</a:t>
            </a:r>
            <a:r>
              <a:rPr lang="en-GB" sz="2400" i="1" dirty="0" err="1">
                <a:solidFill>
                  <a:srgbClr val="FF0000"/>
                </a:solidFill>
              </a:rPr>
              <a:t>neu</a:t>
            </a:r>
            <a:r>
              <a:rPr lang="en-GB" sz="2400" i="1" dirty="0">
                <a:solidFill>
                  <a:srgbClr val="FF0000"/>
                </a:solidFill>
              </a:rPr>
              <a:t> D.D. </a:t>
            </a:r>
            <a:r>
              <a:rPr lang="en-GB" sz="2400" dirty="0"/>
              <a:t>or N.D.)</a:t>
            </a:r>
          </a:p>
          <a:p>
            <a:pPr marL="0" indent="0" fontAlgn="auto">
              <a:spcAft>
                <a:spcPts val="0"/>
              </a:spcAft>
              <a:buFont typeface="Arial" pitchFamily="34" charset="0"/>
              <a:buNone/>
              <a:defRPr/>
            </a:pPr>
            <a:r>
              <a:rPr lang="en-GB" sz="2400" i="1" dirty="0" err="1">
                <a:solidFill>
                  <a:srgbClr val="FF0000"/>
                </a:solidFill>
              </a:rPr>
              <a:t>Yn</a:t>
            </a:r>
            <a:r>
              <a:rPr lang="en-GB" sz="2400" i="1" dirty="0">
                <a:solidFill>
                  <a:srgbClr val="FF0000"/>
                </a:solidFill>
              </a:rPr>
              <a:t> y </a:t>
            </a:r>
            <a:r>
              <a:rPr lang="en-GB" sz="2400" i="1" dirty="0" err="1">
                <a:solidFill>
                  <a:srgbClr val="FF0000"/>
                </a:solidFill>
              </a:rPr>
              <a:t>rhestr</a:t>
            </a:r>
            <a:r>
              <a:rPr lang="en-GB" sz="2400" i="1" dirty="0">
                <a:solidFill>
                  <a:srgbClr val="FF0000"/>
                </a:solidFill>
              </a:rPr>
              <a:t> </a:t>
            </a:r>
            <a:r>
              <a:rPr lang="en-GB" sz="2400" i="1" dirty="0" err="1">
                <a:solidFill>
                  <a:srgbClr val="FF0000"/>
                </a:solidFill>
              </a:rPr>
              <a:t>gyfeirnodi</a:t>
            </a:r>
            <a:r>
              <a:rPr lang="en-GB" sz="2400" i="1" dirty="0">
                <a:solidFill>
                  <a:srgbClr val="FF0000"/>
                </a:solidFill>
              </a:rPr>
              <a:t>: </a:t>
            </a:r>
            <a:r>
              <a:rPr lang="en-GB" sz="2400" dirty="0"/>
              <a:t>/ </a:t>
            </a:r>
            <a:r>
              <a:rPr lang="en-GB" sz="2400" i="1" dirty="0"/>
              <a:t>In the reference list:</a:t>
            </a:r>
          </a:p>
          <a:p>
            <a:pPr fontAlgn="auto">
              <a:spcAft>
                <a:spcPts val="0"/>
              </a:spcAft>
              <a:buFont typeface="Arial" pitchFamily="34" charset="0"/>
              <a:buChar char="•"/>
              <a:defRPr/>
            </a:pPr>
            <a:r>
              <a:rPr lang="en-GB" sz="2400" dirty="0"/>
              <a:t>The Republic of Pemberley (no date) ‘Allusions to books and authors in Jane Austen’s writings’</a:t>
            </a:r>
            <a:r>
              <a:rPr lang="en-GB" sz="2400" i="1" dirty="0"/>
              <a:t> </a:t>
            </a:r>
            <a:r>
              <a:rPr lang="en-GB" sz="2400" i="1" dirty="0" err="1">
                <a:solidFill>
                  <a:srgbClr val="FF0000"/>
                </a:solidFill>
              </a:rPr>
              <a:t>yn</a:t>
            </a:r>
            <a:r>
              <a:rPr lang="en-GB" sz="2400" i="1" dirty="0">
                <a:solidFill>
                  <a:srgbClr val="FF0000"/>
                </a:solidFill>
              </a:rPr>
              <a:t> </a:t>
            </a:r>
            <a:r>
              <a:rPr lang="en-GB" sz="2400" dirty="0"/>
              <a:t>/ in </a:t>
            </a:r>
            <a:r>
              <a:rPr lang="en-GB" sz="2400" i="1" dirty="0"/>
              <a:t>The Republic of Pemberley</a:t>
            </a:r>
            <a:r>
              <a:rPr lang="en-GB" sz="2400" dirty="0"/>
              <a:t>. [</a:t>
            </a:r>
            <a:r>
              <a:rPr lang="en-GB" sz="2400" i="1" dirty="0" err="1">
                <a:solidFill>
                  <a:srgbClr val="FF0000"/>
                </a:solidFill>
              </a:rPr>
              <a:t>Ar</a:t>
            </a:r>
            <a:r>
              <a:rPr lang="en-GB" sz="2400" i="1" dirty="0">
                <a:solidFill>
                  <a:srgbClr val="FF0000"/>
                </a:solidFill>
              </a:rPr>
              <a:t> </a:t>
            </a:r>
            <a:r>
              <a:rPr lang="en-GB" sz="2400" i="1" dirty="0" err="1">
                <a:solidFill>
                  <a:srgbClr val="FF0000"/>
                </a:solidFill>
              </a:rPr>
              <a:t>lein</a:t>
            </a:r>
            <a:r>
              <a:rPr lang="en-GB" sz="2400" i="1" dirty="0">
                <a:solidFill>
                  <a:srgbClr val="FF0000"/>
                </a:solidFill>
              </a:rPr>
              <a:t> </a:t>
            </a:r>
            <a:r>
              <a:rPr lang="en-GB" sz="2400" dirty="0"/>
              <a:t>/ Online], </a:t>
            </a:r>
            <a:r>
              <a:rPr lang="en-GB" sz="2400" dirty="0" err="1">
                <a:solidFill>
                  <a:srgbClr val="FF0000"/>
                </a:solidFill>
              </a:rPr>
              <a:t>Ar</a:t>
            </a:r>
            <a:r>
              <a:rPr lang="en-GB" sz="2400" dirty="0">
                <a:solidFill>
                  <a:srgbClr val="FF0000"/>
                </a:solidFill>
              </a:rPr>
              <a:t> </a:t>
            </a:r>
            <a:r>
              <a:rPr lang="en-GB" sz="2400" dirty="0" err="1">
                <a:solidFill>
                  <a:srgbClr val="FF0000"/>
                </a:solidFill>
              </a:rPr>
              <a:t>gael</a:t>
            </a:r>
            <a:r>
              <a:rPr lang="en-GB" sz="2400" dirty="0">
                <a:solidFill>
                  <a:srgbClr val="FF0000"/>
                </a:solidFill>
              </a:rPr>
              <a:t> : </a:t>
            </a:r>
            <a:r>
              <a:rPr lang="en-GB" sz="2400" dirty="0"/>
              <a:t>/ Available: </a:t>
            </a:r>
            <a:r>
              <a:rPr lang="en-GB" sz="2400" dirty="0">
                <a:hlinkClick r:id="rId3"/>
              </a:rPr>
              <a:t>http://www.pemberley.com/janeinfo/litallus.html</a:t>
            </a:r>
            <a:r>
              <a:rPr lang="en-GB" sz="2400" dirty="0"/>
              <a:t> (</a:t>
            </a:r>
            <a:r>
              <a:rPr lang="en-GB" sz="2400" dirty="0" err="1">
                <a:solidFill>
                  <a:srgbClr val="FF0000"/>
                </a:solidFill>
              </a:rPr>
              <a:t>mynediad</a:t>
            </a:r>
            <a:r>
              <a:rPr lang="en-GB" sz="2400" dirty="0">
                <a:solidFill>
                  <a:srgbClr val="FF0000"/>
                </a:solidFill>
              </a:rPr>
              <a:t> </a:t>
            </a:r>
            <a:r>
              <a:rPr lang="en-GB" sz="2400" dirty="0"/>
              <a:t>/ accessed: 1.4.2013)</a:t>
            </a:r>
            <a:endParaRPr lang="en-US" sz="2400"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le 1"/>
          <p:cNvSpPr>
            <a:spLocks noGrp="1"/>
          </p:cNvSpPr>
          <p:nvPr>
            <p:ph type="title"/>
          </p:nvPr>
        </p:nvSpPr>
        <p:spPr/>
        <p:txBody>
          <a:bodyPr/>
          <a:lstStyle/>
          <a:p>
            <a:pPr algn="l"/>
            <a:r>
              <a:rPr lang="en-GB" sz="3600"/>
              <a:t>Cyfeirnodi Papurau Newydd</a:t>
            </a:r>
            <a:br>
              <a:rPr lang="en-GB" sz="3600"/>
            </a:br>
            <a:r>
              <a:rPr lang="en-GB" sz="3600"/>
              <a:t>Referencing Newspapers</a:t>
            </a:r>
            <a:endParaRPr lang="en-US" sz="3600"/>
          </a:p>
        </p:txBody>
      </p:sp>
      <p:sp>
        <p:nvSpPr>
          <p:cNvPr id="3" name="Content Placeholder 2"/>
          <p:cNvSpPr>
            <a:spLocks noGrp="1"/>
          </p:cNvSpPr>
          <p:nvPr>
            <p:ph idx="1"/>
          </p:nvPr>
        </p:nvSpPr>
        <p:spPr>
          <a:xfrm>
            <a:off x="457200" y="1600200"/>
            <a:ext cx="8229600" cy="3916363"/>
          </a:xfrm>
        </p:spPr>
        <p:txBody>
          <a:bodyPr rtlCol="0">
            <a:normAutofit fontScale="70000" lnSpcReduction="20000"/>
          </a:bodyPr>
          <a:lstStyle/>
          <a:p>
            <a:pPr marL="0" indent="0" fontAlgn="auto">
              <a:spcAft>
                <a:spcPts val="0"/>
              </a:spcAft>
              <a:buFont typeface="Arial" pitchFamily="34" charset="0"/>
              <a:buNone/>
              <a:defRPr/>
            </a:pPr>
            <a:r>
              <a:rPr lang="en-GB" i="1" dirty="0" err="1">
                <a:solidFill>
                  <a:srgbClr val="FF0000"/>
                </a:solidFill>
              </a:rPr>
              <a:t>Yn</a:t>
            </a:r>
            <a:r>
              <a:rPr lang="en-GB" i="1" dirty="0">
                <a:solidFill>
                  <a:srgbClr val="FF0000"/>
                </a:solidFill>
              </a:rPr>
              <a:t> y </a:t>
            </a:r>
            <a:r>
              <a:rPr lang="en-GB" i="1" dirty="0" err="1">
                <a:solidFill>
                  <a:srgbClr val="FF0000"/>
                </a:solidFill>
              </a:rPr>
              <a:t>testun</a:t>
            </a:r>
            <a:r>
              <a:rPr lang="en-GB" i="1" dirty="0">
                <a:solidFill>
                  <a:srgbClr val="FF0000"/>
                </a:solidFill>
              </a:rPr>
              <a:t>: </a:t>
            </a:r>
            <a:r>
              <a:rPr lang="en-GB" dirty="0"/>
              <a:t>/ In the text:</a:t>
            </a:r>
          </a:p>
          <a:p>
            <a:pPr marL="0" indent="0" fontAlgn="auto">
              <a:spcAft>
                <a:spcPts val="0"/>
              </a:spcAft>
              <a:buFont typeface="Arial" pitchFamily="34" charset="0"/>
              <a:buNone/>
              <a:defRPr/>
            </a:pPr>
            <a:r>
              <a:rPr lang="en-GB" dirty="0"/>
              <a:t>‘John Prescott played the male chauvinist pig’ (</a:t>
            </a:r>
            <a:r>
              <a:rPr lang="en-GB" i="1" dirty="0"/>
              <a:t>The Guardian</a:t>
            </a:r>
            <a:r>
              <a:rPr lang="en-GB" dirty="0"/>
              <a:t>, 2000:23).</a:t>
            </a:r>
          </a:p>
          <a:p>
            <a:pPr fontAlgn="auto">
              <a:spcAft>
                <a:spcPts val="0"/>
              </a:spcAft>
              <a:buFont typeface="Arial" pitchFamily="34" charset="0"/>
              <a:buChar char="•"/>
              <a:defRPr/>
            </a:pPr>
            <a:endParaRPr lang="en-GB" i="1" dirty="0"/>
          </a:p>
          <a:p>
            <a:pPr marL="0" indent="0" fontAlgn="auto">
              <a:spcAft>
                <a:spcPts val="0"/>
              </a:spcAft>
              <a:buFont typeface="Arial" pitchFamily="34" charset="0"/>
              <a:buNone/>
              <a:defRPr/>
            </a:pPr>
            <a:r>
              <a:rPr lang="en-GB" i="1" dirty="0" err="1">
                <a:solidFill>
                  <a:srgbClr val="FF0000"/>
                </a:solidFill>
              </a:rPr>
              <a:t>Yn</a:t>
            </a:r>
            <a:r>
              <a:rPr lang="en-GB" i="1" dirty="0">
                <a:solidFill>
                  <a:srgbClr val="FF0000"/>
                </a:solidFill>
              </a:rPr>
              <a:t> y </a:t>
            </a:r>
            <a:r>
              <a:rPr lang="en-GB" i="1" dirty="0" err="1">
                <a:solidFill>
                  <a:srgbClr val="FF0000"/>
                </a:solidFill>
              </a:rPr>
              <a:t>rhestr</a:t>
            </a:r>
            <a:r>
              <a:rPr lang="en-GB" i="1" dirty="0">
                <a:solidFill>
                  <a:srgbClr val="FF0000"/>
                </a:solidFill>
              </a:rPr>
              <a:t> </a:t>
            </a:r>
            <a:r>
              <a:rPr lang="en-GB" i="1" dirty="0" err="1">
                <a:solidFill>
                  <a:srgbClr val="FF0000"/>
                </a:solidFill>
              </a:rPr>
              <a:t>gyfeirnodi</a:t>
            </a:r>
            <a:r>
              <a:rPr lang="en-GB" i="1" dirty="0">
                <a:solidFill>
                  <a:srgbClr val="FF0000"/>
                </a:solidFill>
              </a:rPr>
              <a:t>: </a:t>
            </a:r>
            <a:r>
              <a:rPr lang="en-GB" dirty="0"/>
              <a:t>/ In the reference list:</a:t>
            </a:r>
          </a:p>
          <a:p>
            <a:pPr marL="0" indent="0" fontAlgn="auto">
              <a:spcAft>
                <a:spcPts val="0"/>
              </a:spcAft>
              <a:buFont typeface="Arial" pitchFamily="34" charset="0"/>
              <a:buNone/>
              <a:defRPr/>
            </a:pPr>
            <a:r>
              <a:rPr lang="en-GB" i="1" dirty="0"/>
              <a:t>The Guardian </a:t>
            </a:r>
            <a:r>
              <a:rPr lang="en-GB" dirty="0"/>
              <a:t>(2000) ‘Editorial’, 28 November:23.</a:t>
            </a:r>
          </a:p>
          <a:p>
            <a:pPr fontAlgn="auto">
              <a:spcAft>
                <a:spcPts val="0"/>
              </a:spcAft>
              <a:buFont typeface="Arial" pitchFamily="34" charset="0"/>
              <a:buChar char="•"/>
              <a:defRPr/>
            </a:pPr>
            <a:endParaRPr lang="en-GB" i="1" dirty="0"/>
          </a:p>
          <a:p>
            <a:pPr marL="0" indent="0" fontAlgn="auto">
              <a:spcAft>
                <a:spcPts val="0"/>
              </a:spcAft>
              <a:buFont typeface="Arial" pitchFamily="34" charset="0"/>
              <a:buNone/>
              <a:defRPr/>
            </a:pPr>
            <a:r>
              <a:rPr lang="en-GB" i="1" dirty="0" err="1">
                <a:solidFill>
                  <a:srgbClr val="FF0000"/>
                </a:solidFill>
              </a:rPr>
              <a:t>Dalier</a:t>
            </a:r>
            <a:r>
              <a:rPr lang="en-GB" i="1" dirty="0">
                <a:solidFill>
                  <a:srgbClr val="FF0000"/>
                </a:solidFill>
              </a:rPr>
              <a:t> </a:t>
            </a:r>
            <a:r>
              <a:rPr lang="en-GB" i="1" dirty="0" err="1">
                <a:solidFill>
                  <a:srgbClr val="FF0000"/>
                </a:solidFill>
              </a:rPr>
              <a:t>sylw</a:t>
            </a:r>
            <a:r>
              <a:rPr lang="en-GB" i="1" dirty="0">
                <a:solidFill>
                  <a:srgbClr val="FF0000"/>
                </a:solidFill>
              </a:rPr>
              <a:t>: </a:t>
            </a:r>
            <a:r>
              <a:rPr lang="en-GB" i="1" dirty="0" err="1">
                <a:solidFill>
                  <a:srgbClr val="FF0000"/>
                </a:solidFill>
              </a:rPr>
              <a:t>Os</a:t>
            </a:r>
            <a:r>
              <a:rPr lang="en-GB" i="1" dirty="0">
                <a:solidFill>
                  <a:srgbClr val="FF0000"/>
                </a:solidFill>
              </a:rPr>
              <a:t> </a:t>
            </a:r>
            <a:r>
              <a:rPr lang="en-GB" i="1" dirty="0" err="1">
                <a:solidFill>
                  <a:srgbClr val="FF0000"/>
                </a:solidFill>
              </a:rPr>
              <a:t>oes</a:t>
            </a:r>
            <a:r>
              <a:rPr lang="en-GB" i="1" dirty="0">
                <a:solidFill>
                  <a:srgbClr val="FF0000"/>
                </a:solidFill>
              </a:rPr>
              <a:t> </a:t>
            </a:r>
            <a:r>
              <a:rPr lang="en-GB" i="1" dirty="0" err="1">
                <a:solidFill>
                  <a:srgbClr val="FF0000"/>
                </a:solidFill>
              </a:rPr>
              <a:t>awdur</a:t>
            </a:r>
            <a:r>
              <a:rPr lang="en-GB" i="1" dirty="0">
                <a:solidFill>
                  <a:srgbClr val="FF0000"/>
                </a:solidFill>
              </a:rPr>
              <a:t>: </a:t>
            </a:r>
            <a:r>
              <a:rPr lang="en-GB" dirty="0"/>
              <a:t>/ Note: if the writer’s name is given:</a:t>
            </a:r>
          </a:p>
          <a:p>
            <a:pPr marL="0" indent="0" fontAlgn="auto">
              <a:spcAft>
                <a:spcPts val="0"/>
              </a:spcAft>
              <a:buFont typeface="Arial" pitchFamily="34" charset="0"/>
              <a:buNone/>
              <a:defRPr/>
            </a:pPr>
            <a:r>
              <a:rPr lang="en-GB" dirty="0"/>
              <a:t>‘he adopted a standard macho attitude’ (</a:t>
            </a:r>
            <a:r>
              <a:rPr lang="en-GB" dirty="0" err="1"/>
              <a:t>Voynet</a:t>
            </a:r>
            <a:r>
              <a:rPr lang="en-GB" dirty="0"/>
              <a:t>, 2000:23)</a:t>
            </a:r>
          </a:p>
          <a:p>
            <a:pPr marL="0" indent="0" fontAlgn="auto">
              <a:spcAft>
                <a:spcPts val="0"/>
              </a:spcAft>
              <a:buFont typeface="Arial" pitchFamily="34" charset="0"/>
              <a:buNone/>
              <a:defRPr/>
            </a:pPr>
            <a:endParaRPr lang="en-GB" dirty="0"/>
          </a:p>
          <a:p>
            <a:pPr marL="0" indent="0" fontAlgn="auto">
              <a:spcAft>
                <a:spcPts val="0"/>
              </a:spcAft>
              <a:buFont typeface="Arial" pitchFamily="34" charset="0"/>
              <a:buNone/>
              <a:defRPr/>
            </a:pPr>
            <a:r>
              <a:rPr lang="en-GB" dirty="0" err="1"/>
              <a:t>Voynet</a:t>
            </a:r>
            <a:r>
              <a:rPr lang="en-GB" dirty="0"/>
              <a:t>, D. (2000) ‘Dear John’, </a:t>
            </a:r>
            <a:r>
              <a:rPr lang="en-GB" i="1" dirty="0"/>
              <a:t>The Guardian</a:t>
            </a:r>
            <a:r>
              <a:rPr lang="en-GB" dirty="0"/>
              <a:t>, 28 November:23.</a:t>
            </a:r>
            <a:endParaRPr lang="en-US" dirty="0"/>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674"/>
    </mc:Choice>
    <mc:Fallback xmlns="">
      <p:transition xmlns:p14="http://schemas.microsoft.com/office/powerpoint/2010/main" spd="slow" advTm="14674"/>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9873" name="Title 1"/>
          <p:cNvSpPr>
            <a:spLocks noGrp="1"/>
          </p:cNvSpPr>
          <p:nvPr>
            <p:ph type="title"/>
          </p:nvPr>
        </p:nvSpPr>
        <p:spPr/>
        <p:txBody>
          <a:bodyPr/>
          <a:lstStyle/>
          <a:p>
            <a:pPr algn="l"/>
            <a:r>
              <a:rPr lang="en-GB" sz="3600"/>
              <a:t>Cyfeirnod eilaidd</a:t>
            </a:r>
            <a:br>
              <a:rPr lang="en-GB" sz="3600"/>
            </a:br>
            <a:r>
              <a:rPr lang="en-GB" sz="3600" i="1"/>
              <a:t>Secondary References</a:t>
            </a:r>
            <a:endParaRPr lang="en-US" sz="3600" i="1"/>
          </a:p>
        </p:txBody>
      </p:sp>
      <p:sp>
        <p:nvSpPr>
          <p:cNvPr id="3" name="Content Placeholder 2"/>
          <p:cNvSpPr>
            <a:spLocks noGrp="1"/>
          </p:cNvSpPr>
          <p:nvPr>
            <p:ph idx="1"/>
          </p:nvPr>
        </p:nvSpPr>
        <p:spPr>
          <a:xfrm>
            <a:off x="457200" y="1600200"/>
            <a:ext cx="8229600" cy="3916363"/>
          </a:xfrm>
        </p:spPr>
        <p:txBody>
          <a:bodyPr rtlCol="0">
            <a:normAutofit fontScale="85000" lnSpcReduction="20000"/>
          </a:bodyPr>
          <a:lstStyle/>
          <a:p>
            <a:pPr marL="0" indent="0" fontAlgn="auto">
              <a:spcAft>
                <a:spcPts val="0"/>
              </a:spcAft>
              <a:buFont typeface="Arial" pitchFamily="34" charset="0"/>
              <a:buNone/>
              <a:defRPr/>
            </a:pPr>
            <a:r>
              <a:rPr lang="en-GB" i="1" dirty="0" err="1">
                <a:solidFill>
                  <a:srgbClr val="FF0000"/>
                </a:solidFill>
              </a:rPr>
              <a:t>Nodwch</a:t>
            </a:r>
            <a:r>
              <a:rPr lang="en-GB" i="1" dirty="0">
                <a:solidFill>
                  <a:srgbClr val="FF0000"/>
                </a:solidFill>
              </a:rPr>
              <a:t> </a:t>
            </a:r>
            <a:r>
              <a:rPr lang="en-GB" i="1" dirty="0" err="1">
                <a:solidFill>
                  <a:srgbClr val="FF0000"/>
                </a:solidFill>
              </a:rPr>
              <a:t>fod</a:t>
            </a:r>
            <a:r>
              <a:rPr lang="en-GB" i="1" dirty="0">
                <a:solidFill>
                  <a:srgbClr val="FF0000"/>
                </a:solidFill>
              </a:rPr>
              <a:t> y </a:t>
            </a:r>
            <a:r>
              <a:rPr lang="en-GB" i="1" dirty="0" err="1">
                <a:solidFill>
                  <a:srgbClr val="FF0000"/>
                </a:solidFill>
              </a:rPr>
              <a:t>rhestr</a:t>
            </a:r>
            <a:r>
              <a:rPr lang="en-GB" i="1" dirty="0">
                <a:solidFill>
                  <a:srgbClr val="FF0000"/>
                </a:solidFill>
              </a:rPr>
              <a:t> </a:t>
            </a:r>
            <a:r>
              <a:rPr lang="en-GB" i="1" dirty="0" err="1">
                <a:solidFill>
                  <a:srgbClr val="FF0000"/>
                </a:solidFill>
              </a:rPr>
              <a:t>gyfeirnodi</a:t>
            </a:r>
            <a:r>
              <a:rPr lang="en-GB" i="1" dirty="0">
                <a:solidFill>
                  <a:srgbClr val="FF0000"/>
                </a:solidFill>
              </a:rPr>
              <a:t> </a:t>
            </a:r>
            <a:r>
              <a:rPr lang="en-GB" i="1" dirty="0" err="1">
                <a:solidFill>
                  <a:srgbClr val="FF0000"/>
                </a:solidFill>
              </a:rPr>
              <a:t>yn</a:t>
            </a:r>
            <a:r>
              <a:rPr lang="en-GB" i="1" dirty="0">
                <a:solidFill>
                  <a:srgbClr val="FF0000"/>
                </a:solidFill>
              </a:rPr>
              <a:t> </a:t>
            </a:r>
            <a:r>
              <a:rPr lang="en-GB" i="1" dirty="0" err="1">
                <a:solidFill>
                  <a:srgbClr val="FF0000"/>
                </a:solidFill>
              </a:rPr>
              <a:t>cynnwys</a:t>
            </a:r>
            <a:r>
              <a:rPr lang="en-GB" i="1" dirty="0">
                <a:solidFill>
                  <a:srgbClr val="FF0000"/>
                </a:solidFill>
              </a:rPr>
              <a:t> y </a:t>
            </a:r>
            <a:r>
              <a:rPr lang="en-GB" i="1" dirty="0" err="1">
                <a:solidFill>
                  <a:srgbClr val="FF0000"/>
                </a:solidFill>
              </a:rPr>
              <a:t>gwaith</a:t>
            </a:r>
            <a:r>
              <a:rPr lang="en-GB" i="1" dirty="0">
                <a:solidFill>
                  <a:srgbClr val="FF0000"/>
                </a:solidFill>
              </a:rPr>
              <a:t> </a:t>
            </a:r>
            <a:r>
              <a:rPr lang="en-GB" i="1" dirty="0" err="1">
                <a:solidFill>
                  <a:srgbClr val="FF0000"/>
                </a:solidFill>
              </a:rPr>
              <a:t>yr</a:t>
            </a:r>
            <a:r>
              <a:rPr lang="en-GB" i="1" dirty="0">
                <a:solidFill>
                  <a:srgbClr val="FF0000"/>
                </a:solidFill>
              </a:rPr>
              <a:t> </a:t>
            </a:r>
            <a:r>
              <a:rPr lang="en-GB" i="1" dirty="0" err="1">
                <a:solidFill>
                  <a:srgbClr val="FF0000"/>
                </a:solidFill>
              </a:rPr>
              <a:t>edrychoch</a:t>
            </a:r>
            <a:r>
              <a:rPr lang="en-GB" i="1" dirty="0">
                <a:solidFill>
                  <a:srgbClr val="FF0000"/>
                </a:solidFill>
              </a:rPr>
              <a:t> </a:t>
            </a:r>
            <a:r>
              <a:rPr lang="en-GB" i="1" dirty="0" err="1">
                <a:solidFill>
                  <a:srgbClr val="FF0000"/>
                </a:solidFill>
              </a:rPr>
              <a:t>arno</a:t>
            </a:r>
            <a:r>
              <a:rPr lang="en-GB" i="1" dirty="0">
                <a:solidFill>
                  <a:srgbClr val="FF0000"/>
                </a:solidFill>
              </a:rPr>
              <a:t>: </a:t>
            </a:r>
            <a:r>
              <a:rPr lang="en-GB" dirty="0"/>
              <a:t>/ Note, the references list the work you actually looked at:</a:t>
            </a:r>
          </a:p>
          <a:p>
            <a:pPr fontAlgn="auto">
              <a:spcAft>
                <a:spcPts val="0"/>
              </a:spcAft>
              <a:buFont typeface="Arial" pitchFamily="34" charset="0"/>
              <a:buChar char="•"/>
              <a:defRPr/>
            </a:pPr>
            <a:endParaRPr lang="en-GB" dirty="0"/>
          </a:p>
          <a:p>
            <a:pPr marL="0" indent="0" fontAlgn="auto">
              <a:spcAft>
                <a:spcPts val="0"/>
              </a:spcAft>
              <a:buFont typeface="Arial" pitchFamily="34" charset="0"/>
              <a:buNone/>
              <a:defRPr/>
            </a:pPr>
            <a:r>
              <a:rPr lang="en-GB" dirty="0"/>
              <a:t>‘each of us has to learn to see’ (Williams 1975, </a:t>
            </a:r>
            <a:r>
              <a:rPr lang="en-GB" i="1" dirty="0" err="1">
                <a:solidFill>
                  <a:srgbClr val="FF0000"/>
                </a:solidFill>
              </a:rPr>
              <a:t>dyfynnwyd</a:t>
            </a:r>
            <a:r>
              <a:rPr lang="en-GB" i="1" dirty="0">
                <a:solidFill>
                  <a:srgbClr val="FF0000"/>
                </a:solidFill>
              </a:rPr>
              <a:t> </a:t>
            </a:r>
            <a:r>
              <a:rPr lang="en-GB" i="1" dirty="0" err="1">
                <a:solidFill>
                  <a:srgbClr val="FF0000"/>
                </a:solidFill>
              </a:rPr>
              <a:t>yn</a:t>
            </a:r>
            <a:r>
              <a:rPr lang="en-GB" i="1" dirty="0">
                <a:solidFill>
                  <a:srgbClr val="FF0000"/>
                </a:solidFill>
              </a:rPr>
              <a:t> </a:t>
            </a:r>
            <a:r>
              <a:rPr lang="en-GB" dirty="0"/>
              <a:t>/ cited in Spender, 1985, p.140)</a:t>
            </a:r>
          </a:p>
          <a:p>
            <a:pPr marL="0" indent="0" fontAlgn="auto">
              <a:spcAft>
                <a:spcPts val="0"/>
              </a:spcAft>
              <a:buFont typeface="Arial" pitchFamily="34" charset="0"/>
              <a:buNone/>
              <a:defRPr/>
            </a:pPr>
            <a:endParaRPr lang="en-GB" dirty="0"/>
          </a:p>
          <a:p>
            <a:pPr marL="0" indent="0" fontAlgn="auto">
              <a:spcAft>
                <a:spcPts val="0"/>
              </a:spcAft>
              <a:buFont typeface="Arial" pitchFamily="34" charset="0"/>
              <a:buNone/>
              <a:defRPr/>
            </a:pPr>
            <a:r>
              <a:rPr lang="en-GB" i="1" dirty="0" err="1">
                <a:solidFill>
                  <a:srgbClr val="FF0000"/>
                </a:solidFill>
              </a:rPr>
              <a:t>Yn</a:t>
            </a:r>
            <a:r>
              <a:rPr lang="en-GB" i="1" dirty="0">
                <a:solidFill>
                  <a:srgbClr val="FF0000"/>
                </a:solidFill>
              </a:rPr>
              <a:t> y </a:t>
            </a:r>
            <a:r>
              <a:rPr lang="en-GB" i="1" dirty="0" err="1">
                <a:solidFill>
                  <a:srgbClr val="FF0000"/>
                </a:solidFill>
              </a:rPr>
              <a:t>rhestr</a:t>
            </a:r>
            <a:r>
              <a:rPr lang="en-GB" i="1" dirty="0">
                <a:solidFill>
                  <a:srgbClr val="FF0000"/>
                </a:solidFill>
              </a:rPr>
              <a:t> </a:t>
            </a:r>
            <a:r>
              <a:rPr lang="en-GB" i="1" dirty="0" err="1">
                <a:solidFill>
                  <a:srgbClr val="FF0000"/>
                </a:solidFill>
              </a:rPr>
              <a:t>gyfeirnodi</a:t>
            </a:r>
            <a:r>
              <a:rPr lang="en-GB" i="1" dirty="0">
                <a:solidFill>
                  <a:srgbClr val="FF0000"/>
                </a:solidFill>
              </a:rPr>
              <a:t>: </a:t>
            </a:r>
            <a:r>
              <a:rPr lang="en-GB" dirty="0"/>
              <a:t>/ In the reference list:</a:t>
            </a:r>
          </a:p>
          <a:p>
            <a:pPr marL="0" indent="0" fontAlgn="auto">
              <a:spcAft>
                <a:spcPts val="0"/>
              </a:spcAft>
              <a:buFont typeface="Arial" pitchFamily="34" charset="0"/>
              <a:buNone/>
              <a:defRPr/>
            </a:pPr>
            <a:r>
              <a:rPr lang="en-GB" dirty="0"/>
              <a:t>Spender, D. (1985) </a:t>
            </a:r>
            <a:r>
              <a:rPr lang="en-GB" i="1" dirty="0"/>
              <a:t>Man Made Language.</a:t>
            </a:r>
            <a:r>
              <a:rPr lang="en-GB" dirty="0"/>
              <a:t> London : </a:t>
            </a:r>
            <a:r>
              <a:rPr lang="en-GB" dirty="0" err="1"/>
              <a:t>Routledge</a:t>
            </a:r>
            <a:endParaRPr lang="en-GB" dirty="0"/>
          </a:p>
          <a:p>
            <a:pPr marL="0" indent="0" fontAlgn="auto">
              <a:spcAft>
                <a:spcPts val="0"/>
              </a:spcAft>
              <a:buFont typeface="Arial" pitchFamily="34" charset="0"/>
              <a:buNone/>
              <a:defRPr/>
            </a:pPr>
            <a:endParaRPr lang="en-US" dirty="0"/>
          </a:p>
        </p:txBody>
      </p:sp>
      <p:pic>
        <p:nvPicPr>
          <p:cNvPr id="5" name="Sound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5189"/>
    </mc:Choice>
    <mc:Fallback>
      <p:transition xmlns:p14="http://schemas.microsoft.com/office/powerpoint/2010/main" spd="slow" advTm="25189"/>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Box 4"/>
          <p:cNvSpPr txBox="1">
            <a:spLocks noChangeArrowheads="1"/>
          </p:cNvSpPr>
          <p:nvPr/>
        </p:nvSpPr>
        <p:spPr bwMode="auto">
          <a:xfrm>
            <a:off x="467544" y="116632"/>
            <a:ext cx="8209037" cy="4893647"/>
          </a:xfrm>
          <a:prstGeom prst="rect">
            <a:avLst/>
          </a:prstGeom>
          <a:noFill/>
          <a:ln w="9525">
            <a:noFill/>
            <a:miter lim="800000"/>
            <a:headEnd/>
            <a:tailEnd/>
          </a:ln>
        </p:spPr>
        <p:txBody>
          <a:bodyPr wrap="square">
            <a:spAutoFit/>
          </a:bodyPr>
          <a:lstStyle/>
          <a:p>
            <a:r>
              <a:rPr lang="en-GB" sz="2400" b="1" dirty="0">
                <a:latin typeface="Myriad Pro"/>
              </a:rPr>
              <a:t>	</a:t>
            </a:r>
            <a:r>
              <a:rPr lang="en-GB" sz="2400" b="1" dirty="0" smtClean="0">
                <a:latin typeface="Myriad Pro"/>
              </a:rPr>
              <a:t>		Communication</a:t>
            </a:r>
            <a:endParaRPr lang="en-GB" sz="2400" b="1" dirty="0">
              <a:latin typeface="Myriad Pro"/>
            </a:endParaRPr>
          </a:p>
          <a:p>
            <a:pPr marL="800100" lvl="1" indent="-342900">
              <a:buFont typeface="Arial" charset="0"/>
              <a:buChar char="•"/>
            </a:pPr>
            <a:endParaRPr lang="en-GB" sz="2400" dirty="0">
              <a:latin typeface="Myriad Pro"/>
            </a:endParaRPr>
          </a:p>
          <a:p>
            <a:pPr lvl="1"/>
            <a:endParaRPr lang="en-GB" sz="2400" dirty="0">
              <a:latin typeface="Myriad Pro"/>
            </a:endParaRPr>
          </a:p>
          <a:p>
            <a:pPr marL="800100" lvl="1" indent="-342900">
              <a:buFont typeface="Arial" charset="0"/>
              <a:buChar char="•"/>
            </a:pPr>
            <a:r>
              <a:rPr lang="en-GB" sz="2400" dirty="0" smtClean="0">
                <a:latin typeface="Myriad Pro"/>
              </a:rPr>
              <a:t>All communication relating to your workbook(s) from your tutors will be through announcements made on Moodle. </a:t>
            </a:r>
          </a:p>
          <a:p>
            <a:pPr lvl="1"/>
            <a:endParaRPr lang="en-GB" sz="2400" dirty="0">
              <a:latin typeface="Myriad Pro"/>
            </a:endParaRPr>
          </a:p>
          <a:p>
            <a:pPr marL="800100" lvl="1" indent="-342900">
              <a:buFont typeface="Arial" charset="0"/>
              <a:buChar char="•"/>
            </a:pPr>
            <a:r>
              <a:rPr lang="en-GB" sz="2400" dirty="0" smtClean="0">
                <a:latin typeface="Myriad Pro"/>
              </a:rPr>
              <a:t>Whilst these are expected to come direct to your chosen (SWP) emails it is recommended that you regularly check your student emails and check on Moodle to be sure that you see all information that UWTSD sends out to all their students.</a:t>
            </a:r>
            <a:endParaRPr lang="en-GB" sz="2400" dirty="0">
              <a:latin typeface="Myriad Pro"/>
            </a:endParaRPr>
          </a:p>
          <a:p>
            <a:pPr marL="342900" indent="-342900">
              <a:buFont typeface="Arial" charset="0"/>
              <a:buChar char="•"/>
            </a:pPr>
            <a:endParaRPr lang="en-GB" sz="2400" b="1" dirty="0">
              <a:latin typeface="Myriad Pro"/>
            </a:endParaRPr>
          </a:p>
        </p:txBody>
      </p:sp>
      <p:pic>
        <p:nvPicPr>
          <p:cNvPr id="4" name="Sound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820"/>
    </mc:Choice>
    <mc:Fallback xmlns="">
      <p:transition xmlns:p14="http://schemas.microsoft.com/office/powerpoint/2010/main" spd="slow" advTm="42820"/>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201500625PowerPointPresentation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4EC8029807A2946B625B0D114BCF650" ma:contentTypeVersion="12" ma:contentTypeDescription="Create a new document." ma:contentTypeScope="" ma:versionID="a6865cf35ac3fa4d2eba64820c5d7ea5">
  <xsd:schema xmlns:xsd="http://www.w3.org/2001/XMLSchema" xmlns:xs="http://www.w3.org/2001/XMLSchema" xmlns:p="http://schemas.microsoft.com/office/2006/metadata/properties" xmlns:ns2="2e89cfda-a374-4413-9f0d-8b601eddeb70" xmlns:ns3="1ecf5648-3750-43f5-867d-bfaa16e6e17e" targetNamespace="http://schemas.microsoft.com/office/2006/metadata/properties" ma:root="true" ma:fieldsID="970de7c6851c97a7d95ccd6dac2a1142" ns2:_="" ns3:_="">
    <xsd:import namespace="2e89cfda-a374-4413-9f0d-8b601eddeb70"/>
    <xsd:import namespace="1ecf5648-3750-43f5-867d-bfaa16e6e17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89cfda-a374-4413-9f0d-8b601eddeb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cf5648-3750-43f5-867d-bfaa16e6e17e"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343D3B-FCE6-4553-8191-0B8EF2F1E81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DFF223D-1E2F-4CE7-947F-EBF58C32B4E9}">
  <ds:schemaRefs>
    <ds:schemaRef ds:uri="http://schemas.microsoft.com/sharepoint/v3/contenttype/forms"/>
  </ds:schemaRefs>
</ds:datastoreItem>
</file>

<file path=customXml/itemProps3.xml><?xml version="1.0" encoding="utf-8"?>
<ds:datastoreItem xmlns:ds="http://schemas.openxmlformats.org/officeDocument/2006/customXml" ds:itemID="{969357DF-F681-4C90-A984-33E21EF5E0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89cfda-a374-4413-9f0d-8b601eddeb70"/>
    <ds:schemaRef ds:uri="1ecf5648-3750-43f5-867d-bfaa16e6e1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201500625PowerPointPresentationTemplate.potx</Template>
  <TotalTime>15911</TotalTime>
  <Words>3346</Words>
  <Application>Microsoft Macintosh PowerPoint</Application>
  <PresentationFormat>On-screen Show (4:3)</PresentationFormat>
  <Paragraphs>440</Paragraphs>
  <Slides>25</Slides>
  <Notes>25</Notes>
  <HiddenSlides>3</HiddenSlides>
  <MMClips>24</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201500625PowerPointPresentationTemplate</vt:lpstr>
      <vt:lpstr>PowerPoint Presentation</vt:lpstr>
      <vt:lpstr>Gwybodaeth am y Brifysgol -Information about the University</vt:lpstr>
      <vt:lpstr>Cysylltiadau allweddol ar gyfer eich rhaglen  Key staff contacts for your programme</vt:lpstr>
      <vt:lpstr>Asesiad / Assessment - PCDA </vt:lpstr>
      <vt:lpstr>Asesiad / Assessment - DHEP </vt:lpstr>
      <vt:lpstr>PowerPoint Presentation</vt:lpstr>
      <vt:lpstr>PowerPoint Presentation</vt:lpstr>
      <vt:lpstr>Moodle  (Virtual Learning Environment, VLE)</vt:lpstr>
      <vt:lpstr>Work Based Workbooks </vt:lpstr>
      <vt:lpstr>Work Based Workbook contd..</vt:lpstr>
      <vt:lpstr>Module Descriptor</vt:lpstr>
      <vt:lpstr>Assessment Criteria Categories at Level 4 Note that there are areas of overlap between each category</vt:lpstr>
      <vt:lpstr>Assessment Criteria Categories at Level 6 Additional to level 4 and note that there are areas of overlap.</vt:lpstr>
      <vt:lpstr>PowerPoint Presentation</vt:lpstr>
      <vt:lpstr>PowerPoint Presentation</vt:lpstr>
      <vt:lpstr>PowerPoint Presentation</vt:lpstr>
      <vt:lpstr>PowerPoint Presentation</vt:lpstr>
      <vt:lpstr>PowerPoint Presentation</vt:lpstr>
      <vt:lpstr>PowerPoint Presentation</vt:lpstr>
      <vt:lpstr>Cyfeirnodi Llyfrau Referencing Books</vt:lpstr>
      <vt:lpstr>Cyfeirnodi Erthyglau mewn Cyfnodolion Referencing Journal Articles</vt:lpstr>
      <vt:lpstr>Cyfeirnodi Gwefannau Referencing Websites</vt:lpstr>
      <vt:lpstr>Cyfeirnodi Papurau Newydd Referencing Newspapers</vt:lpstr>
      <vt:lpstr>Cyfeirnod eilaidd Secondary References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Steve Darnell</cp:lastModifiedBy>
  <cp:revision>324</cp:revision>
  <cp:lastPrinted>2015-06-30T20:57:23Z</cp:lastPrinted>
  <dcterms:created xsi:type="dcterms:W3CDTF">2015-04-14T15:21:28Z</dcterms:created>
  <dcterms:modified xsi:type="dcterms:W3CDTF">2020-08-24T14:02:51Z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0x01010054EC8029807A2946B625B0D114BCF650</vt:lpwstr>
  </property>
</Properties>
</file>