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sldIdLst>
    <p:sldId id="256" r:id="rId2"/>
    <p:sldId id="272" r:id="rId3"/>
    <p:sldId id="257" r:id="rId4"/>
    <p:sldId id="271" r:id="rId5"/>
    <p:sldId id="258" r:id="rId6"/>
    <p:sldId id="259" r:id="rId7"/>
    <p:sldId id="260" r:id="rId8"/>
    <p:sldId id="273" r:id="rId9"/>
    <p:sldId id="261" r:id="rId10"/>
    <p:sldId id="262" r:id="rId11"/>
    <p:sldId id="263" r:id="rId12"/>
    <p:sldId id="264" r:id="rId13"/>
    <p:sldId id="265" r:id="rId14"/>
    <p:sldId id="266" r:id="rId15"/>
    <p:sldId id="267" r:id="rId16"/>
    <p:sldId id="268" r:id="rId17"/>
    <p:sldId id="2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52"/>
    <p:restoredTop sz="94719"/>
  </p:normalViewPr>
  <p:slideViewPr>
    <p:cSldViewPr snapToGrid="0">
      <p:cViewPr varScale="1">
        <p:scale>
          <a:sx n="75" d="100"/>
          <a:sy n="75" d="100"/>
        </p:scale>
        <p:origin x="72" y="1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7AF4CD-1440-E446-9175-52C247C34AE6}" type="doc">
      <dgm:prSet loTypeId="urn:microsoft.com/office/officeart/2005/8/layout/list1" loCatId="" qsTypeId="urn:microsoft.com/office/officeart/2005/8/quickstyle/simple1" qsCatId="simple" csTypeId="urn:microsoft.com/office/officeart/2005/8/colors/colorful1" csCatId="colorful" phldr="1"/>
      <dgm:spPr/>
      <dgm:t>
        <a:bodyPr/>
        <a:lstStyle/>
        <a:p>
          <a:endParaRPr lang="en-GB"/>
        </a:p>
      </dgm:t>
    </dgm:pt>
    <dgm:pt modelId="{1B4F6B42-24E7-134E-BC77-73DAFA9FFD4F}">
      <dgm:prSet phldrT="[Text]"/>
      <dgm:spPr/>
      <dgm:t>
        <a:bodyPr/>
        <a:lstStyle/>
        <a:p>
          <a:r>
            <a:rPr lang="en-GB" dirty="0"/>
            <a:t>Structure</a:t>
          </a:r>
        </a:p>
      </dgm:t>
    </dgm:pt>
    <dgm:pt modelId="{56C896B9-32B7-7740-A2BD-41C427409BD4}" type="parTrans" cxnId="{DB9CEA3D-0B50-C14D-8EA6-FC7F82095604}">
      <dgm:prSet/>
      <dgm:spPr/>
      <dgm:t>
        <a:bodyPr/>
        <a:lstStyle/>
        <a:p>
          <a:endParaRPr lang="en-GB"/>
        </a:p>
      </dgm:t>
    </dgm:pt>
    <dgm:pt modelId="{9E51A5D3-82BE-CD4B-B281-D2D9E83E3B5B}" type="sibTrans" cxnId="{DB9CEA3D-0B50-C14D-8EA6-FC7F82095604}">
      <dgm:prSet/>
      <dgm:spPr/>
      <dgm:t>
        <a:bodyPr/>
        <a:lstStyle/>
        <a:p>
          <a:endParaRPr lang="en-GB"/>
        </a:p>
      </dgm:t>
    </dgm:pt>
    <dgm:pt modelId="{408A2825-8BE1-3B4F-8259-60C91682EA63}">
      <dgm:prSet phldrT="[Text]"/>
      <dgm:spPr/>
      <dgm:t>
        <a:bodyPr/>
        <a:lstStyle/>
        <a:p>
          <a:r>
            <a:rPr lang="en-GB" dirty="0"/>
            <a:t>Process</a:t>
          </a:r>
        </a:p>
      </dgm:t>
    </dgm:pt>
    <dgm:pt modelId="{FC01786B-F678-BD49-ABB3-7CA4D3217323}" type="parTrans" cxnId="{08788524-3989-4A45-B653-1FDE43D70F83}">
      <dgm:prSet/>
      <dgm:spPr/>
      <dgm:t>
        <a:bodyPr/>
        <a:lstStyle/>
        <a:p>
          <a:endParaRPr lang="en-GB"/>
        </a:p>
      </dgm:t>
    </dgm:pt>
    <dgm:pt modelId="{BCE34008-D16F-8445-BA67-5C1144863A8F}" type="sibTrans" cxnId="{08788524-3989-4A45-B653-1FDE43D70F83}">
      <dgm:prSet/>
      <dgm:spPr/>
      <dgm:t>
        <a:bodyPr/>
        <a:lstStyle/>
        <a:p>
          <a:endParaRPr lang="en-GB"/>
        </a:p>
      </dgm:t>
    </dgm:pt>
    <dgm:pt modelId="{85366F9F-3414-7D4E-8DE4-C418C7765E48}">
      <dgm:prSet phldrT="[Text]"/>
      <dgm:spPr/>
      <dgm:t>
        <a:bodyPr/>
        <a:lstStyle/>
        <a:p>
          <a:r>
            <a:rPr lang="en-GB" dirty="0"/>
            <a:t>Outcome</a:t>
          </a:r>
        </a:p>
      </dgm:t>
    </dgm:pt>
    <dgm:pt modelId="{C8D32C50-26EC-B843-94CD-72DD49502D79}" type="parTrans" cxnId="{5B742B53-FFF7-9A43-8E8C-F54230AC4D1F}">
      <dgm:prSet/>
      <dgm:spPr/>
      <dgm:t>
        <a:bodyPr/>
        <a:lstStyle/>
        <a:p>
          <a:endParaRPr lang="en-GB"/>
        </a:p>
      </dgm:t>
    </dgm:pt>
    <dgm:pt modelId="{57CE55C1-B22D-B848-AD16-D359C8B64368}" type="sibTrans" cxnId="{5B742B53-FFF7-9A43-8E8C-F54230AC4D1F}">
      <dgm:prSet/>
      <dgm:spPr/>
      <dgm:t>
        <a:bodyPr/>
        <a:lstStyle/>
        <a:p>
          <a:endParaRPr lang="en-GB"/>
        </a:p>
      </dgm:t>
    </dgm:pt>
    <dgm:pt modelId="{FEB11C55-768F-354D-82F1-6DF84E31326D}" type="pres">
      <dgm:prSet presAssocID="{417AF4CD-1440-E446-9175-52C247C34AE6}" presName="linear" presStyleCnt="0">
        <dgm:presLayoutVars>
          <dgm:dir/>
          <dgm:animLvl val="lvl"/>
          <dgm:resizeHandles val="exact"/>
        </dgm:presLayoutVars>
      </dgm:prSet>
      <dgm:spPr/>
    </dgm:pt>
    <dgm:pt modelId="{E8FBFCB1-5F99-4B4E-A4CB-4F826B9AABE8}" type="pres">
      <dgm:prSet presAssocID="{1B4F6B42-24E7-134E-BC77-73DAFA9FFD4F}" presName="parentLin" presStyleCnt="0"/>
      <dgm:spPr/>
    </dgm:pt>
    <dgm:pt modelId="{C4EC830D-39D4-4545-85E3-0BB1CA904F2D}" type="pres">
      <dgm:prSet presAssocID="{1B4F6B42-24E7-134E-BC77-73DAFA9FFD4F}" presName="parentLeftMargin" presStyleLbl="node1" presStyleIdx="0" presStyleCnt="3"/>
      <dgm:spPr/>
    </dgm:pt>
    <dgm:pt modelId="{A7B554CA-E044-AF44-84B3-0DD34B068BCD}" type="pres">
      <dgm:prSet presAssocID="{1B4F6B42-24E7-134E-BC77-73DAFA9FFD4F}" presName="parentText" presStyleLbl="node1" presStyleIdx="0" presStyleCnt="3">
        <dgm:presLayoutVars>
          <dgm:chMax val="0"/>
          <dgm:bulletEnabled val="1"/>
        </dgm:presLayoutVars>
      </dgm:prSet>
      <dgm:spPr/>
    </dgm:pt>
    <dgm:pt modelId="{684FF495-82D0-EB40-89E5-6D0C1C0E3283}" type="pres">
      <dgm:prSet presAssocID="{1B4F6B42-24E7-134E-BC77-73DAFA9FFD4F}" presName="negativeSpace" presStyleCnt="0"/>
      <dgm:spPr/>
    </dgm:pt>
    <dgm:pt modelId="{6240A132-9D75-1547-810D-84DEFEB78665}" type="pres">
      <dgm:prSet presAssocID="{1B4F6B42-24E7-134E-BC77-73DAFA9FFD4F}" presName="childText" presStyleLbl="conFgAcc1" presStyleIdx="0" presStyleCnt="3">
        <dgm:presLayoutVars>
          <dgm:bulletEnabled val="1"/>
        </dgm:presLayoutVars>
      </dgm:prSet>
      <dgm:spPr/>
    </dgm:pt>
    <dgm:pt modelId="{31D9962E-7CF5-C44C-928F-C422A37BB3CE}" type="pres">
      <dgm:prSet presAssocID="{9E51A5D3-82BE-CD4B-B281-D2D9E83E3B5B}" presName="spaceBetweenRectangles" presStyleCnt="0"/>
      <dgm:spPr/>
    </dgm:pt>
    <dgm:pt modelId="{469EEEBB-9E13-7E4C-8564-D2B70BD6A4C3}" type="pres">
      <dgm:prSet presAssocID="{408A2825-8BE1-3B4F-8259-60C91682EA63}" presName="parentLin" presStyleCnt="0"/>
      <dgm:spPr/>
    </dgm:pt>
    <dgm:pt modelId="{EEC34A60-51A0-DE48-83C4-4C9B215A41CA}" type="pres">
      <dgm:prSet presAssocID="{408A2825-8BE1-3B4F-8259-60C91682EA63}" presName="parentLeftMargin" presStyleLbl="node1" presStyleIdx="0" presStyleCnt="3"/>
      <dgm:spPr/>
    </dgm:pt>
    <dgm:pt modelId="{2299E6D7-78C7-1841-BF42-75D7F17EC542}" type="pres">
      <dgm:prSet presAssocID="{408A2825-8BE1-3B4F-8259-60C91682EA63}" presName="parentText" presStyleLbl="node1" presStyleIdx="1" presStyleCnt="3">
        <dgm:presLayoutVars>
          <dgm:chMax val="0"/>
          <dgm:bulletEnabled val="1"/>
        </dgm:presLayoutVars>
      </dgm:prSet>
      <dgm:spPr/>
    </dgm:pt>
    <dgm:pt modelId="{02B2224E-3B98-2447-992B-811A3BEFC5ED}" type="pres">
      <dgm:prSet presAssocID="{408A2825-8BE1-3B4F-8259-60C91682EA63}" presName="negativeSpace" presStyleCnt="0"/>
      <dgm:spPr/>
    </dgm:pt>
    <dgm:pt modelId="{5C168822-265C-B340-B52E-FB0CA2298977}" type="pres">
      <dgm:prSet presAssocID="{408A2825-8BE1-3B4F-8259-60C91682EA63}" presName="childText" presStyleLbl="conFgAcc1" presStyleIdx="1" presStyleCnt="3">
        <dgm:presLayoutVars>
          <dgm:bulletEnabled val="1"/>
        </dgm:presLayoutVars>
      </dgm:prSet>
      <dgm:spPr/>
    </dgm:pt>
    <dgm:pt modelId="{907CB1B7-75B7-D04E-80DB-AAAD597FA9FC}" type="pres">
      <dgm:prSet presAssocID="{BCE34008-D16F-8445-BA67-5C1144863A8F}" presName="spaceBetweenRectangles" presStyleCnt="0"/>
      <dgm:spPr/>
    </dgm:pt>
    <dgm:pt modelId="{D5F3D0E7-754F-4649-BDB0-01999384B82A}" type="pres">
      <dgm:prSet presAssocID="{85366F9F-3414-7D4E-8DE4-C418C7765E48}" presName="parentLin" presStyleCnt="0"/>
      <dgm:spPr/>
    </dgm:pt>
    <dgm:pt modelId="{DF5B14D8-D968-E549-86FA-4811FE9B595F}" type="pres">
      <dgm:prSet presAssocID="{85366F9F-3414-7D4E-8DE4-C418C7765E48}" presName="parentLeftMargin" presStyleLbl="node1" presStyleIdx="1" presStyleCnt="3"/>
      <dgm:spPr/>
    </dgm:pt>
    <dgm:pt modelId="{9DABBEFC-B38A-1D4A-9B72-F945AC864D8E}" type="pres">
      <dgm:prSet presAssocID="{85366F9F-3414-7D4E-8DE4-C418C7765E48}" presName="parentText" presStyleLbl="node1" presStyleIdx="2" presStyleCnt="3">
        <dgm:presLayoutVars>
          <dgm:chMax val="0"/>
          <dgm:bulletEnabled val="1"/>
        </dgm:presLayoutVars>
      </dgm:prSet>
      <dgm:spPr/>
    </dgm:pt>
    <dgm:pt modelId="{92BB5764-0C9D-364B-94B8-378CB1ED610A}" type="pres">
      <dgm:prSet presAssocID="{85366F9F-3414-7D4E-8DE4-C418C7765E48}" presName="negativeSpace" presStyleCnt="0"/>
      <dgm:spPr/>
    </dgm:pt>
    <dgm:pt modelId="{ADFBEC93-80B5-F547-9FB6-06EEADE34F78}" type="pres">
      <dgm:prSet presAssocID="{85366F9F-3414-7D4E-8DE4-C418C7765E48}" presName="childText" presStyleLbl="conFgAcc1" presStyleIdx="2" presStyleCnt="3">
        <dgm:presLayoutVars>
          <dgm:bulletEnabled val="1"/>
        </dgm:presLayoutVars>
      </dgm:prSet>
      <dgm:spPr/>
    </dgm:pt>
  </dgm:ptLst>
  <dgm:cxnLst>
    <dgm:cxn modelId="{B0E3E10C-08D6-8540-B99D-82774CE142B2}" type="presOf" srcId="{417AF4CD-1440-E446-9175-52C247C34AE6}" destId="{FEB11C55-768F-354D-82F1-6DF84E31326D}" srcOrd="0" destOrd="0" presId="urn:microsoft.com/office/officeart/2005/8/layout/list1"/>
    <dgm:cxn modelId="{08788524-3989-4A45-B653-1FDE43D70F83}" srcId="{417AF4CD-1440-E446-9175-52C247C34AE6}" destId="{408A2825-8BE1-3B4F-8259-60C91682EA63}" srcOrd="1" destOrd="0" parTransId="{FC01786B-F678-BD49-ABB3-7CA4D3217323}" sibTransId="{BCE34008-D16F-8445-BA67-5C1144863A8F}"/>
    <dgm:cxn modelId="{DB9CEA3D-0B50-C14D-8EA6-FC7F82095604}" srcId="{417AF4CD-1440-E446-9175-52C247C34AE6}" destId="{1B4F6B42-24E7-134E-BC77-73DAFA9FFD4F}" srcOrd="0" destOrd="0" parTransId="{56C896B9-32B7-7740-A2BD-41C427409BD4}" sibTransId="{9E51A5D3-82BE-CD4B-B281-D2D9E83E3B5B}"/>
    <dgm:cxn modelId="{8D696645-32A0-8443-B363-DF7332B2CA1B}" type="presOf" srcId="{85366F9F-3414-7D4E-8DE4-C418C7765E48}" destId="{9DABBEFC-B38A-1D4A-9B72-F945AC864D8E}" srcOrd="1" destOrd="0" presId="urn:microsoft.com/office/officeart/2005/8/layout/list1"/>
    <dgm:cxn modelId="{38793848-2753-0941-82D4-E45973E574D2}" type="presOf" srcId="{85366F9F-3414-7D4E-8DE4-C418C7765E48}" destId="{DF5B14D8-D968-E549-86FA-4811FE9B595F}" srcOrd="0" destOrd="0" presId="urn:microsoft.com/office/officeart/2005/8/layout/list1"/>
    <dgm:cxn modelId="{5B742B53-FFF7-9A43-8E8C-F54230AC4D1F}" srcId="{417AF4CD-1440-E446-9175-52C247C34AE6}" destId="{85366F9F-3414-7D4E-8DE4-C418C7765E48}" srcOrd="2" destOrd="0" parTransId="{C8D32C50-26EC-B843-94CD-72DD49502D79}" sibTransId="{57CE55C1-B22D-B848-AD16-D359C8B64368}"/>
    <dgm:cxn modelId="{2159AAA5-6741-1E4D-B764-1E87DA7E9645}" type="presOf" srcId="{408A2825-8BE1-3B4F-8259-60C91682EA63}" destId="{2299E6D7-78C7-1841-BF42-75D7F17EC542}" srcOrd="1" destOrd="0" presId="urn:microsoft.com/office/officeart/2005/8/layout/list1"/>
    <dgm:cxn modelId="{3C1B29B0-5AD1-8840-ACF6-B4BEF9FF784F}" type="presOf" srcId="{408A2825-8BE1-3B4F-8259-60C91682EA63}" destId="{EEC34A60-51A0-DE48-83C4-4C9B215A41CA}" srcOrd="0" destOrd="0" presId="urn:microsoft.com/office/officeart/2005/8/layout/list1"/>
    <dgm:cxn modelId="{5CF37DCA-152B-0341-9913-6903FBD1F223}" type="presOf" srcId="{1B4F6B42-24E7-134E-BC77-73DAFA9FFD4F}" destId="{A7B554CA-E044-AF44-84B3-0DD34B068BCD}" srcOrd="1" destOrd="0" presId="urn:microsoft.com/office/officeart/2005/8/layout/list1"/>
    <dgm:cxn modelId="{E37210D2-9B54-7A42-BCE0-328F72005C1D}" type="presOf" srcId="{1B4F6B42-24E7-134E-BC77-73DAFA9FFD4F}" destId="{C4EC830D-39D4-4545-85E3-0BB1CA904F2D}" srcOrd="0" destOrd="0" presId="urn:microsoft.com/office/officeart/2005/8/layout/list1"/>
    <dgm:cxn modelId="{444A296C-3B75-D74E-AA22-B247C38BF0F6}" type="presParOf" srcId="{FEB11C55-768F-354D-82F1-6DF84E31326D}" destId="{E8FBFCB1-5F99-4B4E-A4CB-4F826B9AABE8}" srcOrd="0" destOrd="0" presId="urn:microsoft.com/office/officeart/2005/8/layout/list1"/>
    <dgm:cxn modelId="{01B6CCA4-A4C3-AB4B-91DC-2E18524CA2C1}" type="presParOf" srcId="{E8FBFCB1-5F99-4B4E-A4CB-4F826B9AABE8}" destId="{C4EC830D-39D4-4545-85E3-0BB1CA904F2D}" srcOrd="0" destOrd="0" presId="urn:microsoft.com/office/officeart/2005/8/layout/list1"/>
    <dgm:cxn modelId="{D549E204-6979-0C43-9AC9-644E61E3F841}" type="presParOf" srcId="{E8FBFCB1-5F99-4B4E-A4CB-4F826B9AABE8}" destId="{A7B554CA-E044-AF44-84B3-0DD34B068BCD}" srcOrd="1" destOrd="0" presId="urn:microsoft.com/office/officeart/2005/8/layout/list1"/>
    <dgm:cxn modelId="{7DF20761-1CF8-A94B-BA3F-1AE025B1AA7E}" type="presParOf" srcId="{FEB11C55-768F-354D-82F1-6DF84E31326D}" destId="{684FF495-82D0-EB40-89E5-6D0C1C0E3283}" srcOrd="1" destOrd="0" presId="urn:microsoft.com/office/officeart/2005/8/layout/list1"/>
    <dgm:cxn modelId="{97721890-A40E-1A41-879C-B771CBF93EF4}" type="presParOf" srcId="{FEB11C55-768F-354D-82F1-6DF84E31326D}" destId="{6240A132-9D75-1547-810D-84DEFEB78665}" srcOrd="2" destOrd="0" presId="urn:microsoft.com/office/officeart/2005/8/layout/list1"/>
    <dgm:cxn modelId="{A2D2E81C-8CAB-B84B-A7C3-8A076FAF9A31}" type="presParOf" srcId="{FEB11C55-768F-354D-82F1-6DF84E31326D}" destId="{31D9962E-7CF5-C44C-928F-C422A37BB3CE}" srcOrd="3" destOrd="0" presId="urn:microsoft.com/office/officeart/2005/8/layout/list1"/>
    <dgm:cxn modelId="{5EB6A100-38CC-E14E-81EC-FA504A984349}" type="presParOf" srcId="{FEB11C55-768F-354D-82F1-6DF84E31326D}" destId="{469EEEBB-9E13-7E4C-8564-D2B70BD6A4C3}" srcOrd="4" destOrd="0" presId="urn:microsoft.com/office/officeart/2005/8/layout/list1"/>
    <dgm:cxn modelId="{643B05EC-73E1-CB43-8A6F-03A282D35323}" type="presParOf" srcId="{469EEEBB-9E13-7E4C-8564-D2B70BD6A4C3}" destId="{EEC34A60-51A0-DE48-83C4-4C9B215A41CA}" srcOrd="0" destOrd="0" presId="urn:microsoft.com/office/officeart/2005/8/layout/list1"/>
    <dgm:cxn modelId="{C49711CB-A5B1-7449-9EAA-6B2B9A5BB4C5}" type="presParOf" srcId="{469EEEBB-9E13-7E4C-8564-D2B70BD6A4C3}" destId="{2299E6D7-78C7-1841-BF42-75D7F17EC542}" srcOrd="1" destOrd="0" presId="urn:microsoft.com/office/officeart/2005/8/layout/list1"/>
    <dgm:cxn modelId="{70CBD407-3EFC-9947-BBF5-7BD38EDEAD17}" type="presParOf" srcId="{FEB11C55-768F-354D-82F1-6DF84E31326D}" destId="{02B2224E-3B98-2447-992B-811A3BEFC5ED}" srcOrd="5" destOrd="0" presId="urn:microsoft.com/office/officeart/2005/8/layout/list1"/>
    <dgm:cxn modelId="{B2C35914-36EE-1B46-86C1-784B4597CD2C}" type="presParOf" srcId="{FEB11C55-768F-354D-82F1-6DF84E31326D}" destId="{5C168822-265C-B340-B52E-FB0CA2298977}" srcOrd="6" destOrd="0" presId="urn:microsoft.com/office/officeart/2005/8/layout/list1"/>
    <dgm:cxn modelId="{84E6CFD0-1004-5A41-9724-4117F9A77813}" type="presParOf" srcId="{FEB11C55-768F-354D-82F1-6DF84E31326D}" destId="{907CB1B7-75B7-D04E-80DB-AAAD597FA9FC}" srcOrd="7" destOrd="0" presId="urn:microsoft.com/office/officeart/2005/8/layout/list1"/>
    <dgm:cxn modelId="{1F7503F6-D351-4644-9679-97147C422D2D}" type="presParOf" srcId="{FEB11C55-768F-354D-82F1-6DF84E31326D}" destId="{D5F3D0E7-754F-4649-BDB0-01999384B82A}" srcOrd="8" destOrd="0" presId="urn:microsoft.com/office/officeart/2005/8/layout/list1"/>
    <dgm:cxn modelId="{665FF28A-F4C6-ED48-A52C-CCA746DCB45A}" type="presParOf" srcId="{D5F3D0E7-754F-4649-BDB0-01999384B82A}" destId="{DF5B14D8-D968-E549-86FA-4811FE9B595F}" srcOrd="0" destOrd="0" presId="urn:microsoft.com/office/officeart/2005/8/layout/list1"/>
    <dgm:cxn modelId="{287E8A2B-3FD1-1349-86DE-41DADBE3FA2B}" type="presParOf" srcId="{D5F3D0E7-754F-4649-BDB0-01999384B82A}" destId="{9DABBEFC-B38A-1D4A-9B72-F945AC864D8E}" srcOrd="1" destOrd="0" presId="urn:microsoft.com/office/officeart/2005/8/layout/list1"/>
    <dgm:cxn modelId="{FBA35A19-400B-F142-BB98-AA1074E49ABB}" type="presParOf" srcId="{FEB11C55-768F-354D-82F1-6DF84E31326D}" destId="{92BB5764-0C9D-364B-94B8-378CB1ED610A}" srcOrd="9" destOrd="0" presId="urn:microsoft.com/office/officeart/2005/8/layout/list1"/>
    <dgm:cxn modelId="{C7E208DE-E121-204E-993E-09DEF0482E4A}" type="presParOf" srcId="{FEB11C55-768F-354D-82F1-6DF84E31326D}" destId="{ADFBEC93-80B5-F547-9FB6-06EEADE34F78}"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41D4F5-6EEA-BA46-8CFC-FD6F83D80A13}" type="doc">
      <dgm:prSet loTypeId="urn:microsoft.com/office/officeart/2005/8/layout/hProcess4" loCatId="" qsTypeId="urn:microsoft.com/office/officeart/2005/8/quickstyle/simple1" qsCatId="simple" csTypeId="urn:microsoft.com/office/officeart/2005/8/colors/colorful2" csCatId="colorful" phldr="1"/>
      <dgm:spPr/>
      <dgm:t>
        <a:bodyPr/>
        <a:lstStyle/>
        <a:p>
          <a:endParaRPr lang="en-GB"/>
        </a:p>
      </dgm:t>
    </dgm:pt>
    <dgm:pt modelId="{F1FBDAA5-B2BA-DA43-81C7-47EE5C7F27D6}">
      <dgm:prSet phldrT="[Text]"/>
      <dgm:spPr/>
      <dgm:t>
        <a:bodyPr/>
        <a:lstStyle/>
        <a:p>
          <a:r>
            <a:rPr lang="en-GB" dirty="0"/>
            <a:t>Structure</a:t>
          </a:r>
        </a:p>
      </dgm:t>
    </dgm:pt>
    <dgm:pt modelId="{6EF5ECC1-A3B9-1847-9548-BF6E08F6D3BE}" type="parTrans" cxnId="{4668555D-1400-BC4C-B760-43F30E2E1765}">
      <dgm:prSet/>
      <dgm:spPr/>
      <dgm:t>
        <a:bodyPr/>
        <a:lstStyle/>
        <a:p>
          <a:endParaRPr lang="en-GB"/>
        </a:p>
      </dgm:t>
    </dgm:pt>
    <dgm:pt modelId="{21CE3EC0-841C-C14F-80FF-C8A38CFD1A9F}" type="sibTrans" cxnId="{4668555D-1400-BC4C-B760-43F30E2E1765}">
      <dgm:prSet/>
      <dgm:spPr/>
      <dgm:t>
        <a:bodyPr/>
        <a:lstStyle/>
        <a:p>
          <a:endParaRPr lang="en-GB"/>
        </a:p>
      </dgm:t>
    </dgm:pt>
    <dgm:pt modelId="{459940A2-E543-6447-8AD3-6B198590FE9B}">
      <dgm:prSet phldrT="[Text]"/>
      <dgm:spPr/>
      <dgm:t>
        <a:bodyPr/>
        <a:lstStyle/>
        <a:p>
          <a:r>
            <a:rPr lang="en-GB" dirty="0"/>
            <a:t>Staffing </a:t>
          </a:r>
        </a:p>
      </dgm:t>
    </dgm:pt>
    <dgm:pt modelId="{BC48FA94-788F-FC42-8E9A-ECC774C0280E}" type="parTrans" cxnId="{E7BD1C9C-AC71-7347-AE1B-C8733D947CF7}">
      <dgm:prSet/>
      <dgm:spPr/>
      <dgm:t>
        <a:bodyPr/>
        <a:lstStyle/>
        <a:p>
          <a:endParaRPr lang="en-GB"/>
        </a:p>
      </dgm:t>
    </dgm:pt>
    <dgm:pt modelId="{AC3734F3-4BBB-DE41-80EE-B4D6B5342368}" type="sibTrans" cxnId="{E7BD1C9C-AC71-7347-AE1B-C8733D947CF7}">
      <dgm:prSet/>
      <dgm:spPr/>
      <dgm:t>
        <a:bodyPr/>
        <a:lstStyle/>
        <a:p>
          <a:endParaRPr lang="en-GB"/>
        </a:p>
      </dgm:t>
    </dgm:pt>
    <dgm:pt modelId="{D38F5810-7ABD-4941-950F-4025C1BDB48D}">
      <dgm:prSet phldrT="[Text]"/>
      <dgm:spPr/>
      <dgm:t>
        <a:bodyPr/>
        <a:lstStyle/>
        <a:p>
          <a:r>
            <a:rPr lang="en-GB" dirty="0"/>
            <a:t>Training </a:t>
          </a:r>
        </a:p>
      </dgm:t>
    </dgm:pt>
    <dgm:pt modelId="{53B0C3E8-1C8B-AC40-A419-447A37CBD209}" type="parTrans" cxnId="{325890AD-1D49-1142-9505-3138D5361294}">
      <dgm:prSet/>
      <dgm:spPr/>
      <dgm:t>
        <a:bodyPr/>
        <a:lstStyle/>
        <a:p>
          <a:endParaRPr lang="en-GB"/>
        </a:p>
      </dgm:t>
    </dgm:pt>
    <dgm:pt modelId="{D6274ADE-7869-A94A-BAC7-DEABA002E4ED}" type="sibTrans" cxnId="{325890AD-1D49-1142-9505-3138D5361294}">
      <dgm:prSet/>
      <dgm:spPr/>
      <dgm:t>
        <a:bodyPr/>
        <a:lstStyle/>
        <a:p>
          <a:endParaRPr lang="en-GB"/>
        </a:p>
      </dgm:t>
    </dgm:pt>
    <dgm:pt modelId="{42F29439-5FE5-AF44-B6DB-A557B596FD11}">
      <dgm:prSet phldrT="[Text]"/>
      <dgm:spPr/>
      <dgm:t>
        <a:bodyPr/>
        <a:lstStyle/>
        <a:p>
          <a:r>
            <a:rPr lang="en-GB" dirty="0"/>
            <a:t>Process</a:t>
          </a:r>
        </a:p>
      </dgm:t>
    </dgm:pt>
    <dgm:pt modelId="{66197624-704A-6A43-A99F-1488C390E023}" type="parTrans" cxnId="{84777A6D-7569-2646-B7D8-6CB6F6BDE6F0}">
      <dgm:prSet/>
      <dgm:spPr/>
      <dgm:t>
        <a:bodyPr/>
        <a:lstStyle/>
        <a:p>
          <a:endParaRPr lang="en-GB"/>
        </a:p>
      </dgm:t>
    </dgm:pt>
    <dgm:pt modelId="{38E95E1A-42B3-BD48-8630-EF9A53DB809E}" type="sibTrans" cxnId="{84777A6D-7569-2646-B7D8-6CB6F6BDE6F0}">
      <dgm:prSet/>
      <dgm:spPr/>
      <dgm:t>
        <a:bodyPr/>
        <a:lstStyle/>
        <a:p>
          <a:endParaRPr lang="en-GB"/>
        </a:p>
      </dgm:t>
    </dgm:pt>
    <dgm:pt modelId="{53C00A0C-43D0-BD47-8242-B13B9EBF77FA}">
      <dgm:prSet phldrT="[Text]"/>
      <dgm:spPr/>
      <dgm:t>
        <a:bodyPr/>
        <a:lstStyle/>
        <a:p>
          <a:r>
            <a:rPr lang="en-GB" dirty="0"/>
            <a:t>Leadership</a:t>
          </a:r>
        </a:p>
      </dgm:t>
    </dgm:pt>
    <dgm:pt modelId="{A52C9913-C713-7043-930D-184ABA98A724}" type="parTrans" cxnId="{9B6BC8C0-3126-324D-979E-AFAA76B43231}">
      <dgm:prSet/>
      <dgm:spPr/>
      <dgm:t>
        <a:bodyPr/>
        <a:lstStyle/>
        <a:p>
          <a:endParaRPr lang="en-GB"/>
        </a:p>
      </dgm:t>
    </dgm:pt>
    <dgm:pt modelId="{3725EBC1-274C-6547-8941-5013FE4E78FD}" type="sibTrans" cxnId="{9B6BC8C0-3126-324D-979E-AFAA76B43231}">
      <dgm:prSet/>
      <dgm:spPr/>
      <dgm:t>
        <a:bodyPr/>
        <a:lstStyle/>
        <a:p>
          <a:endParaRPr lang="en-GB"/>
        </a:p>
      </dgm:t>
    </dgm:pt>
    <dgm:pt modelId="{4393FF7D-4EEA-4F4B-86B3-08A4ABF6DC38}">
      <dgm:prSet phldrT="[Text]"/>
      <dgm:spPr/>
      <dgm:t>
        <a:bodyPr/>
        <a:lstStyle/>
        <a:p>
          <a:r>
            <a:rPr lang="en-GB" dirty="0"/>
            <a:t>Management process</a:t>
          </a:r>
        </a:p>
      </dgm:t>
    </dgm:pt>
    <dgm:pt modelId="{66D4EACE-03E9-1445-B1FA-F3A051DB9818}" type="parTrans" cxnId="{BCFAD734-8C4D-EF4C-B28B-0CFEF1E70AA4}">
      <dgm:prSet/>
      <dgm:spPr/>
      <dgm:t>
        <a:bodyPr/>
        <a:lstStyle/>
        <a:p>
          <a:endParaRPr lang="en-GB"/>
        </a:p>
      </dgm:t>
    </dgm:pt>
    <dgm:pt modelId="{4D0EA101-E17F-C140-95B0-9F2B0D06AE3A}" type="sibTrans" cxnId="{BCFAD734-8C4D-EF4C-B28B-0CFEF1E70AA4}">
      <dgm:prSet/>
      <dgm:spPr/>
      <dgm:t>
        <a:bodyPr/>
        <a:lstStyle/>
        <a:p>
          <a:endParaRPr lang="en-GB"/>
        </a:p>
      </dgm:t>
    </dgm:pt>
    <dgm:pt modelId="{350AF111-8DA1-6A40-8777-479850BEE4C3}">
      <dgm:prSet phldrT="[Text]"/>
      <dgm:spPr/>
      <dgm:t>
        <a:bodyPr/>
        <a:lstStyle/>
        <a:p>
          <a:r>
            <a:rPr lang="en-GB" dirty="0"/>
            <a:t>Outcome</a:t>
          </a:r>
        </a:p>
      </dgm:t>
    </dgm:pt>
    <dgm:pt modelId="{B7B44878-DD3F-AC4A-8D30-415E4809FF46}" type="parTrans" cxnId="{04BB084E-E364-974F-B483-16004C98A776}">
      <dgm:prSet/>
      <dgm:spPr/>
      <dgm:t>
        <a:bodyPr/>
        <a:lstStyle/>
        <a:p>
          <a:endParaRPr lang="en-GB"/>
        </a:p>
      </dgm:t>
    </dgm:pt>
    <dgm:pt modelId="{F6452879-4814-8345-B8FA-071768067F3B}" type="sibTrans" cxnId="{04BB084E-E364-974F-B483-16004C98A776}">
      <dgm:prSet/>
      <dgm:spPr/>
      <dgm:t>
        <a:bodyPr/>
        <a:lstStyle/>
        <a:p>
          <a:endParaRPr lang="en-GB"/>
        </a:p>
      </dgm:t>
    </dgm:pt>
    <dgm:pt modelId="{94F562B7-8DC9-BC4B-8039-1531741BC1D5}">
      <dgm:prSet phldrT="[Text]"/>
      <dgm:spPr/>
      <dgm:t>
        <a:bodyPr/>
        <a:lstStyle/>
        <a:p>
          <a:r>
            <a:rPr lang="en-GB" dirty="0"/>
            <a:t>Care quality</a:t>
          </a:r>
        </a:p>
      </dgm:t>
    </dgm:pt>
    <dgm:pt modelId="{F0247C42-5DC3-C64D-BE15-987A0502F0B5}" type="parTrans" cxnId="{1DF8B354-72F9-E044-AC1C-0E2B569F05E0}">
      <dgm:prSet/>
      <dgm:spPr/>
      <dgm:t>
        <a:bodyPr/>
        <a:lstStyle/>
        <a:p>
          <a:endParaRPr lang="en-GB"/>
        </a:p>
      </dgm:t>
    </dgm:pt>
    <dgm:pt modelId="{723D9293-6784-F341-90D1-03BC465B8795}" type="sibTrans" cxnId="{1DF8B354-72F9-E044-AC1C-0E2B569F05E0}">
      <dgm:prSet/>
      <dgm:spPr/>
      <dgm:t>
        <a:bodyPr/>
        <a:lstStyle/>
        <a:p>
          <a:endParaRPr lang="en-GB"/>
        </a:p>
      </dgm:t>
    </dgm:pt>
    <dgm:pt modelId="{9579D083-16A5-D648-9487-F4FF74AC0BB9}">
      <dgm:prSet phldrT="[Text]"/>
      <dgm:spPr/>
      <dgm:t>
        <a:bodyPr/>
        <a:lstStyle/>
        <a:p>
          <a:r>
            <a:rPr lang="en-GB" dirty="0"/>
            <a:t>Patient safety</a:t>
          </a:r>
        </a:p>
      </dgm:t>
    </dgm:pt>
    <dgm:pt modelId="{34B90B3C-49A5-384D-A666-24A348B718FD}" type="parTrans" cxnId="{1FD991B3-4FF9-CC42-8A6F-49C8D5823574}">
      <dgm:prSet/>
      <dgm:spPr/>
      <dgm:t>
        <a:bodyPr/>
        <a:lstStyle/>
        <a:p>
          <a:endParaRPr lang="en-GB"/>
        </a:p>
      </dgm:t>
    </dgm:pt>
    <dgm:pt modelId="{21B7C5E4-DC0D-6446-BF50-3FC713996617}" type="sibTrans" cxnId="{1FD991B3-4FF9-CC42-8A6F-49C8D5823574}">
      <dgm:prSet/>
      <dgm:spPr/>
      <dgm:t>
        <a:bodyPr/>
        <a:lstStyle/>
        <a:p>
          <a:endParaRPr lang="en-GB"/>
        </a:p>
      </dgm:t>
    </dgm:pt>
    <dgm:pt modelId="{6C1CF4C2-7CBE-784E-B8EB-F3992F26BEAC}">
      <dgm:prSet phldrT="[Text]"/>
      <dgm:spPr/>
      <dgm:t>
        <a:bodyPr/>
        <a:lstStyle/>
        <a:p>
          <a:r>
            <a:rPr lang="en-GB" dirty="0"/>
            <a:t>Professional engagement</a:t>
          </a:r>
        </a:p>
      </dgm:t>
    </dgm:pt>
    <dgm:pt modelId="{558FAFAE-5D16-DE42-877B-2D5DA3AEB9FB}" type="parTrans" cxnId="{D3986367-CAC2-9244-9B3C-3380F46C6EAD}">
      <dgm:prSet/>
      <dgm:spPr/>
      <dgm:t>
        <a:bodyPr/>
        <a:lstStyle/>
        <a:p>
          <a:endParaRPr lang="en-GB"/>
        </a:p>
      </dgm:t>
    </dgm:pt>
    <dgm:pt modelId="{F0819892-B4C4-3F4F-BC75-D67D44299860}" type="sibTrans" cxnId="{D3986367-CAC2-9244-9B3C-3380F46C6EAD}">
      <dgm:prSet/>
      <dgm:spPr/>
      <dgm:t>
        <a:bodyPr/>
        <a:lstStyle/>
        <a:p>
          <a:endParaRPr lang="en-GB"/>
        </a:p>
      </dgm:t>
    </dgm:pt>
    <dgm:pt modelId="{953D615C-5578-A542-9FA8-A8FCB28F847A}" type="pres">
      <dgm:prSet presAssocID="{B941D4F5-6EEA-BA46-8CFC-FD6F83D80A13}" presName="Name0" presStyleCnt="0">
        <dgm:presLayoutVars>
          <dgm:dir/>
          <dgm:animLvl val="lvl"/>
          <dgm:resizeHandles val="exact"/>
        </dgm:presLayoutVars>
      </dgm:prSet>
      <dgm:spPr/>
    </dgm:pt>
    <dgm:pt modelId="{15FC2E9F-026D-874A-956A-8AB1F849260E}" type="pres">
      <dgm:prSet presAssocID="{B941D4F5-6EEA-BA46-8CFC-FD6F83D80A13}" presName="tSp" presStyleCnt="0"/>
      <dgm:spPr/>
    </dgm:pt>
    <dgm:pt modelId="{B7C8B455-757B-2F46-9891-B944E42A2AA4}" type="pres">
      <dgm:prSet presAssocID="{B941D4F5-6EEA-BA46-8CFC-FD6F83D80A13}" presName="bSp" presStyleCnt="0"/>
      <dgm:spPr/>
    </dgm:pt>
    <dgm:pt modelId="{662FD639-E48C-5346-AC26-563384E0ACA9}" type="pres">
      <dgm:prSet presAssocID="{B941D4F5-6EEA-BA46-8CFC-FD6F83D80A13}" presName="process" presStyleCnt="0"/>
      <dgm:spPr/>
    </dgm:pt>
    <dgm:pt modelId="{88EEF7DE-501D-CA47-AF8B-153D2FD865FA}" type="pres">
      <dgm:prSet presAssocID="{F1FBDAA5-B2BA-DA43-81C7-47EE5C7F27D6}" presName="composite1" presStyleCnt="0"/>
      <dgm:spPr/>
    </dgm:pt>
    <dgm:pt modelId="{04ADD906-AD15-A14E-9569-C9B325283AA8}" type="pres">
      <dgm:prSet presAssocID="{F1FBDAA5-B2BA-DA43-81C7-47EE5C7F27D6}" presName="dummyNode1" presStyleLbl="node1" presStyleIdx="0" presStyleCnt="3"/>
      <dgm:spPr/>
    </dgm:pt>
    <dgm:pt modelId="{6669F4EF-9C6B-FD4D-8FB0-7C813022B362}" type="pres">
      <dgm:prSet presAssocID="{F1FBDAA5-B2BA-DA43-81C7-47EE5C7F27D6}" presName="childNode1" presStyleLbl="bgAcc1" presStyleIdx="0" presStyleCnt="3">
        <dgm:presLayoutVars>
          <dgm:bulletEnabled val="1"/>
        </dgm:presLayoutVars>
      </dgm:prSet>
      <dgm:spPr/>
    </dgm:pt>
    <dgm:pt modelId="{B5ADE3ED-27CE-6D4F-9BF2-C7046521C2CB}" type="pres">
      <dgm:prSet presAssocID="{F1FBDAA5-B2BA-DA43-81C7-47EE5C7F27D6}" presName="childNode1tx" presStyleLbl="bgAcc1" presStyleIdx="0" presStyleCnt="3">
        <dgm:presLayoutVars>
          <dgm:bulletEnabled val="1"/>
        </dgm:presLayoutVars>
      </dgm:prSet>
      <dgm:spPr/>
    </dgm:pt>
    <dgm:pt modelId="{F05CBF2B-37FA-2949-AB55-62D40510E72E}" type="pres">
      <dgm:prSet presAssocID="{F1FBDAA5-B2BA-DA43-81C7-47EE5C7F27D6}" presName="parentNode1" presStyleLbl="node1" presStyleIdx="0" presStyleCnt="3">
        <dgm:presLayoutVars>
          <dgm:chMax val="1"/>
          <dgm:bulletEnabled val="1"/>
        </dgm:presLayoutVars>
      </dgm:prSet>
      <dgm:spPr/>
    </dgm:pt>
    <dgm:pt modelId="{B135FA92-9F4E-2E47-BBE7-377323020A8D}" type="pres">
      <dgm:prSet presAssocID="{F1FBDAA5-B2BA-DA43-81C7-47EE5C7F27D6}" presName="connSite1" presStyleCnt="0"/>
      <dgm:spPr/>
    </dgm:pt>
    <dgm:pt modelId="{B3D28889-923B-3947-AF0A-7F33FCE09DB3}" type="pres">
      <dgm:prSet presAssocID="{21CE3EC0-841C-C14F-80FF-C8A38CFD1A9F}" presName="Name9" presStyleLbl="sibTrans2D1" presStyleIdx="0" presStyleCnt="2"/>
      <dgm:spPr/>
    </dgm:pt>
    <dgm:pt modelId="{0ED0E83B-698E-F54D-AE2F-36FEFD0D5E1F}" type="pres">
      <dgm:prSet presAssocID="{42F29439-5FE5-AF44-B6DB-A557B596FD11}" presName="composite2" presStyleCnt="0"/>
      <dgm:spPr/>
    </dgm:pt>
    <dgm:pt modelId="{0921D940-7018-344E-8EBD-010491F1FDC0}" type="pres">
      <dgm:prSet presAssocID="{42F29439-5FE5-AF44-B6DB-A557B596FD11}" presName="dummyNode2" presStyleLbl="node1" presStyleIdx="0" presStyleCnt="3"/>
      <dgm:spPr/>
    </dgm:pt>
    <dgm:pt modelId="{E8D1F267-F0E9-0D4A-BF84-6558B8D10C43}" type="pres">
      <dgm:prSet presAssocID="{42F29439-5FE5-AF44-B6DB-A557B596FD11}" presName="childNode2" presStyleLbl="bgAcc1" presStyleIdx="1" presStyleCnt="3">
        <dgm:presLayoutVars>
          <dgm:bulletEnabled val="1"/>
        </dgm:presLayoutVars>
      </dgm:prSet>
      <dgm:spPr/>
    </dgm:pt>
    <dgm:pt modelId="{AC7765A5-C666-7845-8DE2-FF43BA20C06D}" type="pres">
      <dgm:prSet presAssocID="{42F29439-5FE5-AF44-B6DB-A557B596FD11}" presName="childNode2tx" presStyleLbl="bgAcc1" presStyleIdx="1" presStyleCnt="3">
        <dgm:presLayoutVars>
          <dgm:bulletEnabled val="1"/>
        </dgm:presLayoutVars>
      </dgm:prSet>
      <dgm:spPr/>
    </dgm:pt>
    <dgm:pt modelId="{E422C490-E9E8-1E4B-9598-86023B845B06}" type="pres">
      <dgm:prSet presAssocID="{42F29439-5FE5-AF44-B6DB-A557B596FD11}" presName="parentNode2" presStyleLbl="node1" presStyleIdx="1" presStyleCnt="3">
        <dgm:presLayoutVars>
          <dgm:chMax val="0"/>
          <dgm:bulletEnabled val="1"/>
        </dgm:presLayoutVars>
      </dgm:prSet>
      <dgm:spPr/>
    </dgm:pt>
    <dgm:pt modelId="{EDF38C72-9E5D-1F43-847E-06ADBC8FB047}" type="pres">
      <dgm:prSet presAssocID="{42F29439-5FE5-AF44-B6DB-A557B596FD11}" presName="connSite2" presStyleCnt="0"/>
      <dgm:spPr/>
    </dgm:pt>
    <dgm:pt modelId="{BE5E59AE-7492-6C4F-9E24-463966552A8A}" type="pres">
      <dgm:prSet presAssocID="{38E95E1A-42B3-BD48-8630-EF9A53DB809E}" presName="Name18" presStyleLbl="sibTrans2D1" presStyleIdx="1" presStyleCnt="2"/>
      <dgm:spPr/>
    </dgm:pt>
    <dgm:pt modelId="{76B065D7-B27F-E74E-8C07-87B3C76DBF5F}" type="pres">
      <dgm:prSet presAssocID="{350AF111-8DA1-6A40-8777-479850BEE4C3}" presName="composite1" presStyleCnt="0"/>
      <dgm:spPr/>
    </dgm:pt>
    <dgm:pt modelId="{51B71296-320C-2449-8111-A5C09AD4CA38}" type="pres">
      <dgm:prSet presAssocID="{350AF111-8DA1-6A40-8777-479850BEE4C3}" presName="dummyNode1" presStyleLbl="node1" presStyleIdx="1" presStyleCnt="3"/>
      <dgm:spPr/>
    </dgm:pt>
    <dgm:pt modelId="{EB2E60E7-102B-F146-BD24-4A8D383E404E}" type="pres">
      <dgm:prSet presAssocID="{350AF111-8DA1-6A40-8777-479850BEE4C3}" presName="childNode1" presStyleLbl="bgAcc1" presStyleIdx="2" presStyleCnt="3">
        <dgm:presLayoutVars>
          <dgm:bulletEnabled val="1"/>
        </dgm:presLayoutVars>
      </dgm:prSet>
      <dgm:spPr/>
    </dgm:pt>
    <dgm:pt modelId="{971C7142-FCE0-D340-8F56-6FB5EB0AB463}" type="pres">
      <dgm:prSet presAssocID="{350AF111-8DA1-6A40-8777-479850BEE4C3}" presName="childNode1tx" presStyleLbl="bgAcc1" presStyleIdx="2" presStyleCnt="3">
        <dgm:presLayoutVars>
          <dgm:bulletEnabled val="1"/>
        </dgm:presLayoutVars>
      </dgm:prSet>
      <dgm:spPr/>
    </dgm:pt>
    <dgm:pt modelId="{6B94810F-1C88-F444-B8CD-50BA21BA7622}" type="pres">
      <dgm:prSet presAssocID="{350AF111-8DA1-6A40-8777-479850BEE4C3}" presName="parentNode1" presStyleLbl="node1" presStyleIdx="2" presStyleCnt="3">
        <dgm:presLayoutVars>
          <dgm:chMax val="1"/>
          <dgm:bulletEnabled val="1"/>
        </dgm:presLayoutVars>
      </dgm:prSet>
      <dgm:spPr/>
    </dgm:pt>
    <dgm:pt modelId="{D231B4DB-EA70-0F42-9C98-3DE1B142C5B4}" type="pres">
      <dgm:prSet presAssocID="{350AF111-8DA1-6A40-8777-479850BEE4C3}" presName="connSite1" presStyleCnt="0"/>
      <dgm:spPr/>
    </dgm:pt>
  </dgm:ptLst>
  <dgm:cxnLst>
    <dgm:cxn modelId="{93342307-7F57-534C-A7B9-08F1AE097617}" type="presOf" srcId="{42F29439-5FE5-AF44-B6DB-A557B596FD11}" destId="{E422C490-E9E8-1E4B-9598-86023B845B06}" srcOrd="0" destOrd="0" presId="urn:microsoft.com/office/officeart/2005/8/layout/hProcess4"/>
    <dgm:cxn modelId="{9E052321-C58D-6D47-97F5-3CC253590A4F}" type="presOf" srcId="{53C00A0C-43D0-BD47-8242-B13B9EBF77FA}" destId="{AC7765A5-C666-7845-8DE2-FF43BA20C06D}" srcOrd="1" destOrd="0" presId="urn:microsoft.com/office/officeart/2005/8/layout/hProcess4"/>
    <dgm:cxn modelId="{BEBA4F24-F5E2-7F43-A698-2AF98CE895A5}" type="presOf" srcId="{D38F5810-7ABD-4941-950F-4025C1BDB48D}" destId="{6669F4EF-9C6B-FD4D-8FB0-7C813022B362}" srcOrd="0" destOrd="1" presId="urn:microsoft.com/office/officeart/2005/8/layout/hProcess4"/>
    <dgm:cxn modelId="{BCFAD734-8C4D-EF4C-B28B-0CFEF1E70AA4}" srcId="{42F29439-5FE5-AF44-B6DB-A557B596FD11}" destId="{4393FF7D-4EEA-4F4B-86B3-08A4ABF6DC38}" srcOrd="1" destOrd="0" parTransId="{66D4EACE-03E9-1445-B1FA-F3A051DB9818}" sibTransId="{4D0EA101-E17F-C140-95B0-9F2B0D06AE3A}"/>
    <dgm:cxn modelId="{E7A6FF39-1639-8349-8BFC-F3D3FB667F34}" type="presOf" srcId="{6C1CF4C2-7CBE-784E-B8EB-F3992F26BEAC}" destId="{B5ADE3ED-27CE-6D4F-9BF2-C7046521C2CB}" srcOrd="1" destOrd="2" presId="urn:microsoft.com/office/officeart/2005/8/layout/hProcess4"/>
    <dgm:cxn modelId="{259F0A3B-AC0B-2148-965D-922D0155C584}" type="presOf" srcId="{F1FBDAA5-B2BA-DA43-81C7-47EE5C7F27D6}" destId="{F05CBF2B-37FA-2949-AB55-62D40510E72E}" srcOrd="0" destOrd="0" presId="urn:microsoft.com/office/officeart/2005/8/layout/hProcess4"/>
    <dgm:cxn modelId="{4668555D-1400-BC4C-B760-43F30E2E1765}" srcId="{B941D4F5-6EEA-BA46-8CFC-FD6F83D80A13}" destId="{F1FBDAA5-B2BA-DA43-81C7-47EE5C7F27D6}" srcOrd="0" destOrd="0" parTransId="{6EF5ECC1-A3B9-1847-9548-BF6E08F6D3BE}" sibTransId="{21CE3EC0-841C-C14F-80FF-C8A38CFD1A9F}"/>
    <dgm:cxn modelId="{3E58EE64-6163-8A43-95FE-3340B872886E}" type="presOf" srcId="{4393FF7D-4EEA-4F4B-86B3-08A4ABF6DC38}" destId="{AC7765A5-C666-7845-8DE2-FF43BA20C06D}" srcOrd="1" destOrd="1" presId="urn:microsoft.com/office/officeart/2005/8/layout/hProcess4"/>
    <dgm:cxn modelId="{D3986367-CAC2-9244-9B3C-3380F46C6EAD}" srcId="{F1FBDAA5-B2BA-DA43-81C7-47EE5C7F27D6}" destId="{6C1CF4C2-7CBE-784E-B8EB-F3992F26BEAC}" srcOrd="2" destOrd="0" parTransId="{558FAFAE-5D16-DE42-877B-2D5DA3AEB9FB}" sibTransId="{F0819892-B4C4-3F4F-BC75-D67D44299860}"/>
    <dgm:cxn modelId="{FF389F4B-DD34-B542-951E-D61180A90F33}" type="presOf" srcId="{B941D4F5-6EEA-BA46-8CFC-FD6F83D80A13}" destId="{953D615C-5578-A542-9FA8-A8FCB28F847A}" srcOrd="0" destOrd="0" presId="urn:microsoft.com/office/officeart/2005/8/layout/hProcess4"/>
    <dgm:cxn modelId="{84777A6D-7569-2646-B7D8-6CB6F6BDE6F0}" srcId="{B941D4F5-6EEA-BA46-8CFC-FD6F83D80A13}" destId="{42F29439-5FE5-AF44-B6DB-A557B596FD11}" srcOrd="1" destOrd="0" parTransId="{66197624-704A-6A43-A99F-1488C390E023}" sibTransId="{38E95E1A-42B3-BD48-8630-EF9A53DB809E}"/>
    <dgm:cxn modelId="{04BB084E-E364-974F-B483-16004C98A776}" srcId="{B941D4F5-6EEA-BA46-8CFC-FD6F83D80A13}" destId="{350AF111-8DA1-6A40-8777-479850BEE4C3}" srcOrd="2" destOrd="0" parTransId="{B7B44878-DD3F-AC4A-8D30-415E4809FF46}" sibTransId="{F6452879-4814-8345-B8FA-071768067F3B}"/>
    <dgm:cxn modelId="{1DF8B354-72F9-E044-AC1C-0E2B569F05E0}" srcId="{350AF111-8DA1-6A40-8777-479850BEE4C3}" destId="{94F562B7-8DC9-BC4B-8039-1531741BC1D5}" srcOrd="0" destOrd="0" parTransId="{F0247C42-5DC3-C64D-BE15-987A0502F0B5}" sibTransId="{723D9293-6784-F341-90D1-03BC465B8795}"/>
    <dgm:cxn modelId="{7FD1707A-BD47-4743-8B68-147C81375BD2}" type="presOf" srcId="{38E95E1A-42B3-BD48-8630-EF9A53DB809E}" destId="{BE5E59AE-7492-6C4F-9E24-463966552A8A}" srcOrd="0" destOrd="0" presId="urn:microsoft.com/office/officeart/2005/8/layout/hProcess4"/>
    <dgm:cxn modelId="{6FA8747A-F246-6A41-97D9-AF642EF38A44}" type="presOf" srcId="{350AF111-8DA1-6A40-8777-479850BEE4C3}" destId="{6B94810F-1C88-F444-B8CD-50BA21BA7622}" srcOrd="0" destOrd="0" presId="urn:microsoft.com/office/officeart/2005/8/layout/hProcess4"/>
    <dgm:cxn modelId="{AA69E57C-0F2C-174F-AE94-459BEC6F2325}" type="presOf" srcId="{94F562B7-8DC9-BC4B-8039-1531741BC1D5}" destId="{EB2E60E7-102B-F146-BD24-4A8D383E404E}" srcOrd="0" destOrd="0" presId="urn:microsoft.com/office/officeart/2005/8/layout/hProcess4"/>
    <dgm:cxn modelId="{2C342A83-9AAB-0846-9183-B46C2D0E6C13}" type="presOf" srcId="{459940A2-E543-6447-8AD3-6B198590FE9B}" destId="{6669F4EF-9C6B-FD4D-8FB0-7C813022B362}" srcOrd="0" destOrd="0" presId="urn:microsoft.com/office/officeart/2005/8/layout/hProcess4"/>
    <dgm:cxn modelId="{2FC64B8B-FE47-C849-9655-FD8692C3B947}" type="presOf" srcId="{459940A2-E543-6447-8AD3-6B198590FE9B}" destId="{B5ADE3ED-27CE-6D4F-9BF2-C7046521C2CB}" srcOrd="1" destOrd="0" presId="urn:microsoft.com/office/officeart/2005/8/layout/hProcess4"/>
    <dgm:cxn modelId="{D6802292-777B-B54A-B489-E3CCBF4797FA}" type="presOf" srcId="{6C1CF4C2-7CBE-784E-B8EB-F3992F26BEAC}" destId="{6669F4EF-9C6B-FD4D-8FB0-7C813022B362}" srcOrd="0" destOrd="2" presId="urn:microsoft.com/office/officeart/2005/8/layout/hProcess4"/>
    <dgm:cxn modelId="{E7BD1C9C-AC71-7347-AE1B-C8733D947CF7}" srcId="{F1FBDAA5-B2BA-DA43-81C7-47EE5C7F27D6}" destId="{459940A2-E543-6447-8AD3-6B198590FE9B}" srcOrd="0" destOrd="0" parTransId="{BC48FA94-788F-FC42-8E9A-ECC774C0280E}" sibTransId="{AC3734F3-4BBB-DE41-80EE-B4D6B5342368}"/>
    <dgm:cxn modelId="{B983809F-8A4C-484A-959F-E7132B081536}" type="presOf" srcId="{21CE3EC0-841C-C14F-80FF-C8A38CFD1A9F}" destId="{B3D28889-923B-3947-AF0A-7F33FCE09DB3}" srcOrd="0" destOrd="0" presId="urn:microsoft.com/office/officeart/2005/8/layout/hProcess4"/>
    <dgm:cxn modelId="{60D338A7-D873-074C-B340-7C539D986991}" type="presOf" srcId="{D38F5810-7ABD-4941-950F-4025C1BDB48D}" destId="{B5ADE3ED-27CE-6D4F-9BF2-C7046521C2CB}" srcOrd="1" destOrd="1" presId="urn:microsoft.com/office/officeart/2005/8/layout/hProcess4"/>
    <dgm:cxn modelId="{325890AD-1D49-1142-9505-3138D5361294}" srcId="{F1FBDAA5-B2BA-DA43-81C7-47EE5C7F27D6}" destId="{D38F5810-7ABD-4941-950F-4025C1BDB48D}" srcOrd="1" destOrd="0" parTransId="{53B0C3E8-1C8B-AC40-A419-447A37CBD209}" sibTransId="{D6274ADE-7869-A94A-BAC7-DEABA002E4ED}"/>
    <dgm:cxn modelId="{1FD991B3-4FF9-CC42-8A6F-49C8D5823574}" srcId="{350AF111-8DA1-6A40-8777-479850BEE4C3}" destId="{9579D083-16A5-D648-9487-F4FF74AC0BB9}" srcOrd="1" destOrd="0" parTransId="{34B90B3C-49A5-384D-A666-24A348B718FD}" sibTransId="{21B7C5E4-DC0D-6446-BF50-3FC713996617}"/>
    <dgm:cxn modelId="{EDF3F4BC-4339-304D-9EB7-A6070F3FD140}" type="presOf" srcId="{53C00A0C-43D0-BD47-8242-B13B9EBF77FA}" destId="{E8D1F267-F0E9-0D4A-BF84-6558B8D10C43}" srcOrd="0" destOrd="0" presId="urn:microsoft.com/office/officeart/2005/8/layout/hProcess4"/>
    <dgm:cxn modelId="{9B6BC8C0-3126-324D-979E-AFAA76B43231}" srcId="{42F29439-5FE5-AF44-B6DB-A557B596FD11}" destId="{53C00A0C-43D0-BD47-8242-B13B9EBF77FA}" srcOrd="0" destOrd="0" parTransId="{A52C9913-C713-7043-930D-184ABA98A724}" sibTransId="{3725EBC1-274C-6547-8941-5013FE4E78FD}"/>
    <dgm:cxn modelId="{1775BDC9-6D1D-4142-8B3F-FA96240833C0}" type="presOf" srcId="{9579D083-16A5-D648-9487-F4FF74AC0BB9}" destId="{EB2E60E7-102B-F146-BD24-4A8D383E404E}" srcOrd="0" destOrd="1" presId="urn:microsoft.com/office/officeart/2005/8/layout/hProcess4"/>
    <dgm:cxn modelId="{ECE609D4-16FA-4246-992F-FC7188EA1D6A}" type="presOf" srcId="{94F562B7-8DC9-BC4B-8039-1531741BC1D5}" destId="{971C7142-FCE0-D340-8F56-6FB5EB0AB463}" srcOrd="1" destOrd="0" presId="urn:microsoft.com/office/officeart/2005/8/layout/hProcess4"/>
    <dgm:cxn modelId="{79A696E5-BCFE-A04C-86F6-1E19A01DF44B}" type="presOf" srcId="{9579D083-16A5-D648-9487-F4FF74AC0BB9}" destId="{971C7142-FCE0-D340-8F56-6FB5EB0AB463}" srcOrd="1" destOrd="1" presId="urn:microsoft.com/office/officeart/2005/8/layout/hProcess4"/>
    <dgm:cxn modelId="{4B74D6F0-8D13-B042-B2C6-56C99FB7DBE2}" type="presOf" srcId="{4393FF7D-4EEA-4F4B-86B3-08A4ABF6DC38}" destId="{E8D1F267-F0E9-0D4A-BF84-6558B8D10C43}" srcOrd="0" destOrd="1" presId="urn:microsoft.com/office/officeart/2005/8/layout/hProcess4"/>
    <dgm:cxn modelId="{A9CDAADF-95A9-F142-8DF6-40320DBDF567}" type="presParOf" srcId="{953D615C-5578-A542-9FA8-A8FCB28F847A}" destId="{15FC2E9F-026D-874A-956A-8AB1F849260E}" srcOrd="0" destOrd="0" presId="urn:microsoft.com/office/officeart/2005/8/layout/hProcess4"/>
    <dgm:cxn modelId="{5ED6B898-F00A-E845-8A98-0C171362ACC4}" type="presParOf" srcId="{953D615C-5578-A542-9FA8-A8FCB28F847A}" destId="{B7C8B455-757B-2F46-9891-B944E42A2AA4}" srcOrd="1" destOrd="0" presId="urn:microsoft.com/office/officeart/2005/8/layout/hProcess4"/>
    <dgm:cxn modelId="{E04A82A0-39A0-AE49-B627-6C514974A9C5}" type="presParOf" srcId="{953D615C-5578-A542-9FA8-A8FCB28F847A}" destId="{662FD639-E48C-5346-AC26-563384E0ACA9}" srcOrd="2" destOrd="0" presId="urn:microsoft.com/office/officeart/2005/8/layout/hProcess4"/>
    <dgm:cxn modelId="{D8FDF3C2-EDF2-3047-BE64-2A9CCDF8D39F}" type="presParOf" srcId="{662FD639-E48C-5346-AC26-563384E0ACA9}" destId="{88EEF7DE-501D-CA47-AF8B-153D2FD865FA}" srcOrd="0" destOrd="0" presId="urn:microsoft.com/office/officeart/2005/8/layout/hProcess4"/>
    <dgm:cxn modelId="{A1862C54-9006-E343-A958-4837C1ECDFED}" type="presParOf" srcId="{88EEF7DE-501D-CA47-AF8B-153D2FD865FA}" destId="{04ADD906-AD15-A14E-9569-C9B325283AA8}" srcOrd="0" destOrd="0" presId="urn:microsoft.com/office/officeart/2005/8/layout/hProcess4"/>
    <dgm:cxn modelId="{A4861E67-782B-A14C-9E0E-4F32A8207AFA}" type="presParOf" srcId="{88EEF7DE-501D-CA47-AF8B-153D2FD865FA}" destId="{6669F4EF-9C6B-FD4D-8FB0-7C813022B362}" srcOrd="1" destOrd="0" presId="urn:microsoft.com/office/officeart/2005/8/layout/hProcess4"/>
    <dgm:cxn modelId="{656B84E3-9CDD-9148-81D6-AC3ACC89839B}" type="presParOf" srcId="{88EEF7DE-501D-CA47-AF8B-153D2FD865FA}" destId="{B5ADE3ED-27CE-6D4F-9BF2-C7046521C2CB}" srcOrd="2" destOrd="0" presId="urn:microsoft.com/office/officeart/2005/8/layout/hProcess4"/>
    <dgm:cxn modelId="{0BD6445D-913D-724F-95D6-4BFB00636735}" type="presParOf" srcId="{88EEF7DE-501D-CA47-AF8B-153D2FD865FA}" destId="{F05CBF2B-37FA-2949-AB55-62D40510E72E}" srcOrd="3" destOrd="0" presId="urn:microsoft.com/office/officeart/2005/8/layout/hProcess4"/>
    <dgm:cxn modelId="{A10EBED4-B4AA-074B-8D8E-3E1D414BDEE1}" type="presParOf" srcId="{88EEF7DE-501D-CA47-AF8B-153D2FD865FA}" destId="{B135FA92-9F4E-2E47-BBE7-377323020A8D}" srcOrd="4" destOrd="0" presId="urn:microsoft.com/office/officeart/2005/8/layout/hProcess4"/>
    <dgm:cxn modelId="{4CDED1E6-A59E-B44A-B053-04907B154703}" type="presParOf" srcId="{662FD639-E48C-5346-AC26-563384E0ACA9}" destId="{B3D28889-923B-3947-AF0A-7F33FCE09DB3}" srcOrd="1" destOrd="0" presId="urn:microsoft.com/office/officeart/2005/8/layout/hProcess4"/>
    <dgm:cxn modelId="{5FB6F53F-0A43-A54E-A7F5-EFFE33CB2B5E}" type="presParOf" srcId="{662FD639-E48C-5346-AC26-563384E0ACA9}" destId="{0ED0E83B-698E-F54D-AE2F-36FEFD0D5E1F}" srcOrd="2" destOrd="0" presId="urn:microsoft.com/office/officeart/2005/8/layout/hProcess4"/>
    <dgm:cxn modelId="{95279C1C-12CA-1D4D-B081-AE4005718881}" type="presParOf" srcId="{0ED0E83B-698E-F54D-AE2F-36FEFD0D5E1F}" destId="{0921D940-7018-344E-8EBD-010491F1FDC0}" srcOrd="0" destOrd="0" presId="urn:microsoft.com/office/officeart/2005/8/layout/hProcess4"/>
    <dgm:cxn modelId="{C1348AE2-3051-0640-86C2-6588E03B07AC}" type="presParOf" srcId="{0ED0E83B-698E-F54D-AE2F-36FEFD0D5E1F}" destId="{E8D1F267-F0E9-0D4A-BF84-6558B8D10C43}" srcOrd="1" destOrd="0" presId="urn:microsoft.com/office/officeart/2005/8/layout/hProcess4"/>
    <dgm:cxn modelId="{8243F07D-FB1D-C046-AE92-E064EAFB7ADC}" type="presParOf" srcId="{0ED0E83B-698E-F54D-AE2F-36FEFD0D5E1F}" destId="{AC7765A5-C666-7845-8DE2-FF43BA20C06D}" srcOrd="2" destOrd="0" presId="urn:microsoft.com/office/officeart/2005/8/layout/hProcess4"/>
    <dgm:cxn modelId="{29133EFA-007A-5F4A-B900-E25E666DD267}" type="presParOf" srcId="{0ED0E83B-698E-F54D-AE2F-36FEFD0D5E1F}" destId="{E422C490-E9E8-1E4B-9598-86023B845B06}" srcOrd="3" destOrd="0" presId="urn:microsoft.com/office/officeart/2005/8/layout/hProcess4"/>
    <dgm:cxn modelId="{49931621-71AC-E84B-8E99-581745145AD5}" type="presParOf" srcId="{0ED0E83B-698E-F54D-AE2F-36FEFD0D5E1F}" destId="{EDF38C72-9E5D-1F43-847E-06ADBC8FB047}" srcOrd="4" destOrd="0" presId="urn:microsoft.com/office/officeart/2005/8/layout/hProcess4"/>
    <dgm:cxn modelId="{0439BAC2-F225-3747-B75A-9809107315D9}" type="presParOf" srcId="{662FD639-E48C-5346-AC26-563384E0ACA9}" destId="{BE5E59AE-7492-6C4F-9E24-463966552A8A}" srcOrd="3" destOrd="0" presId="urn:microsoft.com/office/officeart/2005/8/layout/hProcess4"/>
    <dgm:cxn modelId="{AB8F621B-B165-7F41-8EF5-0DFB75EDCF55}" type="presParOf" srcId="{662FD639-E48C-5346-AC26-563384E0ACA9}" destId="{76B065D7-B27F-E74E-8C07-87B3C76DBF5F}" srcOrd="4" destOrd="0" presId="urn:microsoft.com/office/officeart/2005/8/layout/hProcess4"/>
    <dgm:cxn modelId="{E40252EE-81D0-7246-9021-5BD765C12A30}" type="presParOf" srcId="{76B065D7-B27F-E74E-8C07-87B3C76DBF5F}" destId="{51B71296-320C-2449-8111-A5C09AD4CA38}" srcOrd="0" destOrd="0" presId="urn:microsoft.com/office/officeart/2005/8/layout/hProcess4"/>
    <dgm:cxn modelId="{BFB000E1-0AE0-C14D-BE4C-DF8A7870A6C2}" type="presParOf" srcId="{76B065D7-B27F-E74E-8C07-87B3C76DBF5F}" destId="{EB2E60E7-102B-F146-BD24-4A8D383E404E}" srcOrd="1" destOrd="0" presId="urn:microsoft.com/office/officeart/2005/8/layout/hProcess4"/>
    <dgm:cxn modelId="{D421F9A5-9440-324E-80E1-99B3CFE7BEEC}" type="presParOf" srcId="{76B065D7-B27F-E74E-8C07-87B3C76DBF5F}" destId="{971C7142-FCE0-D340-8F56-6FB5EB0AB463}" srcOrd="2" destOrd="0" presId="urn:microsoft.com/office/officeart/2005/8/layout/hProcess4"/>
    <dgm:cxn modelId="{D33BF900-8C1E-EF45-A2C5-3BC60A295259}" type="presParOf" srcId="{76B065D7-B27F-E74E-8C07-87B3C76DBF5F}" destId="{6B94810F-1C88-F444-B8CD-50BA21BA7622}" srcOrd="3" destOrd="0" presId="urn:microsoft.com/office/officeart/2005/8/layout/hProcess4"/>
    <dgm:cxn modelId="{9939760E-118D-2848-ACCC-C156A90C54E8}" type="presParOf" srcId="{76B065D7-B27F-E74E-8C07-87B3C76DBF5F}" destId="{D231B4DB-EA70-0F42-9C98-3DE1B142C5B4}"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784175-6E44-664E-AABA-B338D8E9FF98}" type="doc">
      <dgm:prSet loTypeId="urn:microsoft.com/office/officeart/2005/8/layout/lProcess3" loCatId="" qsTypeId="urn:microsoft.com/office/officeart/2005/8/quickstyle/simple1" qsCatId="simple" csTypeId="urn:microsoft.com/office/officeart/2005/8/colors/colorful1" csCatId="colorful" phldr="1"/>
      <dgm:spPr/>
      <dgm:t>
        <a:bodyPr/>
        <a:lstStyle/>
        <a:p>
          <a:endParaRPr lang="en-GB"/>
        </a:p>
      </dgm:t>
    </dgm:pt>
    <dgm:pt modelId="{A769826E-028E-1543-95D5-00DDEF3B35CB}">
      <dgm:prSet phldrT="[Text]"/>
      <dgm:spPr/>
      <dgm:t>
        <a:bodyPr/>
        <a:lstStyle/>
        <a:p>
          <a:r>
            <a:rPr lang="en-GB" dirty="0"/>
            <a:t>Lack of transparency</a:t>
          </a:r>
        </a:p>
      </dgm:t>
    </dgm:pt>
    <dgm:pt modelId="{AB13BB93-E99E-1F47-839F-410670779FA9}" type="parTrans" cxnId="{EBE4CAFE-43E2-C54D-9CA9-060D091E36D3}">
      <dgm:prSet/>
      <dgm:spPr/>
      <dgm:t>
        <a:bodyPr/>
        <a:lstStyle/>
        <a:p>
          <a:endParaRPr lang="en-GB"/>
        </a:p>
      </dgm:t>
    </dgm:pt>
    <dgm:pt modelId="{214AF105-7CB7-184E-996C-CE22ECF8975A}" type="sibTrans" cxnId="{EBE4CAFE-43E2-C54D-9CA9-060D091E36D3}">
      <dgm:prSet/>
      <dgm:spPr/>
      <dgm:t>
        <a:bodyPr/>
        <a:lstStyle/>
        <a:p>
          <a:endParaRPr lang="en-GB"/>
        </a:p>
      </dgm:t>
    </dgm:pt>
    <dgm:pt modelId="{689C2FEB-E426-9341-B722-B344ABEED118}">
      <dgm:prSet phldrT="[Text]"/>
      <dgm:spPr/>
      <dgm:t>
        <a:bodyPr/>
        <a:lstStyle/>
        <a:p>
          <a:r>
            <a:rPr lang="en-GB" dirty="0"/>
            <a:t>Poor data quality</a:t>
          </a:r>
        </a:p>
      </dgm:t>
    </dgm:pt>
    <dgm:pt modelId="{0A177E62-110B-454A-8CD2-481C479FCCB5}" type="parTrans" cxnId="{16F0D93E-AE1E-DD46-A607-D1631F4EEEBA}">
      <dgm:prSet/>
      <dgm:spPr/>
      <dgm:t>
        <a:bodyPr/>
        <a:lstStyle/>
        <a:p>
          <a:endParaRPr lang="en-GB"/>
        </a:p>
      </dgm:t>
    </dgm:pt>
    <dgm:pt modelId="{5889C190-7C62-F545-8157-BD4F749B5997}" type="sibTrans" cxnId="{16F0D93E-AE1E-DD46-A607-D1631F4EEEBA}">
      <dgm:prSet/>
      <dgm:spPr/>
      <dgm:t>
        <a:bodyPr/>
        <a:lstStyle/>
        <a:p>
          <a:endParaRPr lang="en-GB"/>
        </a:p>
      </dgm:t>
    </dgm:pt>
    <dgm:pt modelId="{9EA6B147-D5D9-8B4A-B0A6-EEF6131F086C}">
      <dgm:prSet phldrT="[Text]"/>
      <dgm:spPr/>
      <dgm:t>
        <a:bodyPr/>
        <a:lstStyle/>
        <a:p>
          <a:r>
            <a:rPr lang="en-GB" dirty="0"/>
            <a:t>Regulatory failure</a:t>
          </a:r>
        </a:p>
      </dgm:t>
    </dgm:pt>
    <dgm:pt modelId="{96F8C753-FA7B-F448-AE79-334B8D274142}" type="parTrans" cxnId="{23E14EEB-0C06-F646-B632-9070EFED6465}">
      <dgm:prSet/>
      <dgm:spPr/>
      <dgm:t>
        <a:bodyPr/>
        <a:lstStyle/>
        <a:p>
          <a:endParaRPr lang="en-GB"/>
        </a:p>
      </dgm:t>
    </dgm:pt>
    <dgm:pt modelId="{FE41CBF0-CB1A-AE44-928B-E155E84158B2}" type="sibTrans" cxnId="{23E14EEB-0C06-F646-B632-9070EFED6465}">
      <dgm:prSet/>
      <dgm:spPr/>
      <dgm:t>
        <a:bodyPr/>
        <a:lstStyle/>
        <a:p>
          <a:endParaRPr lang="en-GB"/>
        </a:p>
      </dgm:t>
    </dgm:pt>
    <dgm:pt modelId="{69816836-C48F-1D40-8F35-B048172E0438}">
      <dgm:prSet phldrT="[Text]"/>
      <dgm:spPr/>
      <dgm:t>
        <a:bodyPr/>
        <a:lstStyle/>
        <a:p>
          <a:r>
            <a:rPr lang="en-GB" dirty="0"/>
            <a:t>Poor patient care</a:t>
          </a:r>
        </a:p>
      </dgm:t>
    </dgm:pt>
    <dgm:pt modelId="{13C60C81-7C96-974D-83C8-4BCAB5906CC1}" type="parTrans" cxnId="{CB21183D-A529-2E4F-ADC1-7EFCB0422E00}">
      <dgm:prSet/>
      <dgm:spPr/>
      <dgm:t>
        <a:bodyPr/>
        <a:lstStyle/>
        <a:p>
          <a:endParaRPr lang="en-GB"/>
        </a:p>
      </dgm:t>
    </dgm:pt>
    <dgm:pt modelId="{71100E5D-31FC-7141-B85D-9B3277052688}" type="sibTrans" cxnId="{CB21183D-A529-2E4F-ADC1-7EFCB0422E00}">
      <dgm:prSet/>
      <dgm:spPr/>
      <dgm:t>
        <a:bodyPr/>
        <a:lstStyle/>
        <a:p>
          <a:endParaRPr lang="en-GB"/>
        </a:p>
      </dgm:t>
    </dgm:pt>
    <dgm:pt modelId="{DC9E7E89-321E-5F46-AFD2-EEBECC90255B}">
      <dgm:prSet phldrT="[Text]"/>
      <dgm:spPr/>
      <dgm:t>
        <a:bodyPr/>
        <a:lstStyle/>
        <a:p>
          <a:r>
            <a:rPr lang="en-GB" dirty="0"/>
            <a:t>Lack of safety guideline</a:t>
          </a:r>
        </a:p>
      </dgm:t>
    </dgm:pt>
    <dgm:pt modelId="{69DCA9CF-40EF-0D46-B47A-9FA13195293D}" type="parTrans" cxnId="{51545085-ECFF-2C4D-A283-0897C7CB7D31}">
      <dgm:prSet/>
      <dgm:spPr/>
      <dgm:t>
        <a:bodyPr/>
        <a:lstStyle/>
        <a:p>
          <a:endParaRPr lang="en-GB"/>
        </a:p>
      </dgm:t>
    </dgm:pt>
    <dgm:pt modelId="{FB23D0F7-D35B-8F45-BF3D-CCBA90C2BAAD}" type="sibTrans" cxnId="{51545085-ECFF-2C4D-A283-0897C7CB7D31}">
      <dgm:prSet/>
      <dgm:spPr/>
      <dgm:t>
        <a:bodyPr/>
        <a:lstStyle/>
        <a:p>
          <a:endParaRPr lang="en-GB"/>
        </a:p>
      </dgm:t>
    </dgm:pt>
    <dgm:pt modelId="{A65B9093-0E8E-9847-BAC0-37D5EDA0DB50}">
      <dgm:prSet phldrT="[Text]"/>
      <dgm:spPr/>
      <dgm:t>
        <a:bodyPr/>
        <a:lstStyle/>
        <a:p>
          <a:r>
            <a:rPr lang="en-GB" dirty="0"/>
            <a:t>Poor patient safety</a:t>
          </a:r>
        </a:p>
      </dgm:t>
    </dgm:pt>
    <dgm:pt modelId="{95EF2E57-3CE2-BA46-8C88-C5B26F5F953B}" type="parTrans" cxnId="{22C72C4D-A6B7-5649-BB23-C4E0C4C08AE9}">
      <dgm:prSet/>
      <dgm:spPr/>
      <dgm:t>
        <a:bodyPr/>
        <a:lstStyle/>
        <a:p>
          <a:endParaRPr lang="en-GB"/>
        </a:p>
      </dgm:t>
    </dgm:pt>
    <dgm:pt modelId="{36B3DCA1-811C-A540-8D0F-0197D516D168}" type="sibTrans" cxnId="{22C72C4D-A6B7-5649-BB23-C4E0C4C08AE9}">
      <dgm:prSet/>
      <dgm:spPr/>
      <dgm:t>
        <a:bodyPr/>
        <a:lstStyle/>
        <a:p>
          <a:endParaRPr lang="en-GB"/>
        </a:p>
      </dgm:t>
    </dgm:pt>
    <dgm:pt modelId="{9D4AE5A1-7C52-A549-8E23-C4E3BF3A5DF7}">
      <dgm:prSet phldrT="[Text]"/>
      <dgm:spPr/>
      <dgm:t>
        <a:bodyPr/>
        <a:lstStyle/>
        <a:p>
          <a:r>
            <a:rPr lang="en-GB" dirty="0"/>
            <a:t>Ineffective leadership</a:t>
          </a:r>
        </a:p>
      </dgm:t>
    </dgm:pt>
    <dgm:pt modelId="{F3428D92-8212-9A40-B475-51D4D6E62C7E}" type="parTrans" cxnId="{97E2B8D8-2EA7-984B-83CC-F5B0BE63407E}">
      <dgm:prSet/>
      <dgm:spPr/>
      <dgm:t>
        <a:bodyPr/>
        <a:lstStyle/>
        <a:p>
          <a:endParaRPr lang="en-GB"/>
        </a:p>
      </dgm:t>
    </dgm:pt>
    <dgm:pt modelId="{43F940E0-E1F8-BE4F-8BB1-A26F3277C588}" type="sibTrans" cxnId="{97E2B8D8-2EA7-984B-83CC-F5B0BE63407E}">
      <dgm:prSet/>
      <dgm:spPr/>
      <dgm:t>
        <a:bodyPr/>
        <a:lstStyle/>
        <a:p>
          <a:endParaRPr lang="en-GB"/>
        </a:p>
      </dgm:t>
    </dgm:pt>
    <dgm:pt modelId="{EF76BF30-632D-5243-B877-04AD838B0F8F}">
      <dgm:prSet phldrT="[Text]"/>
      <dgm:spPr/>
      <dgm:t>
        <a:bodyPr/>
        <a:lstStyle/>
        <a:p>
          <a:r>
            <a:rPr lang="en-GB" dirty="0"/>
            <a:t>Professional disengagement</a:t>
          </a:r>
        </a:p>
      </dgm:t>
    </dgm:pt>
    <dgm:pt modelId="{952F954B-8037-EA47-BBBF-2414E04C4BEE}" type="parTrans" cxnId="{53B5A4F6-3C87-1944-B223-615C769BEEDA}">
      <dgm:prSet/>
      <dgm:spPr/>
      <dgm:t>
        <a:bodyPr/>
        <a:lstStyle/>
        <a:p>
          <a:endParaRPr lang="en-GB"/>
        </a:p>
      </dgm:t>
    </dgm:pt>
    <dgm:pt modelId="{CC38B738-29B4-1F46-8D60-A246D34DF37D}" type="sibTrans" cxnId="{53B5A4F6-3C87-1944-B223-615C769BEEDA}">
      <dgm:prSet/>
      <dgm:spPr/>
      <dgm:t>
        <a:bodyPr/>
        <a:lstStyle/>
        <a:p>
          <a:endParaRPr lang="en-GB"/>
        </a:p>
      </dgm:t>
    </dgm:pt>
    <dgm:pt modelId="{0D6045AB-5E31-D646-AF8A-4F31CAD88689}" type="pres">
      <dgm:prSet presAssocID="{3C784175-6E44-664E-AABA-B338D8E9FF98}" presName="Name0" presStyleCnt="0">
        <dgm:presLayoutVars>
          <dgm:chPref val="3"/>
          <dgm:dir/>
          <dgm:animLvl val="lvl"/>
          <dgm:resizeHandles/>
        </dgm:presLayoutVars>
      </dgm:prSet>
      <dgm:spPr/>
    </dgm:pt>
    <dgm:pt modelId="{F824F730-EB05-9640-BB97-D886C0779F4E}" type="pres">
      <dgm:prSet presAssocID="{A769826E-028E-1543-95D5-00DDEF3B35CB}" presName="horFlow" presStyleCnt="0"/>
      <dgm:spPr/>
    </dgm:pt>
    <dgm:pt modelId="{F13A5710-B3BD-0944-8D58-7F27EA98CE46}" type="pres">
      <dgm:prSet presAssocID="{A769826E-028E-1543-95D5-00DDEF3B35CB}" presName="bigChev" presStyleLbl="node1" presStyleIdx="0" presStyleCnt="4"/>
      <dgm:spPr/>
    </dgm:pt>
    <dgm:pt modelId="{D2A8D4BC-9AF8-624C-BC1D-C1C4B5AC6D8C}" type="pres">
      <dgm:prSet presAssocID="{0A177E62-110B-454A-8CD2-481C479FCCB5}" presName="parTrans" presStyleCnt="0"/>
      <dgm:spPr/>
    </dgm:pt>
    <dgm:pt modelId="{0582A20D-7FB9-624D-99B6-247AC0878820}" type="pres">
      <dgm:prSet presAssocID="{689C2FEB-E426-9341-B722-B344ABEED118}" presName="node" presStyleLbl="alignAccFollowNode1" presStyleIdx="0" presStyleCnt="4">
        <dgm:presLayoutVars>
          <dgm:bulletEnabled val="1"/>
        </dgm:presLayoutVars>
      </dgm:prSet>
      <dgm:spPr/>
    </dgm:pt>
    <dgm:pt modelId="{C792147E-A57A-844C-88DD-A3F3863F71DF}" type="pres">
      <dgm:prSet presAssocID="{A769826E-028E-1543-95D5-00DDEF3B35CB}" presName="vSp" presStyleCnt="0"/>
      <dgm:spPr/>
    </dgm:pt>
    <dgm:pt modelId="{50879FF7-5674-9245-8E5C-01F04C078FCC}" type="pres">
      <dgm:prSet presAssocID="{9EA6B147-D5D9-8B4A-B0A6-EEF6131F086C}" presName="horFlow" presStyleCnt="0"/>
      <dgm:spPr/>
    </dgm:pt>
    <dgm:pt modelId="{78CAF19D-4BB3-8044-92A2-B04E4978E66E}" type="pres">
      <dgm:prSet presAssocID="{9EA6B147-D5D9-8B4A-B0A6-EEF6131F086C}" presName="bigChev" presStyleLbl="node1" presStyleIdx="1" presStyleCnt="4"/>
      <dgm:spPr/>
    </dgm:pt>
    <dgm:pt modelId="{BAFDCC81-37FA-6440-9220-5797E3D5E544}" type="pres">
      <dgm:prSet presAssocID="{13C60C81-7C96-974D-83C8-4BCAB5906CC1}" presName="parTrans" presStyleCnt="0"/>
      <dgm:spPr/>
    </dgm:pt>
    <dgm:pt modelId="{649F2F34-F706-B54B-BCD8-46176534B442}" type="pres">
      <dgm:prSet presAssocID="{69816836-C48F-1D40-8F35-B048172E0438}" presName="node" presStyleLbl="alignAccFollowNode1" presStyleIdx="1" presStyleCnt="4">
        <dgm:presLayoutVars>
          <dgm:bulletEnabled val="1"/>
        </dgm:presLayoutVars>
      </dgm:prSet>
      <dgm:spPr/>
    </dgm:pt>
    <dgm:pt modelId="{6F97A285-E827-E44F-A59F-5EFFA83F585A}" type="pres">
      <dgm:prSet presAssocID="{9EA6B147-D5D9-8B4A-B0A6-EEF6131F086C}" presName="vSp" presStyleCnt="0"/>
      <dgm:spPr/>
    </dgm:pt>
    <dgm:pt modelId="{86EC7EC9-D3E9-114F-9A54-8537DE2CF15A}" type="pres">
      <dgm:prSet presAssocID="{DC9E7E89-321E-5F46-AFD2-EEBECC90255B}" presName="horFlow" presStyleCnt="0"/>
      <dgm:spPr/>
    </dgm:pt>
    <dgm:pt modelId="{B235271B-9889-9F43-AE8D-4A53E6268866}" type="pres">
      <dgm:prSet presAssocID="{DC9E7E89-321E-5F46-AFD2-EEBECC90255B}" presName="bigChev" presStyleLbl="node1" presStyleIdx="2" presStyleCnt="4"/>
      <dgm:spPr/>
    </dgm:pt>
    <dgm:pt modelId="{C27EEBC8-7A00-C44D-B8FE-818E1A032F91}" type="pres">
      <dgm:prSet presAssocID="{95EF2E57-3CE2-BA46-8C88-C5B26F5F953B}" presName="parTrans" presStyleCnt="0"/>
      <dgm:spPr/>
    </dgm:pt>
    <dgm:pt modelId="{4A0A2BA2-410F-DA4C-8B0F-FB1F5C3C96E6}" type="pres">
      <dgm:prSet presAssocID="{A65B9093-0E8E-9847-BAC0-37D5EDA0DB50}" presName="node" presStyleLbl="alignAccFollowNode1" presStyleIdx="2" presStyleCnt="4">
        <dgm:presLayoutVars>
          <dgm:bulletEnabled val="1"/>
        </dgm:presLayoutVars>
      </dgm:prSet>
      <dgm:spPr/>
    </dgm:pt>
    <dgm:pt modelId="{E55328C8-DFFF-A14F-95B6-3CB8999442A0}" type="pres">
      <dgm:prSet presAssocID="{DC9E7E89-321E-5F46-AFD2-EEBECC90255B}" presName="vSp" presStyleCnt="0"/>
      <dgm:spPr/>
    </dgm:pt>
    <dgm:pt modelId="{B058751E-3137-0140-86FE-E8417DB8E451}" type="pres">
      <dgm:prSet presAssocID="{9D4AE5A1-7C52-A549-8E23-C4E3BF3A5DF7}" presName="horFlow" presStyleCnt="0"/>
      <dgm:spPr/>
    </dgm:pt>
    <dgm:pt modelId="{117BDDD0-05F8-CE4F-BCEE-2CFC226DCA51}" type="pres">
      <dgm:prSet presAssocID="{9D4AE5A1-7C52-A549-8E23-C4E3BF3A5DF7}" presName="bigChev" presStyleLbl="node1" presStyleIdx="3" presStyleCnt="4"/>
      <dgm:spPr/>
    </dgm:pt>
    <dgm:pt modelId="{21CBB0BE-552B-344B-B043-99EB5CC819B0}" type="pres">
      <dgm:prSet presAssocID="{952F954B-8037-EA47-BBBF-2414E04C4BEE}" presName="parTrans" presStyleCnt="0"/>
      <dgm:spPr/>
    </dgm:pt>
    <dgm:pt modelId="{D900A3C0-748B-EE48-9184-5AA6AFB0B38C}" type="pres">
      <dgm:prSet presAssocID="{EF76BF30-632D-5243-B877-04AD838B0F8F}" presName="node" presStyleLbl="alignAccFollowNode1" presStyleIdx="3" presStyleCnt="4">
        <dgm:presLayoutVars>
          <dgm:bulletEnabled val="1"/>
        </dgm:presLayoutVars>
      </dgm:prSet>
      <dgm:spPr/>
    </dgm:pt>
  </dgm:ptLst>
  <dgm:cxnLst>
    <dgm:cxn modelId="{CB21183D-A529-2E4F-ADC1-7EFCB0422E00}" srcId="{9EA6B147-D5D9-8B4A-B0A6-EEF6131F086C}" destId="{69816836-C48F-1D40-8F35-B048172E0438}" srcOrd="0" destOrd="0" parTransId="{13C60C81-7C96-974D-83C8-4BCAB5906CC1}" sibTransId="{71100E5D-31FC-7141-B85D-9B3277052688}"/>
    <dgm:cxn modelId="{16F0D93E-AE1E-DD46-A607-D1631F4EEEBA}" srcId="{A769826E-028E-1543-95D5-00DDEF3B35CB}" destId="{689C2FEB-E426-9341-B722-B344ABEED118}" srcOrd="0" destOrd="0" parTransId="{0A177E62-110B-454A-8CD2-481C479FCCB5}" sibTransId="{5889C190-7C62-F545-8157-BD4F749B5997}"/>
    <dgm:cxn modelId="{33A6E062-9220-1749-B45C-37C3CAA3D8AE}" type="presOf" srcId="{689C2FEB-E426-9341-B722-B344ABEED118}" destId="{0582A20D-7FB9-624D-99B6-247AC0878820}" srcOrd="0" destOrd="0" presId="urn:microsoft.com/office/officeart/2005/8/layout/lProcess3"/>
    <dgm:cxn modelId="{22C72C4D-A6B7-5649-BB23-C4E0C4C08AE9}" srcId="{DC9E7E89-321E-5F46-AFD2-EEBECC90255B}" destId="{A65B9093-0E8E-9847-BAC0-37D5EDA0DB50}" srcOrd="0" destOrd="0" parTransId="{95EF2E57-3CE2-BA46-8C88-C5B26F5F953B}" sibTransId="{36B3DCA1-811C-A540-8D0F-0197D516D168}"/>
    <dgm:cxn modelId="{2F4BB158-9CD5-F64D-B34B-AF74126470BB}" type="presOf" srcId="{69816836-C48F-1D40-8F35-B048172E0438}" destId="{649F2F34-F706-B54B-BCD8-46176534B442}" srcOrd="0" destOrd="0" presId="urn:microsoft.com/office/officeart/2005/8/layout/lProcess3"/>
    <dgm:cxn modelId="{99645B7A-DD72-E04B-8ED9-A41E9BE0C3A6}" type="presOf" srcId="{9EA6B147-D5D9-8B4A-B0A6-EEF6131F086C}" destId="{78CAF19D-4BB3-8044-92A2-B04E4978E66E}" srcOrd="0" destOrd="0" presId="urn:microsoft.com/office/officeart/2005/8/layout/lProcess3"/>
    <dgm:cxn modelId="{7C97E282-71DA-C147-9923-5A4348DC8740}" type="presOf" srcId="{9D4AE5A1-7C52-A549-8E23-C4E3BF3A5DF7}" destId="{117BDDD0-05F8-CE4F-BCEE-2CFC226DCA51}" srcOrd="0" destOrd="0" presId="urn:microsoft.com/office/officeart/2005/8/layout/lProcess3"/>
    <dgm:cxn modelId="{9103DE83-2D91-FE41-9583-9D0742C61118}" type="presOf" srcId="{DC9E7E89-321E-5F46-AFD2-EEBECC90255B}" destId="{B235271B-9889-9F43-AE8D-4A53E6268866}" srcOrd="0" destOrd="0" presId="urn:microsoft.com/office/officeart/2005/8/layout/lProcess3"/>
    <dgm:cxn modelId="{51545085-ECFF-2C4D-A283-0897C7CB7D31}" srcId="{3C784175-6E44-664E-AABA-B338D8E9FF98}" destId="{DC9E7E89-321E-5F46-AFD2-EEBECC90255B}" srcOrd="2" destOrd="0" parTransId="{69DCA9CF-40EF-0D46-B47A-9FA13195293D}" sibTransId="{FB23D0F7-D35B-8F45-BF3D-CCBA90C2BAAD}"/>
    <dgm:cxn modelId="{AE7C1287-DC10-3D40-8FF6-06612AC24CF8}" type="presOf" srcId="{A769826E-028E-1543-95D5-00DDEF3B35CB}" destId="{F13A5710-B3BD-0944-8D58-7F27EA98CE46}" srcOrd="0" destOrd="0" presId="urn:microsoft.com/office/officeart/2005/8/layout/lProcess3"/>
    <dgm:cxn modelId="{6ABAADC5-CBD6-794E-A286-7EAF90FBD7C6}" type="presOf" srcId="{3C784175-6E44-664E-AABA-B338D8E9FF98}" destId="{0D6045AB-5E31-D646-AF8A-4F31CAD88689}" srcOrd="0" destOrd="0" presId="urn:microsoft.com/office/officeart/2005/8/layout/lProcess3"/>
    <dgm:cxn modelId="{1F72C7C5-B96C-5040-9020-2D419D9D9FFF}" type="presOf" srcId="{A65B9093-0E8E-9847-BAC0-37D5EDA0DB50}" destId="{4A0A2BA2-410F-DA4C-8B0F-FB1F5C3C96E6}" srcOrd="0" destOrd="0" presId="urn:microsoft.com/office/officeart/2005/8/layout/lProcess3"/>
    <dgm:cxn modelId="{97E2B8D8-2EA7-984B-83CC-F5B0BE63407E}" srcId="{3C784175-6E44-664E-AABA-B338D8E9FF98}" destId="{9D4AE5A1-7C52-A549-8E23-C4E3BF3A5DF7}" srcOrd="3" destOrd="0" parTransId="{F3428D92-8212-9A40-B475-51D4D6E62C7E}" sibTransId="{43F940E0-E1F8-BE4F-8BB1-A26F3277C588}"/>
    <dgm:cxn modelId="{41EB10DC-1D47-864D-A80F-782EE3FD3319}" type="presOf" srcId="{EF76BF30-632D-5243-B877-04AD838B0F8F}" destId="{D900A3C0-748B-EE48-9184-5AA6AFB0B38C}" srcOrd="0" destOrd="0" presId="urn:microsoft.com/office/officeart/2005/8/layout/lProcess3"/>
    <dgm:cxn modelId="{23E14EEB-0C06-F646-B632-9070EFED6465}" srcId="{3C784175-6E44-664E-AABA-B338D8E9FF98}" destId="{9EA6B147-D5D9-8B4A-B0A6-EEF6131F086C}" srcOrd="1" destOrd="0" parTransId="{96F8C753-FA7B-F448-AE79-334B8D274142}" sibTransId="{FE41CBF0-CB1A-AE44-928B-E155E84158B2}"/>
    <dgm:cxn modelId="{53B5A4F6-3C87-1944-B223-615C769BEEDA}" srcId="{9D4AE5A1-7C52-A549-8E23-C4E3BF3A5DF7}" destId="{EF76BF30-632D-5243-B877-04AD838B0F8F}" srcOrd="0" destOrd="0" parTransId="{952F954B-8037-EA47-BBBF-2414E04C4BEE}" sibTransId="{CC38B738-29B4-1F46-8D60-A246D34DF37D}"/>
    <dgm:cxn modelId="{EBE4CAFE-43E2-C54D-9CA9-060D091E36D3}" srcId="{3C784175-6E44-664E-AABA-B338D8E9FF98}" destId="{A769826E-028E-1543-95D5-00DDEF3B35CB}" srcOrd="0" destOrd="0" parTransId="{AB13BB93-E99E-1F47-839F-410670779FA9}" sibTransId="{214AF105-7CB7-184E-996C-CE22ECF8975A}"/>
    <dgm:cxn modelId="{B2B22CA7-100E-104F-8001-3E12FF2DF5C8}" type="presParOf" srcId="{0D6045AB-5E31-D646-AF8A-4F31CAD88689}" destId="{F824F730-EB05-9640-BB97-D886C0779F4E}" srcOrd="0" destOrd="0" presId="urn:microsoft.com/office/officeart/2005/8/layout/lProcess3"/>
    <dgm:cxn modelId="{B9A1AF34-F563-D445-B717-2897801CC21B}" type="presParOf" srcId="{F824F730-EB05-9640-BB97-D886C0779F4E}" destId="{F13A5710-B3BD-0944-8D58-7F27EA98CE46}" srcOrd="0" destOrd="0" presId="urn:microsoft.com/office/officeart/2005/8/layout/lProcess3"/>
    <dgm:cxn modelId="{CA8DAD9D-82F9-C34F-9C19-7B6F40EFE24C}" type="presParOf" srcId="{F824F730-EB05-9640-BB97-D886C0779F4E}" destId="{D2A8D4BC-9AF8-624C-BC1D-C1C4B5AC6D8C}" srcOrd="1" destOrd="0" presId="urn:microsoft.com/office/officeart/2005/8/layout/lProcess3"/>
    <dgm:cxn modelId="{80B0A2BF-1CF4-3A46-ABE4-AB43DF12CB33}" type="presParOf" srcId="{F824F730-EB05-9640-BB97-D886C0779F4E}" destId="{0582A20D-7FB9-624D-99B6-247AC0878820}" srcOrd="2" destOrd="0" presId="urn:microsoft.com/office/officeart/2005/8/layout/lProcess3"/>
    <dgm:cxn modelId="{E0550D9F-3EB7-D54A-8F3F-D77A94BF89EE}" type="presParOf" srcId="{0D6045AB-5E31-D646-AF8A-4F31CAD88689}" destId="{C792147E-A57A-844C-88DD-A3F3863F71DF}" srcOrd="1" destOrd="0" presId="urn:microsoft.com/office/officeart/2005/8/layout/lProcess3"/>
    <dgm:cxn modelId="{0CA79EF2-D7C3-FA4E-A722-9E1B3BF477C4}" type="presParOf" srcId="{0D6045AB-5E31-D646-AF8A-4F31CAD88689}" destId="{50879FF7-5674-9245-8E5C-01F04C078FCC}" srcOrd="2" destOrd="0" presId="urn:microsoft.com/office/officeart/2005/8/layout/lProcess3"/>
    <dgm:cxn modelId="{46FE3947-0D3D-E243-A905-EF214C8EC80B}" type="presParOf" srcId="{50879FF7-5674-9245-8E5C-01F04C078FCC}" destId="{78CAF19D-4BB3-8044-92A2-B04E4978E66E}" srcOrd="0" destOrd="0" presId="urn:microsoft.com/office/officeart/2005/8/layout/lProcess3"/>
    <dgm:cxn modelId="{2084FC0B-E302-7A40-B9A0-8983A223E77A}" type="presParOf" srcId="{50879FF7-5674-9245-8E5C-01F04C078FCC}" destId="{BAFDCC81-37FA-6440-9220-5797E3D5E544}" srcOrd="1" destOrd="0" presId="urn:microsoft.com/office/officeart/2005/8/layout/lProcess3"/>
    <dgm:cxn modelId="{981504D8-972B-3B49-A357-8D646375D133}" type="presParOf" srcId="{50879FF7-5674-9245-8E5C-01F04C078FCC}" destId="{649F2F34-F706-B54B-BCD8-46176534B442}" srcOrd="2" destOrd="0" presId="urn:microsoft.com/office/officeart/2005/8/layout/lProcess3"/>
    <dgm:cxn modelId="{B284E25F-BAA8-8948-AF80-EE34F8E9BFE9}" type="presParOf" srcId="{0D6045AB-5E31-D646-AF8A-4F31CAD88689}" destId="{6F97A285-E827-E44F-A59F-5EFFA83F585A}" srcOrd="3" destOrd="0" presId="urn:microsoft.com/office/officeart/2005/8/layout/lProcess3"/>
    <dgm:cxn modelId="{F0E3980D-847B-4F43-B841-B93B5A956074}" type="presParOf" srcId="{0D6045AB-5E31-D646-AF8A-4F31CAD88689}" destId="{86EC7EC9-D3E9-114F-9A54-8537DE2CF15A}" srcOrd="4" destOrd="0" presId="urn:microsoft.com/office/officeart/2005/8/layout/lProcess3"/>
    <dgm:cxn modelId="{7A4A00D7-660F-9543-9895-8B5F0B007515}" type="presParOf" srcId="{86EC7EC9-D3E9-114F-9A54-8537DE2CF15A}" destId="{B235271B-9889-9F43-AE8D-4A53E6268866}" srcOrd="0" destOrd="0" presId="urn:microsoft.com/office/officeart/2005/8/layout/lProcess3"/>
    <dgm:cxn modelId="{107AE55D-BF7B-D547-9A02-7EE5A92DDF78}" type="presParOf" srcId="{86EC7EC9-D3E9-114F-9A54-8537DE2CF15A}" destId="{C27EEBC8-7A00-C44D-B8FE-818E1A032F91}" srcOrd="1" destOrd="0" presId="urn:microsoft.com/office/officeart/2005/8/layout/lProcess3"/>
    <dgm:cxn modelId="{DFB147DA-2FA1-D143-8F8A-5F24D86D439F}" type="presParOf" srcId="{86EC7EC9-D3E9-114F-9A54-8537DE2CF15A}" destId="{4A0A2BA2-410F-DA4C-8B0F-FB1F5C3C96E6}" srcOrd="2" destOrd="0" presId="urn:microsoft.com/office/officeart/2005/8/layout/lProcess3"/>
    <dgm:cxn modelId="{D3B1240D-57BE-6F4E-9713-4AB5B77238F6}" type="presParOf" srcId="{0D6045AB-5E31-D646-AF8A-4F31CAD88689}" destId="{E55328C8-DFFF-A14F-95B6-3CB8999442A0}" srcOrd="5" destOrd="0" presId="urn:microsoft.com/office/officeart/2005/8/layout/lProcess3"/>
    <dgm:cxn modelId="{B06FB63D-1A84-DF4C-AA96-62FFFCD34151}" type="presParOf" srcId="{0D6045AB-5E31-D646-AF8A-4F31CAD88689}" destId="{B058751E-3137-0140-86FE-E8417DB8E451}" srcOrd="6" destOrd="0" presId="urn:microsoft.com/office/officeart/2005/8/layout/lProcess3"/>
    <dgm:cxn modelId="{915684C1-1259-2B41-AD96-408C3B7D0EA7}" type="presParOf" srcId="{B058751E-3137-0140-86FE-E8417DB8E451}" destId="{117BDDD0-05F8-CE4F-BCEE-2CFC226DCA51}" srcOrd="0" destOrd="0" presId="urn:microsoft.com/office/officeart/2005/8/layout/lProcess3"/>
    <dgm:cxn modelId="{0ADFE70C-D3D0-064C-9CD6-608E43F9F086}" type="presParOf" srcId="{B058751E-3137-0140-86FE-E8417DB8E451}" destId="{21CBB0BE-552B-344B-B043-99EB5CC819B0}" srcOrd="1" destOrd="0" presId="urn:microsoft.com/office/officeart/2005/8/layout/lProcess3"/>
    <dgm:cxn modelId="{1321452E-8D26-D94C-83CE-9C95DEAE780C}" type="presParOf" srcId="{B058751E-3137-0140-86FE-E8417DB8E451}" destId="{D900A3C0-748B-EE48-9184-5AA6AFB0B38C}" srcOrd="2"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14AC9F-FA5F-AF44-9C84-A398647BB01E}" type="doc">
      <dgm:prSet loTypeId="urn:microsoft.com/office/officeart/2005/8/layout/chevron2" loCatId="" qsTypeId="urn:microsoft.com/office/officeart/2005/8/quickstyle/simple1" qsCatId="simple" csTypeId="urn:microsoft.com/office/officeart/2005/8/colors/accent1_2" csCatId="accent1" phldr="1"/>
      <dgm:spPr/>
      <dgm:t>
        <a:bodyPr/>
        <a:lstStyle/>
        <a:p>
          <a:endParaRPr lang="en-GB"/>
        </a:p>
      </dgm:t>
    </dgm:pt>
    <dgm:pt modelId="{90F4AFE7-7595-7C47-A638-2A95288E6B3B}">
      <dgm:prSet phldrT="[Text]"/>
      <dgm:spPr/>
      <dgm:t>
        <a:bodyPr/>
        <a:lstStyle/>
        <a:p>
          <a:r>
            <a:rPr lang="en-GB" b="1" dirty="0"/>
            <a:t>Cutting costs</a:t>
          </a:r>
        </a:p>
      </dgm:t>
    </dgm:pt>
    <dgm:pt modelId="{9E9022AC-60F9-1544-AE2A-EA2632BDA2F5}" type="parTrans" cxnId="{B04050B5-4463-024D-A67E-F78F1DE63F90}">
      <dgm:prSet/>
      <dgm:spPr/>
      <dgm:t>
        <a:bodyPr/>
        <a:lstStyle/>
        <a:p>
          <a:endParaRPr lang="en-GB"/>
        </a:p>
      </dgm:t>
    </dgm:pt>
    <dgm:pt modelId="{D9434F01-1B24-4D47-9CA7-DA1A01C2A71C}" type="sibTrans" cxnId="{B04050B5-4463-024D-A67E-F78F1DE63F90}">
      <dgm:prSet/>
      <dgm:spPr/>
      <dgm:t>
        <a:bodyPr/>
        <a:lstStyle/>
        <a:p>
          <a:endParaRPr lang="en-GB"/>
        </a:p>
      </dgm:t>
    </dgm:pt>
    <dgm:pt modelId="{E546CE96-6C21-E74D-AD46-FE8BE2F6AF4A}">
      <dgm:prSet phldrT="[Text]"/>
      <dgm:spPr/>
      <dgm:t>
        <a:bodyPr/>
        <a:lstStyle/>
        <a:p>
          <a:r>
            <a:rPr lang="en-GB" dirty="0"/>
            <a:t>Staff shortage</a:t>
          </a:r>
        </a:p>
      </dgm:t>
    </dgm:pt>
    <dgm:pt modelId="{F0BDD354-93DB-4A48-B264-A99FC6016A24}" type="parTrans" cxnId="{2774136B-517E-6C43-84C6-28D004CE009D}">
      <dgm:prSet/>
      <dgm:spPr/>
      <dgm:t>
        <a:bodyPr/>
        <a:lstStyle/>
        <a:p>
          <a:endParaRPr lang="en-GB"/>
        </a:p>
      </dgm:t>
    </dgm:pt>
    <dgm:pt modelId="{65D7D554-E4AA-3A4A-BA56-6D6069E28935}" type="sibTrans" cxnId="{2774136B-517E-6C43-84C6-28D004CE009D}">
      <dgm:prSet/>
      <dgm:spPr/>
      <dgm:t>
        <a:bodyPr/>
        <a:lstStyle/>
        <a:p>
          <a:endParaRPr lang="en-GB"/>
        </a:p>
      </dgm:t>
    </dgm:pt>
    <dgm:pt modelId="{1BC0A044-AD63-224D-B088-7C9ACCBBDEF6}">
      <dgm:prSet phldrT="[Text]"/>
      <dgm:spPr/>
      <dgm:t>
        <a:bodyPr/>
        <a:lstStyle/>
        <a:p>
          <a:r>
            <a:rPr lang="en-GB" dirty="0"/>
            <a:t>Care inequalities</a:t>
          </a:r>
        </a:p>
      </dgm:t>
    </dgm:pt>
    <dgm:pt modelId="{CCFFEE96-6A39-1842-95E7-905E4D8AF587}" type="parTrans" cxnId="{1CB4EA0B-71BF-A84C-8678-360A8AB8105B}">
      <dgm:prSet/>
      <dgm:spPr/>
      <dgm:t>
        <a:bodyPr/>
        <a:lstStyle/>
        <a:p>
          <a:endParaRPr lang="en-GB"/>
        </a:p>
      </dgm:t>
    </dgm:pt>
    <dgm:pt modelId="{267EDBD5-C8CE-5A46-B259-258073600B51}" type="sibTrans" cxnId="{1CB4EA0B-71BF-A84C-8678-360A8AB8105B}">
      <dgm:prSet/>
      <dgm:spPr/>
      <dgm:t>
        <a:bodyPr/>
        <a:lstStyle/>
        <a:p>
          <a:endParaRPr lang="en-GB"/>
        </a:p>
      </dgm:t>
    </dgm:pt>
    <dgm:pt modelId="{D64173E5-7EA9-D043-84A0-C746677790E4}">
      <dgm:prSet phldrT="[Text]"/>
      <dgm:spPr/>
      <dgm:t>
        <a:bodyPr/>
        <a:lstStyle/>
        <a:p>
          <a:r>
            <a:rPr lang="en-GB" b="1" dirty="0"/>
            <a:t>Not allowing raising voice</a:t>
          </a:r>
        </a:p>
      </dgm:t>
    </dgm:pt>
    <dgm:pt modelId="{E4080ABF-1427-F342-BED5-701FBCA22206}" type="parTrans" cxnId="{23B9932A-D873-6945-B31D-EA7C94436610}">
      <dgm:prSet/>
      <dgm:spPr/>
      <dgm:t>
        <a:bodyPr/>
        <a:lstStyle/>
        <a:p>
          <a:endParaRPr lang="en-GB"/>
        </a:p>
      </dgm:t>
    </dgm:pt>
    <dgm:pt modelId="{88CC0E0B-1C07-3147-B36C-DFF463C07B1E}" type="sibTrans" cxnId="{23B9932A-D873-6945-B31D-EA7C94436610}">
      <dgm:prSet/>
      <dgm:spPr/>
      <dgm:t>
        <a:bodyPr/>
        <a:lstStyle/>
        <a:p>
          <a:endParaRPr lang="en-GB"/>
        </a:p>
      </dgm:t>
    </dgm:pt>
    <dgm:pt modelId="{899DB0E3-A50D-AF4B-82BE-B3E84B31B226}">
      <dgm:prSet phldrT="[Text]"/>
      <dgm:spPr/>
      <dgm:t>
        <a:bodyPr/>
        <a:lstStyle/>
        <a:p>
          <a:r>
            <a:rPr lang="en-GB" dirty="0"/>
            <a:t>Limited efficiency improvement</a:t>
          </a:r>
        </a:p>
      </dgm:t>
    </dgm:pt>
    <dgm:pt modelId="{795E2DC6-2F14-6B4C-9C67-9E75D83E8123}" type="parTrans" cxnId="{20A4A3FB-B60A-0045-95B3-B64D4F07773E}">
      <dgm:prSet/>
      <dgm:spPr/>
      <dgm:t>
        <a:bodyPr/>
        <a:lstStyle/>
        <a:p>
          <a:endParaRPr lang="en-GB"/>
        </a:p>
      </dgm:t>
    </dgm:pt>
    <dgm:pt modelId="{3E728AA4-2ED1-4C4E-9FCC-D14DFDD3D0AF}" type="sibTrans" cxnId="{20A4A3FB-B60A-0045-95B3-B64D4F07773E}">
      <dgm:prSet/>
      <dgm:spPr/>
      <dgm:t>
        <a:bodyPr/>
        <a:lstStyle/>
        <a:p>
          <a:endParaRPr lang="en-GB"/>
        </a:p>
      </dgm:t>
    </dgm:pt>
    <dgm:pt modelId="{923AB03A-79E5-B346-8343-9BF5F0CBF2E3}">
      <dgm:prSet phldrT="[Text]"/>
      <dgm:spPr/>
      <dgm:t>
        <a:bodyPr/>
        <a:lstStyle/>
        <a:p>
          <a:r>
            <a:rPr lang="en-GB" dirty="0"/>
            <a:t>Unfair treatment of staff</a:t>
          </a:r>
        </a:p>
      </dgm:t>
    </dgm:pt>
    <dgm:pt modelId="{25BBE04D-B19B-6040-B1DE-4248944022F6}" type="parTrans" cxnId="{B82B2ABE-493C-A84C-A3F4-69C4606184AE}">
      <dgm:prSet/>
      <dgm:spPr/>
      <dgm:t>
        <a:bodyPr/>
        <a:lstStyle/>
        <a:p>
          <a:endParaRPr lang="en-GB"/>
        </a:p>
      </dgm:t>
    </dgm:pt>
    <dgm:pt modelId="{B474A2DC-F7E2-8049-A0C9-4B15EAD39CBE}" type="sibTrans" cxnId="{B82B2ABE-493C-A84C-A3F4-69C4606184AE}">
      <dgm:prSet/>
      <dgm:spPr/>
      <dgm:t>
        <a:bodyPr/>
        <a:lstStyle/>
        <a:p>
          <a:endParaRPr lang="en-GB"/>
        </a:p>
      </dgm:t>
    </dgm:pt>
    <dgm:pt modelId="{500D0352-BB62-AF41-81D9-F1B7F16EDE67}">
      <dgm:prSet phldrT="[Text]"/>
      <dgm:spPr/>
      <dgm:t>
        <a:bodyPr/>
        <a:lstStyle/>
        <a:p>
          <a:r>
            <a:rPr lang="en-GB" b="1" dirty="0"/>
            <a:t>Lack of regular auditing</a:t>
          </a:r>
        </a:p>
      </dgm:t>
    </dgm:pt>
    <dgm:pt modelId="{47A9A001-7F65-9743-9B6B-CDEF20EA4DAE}" type="parTrans" cxnId="{883CB0C8-87D7-B340-9160-577A123CA987}">
      <dgm:prSet/>
      <dgm:spPr/>
      <dgm:t>
        <a:bodyPr/>
        <a:lstStyle/>
        <a:p>
          <a:endParaRPr lang="en-GB"/>
        </a:p>
      </dgm:t>
    </dgm:pt>
    <dgm:pt modelId="{CDE8363C-E31A-1F46-80EF-91B9F6D2A5DC}" type="sibTrans" cxnId="{883CB0C8-87D7-B340-9160-577A123CA987}">
      <dgm:prSet/>
      <dgm:spPr/>
      <dgm:t>
        <a:bodyPr/>
        <a:lstStyle/>
        <a:p>
          <a:endParaRPr lang="en-GB"/>
        </a:p>
      </dgm:t>
    </dgm:pt>
    <dgm:pt modelId="{706967C2-FC20-E44B-9E7C-A7C472B4C8E1}">
      <dgm:prSet phldrT="[Text]"/>
      <dgm:spPr/>
      <dgm:t>
        <a:bodyPr/>
        <a:lstStyle/>
        <a:p>
          <a:r>
            <a:rPr lang="en-GB" dirty="0"/>
            <a:t>Poor clinical performance</a:t>
          </a:r>
        </a:p>
      </dgm:t>
    </dgm:pt>
    <dgm:pt modelId="{4C1BCC34-B287-D74D-B2C2-149DC61ECB10}" type="parTrans" cxnId="{8ADA9CCD-17B3-3346-BA6D-9DC633C3A3F9}">
      <dgm:prSet/>
      <dgm:spPr/>
      <dgm:t>
        <a:bodyPr/>
        <a:lstStyle/>
        <a:p>
          <a:endParaRPr lang="en-GB"/>
        </a:p>
      </dgm:t>
    </dgm:pt>
    <dgm:pt modelId="{40C3CD92-C881-EC42-9F2C-779E038A4F6D}" type="sibTrans" cxnId="{8ADA9CCD-17B3-3346-BA6D-9DC633C3A3F9}">
      <dgm:prSet/>
      <dgm:spPr/>
      <dgm:t>
        <a:bodyPr/>
        <a:lstStyle/>
        <a:p>
          <a:endParaRPr lang="en-GB"/>
        </a:p>
      </dgm:t>
    </dgm:pt>
    <dgm:pt modelId="{CEF1E002-E3E4-5641-8F0B-E4A3AF4CD5BC}">
      <dgm:prSet phldrT="[Text]"/>
      <dgm:spPr/>
      <dgm:t>
        <a:bodyPr/>
        <a:lstStyle/>
        <a:p>
          <a:r>
            <a:rPr lang="en-GB" dirty="0"/>
            <a:t>Inconsistent standards of treatment</a:t>
          </a:r>
        </a:p>
      </dgm:t>
    </dgm:pt>
    <dgm:pt modelId="{CCC989E2-D516-A948-92F3-EA2939114DDA}" type="parTrans" cxnId="{F32F6B54-9291-B24B-9B14-19FBF01470AC}">
      <dgm:prSet/>
      <dgm:spPr/>
      <dgm:t>
        <a:bodyPr/>
        <a:lstStyle/>
        <a:p>
          <a:endParaRPr lang="en-GB"/>
        </a:p>
      </dgm:t>
    </dgm:pt>
    <dgm:pt modelId="{71AF4CD9-79B6-7948-9A19-527001B6518A}" type="sibTrans" cxnId="{F32F6B54-9291-B24B-9B14-19FBF01470AC}">
      <dgm:prSet/>
      <dgm:spPr/>
      <dgm:t>
        <a:bodyPr/>
        <a:lstStyle/>
        <a:p>
          <a:endParaRPr lang="en-GB"/>
        </a:p>
      </dgm:t>
    </dgm:pt>
    <dgm:pt modelId="{0863D637-84E5-7F4A-9B06-518EEA5354BB}" type="pres">
      <dgm:prSet presAssocID="{1F14AC9F-FA5F-AF44-9C84-A398647BB01E}" presName="linearFlow" presStyleCnt="0">
        <dgm:presLayoutVars>
          <dgm:dir/>
          <dgm:animLvl val="lvl"/>
          <dgm:resizeHandles val="exact"/>
        </dgm:presLayoutVars>
      </dgm:prSet>
      <dgm:spPr/>
    </dgm:pt>
    <dgm:pt modelId="{ABFDF3CA-74A8-4446-B6DA-BA3D6B7FA429}" type="pres">
      <dgm:prSet presAssocID="{90F4AFE7-7595-7C47-A638-2A95288E6B3B}" presName="composite" presStyleCnt="0"/>
      <dgm:spPr/>
    </dgm:pt>
    <dgm:pt modelId="{804F2B7B-52E2-0D40-9686-96881514FE7A}" type="pres">
      <dgm:prSet presAssocID="{90F4AFE7-7595-7C47-A638-2A95288E6B3B}" presName="parentText" presStyleLbl="alignNode1" presStyleIdx="0" presStyleCnt="3">
        <dgm:presLayoutVars>
          <dgm:chMax val="1"/>
          <dgm:bulletEnabled val="1"/>
        </dgm:presLayoutVars>
      </dgm:prSet>
      <dgm:spPr/>
    </dgm:pt>
    <dgm:pt modelId="{1BE70459-C6B2-6B41-A128-0F3DD214F5A3}" type="pres">
      <dgm:prSet presAssocID="{90F4AFE7-7595-7C47-A638-2A95288E6B3B}" presName="descendantText" presStyleLbl="alignAcc1" presStyleIdx="0" presStyleCnt="3">
        <dgm:presLayoutVars>
          <dgm:bulletEnabled val="1"/>
        </dgm:presLayoutVars>
      </dgm:prSet>
      <dgm:spPr/>
    </dgm:pt>
    <dgm:pt modelId="{0F1C1104-34E6-944C-A0F9-7A4729D29187}" type="pres">
      <dgm:prSet presAssocID="{D9434F01-1B24-4D47-9CA7-DA1A01C2A71C}" presName="sp" presStyleCnt="0"/>
      <dgm:spPr/>
    </dgm:pt>
    <dgm:pt modelId="{E02C9CCF-3F11-8945-A94D-FDE531810549}" type="pres">
      <dgm:prSet presAssocID="{D64173E5-7EA9-D043-84A0-C746677790E4}" presName="composite" presStyleCnt="0"/>
      <dgm:spPr/>
    </dgm:pt>
    <dgm:pt modelId="{A56CD2F0-CCDE-244A-B165-2A619B6FB0F1}" type="pres">
      <dgm:prSet presAssocID="{D64173E5-7EA9-D043-84A0-C746677790E4}" presName="parentText" presStyleLbl="alignNode1" presStyleIdx="1" presStyleCnt="3">
        <dgm:presLayoutVars>
          <dgm:chMax val="1"/>
          <dgm:bulletEnabled val="1"/>
        </dgm:presLayoutVars>
      </dgm:prSet>
      <dgm:spPr/>
    </dgm:pt>
    <dgm:pt modelId="{C51FB870-CC93-1145-80D7-73B071E5AF5A}" type="pres">
      <dgm:prSet presAssocID="{D64173E5-7EA9-D043-84A0-C746677790E4}" presName="descendantText" presStyleLbl="alignAcc1" presStyleIdx="1" presStyleCnt="3">
        <dgm:presLayoutVars>
          <dgm:bulletEnabled val="1"/>
        </dgm:presLayoutVars>
      </dgm:prSet>
      <dgm:spPr/>
    </dgm:pt>
    <dgm:pt modelId="{A1DCCB61-118E-5846-97BA-DE2C6A80AC84}" type="pres">
      <dgm:prSet presAssocID="{88CC0E0B-1C07-3147-B36C-DFF463C07B1E}" presName="sp" presStyleCnt="0"/>
      <dgm:spPr/>
    </dgm:pt>
    <dgm:pt modelId="{BCBA134C-4822-0341-A757-A16613B738E3}" type="pres">
      <dgm:prSet presAssocID="{500D0352-BB62-AF41-81D9-F1B7F16EDE67}" presName="composite" presStyleCnt="0"/>
      <dgm:spPr/>
    </dgm:pt>
    <dgm:pt modelId="{7740FD7E-113E-C14B-902F-6404A461AD39}" type="pres">
      <dgm:prSet presAssocID="{500D0352-BB62-AF41-81D9-F1B7F16EDE67}" presName="parentText" presStyleLbl="alignNode1" presStyleIdx="2" presStyleCnt="3">
        <dgm:presLayoutVars>
          <dgm:chMax val="1"/>
          <dgm:bulletEnabled val="1"/>
        </dgm:presLayoutVars>
      </dgm:prSet>
      <dgm:spPr/>
    </dgm:pt>
    <dgm:pt modelId="{4834A1AE-7705-4649-B948-D920FC93F151}" type="pres">
      <dgm:prSet presAssocID="{500D0352-BB62-AF41-81D9-F1B7F16EDE67}" presName="descendantText" presStyleLbl="alignAcc1" presStyleIdx="2" presStyleCnt="3">
        <dgm:presLayoutVars>
          <dgm:bulletEnabled val="1"/>
        </dgm:presLayoutVars>
      </dgm:prSet>
      <dgm:spPr/>
    </dgm:pt>
  </dgm:ptLst>
  <dgm:cxnLst>
    <dgm:cxn modelId="{6D384901-9175-F949-B673-75ED5E2CFE8F}" type="presOf" srcId="{90F4AFE7-7595-7C47-A638-2A95288E6B3B}" destId="{804F2B7B-52E2-0D40-9686-96881514FE7A}" srcOrd="0" destOrd="0" presId="urn:microsoft.com/office/officeart/2005/8/layout/chevron2"/>
    <dgm:cxn modelId="{659FB105-6B6A-2147-8720-92A6BDD6B96E}" type="presOf" srcId="{1BC0A044-AD63-224D-B088-7C9ACCBBDEF6}" destId="{1BE70459-C6B2-6B41-A128-0F3DD214F5A3}" srcOrd="0" destOrd="1" presId="urn:microsoft.com/office/officeart/2005/8/layout/chevron2"/>
    <dgm:cxn modelId="{1CB4EA0B-71BF-A84C-8678-360A8AB8105B}" srcId="{90F4AFE7-7595-7C47-A638-2A95288E6B3B}" destId="{1BC0A044-AD63-224D-B088-7C9ACCBBDEF6}" srcOrd="1" destOrd="0" parTransId="{CCFFEE96-6A39-1842-95E7-905E4D8AF587}" sibTransId="{267EDBD5-C8CE-5A46-B259-258073600B51}"/>
    <dgm:cxn modelId="{23B9932A-D873-6945-B31D-EA7C94436610}" srcId="{1F14AC9F-FA5F-AF44-9C84-A398647BB01E}" destId="{D64173E5-7EA9-D043-84A0-C746677790E4}" srcOrd="1" destOrd="0" parTransId="{E4080ABF-1427-F342-BED5-701FBCA22206}" sibTransId="{88CC0E0B-1C07-3147-B36C-DFF463C07B1E}"/>
    <dgm:cxn modelId="{2774136B-517E-6C43-84C6-28D004CE009D}" srcId="{90F4AFE7-7595-7C47-A638-2A95288E6B3B}" destId="{E546CE96-6C21-E74D-AD46-FE8BE2F6AF4A}" srcOrd="0" destOrd="0" parTransId="{F0BDD354-93DB-4A48-B264-A99FC6016A24}" sibTransId="{65D7D554-E4AA-3A4A-BA56-6D6069E28935}"/>
    <dgm:cxn modelId="{11990771-14CC-1749-8B31-85043E37AE42}" type="presOf" srcId="{899DB0E3-A50D-AF4B-82BE-B3E84B31B226}" destId="{C51FB870-CC93-1145-80D7-73B071E5AF5A}" srcOrd="0" destOrd="0" presId="urn:microsoft.com/office/officeart/2005/8/layout/chevron2"/>
    <dgm:cxn modelId="{F7497552-664E-794B-9E8F-4FBB8CC5A324}" type="presOf" srcId="{500D0352-BB62-AF41-81D9-F1B7F16EDE67}" destId="{7740FD7E-113E-C14B-902F-6404A461AD39}" srcOrd="0" destOrd="0" presId="urn:microsoft.com/office/officeart/2005/8/layout/chevron2"/>
    <dgm:cxn modelId="{F32F6B54-9291-B24B-9B14-19FBF01470AC}" srcId="{500D0352-BB62-AF41-81D9-F1B7F16EDE67}" destId="{CEF1E002-E3E4-5641-8F0B-E4A3AF4CD5BC}" srcOrd="1" destOrd="0" parTransId="{CCC989E2-D516-A948-92F3-EA2939114DDA}" sibTransId="{71AF4CD9-79B6-7948-9A19-527001B6518A}"/>
    <dgm:cxn modelId="{10F7F687-BE8A-CC40-B172-8AF6982FC218}" type="presOf" srcId="{D64173E5-7EA9-D043-84A0-C746677790E4}" destId="{A56CD2F0-CCDE-244A-B165-2A619B6FB0F1}" srcOrd="0" destOrd="0" presId="urn:microsoft.com/office/officeart/2005/8/layout/chevron2"/>
    <dgm:cxn modelId="{BB2A3A9E-195C-0C41-BF58-24FCB209B6A9}" type="presOf" srcId="{923AB03A-79E5-B346-8343-9BF5F0CBF2E3}" destId="{C51FB870-CC93-1145-80D7-73B071E5AF5A}" srcOrd="0" destOrd="1" presId="urn:microsoft.com/office/officeart/2005/8/layout/chevron2"/>
    <dgm:cxn modelId="{B04050B5-4463-024D-A67E-F78F1DE63F90}" srcId="{1F14AC9F-FA5F-AF44-9C84-A398647BB01E}" destId="{90F4AFE7-7595-7C47-A638-2A95288E6B3B}" srcOrd="0" destOrd="0" parTransId="{9E9022AC-60F9-1544-AE2A-EA2632BDA2F5}" sibTransId="{D9434F01-1B24-4D47-9CA7-DA1A01C2A71C}"/>
    <dgm:cxn modelId="{E600A1BD-00B6-8547-9513-918C312D759F}" type="presOf" srcId="{E546CE96-6C21-E74D-AD46-FE8BE2F6AF4A}" destId="{1BE70459-C6B2-6B41-A128-0F3DD214F5A3}" srcOrd="0" destOrd="0" presId="urn:microsoft.com/office/officeart/2005/8/layout/chevron2"/>
    <dgm:cxn modelId="{B82B2ABE-493C-A84C-A3F4-69C4606184AE}" srcId="{D64173E5-7EA9-D043-84A0-C746677790E4}" destId="{923AB03A-79E5-B346-8343-9BF5F0CBF2E3}" srcOrd="1" destOrd="0" parTransId="{25BBE04D-B19B-6040-B1DE-4248944022F6}" sibTransId="{B474A2DC-F7E2-8049-A0C9-4B15EAD39CBE}"/>
    <dgm:cxn modelId="{6B504DC4-D6A8-6E48-82C7-C25D71A2E686}" type="presOf" srcId="{CEF1E002-E3E4-5641-8F0B-E4A3AF4CD5BC}" destId="{4834A1AE-7705-4649-B948-D920FC93F151}" srcOrd="0" destOrd="1" presId="urn:microsoft.com/office/officeart/2005/8/layout/chevron2"/>
    <dgm:cxn modelId="{883CB0C8-87D7-B340-9160-577A123CA987}" srcId="{1F14AC9F-FA5F-AF44-9C84-A398647BB01E}" destId="{500D0352-BB62-AF41-81D9-F1B7F16EDE67}" srcOrd="2" destOrd="0" parTransId="{47A9A001-7F65-9743-9B6B-CDEF20EA4DAE}" sibTransId="{CDE8363C-E31A-1F46-80EF-91B9F6D2A5DC}"/>
    <dgm:cxn modelId="{8ADA9CCD-17B3-3346-BA6D-9DC633C3A3F9}" srcId="{500D0352-BB62-AF41-81D9-F1B7F16EDE67}" destId="{706967C2-FC20-E44B-9E7C-A7C472B4C8E1}" srcOrd="0" destOrd="0" parTransId="{4C1BCC34-B287-D74D-B2C2-149DC61ECB10}" sibTransId="{40C3CD92-C881-EC42-9F2C-779E038A4F6D}"/>
    <dgm:cxn modelId="{78E91BD4-EDC5-D04E-A0D5-6A3E1CC56511}" type="presOf" srcId="{1F14AC9F-FA5F-AF44-9C84-A398647BB01E}" destId="{0863D637-84E5-7F4A-9B06-518EEA5354BB}" srcOrd="0" destOrd="0" presId="urn:microsoft.com/office/officeart/2005/8/layout/chevron2"/>
    <dgm:cxn modelId="{E30A30EF-D747-484B-8E67-429A396205C6}" type="presOf" srcId="{706967C2-FC20-E44B-9E7C-A7C472B4C8E1}" destId="{4834A1AE-7705-4649-B948-D920FC93F151}" srcOrd="0" destOrd="0" presId="urn:microsoft.com/office/officeart/2005/8/layout/chevron2"/>
    <dgm:cxn modelId="{20A4A3FB-B60A-0045-95B3-B64D4F07773E}" srcId="{D64173E5-7EA9-D043-84A0-C746677790E4}" destId="{899DB0E3-A50D-AF4B-82BE-B3E84B31B226}" srcOrd="0" destOrd="0" parTransId="{795E2DC6-2F14-6B4C-9C67-9E75D83E8123}" sibTransId="{3E728AA4-2ED1-4C4E-9FCC-D14DFDD3D0AF}"/>
    <dgm:cxn modelId="{BE66486F-C11C-A440-84F3-656124741200}" type="presParOf" srcId="{0863D637-84E5-7F4A-9B06-518EEA5354BB}" destId="{ABFDF3CA-74A8-4446-B6DA-BA3D6B7FA429}" srcOrd="0" destOrd="0" presId="urn:microsoft.com/office/officeart/2005/8/layout/chevron2"/>
    <dgm:cxn modelId="{0BC33970-8F73-C141-891D-D148AC2C0FF0}" type="presParOf" srcId="{ABFDF3CA-74A8-4446-B6DA-BA3D6B7FA429}" destId="{804F2B7B-52E2-0D40-9686-96881514FE7A}" srcOrd="0" destOrd="0" presId="urn:microsoft.com/office/officeart/2005/8/layout/chevron2"/>
    <dgm:cxn modelId="{55113A22-CC34-4D4D-BC1A-A22389455D5E}" type="presParOf" srcId="{ABFDF3CA-74A8-4446-B6DA-BA3D6B7FA429}" destId="{1BE70459-C6B2-6B41-A128-0F3DD214F5A3}" srcOrd="1" destOrd="0" presId="urn:microsoft.com/office/officeart/2005/8/layout/chevron2"/>
    <dgm:cxn modelId="{D3341C42-1932-CE46-9C7E-D93B2B5F1629}" type="presParOf" srcId="{0863D637-84E5-7F4A-9B06-518EEA5354BB}" destId="{0F1C1104-34E6-944C-A0F9-7A4729D29187}" srcOrd="1" destOrd="0" presId="urn:microsoft.com/office/officeart/2005/8/layout/chevron2"/>
    <dgm:cxn modelId="{702A5E47-E68A-6445-9338-32A6343B5C79}" type="presParOf" srcId="{0863D637-84E5-7F4A-9B06-518EEA5354BB}" destId="{E02C9CCF-3F11-8945-A94D-FDE531810549}" srcOrd="2" destOrd="0" presId="urn:microsoft.com/office/officeart/2005/8/layout/chevron2"/>
    <dgm:cxn modelId="{4F03DD4E-0A86-CC48-8604-D3BB6DBF5A1C}" type="presParOf" srcId="{E02C9CCF-3F11-8945-A94D-FDE531810549}" destId="{A56CD2F0-CCDE-244A-B165-2A619B6FB0F1}" srcOrd="0" destOrd="0" presId="urn:microsoft.com/office/officeart/2005/8/layout/chevron2"/>
    <dgm:cxn modelId="{7C54D0A5-0930-6D4E-B3DF-D822C9DA1A8D}" type="presParOf" srcId="{E02C9CCF-3F11-8945-A94D-FDE531810549}" destId="{C51FB870-CC93-1145-80D7-73B071E5AF5A}" srcOrd="1" destOrd="0" presId="urn:microsoft.com/office/officeart/2005/8/layout/chevron2"/>
    <dgm:cxn modelId="{B54E08F3-8280-2D41-96BD-F1999C76834C}" type="presParOf" srcId="{0863D637-84E5-7F4A-9B06-518EEA5354BB}" destId="{A1DCCB61-118E-5846-97BA-DE2C6A80AC84}" srcOrd="3" destOrd="0" presId="urn:microsoft.com/office/officeart/2005/8/layout/chevron2"/>
    <dgm:cxn modelId="{C646D469-6712-A44A-A983-59C3FB54A3DF}" type="presParOf" srcId="{0863D637-84E5-7F4A-9B06-518EEA5354BB}" destId="{BCBA134C-4822-0341-A757-A16613B738E3}" srcOrd="4" destOrd="0" presId="urn:microsoft.com/office/officeart/2005/8/layout/chevron2"/>
    <dgm:cxn modelId="{536AC73E-9CFB-3948-858D-CFA9B5C715E5}" type="presParOf" srcId="{BCBA134C-4822-0341-A757-A16613B738E3}" destId="{7740FD7E-113E-C14B-902F-6404A461AD39}" srcOrd="0" destOrd="0" presId="urn:microsoft.com/office/officeart/2005/8/layout/chevron2"/>
    <dgm:cxn modelId="{6082FE41-B709-334E-8BF6-323641A6338A}" type="presParOf" srcId="{BCBA134C-4822-0341-A757-A16613B738E3}" destId="{4834A1AE-7705-4649-B948-D920FC93F151}"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40A132-9D75-1547-810D-84DEFEB78665}">
      <dsp:nvSpPr>
        <dsp:cNvPr id="0" name=""/>
        <dsp:cNvSpPr/>
      </dsp:nvSpPr>
      <dsp:spPr>
        <a:xfrm>
          <a:off x="0" y="261505"/>
          <a:ext cx="3658266" cy="428400"/>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7B554CA-E044-AF44-84B3-0DD34B068BCD}">
      <dsp:nvSpPr>
        <dsp:cNvPr id="0" name=""/>
        <dsp:cNvSpPr/>
      </dsp:nvSpPr>
      <dsp:spPr>
        <a:xfrm>
          <a:off x="182913" y="10585"/>
          <a:ext cx="2560786" cy="50184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2" tIns="0" rIns="96792" bIns="0" numCol="1" spcCol="1270" anchor="ctr" anchorCtr="0">
          <a:noAutofit/>
        </a:bodyPr>
        <a:lstStyle/>
        <a:p>
          <a:pPr marL="0" lvl="0" indent="0" algn="l" defTabSz="755650">
            <a:lnSpc>
              <a:spcPct val="90000"/>
            </a:lnSpc>
            <a:spcBef>
              <a:spcPct val="0"/>
            </a:spcBef>
            <a:spcAft>
              <a:spcPct val="35000"/>
            </a:spcAft>
            <a:buNone/>
          </a:pPr>
          <a:r>
            <a:rPr lang="en-GB" sz="1700" kern="1200" dirty="0"/>
            <a:t>Structure</a:t>
          </a:r>
        </a:p>
      </dsp:txBody>
      <dsp:txXfrm>
        <a:off x="207411" y="35083"/>
        <a:ext cx="2511790" cy="452844"/>
      </dsp:txXfrm>
    </dsp:sp>
    <dsp:sp modelId="{5C168822-265C-B340-B52E-FB0CA2298977}">
      <dsp:nvSpPr>
        <dsp:cNvPr id="0" name=""/>
        <dsp:cNvSpPr/>
      </dsp:nvSpPr>
      <dsp:spPr>
        <a:xfrm>
          <a:off x="0" y="1032625"/>
          <a:ext cx="3658266" cy="428400"/>
        </a:xfrm>
        <a:prstGeom prst="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299E6D7-78C7-1841-BF42-75D7F17EC542}">
      <dsp:nvSpPr>
        <dsp:cNvPr id="0" name=""/>
        <dsp:cNvSpPr/>
      </dsp:nvSpPr>
      <dsp:spPr>
        <a:xfrm>
          <a:off x="182913" y="781705"/>
          <a:ext cx="2560786" cy="50184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2" tIns="0" rIns="96792" bIns="0" numCol="1" spcCol="1270" anchor="ctr" anchorCtr="0">
          <a:noAutofit/>
        </a:bodyPr>
        <a:lstStyle/>
        <a:p>
          <a:pPr marL="0" lvl="0" indent="0" algn="l" defTabSz="755650">
            <a:lnSpc>
              <a:spcPct val="90000"/>
            </a:lnSpc>
            <a:spcBef>
              <a:spcPct val="0"/>
            </a:spcBef>
            <a:spcAft>
              <a:spcPct val="35000"/>
            </a:spcAft>
            <a:buNone/>
          </a:pPr>
          <a:r>
            <a:rPr lang="en-GB" sz="1700" kern="1200" dirty="0"/>
            <a:t>Process</a:t>
          </a:r>
        </a:p>
      </dsp:txBody>
      <dsp:txXfrm>
        <a:off x="207411" y="806203"/>
        <a:ext cx="2511790" cy="452844"/>
      </dsp:txXfrm>
    </dsp:sp>
    <dsp:sp modelId="{ADFBEC93-80B5-F547-9FB6-06EEADE34F78}">
      <dsp:nvSpPr>
        <dsp:cNvPr id="0" name=""/>
        <dsp:cNvSpPr/>
      </dsp:nvSpPr>
      <dsp:spPr>
        <a:xfrm>
          <a:off x="0" y="1803745"/>
          <a:ext cx="3658266" cy="428400"/>
        </a:xfrm>
        <a:prstGeom prst="rect">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ABBEFC-B38A-1D4A-9B72-F945AC864D8E}">
      <dsp:nvSpPr>
        <dsp:cNvPr id="0" name=""/>
        <dsp:cNvSpPr/>
      </dsp:nvSpPr>
      <dsp:spPr>
        <a:xfrm>
          <a:off x="182913" y="1552824"/>
          <a:ext cx="2560786" cy="50184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2" tIns="0" rIns="96792" bIns="0" numCol="1" spcCol="1270" anchor="ctr" anchorCtr="0">
          <a:noAutofit/>
        </a:bodyPr>
        <a:lstStyle/>
        <a:p>
          <a:pPr marL="0" lvl="0" indent="0" algn="l" defTabSz="755650">
            <a:lnSpc>
              <a:spcPct val="90000"/>
            </a:lnSpc>
            <a:spcBef>
              <a:spcPct val="0"/>
            </a:spcBef>
            <a:spcAft>
              <a:spcPct val="35000"/>
            </a:spcAft>
            <a:buNone/>
          </a:pPr>
          <a:r>
            <a:rPr lang="en-GB" sz="1700" kern="1200" dirty="0"/>
            <a:t>Outcome</a:t>
          </a:r>
        </a:p>
      </dsp:txBody>
      <dsp:txXfrm>
        <a:off x="207411" y="1577322"/>
        <a:ext cx="2511790" cy="4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69F4EF-9C6B-FD4D-8FB0-7C813022B362}">
      <dsp:nvSpPr>
        <dsp:cNvPr id="0" name=""/>
        <dsp:cNvSpPr/>
      </dsp:nvSpPr>
      <dsp:spPr>
        <a:xfrm>
          <a:off x="2230" y="842362"/>
          <a:ext cx="1403184" cy="1157333"/>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 tIns="24765" rIns="24765" bIns="2476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Staffing </a:t>
          </a:r>
        </a:p>
        <a:p>
          <a:pPr marL="114300" lvl="1" indent="-114300" algn="l" defTabSz="577850">
            <a:lnSpc>
              <a:spcPct val="90000"/>
            </a:lnSpc>
            <a:spcBef>
              <a:spcPct val="0"/>
            </a:spcBef>
            <a:spcAft>
              <a:spcPct val="15000"/>
            </a:spcAft>
            <a:buChar char="•"/>
          </a:pPr>
          <a:r>
            <a:rPr lang="en-GB" sz="1300" kern="1200" dirty="0"/>
            <a:t>Training </a:t>
          </a:r>
        </a:p>
        <a:p>
          <a:pPr marL="114300" lvl="1" indent="-114300" algn="l" defTabSz="577850">
            <a:lnSpc>
              <a:spcPct val="90000"/>
            </a:lnSpc>
            <a:spcBef>
              <a:spcPct val="0"/>
            </a:spcBef>
            <a:spcAft>
              <a:spcPct val="15000"/>
            </a:spcAft>
            <a:buChar char="•"/>
          </a:pPr>
          <a:r>
            <a:rPr lang="en-GB" sz="1300" kern="1200" dirty="0"/>
            <a:t>Professional engagement</a:t>
          </a:r>
        </a:p>
      </dsp:txBody>
      <dsp:txXfrm>
        <a:off x="28863" y="868995"/>
        <a:ext cx="1349918" cy="856067"/>
      </dsp:txXfrm>
    </dsp:sp>
    <dsp:sp modelId="{B3D28889-923B-3947-AF0A-7F33FCE09DB3}">
      <dsp:nvSpPr>
        <dsp:cNvPr id="0" name=""/>
        <dsp:cNvSpPr/>
      </dsp:nvSpPr>
      <dsp:spPr>
        <a:xfrm>
          <a:off x="796914" y="1140022"/>
          <a:ext cx="1514923" cy="1514923"/>
        </a:xfrm>
        <a:prstGeom prst="leftCircularArrow">
          <a:avLst>
            <a:gd name="adj1" fmla="val 2941"/>
            <a:gd name="adj2" fmla="val 360134"/>
            <a:gd name="adj3" fmla="val 2135645"/>
            <a:gd name="adj4" fmla="val 9024489"/>
            <a:gd name="adj5" fmla="val 3431"/>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05CBF2B-37FA-2949-AB55-62D40510E72E}">
      <dsp:nvSpPr>
        <dsp:cNvPr id="0" name=""/>
        <dsp:cNvSpPr/>
      </dsp:nvSpPr>
      <dsp:spPr>
        <a:xfrm>
          <a:off x="314049" y="1751695"/>
          <a:ext cx="1247275" cy="49600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Structure</a:t>
          </a:r>
        </a:p>
      </dsp:txBody>
      <dsp:txXfrm>
        <a:off x="328576" y="1766222"/>
        <a:ext cx="1218221" cy="466946"/>
      </dsp:txXfrm>
    </dsp:sp>
    <dsp:sp modelId="{E8D1F267-F0E9-0D4A-BF84-6558B8D10C43}">
      <dsp:nvSpPr>
        <dsp:cNvPr id="0" name=""/>
        <dsp:cNvSpPr/>
      </dsp:nvSpPr>
      <dsp:spPr>
        <a:xfrm>
          <a:off x="1773496" y="842362"/>
          <a:ext cx="1403184" cy="1157333"/>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13361"/>
              <a:satOff val="-37863"/>
              <a:lumOff val="235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 tIns="24765" rIns="24765" bIns="2476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Leadership</a:t>
          </a:r>
        </a:p>
        <a:p>
          <a:pPr marL="114300" lvl="1" indent="-114300" algn="l" defTabSz="577850">
            <a:lnSpc>
              <a:spcPct val="90000"/>
            </a:lnSpc>
            <a:spcBef>
              <a:spcPct val="0"/>
            </a:spcBef>
            <a:spcAft>
              <a:spcPct val="15000"/>
            </a:spcAft>
            <a:buChar char="•"/>
          </a:pPr>
          <a:r>
            <a:rPr lang="en-GB" sz="1300" kern="1200" dirty="0"/>
            <a:t>Management process</a:t>
          </a:r>
        </a:p>
      </dsp:txBody>
      <dsp:txXfrm>
        <a:off x="1800129" y="1116995"/>
        <a:ext cx="1349918" cy="856067"/>
      </dsp:txXfrm>
    </dsp:sp>
    <dsp:sp modelId="{BE5E59AE-7492-6C4F-9E24-463966552A8A}">
      <dsp:nvSpPr>
        <dsp:cNvPr id="0" name=""/>
        <dsp:cNvSpPr/>
      </dsp:nvSpPr>
      <dsp:spPr>
        <a:xfrm>
          <a:off x="2556486" y="141734"/>
          <a:ext cx="1694219" cy="1694219"/>
        </a:xfrm>
        <a:prstGeom prst="circularArrow">
          <a:avLst>
            <a:gd name="adj1" fmla="val 2630"/>
            <a:gd name="adj2" fmla="val 319688"/>
            <a:gd name="adj3" fmla="val 19504801"/>
            <a:gd name="adj4" fmla="val 12575511"/>
            <a:gd name="adj5" fmla="val 3068"/>
          </a:avLst>
        </a:prstGeom>
        <a:solidFill>
          <a:schemeClr val="accent2">
            <a:hueOff val="26723"/>
            <a:satOff val="-75726"/>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422C490-E9E8-1E4B-9598-86023B845B06}">
      <dsp:nvSpPr>
        <dsp:cNvPr id="0" name=""/>
        <dsp:cNvSpPr/>
      </dsp:nvSpPr>
      <dsp:spPr>
        <a:xfrm>
          <a:off x="2085314" y="594362"/>
          <a:ext cx="1247275" cy="496000"/>
        </a:xfrm>
        <a:prstGeom prst="roundRect">
          <a:avLst>
            <a:gd name="adj" fmla="val 10000"/>
          </a:avLst>
        </a:prstGeom>
        <a:solidFill>
          <a:schemeClr val="accent2">
            <a:hueOff val="13361"/>
            <a:satOff val="-37863"/>
            <a:lumOff val="2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Process</a:t>
          </a:r>
        </a:p>
      </dsp:txBody>
      <dsp:txXfrm>
        <a:off x="2099841" y="608889"/>
        <a:ext cx="1218221" cy="466946"/>
      </dsp:txXfrm>
    </dsp:sp>
    <dsp:sp modelId="{EB2E60E7-102B-F146-BD24-4A8D383E404E}">
      <dsp:nvSpPr>
        <dsp:cNvPr id="0" name=""/>
        <dsp:cNvSpPr/>
      </dsp:nvSpPr>
      <dsp:spPr>
        <a:xfrm>
          <a:off x="3544761" y="842362"/>
          <a:ext cx="1403184" cy="1157333"/>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26723"/>
              <a:satOff val="-75726"/>
              <a:lumOff val="470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 tIns="24765" rIns="24765" bIns="2476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Care quality</a:t>
          </a:r>
        </a:p>
        <a:p>
          <a:pPr marL="114300" lvl="1" indent="-114300" algn="l" defTabSz="577850">
            <a:lnSpc>
              <a:spcPct val="90000"/>
            </a:lnSpc>
            <a:spcBef>
              <a:spcPct val="0"/>
            </a:spcBef>
            <a:spcAft>
              <a:spcPct val="15000"/>
            </a:spcAft>
            <a:buChar char="•"/>
          </a:pPr>
          <a:r>
            <a:rPr lang="en-GB" sz="1300" kern="1200" dirty="0"/>
            <a:t>Patient safety</a:t>
          </a:r>
        </a:p>
      </dsp:txBody>
      <dsp:txXfrm>
        <a:off x="3571394" y="868995"/>
        <a:ext cx="1349918" cy="856067"/>
      </dsp:txXfrm>
    </dsp:sp>
    <dsp:sp modelId="{6B94810F-1C88-F444-B8CD-50BA21BA7622}">
      <dsp:nvSpPr>
        <dsp:cNvPr id="0" name=""/>
        <dsp:cNvSpPr/>
      </dsp:nvSpPr>
      <dsp:spPr>
        <a:xfrm>
          <a:off x="3856580" y="1751695"/>
          <a:ext cx="1247275" cy="496000"/>
        </a:xfrm>
        <a:prstGeom prst="roundRect">
          <a:avLst>
            <a:gd name="adj" fmla="val 10000"/>
          </a:avLst>
        </a:prstGeom>
        <a:solidFill>
          <a:schemeClr val="accent2">
            <a:hueOff val="26723"/>
            <a:satOff val="-75726"/>
            <a:lumOff val="470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Outcome</a:t>
          </a:r>
        </a:p>
      </dsp:txBody>
      <dsp:txXfrm>
        <a:off x="3871107" y="1766222"/>
        <a:ext cx="1218221" cy="4669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3A5710-B3BD-0944-8D58-7F27EA98CE46}">
      <dsp:nvSpPr>
        <dsp:cNvPr id="0" name=""/>
        <dsp:cNvSpPr/>
      </dsp:nvSpPr>
      <dsp:spPr>
        <a:xfrm>
          <a:off x="1547970" y="1633"/>
          <a:ext cx="2084711" cy="833884"/>
        </a:xfrm>
        <a:prstGeom prst="chevron">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None/>
          </a:pPr>
          <a:r>
            <a:rPr lang="en-GB" sz="1500" kern="1200" dirty="0"/>
            <a:t>Lack of transparency</a:t>
          </a:r>
        </a:p>
      </dsp:txBody>
      <dsp:txXfrm>
        <a:off x="1964912" y="1633"/>
        <a:ext cx="1250827" cy="833884"/>
      </dsp:txXfrm>
    </dsp:sp>
    <dsp:sp modelId="{0582A20D-7FB9-624D-99B6-247AC0878820}">
      <dsp:nvSpPr>
        <dsp:cNvPr id="0" name=""/>
        <dsp:cNvSpPr/>
      </dsp:nvSpPr>
      <dsp:spPr>
        <a:xfrm>
          <a:off x="3361669" y="72513"/>
          <a:ext cx="1730310" cy="692124"/>
        </a:xfrm>
        <a:prstGeom prst="chevron">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6350" rIns="0" bIns="6350" numCol="1" spcCol="1270" anchor="ctr" anchorCtr="0">
          <a:noAutofit/>
        </a:bodyPr>
        <a:lstStyle/>
        <a:p>
          <a:pPr marL="0" lvl="0" indent="0" algn="ctr" defTabSz="444500">
            <a:lnSpc>
              <a:spcPct val="90000"/>
            </a:lnSpc>
            <a:spcBef>
              <a:spcPct val="0"/>
            </a:spcBef>
            <a:spcAft>
              <a:spcPct val="35000"/>
            </a:spcAft>
            <a:buNone/>
          </a:pPr>
          <a:r>
            <a:rPr lang="en-GB" sz="1000" kern="1200" dirty="0"/>
            <a:t>Poor data quality</a:t>
          </a:r>
        </a:p>
      </dsp:txBody>
      <dsp:txXfrm>
        <a:off x="3707731" y="72513"/>
        <a:ext cx="1038186" cy="692124"/>
      </dsp:txXfrm>
    </dsp:sp>
    <dsp:sp modelId="{78CAF19D-4BB3-8044-92A2-B04E4978E66E}">
      <dsp:nvSpPr>
        <dsp:cNvPr id="0" name=""/>
        <dsp:cNvSpPr/>
      </dsp:nvSpPr>
      <dsp:spPr>
        <a:xfrm>
          <a:off x="1547970" y="952261"/>
          <a:ext cx="2084711" cy="833884"/>
        </a:xfrm>
        <a:prstGeom prst="chevron">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None/>
          </a:pPr>
          <a:r>
            <a:rPr lang="en-GB" sz="1500" kern="1200" dirty="0"/>
            <a:t>Regulatory failure</a:t>
          </a:r>
        </a:p>
      </dsp:txBody>
      <dsp:txXfrm>
        <a:off x="1964912" y="952261"/>
        <a:ext cx="1250827" cy="833884"/>
      </dsp:txXfrm>
    </dsp:sp>
    <dsp:sp modelId="{649F2F34-F706-B54B-BCD8-46176534B442}">
      <dsp:nvSpPr>
        <dsp:cNvPr id="0" name=""/>
        <dsp:cNvSpPr/>
      </dsp:nvSpPr>
      <dsp:spPr>
        <a:xfrm>
          <a:off x="3361669" y="1023141"/>
          <a:ext cx="1730310" cy="692124"/>
        </a:xfrm>
        <a:prstGeom prst="chevron">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6350" rIns="0" bIns="6350" numCol="1" spcCol="1270" anchor="ctr" anchorCtr="0">
          <a:noAutofit/>
        </a:bodyPr>
        <a:lstStyle/>
        <a:p>
          <a:pPr marL="0" lvl="0" indent="0" algn="ctr" defTabSz="444500">
            <a:lnSpc>
              <a:spcPct val="90000"/>
            </a:lnSpc>
            <a:spcBef>
              <a:spcPct val="0"/>
            </a:spcBef>
            <a:spcAft>
              <a:spcPct val="35000"/>
            </a:spcAft>
            <a:buNone/>
          </a:pPr>
          <a:r>
            <a:rPr lang="en-GB" sz="1000" kern="1200" dirty="0"/>
            <a:t>Poor patient care</a:t>
          </a:r>
        </a:p>
      </dsp:txBody>
      <dsp:txXfrm>
        <a:off x="3707731" y="1023141"/>
        <a:ext cx="1038186" cy="692124"/>
      </dsp:txXfrm>
    </dsp:sp>
    <dsp:sp modelId="{B235271B-9889-9F43-AE8D-4A53E6268866}">
      <dsp:nvSpPr>
        <dsp:cNvPr id="0" name=""/>
        <dsp:cNvSpPr/>
      </dsp:nvSpPr>
      <dsp:spPr>
        <a:xfrm>
          <a:off x="1547970" y="1902889"/>
          <a:ext cx="2084711" cy="833884"/>
        </a:xfrm>
        <a:prstGeom prst="chevron">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None/>
          </a:pPr>
          <a:r>
            <a:rPr lang="en-GB" sz="1500" kern="1200" dirty="0"/>
            <a:t>Lack of safety guideline</a:t>
          </a:r>
        </a:p>
      </dsp:txBody>
      <dsp:txXfrm>
        <a:off x="1964912" y="1902889"/>
        <a:ext cx="1250827" cy="833884"/>
      </dsp:txXfrm>
    </dsp:sp>
    <dsp:sp modelId="{4A0A2BA2-410F-DA4C-8B0F-FB1F5C3C96E6}">
      <dsp:nvSpPr>
        <dsp:cNvPr id="0" name=""/>
        <dsp:cNvSpPr/>
      </dsp:nvSpPr>
      <dsp:spPr>
        <a:xfrm>
          <a:off x="3361669" y="1973770"/>
          <a:ext cx="1730310" cy="692124"/>
        </a:xfrm>
        <a:prstGeom prst="chevron">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6350" rIns="0" bIns="6350" numCol="1" spcCol="1270" anchor="ctr" anchorCtr="0">
          <a:noAutofit/>
        </a:bodyPr>
        <a:lstStyle/>
        <a:p>
          <a:pPr marL="0" lvl="0" indent="0" algn="ctr" defTabSz="444500">
            <a:lnSpc>
              <a:spcPct val="90000"/>
            </a:lnSpc>
            <a:spcBef>
              <a:spcPct val="0"/>
            </a:spcBef>
            <a:spcAft>
              <a:spcPct val="35000"/>
            </a:spcAft>
            <a:buNone/>
          </a:pPr>
          <a:r>
            <a:rPr lang="en-GB" sz="1000" kern="1200" dirty="0"/>
            <a:t>Poor patient safety</a:t>
          </a:r>
        </a:p>
      </dsp:txBody>
      <dsp:txXfrm>
        <a:off x="3707731" y="1973770"/>
        <a:ext cx="1038186" cy="692124"/>
      </dsp:txXfrm>
    </dsp:sp>
    <dsp:sp modelId="{117BDDD0-05F8-CE4F-BCEE-2CFC226DCA51}">
      <dsp:nvSpPr>
        <dsp:cNvPr id="0" name=""/>
        <dsp:cNvSpPr/>
      </dsp:nvSpPr>
      <dsp:spPr>
        <a:xfrm>
          <a:off x="1547970" y="2853518"/>
          <a:ext cx="2084711" cy="833884"/>
        </a:xfrm>
        <a:prstGeom prst="chevron">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None/>
          </a:pPr>
          <a:r>
            <a:rPr lang="en-GB" sz="1500" kern="1200" dirty="0"/>
            <a:t>Ineffective leadership</a:t>
          </a:r>
        </a:p>
      </dsp:txBody>
      <dsp:txXfrm>
        <a:off x="1964912" y="2853518"/>
        <a:ext cx="1250827" cy="833884"/>
      </dsp:txXfrm>
    </dsp:sp>
    <dsp:sp modelId="{D900A3C0-748B-EE48-9184-5AA6AFB0B38C}">
      <dsp:nvSpPr>
        <dsp:cNvPr id="0" name=""/>
        <dsp:cNvSpPr/>
      </dsp:nvSpPr>
      <dsp:spPr>
        <a:xfrm>
          <a:off x="3361669" y="2924398"/>
          <a:ext cx="1730310" cy="692124"/>
        </a:xfrm>
        <a:prstGeom prst="chevron">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6350" rIns="0" bIns="6350" numCol="1" spcCol="1270" anchor="ctr" anchorCtr="0">
          <a:noAutofit/>
        </a:bodyPr>
        <a:lstStyle/>
        <a:p>
          <a:pPr marL="0" lvl="0" indent="0" algn="ctr" defTabSz="444500">
            <a:lnSpc>
              <a:spcPct val="90000"/>
            </a:lnSpc>
            <a:spcBef>
              <a:spcPct val="0"/>
            </a:spcBef>
            <a:spcAft>
              <a:spcPct val="35000"/>
            </a:spcAft>
            <a:buNone/>
          </a:pPr>
          <a:r>
            <a:rPr lang="en-GB" sz="1000" kern="1200" dirty="0"/>
            <a:t>Professional disengagement</a:t>
          </a:r>
        </a:p>
      </dsp:txBody>
      <dsp:txXfrm>
        <a:off x="3707731" y="2924398"/>
        <a:ext cx="1038186" cy="6921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F2B7B-52E2-0D40-9686-96881514FE7A}">
      <dsp:nvSpPr>
        <dsp:cNvPr id="0" name=""/>
        <dsp:cNvSpPr/>
      </dsp:nvSpPr>
      <dsp:spPr>
        <a:xfrm rot="5400000">
          <a:off x="-182546" y="184310"/>
          <a:ext cx="1216974" cy="851882"/>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b="1" kern="1200" dirty="0"/>
            <a:t>Cutting costs</a:t>
          </a:r>
        </a:p>
      </dsp:txBody>
      <dsp:txXfrm rot="-5400000">
        <a:off x="0" y="427705"/>
        <a:ext cx="851882" cy="365092"/>
      </dsp:txXfrm>
    </dsp:sp>
    <dsp:sp modelId="{1BE70459-C6B2-6B41-A128-0F3DD214F5A3}">
      <dsp:nvSpPr>
        <dsp:cNvPr id="0" name=""/>
        <dsp:cNvSpPr/>
      </dsp:nvSpPr>
      <dsp:spPr>
        <a:xfrm rot="5400000">
          <a:off x="2687899" y="-1834252"/>
          <a:ext cx="791033" cy="4463067"/>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Staff shortage</a:t>
          </a:r>
        </a:p>
        <a:p>
          <a:pPr marL="171450" lvl="1" indent="-171450" algn="l" defTabSz="800100">
            <a:lnSpc>
              <a:spcPct val="90000"/>
            </a:lnSpc>
            <a:spcBef>
              <a:spcPct val="0"/>
            </a:spcBef>
            <a:spcAft>
              <a:spcPct val="15000"/>
            </a:spcAft>
            <a:buChar char="•"/>
          </a:pPr>
          <a:r>
            <a:rPr lang="en-GB" sz="1800" kern="1200" dirty="0"/>
            <a:t>Care inequalities</a:t>
          </a:r>
        </a:p>
      </dsp:txBody>
      <dsp:txXfrm rot="-5400000">
        <a:off x="851883" y="40379"/>
        <a:ext cx="4424452" cy="713803"/>
      </dsp:txXfrm>
    </dsp:sp>
    <dsp:sp modelId="{A56CD2F0-CCDE-244A-B165-2A619B6FB0F1}">
      <dsp:nvSpPr>
        <dsp:cNvPr id="0" name=""/>
        <dsp:cNvSpPr/>
      </dsp:nvSpPr>
      <dsp:spPr>
        <a:xfrm rot="5400000">
          <a:off x="-182546" y="1200928"/>
          <a:ext cx="1216974" cy="851882"/>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b="1" kern="1200" dirty="0"/>
            <a:t>Not allowing raising voice</a:t>
          </a:r>
        </a:p>
      </dsp:txBody>
      <dsp:txXfrm rot="-5400000">
        <a:off x="0" y="1444323"/>
        <a:ext cx="851882" cy="365092"/>
      </dsp:txXfrm>
    </dsp:sp>
    <dsp:sp modelId="{C51FB870-CC93-1145-80D7-73B071E5AF5A}">
      <dsp:nvSpPr>
        <dsp:cNvPr id="0" name=""/>
        <dsp:cNvSpPr/>
      </dsp:nvSpPr>
      <dsp:spPr>
        <a:xfrm rot="5400000">
          <a:off x="2687899" y="-817634"/>
          <a:ext cx="791033" cy="4463067"/>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Limited efficiency improvement</a:t>
          </a:r>
        </a:p>
        <a:p>
          <a:pPr marL="171450" lvl="1" indent="-171450" algn="l" defTabSz="800100">
            <a:lnSpc>
              <a:spcPct val="90000"/>
            </a:lnSpc>
            <a:spcBef>
              <a:spcPct val="0"/>
            </a:spcBef>
            <a:spcAft>
              <a:spcPct val="15000"/>
            </a:spcAft>
            <a:buChar char="•"/>
          </a:pPr>
          <a:r>
            <a:rPr lang="en-GB" sz="1800" kern="1200" dirty="0"/>
            <a:t>Unfair treatment of staff</a:t>
          </a:r>
        </a:p>
      </dsp:txBody>
      <dsp:txXfrm rot="-5400000">
        <a:off x="851883" y="1056997"/>
        <a:ext cx="4424452" cy="713803"/>
      </dsp:txXfrm>
    </dsp:sp>
    <dsp:sp modelId="{7740FD7E-113E-C14B-902F-6404A461AD39}">
      <dsp:nvSpPr>
        <dsp:cNvPr id="0" name=""/>
        <dsp:cNvSpPr/>
      </dsp:nvSpPr>
      <dsp:spPr>
        <a:xfrm rot="5400000">
          <a:off x="-182546" y="2217546"/>
          <a:ext cx="1216974" cy="851882"/>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b="1" kern="1200" dirty="0"/>
            <a:t>Lack of regular auditing</a:t>
          </a:r>
        </a:p>
      </dsp:txBody>
      <dsp:txXfrm rot="-5400000">
        <a:off x="0" y="2460941"/>
        <a:ext cx="851882" cy="365092"/>
      </dsp:txXfrm>
    </dsp:sp>
    <dsp:sp modelId="{4834A1AE-7705-4649-B948-D920FC93F151}">
      <dsp:nvSpPr>
        <dsp:cNvPr id="0" name=""/>
        <dsp:cNvSpPr/>
      </dsp:nvSpPr>
      <dsp:spPr>
        <a:xfrm rot="5400000">
          <a:off x="2687899" y="198982"/>
          <a:ext cx="791033" cy="4463067"/>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Poor clinical performance</a:t>
          </a:r>
        </a:p>
        <a:p>
          <a:pPr marL="171450" lvl="1" indent="-171450" algn="l" defTabSz="800100">
            <a:lnSpc>
              <a:spcPct val="90000"/>
            </a:lnSpc>
            <a:spcBef>
              <a:spcPct val="0"/>
            </a:spcBef>
            <a:spcAft>
              <a:spcPct val="15000"/>
            </a:spcAft>
            <a:buChar char="•"/>
          </a:pPr>
          <a:r>
            <a:rPr lang="en-GB" sz="1800" kern="1200" dirty="0"/>
            <a:t>Inconsistent standards of treatment</a:t>
          </a:r>
        </a:p>
      </dsp:txBody>
      <dsp:txXfrm rot="-5400000">
        <a:off x="851883" y="2073614"/>
        <a:ext cx="4424452" cy="71380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0F4EF883-91D0-914C-9A5C-3EA597D0A39A}" type="datetimeFigureOut">
              <a:rPr lang="en-IN" smtClean="0"/>
              <a:t>23-03-2026</a:t>
            </a:fld>
            <a:endParaRPr lang="en-IN"/>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IN"/>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DD4F801B-CFE3-714E-B4EE-572401B355A4}" type="slidenum">
              <a:rPr lang="en-IN" smtClean="0"/>
              <a:t>‹#›</a:t>
            </a:fld>
            <a:endParaRPr lang="en-IN"/>
          </a:p>
        </p:txBody>
      </p:sp>
    </p:spTree>
    <p:extLst>
      <p:ext uri="{BB962C8B-B14F-4D97-AF65-F5344CB8AC3E}">
        <p14:creationId xmlns:p14="http://schemas.microsoft.com/office/powerpoint/2010/main" val="2719104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F4EF883-91D0-914C-9A5C-3EA597D0A39A}"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4F801B-CFE3-714E-B4EE-572401B355A4}" type="slidenum">
              <a:rPr lang="en-IN" smtClean="0"/>
              <a:t>‹#›</a:t>
            </a:fld>
            <a:endParaRPr lang="en-IN"/>
          </a:p>
        </p:txBody>
      </p:sp>
    </p:spTree>
    <p:extLst>
      <p:ext uri="{BB962C8B-B14F-4D97-AF65-F5344CB8AC3E}">
        <p14:creationId xmlns:p14="http://schemas.microsoft.com/office/powerpoint/2010/main" val="691542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0F4EF883-91D0-914C-9A5C-3EA597D0A39A}"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D4F801B-CFE3-714E-B4EE-572401B355A4}" type="slidenum">
              <a:rPr lang="en-IN" smtClean="0"/>
              <a:t>‹#›</a:t>
            </a:fld>
            <a:endParaRPr lang="en-IN"/>
          </a:p>
        </p:txBody>
      </p:sp>
    </p:spTree>
    <p:extLst>
      <p:ext uri="{BB962C8B-B14F-4D97-AF65-F5344CB8AC3E}">
        <p14:creationId xmlns:p14="http://schemas.microsoft.com/office/powerpoint/2010/main" val="801086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F4EF883-91D0-914C-9A5C-3EA597D0A39A}" type="datetimeFigureOut">
              <a:rPr lang="en-IN" smtClean="0"/>
              <a:t>23-03-2026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4F801B-CFE3-714E-B4EE-572401B355A4}" type="slidenum">
              <a:rPr lang="en-IN" smtClean="0"/>
              <a:t>‹#›</a:t>
            </a:fld>
            <a:endParaRPr lang="en-IN"/>
          </a:p>
        </p:txBody>
      </p:sp>
    </p:spTree>
    <p:extLst>
      <p:ext uri="{BB962C8B-B14F-4D97-AF65-F5344CB8AC3E}">
        <p14:creationId xmlns:p14="http://schemas.microsoft.com/office/powerpoint/2010/main" val="1377552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0F4EF883-91D0-914C-9A5C-3EA597D0A39A}" type="datetimeFigureOut">
              <a:rPr lang="en-IN" smtClean="0"/>
              <a:t>23-03-2026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D4F801B-CFE3-714E-B4EE-572401B355A4}" type="slidenum">
              <a:rPr lang="en-IN" smtClean="0"/>
              <a:t>‹#›</a:t>
            </a:fld>
            <a:endParaRPr lang="en-IN"/>
          </a:p>
        </p:txBody>
      </p:sp>
    </p:spTree>
    <p:extLst>
      <p:ext uri="{BB962C8B-B14F-4D97-AF65-F5344CB8AC3E}">
        <p14:creationId xmlns:p14="http://schemas.microsoft.com/office/powerpoint/2010/main" val="2891747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0F4EF883-91D0-914C-9A5C-3EA597D0A39A}" type="datetimeFigureOut">
              <a:rPr lang="en-IN" smtClean="0"/>
              <a:t>23-03-2026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D4F801B-CFE3-714E-B4EE-572401B355A4}" type="slidenum">
              <a:rPr lang="en-IN" smtClean="0"/>
              <a:t>‹#›</a:t>
            </a:fld>
            <a:endParaRPr lang="en-IN"/>
          </a:p>
        </p:txBody>
      </p:sp>
    </p:spTree>
    <p:extLst>
      <p:ext uri="{BB962C8B-B14F-4D97-AF65-F5344CB8AC3E}">
        <p14:creationId xmlns:p14="http://schemas.microsoft.com/office/powerpoint/2010/main" val="6574925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4EF883-91D0-914C-9A5C-3EA597D0A39A}" type="datetimeFigureOut">
              <a:rPr lang="en-IN" smtClean="0"/>
              <a:t>23-03-2026</a:t>
            </a:fld>
            <a:endParaRPr lang="en-IN"/>
          </a:p>
        </p:txBody>
      </p:sp>
      <p:sp>
        <p:nvSpPr>
          <p:cNvPr id="3" name="Footer Placeholder 2"/>
          <p:cNvSpPr>
            <a:spLocks noGrp="1"/>
          </p:cNvSpPr>
          <p:nvPr>
            <p:ph type="ftr" sz="quarter" idx="11"/>
          </p:nvPr>
        </p:nvSpPr>
        <p:spPr/>
        <p:txBody>
          <a:bodyPr/>
          <a:lstStyle/>
          <a:p>
            <a:endParaRPr lang="en-IN"/>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D4F801B-CFE3-714E-B4EE-572401B355A4}" type="slidenum">
              <a:rPr lang="en-IN" smtClean="0"/>
              <a:t>‹#›</a:t>
            </a:fld>
            <a:endParaRPr lang="en-IN"/>
          </a:p>
        </p:txBody>
      </p:sp>
    </p:spTree>
    <p:extLst>
      <p:ext uri="{BB962C8B-B14F-4D97-AF65-F5344CB8AC3E}">
        <p14:creationId xmlns:p14="http://schemas.microsoft.com/office/powerpoint/2010/main" val="160877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0F4EF883-91D0-914C-9A5C-3EA597D0A39A}" type="datetimeFigureOut">
              <a:rPr lang="en-IN" smtClean="0"/>
              <a:t>23-03-2026</a:t>
            </a:fld>
            <a:endParaRPr lang="en-IN"/>
          </a:p>
        </p:txBody>
      </p:sp>
      <p:sp>
        <p:nvSpPr>
          <p:cNvPr id="6" name="Footer Placeholder 5"/>
          <p:cNvSpPr>
            <a:spLocks noGrp="1"/>
          </p:cNvSpPr>
          <p:nvPr>
            <p:ph type="ftr" sz="quarter" idx="11"/>
          </p:nvPr>
        </p:nvSpPr>
        <p:spPr/>
        <p:txBody>
          <a:bodyPr/>
          <a:lstStyle/>
          <a:p>
            <a:endParaRPr lang="en-IN"/>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D4F801B-CFE3-714E-B4EE-572401B355A4}" type="slidenum">
              <a:rPr lang="en-IN" smtClean="0"/>
              <a:t>‹#›</a:t>
            </a:fld>
            <a:endParaRPr lang="en-IN"/>
          </a:p>
        </p:txBody>
      </p:sp>
    </p:spTree>
    <p:extLst>
      <p:ext uri="{BB962C8B-B14F-4D97-AF65-F5344CB8AC3E}">
        <p14:creationId xmlns:p14="http://schemas.microsoft.com/office/powerpoint/2010/main" val="2040125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0F4EF883-91D0-914C-9A5C-3EA597D0A39A}" type="datetimeFigureOut">
              <a:rPr lang="en-IN" smtClean="0"/>
              <a:t>23-03-2026</a:t>
            </a:fld>
            <a:endParaRPr lang="en-IN"/>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D4F801B-CFE3-714E-B4EE-572401B355A4}" type="slidenum">
              <a:rPr lang="en-IN" smtClean="0"/>
              <a:t>‹#›</a:t>
            </a:fld>
            <a:endParaRPr lang="en-IN"/>
          </a:p>
        </p:txBody>
      </p:sp>
    </p:spTree>
    <p:extLst>
      <p:ext uri="{BB962C8B-B14F-4D97-AF65-F5344CB8AC3E}">
        <p14:creationId xmlns:p14="http://schemas.microsoft.com/office/powerpoint/2010/main" val="3238459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0F4EF883-91D0-914C-9A5C-3EA597D0A39A}" type="datetimeFigureOut">
              <a:rPr lang="en-IN" smtClean="0"/>
              <a:t>23-03-2026</a:t>
            </a:fld>
            <a:endParaRPr lang="en-IN"/>
          </a:p>
        </p:txBody>
      </p:sp>
      <p:sp>
        <p:nvSpPr>
          <p:cNvPr id="6" name="Footer Placeholder 5"/>
          <p:cNvSpPr>
            <a:spLocks noGrp="1"/>
          </p:cNvSpPr>
          <p:nvPr>
            <p:ph type="ftr" sz="quarter" idx="11"/>
          </p:nvPr>
        </p:nvSpPr>
        <p:spPr/>
        <p:txBody>
          <a:bodyPr/>
          <a:lstStyle/>
          <a:p>
            <a:endParaRPr lang="en-IN"/>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D4F801B-CFE3-714E-B4EE-572401B355A4}" type="slidenum">
              <a:rPr lang="en-IN" smtClean="0"/>
              <a:t>‹#›</a:t>
            </a:fld>
            <a:endParaRPr lang="en-IN"/>
          </a:p>
        </p:txBody>
      </p:sp>
    </p:spTree>
    <p:extLst>
      <p:ext uri="{BB962C8B-B14F-4D97-AF65-F5344CB8AC3E}">
        <p14:creationId xmlns:p14="http://schemas.microsoft.com/office/powerpoint/2010/main" val="596710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0F4EF883-91D0-914C-9A5C-3EA597D0A39A}"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D4F801B-CFE3-714E-B4EE-572401B355A4}" type="slidenum">
              <a:rPr lang="en-IN" smtClean="0"/>
              <a:t>‹#›</a:t>
            </a:fld>
            <a:endParaRPr lang="en-IN"/>
          </a:p>
        </p:txBody>
      </p:sp>
    </p:spTree>
    <p:extLst>
      <p:ext uri="{BB962C8B-B14F-4D97-AF65-F5344CB8AC3E}">
        <p14:creationId xmlns:p14="http://schemas.microsoft.com/office/powerpoint/2010/main" val="23494923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Arial" panose="020B0604020202020204" pitchFamily="34" charset="0"/>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0F4EF883-91D0-914C-9A5C-3EA597D0A39A}"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D4F801B-CFE3-714E-B4EE-572401B355A4}" type="slidenum">
              <a:rPr lang="en-IN" smtClean="0"/>
              <a:t>‹#›</a:t>
            </a:fld>
            <a:endParaRPr lang="en-IN"/>
          </a:p>
        </p:txBody>
      </p:sp>
    </p:spTree>
    <p:extLst>
      <p:ext uri="{BB962C8B-B14F-4D97-AF65-F5344CB8AC3E}">
        <p14:creationId xmlns:p14="http://schemas.microsoft.com/office/powerpoint/2010/main" val="11968591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0F4EF883-91D0-914C-9A5C-3EA597D0A39A}"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D4F801B-CFE3-714E-B4EE-572401B355A4}" type="slidenum">
              <a:rPr lang="en-IN" smtClean="0"/>
              <a:t>‹#›</a:t>
            </a:fld>
            <a:endParaRPr lang="en-IN"/>
          </a:p>
        </p:txBody>
      </p:sp>
    </p:spTree>
    <p:extLst>
      <p:ext uri="{BB962C8B-B14F-4D97-AF65-F5344CB8AC3E}">
        <p14:creationId xmlns:p14="http://schemas.microsoft.com/office/powerpoint/2010/main" val="42302144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F4EF883-91D0-914C-9A5C-3EA597D0A39A}" type="datetimeFigureOut">
              <a:rPr lang="en-IN" smtClean="0"/>
              <a:t>23-03-2026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D4F801B-CFE3-714E-B4EE-572401B355A4}" type="slidenum">
              <a:rPr lang="en-IN" smtClean="0"/>
              <a:t>‹#›</a:t>
            </a:fld>
            <a:endParaRPr lang="en-IN"/>
          </a:p>
        </p:txBody>
      </p:sp>
    </p:spTree>
    <p:extLst>
      <p:ext uri="{BB962C8B-B14F-4D97-AF65-F5344CB8AC3E}">
        <p14:creationId xmlns:p14="http://schemas.microsoft.com/office/powerpoint/2010/main" val="3614119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F4EF883-91D0-914C-9A5C-3EA597D0A39A}" type="datetimeFigureOut">
              <a:rPr lang="en-IN" smtClean="0"/>
              <a:t>23-03-2026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D4F801B-CFE3-714E-B4EE-572401B355A4}" type="slidenum">
              <a:rPr lang="en-IN" smtClean="0"/>
              <a:t>‹#›</a:t>
            </a:fld>
            <a:endParaRPr lang="en-IN"/>
          </a:p>
        </p:txBody>
      </p:sp>
    </p:spTree>
    <p:extLst>
      <p:ext uri="{BB962C8B-B14F-4D97-AF65-F5344CB8AC3E}">
        <p14:creationId xmlns:p14="http://schemas.microsoft.com/office/powerpoint/2010/main" val="34822217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F4EF883-91D0-914C-9A5C-3EA597D0A39A}"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4F801B-CFE3-714E-B4EE-572401B355A4}" type="slidenum">
              <a:rPr lang="en-IN" smtClean="0"/>
              <a:t>‹#›</a:t>
            </a:fld>
            <a:endParaRPr lang="en-IN"/>
          </a:p>
        </p:txBody>
      </p:sp>
    </p:spTree>
    <p:extLst>
      <p:ext uri="{BB962C8B-B14F-4D97-AF65-F5344CB8AC3E}">
        <p14:creationId xmlns:p14="http://schemas.microsoft.com/office/powerpoint/2010/main" val="37644953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F4EF883-91D0-914C-9A5C-3EA597D0A39A}"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D4F801B-CFE3-714E-B4EE-572401B355A4}" type="slidenum">
              <a:rPr lang="en-IN" smtClean="0"/>
              <a:t>‹#›</a:t>
            </a:fld>
            <a:endParaRPr lang="en-IN"/>
          </a:p>
        </p:txBody>
      </p:sp>
    </p:spTree>
    <p:extLst>
      <p:ext uri="{BB962C8B-B14F-4D97-AF65-F5344CB8AC3E}">
        <p14:creationId xmlns:p14="http://schemas.microsoft.com/office/powerpoint/2010/main" val="297706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0" i="0">
                <a:solidFill>
                  <a:schemeClr val="accent1"/>
                </a:solidFill>
                <a:latin typeface="Arial" panose="020B0604020202020204" pitchFamily="34" charset="0"/>
              </a:defRPr>
            </a:lvl1pPr>
          </a:lstStyle>
          <a:p>
            <a:endParaRPr lang="en-IN" dirty="0"/>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0" i="0">
                <a:solidFill>
                  <a:schemeClr val="accent1"/>
                </a:solidFill>
                <a:latin typeface="Arial" panose="020B0604020202020204" pitchFamily="34" charset="0"/>
              </a:defRPr>
            </a:lvl1pPr>
          </a:lstStyle>
          <a:p>
            <a:fld id="{0F4EF883-91D0-914C-9A5C-3EA597D0A39A}" type="datetimeFigureOut">
              <a:rPr lang="en-IN" smtClean="0"/>
              <a:pPr/>
              <a:t>23-03-2026</a:t>
            </a:fld>
            <a:endParaRPr lang="en-IN" dirty="0"/>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Arial" panose="020B0604020202020204" pitchFamily="34" charset="0"/>
              </a:defRPr>
            </a:lvl1pPr>
          </a:lstStyle>
          <a:p>
            <a:fld id="{DD4F801B-CFE3-714E-B4EE-572401B355A4}" type="slidenum">
              <a:rPr lang="en-IN" smtClean="0"/>
              <a:pPr/>
              <a:t>‹#›</a:t>
            </a:fld>
            <a:endParaRPr lang="en-IN" dirty="0"/>
          </a:p>
        </p:txBody>
      </p:sp>
    </p:spTree>
    <p:extLst>
      <p:ext uri="{BB962C8B-B14F-4D97-AF65-F5344CB8AC3E}">
        <p14:creationId xmlns:p14="http://schemas.microsoft.com/office/powerpoint/2010/main" val="1128821607"/>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txStyles>
    <p:titleStyle>
      <a:lvl1pPr algn="l" defTabSz="457200" rtl="0" eaLnBrk="1" latinLnBrk="0" hangingPunct="1">
        <a:spcBef>
          <a:spcPct val="0"/>
        </a:spcBef>
        <a:buNone/>
        <a:defRPr sz="3600" b="0" i="0" kern="1200">
          <a:solidFill>
            <a:schemeClr val="bg2"/>
          </a:solidFill>
          <a:latin typeface="Arial" panose="020B0604020202020204" pitchFamily="34" charset="0"/>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Arial" panose="020B0604020202020204" pitchFamily="34" charset="0"/>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Arial" panose="020B0604020202020204" pitchFamily="34" charset="0"/>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Arial" panose="020B0604020202020204" pitchFamily="34" charset="0"/>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Arial" panose="020B0604020202020204" pitchFamily="34" charset="0"/>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Arial" panose="020B0604020202020204" pitchFamily="34" charset="0"/>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pmc.ncbi.nlm.nih.gov/articles/PMC11077513/" TargetMode="External"/><Relationship Id="rId3" Type="http://schemas.openxmlformats.org/officeDocument/2006/relationships/hyperlink" Target="https://www.theguardian.com/society/2013/feb/06/mid-staffs-hospital-scandal-guide" TargetMode="External"/><Relationship Id="rId7" Type="http://schemas.openxmlformats.org/officeDocument/2006/relationships/hyperlink" Target="https://www.shropscommunityhealth.nhs.uk/content/doclib/10825.pdf" TargetMode="External"/><Relationship Id="rId2" Type="http://schemas.openxmlformats.org/officeDocument/2006/relationships/hyperlink" Target="https://www.tandfonline.com/doi/pdf/10.1080/13698575.2016.1192585" TargetMode="External"/><Relationship Id="rId1" Type="http://schemas.openxmlformats.org/officeDocument/2006/relationships/slideLayout" Target="../slideLayouts/slideLayout2.xml"/><Relationship Id="rId6" Type="http://schemas.openxmlformats.org/officeDocument/2006/relationships/hyperlink" Target="https://www.cqc.org.uk/guidance-providers/regulations-enforcement/legislation" TargetMode="External"/><Relationship Id="rId5" Type="http://schemas.openxmlformats.org/officeDocument/2006/relationships/hyperlink" Target="https://www.cqc.org.uk/about-us/our-partnerships/memorandum-understanding-nice" TargetMode="External"/><Relationship Id="rId4" Type="http://schemas.openxmlformats.org/officeDocument/2006/relationships/hyperlink" Target="https://www.cqc.org.uk/about-us/fundamental-standards" TargetMode="External"/><Relationship Id="rId9" Type="http://schemas.openxmlformats.org/officeDocument/2006/relationships/hyperlink" Target="https://www.england.nhs.uk/long-read/national-standards-of-healthcare-cleanliness-2025/"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link.springer.com/content/pdf/10.1186/s12874-020-01096-7.pdf" TargetMode="External"/><Relationship Id="rId2" Type="http://schemas.openxmlformats.org/officeDocument/2006/relationships/hyperlink" Target="https://www.sciencedirect.com/science/article/pii/S2514664524003746" TargetMode="External"/><Relationship Id="rId1" Type="http://schemas.openxmlformats.org/officeDocument/2006/relationships/slideLayout" Target="../slideLayouts/slideLayout2.xml"/><Relationship Id="rId6" Type="http://schemas.openxmlformats.org/officeDocument/2006/relationships/hyperlink" Target="https://researchbriefings.files.parliament.uk/documents/LLN-2016-0042/LLN-2016-0042.pdf" TargetMode="External"/><Relationship Id="rId5" Type="http://schemas.openxmlformats.org/officeDocument/2006/relationships/hyperlink" Target="https://assets.publishing.service.gov.uk/government/uploads/system/uploads/attachment_data/file/279124/0947.pdf" TargetMode="External"/><Relationship Id="rId4" Type="http://schemas.openxmlformats.org/officeDocument/2006/relationships/hyperlink" Target="https://www.academia.edu/download/113129806/SWISS_CHEESE_MODE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28ED-E68F-AAC0-C615-B0FD3818A575}"/>
              </a:ext>
            </a:extLst>
          </p:cNvPr>
          <p:cNvSpPr>
            <a:spLocks noGrp="1"/>
          </p:cNvSpPr>
          <p:nvPr>
            <p:ph type="ctrTitle"/>
          </p:nvPr>
        </p:nvSpPr>
        <p:spPr>
          <a:xfrm>
            <a:off x="1154955" y="1961510"/>
            <a:ext cx="8825658" cy="2677648"/>
          </a:xfrm>
        </p:spPr>
        <p:txBody>
          <a:bodyPr>
            <a:normAutofit fontScale="90000"/>
          </a:bodyPr>
          <a:lstStyle/>
          <a:p>
            <a:pPr>
              <a:lnSpc>
                <a:spcPct val="115000"/>
              </a:lnSpc>
            </a:pPr>
            <a:r>
              <a:rPr lang="en-GB" sz="4000" dirty="0">
                <a:effectLst/>
                <a:latin typeface="Arial" panose="020B0604020202020204" pitchFamily="34" charset="0"/>
                <a:ea typeface="Times New Roman" panose="02020603050405020304" pitchFamily="18" charset="0"/>
              </a:rPr>
              <a:t>Component 1</a:t>
            </a:r>
            <a:br>
              <a:rPr lang="en-IN" sz="4000" dirty="0">
                <a:effectLst/>
                <a:latin typeface="Arial" panose="020B0604020202020204" pitchFamily="34" charset="0"/>
                <a:ea typeface="Arial" panose="020B0604020202020204" pitchFamily="34" charset="0"/>
              </a:rPr>
            </a:br>
            <a:r>
              <a:rPr lang="en-GB" sz="4000" dirty="0">
                <a:effectLst/>
                <a:latin typeface="Arial" panose="020B0604020202020204" pitchFamily="34" charset="0"/>
                <a:ea typeface="Times New Roman" panose="02020603050405020304" pitchFamily="18" charset="0"/>
              </a:rPr>
              <a:t>Individual Presentation: Mid Staffordshire NHS Foundation Trust scandal in the UK</a:t>
            </a:r>
            <a:endParaRPr dirty="0"/>
          </a:p>
        </p:txBody>
      </p:sp>
      <p:sp>
        <p:nvSpPr>
          <p:cNvPr id="3" name="Subtitle 2">
            <a:extLst>
              <a:ext uri="{FF2B5EF4-FFF2-40B4-BE49-F238E27FC236}">
                <a16:creationId xmlns:a16="http://schemas.microsoft.com/office/drawing/2014/main" id="{779D018F-F3E5-B38F-6356-3487FFA054E3}"/>
              </a:ext>
            </a:extLst>
          </p:cNvPr>
          <p:cNvSpPr>
            <a:spLocks noGrp="1"/>
          </p:cNvSpPr>
          <p:nvPr>
            <p:ph type="subTitle" idx="1"/>
          </p:nvPr>
        </p:nvSpPr>
        <p:spPr/>
        <p:txBody>
          <a:bodyPr>
            <a:normAutofit fontScale="25000" lnSpcReduction="20000"/>
          </a:bodyPr>
          <a:lstStyle/>
          <a:p>
            <a:pPr>
              <a:lnSpc>
                <a:spcPct val="115000"/>
              </a:lnSpc>
            </a:pPr>
            <a:r>
              <a:rPr lang="en-GB" sz="1800" dirty="0">
                <a:solidFill>
                  <a:schemeClr val="bg1"/>
                </a:solidFill>
                <a:effectLst/>
                <a:latin typeface="Arial" panose="020B0604020202020204" pitchFamily="34" charset="0"/>
                <a:ea typeface="Times New Roman" panose="02020603050405020304" pitchFamily="18" charset="0"/>
              </a:rPr>
              <a:t>Module name: Quality Assurance and Service Improvements</a:t>
            </a:r>
            <a:endParaRPr lang="en-IN" sz="1800" dirty="0">
              <a:solidFill>
                <a:schemeClr val="bg1"/>
              </a:solidFill>
              <a:effectLst/>
              <a:latin typeface="Arial" panose="020B0604020202020204" pitchFamily="34" charset="0"/>
              <a:ea typeface="Arial" panose="020B0604020202020204" pitchFamily="34" charset="0"/>
            </a:endParaRPr>
          </a:p>
          <a:p>
            <a:pPr>
              <a:lnSpc>
                <a:spcPct val="115000"/>
              </a:lnSpc>
            </a:pPr>
            <a:r>
              <a:rPr lang="en-GB" sz="1800" dirty="0">
                <a:solidFill>
                  <a:schemeClr val="bg1"/>
                </a:solidFill>
                <a:effectLst/>
                <a:latin typeface="Arial" panose="020B0604020202020204" pitchFamily="34" charset="0"/>
                <a:ea typeface="Times New Roman" panose="02020603050405020304" pitchFamily="18" charset="0"/>
              </a:rPr>
              <a:t>Module code: LCHS7006</a:t>
            </a:r>
            <a:endParaRPr lang="en-IN" sz="1800" dirty="0">
              <a:solidFill>
                <a:schemeClr val="bg1"/>
              </a:solidFill>
              <a:effectLst/>
              <a:latin typeface="Arial" panose="020B0604020202020204" pitchFamily="34" charset="0"/>
              <a:ea typeface="Arial" panose="020B0604020202020204" pitchFamily="34" charset="0"/>
            </a:endParaRPr>
          </a:p>
          <a:p>
            <a:pPr>
              <a:lnSpc>
                <a:spcPct val="115000"/>
              </a:lnSpc>
            </a:pPr>
            <a:r>
              <a:rPr lang="en-GB" sz="1800" dirty="0">
                <a:solidFill>
                  <a:schemeClr val="bg1"/>
                </a:solidFill>
                <a:effectLst/>
                <a:latin typeface="Arial" panose="020B0604020202020204" pitchFamily="34" charset="0"/>
                <a:ea typeface="Times New Roman" panose="02020603050405020304" pitchFamily="18" charset="0"/>
              </a:rPr>
              <a:t>Student name: KRUTIBEN RAJESHBHAI PATEL</a:t>
            </a:r>
            <a:endParaRPr lang="en-IN" sz="1800" dirty="0">
              <a:solidFill>
                <a:schemeClr val="bg1"/>
              </a:solidFill>
              <a:effectLst/>
              <a:latin typeface="Arial" panose="020B0604020202020204" pitchFamily="34" charset="0"/>
              <a:ea typeface="Arial" panose="020B0604020202020204" pitchFamily="34" charset="0"/>
            </a:endParaRPr>
          </a:p>
          <a:p>
            <a:pPr>
              <a:lnSpc>
                <a:spcPct val="115000"/>
              </a:lnSpc>
            </a:pPr>
            <a:r>
              <a:rPr lang="en-GB" sz="1800" dirty="0">
                <a:solidFill>
                  <a:schemeClr val="bg1"/>
                </a:solidFill>
                <a:effectLst/>
                <a:latin typeface="Arial" panose="020B0604020202020204" pitchFamily="34" charset="0"/>
                <a:ea typeface="Times New Roman" panose="02020603050405020304" pitchFamily="18" charset="0"/>
              </a:rPr>
              <a:t>Student number: 2506595</a:t>
            </a:r>
            <a:endParaRPr lang="en-IN" sz="1800" dirty="0">
              <a:solidFill>
                <a:schemeClr val="bg1"/>
              </a:solidFill>
              <a:effectLst/>
              <a:latin typeface="Arial" panose="020B0604020202020204" pitchFamily="34" charset="0"/>
              <a:ea typeface="Arial" panose="020B0604020202020204" pitchFamily="34" charset="0"/>
            </a:endParaRPr>
          </a:p>
          <a:p>
            <a:pPr>
              <a:lnSpc>
                <a:spcPct val="115000"/>
              </a:lnSpc>
            </a:pPr>
            <a:r>
              <a:rPr lang="en-GB" sz="1800" dirty="0">
                <a:solidFill>
                  <a:schemeClr val="bg1"/>
                </a:solidFill>
                <a:effectLst/>
                <a:latin typeface="Arial" panose="020B0604020202020204" pitchFamily="34" charset="0"/>
                <a:ea typeface="Times New Roman" panose="02020603050405020304" pitchFamily="18" charset="0"/>
              </a:rPr>
              <a:t>Lecturer name: Arif Ahmed</a:t>
            </a:r>
            <a:endParaRPr lang="en-IN" sz="1800" dirty="0">
              <a:solidFill>
                <a:schemeClr val="bg1"/>
              </a:solidFill>
              <a:effectLst/>
              <a:latin typeface="Arial" panose="020B0604020202020204" pitchFamily="34" charset="0"/>
              <a:ea typeface="Arial" panose="020B0604020202020204" pitchFamily="34" charset="0"/>
            </a:endParaRPr>
          </a:p>
          <a:p>
            <a:endParaRPr dirty="0">
              <a:solidFill>
                <a:schemeClr val="bg1"/>
              </a:solidFill>
            </a:endParaRPr>
          </a:p>
        </p:txBody>
      </p:sp>
    </p:spTree>
    <p:extLst>
      <p:ext uri="{BB962C8B-B14F-4D97-AF65-F5344CB8AC3E}">
        <p14:creationId xmlns:p14="http://schemas.microsoft.com/office/powerpoint/2010/main" val="804311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9F4A3-DCA7-9BA6-1E4B-53C0A06F018B}"/>
              </a:ext>
            </a:extLst>
          </p:cNvPr>
          <p:cNvSpPr>
            <a:spLocks noGrp="1"/>
          </p:cNvSpPr>
          <p:nvPr>
            <p:ph type="title"/>
          </p:nvPr>
        </p:nvSpPr>
        <p:spPr/>
        <p:txBody>
          <a:bodyPr>
            <a:normAutofit/>
          </a:bodyPr>
          <a:lstStyle/>
          <a:p>
            <a:r>
              <a:rPr lang="en-GB" dirty="0">
                <a:effectLst/>
                <a:latin typeface="Arial" panose="020B0604020202020204" pitchFamily="34" charset="0"/>
                <a:ea typeface="Times New Roman" panose="02020603050405020304" pitchFamily="18" charset="0"/>
              </a:rPr>
              <a:t>Introduction and case background</a:t>
            </a:r>
            <a:endParaRPr dirty="0"/>
          </a:p>
        </p:txBody>
      </p:sp>
      <p:sp>
        <p:nvSpPr>
          <p:cNvPr id="3" name="Content Placeholder 2">
            <a:extLst>
              <a:ext uri="{FF2B5EF4-FFF2-40B4-BE49-F238E27FC236}">
                <a16:creationId xmlns:a16="http://schemas.microsoft.com/office/drawing/2014/main" id="{6EF32607-7D87-CB9F-900E-CCE4BD0DA094}"/>
              </a:ext>
            </a:extLst>
          </p:cNvPr>
          <p:cNvSpPr>
            <a:spLocks noGrp="1"/>
          </p:cNvSpPr>
          <p:nvPr>
            <p:ph idx="1"/>
          </p:nvPr>
        </p:nvSpPr>
        <p:spPr/>
        <p:txBody>
          <a:bodyPr>
            <a:normAutofit/>
          </a:bodyPr>
          <a:lstStyle/>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The case study is about the Mid Staffordshire NHS Foundation Trust scandal in the UK which happened during 2005-2009.</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In this scandal, around 400 to 1200 patients died due to care issues which can be avoided (Campbell, 2013).</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The scandal was detected first in the inquiry of the Francis Report in 2013 after 4 years of the scandal (UK Government, 2013).</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Various quality issues were identified in the scandal such as leadership inefficiency, staff management problem, and inadequate management with negligence. </a:t>
            </a:r>
            <a:endParaRPr lang="en-IN" sz="1800" u="none" strike="noStrike"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837708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9F4A3-DCA7-9BA6-1E4B-53C0A06F018B}"/>
              </a:ext>
            </a:extLst>
          </p:cNvPr>
          <p:cNvSpPr>
            <a:spLocks noGrp="1"/>
          </p:cNvSpPr>
          <p:nvPr>
            <p:ph type="title"/>
          </p:nvPr>
        </p:nvSpPr>
        <p:spPr/>
        <p:txBody>
          <a:bodyPr>
            <a:normAutofit/>
          </a:bodyPr>
          <a:lstStyle/>
          <a:p>
            <a:r>
              <a:rPr lang="en-GB" dirty="0">
                <a:effectLst/>
                <a:latin typeface="Arial" panose="020B0604020202020204" pitchFamily="34" charset="0"/>
                <a:ea typeface="Times New Roman" panose="02020603050405020304" pitchFamily="18" charset="0"/>
              </a:rPr>
              <a:t>Key quality concerns</a:t>
            </a:r>
            <a:endParaRPr dirty="0"/>
          </a:p>
        </p:txBody>
      </p:sp>
      <p:sp>
        <p:nvSpPr>
          <p:cNvPr id="3" name="Content Placeholder 2">
            <a:extLst>
              <a:ext uri="{FF2B5EF4-FFF2-40B4-BE49-F238E27FC236}">
                <a16:creationId xmlns:a16="http://schemas.microsoft.com/office/drawing/2014/main" id="{6EF32607-7D87-CB9F-900E-CCE4BD0DA094}"/>
              </a:ext>
            </a:extLst>
          </p:cNvPr>
          <p:cNvSpPr>
            <a:spLocks noGrp="1"/>
          </p:cNvSpPr>
          <p:nvPr>
            <p:ph idx="1"/>
          </p:nvPr>
        </p:nvSpPr>
        <p:spPr/>
        <p:txBody>
          <a:bodyPr>
            <a:normAutofit/>
          </a:bodyPr>
          <a:lstStyle/>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Various quality issues  were identified in the scandal such as leadership inefficiency, staff management problem, and inadequate management with negligence (UK Government, 2013). </a:t>
            </a:r>
            <a:endParaRPr lang="en-IN" sz="1800" u="none" strike="noStrike" dirty="0">
              <a:effectLst/>
              <a:latin typeface="Arial" panose="020B0604020202020204" pitchFamily="34" charset="0"/>
              <a:ea typeface="Arial" panose="020B0604020202020204" pitchFamily="34" charset="0"/>
            </a:endParaRPr>
          </a:p>
          <a:p>
            <a:r>
              <a:rPr lang="en-GB" sz="1800" dirty="0">
                <a:effectLst/>
                <a:latin typeface="Arial" panose="020B0604020202020204" pitchFamily="34" charset="0"/>
                <a:ea typeface="Times New Roman" panose="02020603050405020304" pitchFamily="18" charset="0"/>
              </a:rPr>
              <a:t>Lack of leadership support and the wrong priorities were the quality issues of the scandal as financial priority was higher than patient-centred care in the Staffordshire NHS Trust. </a:t>
            </a:r>
            <a:r>
              <a:rPr lang="en-IN" sz="1800" dirty="0">
                <a:effectLst/>
                <a:latin typeface="Arial" panose="020B0604020202020204" pitchFamily="34" charset="0"/>
                <a:ea typeface="Arial" panose="020B0604020202020204" pitchFamily="34" charset="0"/>
              </a:rPr>
              <a:t> </a:t>
            </a:r>
          </a:p>
        </p:txBody>
      </p:sp>
    </p:spTree>
    <p:extLst>
      <p:ext uri="{BB962C8B-B14F-4D97-AF65-F5344CB8AC3E}">
        <p14:creationId xmlns:p14="http://schemas.microsoft.com/office/powerpoint/2010/main" val="552078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C8253-0807-0E02-E706-10DAB04C1803}"/>
              </a:ext>
            </a:extLst>
          </p:cNvPr>
          <p:cNvSpPr>
            <a:spLocks noGrp="1"/>
          </p:cNvSpPr>
          <p:nvPr>
            <p:ph type="title"/>
          </p:nvPr>
        </p:nvSpPr>
        <p:spPr/>
        <p:txBody>
          <a:bodyPr>
            <a:normAutofit/>
          </a:bodyPr>
          <a:lstStyle/>
          <a:p>
            <a:r>
              <a:rPr lang="en-GB" dirty="0">
                <a:effectLst/>
                <a:latin typeface="Arial" panose="020B0604020202020204" pitchFamily="34" charset="0"/>
                <a:ea typeface="Times New Roman" panose="02020603050405020304" pitchFamily="18" charset="0"/>
              </a:rPr>
              <a:t>Root causes</a:t>
            </a:r>
            <a:endParaRPr dirty="0"/>
          </a:p>
        </p:txBody>
      </p:sp>
      <p:sp>
        <p:nvSpPr>
          <p:cNvPr id="3" name="Content Placeholder 2">
            <a:extLst>
              <a:ext uri="{FF2B5EF4-FFF2-40B4-BE49-F238E27FC236}">
                <a16:creationId xmlns:a16="http://schemas.microsoft.com/office/drawing/2014/main" id="{ECA6C9F9-C05A-3471-9DD5-C693E7E6B5BE}"/>
              </a:ext>
            </a:extLst>
          </p:cNvPr>
          <p:cNvSpPr>
            <a:spLocks noGrp="1"/>
          </p:cNvSpPr>
          <p:nvPr>
            <p:ph idx="1"/>
          </p:nvPr>
        </p:nvSpPr>
        <p:spPr>
          <a:xfrm>
            <a:off x="344774" y="2718486"/>
            <a:ext cx="5751226" cy="3301314"/>
          </a:xfrm>
        </p:spPr>
        <p:txBody>
          <a:bodyPr>
            <a:noAutofit/>
          </a:bodyPr>
          <a:lstStyle/>
          <a:p>
            <a:pPr marL="342900" lvl="0" indent="-342900">
              <a:lnSpc>
                <a:spcPct val="115000"/>
              </a:lnSpc>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rPr>
              <a:t>The Swiss Cheese Model has been selected for identifying the root causes.</a:t>
            </a:r>
            <a:endParaRPr lang="en-IN"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rPr>
              <a:t>According to this model, quality issues happen when the weaknesses or holes of a system align with each layer or slice of that system (</a:t>
            </a:r>
            <a:r>
              <a:rPr lang="en-GB" u="none" strike="noStrike" dirty="0" err="1">
                <a:effectLst/>
                <a:latin typeface="Arial" panose="020B0604020202020204" pitchFamily="34" charset="0"/>
                <a:ea typeface="Times New Roman" panose="02020603050405020304" pitchFamily="18" charset="0"/>
              </a:rPr>
              <a:t>Shabani</a:t>
            </a:r>
            <a:r>
              <a:rPr lang="en-GB" u="none" strike="noStrike" dirty="0">
                <a:effectLst/>
                <a:latin typeface="Arial" panose="020B0604020202020204" pitchFamily="34" charset="0"/>
                <a:ea typeface="Times New Roman" panose="02020603050405020304" pitchFamily="18" charset="0"/>
              </a:rPr>
              <a:t> et al., 2024). </a:t>
            </a:r>
            <a:endParaRPr lang="en-IN" u="none" strike="noStrike" dirty="0">
              <a:effectLst/>
              <a:latin typeface="Arial" panose="020B0604020202020204" pitchFamily="34" charset="0"/>
              <a:ea typeface="Arial" panose="020B0604020202020204" pitchFamily="34" charset="0"/>
            </a:endParaRPr>
          </a:p>
          <a:p>
            <a:pPr marL="0" indent="0">
              <a:buNone/>
            </a:pPr>
            <a:endParaRPr dirty="0"/>
          </a:p>
        </p:txBody>
      </p:sp>
      <p:pic>
        <p:nvPicPr>
          <p:cNvPr id="5" name="Picture 4">
            <a:extLst>
              <a:ext uri="{FF2B5EF4-FFF2-40B4-BE49-F238E27FC236}">
                <a16:creationId xmlns:a16="http://schemas.microsoft.com/office/drawing/2014/main" id="{4517D360-5049-D02B-66A9-1BAC149199D1}"/>
              </a:ext>
            </a:extLst>
          </p:cNvPr>
          <p:cNvPicPr>
            <a:picLocks noChangeAspect="1"/>
          </p:cNvPicPr>
          <p:nvPr/>
        </p:nvPicPr>
        <p:blipFill>
          <a:blip r:embed="rId2"/>
          <a:stretch>
            <a:fillRect/>
          </a:stretch>
        </p:blipFill>
        <p:spPr>
          <a:xfrm>
            <a:off x="6289589" y="2608765"/>
            <a:ext cx="5013940" cy="3897127"/>
          </a:xfrm>
          <a:prstGeom prst="rect">
            <a:avLst/>
          </a:prstGeom>
        </p:spPr>
      </p:pic>
    </p:spTree>
    <p:extLst>
      <p:ext uri="{BB962C8B-B14F-4D97-AF65-F5344CB8AC3E}">
        <p14:creationId xmlns:p14="http://schemas.microsoft.com/office/powerpoint/2010/main" val="1424355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C8253-0807-0E02-E706-10DAB04C1803}"/>
              </a:ext>
            </a:extLst>
          </p:cNvPr>
          <p:cNvSpPr>
            <a:spLocks noGrp="1"/>
          </p:cNvSpPr>
          <p:nvPr>
            <p:ph type="title"/>
          </p:nvPr>
        </p:nvSpPr>
        <p:spPr/>
        <p:txBody>
          <a:bodyPr>
            <a:normAutofit/>
          </a:bodyPr>
          <a:lstStyle/>
          <a:p>
            <a:r>
              <a:rPr lang="en-GB" dirty="0">
                <a:effectLst/>
                <a:latin typeface="Arial" panose="020B0604020202020204" pitchFamily="34" charset="0"/>
                <a:ea typeface="Times New Roman" panose="02020603050405020304" pitchFamily="18" charset="0"/>
              </a:rPr>
              <a:t>Continued</a:t>
            </a:r>
            <a:endParaRPr dirty="0"/>
          </a:p>
        </p:txBody>
      </p:sp>
      <p:sp>
        <p:nvSpPr>
          <p:cNvPr id="3" name="Content Placeholder 2">
            <a:extLst>
              <a:ext uri="{FF2B5EF4-FFF2-40B4-BE49-F238E27FC236}">
                <a16:creationId xmlns:a16="http://schemas.microsoft.com/office/drawing/2014/main" id="{ECA6C9F9-C05A-3471-9DD5-C693E7E6B5BE}"/>
              </a:ext>
            </a:extLst>
          </p:cNvPr>
          <p:cNvSpPr>
            <a:spLocks noGrp="1"/>
          </p:cNvSpPr>
          <p:nvPr>
            <p:ph idx="1"/>
          </p:nvPr>
        </p:nvSpPr>
        <p:spPr>
          <a:xfrm>
            <a:off x="344774" y="2603500"/>
            <a:ext cx="6352588" cy="3416300"/>
          </a:xfrm>
        </p:spPr>
        <p:txBody>
          <a:bodyPr>
            <a:noAutofit/>
          </a:bodyPr>
          <a:lstStyle/>
          <a:p>
            <a:pPr marL="342900" lvl="0" indent="-342900">
              <a:lnSpc>
                <a:spcPct val="115000"/>
              </a:lnSpc>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rPr>
              <a:t>The holes in the Mid Staffordshire NHS Foundation Trust scandal were</a:t>
            </a:r>
            <a:endParaRPr lang="en-IN" u="none" strike="noStrike" dirty="0">
              <a:effectLst/>
              <a:latin typeface="Arial" panose="020B0604020202020204" pitchFamily="34" charset="0"/>
              <a:ea typeface="Arial" panose="020B0604020202020204" pitchFamily="34" charset="0"/>
            </a:endParaRPr>
          </a:p>
          <a:p>
            <a:pPr marL="742950" lvl="1" indent="-28575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Lack of focus on standards of services, lack of leadership support, poor governance mechanism, professional disengagement, inadequate risk assessment, negative culture, and wrong priorities (UK Government, 2013).</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rPr>
              <a:t>In the Mid Staffordshire NHS Foundation Trust scandal, the slices or layers are: </a:t>
            </a:r>
            <a:endParaRPr lang="en-IN" u="none" strike="noStrike" dirty="0">
              <a:effectLst/>
              <a:latin typeface="Arial" panose="020B0604020202020204" pitchFamily="34" charset="0"/>
              <a:ea typeface="Arial" panose="020B0604020202020204" pitchFamily="34" charset="0"/>
            </a:endParaRPr>
          </a:p>
          <a:p>
            <a:pPr marL="742950" lvl="1" indent="-28575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Care standards, staff management, governance, leadership, culture of safety, and priorities.</a:t>
            </a:r>
            <a:endParaRPr lang="en-IN" sz="1800" u="none" strike="noStrike" dirty="0">
              <a:effectLst/>
              <a:latin typeface="Arial" panose="020B0604020202020204" pitchFamily="34" charset="0"/>
              <a:ea typeface="Arial" panose="020B0604020202020204" pitchFamily="34" charset="0"/>
            </a:endParaRPr>
          </a:p>
          <a:p>
            <a:pPr marL="0" indent="0">
              <a:buNone/>
            </a:pPr>
            <a:endParaRPr dirty="0"/>
          </a:p>
        </p:txBody>
      </p:sp>
      <p:pic>
        <p:nvPicPr>
          <p:cNvPr id="4" name="Picture 3">
            <a:extLst>
              <a:ext uri="{FF2B5EF4-FFF2-40B4-BE49-F238E27FC236}">
                <a16:creationId xmlns:a16="http://schemas.microsoft.com/office/drawing/2014/main" id="{0090B03C-2051-9D8C-BA72-FC774E5B1FB8}"/>
              </a:ext>
            </a:extLst>
          </p:cNvPr>
          <p:cNvPicPr>
            <a:picLocks noChangeAspect="1"/>
          </p:cNvPicPr>
          <p:nvPr/>
        </p:nvPicPr>
        <p:blipFill>
          <a:blip r:embed="rId2"/>
          <a:stretch>
            <a:fillRect/>
          </a:stretch>
        </p:blipFill>
        <p:spPr>
          <a:xfrm>
            <a:off x="6594859" y="2603500"/>
            <a:ext cx="5090513" cy="3416300"/>
          </a:xfrm>
          <a:prstGeom prst="rect">
            <a:avLst/>
          </a:prstGeom>
        </p:spPr>
      </p:pic>
    </p:spTree>
    <p:extLst>
      <p:ext uri="{BB962C8B-B14F-4D97-AF65-F5344CB8AC3E}">
        <p14:creationId xmlns:p14="http://schemas.microsoft.com/office/powerpoint/2010/main" val="1354115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09A5E-BBCB-4DC9-EE5D-88995891E36E}"/>
              </a:ext>
            </a:extLst>
          </p:cNvPr>
          <p:cNvSpPr>
            <a:spLocks noGrp="1"/>
          </p:cNvSpPr>
          <p:nvPr>
            <p:ph type="title"/>
          </p:nvPr>
        </p:nvSpPr>
        <p:spPr/>
        <p:txBody>
          <a:bodyPr>
            <a:normAutofit/>
          </a:bodyPr>
          <a:lstStyle/>
          <a:p>
            <a:r>
              <a:rPr lang="en-GB" dirty="0">
                <a:effectLst/>
                <a:latin typeface="Arial" panose="020B0604020202020204" pitchFamily="34" charset="0"/>
                <a:ea typeface="Times New Roman" panose="02020603050405020304" pitchFamily="18" charset="0"/>
              </a:rPr>
              <a:t>Analysis of root causes</a:t>
            </a:r>
            <a:endParaRPr dirty="0"/>
          </a:p>
        </p:txBody>
      </p:sp>
      <p:sp>
        <p:nvSpPr>
          <p:cNvPr id="3" name="Content Placeholder 2">
            <a:extLst>
              <a:ext uri="{FF2B5EF4-FFF2-40B4-BE49-F238E27FC236}">
                <a16:creationId xmlns:a16="http://schemas.microsoft.com/office/drawing/2014/main" id="{539ABA04-02DA-17CB-E8FE-6058516CEBC4}"/>
              </a:ext>
            </a:extLst>
          </p:cNvPr>
          <p:cNvSpPr>
            <a:spLocks noGrp="1"/>
          </p:cNvSpPr>
          <p:nvPr>
            <p:ph idx="1"/>
          </p:nvPr>
        </p:nvSpPr>
        <p:spPr>
          <a:xfrm>
            <a:off x="358347" y="2298357"/>
            <a:ext cx="6277232" cy="4151870"/>
          </a:xfrm>
        </p:spPr>
        <p:txBody>
          <a:bodyPr>
            <a:noAutofit/>
          </a:bodyPr>
          <a:lstStyle/>
          <a:p>
            <a:pPr marL="342900" lvl="0" indent="-342900">
              <a:lnSpc>
                <a:spcPct val="115000"/>
              </a:lnSpc>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cs typeface="Arial" panose="020B0604020202020204" pitchFamily="34" charset="0"/>
              </a:rPr>
              <a:t>Fishbone diagram is a visualisation tool for root cause analysis which helps to identify the root issue (</a:t>
            </a:r>
            <a:r>
              <a:rPr lang="en-GB" u="none" strike="noStrike" dirty="0" err="1">
                <a:effectLst/>
                <a:latin typeface="Arial" panose="020B0604020202020204" pitchFamily="34" charset="0"/>
                <a:ea typeface="Times New Roman" panose="02020603050405020304" pitchFamily="18" charset="0"/>
                <a:cs typeface="Arial" panose="020B0604020202020204" pitchFamily="34" charset="0"/>
              </a:rPr>
              <a:t>Kumah</a:t>
            </a:r>
            <a:r>
              <a:rPr lang="en-GB" u="none" strike="noStrike" dirty="0">
                <a:effectLst/>
                <a:latin typeface="Arial" panose="020B0604020202020204" pitchFamily="34" charset="0"/>
                <a:ea typeface="Times New Roman" panose="02020603050405020304" pitchFamily="18" charset="0"/>
                <a:cs typeface="Arial" panose="020B0604020202020204" pitchFamily="34" charset="0"/>
              </a:rPr>
              <a:t> et al., 2024). </a:t>
            </a:r>
            <a:endParaRPr lang="en-IN"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15000"/>
              </a:lnSpc>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cs typeface="Arial" panose="020B0604020202020204" pitchFamily="34" charset="0"/>
              </a:rPr>
              <a:t>There are two elements in the fishbone diagram such as spines of the fish (categories of causes) and head of the fish (effects). </a:t>
            </a:r>
            <a:endParaRPr lang="en-IN"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15000"/>
              </a:lnSpc>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cs typeface="Arial" panose="020B0604020202020204" pitchFamily="34" charset="0"/>
              </a:rPr>
              <a:t>In the case of Mid Staffordshire trust scandal, the spines are: </a:t>
            </a:r>
            <a:endParaRPr lang="en-IN" u="none" strike="noStrike" dirty="0">
              <a:effectLst/>
              <a:latin typeface="Arial" panose="020B0604020202020204" pitchFamily="34" charset="0"/>
              <a:ea typeface="Arial" panose="020B0604020202020204" pitchFamily="34" charset="0"/>
              <a:cs typeface="Arial" panose="020B0604020202020204" pitchFamily="34" charset="0"/>
            </a:endParaRPr>
          </a:p>
          <a:p>
            <a:pPr marL="742950" lvl="1" indent="-28575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Leadership, governance, policy, management and culture.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15000"/>
              </a:lnSpc>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cs typeface="Arial" panose="020B0604020202020204" pitchFamily="34" charset="0"/>
              </a:rPr>
              <a:t>The head is: Serious failure of quality and needless deaths of patients</a:t>
            </a:r>
            <a:endParaRPr lang="en-IN" u="none" strike="noStrike" dirty="0">
              <a:effectLst/>
              <a:latin typeface="Arial" panose="020B0604020202020204" pitchFamily="34" charset="0"/>
              <a:ea typeface="Arial" panose="020B0604020202020204" pitchFamily="34" charset="0"/>
              <a:cs typeface="Arial" panose="020B0604020202020204" pitchFamily="34" charset="0"/>
            </a:endParaRPr>
          </a:p>
          <a:p>
            <a:endParaRPr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2E9B09E-B87B-5935-6EDE-1456897EDA38}"/>
              </a:ext>
            </a:extLst>
          </p:cNvPr>
          <p:cNvPicPr>
            <a:picLocks noChangeAspect="1"/>
          </p:cNvPicPr>
          <p:nvPr/>
        </p:nvPicPr>
        <p:blipFill>
          <a:blip r:embed="rId2"/>
          <a:stretch>
            <a:fillRect/>
          </a:stretch>
        </p:blipFill>
        <p:spPr>
          <a:xfrm>
            <a:off x="6635579" y="2938037"/>
            <a:ext cx="5198075" cy="2525709"/>
          </a:xfrm>
          <a:prstGeom prst="rect">
            <a:avLst/>
          </a:prstGeom>
        </p:spPr>
      </p:pic>
    </p:spTree>
    <p:extLst>
      <p:ext uri="{BB962C8B-B14F-4D97-AF65-F5344CB8AC3E}">
        <p14:creationId xmlns:p14="http://schemas.microsoft.com/office/powerpoint/2010/main" val="4924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9BC3D-55C3-FE65-DA1E-F6B64646C894}"/>
              </a:ext>
            </a:extLst>
          </p:cNvPr>
          <p:cNvSpPr>
            <a:spLocks noGrp="1"/>
          </p:cNvSpPr>
          <p:nvPr>
            <p:ph type="title"/>
          </p:nvPr>
        </p:nvSpPr>
        <p:spPr/>
        <p:txBody>
          <a:bodyPr>
            <a:normAutofit/>
          </a:bodyPr>
          <a:lstStyle/>
          <a:p>
            <a:r>
              <a:rPr lang="en-GB" sz="3600" u="none" strike="noStrike" dirty="0">
                <a:effectLst/>
                <a:latin typeface="Arial" panose="020B0604020202020204" pitchFamily="34" charset="0"/>
                <a:ea typeface="Times New Roman" panose="02020603050405020304" pitchFamily="18" charset="0"/>
              </a:rPr>
              <a:t>Donabedian’s SPO model</a:t>
            </a:r>
            <a:endParaRPr b="1" dirty="0"/>
          </a:p>
        </p:txBody>
      </p:sp>
      <p:sp>
        <p:nvSpPr>
          <p:cNvPr id="3" name="Content Placeholder 2">
            <a:extLst>
              <a:ext uri="{FF2B5EF4-FFF2-40B4-BE49-F238E27FC236}">
                <a16:creationId xmlns:a16="http://schemas.microsoft.com/office/drawing/2014/main" id="{63BEF04C-34C6-E338-5D70-A82F87FB2518}"/>
              </a:ext>
            </a:extLst>
          </p:cNvPr>
          <p:cNvSpPr>
            <a:spLocks noGrp="1"/>
          </p:cNvSpPr>
          <p:nvPr>
            <p:ph idx="1"/>
          </p:nvPr>
        </p:nvSpPr>
        <p:spPr>
          <a:xfrm>
            <a:off x="1154954" y="2603500"/>
            <a:ext cx="6011965" cy="3416300"/>
          </a:xfrm>
        </p:spPr>
        <p:txBody>
          <a:bodyPr>
            <a:normAutofit/>
          </a:bodyPr>
          <a:lstStyle/>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Donabedian’s SPO </a:t>
            </a: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a:t>
            </a:r>
            <a:r>
              <a:rPr lang="en-GB" sz="1800" dirty="0">
                <a:effectLst/>
                <a:latin typeface="Arial" panose="020B0604020202020204" pitchFamily="34" charset="0"/>
                <a:ea typeface="Times New Roman" panose="02020603050405020304" pitchFamily="18" charset="0"/>
                <a:cs typeface="Arial" panose="020B0604020202020204" pitchFamily="34" charset="0"/>
              </a:rPr>
              <a:t>Structure-Purpose-Outcome) </a:t>
            </a: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model </a:t>
            </a:r>
            <a:r>
              <a:rPr lang="en-GB" sz="1800" u="none" strike="noStrike" dirty="0">
                <a:effectLst/>
                <a:latin typeface="Arial" panose="020B0604020202020204" pitchFamily="34" charset="0"/>
                <a:ea typeface="Times New Roman" panose="02020603050405020304" pitchFamily="18" charset="0"/>
              </a:rPr>
              <a:t>is a quality improvement framework based on three interconnected elements such as structure, process and outcome.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Donabedian’s model assumes that improvement in structure can help to improve processes which in turn leads to better outcomes (Santry et al., 2020). </a:t>
            </a:r>
            <a:endParaRPr lang="en-IN" sz="1800" u="none" strike="noStrike" dirty="0">
              <a:effectLst/>
              <a:latin typeface="Arial" panose="020B0604020202020204" pitchFamily="34" charset="0"/>
              <a:ea typeface="Arial" panose="020B0604020202020204" pitchFamily="34" charset="0"/>
            </a:endParaRPr>
          </a:p>
        </p:txBody>
      </p:sp>
      <p:graphicFrame>
        <p:nvGraphicFramePr>
          <p:cNvPr id="4" name="Diagram 3">
            <a:extLst>
              <a:ext uri="{FF2B5EF4-FFF2-40B4-BE49-F238E27FC236}">
                <a16:creationId xmlns:a16="http://schemas.microsoft.com/office/drawing/2014/main" id="{A15CABD2-C521-183A-51BE-8F68EA80479E}"/>
              </a:ext>
            </a:extLst>
          </p:cNvPr>
          <p:cNvGraphicFramePr/>
          <p:nvPr>
            <p:extLst>
              <p:ext uri="{D42A27DB-BD31-4B8C-83A1-F6EECF244321}">
                <p14:modId xmlns:p14="http://schemas.microsoft.com/office/powerpoint/2010/main" val="3786034104"/>
              </p:ext>
            </p:extLst>
          </p:nvPr>
        </p:nvGraphicFramePr>
        <p:xfrm>
          <a:off x="8019535" y="2842055"/>
          <a:ext cx="3658266" cy="2242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A30984FD-A83A-8403-A86E-39854D943799}"/>
              </a:ext>
            </a:extLst>
          </p:cNvPr>
          <p:cNvSpPr txBox="1"/>
          <p:nvPr/>
        </p:nvSpPr>
        <p:spPr>
          <a:xfrm>
            <a:off x="9035650" y="5306756"/>
            <a:ext cx="1761433" cy="415498"/>
          </a:xfrm>
          <a:prstGeom prst="rect">
            <a:avLst/>
          </a:prstGeom>
          <a:noFill/>
        </p:spPr>
        <p:txBody>
          <a:bodyPr wrap="square">
            <a:spAutoFit/>
          </a:bodyPr>
          <a:lstStyle/>
          <a:p>
            <a:r>
              <a:rPr lang="en-GB" sz="1050" u="none" strike="noStrike" dirty="0">
                <a:effectLst/>
                <a:latin typeface="Arial" panose="020B0604020202020204" pitchFamily="34" charset="0"/>
                <a:ea typeface="Times New Roman" panose="02020603050405020304" pitchFamily="18" charset="0"/>
              </a:rPr>
              <a:t>(Source: Santry et al., 2020)</a:t>
            </a:r>
            <a:endParaRPr sz="1050" dirty="0">
              <a:latin typeface="Arial" panose="020B0604020202020204" pitchFamily="34" charset="0"/>
            </a:endParaRPr>
          </a:p>
        </p:txBody>
      </p:sp>
    </p:spTree>
    <p:extLst>
      <p:ext uri="{BB962C8B-B14F-4D97-AF65-F5344CB8AC3E}">
        <p14:creationId xmlns:p14="http://schemas.microsoft.com/office/powerpoint/2010/main" val="3941541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9BC3D-55C3-FE65-DA1E-F6B64646C894}"/>
              </a:ext>
            </a:extLst>
          </p:cNvPr>
          <p:cNvSpPr>
            <a:spLocks noGrp="1"/>
          </p:cNvSpPr>
          <p:nvPr>
            <p:ph type="title"/>
          </p:nvPr>
        </p:nvSpPr>
        <p:spPr/>
        <p:txBody>
          <a:bodyPr>
            <a:normAutofit/>
          </a:bodyPr>
          <a:lstStyle/>
          <a:p>
            <a:r>
              <a:rPr lang="en-GB" sz="3600" u="none" strike="noStrike" dirty="0">
                <a:effectLst/>
                <a:latin typeface="Arial" panose="020B0604020202020204" pitchFamily="34" charset="0"/>
                <a:ea typeface="Times New Roman" panose="02020603050405020304" pitchFamily="18" charset="0"/>
              </a:rPr>
              <a:t>Donabedian’s SPO model</a:t>
            </a:r>
            <a:endParaRPr b="1" dirty="0"/>
          </a:p>
        </p:txBody>
      </p:sp>
      <p:sp>
        <p:nvSpPr>
          <p:cNvPr id="3" name="Content Placeholder 2">
            <a:extLst>
              <a:ext uri="{FF2B5EF4-FFF2-40B4-BE49-F238E27FC236}">
                <a16:creationId xmlns:a16="http://schemas.microsoft.com/office/drawing/2014/main" id="{63BEF04C-34C6-E338-5D70-A82F87FB2518}"/>
              </a:ext>
            </a:extLst>
          </p:cNvPr>
          <p:cNvSpPr>
            <a:spLocks noGrp="1"/>
          </p:cNvSpPr>
          <p:nvPr>
            <p:ph idx="1"/>
          </p:nvPr>
        </p:nvSpPr>
        <p:spPr>
          <a:xfrm>
            <a:off x="1154955" y="2603500"/>
            <a:ext cx="4380872" cy="3416300"/>
          </a:xfrm>
        </p:spPr>
        <p:txBody>
          <a:bodyPr>
            <a:normAutofit lnSpcReduction="10000"/>
          </a:bodyPr>
          <a:lstStyle/>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Applying the Donabedian’s model in the Staffordshire NHS trust scandal suggests that improvement of staffing, staff training and professional engagement (structure) can help to improve leadership and management process. </a:t>
            </a:r>
            <a:endParaRPr lang="en-IN" sz="1800" dirty="0">
              <a:latin typeface="Arial" panose="020B0604020202020204" pitchFamily="34" charset="0"/>
              <a:ea typeface="Times New Roman" panose="02020603050405020304" pitchFamily="18" charset="0"/>
            </a:endParaRPr>
          </a:p>
          <a:p>
            <a:pPr marL="342900" lvl="0" indent="-342900">
              <a:lnSpc>
                <a:spcPct val="115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As a result, the care quality and patient safety (outcome) can be improved by the effective leadership and management process.</a:t>
            </a:r>
            <a:endParaRPr dirty="0"/>
          </a:p>
        </p:txBody>
      </p:sp>
      <p:graphicFrame>
        <p:nvGraphicFramePr>
          <p:cNvPr id="5" name="Diagram 4">
            <a:extLst>
              <a:ext uri="{FF2B5EF4-FFF2-40B4-BE49-F238E27FC236}">
                <a16:creationId xmlns:a16="http://schemas.microsoft.com/office/drawing/2014/main" id="{3BA50CF5-9BBB-92C2-B2EA-2FBC25F8BDED}"/>
              </a:ext>
            </a:extLst>
          </p:cNvPr>
          <p:cNvGraphicFramePr/>
          <p:nvPr>
            <p:extLst>
              <p:ext uri="{D42A27DB-BD31-4B8C-83A1-F6EECF244321}">
                <p14:modId xmlns:p14="http://schemas.microsoft.com/office/powerpoint/2010/main" val="567463617"/>
              </p:ext>
            </p:extLst>
          </p:nvPr>
        </p:nvGraphicFramePr>
        <p:xfrm>
          <a:off x="6437870" y="2783816"/>
          <a:ext cx="5106086" cy="28420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1C613D7B-B038-F106-E52B-25876775014D}"/>
              </a:ext>
            </a:extLst>
          </p:cNvPr>
          <p:cNvSpPr txBox="1"/>
          <p:nvPr/>
        </p:nvSpPr>
        <p:spPr>
          <a:xfrm>
            <a:off x="8226522" y="5625874"/>
            <a:ext cx="2041943" cy="253916"/>
          </a:xfrm>
          <a:prstGeom prst="rect">
            <a:avLst/>
          </a:prstGeom>
          <a:noFill/>
        </p:spPr>
        <p:txBody>
          <a:bodyPr wrap="square">
            <a:spAutoFit/>
          </a:bodyPr>
          <a:lstStyle/>
          <a:p>
            <a:r>
              <a:rPr lang="en-GB" sz="1050" u="none" strike="noStrike" dirty="0">
                <a:effectLst/>
                <a:latin typeface="Arial" panose="020B0604020202020204" pitchFamily="34" charset="0"/>
                <a:ea typeface="Times New Roman" panose="02020603050405020304" pitchFamily="18" charset="0"/>
              </a:rPr>
              <a:t>(Source: Santry et al., 2020)</a:t>
            </a:r>
            <a:endParaRPr sz="1050" dirty="0">
              <a:latin typeface="Arial" panose="020B0604020202020204" pitchFamily="34" charset="0"/>
            </a:endParaRPr>
          </a:p>
        </p:txBody>
      </p:sp>
    </p:spTree>
    <p:extLst>
      <p:ext uri="{BB962C8B-B14F-4D97-AF65-F5344CB8AC3E}">
        <p14:creationId xmlns:p14="http://schemas.microsoft.com/office/powerpoint/2010/main" val="2081046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55464-36F4-8C41-A289-B3DED3190F6D}"/>
              </a:ext>
            </a:extLst>
          </p:cNvPr>
          <p:cNvSpPr>
            <a:spLocks noGrp="1"/>
          </p:cNvSpPr>
          <p:nvPr>
            <p:ph type="title"/>
          </p:nvPr>
        </p:nvSpPr>
        <p:spPr/>
        <p:txBody>
          <a:bodyPr>
            <a:normAutofit/>
          </a:bodyPr>
          <a:lstStyle/>
          <a:p>
            <a:r>
              <a:rPr lang="en-GB" dirty="0">
                <a:effectLst/>
                <a:latin typeface="Arial" panose="020B0604020202020204" pitchFamily="34" charset="0"/>
                <a:ea typeface="Times New Roman" panose="02020603050405020304" pitchFamily="18" charset="0"/>
              </a:rPr>
              <a:t>Benchmark</a:t>
            </a:r>
            <a:endParaRPr dirty="0"/>
          </a:p>
        </p:txBody>
      </p:sp>
      <p:sp>
        <p:nvSpPr>
          <p:cNvPr id="3" name="Content Placeholder 2">
            <a:extLst>
              <a:ext uri="{FF2B5EF4-FFF2-40B4-BE49-F238E27FC236}">
                <a16:creationId xmlns:a16="http://schemas.microsoft.com/office/drawing/2014/main" id="{1C9D68F3-ACAD-9023-FBF6-C019A809E0BB}"/>
              </a:ext>
            </a:extLst>
          </p:cNvPr>
          <p:cNvSpPr>
            <a:spLocks noGrp="1"/>
          </p:cNvSpPr>
          <p:nvPr>
            <p:ph idx="1"/>
          </p:nvPr>
        </p:nvSpPr>
        <p:spPr>
          <a:xfrm>
            <a:off x="321276" y="2603499"/>
            <a:ext cx="11565924" cy="3784943"/>
          </a:xfrm>
        </p:spPr>
        <p:txBody>
          <a:bodyPr>
            <a:noAutofit/>
          </a:bodyPr>
          <a:lstStyle/>
          <a:p>
            <a:pPr marL="342900" lvl="0" indent="-342900">
              <a:spcBef>
                <a:spcPts val="0"/>
              </a:spcBef>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cs typeface="Arial" panose="020B0604020202020204" pitchFamily="34" charset="0"/>
              </a:rPr>
              <a:t>The standard number of nurse staff was ignored as 150 staff were cut in the Trust to balance the books (Rafferty and Leary, 2025). </a:t>
            </a:r>
            <a:endParaRPr lang="en-IN"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spcBef>
                <a:spcPts val="0"/>
              </a:spcBef>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cs typeface="Arial" panose="020B0604020202020204" pitchFamily="34" charset="0"/>
              </a:rPr>
              <a:t>Basic standards of care such as hearing the patients, working on feedback, and maintaining hygiene were ignored (Francis Report, 2013).</a:t>
            </a:r>
            <a:endParaRPr lang="en-IN"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spcBef>
                <a:spcPts val="0"/>
              </a:spcBef>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cs typeface="Arial" panose="020B0604020202020204" pitchFamily="34" charset="0"/>
              </a:rPr>
              <a:t>Cultural and ethical standards such as honesty and transparency were ignored by stopping staff to raise voice (UK Government, 2013).</a:t>
            </a:r>
            <a:endParaRPr lang="en-IN" dirty="0">
              <a:latin typeface="Arial" panose="020B0604020202020204" pitchFamily="34" charset="0"/>
              <a:ea typeface="Times New Roman" panose="02020603050405020304" pitchFamily="18" charset="0"/>
              <a:cs typeface="Arial" panose="020B0604020202020204" pitchFamily="34" charset="0"/>
            </a:endParaRPr>
          </a:p>
          <a:p>
            <a:pPr marL="342900" lvl="0" indent="-342900">
              <a:spcBef>
                <a:spcPts val="0"/>
              </a:spcBef>
              <a:buFont typeface="Arial" panose="020B0604020202020204" pitchFamily="34" charset="0"/>
              <a:buChar char="●"/>
            </a:pPr>
            <a:r>
              <a:rPr lang="en-GB" dirty="0">
                <a:effectLst/>
                <a:latin typeface="Arial" panose="020B0604020202020204" pitchFamily="34" charset="0"/>
                <a:ea typeface="Times New Roman" panose="02020603050405020304" pitchFamily="18" charset="0"/>
                <a:cs typeface="Arial" panose="020B0604020202020204" pitchFamily="34" charset="0"/>
              </a:rPr>
              <a:t>Francis Report also criticised the CQC for not auditing the quality of care (</a:t>
            </a:r>
            <a:r>
              <a:rPr lang="en-GB" dirty="0" err="1">
                <a:effectLst/>
                <a:latin typeface="Arial" panose="020B0604020202020204" pitchFamily="34" charset="0"/>
                <a:ea typeface="Times New Roman" panose="02020603050405020304" pitchFamily="18" charset="0"/>
                <a:cs typeface="Arial" panose="020B0604020202020204" pitchFamily="34" charset="0"/>
              </a:rPr>
              <a:t>Beaussier</a:t>
            </a:r>
            <a:r>
              <a:rPr lang="en-GB" dirty="0">
                <a:effectLst/>
                <a:latin typeface="Arial" panose="020B0604020202020204" pitchFamily="34" charset="0"/>
                <a:ea typeface="Times New Roman" panose="02020603050405020304" pitchFamily="18" charset="0"/>
                <a:cs typeface="Arial" panose="020B0604020202020204" pitchFamily="34" charset="0"/>
              </a:rPr>
              <a:t> et al., 2016).</a:t>
            </a:r>
          </a:p>
          <a:p>
            <a:pPr marL="342900" lvl="0" indent="-342900">
              <a:spcBef>
                <a:spcPts val="0"/>
              </a:spcBef>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cs typeface="Arial" panose="020B0604020202020204" pitchFamily="34" charset="0"/>
              </a:rPr>
              <a:t>CQC fundamental standards by the Care Quality Commission such as safety and person-centred care (Care Quality Commissions, 2025). – Ignored</a:t>
            </a:r>
            <a:endParaRPr lang="en-IN"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spcBef>
                <a:spcPts val="0"/>
              </a:spcBef>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cs typeface="Arial" panose="020B0604020202020204" pitchFamily="34" charset="0"/>
              </a:rPr>
              <a:t>NICE (</a:t>
            </a:r>
            <a:r>
              <a:rPr lang="en-IN" u="none" strike="noStrike" dirty="0">
                <a:effectLst/>
                <a:latin typeface="Arial" panose="020B0604020202020204" pitchFamily="34" charset="0"/>
                <a:ea typeface="Times New Roman" panose="02020603050405020304" pitchFamily="18" charset="0"/>
                <a:cs typeface="Arial" panose="020B0604020202020204" pitchFamily="34" charset="0"/>
              </a:rPr>
              <a:t>National Institute for Health and Care Excellence</a:t>
            </a:r>
            <a:r>
              <a:rPr lang="en-GB" u="none" strike="noStrike" dirty="0">
                <a:effectLst/>
                <a:latin typeface="Arial" panose="020B0604020202020204" pitchFamily="34" charset="0"/>
                <a:ea typeface="Times New Roman" panose="02020603050405020304" pitchFamily="18" charset="0"/>
                <a:cs typeface="Arial" panose="020B0604020202020204" pitchFamily="34" charset="0"/>
              </a:rPr>
              <a:t>) quality standards such as transparency, sharing information, cooperation, safe and high-quality care (CQC, 2022).- Not followed </a:t>
            </a:r>
            <a:endParaRPr lang="en-IN"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spcBef>
                <a:spcPts val="0"/>
              </a:spcBef>
              <a:buFont typeface="Arial" panose="020B0604020202020204" pitchFamily="34" charset="0"/>
              <a:buChar char="●"/>
            </a:pPr>
            <a:r>
              <a:rPr lang="en-IN" u="none" strike="noStrike" dirty="0">
                <a:effectLst/>
                <a:latin typeface="Arial" panose="020B0604020202020204" pitchFamily="34" charset="0"/>
                <a:ea typeface="Times New Roman" panose="02020603050405020304" pitchFamily="18" charset="0"/>
                <a:cs typeface="Arial" panose="020B0604020202020204" pitchFamily="34" charset="0"/>
              </a:rPr>
              <a:t>National standards of healthcare cleanliness such as customer-focused cleaning service, clarity of personnel responsibility (NHS England, 2025). – Not maintained. </a:t>
            </a:r>
            <a:endParaRPr lang="en-IN"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spcBef>
                <a:spcPts val="0"/>
              </a:spcBef>
              <a:buFont typeface="Arial" panose="020B0604020202020204" pitchFamily="34" charset="0"/>
              <a:buChar char="●"/>
            </a:pPr>
            <a:endParaRPr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2723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FE3B8-ADE0-D38F-19B4-0B78FC9629CB}"/>
              </a:ext>
            </a:extLst>
          </p:cNvPr>
          <p:cNvSpPr>
            <a:spLocks noGrp="1"/>
          </p:cNvSpPr>
          <p:nvPr>
            <p:ph type="title"/>
          </p:nvPr>
        </p:nvSpPr>
        <p:spPr/>
        <p:txBody>
          <a:bodyPr>
            <a:normAutofit/>
          </a:bodyPr>
          <a:lstStyle/>
          <a:p>
            <a:r>
              <a:rPr lang="en-GB" dirty="0">
                <a:effectLst/>
                <a:latin typeface="Arial" panose="020B0604020202020204" pitchFamily="34" charset="0"/>
                <a:ea typeface="Times New Roman" panose="02020603050405020304" pitchFamily="18" charset="0"/>
              </a:rPr>
              <a:t>Contribution of policy issue </a:t>
            </a:r>
            <a:endParaRPr dirty="0"/>
          </a:p>
        </p:txBody>
      </p:sp>
      <p:sp>
        <p:nvSpPr>
          <p:cNvPr id="3" name="Content Placeholder 2">
            <a:extLst>
              <a:ext uri="{FF2B5EF4-FFF2-40B4-BE49-F238E27FC236}">
                <a16:creationId xmlns:a16="http://schemas.microsoft.com/office/drawing/2014/main" id="{CA03519F-4FE5-DE17-8EAA-B30792ABEA9E}"/>
              </a:ext>
            </a:extLst>
          </p:cNvPr>
          <p:cNvSpPr>
            <a:spLocks noGrp="1"/>
          </p:cNvSpPr>
          <p:nvPr>
            <p:ph idx="1"/>
          </p:nvPr>
        </p:nvSpPr>
        <p:spPr>
          <a:xfrm>
            <a:off x="633046" y="2321170"/>
            <a:ext cx="10972800" cy="4389120"/>
          </a:xfrm>
        </p:spPr>
        <p:txBody>
          <a:bodyPr>
            <a:noAutofit/>
          </a:bodyPr>
          <a:lstStyle/>
          <a:p>
            <a:pPr marL="342900" lvl="0" indent="-342900">
              <a:lnSpc>
                <a:spcPct val="115000"/>
              </a:lnSpc>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rPr>
              <a:t>The Mid Staffordshire NHS Trust focused on cutting costs and prioritising financial goals which resulted in loss of staff (Rafferty and Leary, 2025). </a:t>
            </a:r>
            <a:endParaRPr lang="en-IN"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rPr>
              <a:t>The complaints from the staff and patients were ignored which resulted in inadequate culture and poor governance (Francis Report, 2013). </a:t>
            </a:r>
          </a:p>
          <a:p>
            <a:pPr>
              <a:lnSpc>
                <a:spcPct val="115000"/>
              </a:lnSpc>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rPr>
              <a:t>Working on complaints and feedback from the patients and staff is one of the fundamental standards of CQC as part of the Health and Social Care Act 2008 (Regulated Activities) Regulations 2014 (CQC, 2024).</a:t>
            </a:r>
            <a:endParaRPr lang="en-IN"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rPr>
              <a:t>The fundamental standards of care by the Care Quality Commission (CQC) are person-centred care, dignity and respect, safety, adequate staffing, and handling complaints (Care Quality Commissions, 2025). </a:t>
            </a:r>
            <a:endParaRPr lang="en-IN"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u="none" strike="noStrike" dirty="0">
                <a:effectLst/>
                <a:latin typeface="Arial" panose="020B0604020202020204" pitchFamily="34" charset="0"/>
                <a:ea typeface="Times New Roman" panose="02020603050405020304" pitchFamily="18" charset="0"/>
              </a:rPr>
              <a:t>CQC standards of patient care were ignored which resulted in staff shortage, patients not heard, and safety issues at the Staffordshire NHS Trust. </a:t>
            </a:r>
            <a:endParaRPr lang="en-IN" u="none" strike="noStrike" dirty="0">
              <a:effectLst/>
              <a:latin typeface="Arial" panose="020B0604020202020204" pitchFamily="34" charset="0"/>
              <a:ea typeface="Arial" panose="020B0604020202020204" pitchFamily="34" charset="0"/>
            </a:endParaRPr>
          </a:p>
          <a:p>
            <a:endParaRPr dirty="0"/>
          </a:p>
        </p:txBody>
      </p:sp>
    </p:spTree>
    <p:extLst>
      <p:ext uri="{BB962C8B-B14F-4D97-AF65-F5344CB8AC3E}">
        <p14:creationId xmlns:p14="http://schemas.microsoft.com/office/powerpoint/2010/main" val="1852241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37BF8-1E88-F2D1-E4A8-A0544E9664F0}"/>
              </a:ext>
            </a:extLst>
          </p:cNvPr>
          <p:cNvSpPr>
            <a:spLocks noGrp="1"/>
          </p:cNvSpPr>
          <p:nvPr>
            <p:ph type="title"/>
          </p:nvPr>
        </p:nvSpPr>
        <p:spPr/>
        <p:txBody>
          <a:bodyPr>
            <a:normAutofit/>
          </a:bodyPr>
          <a:lstStyle/>
          <a:p>
            <a:r>
              <a:rPr lang="en-GB" dirty="0">
                <a:effectLst/>
                <a:latin typeface="Arial" panose="020B0604020202020204" pitchFamily="34" charset="0"/>
                <a:ea typeface="Times New Roman" panose="02020603050405020304" pitchFamily="18" charset="0"/>
              </a:rPr>
              <a:t>Effect of policy issue</a:t>
            </a:r>
            <a:endParaRPr dirty="0"/>
          </a:p>
        </p:txBody>
      </p:sp>
      <p:sp>
        <p:nvSpPr>
          <p:cNvPr id="3" name="Content Placeholder 2">
            <a:extLst>
              <a:ext uri="{FF2B5EF4-FFF2-40B4-BE49-F238E27FC236}">
                <a16:creationId xmlns:a16="http://schemas.microsoft.com/office/drawing/2014/main" id="{11DCD7F8-7E9A-8CDE-CE99-495DE20D2641}"/>
              </a:ext>
            </a:extLst>
          </p:cNvPr>
          <p:cNvSpPr>
            <a:spLocks noGrp="1"/>
          </p:cNvSpPr>
          <p:nvPr>
            <p:ph idx="1"/>
          </p:nvPr>
        </p:nvSpPr>
        <p:spPr>
          <a:xfrm>
            <a:off x="886265" y="2493780"/>
            <a:ext cx="9566029" cy="3416300"/>
          </a:xfrm>
        </p:spPr>
        <p:txBody>
          <a:bodyPr>
            <a:normAutofit/>
          </a:bodyPr>
          <a:lstStyle/>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The Health and Social Care Act 2012 strengthened regulations to audit care services at hospitals and increased choice to the patients (UK Parliament, 2016).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Not following this policy at the Mid Staffordshire NHS Trust during 2005-2009 resulted in serious failure of service delivery, lack of meeting patient needs and avoidable deaths.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Policy issues such as lack of patient-centred care, inadequate staffing, lack of safety guidelines, regulatory failure, cost-cutting affected the patient safety and care quality. </a:t>
            </a:r>
            <a:endParaRPr lang="en-IN" sz="1800" u="none" strike="noStrike" dirty="0">
              <a:effectLst/>
              <a:latin typeface="Arial" panose="020B0604020202020204" pitchFamily="34" charset="0"/>
              <a:ea typeface="Arial" panose="020B0604020202020204" pitchFamily="34" charset="0"/>
            </a:endParaRPr>
          </a:p>
          <a:p>
            <a:endParaRPr dirty="0"/>
          </a:p>
        </p:txBody>
      </p:sp>
    </p:spTree>
    <p:extLst>
      <p:ext uri="{BB962C8B-B14F-4D97-AF65-F5344CB8AC3E}">
        <p14:creationId xmlns:p14="http://schemas.microsoft.com/office/powerpoint/2010/main" val="11330750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B9191-817B-0129-9C8F-6B31FAD8145E}"/>
              </a:ext>
            </a:extLst>
          </p:cNvPr>
          <p:cNvSpPr>
            <a:spLocks noGrp="1"/>
          </p:cNvSpPr>
          <p:nvPr>
            <p:ph type="title"/>
          </p:nvPr>
        </p:nvSpPr>
        <p:spPr>
          <a:xfrm>
            <a:off x="1154954" y="947920"/>
            <a:ext cx="9128529" cy="728480"/>
          </a:xfrm>
        </p:spPr>
        <p:txBody>
          <a:bodyPr>
            <a:normAutofit fontScale="90000"/>
          </a:bodyPr>
          <a:lstStyle/>
          <a:p>
            <a:r>
              <a:rPr lang="en-GB" dirty="0">
                <a:effectLst/>
                <a:latin typeface="Arial" panose="020B0604020202020204" pitchFamily="34" charset="0"/>
                <a:ea typeface="Times New Roman" panose="02020603050405020304" pitchFamily="18" charset="0"/>
              </a:rPr>
              <a:t>Effect of policy issues and root causes on quality </a:t>
            </a:r>
            <a:endParaRPr dirty="0"/>
          </a:p>
        </p:txBody>
      </p:sp>
      <p:sp>
        <p:nvSpPr>
          <p:cNvPr id="3" name="Content Placeholder 2">
            <a:extLst>
              <a:ext uri="{FF2B5EF4-FFF2-40B4-BE49-F238E27FC236}">
                <a16:creationId xmlns:a16="http://schemas.microsoft.com/office/drawing/2014/main" id="{122DB750-D945-E29C-6395-24150FCF12CE}"/>
              </a:ext>
            </a:extLst>
          </p:cNvPr>
          <p:cNvSpPr>
            <a:spLocks noGrp="1"/>
          </p:cNvSpPr>
          <p:nvPr>
            <p:ph idx="1"/>
          </p:nvPr>
        </p:nvSpPr>
        <p:spPr>
          <a:xfrm>
            <a:off x="234462" y="2603500"/>
            <a:ext cx="5420750" cy="3416300"/>
          </a:xfrm>
        </p:spPr>
        <p:txBody>
          <a:bodyPr/>
          <a:lstStyle/>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The poor-quality issues and root causes affected patient-centred care, and worsened patient safety at the Staffordshire NHS Trust during 2005-2009 (UK Government, 2013).</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The mortality rate of the hospital was significantly increased in this period due to the policy issues and root causes. </a:t>
            </a:r>
            <a:endParaRPr lang="en-IN" sz="1800" u="none" strike="noStrike" dirty="0">
              <a:effectLst/>
              <a:latin typeface="Arial" panose="020B0604020202020204" pitchFamily="34" charset="0"/>
              <a:ea typeface="Arial" panose="020B0604020202020204" pitchFamily="34" charset="0"/>
            </a:endParaRPr>
          </a:p>
          <a:p>
            <a:endParaRPr dirty="0"/>
          </a:p>
        </p:txBody>
      </p:sp>
      <p:graphicFrame>
        <p:nvGraphicFramePr>
          <p:cNvPr id="4" name="Diagram 3">
            <a:extLst>
              <a:ext uri="{FF2B5EF4-FFF2-40B4-BE49-F238E27FC236}">
                <a16:creationId xmlns:a16="http://schemas.microsoft.com/office/drawing/2014/main" id="{BFEA1DE6-F2DD-F26E-2BB9-8AA964D98916}"/>
              </a:ext>
            </a:extLst>
          </p:cNvPr>
          <p:cNvGraphicFramePr/>
          <p:nvPr>
            <p:extLst>
              <p:ext uri="{D42A27DB-BD31-4B8C-83A1-F6EECF244321}">
                <p14:modId xmlns:p14="http://schemas.microsoft.com/office/powerpoint/2010/main" val="1618101123"/>
              </p:ext>
            </p:extLst>
          </p:nvPr>
        </p:nvGraphicFramePr>
        <p:xfrm>
          <a:off x="5036234" y="2500749"/>
          <a:ext cx="6639951" cy="36890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89081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EAEC3-C955-0F53-E74E-D5F67A9D0982}"/>
              </a:ext>
            </a:extLst>
          </p:cNvPr>
          <p:cNvSpPr>
            <a:spLocks noGrp="1"/>
          </p:cNvSpPr>
          <p:nvPr>
            <p:ph type="title"/>
          </p:nvPr>
        </p:nvSpPr>
        <p:spPr>
          <a:xfrm>
            <a:off x="1154954" y="947920"/>
            <a:ext cx="8761413" cy="965286"/>
          </a:xfrm>
        </p:spPr>
        <p:txBody>
          <a:bodyPr>
            <a:normAutofit fontScale="90000"/>
          </a:bodyPr>
          <a:lstStyle/>
          <a:p>
            <a:r>
              <a:rPr lang="en-GB" dirty="0">
                <a:effectLst/>
                <a:latin typeface="Arial" panose="020B0604020202020204" pitchFamily="34" charset="0"/>
                <a:ea typeface="Times New Roman" panose="02020603050405020304" pitchFamily="18" charset="0"/>
              </a:rPr>
              <a:t>Effect of policy issue and root causes on efficiency and equity</a:t>
            </a:r>
            <a:endParaRPr dirty="0"/>
          </a:p>
        </p:txBody>
      </p:sp>
      <p:sp>
        <p:nvSpPr>
          <p:cNvPr id="3" name="Content Placeholder 2">
            <a:extLst>
              <a:ext uri="{FF2B5EF4-FFF2-40B4-BE49-F238E27FC236}">
                <a16:creationId xmlns:a16="http://schemas.microsoft.com/office/drawing/2014/main" id="{E63D8570-A2B1-289D-230A-3C566CE2A3D4}"/>
              </a:ext>
            </a:extLst>
          </p:cNvPr>
          <p:cNvSpPr>
            <a:spLocks noGrp="1"/>
          </p:cNvSpPr>
          <p:nvPr>
            <p:ph idx="1"/>
          </p:nvPr>
        </p:nvSpPr>
        <p:spPr>
          <a:xfrm>
            <a:off x="720091" y="2766060"/>
            <a:ext cx="5497830" cy="3253739"/>
          </a:xfrm>
        </p:spPr>
        <p:txBody>
          <a:bodyPr>
            <a:normAutofit/>
          </a:bodyPr>
          <a:lstStyle/>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Not allowing the raising voice of staff affected staff morale at the Staffordshire NHS Trust (Francis Report, 2013).</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Focusing on cutting costs and financial targets resulted in staff shortage and reduced efficiency of staff.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The policy issue affected the ability of the Staffordshire NHS Trust to ensure equity and fair access of care. </a:t>
            </a:r>
            <a:endParaRPr lang="en-IN" sz="1800" u="none" strike="noStrike" dirty="0">
              <a:effectLst/>
              <a:latin typeface="Arial" panose="020B0604020202020204" pitchFamily="34" charset="0"/>
              <a:ea typeface="Arial" panose="020B0604020202020204" pitchFamily="34" charset="0"/>
            </a:endParaRPr>
          </a:p>
          <a:p>
            <a:endParaRPr dirty="0"/>
          </a:p>
        </p:txBody>
      </p:sp>
      <p:graphicFrame>
        <p:nvGraphicFramePr>
          <p:cNvPr id="4" name="Diagram 3">
            <a:extLst>
              <a:ext uri="{FF2B5EF4-FFF2-40B4-BE49-F238E27FC236}">
                <a16:creationId xmlns:a16="http://schemas.microsoft.com/office/drawing/2014/main" id="{B4F09998-0078-1FD8-04E3-FDA936678F47}"/>
              </a:ext>
            </a:extLst>
          </p:cNvPr>
          <p:cNvGraphicFramePr/>
          <p:nvPr>
            <p:extLst>
              <p:ext uri="{D42A27DB-BD31-4B8C-83A1-F6EECF244321}">
                <p14:modId xmlns:p14="http://schemas.microsoft.com/office/powerpoint/2010/main" val="1107563836"/>
              </p:ext>
            </p:extLst>
          </p:nvPr>
        </p:nvGraphicFramePr>
        <p:xfrm>
          <a:off x="6355080" y="2846069"/>
          <a:ext cx="5314950" cy="32537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7968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562A3-3479-8155-C7B2-1913DA4369BE}"/>
              </a:ext>
            </a:extLst>
          </p:cNvPr>
          <p:cNvSpPr>
            <a:spLocks noGrp="1"/>
          </p:cNvSpPr>
          <p:nvPr>
            <p:ph type="title"/>
          </p:nvPr>
        </p:nvSpPr>
        <p:spPr/>
        <p:txBody>
          <a:bodyPr>
            <a:normAutofit/>
          </a:bodyPr>
          <a:lstStyle/>
          <a:p>
            <a:r>
              <a:rPr lang="en-GB" dirty="0">
                <a:effectLst/>
                <a:latin typeface="Arial" panose="020B0604020202020204" pitchFamily="34" charset="0"/>
                <a:ea typeface="Times New Roman" panose="02020603050405020304" pitchFamily="18" charset="0"/>
              </a:rPr>
              <a:t>Component 2 (report) structure</a:t>
            </a:r>
            <a:endParaRPr dirty="0"/>
          </a:p>
        </p:txBody>
      </p:sp>
      <p:sp>
        <p:nvSpPr>
          <p:cNvPr id="3" name="Content Placeholder 2">
            <a:extLst>
              <a:ext uri="{FF2B5EF4-FFF2-40B4-BE49-F238E27FC236}">
                <a16:creationId xmlns:a16="http://schemas.microsoft.com/office/drawing/2014/main" id="{337C7799-73C6-E4A0-FCBD-DFA09ABA0384}"/>
              </a:ext>
            </a:extLst>
          </p:cNvPr>
          <p:cNvSpPr>
            <a:spLocks noGrp="1"/>
          </p:cNvSpPr>
          <p:nvPr>
            <p:ph idx="1"/>
          </p:nvPr>
        </p:nvSpPr>
        <p:spPr/>
        <p:txBody>
          <a:bodyPr>
            <a:normAutofit fontScale="85000" lnSpcReduction="10000"/>
          </a:bodyPr>
          <a:lstStyle/>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Component 2 will be structured in six parts such as introduction, background, root cause analysis, policy and regulation analysis, strategic planning, recommendations and conclusion.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Introduction: The case study will be introduced.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Background: Detailed description of the quality issue.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Root cause analysis: Factors associated with the healthcare quality issue will be identified.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Policy and regulation analysis: Related policies and regulatory negligence will be identified and analysed.</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Strategic planning: A plan will be developed to address the issue.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Recommendations and conclusion: Effective strategies will be suggested to address the healthcare failure and overall summary will be developed. </a:t>
            </a:r>
            <a:endParaRPr lang="en-IN" sz="1800" u="none" strike="noStrike" dirty="0">
              <a:effectLst/>
              <a:latin typeface="Arial" panose="020B0604020202020204" pitchFamily="34" charset="0"/>
              <a:ea typeface="Arial" panose="020B0604020202020204" pitchFamily="34" charset="0"/>
            </a:endParaRPr>
          </a:p>
          <a:p>
            <a:endParaRPr dirty="0"/>
          </a:p>
        </p:txBody>
      </p:sp>
    </p:spTree>
    <p:extLst>
      <p:ext uri="{BB962C8B-B14F-4D97-AF65-F5344CB8AC3E}">
        <p14:creationId xmlns:p14="http://schemas.microsoft.com/office/powerpoint/2010/main" val="237202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574E2-69D4-7D55-3D24-4620B26E6683}"/>
              </a:ext>
            </a:extLst>
          </p:cNvPr>
          <p:cNvSpPr>
            <a:spLocks noGrp="1"/>
          </p:cNvSpPr>
          <p:nvPr>
            <p:ph type="title"/>
          </p:nvPr>
        </p:nvSpPr>
        <p:spPr/>
        <p:txBody>
          <a:bodyPr>
            <a:normAutofit/>
          </a:bodyPr>
          <a:lstStyle/>
          <a:p>
            <a:r>
              <a:rPr lang="en-GB" dirty="0">
                <a:effectLst/>
                <a:latin typeface="Arial" panose="020B0604020202020204" pitchFamily="34" charset="0"/>
                <a:ea typeface="Times New Roman" panose="02020603050405020304" pitchFamily="18" charset="0"/>
              </a:rPr>
              <a:t>Conclusion</a:t>
            </a:r>
            <a:endParaRPr dirty="0"/>
          </a:p>
        </p:txBody>
      </p:sp>
      <p:sp>
        <p:nvSpPr>
          <p:cNvPr id="3" name="Content Placeholder 2">
            <a:extLst>
              <a:ext uri="{FF2B5EF4-FFF2-40B4-BE49-F238E27FC236}">
                <a16:creationId xmlns:a16="http://schemas.microsoft.com/office/drawing/2014/main" id="{9A91323C-BA67-EEAC-5AD8-34C1F3E991AC}"/>
              </a:ext>
            </a:extLst>
          </p:cNvPr>
          <p:cNvSpPr>
            <a:spLocks noGrp="1"/>
          </p:cNvSpPr>
          <p:nvPr>
            <p:ph idx="1"/>
          </p:nvPr>
        </p:nvSpPr>
        <p:spPr/>
        <p:txBody>
          <a:bodyPr/>
          <a:lstStyle/>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The Mid Staffordshire NHS Trust scandal was a serious failure of healthcare.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The primary causes of the scandal are poor leadership, wrong priorities, negative culture, inadequate policies, weak governance, and negligence of care standards.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Improvement of leadership, policies, standards, and staffing can help to avoid such scandal in future. </a:t>
            </a:r>
            <a:endParaRPr lang="en-IN" sz="1800" u="none" strike="noStrike" dirty="0">
              <a:effectLst/>
              <a:latin typeface="Arial" panose="020B0604020202020204" pitchFamily="34" charset="0"/>
              <a:ea typeface="Arial" panose="020B0604020202020204" pitchFamily="34" charset="0"/>
            </a:endParaRPr>
          </a:p>
          <a:p>
            <a:endParaRPr dirty="0"/>
          </a:p>
        </p:txBody>
      </p:sp>
    </p:spTree>
    <p:extLst>
      <p:ext uri="{BB962C8B-B14F-4D97-AF65-F5344CB8AC3E}">
        <p14:creationId xmlns:p14="http://schemas.microsoft.com/office/powerpoint/2010/main" val="1962001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40275-CEE4-3366-3A84-FE37E317420E}"/>
              </a:ext>
            </a:extLst>
          </p:cNvPr>
          <p:cNvSpPr>
            <a:spLocks noGrp="1"/>
          </p:cNvSpPr>
          <p:nvPr>
            <p:ph type="title"/>
          </p:nvPr>
        </p:nvSpPr>
        <p:spPr/>
        <p:txBody>
          <a:bodyPr>
            <a:normAutofit/>
          </a:bodyPr>
          <a:lstStyle/>
          <a:p>
            <a:r>
              <a:rPr lang="en-GB" dirty="0">
                <a:effectLst/>
                <a:latin typeface="Arial" panose="020B0604020202020204" pitchFamily="34" charset="0"/>
                <a:ea typeface="Times New Roman" panose="02020603050405020304" pitchFamily="18" charset="0"/>
              </a:rPr>
              <a:t>References</a:t>
            </a:r>
            <a:endParaRPr dirty="0"/>
          </a:p>
        </p:txBody>
      </p:sp>
      <p:sp>
        <p:nvSpPr>
          <p:cNvPr id="3" name="Content Placeholder 2">
            <a:extLst>
              <a:ext uri="{FF2B5EF4-FFF2-40B4-BE49-F238E27FC236}">
                <a16:creationId xmlns:a16="http://schemas.microsoft.com/office/drawing/2014/main" id="{C91BD5FE-9B73-BA53-6B2D-51880C702E8E}"/>
              </a:ext>
            </a:extLst>
          </p:cNvPr>
          <p:cNvSpPr>
            <a:spLocks noGrp="1"/>
          </p:cNvSpPr>
          <p:nvPr>
            <p:ph idx="1"/>
          </p:nvPr>
        </p:nvSpPr>
        <p:spPr>
          <a:xfrm>
            <a:off x="1154954" y="2445027"/>
            <a:ext cx="8761413" cy="3876260"/>
          </a:xfrm>
        </p:spPr>
        <p:txBody>
          <a:bodyPr>
            <a:noAutofit/>
          </a:bodyPr>
          <a:lstStyle/>
          <a:p>
            <a:pPr algn="just">
              <a:spcBef>
                <a:spcPts val="0"/>
              </a:spcBef>
            </a:pPr>
            <a:r>
              <a:rPr lang="en-GB" sz="1200" dirty="0" err="1">
                <a:effectLst/>
                <a:latin typeface="Arial" panose="020B0604020202020204" pitchFamily="34" charset="0"/>
                <a:ea typeface="Arial" panose="020B0604020202020204" pitchFamily="34" charset="0"/>
              </a:rPr>
              <a:t>Beaussier</a:t>
            </a:r>
            <a:r>
              <a:rPr lang="en-GB" sz="1200" dirty="0">
                <a:effectLst/>
                <a:latin typeface="Arial" panose="020B0604020202020204" pitchFamily="34" charset="0"/>
                <a:ea typeface="Arial" panose="020B0604020202020204" pitchFamily="34" charset="0"/>
              </a:rPr>
              <a:t>, A.L., </a:t>
            </a:r>
            <a:r>
              <a:rPr lang="en-GB" sz="1200" dirty="0" err="1">
                <a:effectLst/>
                <a:latin typeface="Arial" panose="020B0604020202020204" pitchFamily="34" charset="0"/>
                <a:ea typeface="Arial" panose="020B0604020202020204" pitchFamily="34" charset="0"/>
              </a:rPr>
              <a:t>Demeritt</a:t>
            </a:r>
            <a:r>
              <a:rPr lang="en-GB" sz="1200" dirty="0">
                <a:effectLst/>
                <a:latin typeface="Arial" panose="020B0604020202020204" pitchFamily="34" charset="0"/>
                <a:ea typeface="Arial" panose="020B0604020202020204" pitchFamily="34" charset="0"/>
              </a:rPr>
              <a:t>, D., Griffiths, A. and Rothstein, H. (2016) ‘Accounting for failure: risk-based regulation and the problems of ensuring healthcare quality in the NHS’, </a:t>
            </a:r>
            <a:r>
              <a:rPr lang="en-GB" sz="1200" i="1" dirty="0">
                <a:effectLst/>
                <a:latin typeface="Arial" panose="020B0604020202020204" pitchFamily="34" charset="0"/>
                <a:ea typeface="Arial" panose="020B0604020202020204" pitchFamily="34" charset="0"/>
              </a:rPr>
              <a:t>Health, risk &amp; society</a:t>
            </a:r>
            <a:r>
              <a:rPr lang="en-GB" sz="1200" dirty="0">
                <a:effectLst/>
                <a:latin typeface="Arial" panose="020B0604020202020204" pitchFamily="34" charset="0"/>
                <a:ea typeface="Arial" panose="020B0604020202020204" pitchFamily="34" charset="0"/>
              </a:rPr>
              <a:t>, </a:t>
            </a:r>
            <a:r>
              <a:rPr lang="en-GB" sz="1200" i="1" dirty="0">
                <a:effectLst/>
                <a:latin typeface="Arial" panose="020B0604020202020204" pitchFamily="34" charset="0"/>
                <a:ea typeface="Arial" panose="020B0604020202020204" pitchFamily="34" charset="0"/>
              </a:rPr>
              <a:t>18</a:t>
            </a:r>
            <a:r>
              <a:rPr lang="en-GB" sz="1200" dirty="0">
                <a:effectLst/>
                <a:latin typeface="Arial" panose="020B0604020202020204" pitchFamily="34" charset="0"/>
                <a:ea typeface="Arial" panose="020B0604020202020204" pitchFamily="34" charset="0"/>
              </a:rPr>
              <a:t>(3-4), pp.205-224. Available at: </a:t>
            </a:r>
            <a:r>
              <a:rPr lang="en-GB" sz="1200" u="sng" dirty="0">
                <a:solidFill>
                  <a:srgbClr val="0000FF"/>
                </a:solidFill>
                <a:effectLst/>
                <a:latin typeface="Arial" panose="020B0604020202020204" pitchFamily="34" charset="0"/>
                <a:ea typeface="Arial" panose="020B0604020202020204" pitchFamily="34" charset="0"/>
                <a:hlinkClick r:id="rId2"/>
              </a:rPr>
              <a:t>https://www.tandfonline.com/doi/pdf/10.1080/13698575.2016.1192585</a:t>
            </a:r>
            <a:r>
              <a:rPr lang="en-GB" sz="1200" dirty="0">
                <a:effectLst/>
                <a:latin typeface="Arial" panose="020B0604020202020204" pitchFamily="34" charset="0"/>
                <a:ea typeface="Arial" panose="020B0604020202020204" pitchFamily="34" charset="0"/>
              </a:rPr>
              <a:t> (Accessed: 12 March 2026)</a:t>
            </a:r>
            <a:endParaRPr lang="en-IN" sz="1200" dirty="0">
              <a:effectLst/>
              <a:latin typeface="Arial" panose="020B0604020202020204" pitchFamily="34" charset="0"/>
              <a:ea typeface="Arial" panose="020B0604020202020204" pitchFamily="34" charset="0"/>
            </a:endParaRPr>
          </a:p>
          <a:p>
            <a:pPr algn="just">
              <a:spcBef>
                <a:spcPts val="0"/>
              </a:spcBef>
            </a:pPr>
            <a:r>
              <a:rPr lang="en-GB" sz="1200" dirty="0">
                <a:effectLst/>
                <a:latin typeface="Arial" panose="020B0604020202020204" pitchFamily="34" charset="0"/>
                <a:ea typeface="Arial" panose="020B0604020202020204" pitchFamily="34" charset="0"/>
              </a:rPr>
              <a:t>Campbell, D. (2013) </a:t>
            </a:r>
            <a:r>
              <a:rPr lang="en-GB" sz="1200" i="1" dirty="0">
                <a:effectLst/>
                <a:latin typeface="Arial" panose="020B0604020202020204" pitchFamily="34" charset="0"/>
                <a:ea typeface="Arial" panose="020B0604020202020204" pitchFamily="34" charset="0"/>
              </a:rPr>
              <a:t>Mid Staffs hospital scandal: the essential guide</a:t>
            </a:r>
            <a:r>
              <a:rPr lang="en-GB" sz="1200" dirty="0">
                <a:effectLst/>
                <a:latin typeface="Arial" panose="020B0604020202020204" pitchFamily="34" charset="0"/>
                <a:ea typeface="Arial" panose="020B0604020202020204" pitchFamily="34" charset="0"/>
              </a:rPr>
              <a:t>. Available at: </a:t>
            </a:r>
            <a:r>
              <a:rPr lang="en-GB" sz="1200" u="sng" dirty="0">
                <a:solidFill>
                  <a:srgbClr val="0000FF"/>
                </a:solidFill>
                <a:effectLst/>
                <a:latin typeface="Arial" panose="020B0604020202020204" pitchFamily="34" charset="0"/>
                <a:ea typeface="Arial" panose="020B0604020202020204" pitchFamily="34" charset="0"/>
                <a:hlinkClick r:id="rId3"/>
              </a:rPr>
              <a:t>https://www.theguardian.com/society/2013/feb/06/mid-staffs-hospital-scandal-guide</a:t>
            </a:r>
            <a:endParaRPr lang="en-IN" sz="1200" dirty="0">
              <a:effectLst/>
              <a:latin typeface="Arial" panose="020B0604020202020204" pitchFamily="34" charset="0"/>
              <a:ea typeface="Arial" panose="020B0604020202020204" pitchFamily="34" charset="0"/>
            </a:endParaRPr>
          </a:p>
          <a:p>
            <a:pPr algn="just">
              <a:spcBef>
                <a:spcPts val="0"/>
              </a:spcBef>
            </a:pPr>
            <a:r>
              <a:rPr lang="en-GB" sz="1200" dirty="0">
                <a:effectLst/>
                <a:latin typeface="Arial" panose="020B0604020202020204" pitchFamily="34" charset="0"/>
                <a:ea typeface="Arial" panose="020B0604020202020204" pitchFamily="34" charset="0"/>
              </a:rPr>
              <a:t>Care Quality Commissions (2025) </a:t>
            </a:r>
            <a:r>
              <a:rPr lang="en-GB" sz="1200" i="1" dirty="0">
                <a:effectLst/>
                <a:latin typeface="Arial" panose="020B0604020202020204" pitchFamily="34" charset="0"/>
                <a:ea typeface="Arial" panose="020B0604020202020204" pitchFamily="34" charset="0"/>
              </a:rPr>
              <a:t>The fundamental standards of care</a:t>
            </a:r>
            <a:r>
              <a:rPr lang="en-GB" sz="1200" dirty="0">
                <a:effectLst/>
                <a:latin typeface="Arial" panose="020B0604020202020204" pitchFamily="34" charset="0"/>
                <a:ea typeface="Arial" panose="020B0604020202020204" pitchFamily="34" charset="0"/>
              </a:rPr>
              <a:t>. Available at: </a:t>
            </a:r>
            <a:r>
              <a:rPr lang="en-GB" sz="1200" u="sng" dirty="0">
                <a:solidFill>
                  <a:srgbClr val="0000FF"/>
                </a:solidFill>
                <a:effectLst/>
                <a:latin typeface="Arial" panose="020B0604020202020204" pitchFamily="34" charset="0"/>
                <a:ea typeface="Arial" panose="020B0604020202020204" pitchFamily="34" charset="0"/>
                <a:hlinkClick r:id="rId4"/>
              </a:rPr>
              <a:t>https://www.cqc.org.uk/about-us/fundamental-standards</a:t>
            </a:r>
            <a:r>
              <a:rPr lang="en-GB" sz="1200" dirty="0">
                <a:effectLst/>
                <a:latin typeface="Arial" panose="020B0604020202020204" pitchFamily="34" charset="0"/>
                <a:ea typeface="Arial" panose="020B0604020202020204" pitchFamily="34" charset="0"/>
              </a:rPr>
              <a:t> (Accessed: 12 March 2026)</a:t>
            </a:r>
            <a:endParaRPr lang="en-IN" sz="1200" dirty="0">
              <a:effectLst/>
              <a:latin typeface="Arial" panose="020B0604020202020204" pitchFamily="34" charset="0"/>
              <a:ea typeface="Arial" panose="020B0604020202020204" pitchFamily="34" charset="0"/>
            </a:endParaRPr>
          </a:p>
          <a:p>
            <a:pPr algn="just">
              <a:spcBef>
                <a:spcPts val="0"/>
              </a:spcBef>
            </a:pPr>
            <a:r>
              <a:rPr lang="en-GB" sz="1200" dirty="0">
                <a:effectLst/>
                <a:latin typeface="Arial" panose="020B0604020202020204" pitchFamily="34" charset="0"/>
                <a:ea typeface="Arial" panose="020B0604020202020204" pitchFamily="34" charset="0"/>
              </a:rPr>
              <a:t>CQC (2022) </a:t>
            </a:r>
            <a:r>
              <a:rPr lang="en-GB" sz="1200" i="1" dirty="0">
                <a:effectLst/>
                <a:latin typeface="Arial" panose="020B0604020202020204" pitchFamily="34" charset="0"/>
                <a:ea typeface="Arial" panose="020B0604020202020204" pitchFamily="34" charset="0"/>
              </a:rPr>
              <a:t>Memorandum of understanding - National Institute for Health and Care Excellence (NICE)</a:t>
            </a:r>
            <a:r>
              <a:rPr lang="en-GB" sz="1200" dirty="0">
                <a:effectLst/>
                <a:latin typeface="Arial" panose="020B0604020202020204" pitchFamily="34" charset="0"/>
                <a:ea typeface="Arial" panose="020B0604020202020204" pitchFamily="34" charset="0"/>
              </a:rPr>
              <a:t>. Available at: </a:t>
            </a:r>
            <a:r>
              <a:rPr lang="en-GB" sz="1200" u="sng" dirty="0">
                <a:solidFill>
                  <a:srgbClr val="0000FF"/>
                </a:solidFill>
                <a:effectLst/>
                <a:latin typeface="Arial" panose="020B0604020202020204" pitchFamily="34" charset="0"/>
                <a:ea typeface="Arial" panose="020B0604020202020204" pitchFamily="34" charset="0"/>
                <a:hlinkClick r:id="rId5"/>
              </a:rPr>
              <a:t>https://www.cqc.org.uk/about-us/our-partnerships/memorandum-understanding-nice</a:t>
            </a:r>
            <a:r>
              <a:rPr lang="en-GB" sz="1200" dirty="0">
                <a:effectLst/>
                <a:latin typeface="Arial" panose="020B0604020202020204" pitchFamily="34" charset="0"/>
                <a:ea typeface="Arial" panose="020B0604020202020204" pitchFamily="34" charset="0"/>
              </a:rPr>
              <a:t> (Accessed: 12 March 2026)</a:t>
            </a:r>
            <a:endParaRPr lang="en-IN" sz="1200" dirty="0">
              <a:effectLst/>
              <a:latin typeface="Arial" panose="020B0604020202020204" pitchFamily="34" charset="0"/>
              <a:ea typeface="Arial" panose="020B0604020202020204" pitchFamily="34" charset="0"/>
            </a:endParaRPr>
          </a:p>
          <a:p>
            <a:pPr algn="just">
              <a:spcBef>
                <a:spcPts val="0"/>
              </a:spcBef>
            </a:pPr>
            <a:r>
              <a:rPr lang="en-GB" sz="1200" dirty="0">
                <a:effectLst/>
                <a:latin typeface="Arial" panose="020B0604020202020204" pitchFamily="34" charset="0"/>
                <a:ea typeface="Arial" panose="020B0604020202020204" pitchFamily="34" charset="0"/>
              </a:rPr>
              <a:t>CQC (2024) </a:t>
            </a:r>
            <a:r>
              <a:rPr lang="en-GB" sz="1200" i="1" dirty="0">
                <a:effectLst/>
                <a:latin typeface="Arial" panose="020B0604020202020204" pitchFamily="34" charset="0"/>
                <a:ea typeface="Arial" panose="020B0604020202020204" pitchFamily="34" charset="0"/>
              </a:rPr>
              <a:t>Legislation. </a:t>
            </a:r>
            <a:r>
              <a:rPr lang="en-GB" sz="1200" dirty="0">
                <a:effectLst/>
                <a:latin typeface="Arial" panose="020B0604020202020204" pitchFamily="34" charset="0"/>
                <a:ea typeface="Arial" panose="020B0604020202020204" pitchFamily="34" charset="0"/>
              </a:rPr>
              <a:t>Available at: </a:t>
            </a:r>
            <a:r>
              <a:rPr lang="en-GB" sz="1200" u="sng" dirty="0">
                <a:solidFill>
                  <a:srgbClr val="0000FF"/>
                </a:solidFill>
                <a:effectLst/>
                <a:latin typeface="Arial" panose="020B0604020202020204" pitchFamily="34" charset="0"/>
                <a:ea typeface="Arial" panose="020B0604020202020204" pitchFamily="34" charset="0"/>
                <a:hlinkClick r:id="rId6"/>
              </a:rPr>
              <a:t>https://www.cqc.org.uk/guidance-providers/regulations-enforcement/legislation</a:t>
            </a:r>
            <a:r>
              <a:rPr lang="en-GB" sz="1200" dirty="0">
                <a:effectLst/>
                <a:latin typeface="Arial" panose="020B0604020202020204" pitchFamily="34" charset="0"/>
                <a:ea typeface="Arial" panose="020B0604020202020204" pitchFamily="34" charset="0"/>
              </a:rPr>
              <a:t> (Accessed: 12 March 2026)</a:t>
            </a:r>
            <a:endParaRPr lang="en-IN" sz="1200" dirty="0">
              <a:effectLst/>
              <a:latin typeface="Arial" panose="020B0604020202020204" pitchFamily="34" charset="0"/>
              <a:ea typeface="Arial" panose="020B0604020202020204" pitchFamily="34" charset="0"/>
            </a:endParaRPr>
          </a:p>
          <a:p>
            <a:pPr algn="just">
              <a:spcBef>
                <a:spcPts val="0"/>
              </a:spcBef>
            </a:pPr>
            <a:r>
              <a:rPr lang="en-GB" sz="1200" dirty="0">
                <a:effectLst/>
                <a:latin typeface="Arial" panose="020B0604020202020204" pitchFamily="34" charset="0"/>
                <a:ea typeface="Arial" panose="020B0604020202020204" pitchFamily="34" charset="0"/>
              </a:rPr>
              <a:t>Francis Report (2013) </a:t>
            </a:r>
            <a:r>
              <a:rPr lang="en-GB" sz="1200" i="1" dirty="0">
                <a:effectLst/>
                <a:latin typeface="Arial" panose="020B0604020202020204" pitchFamily="34" charset="0"/>
                <a:ea typeface="Arial" panose="020B0604020202020204" pitchFamily="34" charset="0"/>
              </a:rPr>
              <a:t>Report of the Mid Staffordshire NHS Foundation Trust Public Inquiry: Volume 1</a:t>
            </a:r>
            <a:r>
              <a:rPr lang="en-GB" sz="1200" dirty="0">
                <a:effectLst/>
                <a:latin typeface="Arial" panose="020B0604020202020204" pitchFamily="34" charset="0"/>
                <a:ea typeface="Arial" panose="020B0604020202020204" pitchFamily="34" charset="0"/>
              </a:rPr>
              <a:t>. Available at: </a:t>
            </a:r>
            <a:r>
              <a:rPr lang="en-GB" sz="1200" u="sng" dirty="0">
                <a:solidFill>
                  <a:srgbClr val="0000FF"/>
                </a:solidFill>
                <a:effectLst/>
                <a:latin typeface="Arial" panose="020B0604020202020204" pitchFamily="34" charset="0"/>
                <a:ea typeface="Arial" panose="020B0604020202020204" pitchFamily="34" charset="0"/>
                <a:hlinkClick r:id="rId7"/>
              </a:rPr>
              <a:t>https://www.shropscommunityhealth.nhs.uk/content/doclib/10825.pdf</a:t>
            </a:r>
            <a:r>
              <a:rPr lang="en-GB" sz="1200" dirty="0">
                <a:effectLst/>
                <a:latin typeface="Arial" panose="020B0604020202020204" pitchFamily="34" charset="0"/>
                <a:ea typeface="Arial" panose="020B0604020202020204" pitchFamily="34" charset="0"/>
              </a:rPr>
              <a:t> (Accessed: 12 March 2026)</a:t>
            </a:r>
            <a:endParaRPr lang="en-IN" sz="1200" dirty="0">
              <a:effectLst/>
              <a:latin typeface="Arial" panose="020B0604020202020204" pitchFamily="34" charset="0"/>
              <a:ea typeface="Arial" panose="020B0604020202020204" pitchFamily="34" charset="0"/>
            </a:endParaRPr>
          </a:p>
          <a:p>
            <a:pPr algn="just">
              <a:spcBef>
                <a:spcPts val="0"/>
              </a:spcBef>
            </a:pPr>
            <a:r>
              <a:rPr lang="en-GB" sz="1200" dirty="0" err="1">
                <a:effectLst/>
                <a:latin typeface="Arial" panose="020B0604020202020204" pitchFamily="34" charset="0"/>
                <a:ea typeface="Arial" panose="020B0604020202020204" pitchFamily="34" charset="0"/>
              </a:rPr>
              <a:t>Kumah</a:t>
            </a:r>
            <a:r>
              <a:rPr lang="en-GB" sz="1200" dirty="0">
                <a:effectLst/>
                <a:latin typeface="Arial" panose="020B0604020202020204" pitchFamily="34" charset="0"/>
                <a:ea typeface="Arial" panose="020B0604020202020204" pitchFamily="34" charset="0"/>
              </a:rPr>
              <a:t>, A., Nwogu, C.N., </a:t>
            </a:r>
            <a:r>
              <a:rPr lang="en-GB" sz="1200" dirty="0" err="1">
                <a:effectLst/>
                <a:latin typeface="Arial" panose="020B0604020202020204" pitchFamily="34" charset="0"/>
                <a:ea typeface="Arial" panose="020B0604020202020204" pitchFamily="34" charset="0"/>
              </a:rPr>
              <a:t>Issah</a:t>
            </a:r>
            <a:r>
              <a:rPr lang="en-GB" sz="1200" dirty="0">
                <a:effectLst/>
                <a:latin typeface="Arial" panose="020B0604020202020204" pitchFamily="34" charset="0"/>
                <a:ea typeface="Arial" panose="020B0604020202020204" pitchFamily="34" charset="0"/>
              </a:rPr>
              <a:t>, A.R., </a:t>
            </a:r>
            <a:r>
              <a:rPr lang="en-GB" sz="1200" dirty="0" err="1">
                <a:effectLst/>
                <a:latin typeface="Arial" panose="020B0604020202020204" pitchFamily="34" charset="0"/>
                <a:ea typeface="Arial" panose="020B0604020202020204" pitchFamily="34" charset="0"/>
              </a:rPr>
              <a:t>Obot</a:t>
            </a:r>
            <a:r>
              <a:rPr lang="en-GB" sz="1200" dirty="0">
                <a:effectLst/>
                <a:latin typeface="Arial" panose="020B0604020202020204" pitchFamily="34" charset="0"/>
                <a:ea typeface="Arial" panose="020B0604020202020204" pitchFamily="34" charset="0"/>
              </a:rPr>
              <a:t>, E., </a:t>
            </a:r>
            <a:r>
              <a:rPr lang="en-GB" sz="1200" dirty="0" err="1">
                <a:effectLst/>
                <a:latin typeface="Arial" panose="020B0604020202020204" pitchFamily="34" charset="0"/>
                <a:ea typeface="Arial" panose="020B0604020202020204" pitchFamily="34" charset="0"/>
              </a:rPr>
              <a:t>Kanamitie</a:t>
            </a:r>
            <a:r>
              <a:rPr lang="en-GB" sz="1200" dirty="0">
                <a:effectLst/>
                <a:latin typeface="Arial" panose="020B0604020202020204" pitchFamily="34" charset="0"/>
                <a:ea typeface="Arial" panose="020B0604020202020204" pitchFamily="34" charset="0"/>
              </a:rPr>
              <a:t>, D.T., Sifa, J.S. and Aidoo, L.A. (2024) </a:t>
            </a:r>
            <a:r>
              <a:rPr lang="en-GB" sz="1200" dirty="0" err="1">
                <a:effectLst/>
                <a:latin typeface="Arial" panose="020B0604020202020204" pitchFamily="34" charset="0"/>
                <a:ea typeface="Arial" panose="020B0604020202020204" pitchFamily="34" charset="0"/>
              </a:rPr>
              <a:t>‘Cause</a:t>
            </a:r>
            <a:r>
              <a:rPr lang="en-GB" sz="1200" dirty="0">
                <a:effectLst/>
                <a:latin typeface="Arial" panose="020B0604020202020204" pitchFamily="34" charset="0"/>
                <a:ea typeface="Arial" panose="020B0604020202020204" pitchFamily="34" charset="0"/>
              </a:rPr>
              <a:t>-and-effect (fishbone) diagram: a tool for generating and organizing quality improvement ideas’, </a:t>
            </a:r>
            <a:r>
              <a:rPr lang="en-GB" sz="1200" i="1" dirty="0">
                <a:effectLst/>
                <a:latin typeface="Arial" panose="020B0604020202020204" pitchFamily="34" charset="0"/>
                <a:ea typeface="Arial" panose="020B0604020202020204" pitchFamily="34" charset="0"/>
              </a:rPr>
              <a:t>Global Journal on Quality and Safety in Healthcare</a:t>
            </a:r>
            <a:r>
              <a:rPr lang="en-GB" sz="1200" dirty="0">
                <a:effectLst/>
                <a:latin typeface="Arial" panose="020B0604020202020204" pitchFamily="34" charset="0"/>
                <a:ea typeface="Arial" panose="020B0604020202020204" pitchFamily="34" charset="0"/>
              </a:rPr>
              <a:t>, </a:t>
            </a:r>
            <a:r>
              <a:rPr lang="en-GB" sz="1200" i="1" dirty="0">
                <a:effectLst/>
                <a:latin typeface="Arial" panose="020B0604020202020204" pitchFamily="34" charset="0"/>
                <a:ea typeface="Arial" panose="020B0604020202020204" pitchFamily="34" charset="0"/>
              </a:rPr>
              <a:t>7</a:t>
            </a:r>
            <a:r>
              <a:rPr lang="en-GB" sz="1200" dirty="0">
                <a:effectLst/>
                <a:latin typeface="Arial" panose="020B0604020202020204" pitchFamily="34" charset="0"/>
                <a:ea typeface="Arial" panose="020B0604020202020204" pitchFamily="34" charset="0"/>
              </a:rPr>
              <a:t>(2), pp.85-87. Available at: </a:t>
            </a:r>
            <a:r>
              <a:rPr lang="en-GB" sz="1200" u="sng" dirty="0">
                <a:solidFill>
                  <a:srgbClr val="0000FF"/>
                </a:solidFill>
                <a:effectLst/>
                <a:latin typeface="Arial" panose="020B0604020202020204" pitchFamily="34" charset="0"/>
                <a:ea typeface="Arial" panose="020B0604020202020204" pitchFamily="34" charset="0"/>
                <a:hlinkClick r:id="rId8"/>
              </a:rPr>
              <a:t>https://pmc.ncbi.nlm.nih.gov/articles/PMC11077513/</a:t>
            </a:r>
            <a:r>
              <a:rPr lang="en-GB" sz="1200" dirty="0">
                <a:effectLst/>
                <a:latin typeface="Arial" panose="020B0604020202020204" pitchFamily="34" charset="0"/>
                <a:ea typeface="Arial" panose="020B0604020202020204" pitchFamily="34" charset="0"/>
              </a:rPr>
              <a:t> (Accessed: 12 March 2026)</a:t>
            </a:r>
            <a:endParaRPr lang="en-IN" sz="1200" dirty="0">
              <a:effectLst/>
              <a:latin typeface="Arial" panose="020B0604020202020204" pitchFamily="34" charset="0"/>
              <a:ea typeface="Arial" panose="020B0604020202020204" pitchFamily="34" charset="0"/>
            </a:endParaRPr>
          </a:p>
          <a:p>
            <a:pPr algn="just">
              <a:spcBef>
                <a:spcPts val="0"/>
              </a:spcBef>
            </a:pPr>
            <a:r>
              <a:rPr lang="en-GB" sz="1200" dirty="0">
                <a:effectLst/>
                <a:latin typeface="Arial" panose="020B0604020202020204" pitchFamily="34" charset="0"/>
                <a:ea typeface="Arial" panose="020B0604020202020204" pitchFamily="34" charset="0"/>
              </a:rPr>
              <a:t>NHS England (2025) </a:t>
            </a:r>
            <a:r>
              <a:rPr lang="en-GB" sz="1200" i="1" dirty="0">
                <a:effectLst/>
                <a:latin typeface="Arial" panose="020B0604020202020204" pitchFamily="34" charset="0"/>
                <a:ea typeface="Arial" panose="020B0604020202020204" pitchFamily="34" charset="0"/>
              </a:rPr>
              <a:t>National standards of healthcare cleanliness 2025</a:t>
            </a:r>
            <a:r>
              <a:rPr lang="en-GB" sz="1200" dirty="0">
                <a:effectLst/>
                <a:latin typeface="Arial" panose="020B0604020202020204" pitchFamily="34" charset="0"/>
                <a:ea typeface="Arial" panose="020B0604020202020204" pitchFamily="34" charset="0"/>
              </a:rPr>
              <a:t>. Available at: </a:t>
            </a:r>
            <a:r>
              <a:rPr lang="en-GB" sz="1200" u="sng" dirty="0">
                <a:solidFill>
                  <a:srgbClr val="0000FF"/>
                </a:solidFill>
                <a:effectLst/>
                <a:latin typeface="Arial" panose="020B0604020202020204" pitchFamily="34" charset="0"/>
                <a:ea typeface="Arial" panose="020B0604020202020204" pitchFamily="34" charset="0"/>
                <a:hlinkClick r:id="rId9"/>
              </a:rPr>
              <a:t>https://www.england.nhs.uk/long-read/national-standards-of-healthcare-cleanliness-2025/</a:t>
            </a:r>
            <a:r>
              <a:rPr lang="en-GB" sz="1200" dirty="0">
                <a:effectLst/>
                <a:latin typeface="Arial" panose="020B0604020202020204" pitchFamily="34" charset="0"/>
                <a:ea typeface="Arial" panose="020B0604020202020204" pitchFamily="34" charset="0"/>
              </a:rPr>
              <a:t> (Accessed: 12 March 2026)</a:t>
            </a:r>
            <a:endParaRPr lang="en-IN" sz="1200" dirty="0">
              <a:effectLst/>
              <a:latin typeface="Arial" panose="020B0604020202020204" pitchFamily="34" charset="0"/>
              <a:ea typeface="Arial" panose="020B0604020202020204" pitchFamily="34" charset="0"/>
            </a:endParaRPr>
          </a:p>
          <a:p>
            <a:pPr>
              <a:spcBef>
                <a:spcPts val="0"/>
              </a:spcBef>
            </a:pPr>
            <a:endParaRPr lang="en-IN" sz="1200" dirty="0"/>
          </a:p>
        </p:txBody>
      </p:sp>
    </p:spTree>
    <p:extLst>
      <p:ext uri="{BB962C8B-B14F-4D97-AF65-F5344CB8AC3E}">
        <p14:creationId xmlns:p14="http://schemas.microsoft.com/office/powerpoint/2010/main" val="21375421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58D64-3B09-F1F2-2CEA-C7452813F460}"/>
              </a:ext>
            </a:extLst>
          </p:cNvPr>
          <p:cNvSpPr>
            <a:spLocks noGrp="1"/>
          </p:cNvSpPr>
          <p:nvPr>
            <p:ph type="title"/>
          </p:nvPr>
        </p:nvSpPr>
        <p:spPr/>
        <p:txBody>
          <a:bodyPr/>
          <a:lstStyle/>
          <a:p>
            <a:r>
              <a:rPr lang="en-GB" sz="4400" dirty="0">
                <a:effectLst/>
                <a:latin typeface="Arial" panose="020B0604020202020204" pitchFamily="34" charset="0"/>
                <a:ea typeface="Times New Roman" panose="02020603050405020304" pitchFamily="18" charset="0"/>
              </a:rPr>
              <a:t>References</a:t>
            </a:r>
            <a:endParaRPr b="1" dirty="0"/>
          </a:p>
        </p:txBody>
      </p:sp>
      <p:sp>
        <p:nvSpPr>
          <p:cNvPr id="3" name="Content Placeholder 2">
            <a:extLst>
              <a:ext uri="{FF2B5EF4-FFF2-40B4-BE49-F238E27FC236}">
                <a16:creationId xmlns:a16="http://schemas.microsoft.com/office/drawing/2014/main" id="{BC3F47C2-6D00-AAD1-99D0-304964D45359}"/>
              </a:ext>
            </a:extLst>
          </p:cNvPr>
          <p:cNvSpPr>
            <a:spLocks noGrp="1"/>
          </p:cNvSpPr>
          <p:nvPr>
            <p:ph idx="1"/>
          </p:nvPr>
        </p:nvSpPr>
        <p:spPr/>
        <p:txBody>
          <a:bodyPr>
            <a:noAutofit/>
          </a:bodyPr>
          <a:lstStyle/>
          <a:p>
            <a:pPr algn="just">
              <a:spcBef>
                <a:spcPts val="0"/>
              </a:spcBef>
            </a:pPr>
            <a:r>
              <a:rPr lang="en-GB" sz="1200" dirty="0">
                <a:effectLst/>
                <a:latin typeface="Arial" panose="020B0604020202020204" pitchFamily="34" charset="0"/>
                <a:ea typeface="Arial" panose="020B0604020202020204" pitchFamily="34" charset="0"/>
              </a:rPr>
              <a:t>Rafferty, A.M. and Leary, A. (2023) ‘Nursing notes on a scandal’, </a:t>
            </a:r>
            <a:r>
              <a:rPr lang="en-GB" sz="1200" i="1" dirty="0">
                <a:effectLst/>
                <a:latin typeface="Arial" panose="020B0604020202020204" pitchFamily="34" charset="0"/>
                <a:ea typeface="Arial" panose="020B0604020202020204" pitchFamily="34" charset="0"/>
              </a:rPr>
              <a:t>Future Healthcare Journal</a:t>
            </a:r>
            <a:r>
              <a:rPr lang="en-GB" sz="1200" dirty="0">
                <a:effectLst/>
                <a:latin typeface="Arial" panose="020B0604020202020204" pitchFamily="34" charset="0"/>
                <a:ea typeface="Arial" panose="020B0604020202020204" pitchFamily="34" charset="0"/>
              </a:rPr>
              <a:t>, </a:t>
            </a:r>
            <a:r>
              <a:rPr lang="en-GB" sz="1200" i="1" dirty="0">
                <a:effectLst/>
                <a:latin typeface="Arial" panose="020B0604020202020204" pitchFamily="34" charset="0"/>
                <a:ea typeface="Arial" panose="020B0604020202020204" pitchFamily="34" charset="0"/>
              </a:rPr>
              <a:t>10</a:t>
            </a:r>
            <a:r>
              <a:rPr lang="en-GB" sz="1200" dirty="0">
                <a:effectLst/>
                <a:latin typeface="Arial" panose="020B0604020202020204" pitchFamily="34" charset="0"/>
                <a:ea typeface="Arial" panose="020B0604020202020204" pitchFamily="34" charset="0"/>
              </a:rPr>
              <a:t>(1), pp.3-6. Available at: </a:t>
            </a:r>
            <a:r>
              <a:rPr lang="en-GB" sz="1200" u="sng" dirty="0">
                <a:solidFill>
                  <a:srgbClr val="0000FF"/>
                </a:solidFill>
                <a:effectLst/>
                <a:latin typeface="Arial" panose="020B0604020202020204" pitchFamily="34" charset="0"/>
                <a:ea typeface="Arial" panose="020B0604020202020204" pitchFamily="34" charset="0"/>
                <a:hlinkClick r:id="rId2"/>
              </a:rPr>
              <a:t>https://www.sciencedirect.com/science/article/pii/S2514664524003746</a:t>
            </a:r>
            <a:r>
              <a:rPr lang="en-GB" sz="1200" dirty="0">
                <a:effectLst/>
                <a:latin typeface="Arial" panose="020B0604020202020204" pitchFamily="34" charset="0"/>
                <a:ea typeface="Arial" panose="020B0604020202020204" pitchFamily="34" charset="0"/>
              </a:rPr>
              <a:t> (Accessed: 12 March 2026)</a:t>
            </a:r>
            <a:endParaRPr lang="en-IN" sz="1200" dirty="0">
              <a:effectLst/>
              <a:latin typeface="Arial" panose="020B0604020202020204" pitchFamily="34" charset="0"/>
              <a:ea typeface="Arial" panose="020B0604020202020204" pitchFamily="34" charset="0"/>
            </a:endParaRPr>
          </a:p>
          <a:p>
            <a:pPr algn="just">
              <a:spcBef>
                <a:spcPts val="0"/>
              </a:spcBef>
            </a:pPr>
            <a:r>
              <a:rPr lang="en-GB" sz="1200" dirty="0">
                <a:effectLst/>
                <a:latin typeface="Arial" panose="020B0604020202020204" pitchFamily="34" charset="0"/>
                <a:ea typeface="Arial" panose="020B0604020202020204" pitchFamily="34" charset="0"/>
              </a:rPr>
              <a:t>Santry, H.P., </a:t>
            </a:r>
            <a:r>
              <a:rPr lang="en-GB" sz="1200" dirty="0" err="1">
                <a:effectLst/>
                <a:latin typeface="Arial" panose="020B0604020202020204" pitchFamily="34" charset="0"/>
                <a:ea typeface="Arial" panose="020B0604020202020204" pitchFamily="34" charset="0"/>
              </a:rPr>
              <a:t>Strassels</a:t>
            </a:r>
            <a:r>
              <a:rPr lang="en-GB" sz="1200" dirty="0">
                <a:effectLst/>
                <a:latin typeface="Arial" panose="020B0604020202020204" pitchFamily="34" charset="0"/>
                <a:ea typeface="Arial" panose="020B0604020202020204" pitchFamily="34" charset="0"/>
              </a:rPr>
              <a:t>, S.A., Ingraham, A.M., </a:t>
            </a:r>
            <a:r>
              <a:rPr lang="en-GB" sz="1200" dirty="0" err="1">
                <a:effectLst/>
                <a:latin typeface="Arial" panose="020B0604020202020204" pitchFamily="34" charset="0"/>
                <a:ea typeface="Arial" panose="020B0604020202020204" pitchFamily="34" charset="0"/>
              </a:rPr>
              <a:t>Oslock</a:t>
            </a:r>
            <a:r>
              <a:rPr lang="en-GB" sz="1200" dirty="0">
                <a:effectLst/>
                <a:latin typeface="Arial" panose="020B0604020202020204" pitchFamily="34" charset="0"/>
                <a:ea typeface="Arial" panose="020B0604020202020204" pitchFamily="34" charset="0"/>
              </a:rPr>
              <a:t>, W.M., Ricci, K.B., Paredes, A.Z., Heh, V.K., </a:t>
            </a:r>
            <a:r>
              <a:rPr lang="en-GB" sz="1200" dirty="0" err="1">
                <a:effectLst/>
                <a:latin typeface="Arial" panose="020B0604020202020204" pitchFamily="34" charset="0"/>
                <a:ea typeface="Arial" panose="020B0604020202020204" pitchFamily="34" charset="0"/>
              </a:rPr>
              <a:t>Baselice</a:t>
            </a:r>
            <a:r>
              <a:rPr lang="en-GB" sz="1200" dirty="0">
                <a:effectLst/>
                <a:latin typeface="Arial" panose="020B0604020202020204" pitchFamily="34" charset="0"/>
                <a:ea typeface="Arial" panose="020B0604020202020204" pitchFamily="34" charset="0"/>
              </a:rPr>
              <a:t>, H.E., Rushing, A.P., Diaz, A. and Daniel, V.T. (2020) ‘Identifying the fundamental structures and processes of care contributing to emergency general surgery quality using a mixed-methods Donabedian approach’, </a:t>
            </a:r>
            <a:r>
              <a:rPr lang="en-GB" sz="1200" i="1" dirty="0">
                <a:effectLst/>
                <a:latin typeface="Arial" panose="020B0604020202020204" pitchFamily="34" charset="0"/>
                <a:ea typeface="Arial" panose="020B0604020202020204" pitchFamily="34" charset="0"/>
              </a:rPr>
              <a:t>BMC medical research methodology</a:t>
            </a:r>
            <a:r>
              <a:rPr lang="en-GB" sz="1200" dirty="0">
                <a:effectLst/>
                <a:latin typeface="Arial" panose="020B0604020202020204" pitchFamily="34" charset="0"/>
                <a:ea typeface="Arial" panose="020B0604020202020204" pitchFamily="34" charset="0"/>
              </a:rPr>
              <a:t>, </a:t>
            </a:r>
            <a:r>
              <a:rPr lang="en-GB" sz="1200" i="1" dirty="0">
                <a:effectLst/>
                <a:latin typeface="Arial" panose="020B0604020202020204" pitchFamily="34" charset="0"/>
                <a:ea typeface="Arial" panose="020B0604020202020204" pitchFamily="34" charset="0"/>
              </a:rPr>
              <a:t>20</a:t>
            </a:r>
            <a:r>
              <a:rPr lang="en-GB" sz="1200" dirty="0">
                <a:effectLst/>
                <a:latin typeface="Arial" panose="020B0604020202020204" pitchFamily="34" charset="0"/>
                <a:ea typeface="Arial" panose="020B0604020202020204" pitchFamily="34" charset="0"/>
              </a:rPr>
              <a:t>(1), p.247. Available at: </a:t>
            </a:r>
            <a:r>
              <a:rPr lang="en-GB" sz="1200" u="sng" dirty="0">
                <a:solidFill>
                  <a:srgbClr val="0000FF"/>
                </a:solidFill>
                <a:effectLst/>
                <a:latin typeface="Arial" panose="020B0604020202020204" pitchFamily="34" charset="0"/>
                <a:ea typeface="Arial" panose="020B0604020202020204" pitchFamily="34" charset="0"/>
                <a:hlinkClick r:id="rId3"/>
              </a:rPr>
              <a:t>https://link.springer.com/content/pdf/10.1186/s12874-020-01096-7.pdf</a:t>
            </a:r>
            <a:r>
              <a:rPr lang="en-GB" sz="1200" dirty="0">
                <a:effectLst/>
                <a:latin typeface="Arial" panose="020B0604020202020204" pitchFamily="34" charset="0"/>
                <a:ea typeface="Arial" panose="020B0604020202020204" pitchFamily="34" charset="0"/>
              </a:rPr>
              <a:t> (Accessed: 12 March 2026)</a:t>
            </a:r>
            <a:endParaRPr lang="en-IN" sz="1200" dirty="0">
              <a:effectLst/>
              <a:latin typeface="Arial" panose="020B0604020202020204" pitchFamily="34" charset="0"/>
              <a:ea typeface="Arial" panose="020B0604020202020204" pitchFamily="34" charset="0"/>
            </a:endParaRPr>
          </a:p>
          <a:p>
            <a:pPr algn="just">
              <a:spcBef>
                <a:spcPts val="0"/>
              </a:spcBef>
            </a:pPr>
            <a:r>
              <a:rPr lang="en-GB" sz="1200" dirty="0" err="1">
                <a:effectLst/>
                <a:latin typeface="Arial" panose="020B0604020202020204" pitchFamily="34" charset="0"/>
                <a:ea typeface="Arial" panose="020B0604020202020204" pitchFamily="34" charset="0"/>
              </a:rPr>
              <a:t>Shabani</a:t>
            </a:r>
            <a:r>
              <a:rPr lang="en-GB" sz="1200" dirty="0">
                <a:effectLst/>
                <a:latin typeface="Arial" panose="020B0604020202020204" pitchFamily="34" charset="0"/>
                <a:ea typeface="Arial" panose="020B0604020202020204" pitchFamily="34" charset="0"/>
              </a:rPr>
              <a:t>, T., </a:t>
            </a:r>
            <a:r>
              <a:rPr lang="en-GB" sz="1200" dirty="0" err="1">
                <a:effectLst/>
                <a:latin typeface="Arial" panose="020B0604020202020204" pitchFamily="34" charset="0"/>
                <a:ea typeface="Arial" panose="020B0604020202020204" pitchFamily="34" charset="0"/>
              </a:rPr>
              <a:t>Jerie</a:t>
            </a:r>
            <a:r>
              <a:rPr lang="en-GB" sz="1200" dirty="0">
                <a:effectLst/>
                <a:latin typeface="Arial" panose="020B0604020202020204" pitchFamily="34" charset="0"/>
                <a:ea typeface="Arial" panose="020B0604020202020204" pitchFamily="34" charset="0"/>
              </a:rPr>
              <a:t>, S. and </a:t>
            </a:r>
            <a:r>
              <a:rPr lang="en-GB" sz="1200" dirty="0" err="1">
                <a:effectLst/>
                <a:latin typeface="Arial" panose="020B0604020202020204" pitchFamily="34" charset="0"/>
                <a:ea typeface="Arial" panose="020B0604020202020204" pitchFamily="34" charset="0"/>
              </a:rPr>
              <a:t>Shabani</a:t>
            </a:r>
            <a:r>
              <a:rPr lang="en-GB" sz="1200" dirty="0">
                <a:effectLst/>
                <a:latin typeface="Arial" panose="020B0604020202020204" pitchFamily="34" charset="0"/>
                <a:ea typeface="Arial" panose="020B0604020202020204" pitchFamily="34" charset="0"/>
              </a:rPr>
              <a:t>, T. (2024) ‘A comprehensive review of the Swiss cheese model in risk management’, </a:t>
            </a:r>
            <a:r>
              <a:rPr lang="en-GB" sz="1200" i="1" dirty="0">
                <a:effectLst/>
                <a:latin typeface="Arial" panose="020B0604020202020204" pitchFamily="34" charset="0"/>
                <a:ea typeface="Arial" panose="020B0604020202020204" pitchFamily="34" charset="0"/>
              </a:rPr>
              <a:t>Safety in extreme environments</a:t>
            </a:r>
            <a:r>
              <a:rPr lang="en-GB" sz="1200" dirty="0">
                <a:effectLst/>
                <a:latin typeface="Arial" panose="020B0604020202020204" pitchFamily="34" charset="0"/>
                <a:ea typeface="Arial" panose="020B0604020202020204" pitchFamily="34" charset="0"/>
              </a:rPr>
              <a:t>, </a:t>
            </a:r>
            <a:r>
              <a:rPr lang="en-GB" sz="1200" i="1" dirty="0">
                <a:effectLst/>
                <a:latin typeface="Arial" panose="020B0604020202020204" pitchFamily="34" charset="0"/>
                <a:ea typeface="Arial" panose="020B0604020202020204" pitchFamily="34" charset="0"/>
              </a:rPr>
              <a:t>6</a:t>
            </a:r>
            <a:r>
              <a:rPr lang="en-GB" sz="1200" dirty="0">
                <a:effectLst/>
                <a:latin typeface="Arial" panose="020B0604020202020204" pitchFamily="34" charset="0"/>
                <a:ea typeface="Arial" panose="020B0604020202020204" pitchFamily="34" charset="0"/>
              </a:rPr>
              <a:t>(1), pp.43-57. Available at: </a:t>
            </a:r>
            <a:r>
              <a:rPr lang="en-GB" sz="1200" u="sng" dirty="0">
                <a:solidFill>
                  <a:srgbClr val="0000FF"/>
                </a:solidFill>
                <a:effectLst/>
                <a:latin typeface="Arial" panose="020B0604020202020204" pitchFamily="34" charset="0"/>
                <a:ea typeface="Arial" panose="020B0604020202020204" pitchFamily="34" charset="0"/>
                <a:hlinkClick r:id="rId4"/>
              </a:rPr>
              <a:t>https://www.academia.edu/download/113129806/SWISS_CHEESE_MODEL.pdf</a:t>
            </a:r>
            <a:r>
              <a:rPr lang="en-GB" sz="1200" dirty="0">
                <a:effectLst/>
                <a:latin typeface="Arial" panose="020B0604020202020204" pitchFamily="34" charset="0"/>
                <a:ea typeface="Arial" panose="020B0604020202020204" pitchFamily="34" charset="0"/>
              </a:rPr>
              <a:t> (Accessed: 12 March 2026)</a:t>
            </a:r>
            <a:endParaRPr lang="en-IN" sz="1200" dirty="0">
              <a:effectLst/>
              <a:latin typeface="Arial" panose="020B0604020202020204" pitchFamily="34" charset="0"/>
              <a:ea typeface="Arial" panose="020B0604020202020204" pitchFamily="34" charset="0"/>
            </a:endParaRPr>
          </a:p>
          <a:p>
            <a:pPr algn="just">
              <a:spcBef>
                <a:spcPts val="0"/>
              </a:spcBef>
            </a:pPr>
            <a:r>
              <a:rPr lang="en-GB" sz="1200" dirty="0">
                <a:effectLst/>
                <a:latin typeface="Arial" panose="020B0604020202020204" pitchFamily="34" charset="0"/>
                <a:ea typeface="Arial" panose="020B0604020202020204" pitchFamily="34" charset="0"/>
              </a:rPr>
              <a:t>UK Government (2013) </a:t>
            </a:r>
            <a:r>
              <a:rPr lang="en-GB" sz="1200" i="1" dirty="0">
                <a:effectLst/>
                <a:latin typeface="Arial" panose="020B0604020202020204" pitchFamily="34" charset="0"/>
                <a:ea typeface="Arial" panose="020B0604020202020204" pitchFamily="34" charset="0"/>
              </a:rPr>
              <a:t>The Francis Report</a:t>
            </a:r>
            <a:r>
              <a:rPr lang="en-GB" sz="1200" dirty="0">
                <a:effectLst/>
                <a:latin typeface="Arial" panose="020B0604020202020204" pitchFamily="34" charset="0"/>
                <a:ea typeface="Arial" panose="020B0604020202020204" pitchFamily="34" charset="0"/>
              </a:rPr>
              <a:t>. Available at: </a:t>
            </a:r>
            <a:r>
              <a:rPr lang="en-GB" sz="1200" u="sng" dirty="0">
                <a:solidFill>
                  <a:srgbClr val="0000FF"/>
                </a:solidFill>
                <a:effectLst/>
                <a:latin typeface="Arial" panose="020B0604020202020204" pitchFamily="34" charset="0"/>
                <a:ea typeface="Arial" panose="020B0604020202020204" pitchFamily="34" charset="0"/>
                <a:hlinkClick r:id="rId5"/>
              </a:rPr>
              <a:t>https://assets.publishing.service.gov.uk/government/uploads/system/uploads/attachment_data/file/279124/0947.pdf</a:t>
            </a:r>
            <a:r>
              <a:rPr lang="en-GB" sz="1200" dirty="0">
                <a:effectLst/>
                <a:latin typeface="Arial" panose="020B0604020202020204" pitchFamily="34" charset="0"/>
                <a:ea typeface="Arial" panose="020B0604020202020204" pitchFamily="34" charset="0"/>
              </a:rPr>
              <a:t> (Accessed: 12 March 2026)</a:t>
            </a:r>
            <a:endParaRPr lang="en-IN" sz="1200" dirty="0">
              <a:effectLst/>
              <a:latin typeface="Arial" panose="020B0604020202020204" pitchFamily="34" charset="0"/>
              <a:ea typeface="Arial" panose="020B0604020202020204" pitchFamily="34" charset="0"/>
            </a:endParaRPr>
          </a:p>
          <a:p>
            <a:pPr algn="just">
              <a:spcBef>
                <a:spcPts val="0"/>
              </a:spcBef>
            </a:pPr>
            <a:r>
              <a:rPr lang="en-GB" sz="1200" dirty="0">
                <a:effectLst/>
                <a:latin typeface="Arial" panose="020B0604020202020204" pitchFamily="34" charset="0"/>
                <a:ea typeface="Arial" panose="020B0604020202020204" pitchFamily="34" charset="0"/>
              </a:rPr>
              <a:t>UK Parliament (2016) </a:t>
            </a:r>
            <a:r>
              <a:rPr lang="en-GB" sz="1200" i="1" dirty="0">
                <a:effectLst/>
                <a:latin typeface="Arial" panose="020B0604020202020204" pitchFamily="34" charset="0"/>
                <a:ea typeface="Arial" panose="020B0604020202020204" pitchFamily="34" charset="0"/>
              </a:rPr>
              <a:t>Health and Social Care Act 2012</a:t>
            </a:r>
            <a:r>
              <a:rPr lang="en-GB" sz="1200" dirty="0">
                <a:effectLst/>
                <a:latin typeface="Arial" panose="020B0604020202020204" pitchFamily="34" charset="0"/>
                <a:ea typeface="Arial" panose="020B0604020202020204" pitchFamily="34" charset="0"/>
              </a:rPr>
              <a:t>. Available at: </a:t>
            </a:r>
            <a:r>
              <a:rPr lang="en-GB" sz="1200" u="sng" dirty="0">
                <a:solidFill>
                  <a:srgbClr val="0000FF"/>
                </a:solidFill>
                <a:effectLst/>
                <a:latin typeface="Arial" panose="020B0604020202020204" pitchFamily="34" charset="0"/>
                <a:ea typeface="Arial" panose="020B0604020202020204" pitchFamily="34" charset="0"/>
                <a:hlinkClick r:id="rId6"/>
              </a:rPr>
              <a:t>https://researchbriefings.files.parliament.uk/documents/LLN-2016-0042/LLN-2016-0042.pdf</a:t>
            </a:r>
            <a:r>
              <a:rPr lang="en-GB" sz="1200" dirty="0">
                <a:effectLst/>
                <a:latin typeface="Arial" panose="020B0604020202020204" pitchFamily="34" charset="0"/>
                <a:ea typeface="Arial" panose="020B0604020202020204" pitchFamily="34" charset="0"/>
              </a:rPr>
              <a:t> (Accessed: 12 March 2026)</a:t>
            </a:r>
            <a:endParaRPr lang="en-IN" sz="1200" dirty="0">
              <a:effectLst/>
              <a:latin typeface="Arial" panose="020B0604020202020204" pitchFamily="34" charset="0"/>
              <a:ea typeface="Arial" panose="020B0604020202020204" pitchFamily="34" charset="0"/>
            </a:endParaRPr>
          </a:p>
          <a:p>
            <a:pPr algn="just">
              <a:spcBef>
                <a:spcPts val="0"/>
              </a:spcBef>
            </a:pPr>
            <a:endParaRPr lang="en-IN" sz="12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9045768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docProps/app.xml><?xml version="1.0" encoding="utf-8"?>
<Properties xmlns="http://schemas.openxmlformats.org/officeDocument/2006/extended-properties" xmlns:vt="http://schemas.openxmlformats.org/officeDocument/2006/docPropsVTypes">
  <Template>{D103D8D9-110D-E64F-8669-3B49C3D14995}tf10001076</Template>
  <TotalTime>135</TotalTime>
  <Words>2082</Words>
  <Application>Microsoft Office PowerPoint</Application>
  <PresentationFormat>Widescreen</PresentationFormat>
  <Paragraphs>118</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Wingdings 3</vt:lpstr>
      <vt:lpstr>Ion Boardroom</vt:lpstr>
      <vt:lpstr>Component 1 Individual Presentation: Mid Staffordshire NHS Foundation Trust scandal in the UK</vt:lpstr>
      <vt:lpstr>Introduction and case background</vt:lpstr>
      <vt:lpstr>Key quality concerns</vt:lpstr>
      <vt:lpstr>Root causes</vt:lpstr>
      <vt:lpstr>Continued</vt:lpstr>
      <vt:lpstr>Analysis of root causes</vt:lpstr>
      <vt:lpstr>Donabedian’s SPO model</vt:lpstr>
      <vt:lpstr>Donabedian’s SPO model</vt:lpstr>
      <vt:lpstr>Benchmark</vt:lpstr>
      <vt:lpstr>Contribution of policy issue </vt:lpstr>
      <vt:lpstr>Effect of policy issue</vt:lpstr>
      <vt:lpstr>Effect of policy issues and root causes on quality </vt:lpstr>
      <vt:lpstr>Effect of policy issue and root causes on efficiency and equity</vt:lpstr>
      <vt:lpstr>Component 2 (report) structure</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2026-03-13T01:39:46Z</dcterms:created>
  <dcterms:modified xsi:type="dcterms:W3CDTF">2026-03-22T21:45:32Z</dcterms:modified>
</cp:coreProperties>
</file>