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8"/>
  </p:notesMasterIdLst>
  <p:sldIdLst>
    <p:sldId id="256" r:id="rId2"/>
    <p:sldId id="257" r:id="rId3"/>
    <p:sldId id="27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80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170" autoAdjust="0"/>
  </p:normalViewPr>
  <p:slideViewPr>
    <p:cSldViewPr snapToGrid="0" snapToObjects="1">
      <p:cViewPr varScale="1">
        <p:scale>
          <a:sx n="64" d="100"/>
          <a:sy n="64" d="100"/>
        </p:scale>
        <p:origin x="1397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1078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3274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623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0378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7049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15620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70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4236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6760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095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4129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0336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94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752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9839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2900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9726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6330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023397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1142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980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3214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0167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9156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4083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8535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249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783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526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25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777240"/>
            <a:ext cx="7772400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 dirty="0">
                <a:solidFill>
                  <a:srgbClr val="25ABA4"/>
                </a:solidFill>
                <a:latin typeface="Aptos"/>
              </a:rPr>
              <a:t>MSc CYBERSECURITY AND DIGITAL FORENSICS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417320"/>
            <a:ext cx="10789920" cy="19202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900" b="1" i="0" dirty="0">
                <a:solidFill>
                  <a:srgbClr val="FFFFFF"/>
                </a:solidFill>
                <a:latin typeface="Georgia"/>
              </a:rPr>
              <a:t>A Cybersecure AI Framework for
Inventory </a:t>
            </a:r>
            <a:r>
              <a:rPr sz="2900" b="1" i="0" dirty="0" err="1">
                <a:solidFill>
                  <a:srgbClr val="FFFFFF"/>
                </a:solidFill>
                <a:latin typeface="Georgia"/>
              </a:rPr>
              <a:t>Optimisation</a:t>
            </a:r>
            <a:r>
              <a:rPr sz="2900" b="1" i="0" dirty="0">
                <a:solidFill>
                  <a:srgbClr val="FFFFFF"/>
                </a:solidFill>
                <a:latin typeface="Georgia"/>
              </a:rPr>
              <a:t>, Fraud Detection,
and Digital Forensic Readiness in Liquor Retail Businesses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3977639"/>
            <a:ext cx="73152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>
                <a:solidFill>
                  <a:srgbClr val="FFFFFF"/>
                </a:solidFill>
                <a:latin typeface="Aptos"/>
              </a:rPr>
              <a:t>Shah Neelkumar Jigarkumar  |  Student ID 2506171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4343400"/>
            <a:ext cx="73152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i="0">
                <a:solidFill>
                  <a:srgbClr val="CDD8E3"/>
                </a:solidFill>
                <a:latin typeface="Aptos"/>
              </a:rPr>
              <a:t>MSc Cybersecurity and Digital Forensics  |  UWTSD London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4709160"/>
            <a:ext cx="54864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i="0">
                <a:solidFill>
                  <a:srgbClr val="CDD8E3"/>
                </a:solidFill>
                <a:latin typeface="Aptos"/>
              </a:rPr>
              <a:t>Supervisor: Dr. Dipo Dunsin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720840" y="5303520"/>
            <a:ext cx="1051560" cy="384048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766560" y="5404104"/>
            <a:ext cx="96012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850" b="1" i="0">
                <a:solidFill>
                  <a:srgbClr val="25ABA4"/>
                </a:solidFill>
                <a:latin typeface="Aptos"/>
              </a:rPr>
              <a:t>AI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909560" y="5303520"/>
            <a:ext cx="1051560" cy="384048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955280" y="5404104"/>
            <a:ext cx="96012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850" b="1" i="0">
                <a:solidFill>
                  <a:srgbClr val="25ABA4"/>
                </a:solidFill>
                <a:latin typeface="Aptos"/>
              </a:rPr>
              <a:t>SECURITY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098280" y="5303520"/>
            <a:ext cx="1051560" cy="384048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144000" y="5404104"/>
            <a:ext cx="96012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850" b="1" i="0">
                <a:solidFill>
                  <a:srgbClr val="25ABA4"/>
                </a:solidFill>
                <a:latin typeface="Aptos"/>
              </a:rPr>
              <a:t>PRIVACY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287000" y="5303520"/>
            <a:ext cx="1051560" cy="384048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332720" y="5404104"/>
            <a:ext cx="960120" cy="1645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850" b="1" i="0">
                <a:solidFill>
                  <a:srgbClr val="25ABA4"/>
                </a:solidFill>
                <a:latin typeface="Aptos"/>
              </a:rPr>
              <a:t>FORENSICS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5078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 dirty="0">
                <a:solidFill>
                  <a:srgbClr val="12253D"/>
                </a:solidFill>
                <a:latin typeface="Georgia"/>
              </a:rPr>
              <a:t>What </a:t>
            </a:r>
            <a:r>
              <a:rPr lang="en-US" sz="2700" b="1" i="0" dirty="0">
                <a:solidFill>
                  <a:srgbClr val="12253D"/>
                </a:solidFill>
                <a:latin typeface="Georgia"/>
              </a:rPr>
              <a:t>to </a:t>
            </a:r>
            <a:r>
              <a:rPr sz="2700" b="1" i="0" dirty="0">
                <a:solidFill>
                  <a:srgbClr val="12253D"/>
                </a:solidFill>
                <a:latin typeface="Georgia"/>
              </a:rPr>
              <a:t>see in this project</a:t>
            </a:r>
            <a:r>
              <a:rPr lang="en-US" sz="2700" b="1" i="0" dirty="0">
                <a:solidFill>
                  <a:srgbClr val="12253D"/>
                </a:solidFill>
                <a:latin typeface="Georgia"/>
              </a:rPr>
              <a:t>?</a:t>
            </a:r>
            <a:endParaRPr sz="2700" b="1" i="0" dirty="0">
              <a:solidFill>
                <a:srgbClr val="12253D"/>
              </a:solidFill>
              <a:latin typeface="Georgia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 dirty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554480"/>
            <a:ext cx="3429000" cy="4434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828800"/>
            <a:ext cx="27432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THE PROBLEM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111944"/>
            <a:ext cx="3017520" cy="126188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900" b="1" i="0" dirty="0">
                <a:solidFill>
                  <a:srgbClr val="12253D"/>
                </a:solidFill>
                <a:latin typeface="Georgia"/>
              </a:rPr>
              <a:t>Liquor retail combines operational, regulatory and cybersecurity risks.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3383280"/>
            <a:ext cx="2743200" cy="1920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rPr dirty="0"/>
              <a:t>• Demand and stock uncertainty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rPr dirty="0"/>
              <a:t>• Transaction and refund anomalies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rPr dirty="0"/>
              <a:t>• Age-restricted sales across channels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rPr dirty="0"/>
              <a:t>• Need for trustworthy audit evidence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51960" y="1554480"/>
            <a:ext cx="3429000" cy="443484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26280" y="1828800"/>
            <a:ext cx="27432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MY RESPONSE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526280" y="2423160"/>
            <a:ext cx="614934" cy="713232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81144" y="2542032"/>
            <a:ext cx="505206" cy="5303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Design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141214" y="258775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250942" y="2423160"/>
            <a:ext cx="614934" cy="713232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5305805" y="2542032"/>
            <a:ext cx="505206" cy="5303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865876" y="258775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975604" y="2423160"/>
            <a:ext cx="614934" cy="713232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030468" y="2542032"/>
            <a:ext cx="505206" cy="5303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Attack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590538" y="258775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700266" y="2423160"/>
            <a:ext cx="614934" cy="713232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755130" y="2542032"/>
            <a:ext cx="505206" cy="5303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Evaluate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526280" y="3703320"/>
            <a:ext cx="2788920" cy="12801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 i="0">
                <a:solidFill>
                  <a:srgbClr val="FFFFFF"/>
                </a:solidFill>
                <a:latin typeface="Georgia"/>
              </a:rPr>
              <a:t>An integrated edge-native artefact rather than four separate demonstrations.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7909560" y="1554480"/>
            <a:ext cx="3657600" cy="4434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183879" y="1828800"/>
            <a:ext cx="29260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EVIDENCE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8183879" y="2331720"/>
            <a:ext cx="14173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293607" y="2487168"/>
            <a:ext cx="119786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0.487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321040" y="3081527"/>
            <a:ext cx="114300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RMSE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9784080" y="2331720"/>
            <a:ext cx="14173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9893807" y="2487168"/>
            <a:ext cx="119786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0.94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921240" y="3081527"/>
            <a:ext cx="114300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AUC-ROC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183879" y="3749039"/>
            <a:ext cx="14173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8293607" y="3904487"/>
            <a:ext cx="119786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5/5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321040" y="4498848"/>
            <a:ext cx="114300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tamper tests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9784080" y="3749039"/>
            <a:ext cx="14173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9893807" y="3904487"/>
            <a:ext cx="119786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23.39 ms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9905198" y="4563016"/>
            <a:ext cx="114300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 dirty="0">
                <a:solidFill>
                  <a:srgbClr val="5F6D7C"/>
                </a:solidFill>
                <a:latin typeface="Aptos"/>
              </a:rPr>
              <a:t>pipeline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8229600" y="5230368"/>
            <a:ext cx="292608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The results are reported within the controlled prototype scope.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411480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31C1B8"/>
                </a:solidFill>
                <a:latin typeface="Aptos"/>
              </a:rPr>
              <a:t>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713232"/>
            <a:ext cx="10972800" cy="6858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 i="0">
                <a:solidFill>
                  <a:srgbClr val="142A48"/>
                </a:solidFill>
                <a:latin typeface="Georgia"/>
              </a:rPr>
              <a:t>Why I Chose This Topic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600199"/>
            <a:ext cx="5349240" cy="4704347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3DC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31C1B8"/>
                </a:solidFill>
                <a:latin typeface="Aptos"/>
              </a:rPr>
              <a:t>PERSONAL MOTIVATION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240280"/>
            <a:ext cx="4526280" cy="2057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8000"/>
              </a:lnSpc>
              <a:spcAft>
                <a:spcPts val="500"/>
              </a:spcAft>
              <a:defRPr sz="1800">
                <a:solidFill>
                  <a:srgbClr val="1C2B3D"/>
                </a:solidFill>
                <a:latin typeface="Aptos"/>
              </a:defRPr>
            </a:pPr>
            <a:r>
              <a:t>Long-term interest in entering the liquor retail business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800">
                <a:solidFill>
                  <a:srgbClr val="1C2B3D"/>
                </a:solidFill>
                <a:latin typeface="Aptos"/>
              </a:defRPr>
            </a:pPr>
            <a:r>
              <a:t>Wanted to understand how technology could improve a real retail operation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800">
                <a:solidFill>
                  <a:srgbClr val="1C2B3D"/>
                </a:solidFill>
                <a:latin typeface="Aptos"/>
              </a:defRPr>
            </a:pPr>
            <a:r>
              <a:t>Supervisor guidance helped convert the business interest into an MSc cybersecurity problem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452628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31C1B8"/>
                </a:solidFill>
                <a:latin typeface="Aptos"/>
              </a:rPr>
              <a:t>ACADEMIC MOTIVATION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4828032"/>
            <a:ext cx="452628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8000"/>
              </a:lnSpc>
              <a:spcAft>
                <a:spcPts val="500"/>
              </a:spcAft>
              <a:defRPr sz="1700">
                <a:solidFill>
                  <a:srgbClr val="1C2B3D"/>
                </a:solidFill>
                <a:latin typeface="Aptos"/>
              </a:defRPr>
            </a:pPr>
            <a:r>
              <a:t>Combine AI, cybersecurity, privacy and digital forensics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700">
                <a:solidFill>
                  <a:srgbClr val="1C2B3D"/>
                </a:solidFill>
                <a:latin typeface="Aptos"/>
              </a:defRPr>
            </a:pPr>
            <a:r>
              <a:t>Design and evaluate a technical artefact rather than only discussing a concept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080760" y="1600200"/>
            <a:ext cx="5440680" cy="4251960"/>
          </a:xfrm>
          <a:prstGeom prst="roundRect">
            <a:avLst/>
          </a:prstGeom>
          <a:solidFill>
            <a:srgbClr val="142A48"/>
          </a:solidFill>
          <a:ln w="12700">
            <a:solidFill>
              <a:srgbClr val="142A4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00800" y="1874519"/>
            <a:ext cx="4389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31C1B8"/>
                </a:solidFill>
                <a:latin typeface="Aptos"/>
              </a:rPr>
              <a:t>THE RESEARCH LOGIC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00800" y="2423160"/>
            <a:ext cx="1085850" cy="914400"/>
          </a:xfrm>
          <a:prstGeom prst="roundRect">
            <a:avLst/>
          </a:prstGeom>
          <a:solidFill>
            <a:srgbClr val="142A48"/>
          </a:solidFill>
          <a:ln w="12700">
            <a:solidFill>
              <a:srgbClr val="142A4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73952" y="2578608"/>
            <a:ext cx="939546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50" b="1" i="0">
                <a:solidFill>
                  <a:srgbClr val="FFFFFF"/>
                </a:solidFill>
                <a:latin typeface="Aptos"/>
              </a:rPr>
              <a:t>Business
interest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486650" y="2578608"/>
            <a:ext cx="1371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FFFFFF"/>
                </a:solidFill>
                <a:latin typeface="Aptos"/>
              </a:rPr>
              <a:t>→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623810" y="2423160"/>
            <a:ext cx="1085850" cy="914400"/>
          </a:xfrm>
          <a:prstGeom prst="roundRect">
            <a:avLst/>
          </a:prstGeom>
          <a:solidFill>
            <a:srgbClr val="31C1B8"/>
          </a:solidFill>
          <a:ln w="12700">
            <a:solidFill>
              <a:srgbClr val="31C1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696962" y="2578608"/>
            <a:ext cx="939546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50" b="1" i="0">
                <a:solidFill>
                  <a:srgbClr val="FFFFFF"/>
                </a:solidFill>
                <a:latin typeface="Aptos"/>
              </a:rPr>
              <a:t>Retail
problem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709660" y="2578608"/>
            <a:ext cx="1371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FFFFFF"/>
                </a:solidFill>
                <a:latin typeface="Aptos"/>
              </a:rPr>
              <a:t>→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846820" y="2423160"/>
            <a:ext cx="1085850" cy="914400"/>
          </a:xfrm>
          <a:prstGeom prst="roundRect">
            <a:avLst/>
          </a:prstGeom>
          <a:solidFill>
            <a:srgbClr val="142A48"/>
          </a:solidFill>
          <a:ln w="12700">
            <a:solidFill>
              <a:srgbClr val="142A4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919972" y="2578608"/>
            <a:ext cx="939546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50" b="1" i="0">
                <a:solidFill>
                  <a:srgbClr val="FFFFFF"/>
                </a:solidFill>
                <a:latin typeface="Aptos"/>
              </a:rPr>
              <a:t>Cybersecurity
research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932670" y="2578608"/>
            <a:ext cx="1371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FFFFFF"/>
                </a:solidFill>
                <a:latin typeface="Aptos"/>
              </a:rPr>
              <a:t>→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0069830" y="2423160"/>
            <a:ext cx="1085850" cy="914400"/>
          </a:xfrm>
          <a:prstGeom prst="roundRect">
            <a:avLst/>
          </a:prstGeom>
          <a:solidFill>
            <a:srgbClr val="31C1B8"/>
          </a:solidFill>
          <a:ln w="12700">
            <a:solidFill>
              <a:srgbClr val="31C1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142982" y="2578608"/>
            <a:ext cx="939546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50" b="1" i="0">
                <a:solidFill>
                  <a:srgbClr val="FFFFFF"/>
                </a:solidFill>
                <a:latin typeface="Aptos"/>
              </a:rPr>
              <a:t>Prototype &amp;
evaluation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00800" y="3977639"/>
            <a:ext cx="4663440" cy="914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FFFFFF"/>
                </a:solidFill>
                <a:latin typeface="Georgia"/>
              </a:rPr>
              <a:t>“The business context determined the domain.
Cybersecurity and digital forensics determined the contribution.”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7ECA23C-3C4C-86F5-03AB-8F786EF64901}"/>
              </a:ext>
            </a:extLst>
          </p:cNvPr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 dirty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48640" y="713232"/>
            <a:ext cx="10972800" cy="6858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 i="0">
                <a:solidFill>
                  <a:srgbClr val="142A48"/>
                </a:solidFill>
                <a:latin typeface="Georgia"/>
              </a:rPr>
              <a:t>Why Liquor Retail Needs Better Security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600200"/>
            <a:ext cx="2514600" cy="1965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3DC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58952" y="1810512"/>
            <a:ext cx="21488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31C1B8"/>
                </a:solidFill>
                <a:latin typeface="Aptos"/>
              </a:rPr>
              <a:t>INVENTORY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2267712"/>
            <a:ext cx="20574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700" b="1" i="0">
                <a:solidFill>
                  <a:srgbClr val="142A48"/>
                </a:solidFill>
                <a:latin typeface="Aptos"/>
              </a:rPr>
              <a:t>Demand changes
Stockouts
Overstocking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83279" y="1600200"/>
            <a:ext cx="2514600" cy="1965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3DC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547872" y="1810512"/>
            <a:ext cx="21488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31C1B8"/>
                </a:solidFill>
                <a:latin typeface="Aptos"/>
              </a:rPr>
              <a:t>FRAUD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11879" y="2267712"/>
            <a:ext cx="20574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700" b="1" i="0">
                <a:solidFill>
                  <a:srgbClr val="142A48"/>
                </a:solidFill>
                <a:latin typeface="Aptos"/>
              </a:rPr>
              <a:t>Refund abuse
Unusual transactions
Insider risk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172200" y="1600200"/>
            <a:ext cx="2514600" cy="1965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3DC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36792" y="1810512"/>
            <a:ext cx="21488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31C1B8"/>
                </a:solidFill>
                <a:latin typeface="Aptos"/>
              </a:rPr>
              <a:t>AGE ASSURANCE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00800" y="2267712"/>
            <a:ext cx="20574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700" b="1" i="0">
                <a:solidFill>
                  <a:srgbClr val="142A48"/>
                </a:solidFill>
                <a:latin typeface="Aptos"/>
              </a:rPr>
              <a:t>In-store checks
Online delivery
Identity information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61119" y="1600200"/>
            <a:ext cx="2514600" cy="1965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3DC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125711" y="1810512"/>
            <a:ext cx="21488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31C1B8"/>
                </a:solidFill>
                <a:latin typeface="Aptos"/>
              </a:rPr>
              <a:t>FORENSICS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89719" y="2267712"/>
            <a:ext cx="20574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700" b="1" i="0">
                <a:solidFill>
                  <a:srgbClr val="142A48"/>
                </a:solidFill>
                <a:latin typeface="Aptos"/>
              </a:rPr>
              <a:t>Audit trails
Tampering
Incident investigation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2960" y="3977639"/>
            <a:ext cx="10515600" cy="1143000"/>
          </a:xfrm>
          <a:prstGeom prst="roundRect">
            <a:avLst/>
          </a:prstGeom>
          <a:solidFill>
            <a:srgbClr val="142A48"/>
          </a:solidFill>
          <a:ln w="12700">
            <a:solidFill>
              <a:srgbClr val="142A4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97280" y="4270248"/>
            <a:ext cx="996696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100" b="1" i="0">
                <a:solidFill>
                  <a:srgbClr val="FFFFFF"/>
                </a:solidFill>
                <a:latin typeface="Aptos"/>
              </a:rPr>
              <a:t>ONE RETAIL SYSTEM  →  MULTIPLE CONNECTED SECURITY PROBLEMS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14400" y="5440680"/>
            <a:ext cx="103327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0" i="0">
                <a:solidFill>
                  <a:srgbClr val="5C6A7A"/>
                </a:solidFill>
                <a:latin typeface="Aptos"/>
              </a:rPr>
              <a:t>Research focus: improve operational intelligence without weakening privacy, security or forensic readiness.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56D9C47-C189-832C-FCF8-7F6D2B64C384}"/>
              </a:ext>
            </a:extLst>
          </p:cNvPr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 dirty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48640" y="713232"/>
            <a:ext cx="10972800" cy="6858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 i="0">
                <a:solidFill>
                  <a:srgbClr val="142A48"/>
                </a:solidFill>
                <a:latin typeface="Georgia"/>
              </a:rPr>
              <a:t>One Retail System. Multiple Connected Risks.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554480"/>
            <a:ext cx="6629400" cy="4389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3DC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28800"/>
            <a:ext cx="1828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31C1B8"/>
                </a:solidFill>
                <a:latin typeface="Aptos"/>
              </a:rPr>
              <a:t>THE PROBLEM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212848"/>
            <a:ext cx="598932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8000"/>
              </a:lnSpc>
              <a:spcAft>
                <a:spcPts val="500"/>
              </a:spcAft>
              <a:defRPr sz="1700">
                <a:solidFill>
                  <a:srgbClr val="1C2B3D"/>
                </a:solidFill>
                <a:latin typeface="Aptos"/>
              </a:defRPr>
            </a:pPr>
            <a:r>
              <a:t>Inventory uncertainty can lead to stockouts or excess working capital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700">
                <a:solidFill>
                  <a:srgbClr val="1C2B3D"/>
                </a:solidFill>
                <a:latin typeface="Aptos"/>
              </a:defRPr>
            </a:pPr>
            <a:r>
              <a:t>Fraud detection needs to identify unusual behaviour without relying only on fixed rules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700">
                <a:solidFill>
                  <a:srgbClr val="1C2B3D"/>
                </a:solidFill>
                <a:latin typeface="Aptos"/>
              </a:defRPr>
            </a:pPr>
            <a:r>
              <a:t>Age-restricted sales require reliable verification across in-store and remote channels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700">
                <a:solidFill>
                  <a:srgbClr val="1C2B3D"/>
                </a:solidFill>
                <a:latin typeface="Aptos"/>
              </a:defRPr>
            </a:pPr>
            <a:r>
              <a:t>Customer ID information must be handled with data minimisation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700">
                <a:solidFill>
                  <a:srgbClr val="1C2B3D"/>
                </a:solidFill>
                <a:latin typeface="Aptos"/>
              </a:defRPr>
            </a:pPr>
            <a:r>
              <a:t>Retail records should remain auditable and tamper-evident for investigation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79" y="1554480"/>
            <a:ext cx="4069080" cy="4389120"/>
          </a:xfrm>
          <a:prstGeom prst="roundRect">
            <a:avLst/>
          </a:prstGeom>
          <a:solidFill>
            <a:srgbClr val="142A48"/>
          </a:solidFill>
          <a:ln w="12700">
            <a:solidFill>
              <a:srgbClr val="142A4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818120" y="1847088"/>
            <a:ext cx="34290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31C1B8"/>
                </a:solidFill>
                <a:latin typeface="Aptos"/>
              </a:rPr>
              <a:t>CENTRAL RESEARCH QUESTION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18120" y="2468880"/>
            <a:ext cx="3429000" cy="23317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2000" b="1" i="0">
                <a:solidFill>
                  <a:srgbClr val="FFFFFF"/>
                </a:solidFill>
                <a:latin typeface="Georgia"/>
              </a:rPr>
              <a:t>How can a liquor retailer use AI to improve inventory optimisation and fraud detection while maintaining cybersecurity, privacy and digital forensic readiness?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8271A3-6661-2C71-54BC-076DF4546324}"/>
              </a:ext>
            </a:extLst>
          </p:cNvPr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 dirty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377788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 dirty="0">
                <a:solidFill>
                  <a:srgbClr val="12253D"/>
                </a:solidFill>
                <a:latin typeface="Georgia"/>
              </a:rPr>
              <a:t>Research gap: the technologies existed, but the integration was missing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508760"/>
            <a:ext cx="3657600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783080"/>
            <a:ext cx="31089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LITERATURE COVERS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194560"/>
            <a:ext cx="297180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Inventory forecasting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Fraud / anomaly detection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Edge security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Privacy-preserving processing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Digital forensic readiness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80560" y="1508760"/>
            <a:ext cx="7086600" cy="452628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800600" y="1783080"/>
            <a:ext cx="5943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THREE GAPS IDENTIFIED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800600" y="2240280"/>
            <a:ext cx="24231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>
                <a:solidFill>
                  <a:srgbClr val="FFFFFF"/>
                </a:solidFill>
                <a:latin typeface="Aptos"/>
              </a:rPr>
              <a:t>1  Integration gap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69480" y="2240280"/>
            <a:ext cx="365760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8E3ED"/>
                </a:solidFill>
                <a:latin typeface="Aptos"/>
              </a:rPr>
              <a:t>Capabilities are commonly researched separately.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00600" y="3200400"/>
            <a:ext cx="24231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>
                <a:solidFill>
                  <a:srgbClr val="FFFFFF"/>
                </a:solidFill>
                <a:latin typeface="Aptos"/>
              </a:rPr>
              <a:t>2  Evidentiary–privacy gap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269480" y="3200400"/>
            <a:ext cx="365760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8E3ED"/>
                </a:solidFill>
                <a:latin typeface="Aptos"/>
              </a:rPr>
              <a:t>Evidence must remain useful without unnecessary retention of sensitive identity data.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00600" y="4160520"/>
            <a:ext cx="24231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500" b="1" i="0">
                <a:solidFill>
                  <a:srgbClr val="FFFFFF"/>
                </a:solidFill>
                <a:latin typeface="Aptos"/>
              </a:rPr>
              <a:t>3  Multi-channel gap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269480" y="4160520"/>
            <a:ext cx="365760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8E3ED"/>
                </a:solidFill>
                <a:latin typeface="Aptos"/>
              </a:rPr>
              <a:t>In-store and remote alcohol sales create different verification workflows.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800600" y="5394960"/>
            <a:ext cx="59893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25ABA4"/>
                </a:solidFill>
                <a:latin typeface="Aptos"/>
              </a:rPr>
              <a:t>Research response → one integrated edge-native framework.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Aim, objectives and traceability to evidence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463040"/>
            <a:ext cx="10972800" cy="96012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719072"/>
            <a:ext cx="1042416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600" b="1" i="0">
                <a:solidFill>
                  <a:srgbClr val="FFFFFF"/>
                </a:solidFill>
                <a:latin typeface="Aptos"/>
              </a:rPr>
              <a:t>AIM  •  Design and evaluate a cybersecure AI framework supporting inventory optimisation, fraud detection and digital forensic readiness in liquor retail.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2697480"/>
            <a:ext cx="109728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22960" y="2770632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O1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25880" y="2761488"/>
            <a:ext cx="5577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1" i="0">
                <a:solidFill>
                  <a:srgbClr val="12253D"/>
                </a:solidFill>
                <a:latin typeface="Aptos"/>
              </a:rPr>
              <a:t>Identify operational, security and compliance challenges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995160" y="2761488"/>
            <a:ext cx="42976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5F6D7C"/>
                </a:solidFill>
                <a:latin typeface="Aptos"/>
              </a:rPr>
              <a:t>Problem + literature gap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40080" y="3200400"/>
            <a:ext cx="10972800" cy="411480"/>
          </a:xfrm>
          <a:prstGeom prst="rect">
            <a:avLst/>
          </a:prstGeom>
          <a:solidFill>
            <a:srgbClr val="EFF4F8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2960" y="3273552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O2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25880" y="3264408"/>
            <a:ext cx="5577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1" i="0">
                <a:solidFill>
                  <a:srgbClr val="12253D"/>
                </a:solidFill>
                <a:latin typeface="Aptos"/>
              </a:rPr>
              <a:t>Develop inventory optimisation using XGBoost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995160" y="3264408"/>
            <a:ext cx="42976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5F6D7C"/>
                </a:solidFill>
                <a:latin typeface="Aptos"/>
              </a:rPr>
              <a:t>RMSE + ROP output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40080" y="3703320"/>
            <a:ext cx="109728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2960" y="3776472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O3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325880" y="3767328"/>
            <a:ext cx="5577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1" i="0">
                <a:solidFill>
                  <a:srgbClr val="12253D"/>
                </a:solidFill>
                <a:latin typeface="Aptos"/>
              </a:rPr>
              <a:t>Develop fraud anomaly detection using Isolation Forest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95160" y="3767328"/>
            <a:ext cx="42976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5F6D7C"/>
                </a:solidFill>
                <a:latin typeface="Aptos"/>
              </a:rPr>
              <a:t>AUC-ROC + PR-AUC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40080" y="4206240"/>
            <a:ext cx="10972800" cy="411480"/>
          </a:xfrm>
          <a:prstGeom prst="rect">
            <a:avLst/>
          </a:prstGeom>
          <a:solidFill>
            <a:srgbClr val="EFF4F8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22960" y="4279392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O4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25880" y="4270248"/>
            <a:ext cx="5577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1" i="0">
                <a:solidFill>
                  <a:srgbClr val="12253D"/>
                </a:solidFill>
                <a:latin typeface="Aptos"/>
              </a:rPr>
              <a:t>Integrate security and privacy controls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995160" y="4270248"/>
            <a:ext cx="42976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5F6D7C"/>
                </a:solidFill>
                <a:latin typeface="Aptos"/>
              </a:rPr>
              <a:t>Edge processing + data minimisation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40080" y="4709160"/>
            <a:ext cx="109728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22960" y="4782312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O5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25880" y="4773168"/>
            <a:ext cx="5577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1" i="0">
                <a:solidFill>
                  <a:srgbClr val="12253D"/>
                </a:solidFill>
                <a:latin typeface="Aptos"/>
              </a:rPr>
              <a:t>Develop digital forensic readiness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95160" y="4773168"/>
            <a:ext cx="42976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5F6D7C"/>
                </a:solidFill>
                <a:latin typeface="Aptos"/>
              </a:rPr>
              <a:t>SHA-256 ledger + tamper tests</a:t>
            </a:r>
          </a:p>
        </p:txBody>
      </p:sp>
      <p:sp>
        <p:nvSpPr>
          <p:cNvPr id="29" name="Rectangle 28"/>
          <p:cNvSpPr/>
          <p:nvPr/>
        </p:nvSpPr>
        <p:spPr>
          <a:xfrm>
            <a:off x="640080" y="5212080"/>
            <a:ext cx="10972800" cy="411480"/>
          </a:xfrm>
          <a:prstGeom prst="rect">
            <a:avLst/>
          </a:prstGeom>
          <a:solidFill>
            <a:srgbClr val="EFF4F8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822960" y="5285232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O6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325880" y="5276088"/>
            <a:ext cx="5577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1" i="0">
                <a:solidFill>
                  <a:srgbClr val="12253D"/>
                </a:solidFill>
                <a:latin typeface="Aptos"/>
              </a:rPr>
              <a:t>Evaluate the integrated framework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995160" y="5276088"/>
            <a:ext cx="42976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5F6D7C"/>
                </a:solidFill>
                <a:latin typeface="Aptos"/>
              </a:rPr>
              <a:t>Latency + stress + adversarial testing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FC7ACE2-94FF-EA5B-3990-19A2C1CC8AD2}"/>
              </a:ext>
            </a:extLst>
          </p:cNvPr>
          <p:cNvSpPr txBox="1"/>
          <p:nvPr/>
        </p:nvSpPr>
        <p:spPr>
          <a:xfrm>
            <a:off x="822960" y="5896274"/>
            <a:ext cx="1051560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400" b="0" i="0" dirty="0">
                <a:solidFill>
                  <a:srgbClr val="5C6A7A"/>
                </a:solidFill>
                <a:latin typeface="Aptos"/>
              </a:rPr>
              <a:t>Research questions connect the objectives to inventory, fraud, privacy, forensics and overall feasibility.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Why Design Science Research?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ds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3749039" cy="9724070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4617720" y="1554480"/>
            <a:ext cx="6903720" cy="4389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937760" y="1828800"/>
            <a:ext cx="62179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WHY DSR FITS THIS DISSERTATION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937760" y="2286000"/>
            <a:ext cx="5897880" cy="2240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The research produces a technical artefact.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The artefact is designed around a real operational problem.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The prototype is implemented, tested and evaluated.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Evaluation feeds back into design decisions.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t>• The final contribution is supported by measurable evidence.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937760" y="4892040"/>
            <a:ext cx="883920" cy="59436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992624" y="5010912"/>
            <a:ext cx="774192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Problem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21680" y="5056631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931408" y="4892040"/>
            <a:ext cx="883920" cy="59436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986272" y="5010912"/>
            <a:ext cx="774192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Objectives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815328" y="5056631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925056" y="4892040"/>
            <a:ext cx="883920" cy="59436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979920" y="5010912"/>
            <a:ext cx="774192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Design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808976" y="5056631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918704" y="4892040"/>
            <a:ext cx="883920" cy="59436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7973568" y="5010912"/>
            <a:ext cx="774192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Implement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02624" y="5056631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912352" y="4892040"/>
            <a:ext cx="883920" cy="59436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967216" y="5010912"/>
            <a:ext cx="774192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Evaluate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796272" y="5056631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9906000" y="4892040"/>
            <a:ext cx="883920" cy="59436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960864" y="5010912"/>
            <a:ext cx="774192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Synthesis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22960" y="5623560"/>
            <a:ext cx="3291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0" i="1">
                <a:solidFill>
                  <a:srgbClr val="5F6D7C"/>
                </a:solidFill>
                <a:latin typeface="Aptos"/>
              </a:rPr>
              <a:t>Figure 3.1 from the dissertation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STRIDE: connecting threats to controls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strid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4023360" cy="7022592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4800600" y="1508760"/>
            <a:ext cx="6766560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120640" y="1810512"/>
            <a:ext cx="5943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EXAMPLES OF THREAT → CONTROL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120640" y="2240280"/>
            <a:ext cx="10972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Spoofing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09360" y="2240280"/>
            <a:ext cx="196596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Remote ID upload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21040" y="2240280"/>
            <a:ext cx="27432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25ABA4"/>
                </a:solidFill>
                <a:latin typeface="Aptos"/>
              </a:rPr>
              <a:t>→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41080" y="2240280"/>
            <a:ext cx="24688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12253D"/>
                </a:solidFill>
                <a:latin typeface="Aptos"/>
              </a:rPr>
              <a:t>In-memory document handling + verification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120640" y="2990088"/>
            <a:ext cx="10972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Tampering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09360" y="2990088"/>
            <a:ext cx="196596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Sale/refund modification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21040" y="2990088"/>
            <a:ext cx="27432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25ABA4"/>
                </a:solidFill>
                <a:latin typeface="Aptos"/>
              </a:rPr>
              <a:t>→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41080" y="2990088"/>
            <a:ext cx="24688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12253D"/>
                </a:solidFill>
                <a:latin typeface="Aptos"/>
              </a:rPr>
              <a:t>Anomaly monitoring + cryptographic ledger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120640" y="3739896"/>
            <a:ext cx="10972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Repudiation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09360" y="3739896"/>
            <a:ext cx="196596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Disputed historical event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21040" y="3739896"/>
            <a:ext cx="27432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25ABA4"/>
                </a:solidFill>
                <a:latin typeface="Aptos"/>
              </a:rPr>
              <a:t>→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41080" y="3739896"/>
            <a:ext cx="24688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12253D"/>
                </a:solidFill>
                <a:latin typeface="Aptos"/>
              </a:rPr>
              <a:t>Parent-linked SHA-256 audit record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120640" y="4489704"/>
            <a:ext cx="10972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Information exposure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09360" y="4489704"/>
            <a:ext cx="196596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Raw identity images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321040" y="4489704"/>
            <a:ext cx="27432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25ABA4"/>
                </a:solidFill>
                <a:latin typeface="Aptos"/>
              </a:rPr>
              <a:t>→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641080" y="4489704"/>
            <a:ext cx="24688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12253D"/>
                </a:solidFill>
                <a:latin typeface="Aptos"/>
              </a:rPr>
              <a:t>Transient processing / no intended disk retention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120640" y="5349240"/>
            <a:ext cx="594360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400" b="1" i="0">
                <a:solidFill>
                  <a:srgbClr val="25ABA4"/>
                </a:solidFill>
                <a:latin typeface="Aptos"/>
              </a:rPr>
              <a:t>The threat model informed architecture and test design.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Four-layer edge-native architecture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22560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 dirty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914400" y="1554480"/>
            <a:ext cx="10241280" cy="713232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1A37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43000" y="1673352"/>
            <a:ext cx="2468880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  <a:latin typeface="Aptos"/>
              </a:rPr>
              <a:t>1  DATA + PRIVACY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11880" y="1645920"/>
            <a:ext cx="722376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POS • Website / delivery • In-memory ID processing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06440" y="2240280"/>
            <a:ext cx="4572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400" b="1" i="0">
                <a:solidFill>
                  <a:srgbClr val="12253D"/>
                </a:solidFill>
                <a:latin typeface="Aptos"/>
              </a:rPr>
              <a:t>↓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14400" y="2542032"/>
            <a:ext cx="10241280" cy="713232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143000" y="2660904"/>
            <a:ext cx="2468880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  <a:latin typeface="Aptos"/>
              </a:rPr>
              <a:t>2  AI ENGINE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11880" y="2633472"/>
            <a:ext cx="722376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XGBoost demand • Isolation Forest anomalies • OpenCV workflow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06440" y="3227832"/>
            <a:ext cx="4572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400" b="1" i="0">
                <a:solidFill>
                  <a:srgbClr val="12253D"/>
                </a:solidFill>
                <a:latin typeface="Aptos"/>
              </a:rPr>
              <a:t>↓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14400" y="3529584"/>
            <a:ext cx="10241280" cy="713232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1A37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143000" y="3648456"/>
            <a:ext cx="2468880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  <a:latin typeface="Aptos"/>
              </a:rPr>
              <a:t>3  SECURITY + GOVERNANCE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11880" y="3621024"/>
            <a:ext cx="722376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NIST CSF 2.0 • AI RMF • policy rules • role controls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806440" y="4215384"/>
            <a:ext cx="4572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400" b="1" i="0">
                <a:solidFill>
                  <a:srgbClr val="12253D"/>
                </a:solidFill>
                <a:latin typeface="Aptos"/>
              </a:rPr>
              <a:t>↓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14400" y="4517136"/>
            <a:ext cx="10241280" cy="713232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143000" y="4636008"/>
            <a:ext cx="2468880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FFFFFF"/>
                </a:solidFill>
                <a:latin typeface="Aptos"/>
              </a:rPr>
              <a:t>4  FORENSIC LAYER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611880" y="4608576"/>
            <a:ext cx="722376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SQLite WAL • DocHash • SHA-256 linked audit ledger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914400" y="5532120"/>
            <a:ext cx="10241280" cy="594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143000" y="5641848"/>
            <a:ext cx="9784080" cy="3200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50" b="1" i="0">
                <a:solidFill>
                  <a:srgbClr val="12253D"/>
                </a:solidFill>
                <a:latin typeface="Aptos"/>
              </a:rPr>
              <a:t>Design principle: sensitive inputs are processed locally and transiently wherever possible; only operationally and forensically necessary information is retained.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411480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31C1B8"/>
                </a:solidFill>
                <a:latin typeface="Aptos"/>
              </a:rPr>
              <a:t>SYSTEM DESIGN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713232"/>
            <a:ext cx="1097280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 i="0">
                <a:solidFill>
                  <a:schemeClr val="accent1">
                    <a:lumMod val="50000"/>
                  </a:schemeClr>
                </a:solidFill>
                <a:latin typeface="Georgia"/>
              </a:rPr>
              <a:t>Proposed Cybersecure Edge-Native Architecture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508760"/>
            <a:ext cx="10561320" cy="621792"/>
          </a:xfrm>
          <a:prstGeom prst="roundRect">
            <a:avLst/>
          </a:prstGeom>
          <a:solidFill>
            <a:srgbClr val="0E1F37"/>
          </a:solidFill>
          <a:ln w="12700">
            <a:solidFill>
              <a:srgbClr val="31C1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51560" y="1627631"/>
            <a:ext cx="2148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31C1B8"/>
                </a:solidFill>
                <a:latin typeface="Aptos"/>
              </a:rPr>
              <a:t>USERS / CHANNELS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46120" y="1600200"/>
            <a:ext cx="76809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Customer • Cashier • Manager • Auditor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2331720"/>
            <a:ext cx="10561320" cy="621792"/>
          </a:xfrm>
          <a:prstGeom prst="roundRect">
            <a:avLst/>
          </a:prstGeom>
          <a:solidFill>
            <a:srgbClr val="193755"/>
          </a:solidFill>
          <a:ln w="12700">
            <a:solidFill>
              <a:srgbClr val="31C1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51560" y="2450591"/>
            <a:ext cx="2148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31C1B8"/>
                </a:solidFill>
                <a:latin typeface="Aptos"/>
              </a:rPr>
              <a:t>APPLICATION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46120" y="2423160"/>
            <a:ext cx="76809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Streamlit UI • Workflow Logic • Role Controls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" y="3154680"/>
            <a:ext cx="10561320" cy="621792"/>
          </a:xfrm>
          <a:prstGeom prst="roundRect">
            <a:avLst/>
          </a:prstGeom>
          <a:solidFill>
            <a:srgbClr val="0E1F37"/>
          </a:solidFill>
          <a:ln w="12700">
            <a:solidFill>
              <a:srgbClr val="31C1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051560" y="3273552"/>
            <a:ext cx="2148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31C1B8"/>
                </a:solidFill>
                <a:latin typeface="Aptos"/>
              </a:rPr>
              <a:t>AI / VISION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246120" y="3246120"/>
            <a:ext cx="76809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XGBoost • Isolation Forest • OpenCV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2960" y="3977639"/>
            <a:ext cx="10561320" cy="621792"/>
          </a:xfrm>
          <a:prstGeom prst="roundRect">
            <a:avLst/>
          </a:prstGeom>
          <a:solidFill>
            <a:srgbClr val="193755"/>
          </a:solidFill>
          <a:ln w="12700">
            <a:solidFill>
              <a:srgbClr val="31C1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051560" y="4096511"/>
            <a:ext cx="2148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31C1B8"/>
                </a:solidFill>
                <a:latin typeface="Aptos"/>
              </a:rPr>
              <a:t>DATA / FORENSICS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246120" y="4069079"/>
            <a:ext cx="76809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SQLite WAL • DocHash • SHA-256 Ledger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2960" y="4800600"/>
            <a:ext cx="10561320" cy="621792"/>
          </a:xfrm>
          <a:prstGeom prst="roundRect">
            <a:avLst/>
          </a:prstGeom>
          <a:solidFill>
            <a:srgbClr val="0E1F37"/>
          </a:solidFill>
          <a:ln w="12700">
            <a:solidFill>
              <a:srgbClr val="31C1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51560" y="4919472"/>
            <a:ext cx="21488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31C1B8"/>
                </a:solidFill>
                <a:latin typeface="Aptos"/>
              </a:rPr>
              <a:t>EDGE HARDWARE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246120" y="4892040"/>
            <a:ext cx="76809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 i="0">
                <a:solidFill>
                  <a:srgbClr val="FFFFFF"/>
                </a:solidFill>
                <a:latin typeface="Aptos"/>
              </a:rPr>
              <a:t>Commodity Windows/Linux Edge Terminal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05840" y="5806440"/>
            <a:ext cx="1014984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400" b="1" i="0">
                <a:solidFill>
                  <a:schemeClr val="accent1">
                    <a:lumMod val="50000"/>
                  </a:schemeClr>
                </a:solidFill>
                <a:latin typeface="Aptos"/>
              </a:rPr>
              <a:t>Design principle: process sensitive inputs locally and transiently wherever possible; retain what is operationally and forensically necessary.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431E802-5AA9-B9EB-6805-581D30768893}"/>
              </a:ext>
            </a:extLst>
          </p:cNvPr>
          <p:cNvSpPr txBox="1"/>
          <p:nvPr/>
        </p:nvSpPr>
        <p:spPr>
          <a:xfrm>
            <a:off x="594360" y="6522560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 dirty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256032"/>
            <a:ext cx="5029200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IN" sz="1000" b="1" i="0" dirty="0">
                <a:solidFill>
                  <a:srgbClr val="25ABA4"/>
                </a:solidFill>
                <a:latin typeface="Aptos"/>
              </a:rPr>
              <a:t>IMPLE</a:t>
            </a:r>
            <a:r>
              <a:rPr sz="1000" b="1" i="0" dirty="0">
                <a:solidFill>
                  <a:srgbClr val="25ABA4"/>
                </a:solidFill>
                <a:latin typeface="Aptos"/>
              </a:rPr>
              <a:t>MENTATION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The prototype is a working multi-tab retail application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dashboar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6400800" cy="3689350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7223760" y="1508760"/>
            <a:ext cx="4343400" cy="452628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543800" y="1828800"/>
            <a:ext cx="3657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WHAT THE DASHBOARD SHOWS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43800" y="2240280"/>
            <a:ext cx="3566160" cy="2423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Sales and transaction volume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Revenue by product category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Fraud / security-log count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Privacy compliance status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Edge CPU and RAM telemetry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Navigation into operational modules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98079" y="5074920"/>
            <a:ext cx="3657600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400" b="1" i="0">
                <a:solidFill>
                  <a:srgbClr val="25ABA4"/>
                </a:solidFill>
                <a:latin typeface="Aptos"/>
              </a:rPr>
              <a:t>The dashboard is the management entry point; the deeper tabs provide the technical functions.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Prototype tabs: what each component actually does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508760"/>
            <a:ext cx="52120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731520" y="1655063"/>
            <a:ext cx="502920" cy="50292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31520" y="1764792"/>
            <a:ext cx="502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17320" y="1618488"/>
            <a:ext cx="41148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>
                <a:solidFill>
                  <a:srgbClr val="12253D"/>
                </a:solidFill>
                <a:latin typeface="Aptos"/>
              </a:rPr>
              <a:t>Executive Overview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17320" y="196596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Management view  •  Operational + security telemetry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1508760"/>
            <a:ext cx="52120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6355080" y="1655063"/>
            <a:ext cx="502920" cy="50292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355080" y="1764792"/>
            <a:ext cx="502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040880" y="1618488"/>
            <a:ext cx="41148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>
                <a:solidFill>
                  <a:srgbClr val="12253D"/>
                </a:solidFill>
                <a:latin typeface="Aptos"/>
              </a:rPr>
              <a:t>POS Checkout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040880" y="196596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In-store sales  •  Age assurance + transaction capture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94360" y="2651760"/>
            <a:ext cx="52120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731520" y="2798064"/>
            <a:ext cx="502920" cy="50292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31520" y="2907791"/>
            <a:ext cx="502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417320" y="2761488"/>
            <a:ext cx="41148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>
                <a:solidFill>
                  <a:srgbClr val="12253D"/>
                </a:solidFill>
                <a:latin typeface="Aptos"/>
              </a:rPr>
              <a:t>Transaction Stream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417320" y="310896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Transaction view  •  Operational records + privacy workflow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217920" y="2651760"/>
            <a:ext cx="52120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6355080" y="2798064"/>
            <a:ext cx="502920" cy="50292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355080" y="2907791"/>
            <a:ext cx="502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040880" y="2761488"/>
            <a:ext cx="41148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>
                <a:solidFill>
                  <a:srgbClr val="12253D"/>
                </a:solidFill>
                <a:latin typeface="Aptos"/>
              </a:rPr>
              <a:t>Fraud &amp; Anomaly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040880" y="310896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Isolation Forest  •  Unusual transaction alerts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94360" y="3794760"/>
            <a:ext cx="52120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ounded Rectangle 27"/>
          <p:cNvSpPr/>
          <p:nvPr/>
        </p:nvSpPr>
        <p:spPr>
          <a:xfrm>
            <a:off x="731520" y="3941064"/>
            <a:ext cx="502920" cy="50292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731520" y="4050792"/>
            <a:ext cx="502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5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417320" y="3904488"/>
            <a:ext cx="41148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>
                <a:solidFill>
                  <a:srgbClr val="12253D"/>
                </a:solidFill>
                <a:latin typeface="Aptos"/>
              </a:rPr>
              <a:t>Inventory &amp; ROP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417320" y="425196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XGBoost  •  Demand + replenishment decision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6217920" y="3794760"/>
            <a:ext cx="52120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6355080" y="3941064"/>
            <a:ext cx="502920" cy="50292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6355080" y="4050792"/>
            <a:ext cx="502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6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040880" y="3904488"/>
            <a:ext cx="41148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>
                <a:solidFill>
                  <a:srgbClr val="12253D"/>
                </a:solidFill>
                <a:latin typeface="Aptos"/>
              </a:rPr>
              <a:t>DFR Ledger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040880" y="425196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SHA-256  •  Tamper-evident audit history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3273552" y="4937760"/>
            <a:ext cx="52120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ounded Rectangle 37"/>
          <p:cNvSpPr/>
          <p:nvPr/>
        </p:nvSpPr>
        <p:spPr>
          <a:xfrm>
            <a:off x="3410712" y="5084064"/>
            <a:ext cx="502920" cy="50292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3410712" y="5193792"/>
            <a:ext cx="502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7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4096512" y="5047488"/>
            <a:ext cx="41148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i="0">
                <a:solidFill>
                  <a:srgbClr val="12253D"/>
                </a:solidFill>
                <a:latin typeface="Aptos"/>
              </a:rPr>
              <a:t>Tamper Simulator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4096512" y="5394960"/>
            <a:ext cx="41148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Adversarial testing  •  Five attack vectors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62677" y="611856"/>
            <a:ext cx="12407766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i="0" dirty="0">
                <a:solidFill>
                  <a:srgbClr val="12253D"/>
                </a:solidFill>
                <a:latin typeface="Georgia"/>
              </a:rPr>
              <a:t>Inventory </a:t>
            </a:r>
            <a:r>
              <a:rPr sz="2400" b="1" i="0" dirty="0" err="1">
                <a:solidFill>
                  <a:srgbClr val="12253D"/>
                </a:solidFill>
                <a:latin typeface="Georgia"/>
              </a:rPr>
              <a:t>optimisation</a:t>
            </a:r>
            <a:r>
              <a:rPr sz="2400" b="1" i="0" dirty="0">
                <a:solidFill>
                  <a:srgbClr val="12253D"/>
                </a:solidFill>
                <a:latin typeface="Georgia"/>
              </a:rPr>
              <a:t>: prediction becomes an operational decision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inventor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5577840" cy="2867481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446520" y="1508760"/>
            <a:ext cx="5074920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766560" y="1810512"/>
            <a:ext cx="42976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HOW IT WORKS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766560" y="2286000"/>
            <a:ext cx="771753" cy="82296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821424" y="2404872"/>
            <a:ext cx="662025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Historical
sales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38313" y="245059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648041" y="2286000"/>
            <a:ext cx="771753" cy="82296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702905" y="2404872"/>
            <a:ext cx="662025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XGBoost
demand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419795" y="245059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529523" y="2286000"/>
            <a:ext cx="771753" cy="82296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584387" y="2404872"/>
            <a:ext cx="662025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Safety
stock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01276" y="245059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411004" y="2286000"/>
            <a:ext cx="771753" cy="82296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465868" y="2404872"/>
            <a:ext cx="662025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Dynamic
ROP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182758" y="245059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0292486" y="2286000"/>
            <a:ext cx="771753" cy="82296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347350" y="2404872"/>
            <a:ext cx="662025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Reorder /
Healthy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766560" y="3474720"/>
            <a:ext cx="9144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Key point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66560" y="3731083"/>
            <a:ext cx="4526280" cy="87716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700" b="1" i="0" dirty="0">
                <a:solidFill>
                  <a:srgbClr val="12253D"/>
                </a:solidFill>
                <a:latin typeface="Georgia"/>
              </a:rPr>
              <a:t>The model does not place an order by itself. It produces a demand estimate that feeds the inventory decision logic.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766560" y="4983480"/>
            <a:ext cx="1874519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876288" y="5138928"/>
            <a:ext cx="1655063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0.487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03720" y="5604952"/>
            <a:ext cx="1600199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 dirty="0" err="1">
                <a:solidFill>
                  <a:srgbClr val="5F6D7C"/>
                </a:solidFill>
                <a:latin typeface="Aptos"/>
              </a:rPr>
              <a:t>XGBoost</a:t>
            </a:r>
            <a:r>
              <a:rPr sz="1100" b="1" i="0" dirty="0">
                <a:solidFill>
                  <a:srgbClr val="5F6D7C"/>
                </a:solidFill>
                <a:latin typeface="Aptos"/>
              </a:rPr>
              <a:t> RMSE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8915400" y="4983480"/>
            <a:ext cx="1874519" cy="8686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9025128" y="5138928"/>
            <a:ext cx="1655063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32 units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052560" y="5524742"/>
            <a:ext cx="1600199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 dirty="0">
                <a:solidFill>
                  <a:srgbClr val="5F6D7C"/>
                </a:solidFill>
                <a:latin typeface="Aptos"/>
              </a:rPr>
              <a:t>example dynamic ROP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59" y="594360"/>
            <a:ext cx="11497377" cy="5078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 dirty="0">
                <a:solidFill>
                  <a:srgbClr val="12253D"/>
                </a:solidFill>
                <a:latin typeface="Georgia"/>
              </a:rPr>
              <a:t>Fraud anomaly detection: unusual </a:t>
            </a:r>
            <a:r>
              <a:rPr sz="2700" b="1" i="0" dirty="0" err="1">
                <a:solidFill>
                  <a:srgbClr val="12253D"/>
                </a:solidFill>
                <a:latin typeface="Georgia"/>
              </a:rPr>
              <a:t>behaviour</a:t>
            </a:r>
            <a:r>
              <a:rPr sz="2700" b="1" i="0" dirty="0">
                <a:solidFill>
                  <a:srgbClr val="12253D"/>
                </a:solidFill>
                <a:latin typeface="Georgia"/>
              </a:rPr>
              <a:t> → human review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frau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5486400" cy="3361386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355079" y="1508760"/>
            <a:ext cx="5327583" cy="53492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675120" y="1810512"/>
            <a:ext cx="4389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ISOLATION FOREST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75120" y="2240280"/>
            <a:ext cx="438912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Unsupervised anomaly detection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Uses transaction features such as amount, refund status, quantity and time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Flags unusual patterns for managerial review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Does not automatically label a person as fraudulent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675120" y="4343400"/>
            <a:ext cx="173736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784848" y="4498848"/>
            <a:ext cx="151790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 dirty="0">
                <a:solidFill>
                  <a:srgbClr val="12253D"/>
                </a:solidFill>
                <a:latin typeface="Aptos"/>
              </a:rPr>
              <a:t>0.94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12280" y="5093208"/>
            <a:ext cx="1463039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AUC-ROC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686800" y="4343400"/>
            <a:ext cx="173736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796528" y="4498848"/>
            <a:ext cx="151790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0.91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823960" y="5093208"/>
            <a:ext cx="1463039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PR-AUC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675120" y="5532120"/>
            <a:ext cx="1843238" cy="111003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784848" y="5687568"/>
            <a:ext cx="151790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£180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12280" y="6053326"/>
            <a:ext cx="1463039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 dirty="0">
                <a:solidFill>
                  <a:srgbClr val="5F6D7C"/>
                </a:solidFill>
                <a:latin typeface="Aptos"/>
              </a:rPr>
              <a:t>example alert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686800" y="5678907"/>
            <a:ext cx="2194560" cy="5486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 dirty="0">
                <a:solidFill>
                  <a:srgbClr val="5F6D7C"/>
                </a:solidFill>
                <a:latin typeface="Aptos"/>
              </a:rPr>
              <a:t>Example: manual cash refund outside normal hours; anomaly score 0.74.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59" y="594360"/>
            <a:ext cx="12062861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i="0" dirty="0">
                <a:solidFill>
                  <a:srgbClr val="12253D"/>
                </a:solidFill>
                <a:latin typeface="Georgia"/>
              </a:rPr>
              <a:t>Remote delivery: age assurance without unnecessary identity retention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 dirty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deliver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5212080" cy="2936383"/>
          </a:xfrm>
          <a:prstGeom prst="rect">
            <a:avLst/>
          </a:prstGeom>
        </p:spPr>
      </p:pic>
      <p:pic>
        <p:nvPicPr>
          <p:cNvPr id="8" name="Picture 7" descr="delivery_aler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760" y="1508760"/>
            <a:ext cx="5212080" cy="297308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31520" y="4572000"/>
            <a:ext cx="4754880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0" i="1" dirty="0">
                <a:solidFill>
                  <a:srgbClr val="5F6D7C"/>
                </a:solidFill>
                <a:latin typeface="Aptos"/>
              </a:rPr>
              <a:t>•  Customer mobile ordering + age assurance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17920" y="4572000"/>
            <a:ext cx="4754880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0" i="1" dirty="0">
                <a:solidFill>
                  <a:srgbClr val="5F6D7C"/>
                </a:solidFill>
                <a:latin typeface="Aptos"/>
              </a:rPr>
              <a:t>•  Incoming delivery alert at the store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1097280" y="5074920"/>
            <a:ext cx="9966960" cy="64008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280160" y="5239512"/>
            <a:ext cx="960120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FFFFFF"/>
                </a:solidFill>
                <a:latin typeface="Aptos"/>
              </a:rPr>
              <a:t>Customer → DOB / ID check → transient processing → DocHash → store verification → authorise / refuse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1597640" cy="5078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 dirty="0">
                <a:solidFill>
                  <a:srgbClr val="12253D"/>
                </a:solidFill>
                <a:latin typeface="Georgia"/>
              </a:rPr>
              <a:t>In-store age assurance: what the current camera actually does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presenc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5303520" cy="2987899"/>
          </a:xfrm>
          <a:prstGeom prst="rect">
            <a:avLst/>
          </a:prstGeom>
        </p:spPr>
      </p:pic>
      <p:pic>
        <p:nvPicPr>
          <p:cNvPr id="8" name="Picture 7" descr="under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0" y="1508760"/>
            <a:ext cx="5303520" cy="298789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31520" y="4572000"/>
            <a:ext cx="4754880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0" i="1" dirty="0">
                <a:solidFill>
                  <a:srgbClr val="5F6D7C"/>
                </a:solidFill>
                <a:latin typeface="Aptos"/>
              </a:rPr>
              <a:t>•  Face presence workflow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63640" y="4572000"/>
            <a:ext cx="4754880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0" i="1" dirty="0">
                <a:solidFill>
                  <a:srgbClr val="5F6D7C"/>
                </a:solidFill>
                <a:latin typeface="Aptos"/>
              </a:rPr>
              <a:t>•  Underage lockout / refusal workflow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1143000" y="5074920"/>
            <a:ext cx="9875520" cy="6583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371600" y="5248656"/>
            <a:ext cx="941832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12253D"/>
                </a:solidFill>
                <a:latin typeface="Aptos"/>
              </a:rPr>
              <a:t>Current prototype: camera detects face presence → age-check workflow unlocks → human verification remains the final control.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Forensic readiness: preserving trustworthy event history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pic>
        <p:nvPicPr>
          <p:cNvPr id="7" name="Picture 6" descr="ledg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5486400" cy="3129566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355080" y="1508760"/>
            <a:ext cx="5166360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675120" y="1810512"/>
            <a:ext cx="4389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SHA-256 PARENT-LINKED LEDGER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675120" y="2331720"/>
            <a:ext cx="992124" cy="77724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729983" y="2450591"/>
            <a:ext cx="882396" cy="59435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Event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67244" y="249631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776971" y="2331720"/>
            <a:ext cx="992124" cy="77724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831836" y="2450591"/>
            <a:ext cx="882396" cy="59435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Previous
hash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769096" y="249631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878824" y="2331720"/>
            <a:ext cx="992124" cy="77724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933688" y="2450591"/>
            <a:ext cx="882396" cy="59435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Current
hash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870948" y="2496312"/>
            <a:ext cx="109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12253D"/>
                </a:solidFill>
                <a:latin typeface="Aptos"/>
              </a:rPr>
              <a:t>→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980676" y="2331720"/>
            <a:ext cx="992124" cy="777240"/>
          </a:xfrm>
          <a:prstGeom prst="roundRect">
            <a:avLst/>
          </a:prstGeom>
          <a:solidFill>
            <a:srgbClr val="25ABA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0035540" y="2450591"/>
            <a:ext cx="882396" cy="59435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Verify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75120" y="3429000"/>
            <a:ext cx="4297680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400">
                <a:solidFill>
                  <a:srgbClr val="1F2D3D"/>
                </a:solidFill>
                <a:latin typeface="Aptos"/>
              </a:defRPr>
            </a:pPr>
            <a:r>
              <a:t>• Alter a historical event → hash relationship changes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400">
                <a:solidFill>
                  <a:srgbClr val="1F2D3D"/>
                </a:solidFill>
                <a:latin typeface="Aptos"/>
              </a:defRPr>
            </a:pPr>
            <a:r>
              <a:t>• Delete an intermediate record → chain continuity breaks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400">
                <a:solidFill>
                  <a:srgbClr val="1F2D3D"/>
                </a:solidFill>
                <a:latin typeface="Aptos"/>
              </a:defRPr>
            </a:pPr>
            <a:r>
              <a:t>• Recalculate locally → trusted root comparison can expose alteration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675120" y="5074920"/>
            <a:ext cx="4297680" cy="566928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812280" y="5230368"/>
            <a:ext cx="402336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ptos"/>
              </a:rPr>
              <a:t>Use the term: TAMPER-EVIDENT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26ADB0D9-C63F-9B9B-F53A-BBD18A68DA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535" y="4893523"/>
            <a:ext cx="5182049" cy="929721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Five adversarial threat vectors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417320"/>
            <a:ext cx="10972800" cy="6400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2960" y="160020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V1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17320" y="1563624"/>
            <a:ext cx="22860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Payload modification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94760" y="1545336"/>
            <a:ext cx="548640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Change historical customer age / transaction data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38360" y="1545336"/>
            <a:ext cx="1371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12253D"/>
                </a:solidFill>
                <a:latin typeface="Aptos"/>
              </a:rPr>
              <a:t>2.40 ms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94360" y="2286000"/>
            <a:ext cx="10972800" cy="6400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46888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V2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17320" y="2432304"/>
            <a:ext cx="22860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Record deletion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794760" y="2414016"/>
            <a:ext cx="548640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Delete an intermediate ledger record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738360" y="2414016"/>
            <a:ext cx="1371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12253D"/>
                </a:solidFill>
                <a:latin typeface="Aptos"/>
              </a:rPr>
              <a:t>2.86 ms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94360" y="3154680"/>
            <a:ext cx="10972800" cy="6400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2960" y="333756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V3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417320" y="3300984"/>
            <a:ext cx="22860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Backdated insertion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94760" y="3282696"/>
            <a:ext cx="548640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Insert a fabricated historical record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738360" y="3282696"/>
            <a:ext cx="1371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12253D"/>
                </a:solidFill>
                <a:latin typeface="Aptos"/>
              </a:rPr>
              <a:t>2.12 ms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594360" y="4023359"/>
            <a:ext cx="10972800" cy="6400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22960" y="420624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V4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417320" y="4169663"/>
            <a:ext cx="22860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Hash bit-flip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794760" y="4151375"/>
            <a:ext cx="548640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Alter a stored SHA-256 digest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738360" y="4151375"/>
            <a:ext cx="1371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12253D"/>
                </a:solidFill>
                <a:latin typeface="Aptos"/>
              </a:rPr>
              <a:t>1.84 ms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94360" y="4892040"/>
            <a:ext cx="10972800" cy="6400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22960" y="50749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V5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417320" y="5038344"/>
            <a:ext cx="22860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Downstream recalculation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794760" y="5020055"/>
            <a:ext cx="5486400" cy="29260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0" i="0">
                <a:solidFill>
                  <a:srgbClr val="5F6D7C"/>
                </a:solidFill>
                <a:latin typeface="Aptos"/>
              </a:rPr>
              <a:t>Alter data and recompute local chain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738360" y="5020055"/>
            <a:ext cx="1371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12253D"/>
                </a:solidFill>
                <a:latin typeface="Aptos"/>
              </a:rPr>
              <a:t>1.99 ms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3383280" y="5897880"/>
            <a:ext cx="5440680" cy="41148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3566160" y="5989320"/>
            <a:ext cx="507492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FFFFFF"/>
                </a:solidFill>
                <a:latin typeface="Aptos"/>
              </a:rPr>
              <a:t>5 / 5 TESTED SCENARIOS DETECTED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Results: what the experiments demonstrated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1508760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12648" y="166420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0.487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2258568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XGBoost RMSE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410712" y="1508760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520440" y="166420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0.94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547872" y="2258568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AUC-ROC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318504" y="1508760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28232" y="166420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0.91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55664" y="2258568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PR-AUC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226296" y="1508760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336024" y="166420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23.39 ms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63456" y="2258568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Integrated pipeline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02920" y="3383279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12648" y="353872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5 / 5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" y="4133087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Tamper scenarios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3410712" y="3383279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3520440" y="353872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5.8%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547872" y="4133087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Average CPU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318504" y="3383279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428232" y="353872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134.5–142.3 MB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455664" y="4133087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RAM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9226296" y="3383279"/>
            <a:ext cx="2606040" cy="14630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336024" y="3538727"/>
            <a:ext cx="2386584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i="0">
                <a:solidFill>
                  <a:srgbClr val="12253D"/>
                </a:solidFill>
                <a:latin typeface="Aptos"/>
              </a:rPr>
              <a:t>1,200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363456" y="4133087"/>
            <a:ext cx="2331720" cy="38404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Transactions / 2 h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1051560" y="5532120"/>
            <a:ext cx="10058400" cy="50292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1280160" y="5660136"/>
            <a:ext cx="9601200" cy="2560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FFFFFF"/>
                </a:solidFill>
                <a:latin typeface="Aptos"/>
              </a:rPr>
              <a:t>Interpretation: technically feasible on commodity edge hardware within the controlled prototype scope.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>
                <a:solidFill>
                  <a:srgbClr val="12253D"/>
                </a:solidFill>
                <a:latin typeface="Georgia"/>
              </a:rPr>
              <a:t>What worked, what is limited, and what I would improve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554480"/>
            <a:ext cx="3337560" cy="4480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2960" y="1828800"/>
            <a:ext cx="2880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30976C"/>
                </a:solidFill>
                <a:latin typeface="Aptos"/>
              </a:rPr>
              <a:t>WHAT WORKED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2377440"/>
            <a:ext cx="269748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Integrated architecture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Measured AI performance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Forensic integrity testing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Low edge-resource use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5074920"/>
            <a:ext cx="2788920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Critical point: the prototype results are valid for the tested scope, not automatically for every real-world deployment.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97680" y="1554480"/>
            <a:ext cx="3337560" cy="4480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26280" y="1828800"/>
            <a:ext cx="2880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E08B2D"/>
                </a:solidFill>
                <a:latin typeface="Aptos"/>
              </a:rPr>
              <a:t>LIMITATIONS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17720" y="2377440"/>
            <a:ext cx="269748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Synthetic/anonymised data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Current age assurance is not a validated age estimator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SQLite scalability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Endpoint compromise remains possible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5074920"/>
            <a:ext cx="2788920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Critical point: the prototype results are valid for the tested scope, not automatically for every real-world deployment.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01000" y="1554480"/>
            <a:ext cx="3337560" cy="4480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29600" y="1828800"/>
            <a:ext cx="2880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i="0">
                <a:solidFill>
                  <a:srgbClr val="25ABA4"/>
                </a:solidFill>
                <a:latin typeface="Aptos"/>
              </a:rPr>
              <a:t>IMPROVEMENT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21040" y="2377440"/>
            <a:ext cx="269748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Real longitudinal retail data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Validated age model + liveness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PostgreSQL / multi-store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TPM/HSM root of trust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75320" y="5074920"/>
            <a:ext cx="2788920" cy="6858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 i="0">
                <a:solidFill>
                  <a:srgbClr val="5F6D7C"/>
                </a:solidFill>
                <a:latin typeface="Aptos"/>
              </a:rPr>
              <a:t>Critical point: the prototype results are valid for the tested scope, not automatically for every real-world deployment.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25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59" y="594360"/>
            <a:ext cx="11469303" cy="5078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 dirty="0">
                <a:solidFill>
                  <a:srgbClr val="FFFFFF"/>
                </a:solidFill>
                <a:latin typeface="Georgia"/>
              </a:rPr>
              <a:t>From MSc prototype to a complete smart liquor-retail platform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AFBCC9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17320"/>
            <a:ext cx="10744200" cy="621792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563624"/>
            <a:ext cx="457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01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00200" y="1527048"/>
            <a:ext cx="24688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  <a:latin typeface="Aptos"/>
              </a:rPr>
              <a:t>OWN WEBSITE + APP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114800" y="1508760"/>
            <a:ext cx="6812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CE5EE"/>
                </a:solidFill>
                <a:latin typeface="Aptos"/>
              </a:rPr>
              <a:t>Customer accounts, catalogue, secure ordering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1520" y="2258568"/>
            <a:ext cx="10744200" cy="621792"/>
          </a:xfrm>
          <a:prstGeom prst="roundRect">
            <a:avLst/>
          </a:prstGeom>
          <a:solidFill>
            <a:srgbClr val="193C58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404872"/>
            <a:ext cx="457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02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00200" y="2368296"/>
            <a:ext cx="24688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  <a:latin typeface="Aptos"/>
              </a:rPr>
              <a:t>DELIVERY ECOSYSTEM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114800" y="2350008"/>
            <a:ext cx="6812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CE5EE"/>
                </a:solidFill>
                <a:latin typeface="Aptos"/>
              </a:rPr>
              <a:t>Remote verification, store authorisation, courier hand-off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1520" y="3099816"/>
            <a:ext cx="10744200" cy="621792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246120"/>
            <a:ext cx="457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03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600200" y="3209544"/>
            <a:ext cx="24688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  <a:latin typeface="Aptos"/>
              </a:rPr>
              <a:t>SMART SHOPPING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114800" y="3191256"/>
            <a:ext cx="6812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CE5EE"/>
                </a:solidFill>
                <a:latin typeface="Aptos"/>
              </a:rPr>
              <a:t>Stock-aware product discovery and in-store assistance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3941064"/>
            <a:ext cx="10744200" cy="621792"/>
          </a:xfrm>
          <a:prstGeom prst="roundRect">
            <a:avLst/>
          </a:prstGeom>
          <a:solidFill>
            <a:srgbClr val="193C58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60120" y="4087368"/>
            <a:ext cx="457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04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600200" y="4050792"/>
            <a:ext cx="24688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  <a:latin typeface="Aptos"/>
              </a:rPr>
              <a:t>AUTOMATED AGE ASSURANCE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114800" y="4032504"/>
            <a:ext cx="6812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CE5EE"/>
                </a:solidFill>
                <a:latin typeface="Aptos"/>
              </a:rPr>
              <a:t>Validated age estimation + liveness + human fallback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731520" y="4782312"/>
            <a:ext cx="10744200" cy="621792"/>
          </a:xfrm>
          <a:prstGeom prst="roundRect">
            <a:avLst/>
          </a:prstGeom>
          <a:solidFill>
            <a:srgbClr val="1A3754"/>
          </a:solidFill>
          <a:ln w="12700">
            <a:solidFill>
              <a:srgbClr val="25A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960120" y="4928616"/>
            <a:ext cx="457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i="0">
                <a:solidFill>
                  <a:srgbClr val="25ABA4"/>
                </a:solidFill>
                <a:latin typeface="Aptos"/>
              </a:rPr>
              <a:t>05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600200" y="4892040"/>
            <a:ext cx="246888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i="0">
                <a:solidFill>
                  <a:srgbClr val="FFFFFF"/>
                </a:solidFill>
                <a:latin typeface="Aptos"/>
              </a:rPr>
              <a:t>PRODUCTION SCALE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114800" y="4873752"/>
            <a:ext cx="6812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i="0">
                <a:solidFill>
                  <a:srgbClr val="DCE5EE"/>
                </a:solidFill>
                <a:latin typeface="Aptos"/>
              </a:rPr>
              <a:t>TPM/HSM, PostgreSQL, multi-terminal / multi-store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14400" y="5715000"/>
            <a:ext cx="103327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 i="0">
                <a:solidFill>
                  <a:srgbClr val="25ABA4"/>
                </a:solidFill>
                <a:latin typeface="Aptos"/>
              </a:rPr>
              <a:t>Important: the future camera feature is a proposed validated age-assurance system, not a claim about the current prototype.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700" b="1" i="0" dirty="0">
                <a:solidFill>
                  <a:srgbClr val="12253D"/>
                </a:solidFill>
                <a:latin typeface="Georgia"/>
              </a:rPr>
              <a:t>Conclusion: what I can defend in the viva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508760"/>
            <a:ext cx="5349240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810512"/>
            <a:ext cx="4663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MY DEFENSIBLE CONTRIBUTION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194560"/>
            <a:ext cx="4617720" cy="2880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An integrated edge-native architecture for liquor retail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XGBoost inventory optimisation + dynamic replenishment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Isolation Forest transaction anomaly detection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Privacy-conscious age-assurance workflows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SHA-256 tamper-evident forensic ledger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1F2D3D"/>
                </a:solidFill>
                <a:latin typeface="Aptos"/>
              </a:defRPr>
            </a:pPr>
            <a:r>
              <a:t>• Empirical evaluation + five adversarial security scenarios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508760"/>
            <a:ext cx="5349240" cy="4526280"/>
          </a:xfrm>
          <a:prstGeom prst="roundRect">
            <a:avLst/>
          </a:prstGeom>
          <a:solidFill>
            <a:srgbClr val="12253D"/>
          </a:solidFill>
          <a:ln w="12700">
            <a:solidFill>
              <a:srgbClr val="122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492240" y="1810512"/>
            <a:ext cx="4663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i="0">
                <a:solidFill>
                  <a:srgbClr val="25ABA4"/>
                </a:solidFill>
                <a:latin typeface="Aptos"/>
              </a:rPr>
              <a:t>TIME-CONSTRAINED NEXT PHASE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92240" y="2194560"/>
            <a:ext cx="4617720" cy="7772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 i="0">
                <a:solidFill>
                  <a:srgbClr val="FFFFFF"/>
                </a:solidFill>
                <a:latin typeface="Georgia"/>
              </a:rPr>
              <a:t>I was unable to fully move forward with every planned extension within the dissertation timeframe.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92240" y="3246120"/>
            <a:ext cx="4617720" cy="1920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Own website + mobile platform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Complete delivery workflow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Smart in-store shopping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Validated automatic camera age assurance + liveness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500">
                <a:solidFill>
                  <a:srgbClr val="FFFFFF"/>
                </a:solidFill>
                <a:latin typeface="Aptos"/>
              </a:defRPr>
            </a:pPr>
            <a:r>
              <a:t>• Production-scale infrastructure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00800" y="5440680"/>
            <a:ext cx="480060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50" b="1" i="0">
                <a:solidFill>
                  <a:srgbClr val="25ABA4"/>
                </a:solidFill>
                <a:latin typeface="Aptos"/>
              </a:rPr>
              <a:t>Final message: secure integration + empirical evaluation, not invention of the individual algorithms.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417320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77240" y="1536192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Why XGBoost?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1874519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Structured retail data, nonlinear relationships, practical edge inference.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417320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400800" y="1536192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Why Isolation Forest?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0" y="1874519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Unsupervised anomaly detection when complete fraud labels are not available.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4360" y="2587752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77240" y="2706624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Why DSR?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7240" y="3044952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The central output is a designed, implemented and evaluated artefact.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217920" y="2587752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400800" y="2706624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Why edge?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00800" y="3044952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Lower dependency on external cloud processing and supports local/transient handling of sensitive data.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94360" y="3758184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77240" y="3877056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Is AUC 0.94 accuracy?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77240" y="4215384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No. It is AUC-ROC, not 94% classification accuracy.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217920" y="3758184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400800" y="3877056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Is the camera already estimating exact age?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00800" y="4215384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 dirty="0">
                <a:solidFill>
                  <a:srgbClr val="5F6D7C"/>
                </a:solidFill>
                <a:latin typeface="Aptos"/>
              </a:rPr>
              <a:t>No. Current prototype supports face presence and the age-assurance workflow.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594360" y="4928616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77240" y="5047488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Is the ledger immutable?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77240" y="5385816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Use 'tamper-evident and independently verifiable within the tested architecture.'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217920" y="4928616"/>
            <a:ext cx="5212080" cy="960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6400800" y="5047488"/>
            <a:ext cx="4800600" cy="24688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 i="0">
                <a:solidFill>
                  <a:srgbClr val="12253D"/>
                </a:solidFill>
                <a:latin typeface="Aptos"/>
              </a:rPr>
              <a:t>Does 5/5 prove security?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400800" y="5385816"/>
            <a:ext cx="4800600" cy="34747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i="0">
                <a:solidFill>
                  <a:srgbClr val="5F6D7C"/>
                </a:solidFill>
                <a:latin typeface="Aptos"/>
              </a:rPr>
              <a:t>No. It proves detection of the five scenarios deliberately tested.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CE2C303-9AF8-150E-B838-A8516737CE5F}"/>
              </a:ext>
            </a:extLst>
          </p:cNvPr>
          <p:cNvSpPr txBox="1"/>
          <p:nvPr/>
        </p:nvSpPr>
        <p:spPr>
          <a:xfrm>
            <a:off x="594360" y="594360"/>
            <a:ext cx="10972800" cy="5078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US" sz="2700" b="1" i="0" dirty="0">
                <a:solidFill>
                  <a:srgbClr val="12253D"/>
                </a:solidFill>
                <a:latin typeface="Georgia"/>
              </a:rPr>
              <a:t>Some Whys</a:t>
            </a:r>
            <a:endParaRPr sz="2700" b="1" i="0" dirty="0">
              <a:solidFill>
                <a:srgbClr val="12253D"/>
              </a:solidFill>
              <a:latin typeface="Georgia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94360" y="594360"/>
            <a:ext cx="10972800" cy="5078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US" sz="2700" b="1" i="0" dirty="0">
                <a:solidFill>
                  <a:srgbClr val="12253D"/>
                </a:solidFill>
                <a:latin typeface="Georgia"/>
              </a:rPr>
              <a:t>Some </a:t>
            </a:r>
            <a:r>
              <a:rPr sz="2700" b="1" i="0" dirty="0">
                <a:solidFill>
                  <a:srgbClr val="12253D"/>
                </a:solidFill>
                <a:latin typeface="Georgia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92840" y="320040"/>
            <a:ext cx="3200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900" b="1" i="0">
                <a:solidFill>
                  <a:srgbClr val="5F6D7C"/>
                </a:solidFill>
                <a:latin typeface="Aptos"/>
              </a:rPr>
              <a:t>23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261872"/>
            <a:ext cx="1005840" cy="36576"/>
          </a:xfrm>
          <a:prstGeom prst="rect">
            <a:avLst/>
          </a:prstGeom>
          <a:solidFill>
            <a:srgbClr val="25ABA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31520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 i="0">
                <a:solidFill>
                  <a:srgbClr val="5F6D7C"/>
                </a:solidFill>
                <a:latin typeface="Aptos"/>
              </a:rPr>
              <a:t>MSc Cybersecurity &amp; Digital Forensics  |  UWTSD  |  Student 2506171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508760"/>
            <a:ext cx="10927080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874519"/>
            <a:ext cx="9966960" cy="1892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rPr dirty="0"/>
              <a:t>• NIST, Cybersecurity Framework (CSF) 2.0, 2024.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rPr dirty="0"/>
              <a:t>• NIST, Artificial Intelligence Risk Management Framework (AI RMF) 1.0, 2023.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rPr dirty="0"/>
              <a:t>• Chen, T. and </a:t>
            </a:r>
            <a:r>
              <a:rPr dirty="0" err="1"/>
              <a:t>Guestrin</a:t>
            </a:r>
            <a:r>
              <a:rPr dirty="0"/>
              <a:t>, C., </a:t>
            </a:r>
            <a:r>
              <a:rPr dirty="0" err="1"/>
              <a:t>XGBoost</a:t>
            </a:r>
            <a:r>
              <a:rPr dirty="0"/>
              <a:t>: A Scalable Tree Boosting System, 2016.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rPr dirty="0"/>
              <a:t>• Liu, F.T., Ting, K.M. and Zhou, Z.-H., Isolation Forest, 2008.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rPr dirty="0"/>
              <a:t>• UK Information Commissioner's Office, data protection and privacy guidance.</a:t>
            </a:r>
          </a:p>
          <a:p>
            <a:pPr>
              <a:lnSpc>
                <a:spcPct val="105000"/>
              </a:lnSpc>
              <a:spcAft>
                <a:spcPts val="400"/>
              </a:spcAft>
              <a:defRPr sz="1600">
                <a:solidFill>
                  <a:srgbClr val="1F2D3D"/>
                </a:solidFill>
                <a:latin typeface="Aptos"/>
              </a:defRPr>
            </a:pPr>
            <a:r>
              <a:rPr dirty="0"/>
              <a:t>• Licensing Act 2003, age-restricted alcohol sales and due-diligence context.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D91E50-0592-92A9-860F-2149B73667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228600"/>
            <a:ext cx="12192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813517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</TotalTime>
  <Words>2180</Words>
  <Application>Microsoft Office PowerPoint</Application>
  <PresentationFormat>Widescreen</PresentationFormat>
  <Paragraphs>397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Aptos</vt:lpstr>
      <vt:lpstr>Arial</vt:lpstr>
      <vt:lpstr>Felix Titling</vt:lpstr>
      <vt:lpstr>Georgia</vt:lpstr>
      <vt:lpstr>Goudy Old Style</vt:lpstr>
      <vt:lpstr>Archway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NEEL SHAH</dc:creator>
  <cp:keywords/>
  <dc:description>generated using python-pptx</dc:description>
  <cp:lastModifiedBy>NEEL SHAH</cp:lastModifiedBy>
  <cp:revision>17</cp:revision>
  <dcterms:created xsi:type="dcterms:W3CDTF">2013-01-27T09:14:16Z</dcterms:created>
  <dcterms:modified xsi:type="dcterms:W3CDTF">2026-10-03T13:47:44Z</dcterms:modified>
  <cp:category/>
</cp:coreProperties>
</file>