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1"/>
  </p:notesMasterIdLst>
  <p:sldIdLst>
    <p:sldId id="781" r:id="rId24"/>
    <p:sldId id="784" r:id="rId25"/>
    <p:sldId id="789" r:id="rId26"/>
    <p:sldId id="786" r:id="rId27"/>
    <p:sldId id="785" r:id="rId28"/>
    <p:sldId id="790" r:id="rId29"/>
    <p:sldId id="791" r:id="rId30"/>
    <p:sldId id="792" r:id="rId31"/>
    <p:sldId id="793" r:id="rId32"/>
    <p:sldId id="794" r:id="rId33"/>
    <p:sldId id="797" r:id="rId34"/>
    <p:sldId id="795" r:id="rId35"/>
    <p:sldId id="798" r:id="rId36"/>
    <p:sldId id="799" r:id="rId37"/>
    <p:sldId id="796" r:id="rId38"/>
    <p:sldId id="801" r:id="rId39"/>
    <p:sldId id="802" r:id="rId40"/>
    <p:sldId id="803" r:id="rId41"/>
    <p:sldId id="804" r:id="rId42"/>
    <p:sldId id="805" r:id="rId43"/>
    <p:sldId id="806" r:id="rId44"/>
    <p:sldId id="386" r:id="rId45"/>
    <p:sldId id="387" r:id="rId46"/>
    <p:sldId id="726" r:id="rId47"/>
    <p:sldId id="388" r:id="rId48"/>
    <p:sldId id="396" r:id="rId49"/>
    <p:sldId id="395" r:id="rId50"/>
    <p:sldId id="727" r:id="rId51"/>
    <p:sldId id="397" r:id="rId52"/>
    <p:sldId id="732" r:id="rId53"/>
    <p:sldId id="729" r:id="rId54"/>
    <p:sldId id="730" r:id="rId55"/>
    <p:sldId id="731" r:id="rId56"/>
    <p:sldId id="787" r:id="rId57"/>
    <p:sldId id="788" r:id="rId58"/>
    <p:sldId id="807" r:id="rId59"/>
    <p:sldId id="783"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81D43-DB35-4182-9C28-397AF5F89B9A}" v="293" dt="2023-10-02T00:49:35.5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82"/>
    <p:restoredTop sz="95995" autoAdjust="0"/>
  </p:normalViewPr>
  <p:slideViewPr>
    <p:cSldViewPr snapToGrid="0">
      <p:cViewPr varScale="1">
        <p:scale>
          <a:sx n="110" d="100"/>
          <a:sy n="110" d="100"/>
        </p:scale>
        <p:origin x="61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3678476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22256378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215334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390387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983267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2362769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2862376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154216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13432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4250996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16217019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3598320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504DB7E-1A09-4E7C-9147-2A44267D530D}"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F1133-7514-41FB-B072-F7D80DC782BB}"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22A1794-BD0C-4D7D-8590-0FCB18F6C467}"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650AE8E-77C3-471F-858F-1A8558122931}"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1A8461-E5A7-498F-811B-B36E22B7C2C0}"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C8DCF28-BF25-424E-9DC7-BEA6501640C8}"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147802D-4AB8-4D45-A395-CCDF88FCF08E}"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9FEC12-DE8D-4CF1-83C7-4948BF2DFE36}"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27588B-A2C2-494E-B279-B6431D32A787}"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46337FA-4F30-4FF2-970E-598D45A801C1}"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A3E2B85-ECD0-4CFA-B8EF-AB38D9AB6310}"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CE5FE6-5D7D-4B34-9AE2-8511E5EFD5C7}"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58DD9A-8C1E-4632-8C29-87046C52871F}"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570CE16-8430-4DEA-A1F2-6AE58C0167D1}"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0C8A2C-6D5D-4287-8E0B-4128159BF575}"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6CA11-BCAC-496C-9A65-896D257574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468623-267C-47CE-A66E-0286DB0E21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3ED06A-2BCA-4D0D-AAD1-A643EBCE3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747A092-8843-4274-B9EC-7A514B3A3755}"/>
              </a:ext>
            </a:extLst>
          </p:cNvPr>
          <p:cNvSpPr>
            <a:spLocks noGrp="1"/>
          </p:cNvSpPr>
          <p:nvPr>
            <p:ph type="dt" sz="half" idx="10"/>
          </p:nvPr>
        </p:nvSpPr>
        <p:spPr/>
        <p:txBody>
          <a:bodyPr/>
          <a:lstStyle/>
          <a:p>
            <a:fld id="{F637E8A8-680E-4348-9F12-17101E883BDD}" type="datetime1">
              <a:rPr lang="en-GB" smtClean="0"/>
              <a:t>02/10/2023</a:t>
            </a:fld>
            <a:endParaRPr lang="en-US"/>
          </a:p>
        </p:txBody>
      </p:sp>
      <p:sp>
        <p:nvSpPr>
          <p:cNvPr id="6" name="Footer Placeholder 5">
            <a:extLst>
              <a:ext uri="{FF2B5EF4-FFF2-40B4-BE49-F238E27FC236}">
                <a16:creationId xmlns:a16="http://schemas.microsoft.com/office/drawing/2014/main" id="{2F3CC446-6659-452A-A263-E32461975CF6}"/>
              </a:ext>
            </a:extLst>
          </p:cNvPr>
          <p:cNvSpPr>
            <a:spLocks noGrp="1"/>
          </p:cNvSpPr>
          <p:nvPr>
            <p:ph type="ftr" sz="quarter" idx="11"/>
          </p:nvPr>
        </p:nvSpPr>
        <p:spPr/>
        <p:txBody>
          <a:bodyPr/>
          <a:lstStyle/>
          <a:p>
            <a:r>
              <a:rPr lang="en-US"/>
              <a:t>Lecture 5/ Electrical Engineering</a:t>
            </a:r>
          </a:p>
        </p:txBody>
      </p:sp>
      <p:sp>
        <p:nvSpPr>
          <p:cNvPr id="7" name="Slide Number Placeholder 6">
            <a:extLst>
              <a:ext uri="{FF2B5EF4-FFF2-40B4-BE49-F238E27FC236}">
                <a16:creationId xmlns:a16="http://schemas.microsoft.com/office/drawing/2014/main" id="{7D80D9FF-B056-48D2-B02A-5393221EA816}"/>
              </a:ext>
            </a:extLst>
          </p:cNvPr>
          <p:cNvSpPr>
            <a:spLocks noGrp="1"/>
          </p:cNvSpPr>
          <p:nvPr>
            <p:ph type="sldNum" sz="quarter" idx="12"/>
          </p:nvPr>
        </p:nvSpPr>
        <p:spPr/>
        <p:txBody>
          <a:bodyPr/>
          <a:lstStyle/>
          <a:p>
            <a:fld id="{ADAB4826-1CBB-4FF5-8E83-4BABF2965686}" type="slidenum">
              <a:rPr lang="en-US" smtClean="0"/>
              <a:t>‹#›</a:t>
            </a:fld>
            <a:endParaRPr lang="en-US"/>
          </a:p>
        </p:txBody>
      </p:sp>
    </p:spTree>
    <p:extLst>
      <p:ext uri="{BB962C8B-B14F-4D97-AF65-F5344CB8AC3E}">
        <p14:creationId xmlns:p14="http://schemas.microsoft.com/office/powerpoint/2010/main" val="41457951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542CBB-CBBB-4AD4-8FC1-BF069371F088}"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425665-D450-49CE-80BE-BEE8754F5A90}"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ABA77EE-4680-4D0B-835C-C90ED1A1C949}"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D68BF99-EF06-4A2B-9440-DDB662059D4F}"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A74A7B7-DB2A-4B8E-88BB-B8E16F956087}"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50D29D-1811-4974-AFED-01938D31D84E}"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30E2B15-4317-4C62-888B-C5E106CA6B61}"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9E4DA73-DA14-4F1B-91D0-17E1C4B43146}"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0A66BD-F144-4936-8B16-557E5CFE4CD5}"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F747CF-F833-4D24-85DA-A8A60F503D5C}"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42424AC-E3FE-4AD3-BA7E-1CCA3C0B1E45}"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6732C5E-062D-4F61-9201-CC58756B5705}"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281BB96-35F4-4D40-853C-0E5691B4C899}"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D7AE46-53EB-4661-822D-604593D57649}"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132FC8F-3696-4269-9858-344426E9AE7B}"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E9689C3-BC00-4281-9D69-F4A409828A68}"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F68FFD4-3046-4AEA-B28C-CE8748ADFB4E}"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F4CA47-2E4C-4ADC-9219-54AD2FED63D8}"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3F1A7D5-3C68-4887-87F9-FFDA984CE478}"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5942809-B6FC-4D2F-A285-D51F3DA42A20}" type="datetime1">
              <a:rPr lang="en-GB" noProof="0" smtClean="0"/>
              <a:t>02/10/2023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FC6CBF7-5E39-4228-8BD1-8938303D0A06}" type="datetime1">
              <a:rPr lang="en-GB" smtClean="0"/>
              <a:t>02/10/2023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02EC58-D250-40DC-983D-239DCA80B0D1}" type="datetime1">
              <a:rPr lang="en-GB" smtClean="0"/>
              <a:t>02/10/2023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8B4183C-24B2-4C00-A914-D4B4ACBF039A}" type="datetime1">
              <a:rPr lang="en-GB" smtClean="0"/>
              <a:t>02/10/2023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gif"/><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xml"/><Relationship Id="rId1" Type="http://schemas.openxmlformats.org/officeDocument/2006/relationships/slideLayout" Target="../slideLayouts/slideLayout37.xml"/><Relationship Id="rId4" Type="http://schemas.openxmlformats.org/officeDocument/2006/relationships/image" Target="../media/image57.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37.xml"/><Relationship Id="rId4" Type="http://schemas.openxmlformats.org/officeDocument/2006/relationships/image" Target="../media/image61.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8.png"/><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4B79CD-C3A7-B6D9-FA3A-A352E6CABD7D}"/>
              </a:ext>
            </a:extLst>
          </p:cNvPr>
          <p:cNvSpPr>
            <a:spLocks noGrp="1"/>
          </p:cNvSpPr>
          <p:nvPr>
            <p:ph idx="1"/>
          </p:nvPr>
        </p:nvSpPr>
        <p:spPr>
          <a:xfrm>
            <a:off x="1275750" y="1179043"/>
            <a:ext cx="10972800" cy="3917032"/>
          </a:xfrm>
        </p:spPr>
        <p:txBody>
          <a:bodyPr/>
          <a:lstStyle/>
          <a:p>
            <a:pPr marL="0" indent="0">
              <a:lnSpc>
                <a:spcPct val="100000"/>
              </a:lnSpc>
              <a:spcAft>
                <a:spcPts val="1000"/>
              </a:spcAft>
              <a:buNone/>
            </a:pPr>
            <a:br>
              <a:rPr lang="en-GB" b="0" dirty="0">
                <a:effectLst/>
                <a:latin typeface="Cambria" panose="02040503050406030204" pitchFamily="18" charset="0"/>
                <a:ea typeface="Cambria" panose="02040503050406030204" pitchFamily="18" charset="0"/>
              </a:rPr>
            </a:br>
            <a:r>
              <a:rPr lang="en-GB" sz="2400" b="1" i="0" u="none" strike="noStrike" dirty="0">
                <a:effectLst/>
                <a:latin typeface="Cambria" panose="02040503050406030204" pitchFamily="18" charset="0"/>
                <a:ea typeface="Cambria" panose="02040503050406030204" pitchFamily="18" charset="0"/>
              </a:rPr>
              <a:t>Module Name 	: </a:t>
            </a:r>
            <a:r>
              <a:rPr lang="en-GB" sz="1800" b="1" kern="0" dirty="0">
                <a:effectLst/>
                <a:latin typeface="Arial" panose="020B0604020202020204" pitchFamily="34" charset="0"/>
                <a:ea typeface="Calibri" panose="020F0502020204030204" pitchFamily="34" charset="0"/>
              </a:rPr>
              <a:t>Electrical and Electronic Principles</a:t>
            </a:r>
          </a:p>
          <a:p>
            <a:pPr marL="0" indent="0">
              <a:spcBef>
                <a:spcPts val="560"/>
              </a:spcBef>
              <a:spcAft>
                <a:spcPts val="0"/>
              </a:spcAft>
              <a:buNone/>
            </a:pPr>
            <a:r>
              <a:rPr lang="en-GB" sz="2400" b="1" i="0" u="none" strike="noStrike" dirty="0">
                <a:effectLst/>
                <a:latin typeface="Cambria" panose="02040503050406030204" pitchFamily="18" charset="0"/>
                <a:ea typeface="Cambria" panose="02040503050406030204" pitchFamily="18" charset="0"/>
              </a:rPr>
              <a:t>Module Code 	: </a:t>
            </a:r>
            <a:r>
              <a:rPr lang="en-GB" sz="1800" b="1" kern="0" dirty="0">
                <a:effectLst/>
                <a:latin typeface="Arial" panose="020B0604020202020204" pitchFamily="34" charset="0"/>
                <a:ea typeface="Calibri" panose="020F0502020204030204" pitchFamily="34" charset="0"/>
              </a:rPr>
              <a:t>ACDA4006</a:t>
            </a:r>
          </a:p>
          <a:p>
            <a:pPr marL="0" indent="0">
              <a:buNone/>
            </a:pPr>
            <a:r>
              <a:rPr lang="en-GB" sz="2400" b="1" dirty="0">
                <a:latin typeface="Cambria" panose="02040503050406030204" pitchFamily="18" charset="0"/>
                <a:ea typeface="Cambria" panose="02040503050406030204" pitchFamily="18" charset="0"/>
              </a:rPr>
              <a:t>Topic			: Circuit Theory</a:t>
            </a:r>
          </a:p>
          <a:p>
            <a:pPr marL="0" indent="0">
              <a:buNone/>
            </a:pPr>
            <a:r>
              <a:rPr lang="en-GB" sz="2400" b="1" dirty="0">
                <a:latin typeface="Cambria" panose="02040503050406030204" pitchFamily="18" charset="0"/>
                <a:ea typeface="Cambria" panose="02040503050406030204" pitchFamily="18" charset="0"/>
              </a:rPr>
              <a:t>Lecture 		: 2</a:t>
            </a:r>
            <a:endParaRPr lang="en-GB" sz="2400" dirty="0">
              <a:latin typeface="Cambria" panose="02040503050406030204" pitchFamily="18" charset="0"/>
              <a:ea typeface="Cambria" panose="02040503050406030204" pitchFamily="18" charset="0"/>
            </a:endParaRPr>
          </a:p>
        </p:txBody>
      </p:sp>
      <p:sp>
        <p:nvSpPr>
          <p:cNvPr id="5" name="Content Placeholder 1">
            <a:extLst>
              <a:ext uri="{FF2B5EF4-FFF2-40B4-BE49-F238E27FC236}">
                <a16:creationId xmlns:a16="http://schemas.microsoft.com/office/drawing/2014/main" id="{A3E43094-A8AF-D1D6-A315-25B35EE62C17}"/>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Email:j.prince-devaraj@uwtsd.ac.uk</a:t>
            </a: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656890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6211" y="1386187"/>
            <a:ext cx="7243140" cy="584775"/>
          </a:xfrm>
          <a:prstGeom prst="rect">
            <a:avLst/>
          </a:prstGeom>
          <a:noFill/>
        </p:spPr>
        <p:txBody>
          <a:bodyPr wrap="square">
            <a:spAutoFit/>
          </a:bodyPr>
          <a:lstStyle/>
          <a:p>
            <a:r>
              <a:rPr lang="en-GB" sz="3200" b="1" dirty="0">
                <a:latin typeface="+mn-lt"/>
              </a:rPr>
              <a:t>Ohms Law </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4" name="Rectangle 3">
            <a:extLst>
              <a:ext uri="{FF2B5EF4-FFF2-40B4-BE49-F238E27FC236}">
                <a16:creationId xmlns:a16="http://schemas.microsoft.com/office/drawing/2014/main" id="{ED25C2B2-7706-2269-7E78-7AA4644B0185}"/>
              </a:ext>
            </a:extLst>
          </p:cNvPr>
          <p:cNvSpPr>
            <a:spLocks noChangeArrowheads="1"/>
          </p:cNvSpPr>
          <p:nvPr/>
        </p:nvSpPr>
        <p:spPr bwMode="auto">
          <a:xfrm>
            <a:off x="332961" y="2256976"/>
            <a:ext cx="9104244" cy="172976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Ohm’s law was stated by George Simon Ohm.</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Ohm’s Law Provides the relation between Voltage, Current and Resistance</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01570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C558F-D8CB-D150-D8CC-F5D0E58655AA}"/>
              </a:ext>
            </a:extLst>
          </p:cNvPr>
          <p:cNvSpPr>
            <a:spLocks noGrp="1"/>
          </p:cNvSpPr>
          <p:nvPr>
            <p:ph type="title"/>
          </p:nvPr>
        </p:nvSpPr>
        <p:spPr>
          <a:xfrm>
            <a:off x="28210" y="1694011"/>
            <a:ext cx="8161514" cy="905920"/>
          </a:xfrm>
        </p:spPr>
        <p:txBody>
          <a:bodyPr>
            <a:noAutofit/>
          </a:bodyPr>
          <a:lstStyle/>
          <a:p>
            <a:pPr algn="just" rtl="0" fontAlgn="base">
              <a:lnSpc>
                <a:spcPct val="150000"/>
              </a:lnSpc>
              <a:spcBef>
                <a:spcPts val="592"/>
              </a:spcBef>
              <a:spcAft>
                <a:spcPts val="0"/>
              </a:spcAft>
            </a:pPr>
            <a:br>
              <a:rPr lang="en-GB" sz="2200" dirty="0">
                <a:latin typeface="+mn-lt"/>
              </a:rPr>
            </a:br>
            <a:br>
              <a:rPr lang="en-GB" sz="2200" b="0" i="0" u="none" strike="noStrike" dirty="0">
                <a:solidFill>
                  <a:srgbClr val="000000"/>
                </a:solidFill>
                <a:effectLst/>
                <a:latin typeface="+mn-lt"/>
              </a:rPr>
            </a:br>
            <a:br>
              <a:rPr lang="en-GB" sz="2200" b="1" i="0" u="none" strike="noStrike" dirty="0">
                <a:solidFill>
                  <a:srgbClr val="000000"/>
                </a:solidFill>
                <a:effectLst/>
                <a:latin typeface="+mn-lt"/>
              </a:rPr>
            </a:br>
            <a:r>
              <a:rPr lang="en-GB" sz="2200" b="1" i="0" u="none" strike="noStrike" dirty="0">
                <a:solidFill>
                  <a:srgbClr val="000000"/>
                </a:solidFill>
                <a:effectLst/>
                <a:latin typeface="+mn-lt"/>
              </a:rPr>
              <a:t>	</a:t>
            </a:r>
            <a:br>
              <a:rPr lang="en-GB" sz="2200" b="1" i="0" u="none" strike="noStrike" dirty="0">
                <a:solidFill>
                  <a:srgbClr val="000000"/>
                </a:solidFill>
                <a:effectLst/>
                <a:latin typeface="+mn-lt"/>
              </a:rPr>
            </a:br>
            <a:br>
              <a:rPr lang="en-GB" sz="2200" b="1" i="0" u="none" strike="noStrike" dirty="0">
                <a:solidFill>
                  <a:srgbClr val="000000"/>
                </a:solidFill>
                <a:effectLst/>
                <a:latin typeface="+mn-lt"/>
              </a:rPr>
            </a:br>
            <a:r>
              <a:rPr lang="en-GB" sz="2200" b="0" i="0" dirty="0">
                <a:solidFill>
                  <a:srgbClr val="333333"/>
                </a:solidFill>
                <a:effectLst/>
                <a:latin typeface="+mn-lt"/>
              </a:rPr>
              <a:t>Ohm’s law states that the voltage across a conductor is directly proportional to the current flowing through it, provided all physical conditions and temperatures remain </a:t>
            </a:r>
            <a:r>
              <a:rPr lang="en-GB" sz="2200" b="0" i="0" dirty="0">
                <a:solidFill>
                  <a:srgbClr val="333333"/>
                </a:solidFill>
                <a:effectLst/>
                <a:latin typeface="Cambria" panose="02040503050406030204" pitchFamily="18" charset="0"/>
                <a:ea typeface="Cambria" panose="02040503050406030204" pitchFamily="18" charset="0"/>
              </a:rPr>
              <a:t>constant</a:t>
            </a:r>
            <a:r>
              <a:rPr lang="en-GB" sz="2200" b="0" i="0" dirty="0">
                <a:solidFill>
                  <a:srgbClr val="333333"/>
                </a:solidFill>
                <a:effectLst/>
                <a:latin typeface="+mn-lt"/>
              </a:rPr>
              <a:t>.</a:t>
            </a:r>
            <a:br>
              <a:rPr lang="en-GB" sz="2200" b="0" i="0" dirty="0">
                <a:solidFill>
                  <a:srgbClr val="333333"/>
                </a:solidFill>
                <a:effectLst/>
                <a:latin typeface="+mn-lt"/>
              </a:rPr>
            </a:br>
            <a:r>
              <a:rPr lang="en-GB" sz="2200" b="0" i="0" dirty="0">
                <a:solidFill>
                  <a:srgbClr val="333333"/>
                </a:solidFill>
                <a:effectLst/>
                <a:latin typeface="+mn-lt"/>
              </a:rPr>
              <a:t>			</a:t>
            </a:r>
            <a:br>
              <a:rPr lang="en-GB" sz="2200" b="0" i="0" dirty="0">
                <a:solidFill>
                  <a:srgbClr val="333333"/>
                </a:solidFill>
                <a:effectLst/>
                <a:latin typeface="+mn-lt"/>
              </a:rPr>
            </a:br>
            <a:r>
              <a:rPr lang="en-GB" sz="2200" b="0" i="0" dirty="0">
                <a:solidFill>
                  <a:srgbClr val="333333"/>
                </a:solidFill>
                <a:effectLst/>
                <a:latin typeface="+mn-lt"/>
              </a:rPr>
              <a:t>			</a:t>
            </a:r>
            <a:br>
              <a:rPr lang="en-GB" sz="2200" b="0" i="0" dirty="0">
                <a:solidFill>
                  <a:srgbClr val="333333"/>
                </a:solidFill>
                <a:effectLst/>
                <a:latin typeface="+mn-lt"/>
              </a:rPr>
            </a:br>
            <a:br>
              <a:rPr lang="en-GB" sz="2200" dirty="0">
                <a:latin typeface="+mn-lt"/>
              </a:rPr>
            </a:br>
            <a:endParaRPr lang="en-GB" sz="2200" dirty="0">
              <a:latin typeface="+mn-lt"/>
            </a:endParaRPr>
          </a:p>
        </p:txBody>
      </p:sp>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08D0C38B-6FB0-EB45-9175-E4CF17F9E0E2}"/>
              </a:ext>
            </a:extLst>
          </p:cNvPr>
          <p:cNvSpPr txBox="1"/>
          <p:nvPr/>
        </p:nvSpPr>
        <p:spPr>
          <a:xfrm>
            <a:off x="8828581" y="2570736"/>
            <a:ext cx="3609559" cy="2246769"/>
          </a:xfrm>
          <a:prstGeom prst="rect">
            <a:avLst/>
          </a:prstGeom>
          <a:noFill/>
        </p:spPr>
        <p:txBody>
          <a:bodyPr wrap="square">
            <a:spAutoFit/>
          </a:bodyPr>
          <a:lstStyle/>
          <a:p>
            <a:r>
              <a:rPr lang="en-GB" sz="2000" dirty="0">
                <a:solidFill>
                  <a:srgbClr val="000000"/>
                </a:solidFill>
                <a:latin typeface="Cambria" panose="02040503050406030204" pitchFamily="18" charset="0"/>
                <a:ea typeface="Cambria" panose="02040503050406030204" pitchFamily="18" charset="0"/>
              </a:rPr>
              <a:t>were</a:t>
            </a:r>
            <a:r>
              <a:rPr lang="en-GB" sz="2000" b="0" i="0" u="none" strike="noStrike" dirty="0">
                <a:solidFill>
                  <a:srgbClr val="000000"/>
                </a:solidFill>
                <a:effectLst/>
                <a:latin typeface="Cambria" panose="02040503050406030204" pitchFamily="18" charset="0"/>
                <a:ea typeface="Cambria" panose="02040503050406030204" pitchFamily="18" charset="0"/>
              </a:rPr>
              <a:t>,</a:t>
            </a:r>
            <a:br>
              <a:rPr lang="en-GB" sz="2000" b="0" i="0" u="none" strike="noStrike" dirty="0">
                <a:solidFill>
                  <a:srgbClr val="000000"/>
                </a:solidFill>
                <a:effectLst/>
                <a:latin typeface="Cambria" panose="02040503050406030204" pitchFamily="18" charset="0"/>
                <a:ea typeface="Cambria" panose="02040503050406030204" pitchFamily="18" charset="0"/>
              </a:rPr>
            </a:br>
            <a:r>
              <a:rPr lang="en-GB" sz="2000" b="0" i="0" u="none" strike="noStrike" dirty="0">
                <a:solidFill>
                  <a:srgbClr val="000000"/>
                </a:solidFill>
                <a:effectLst/>
                <a:latin typeface="Cambria" panose="02040503050406030204" pitchFamily="18" charset="0"/>
                <a:ea typeface="Cambria" panose="02040503050406030204" pitchFamily="18" charset="0"/>
              </a:rPr>
              <a:t>I – Current across the conductor</a:t>
            </a:r>
            <a:br>
              <a:rPr lang="en-GB" sz="2000" b="0" dirty="0">
                <a:effectLst/>
                <a:latin typeface="Cambria" panose="02040503050406030204" pitchFamily="18" charset="0"/>
                <a:ea typeface="Cambria" panose="02040503050406030204" pitchFamily="18" charset="0"/>
              </a:rPr>
            </a:br>
            <a:r>
              <a:rPr lang="en-GB" sz="2000" b="0" i="0" u="none" strike="noStrike" dirty="0">
                <a:solidFill>
                  <a:srgbClr val="000000"/>
                </a:solidFill>
                <a:effectLst/>
                <a:latin typeface="Cambria" panose="02040503050406030204" pitchFamily="18" charset="0"/>
                <a:ea typeface="Cambria" panose="02040503050406030204" pitchFamily="18" charset="0"/>
              </a:rPr>
              <a:t>V – Voltage across the conductor</a:t>
            </a:r>
            <a:br>
              <a:rPr lang="en-GB" sz="2000" b="0" dirty="0">
                <a:effectLst/>
                <a:latin typeface="Cambria" panose="02040503050406030204" pitchFamily="18" charset="0"/>
                <a:ea typeface="Cambria" panose="02040503050406030204" pitchFamily="18" charset="0"/>
              </a:rPr>
            </a:br>
            <a:r>
              <a:rPr lang="en-GB" sz="2000" b="0" i="0" u="none" strike="noStrike" dirty="0">
                <a:solidFill>
                  <a:srgbClr val="000000"/>
                </a:solidFill>
                <a:effectLst/>
                <a:latin typeface="Cambria" panose="02040503050406030204" pitchFamily="18" charset="0"/>
                <a:ea typeface="Cambria" panose="02040503050406030204" pitchFamily="18" charset="0"/>
              </a:rPr>
              <a:t>R – Resistance across the conductor</a:t>
            </a:r>
            <a:endParaRPr lang="en-GB" sz="2000" dirty="0">
              <a:latin typeface="Cambria" panose="02040503050406030204" pitchFamily="18" charset="0"/>
              <a:ea typeface="Cambria" panose="02040503050406030204" pitchFamily="18" charset="0"/>
            </a:endParaRPr>
          </a:p>
        </p:txBody>
      </p:sp>
      <p:sp>
        <p:nvSpPr>
          <p:cNvPr id="8" name="TextBox 7">
            <a:extLst>
              <a:ext uri="{FF2B5EF4-FFF2-40B4-BE49-F238E27FC236}">
                <a16:creationId xmlns:a16="http://schemas.microsoft.com/office/drawing/2014/main" id="{AAFCA929-765E-C151-ED35-E70E2E7E46E0}"/>
              </a:ext>
            </a:extLst>
          </p:cNvPr>
          <p:cNvSpPr txBox="1"/>
          <p:nvPr/>
        </p:nvSpPr>
        <p:spPr>
          <a:xfrm>
            <a:off x="91791" y="4237807"/>
            <a:ext cx="8084698" cy="2568717"/>
          </a:xfrm>
          <a:prstGeom prst="rect">
            <a:avLst/>
          </a:prstGeom>
          <a:noFill/>
        </p:spPr>
        <p:txBody>
          <a:bodyPr wrap="square" rtlCol="0">
            <a:spAutoFit/>
          </a:bodyPr>
          <a:lstStyle/>
          <a:p>
            <a:pPr>
              <a:lnSpc>
                <a:spcPct val="150000"/>
              </a:lnSpc>
            </a:pPr>
            <a:r>
              <a:rPr lang="en-GB" sz="2200" b="0" i="0" u="none" strike="noStrike" dirty="0">
                <a:solidFill>
                  <a:srgbClr val="000000"/>
                </a:solidFill>
                <a:effectLst/>
                <a:latin typeface="Cambria" panose="02040503050406030204" pitchFamily="18" charset="0"/>
                <a:ea typeface="Cambria" panose="02040503050406030204" pitchFamily="18" charset="0"/>
              </a:rPr>
              <a:t>Ohm’s law states that a current (</a:t>
            </a:r>
            <a:r>
              <a:rPr lang="en-GB" sz="2200" b="1" i="0" u="none" strike="noStrike" dirty="0">
                <a:solidFill>
                  <a:srgbClr val="000000"/>
                </a:solidFill>
                <a:effectLst/>
                <a:latin typeface="Cambria" panose="02040503050406030204" pitchFamily="18" charset="0"/>
                <a:ea typeface="Cambria" panose="02040503050406030204" pitchFamily="18" charset="0"/>
              </a:rPr>
              <a:t>I</a:t>
            </a:r>
            <a:r>
              <a:rPr lang="en-GB" sz="2200" b="0" i="0" u="none" strike="noStrike" dirty="0">
                <a:solidFill>
                  <a:srgbClr val="000000"/>
                </a:solidFill>
                <a:effectLst/>
                <a:latin typeface="Cambria" panose="02040503050406030204" pitchFamily="18" charset="0"/>
                <a:ea typeface="Cambria" panose="02040503050406030204" pitchFamily="18" charset="0"/>
              </a:rPr>
              <a:t>) across a conductor is directly proportional to the voltage (</a:t>
            </a:r>
            <a:r>
              <a:rPr lang="en-GB" sz="2200" b="1" i="0" u="none" strike="noStrike" dirty="0">
                <a:solidFill>
                  <a:srgbClr val="000000"/>
                </a:solidFill>
                <a:effectLst/>
                <a:latin typeface="Cambria" panose="02040503050406030204" pitchFamily="18" charset="0"/>
                <a:ea typeface="Cambria" panose="02040503050406030204" pitchFamily="18" charset="0"/>
              </a:rPr>
              <a:t>V</a:t>
            </a:r>
            <a:r>
              <a:rPr lang="en-GB" sz="2200" b="0" i="0" u="none" strike="noStrike" dirty="0">
                <a:solidFill>
                  <a:srgbClr val="000000"/>
                </a:solidFill>
                <a:effectLst/>
                <a:latin typeface="Cambria" panose="02040503050406030204" pitchFamily="18" charset="0"/>
                <a:ea typeface="Cambria" panose="02040503050406030204" pitchFamily="18" charset="0"/>
              </a:rPr>
              <a:t>) across the conductor and inversely proportional to the resistance across the conductor (</a:t>
            </a:r>
            <a:r>
              <a:rPr lang="en-GB" sz="2200" b="1" i="0" u="none" strike="noStrike" dirty="0">
                <a:solidFill>
                  <a:srgbClr val="000000"/>
                </a:solidFill>
                <a:effectLst/>
                <a:latin typeface="Cambria" panose="02040503050406030204" pitchFamily="18" charset="0"/>
                <a:ea typeface="Cambria" panose="02040503050406030204" pitchFamily="18" charset="0"/>
              </a:rPr>
              <a:t>R</a:t>
            </a:r>
            <a:r>
              <a:rPr lang="en-GB" sz="2200" b="0" i="0" u="none" strike="noStrike" dirty="0">
                <a:solidFill>
                  <a:srgbClr val="000000"/>
                </a:solidFill>
                <a:effectLst/>
                <a:latin typeface="Cambria" panose="02040503050406030204" pitchFamily="18" charset="0"/>
                <a:ea typeface="Cambria" panose="02040503050406030204" pitchFamily="18" charset="0"/>
              </a:rPr>
              <a:t>) ohms. </a:t>
            </a:r>
            <a:br>
              <a:rPr lang="en-GB" sz="2200" b="0" i="0" u="none" strike="noStrike" dirty="0">
                <a:solidFill>
                  <a:srgbClr val="000000"/>
                </a:solidFill>
                <a:effectLst/>
                <a:latin typeface="Cambria" panose="02040503050406030204" pitchFamily="18" charset="0"/>
                <a:ea typeface="Cambria" panose="02040503050406030204" pitchFamily="18" charset="0"/>
              </a:rPr>
            </a:br>
            <a:r>
              <a:rPr lang="en-GB" sz="2200" b="0" i="0" u="none" strike="noStrike" dirty="0">
                <a:solidFill>
                  <a:srgbClr val="000000"/>
                </a:solidFill>
                <a:effectLst/>
                <a:latin typeface="Cambria" panose="02040503050406030204" pitchFamily="18" charset="0"/>
                <a:ea typeface="Cambria" panose="02040503050406030204" pitchFamily="18" charset="0"/>
              </a:rPr>
              <a:t>			</a:t>
            </a:r>
            <a:br>
              <a:rPr lang="en-GB" sz="2200" b="1" i="0" u="none" strike="noStrike" dirty="0">
                <a:solidFill>
                  <a:srgbClr val="000000"/>
                </a:solidFill>
                <a:effectLst/>
                <a:latin typeface="Cambria" panose="02040503050406030204" pitchFamily="18" charset="0"/>
                <a:ea typeface="Cambria" panose="02040503050406030204" pitchFamily="18" charset="0"/>
              </a:rPr>
            </a:br>
            <a:endParaRPr lang="en-GB" sz="2200" dirty="0">
              <a:latin typeface="Cambria" panose="02040503050406030204" pitchFamily="18" charset="0"/>
              <a:ea typeface="Cambria" panose="02040503050406030204" pitchFamily="18" charset="0"/>
            </a:endParaRPr>
          </a:p>
        </p:txBody>
      </p:sp>
      <p:sp>
        <p:nvSpPr>
          <p:cNvPr id="11" name="Rectangle: Rounded Corners 10">
            <a:extLst>
              <a:ext uri="{FF2B5EF4-FFF2-40B4-BE49-F238E27FC236}">
                <a16:creationId xmlns:a16="http://schemas.microsoft.com/office/drawing/2014/main" id="{4D3D9DF1-2482-A51B-B4AC-F099E79CE4DA}"/>
              </a:ext>
            </a:extLst>
          </p:cNvPr>
          <p:cNvSpPr/>
          <p:nvPr/>
        </p:nvSpPr>
        <p:spPr>
          <a:xfrm>
            <a:off x="3454138" y="3331585"/>
            <a:ext cx="1360004" cy="59107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b="1" i="0" dirty="0">
                <a:solidFill>
                  <a:srgbClr val="333333"/>
                </a:solidFill>
                <a:effectLst/>
                <a:latin typeface="Cambria" panose="02040503050406030204" pitchFamily="18" charset="0"/>
                <a:ea typeface="Cambria" panose="02040503050406030204" pitchFamily="18" charset="0"/>
              </a:rPr>
              <a:t>V = IR</a:t>
            </a:r>
            <a:endParaRPr lang="en-GB" sz="2000" dirty="0">
              <a:latin typeface="Cambria" panose="02040503050406030204" pitchFamily="18" charset="0"/>
              <a:ea typeface="Cambria" panose="02040503050406030204" pitchFamily="18" charset="0"/>
            </a:endParaRPr>
          </a:p>
        </p:txBody>
      </p:sp>
      <p:sp>
        <p:nvSpPr>
          <p:cNvPr id="13" name="TextBox 12">
            <a:extLst>
              <a:ext uri="{FF2B5EF4-FFF2-40B4-BE49-F238E27FC236}">
                <a16:creationId xmlns:a16="http://schemas.microsoft.com/office/drawing/2014/main" id="{BDE5B93C-5E8F-B28B-7870-2F0C4A5F0B50}"/>
              </a:ext>
            </a:extLst>
          </p:cNvPr>
          <p:cNvSpPr txBox="1"/>
          <p:nvPr/>
        </p:nvSpPr>
        <p:spPr>
          <a:xfrm>
            <a:off x="-64605" y="1112861"/>
            <a:ext cx="7243140" cy="584775"/>
          </a:xfrm>
          <a:prstGeom prst="rect">
            <a:avLst/>
          </a:prstGeom>
          <a:noFill/>
        </p:spPr>
        <p:txBody>
          <a:bodyPr wrap="square">
            <a:spAutoFit/>
          </a:bodyPr>
          <a:lstStyle/>
          <a:p>
            <a:r>
              <a:rPr lang="en-GB" sz="3200" b="1" dirty="0">
                <a:latin typeface="+mn-lt"/>
              </a:rPr>
              <a:t>Ohms Law </a:t>
            </a:r>
            <a:endParaRPr lang="en-GB" sz="3200" dirty="0"/>
          </a:p>
        </p:txBody>
      </p:sp>
      <p:sp>
        <p:nvSpPr>
          <p:cNvPr id="15" name="TextBox 14">
            <a:extLst>
              <a:ext uri="{FF2B5EF4-FFF2-40B4-BE49-F238E27FC236}">
                <a16:creationId xmlns:a16="http://schemas.microsoft.com/office/drawing/2014/main" id="{90D5E73B-36C1-7EF8-11F5-7D058CC47FD3}"/>
              </a:ext>
            </a:extLst>
          </p:cNvPr>
          <p:cNvSpPr txBox="1"/>
          <p:nvPr/>
        </p:nvSpPr>
        <p:spPr>
          <a:xfrm>
            <a:off x="3615359" y="3922657"/>
            <a:ext cx="7243140" cy="400110"/>
          </a:xfrm>
          <a:prstGeom prst="rect">
            <a:avLst/>
          </a:prstGeom>
          <a:noFill/>
        </p:spPr>
        <p:txBody>
          <a:bodyPr wrap="square">
            <a:spAutoFit/>
          </a:bodyPr>
          <a:lstStyle/>
          <a:p>
            <a:r>
              <a:rPr lang="en-GB" sz="2000" b="1" i="0" u="none" strike="noStrike" dirty="0">
                <a:solidFill>
                  <a:srgbClr val="000000"/>
                </a:solidFill>
                <a:effectLst/>
                <a:latin typeface="+mn-lt"/>
              </a:rPr>
              <a:t>or</a:t>
            </a:r>
            <a:endParaRPr lang="en-GB" sz="2000" dirty="0"/>
          </a:p>
        </p:txBody>
      </p:sp>
      <p:sp>
        <p:nvSpPr>
          <p:cNvPr id="16" name="Rectangle: Rounded Corners 15">
            <a:extLst>
              <a:ext uri="{FF2B5EF4-FFF2-40B4-BE49-F238E27FC236}">
                <a16:creationId xmlns:a16="http://schemas.microsoft.com/office/drawing/2014/main" id="{75D6768E-5F68-D8C3-231B-95B942BBDE30}"/>
              </a:ext>
            </a:extLst>
          </p:cNvPr>
          <p:cNvSpPr/>
          <p:nvPr/>
        </p:nvSpPr>
        <p:spPr>
          <a:xfrm>
            <a:off x="3462112" y="6006002"/>
            <a:ext cx="1267240" cy="550037"/>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b="1" i="0" u="none" strike="noStrike" dirty="0">
                <a:solidFill>
                  <a:srgbClr val="000000"/>
                </a:solidFill>
                <a:effectLst/>
                <a:latin typeface="Cambria" panose="02040503050406030204" pitchFamily="18" charset="0"/>
                <a:ea typeface="Cambria" panose="02040503050406030204" pitchFamily="18" charset="0"/>
              </a:rPr>
              <a:t>I= V/R</a:t>
            </a:r>
            <a:endParaRPr lang="en-GB" sz="2000" dirty="0">
              <a:latin typeface="Cambria" panose="02040503050406030204" pitchFamily="18" charset="0"/>
              <a:ea typeface="Cambria" panose="02040503050406030204" pitchFamily="18" charset="0"/>
            </a:endParaRPr>
          </a:p>
        </p:txBody>
      </p:sp>
      <p:cxnSp>
        <p:nvCxnSpPr>
          <p:cNvPr id="18" name="Straight Connector 17">
            <a:extLst>
              <a:ext uri="{FF2B5EF4-FFF2-40B4-BE49-F238E27FC236}">
                <a16:creationId xmlns:a16="http://schemas.microsoft.com/office/drawing/2014/main" id="{858C29B8-A347-3C21-F4EB-22DD4AB4AAE0}"/>
              </a:ext>
            </a:extLst>
          </p:cNvPr>
          <p:cNvCxnSpPr/>
          <p:nvPr/>
        </p:nvCxnSpPr>
        <p:spPr>
          <a:xfrm>
            <a:off x="8471395" y="2445142"/>
            <a:ext cx="0" cy="2859034"/>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827321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a:latin typeface="+mn-lt"/>
              </a:rPr>
              <a:t>Ohms Law </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pic>
        <p:nvPicPr>
          <p:cNvPr id="10" name="Picture 9" descr="A triangle with letters and a triangle with a white background&#10;&#10;Description automatically generated with medium confidence">
            <a:extLst>
              <a:ext uri="{FF2B5EF4-FFF2-40B4-BE49-F238E27FC236}">
                <a16:creationId xmlns:a16="http://schemas.microsoft.com/office/drawing/2014/main" id="{C31A7649-264D-EDDA-EBA7-1586A87D7E0D}"/>
              </a:ext>
            </a:extLst>
          </p:cNvPr>
          <p:cNvPicPr>
            <a:picLocks noChangeAspect="1"/>
          </p:cNvPicPr>
          <p:nvPr/>
        </p:nvPicPr>
        <p:blipFill>
          <a:blip r:embed="rId2"/>
          <a:stretch>
            <a:fillRect/>
          </a:stretch>
        </p:blipFill>
        <p:spPr>
          <a:xfrm>
            <a:off x="140390" y="2092601"/>
            <a:ext cx="5723467" cy="3219450"/>
          </a:xfrm>
          <a:prstGeom prst="rect">
            <a:avLst/>
          </a:prstGeom>
        </p:spPr>
      </p:pic>
      <p:pic>
        <p:nvPicPr>
          <p:cNvPr id="19" name="Picture 18" descr="A cartoon of a person balancing on a rope&#10;&#10;Description automatically generated">
            <a:extLst>
              <a:ext uri="{FF2B5EF4-FFF2-40B4-BE49-F238E27FC236}">
                <a16:creationId xmlns:a16="http://schemas.microsoft.com/office/drawing/2014/main" id="{611DF214-C578-7F63-9C0E-E33DA0DE1FF7}"/>
              </a:ext>
            </a:extLst>
          </p:cNvPr>
          <p:cNvPicPr>
            <a:picLocks noChangeAspect="1"/>
          </p:cNvPicPr>
          <p:nvPr/>
        </p:nvPicPr>
        <p:blipFill>
          <a:blip r:embed="rId3"/>
          <a:stretch>
            <a:fillRect/>
          </a:stretch>
        </p:blipFill>
        <p:spPr>
          <a:xfrm>
            <a:off x="6458219" y="2042998"/>
            <a:ext cx="5503851" cy="3100503"/>
          </a:xfrm>
          <a:prstGeom prst="rect">
            <a:avLst/>
          </a:prstGeom>
        </p:spPr>
      </p:pic>
      <p:cxnSp>
        <p:nvCxnSpPr>
          <p:cNvPr id="20" name="Straight Connector 19">
            <a:extLst>
              <a:ext uri="{FF2B5EF4-FFF2-40B4-BE49-F238E27FC236}">
                <a16:creationId xmlns:a16="http://schemas.microsoft.com/office/drawing/2014/main" id="{844134F4-8250-E736-362F-84116FFBD964}"/>
              </a:ext>
            </a:extLst>
          </p:cNvPr>
          <p:cNvCxnSpPr>
            <a:cxnSpLocks/>
          </p:cNvCxnSpPr>
          <p:nvPr/>
        </p:nvCxnSpPr>
        <p:spPr>
          <a:xfrm>
            <a:off x="6180426" y="1951084"/>
            <a:ext cx="0" cy="4060018"/>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2042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a:latin typeface="+mn-lt"/>
              </a:rPr>
              <a:t>Ohms Law </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24" name="Rectangle 1">
            <a:extLst>
              <a:ext uri="{FF2B5EF4-FFF2-40B4-BE49-F238E27FC236}">
                <a16:creationId xmlns:a16="http://schemas.microsoft.com/office/drawing/2014/main" id="{FFBE4B59-C223-22B7-7B75-1F1537A86411}"/>
              </a:ext>
            </a:extLst>
          </p:cNvPr>
          <p:cNvSpPr>
            <a:spLocks noChangeArrowheads="1"/>
          </p:cNvSpPr>
          <p:nvPr/>
        </p:nvSpPr>
        <p:spPr bwMode="auto">
          <a:xfrm>
            <a:off x="407504" y="2262508"/>
            <a:ext cx="10904630" cy="246221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Example 1: If the resistance of an electric iron is 50 Ω and a current of 3.2 A flows through the resistance. Find the voltage between two points.</a:t>
            </a:r>
            <a:endParaRPr kumimoji="0" lang="en-US" altLang="en-US" sz="22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Solution:</a:t>
            </a:r>
            <a:endParaRPr kumimoji="0" lang="en-US" altLang="en-US" sz="22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br>
              <a:rPr kumimoji="0" lang="en-US" altLang="en-US" sz="2200" b="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br>
            <a:endParaRPr kumimoji="0" lang="en-US" altLang="en-US" sz="22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200" b="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Substituting the values in the equation, we get</a:t>
            </a:r>
            <a:endParaRPr kumimoji="0" lang="en-US" altLang="en-US" sz="22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200" b="1"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V = 3.2 A × 50 Ω = 160 V</a:t>
            </a:r>
            <a:endParaRPr kumimoji="0" lang="en-US" altLang="en-US" sz="2200" b="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sp>
        <p:nvSpPr>
          <p:cNvPr id="25" name="Rectangle: Rounded Corners 24">
            <a:extLst>
              <a:ext uri="{FF2B5EF4-FFF2-40B4-BE49-F238E27FC236}">
                <a16:creationId xmlns:a16="http://schemas.microsoft.com/office/drawing/2014/main" id="{23C242DE-A550-5E98-BD4B-4E95B6B4DDF2}"/>
              </a:ext>
            </a:extLst>
          </p:cNvPr>
          <p:cNvSpPr/>
          <p:nvPr/>
        </p:nvSpPr>
        <p:spPr>
          <a:xfrm>
            <a:off x="1883755" y="3375219"/>
            <a:ext cx="1360004" cy="59107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000" b="1" i="0" dirty="0">
                <a:solidFill>
                  <a:srgbClr val="333333"/>
                </a:solidFill>
                <a:effectLst/>
                <a:latin typeface="Cambria" panose="02040503050406030204" pitchFamily="18" charset="0"/>
                <a:ea typeface="Cambria" panose="02040503050406030204" pitchFamily="18" charset="0"/>
              </a:rPr>
              <a:t>V = IR</a:t>
            </a:r>
            <a:endParaRPr lang="en-GB" sz="20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952125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a:latin typeface="+mn-lt"/>
              </a:rPr>
              <a:t>Ohms Law </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2" name="Content Placeholder 2">
            <a:extLst>
              <a:ext uri="{FF2B5EF4-FFF2-40B4-BE49-F238E27FC236}">
                <a16:creationId xmlns:a16="http://schemas.microsoft.com/office/drawing/2014/main" id="{ABCD2CD2-D944-3219-A900-D2380FC70D37}"/>
              </a:ext>
            </a:extLst>
          </p:cNvPr>
          <p:cNvSpPr>
            <a:spLocks noGrp="1"/>
          </p:cNvSpPr>
          <p:nvPr>
            <p:ph idx="1"/>
          </p:nvPr>
        </p:nvSpPr>
        <p:spPr>
          <a:xfrm>
            <a:off x="520148" y="2152897"/>
            <a:ext cx="10972800" cy="3917032"/>
          </a:xfrm>
        </p:spPr>
        <p:txBody>
          <a:bodyPr/>
          <a:lstStyle/>
          <a:p>
            <a:pPr marL="0" indent="0">
              <a:buNone/>
            </a:pPr>
            <a:r>
              <a:rPr lang="en-IN" dirty="0"/>
              <a:t>Calculate the current flowing through the resistor in the following circuit diagram</a:t>
            </a:r>
          </a:p>
          <a:p>
            <a:pPr marL="0" indent="0">
              <a:buNone/>
            </a:pPr>
            <a:endParaRPr lang="en-IN" dirty="0"/>
          </a:p>
        </p:txBody>
      </p:sp>
      <p:pic>
        <p:nvPicPr>
          <p:cNvPr id="4" name="Picture 3">
            <a:extLst>
              <a:ext uri="{FF2B5EF4-FFF2-40B4-BE49-F238E27FC236}">
                <a16:creationId xmlns:a16="http://schemas.microsoft.com/office/drawing/2014/main" id="{56DDE9B5-0AAB-3DB8-15A1-BB550B1D93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6940" y="3399534"/>
            <a:ext cx="2752036" cy="2971224"/>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0F9DCF93-D0CC-779E-EAAB-925DFF616394}"/>
                  </a:ext>
                </a:extLst>
              </p:cNvPr>
              <p:cNvSpPr txBox="1"/>
              <p:nvPr/>
            </p:nvSpPr>
            <p:spPr>
              <a:xfrm>
                <a:off x="7684122" y="3981696"/>
                <a:ext cx="3114819" cy="2334165"/>
              </a:xfrm>
              <a:prstGeom prst="rect">
                <a:avLst/>
              </a:prstGeom>
              <a:noFill/>
            </p:spPr>
            <p:txBody>
              <a:bodyPr wrap="square" rtlCol="0">
                <a:spAutoFit/>
              </a:bodyPr>
              <a:lstStyle/>
              <a:p>
                <a:pPr marL="0" indent="0">
                  <a:buNone/>
                </a:pPr>
                <a:r>
                  <a:rPr lang="en-IN" b="1" dirty="0"/>
                  <a:t>Solution:</a:t>
                </a:r>
              </a:p>
              <a:p>
                <a:pPr marL="0" indent="0">
                  <a:buNone/>
                </a:pPr>
                <a:r>
                  <a:rPr lang="en-IN" b="1" dirty="0"/>
                  <a:t>	</a:t>
                </a:r>
                <a:r>
                  <a:rPr lang="en-IN" sz="2800" dirty="0"/>
                  <a:t>I = </a:t>
                </a:r>
                <a14:m>
                  <m:oMath xmlns:m="http://schemas.openxmlformats.org/officeDocument/2006/math">
                    <m:f>
                      <m:fPr>
                        <m:ctrlPr>
                          <a:rPr lang="en-IN" sz="2800" i="1" smtClean="0">
                            <a:latin typeface="Cambria Math" panose="02040503050406030204" pitchFamily="18" charset="0"/>
                          </a:rPr>
                        </m:ctrlPr>
                      </m:fPr>
                      <m:num>
                        <m:r>
                          <a:rPr lang="en-GB" sz="2800" b="0" i="1" smtClean="0">
                            <a:latin typeface="Cambria Math" panose="02040503050406030204" pitchFamily="18" charset="0"/>
                          </a:rPr>
                          <m:t>𝑉</m:t>
                        </m:r>
                      </m:num>
                      <m:den>
                        <m:r>
                          <a:rPr lang="en-GB" sz="2800" b="0" i="1" smtClean="0">
                            <a:latin typeface="Cambria Math" panose="02040503050406030204" pitchFamily="18" charset="0"/>
                          </a:rPr>
                          <m:t>𝑅</m:t>
                        </m:r>
                      </m:den>
                    </m:f>
                  </m:oMath>
                </a14:m>
                <a:endParaRPr lang="en-IN" sz="2800" dirty="0"/>
              </a:p>
              <a:p>
                <a:r>
                  <a:rPr lang="en-IN" sz="2800" dirty="0"/>
                  <a:t>	I = </a:t>
                </a:r>
                <a14:m>
                  <m:oMath xmlns:m="http://schemas.openxmlformats.org/officeDocument/2006/math">
                    <m:f>
                      <m:fPr>
                        <m:ctrlPr>
                          <a:rPr lang="en-IN" sz="2800" i="1">
                            <a:latin typeface="Cambria Math" panose="02040503050406030204" pitchFamily="18" charset="0"/>
                          </a:rPr>
                        </m:ctrlPr>
                      </m:fPr>
                      <m:num>
                        <m:r>
                          <a:rPr lang="en-GB" sz="2800" b="0" i="1" smtClean="0">
                            <a:latin typeface="Cambria Math" panose="02040503050406030204" pitchFamily="18" charset="0"/>
                          </a:rPr>
                          <m:t>5</m:t>
                        </m:r>
                      </m:num>
                      <m:den>
                        <m:r>
                          <a:rPr lang="en-GB" sz="2800" b="0" i="1" smtClean="0">
                            <a:latin typeface="Cambria Math" panose="02040503050406030204" pitchFamily="18" charset="0"/>
                          </a:rPr>
                          <m:t>10</m:t>
                        </m:r>
                      </m:den>
                    </m:f>
                    <m:r>
                      <a:rPr lang="en-GB" sz="2800" i="1">
                        <a:latin typeface="Cambria Math" panose="02040503050406030204" pitchFamily="18" charset="0"/>
                      </a:rPr>
                      <m:t> </m:t>
                    </m:r>
                  </m:oMath>
                </a14:m>
                <a:endParaRPr lang="en-IN" sz="2800" dirty="0"/>
              </a:p>
              <a:p>
                <a:pPr marL="0" indent="0">
                  <a:buNone/>
                </a:pPr>
                <a:r>
                  <a:rPr lang="en-IN" sz="2800" dirty="0"/>
                  <a:t>	I = 0.5A</a:t>
                </a:r>
              </a:p>
              <a:p>
                <a:endParaRPr lang="en-US" dirty="0"/>
              </a:p>
            </p:txBody>
          </p:sp>
        </mc:Choice>
        <mc:Fallback xmlns="">
          <p:sp>
            <p:nvSpPr>
              <p:cNvPr id="7" name="TextBox 6">
                <a:extLst>
                  <a:ext uri="{FF2B5EF4-FFF2-40B4-BE49-F238E27FC236}">
                    <a16:creationId xmlns:a16="http://schemas.microsoft.com/office/drawing/2014/main" id="{0F9DCF93-D0CC-779E-EAAB-925DFF616394}"/>
                  </a:ext>
                </a:extLst>
              </p:cNvPr>
              <p:cNvSpPr txBox="1">
                <a:spLocks noRot="1" noChangeAspect="1" noMove="1" noResize="1" noEditPoints="1" noAdjustHandles="1" noChangeArrowheads="1" noChangeShapeType="1" noTextEdit="1"/>
              </p:cNvSpPr>
              <p:nvPr/>
            </p:nvSpPr>
            <p:spPr>
              <a:xfrm>
                <a:off x="7684122" y="3981696"/>
                <a:ext cx="3114819" cy="2334165"/>
              </a:xfrm>
              <a:prstGeom prst="rect">
                <a:avLst/>
              </a:prstGeom>
              <a:blipFill>
                <a:blip r:embed="rId3"/>
                <a:stretch>
                  <a:fillRect l="-1765" t="-1305"/>
                </a:stretch>
              </a:blipFill>
            </p:spPr>
            <p:txBody>
              <a:bodyPr/>
              <a:lstStyle/>
              <a:p>
                <a:r>
                  <a:rPr lang="en-GB">
                    <a:noFill/>
                  </a:rPr>
                  <a:t> </a:t>
                </a:r>
              </a:p>
            </p:txBody>
          </p:sp>
        </mc:Fallback>
      </mc:AlternateContent>
    </p:spTree>
    <p:extLst>
      <p:ext uri="{BB962C8B-B14F-4D97-AF65-F5344CB8AC3E}">
        <p14:creationId xmlns:p14="http://schemas.microsoft.com/office/powerpoint/2010/main" val="2721133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566263"/>
            <a:ext cx="7243140" cy="584775"/>
          </a:xfrm>
          <a:prstGeom prst="rect">
            <a:avLst/>
          </a:prstGeom>
          <a:noFill/>
        </p:spPr>
        <p:txBody>
          <a:bodyPr wrap="square">
            <a:spAutoFit/>
          </a:bodyPr>
          <a:lstStyle/>
          <a:p>
            <a:r>
              <a:rPr lang="en-GB" sz="3200" b="1" dirty="0">
                <a:latin typeface="+mn-lt"/>
              </a:rPr>
              <a:t>Series and Parallel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2" name="Content Placeholder 2">
            <a:extLst>
              <a:ext uri="{FF2B5EF4-FFF2-40B4-BE49-F238E27FC236}">
                <a16:creationId xmlns:a16="http://schemas.microsoft.com/office/drawing/2014/main" id="{ABCD2CD2-D944-3219-A900-D2380FC70D37}"/>
              </a:ext>
            </a:extLst>
          </p:cNvPr>
          <p:cNvSpPr>
            <a:spLocks noGrp="1"/>
          </p:cNvSpPr>
          <p:nvPr>
            <p:ph idx="1"/>
          </p:nvPr>
        </p:nvSpPr>
        <p:spPr>
          <a:xfrm>
            <a:off x="609600" y="2565371"/>
            <a:ext cx="10972800" cy="3917032"/>
          </a:xfrm>
        </p:spPr>
        <p:txBody>
          <a:bodyPr/>
          <a:lstStyle/>
          <a:p>
            <a:r>
              <a:rPr lang="en-GB" dirty="0"/>
              <a:t>Resistor, capacitor and inductor are often connected in series, parallel or a combination of both. </a:t>
            </a:r>
          </a:p>
          <a:p>
            <a:r>
              <a:rPr lang="en-GB" dirty="0"/>
              <a:t>The division of voltage and current has to be calculated.</a:t>
            </a:r>
          </a:p>
          <a:p>
            <a:pPr marL="0" indent="0">
              <a:buNone/>
            </a:pPr>
            <a:endParaRPr lang="en-IN" dirty="0"/>
          </a:p>
        </p:txBody>
      </p:sp>
    </p:spTree>
    <p:extLst>
      <p:ext uri="{BB962C8B-B14F-4D97-AF65-F5344CB8AC3E}">
        <p14:creationId xmlns:p14="http://schemas.microsoft.com/office/powerpoint/2010/main" val="3822555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9265"/>
            <a:ext cx="7243140" cy="584775"/>
          </a:xfrm>
          <a:prstGeom prst="rect">
            <a:avLst/>
          </a:prstGeom>
          <a:noFill/>
        </p:spPr>
        <p:txBody>
          <a:bodyPr wrap="square">
            <a:spAutoFit/>
          </a:bodyPr>
          <a:lstStyle/>
          <a:p>
            <a:r>
              <a:rPr lang="en-GB" sz="3200" b="1" dirty="0">
                <a:latin typeface="+mn-lt"/>
              </a:rPr>
              <a:t>Series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2" name="Content Placeholder 2">
            <a:extLst>
              <a:ext uri="{FF2B5EF4-FFF2-40B4-BE49-F238E27FC236}">
                <a16:creationId xmlns:a16="http://schemas.microsoft.com/office/drawing/2014/main" id="{ABCD2CD2-D944-3219-A900-D2380FC70D37}"/>
              </a:ext>
            </a:extLst>
          </p:cNvPr>
          <p:cNvSpPr>
            <a:spLocks noGrp="1"/>
          </p:cNvSpPr>
          <p:nvPr>
            <p:ph idx="1"/>
          </p:nvPr>
        </p:nvSpPr>
        <p:spPr>
          <a:xfrm>
            <a:off x="381000" y="2197623"/>
            <a:ext cx="10972800" cy="3917032"/>
          </a:xfrm>
        </p:spPr>
        <p:txBody>
          <a:bodyPr>
            <a:normAutofit/>
          </a:bodyPr>
          <a:lstStyle/>
          <a:p>
            <a:pPr algn="just"/>
            <a:r>
              <a:rPr lang="en-GB" sz="2200" dirty="0">
                <a:latin typeface="Cambria" panose="02040503050406030204" pitchFamily="18" charset="0"/>
                <a:ea typeface="Cambria" panose="02040503050406030204" pitchFamily="18" charset="0"/>
              </a:rPr>
              <a:t>When a number of resistors are connected end to end across a source of supply, there will be only one path for the current to flow. This circuit is called a series circuit.</a:t>
            </a:r>
          </a:p>
        </p:txBody>
      </p:sp>
      <p:pic>
        <p:nvPicPr>
          <p:cNvPr id="4" name="Content Placeholder 5">
            <a:extLst>
              <a:ext uri="{FF2B5EF4-FFF2-40B4-BE49-F238E27FC236}">
                <a16:creationId xmlns:a16="http://schemas.microsoft.com/office/drawing/2014/main" id="{96C73F1C-0E30-3A8E-47DC-B1C7EFA831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8572" y="3037143"/>
            <a:ext cx="5227182" cy="2763929"/>
          </a:xfrm>
          <a:prstGeom prst="rect">
            <a:avLst/>
          </a:prstGeom>
        </p:spPr>
      </p:pic>
      <p:pic>
        <p:nvPicPr>
          <p:cNvPr id="7" name="Picture 6">
            <a:extLst>
              <a:ext uri="{FF2B5EF4-FFF2-40B4-BE49-F238E27FC236}">
                <a16:creationId xmlns:a16="http://schemas.microsoft.com/office/drawing/2014/main" id="{362F4529-1475-5444-C044-778A7A1F29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5113" y="3244438"/>
            <a:ext cx="1915247" cy="2096691"/>
          </a:xfrm>
          <a:prstGeom prst="rect">
            <a:avLst/>
          </a:prstGeom>
        </p:spPr>
      </p:pic>
      <p:sp>
        <p:nvSpPr>
          <p:cNvPr id="8" name="TextBox 7">
            <a:extLst>
              <a:ext uri="{FF2B5EF4-FFF2-40B4-BE49-F238E27FC236}">
                <a16:creationId xmlns:a16="http://schemas.microsoft.com/office/drawing/2014/main" id="{C52EC4AB-488F-D387-7077-05E190716190}"/>
              </a:ext>
            </a:extLst>
          </p:cNvPr>
          <p:cNvSpPr txBox="1"/>
          <p:nvPr/>
        </p:nvSpPr>
        <p:spPr>
          <a:xfrm>
            <a:off x="2893322" y="6027275"/>
            <a:ext cx="1265218" cy="343492"/>
          </a:xfrm>
          <a:prstGeom prst="rect">
            <a:avLst/>
          </a:prstGeom>
          <a:noFill/>
        </p:spPr>
        <p:txBody>
          <a:bodyPr wrap="none" rtlCol="0">
            <a:spAutoFit/>
          </a:bodyPr>
          <a:lstStyle/>
          <a:p>
            <a:r>
              <a:rPr lang="en-IN" sz="1632" dirty="0"/>
              <a:t>Series circuit</a:t>
            </a:r>
          </a:p>
        </p:txBody>
      </p:sp>
      <p:sp>
        <p:nvSpPr>
          <p:cNvPr id="9" name="TextBox 8">
            <a:extLst>
              <a:ext uri="{FF2B5EF4-FFF2-40B4-BE49-F238E27FC236}">
                <a16:creationId xmlns:a16="http://schemas.microsoft.com/office/drawing/2014/main" id="{BFC4AA0F-D650-63AE-55BA-58FC2F8A71B2}"/>
              </a:ext>
            </a:extLst>
          </p:cNvPr>
          <p:cNvSpPr txBox="1"/>
          <p:nvPr/>
        </p:nvSpPr>
        <p:spPr>
          <a:xfrm>
            <a:off x="7335113" y="5424299"/>
            <a:ext cx="2210798" cy="343492"/>
          </a:xfrm>
          <a:prstGeom prst="rect">
            <a:avLst/>
          </a:prstGeom>
          <a:noFill/>
        </p:spPr>
        <p:txBody>
          <a:bodyPr wrap="none" rtlCol="0">
            <a:spAutoFit/>
          </a:bodyPr>
          <a:lstStyle/>
          <a:p>
            <a:r>
              <a:rPr lang="en-IN" sz="1632" dirty="0"/>
              <a:t>Series equivalent circuit</a:t>
            </a:r>
          </a:p>
        </p:txBody>
      </p:sp>
    </p:spTree>
    <p:extLst>
      <p:ext uri="{BB962C8B-B14F-4D97-AF65-F5344CB8AC3E}">
        <p14:creationId xmlns:p14="http://schemas.microsoft.com/office/powerpoint/2010/main" val="390630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122522"/>
            <a:ext cx="7243140" cy="584775"/>
          </a:xfrm>
          <a:prstGeom prst="rect">
            <a:avLst/>
          </a:prstGeom>
          <a:noFill/>
        </p:spPr>
        <p:txBody>
          <a:bodyPr wrap="square">
            <a:spAutoFit/>
          </a:bodyPr>
          <a:lstStyle/>
          <a:p>
            <a:r>
              <a:rPr lang="en-GB" sz="3200" b="1" dirty="0">
                <a:latin typeface="+mn-lt"/>
              </a:rPr>
              <a:t>Resisters in Series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12" name="Content Placeholder 2">
                <a:extLst>
                  <a:ext uri="{FF2B5EF4-FFF2-40B4-BE49-F238E27FC236}">
                    <a16:creationId xmlns:a16="http://schemas.microsoft.com/office/drawing/2014/main" id="{D1638B18-B1A9-1E09-EFE3-0D78DA27B4C2}"/>
                  </a:ext>
                </a:extLst>
              </p:cNvPr>
              <p:cNvSpPr>
                <a:spLocks noGrp="1"/>
              </p:cNvSpPr>
              <p:nvPr>
                <p:ph idx="1"/>
              </p:nvPr>
            </p:nvSpPr>
            <p:spPr>
              <a:xfrm>
                <a:off x="233570" y="1660580"/>
                <a:ext cx="11532371" cy="4489051"/>
              </a:xfrm>
            </p:spPr>
            <p:txBody>
              <a:bodyPr>
                <a:normAutofit fontScale="92500" lnSpcReduction="20000"/>
              </a:bodyPr>
              <a:lstStyle/>
              <a:p>
                <a:pPr marL="358775">
                  <a:lnSpc>
                    <a:spcPct val="150000"/>
                  </a:lnSpc>
                </a:pPr>
                <a:r>
                  <a:rPr lang="en-IN" sz="2200" dirty="0">
                    <a:latin typeface="Cambria" panose="02040503050406030204" pitchFamily="18" charset="0"/>
                    <a:ea typeface="Cambria" panose="02040503050406030204" pitchFamily="18" charset="0"/>
                  </a:rPr>
                  <a:t>As the resistors are connected in series, the </a:t>
                </a:r>
                <a:r>
                  <a:rPr lang="en-IN" sz="2200" b="1" dirty="0">
                    <a:latin typeface="Cambria" panose="02040503050406030204" pitchFamily="18" charset="0"/>
                    <a:ea typeface="Cambria" panose="02040503050406030204" pitchFamily="18" charset="0"/>
                  </a:rPr>
                  <a:t>voltage through each resistor varies (differ)</a:t>
                </a:r>
                <a:r>
                  <a:rPr lang="en-IN" sz="2200" dirty="0">
                    <a:latin typeface="Cambria" panose="02040503050406030204" pitchFamily="18" charset="0"/>
                    <a:ea typeface="Cambria" panose="02040503050406030204" pitchFamily="18" charset="0"/>
                  </a:rPr>
                  <a:t>, but the </a:t>
                </a:r>
                <a:r>
                  <a:rPr lang="en-IN" sz="2200" b="1" dirty="0">
                    <a:latin typeface="Cambria" panose="02040503050406030204" pitchFamily="18" charset="0"/>
                    <a:ea typeface="Cambria" panose="02040503050406030204" pitchFamily="18" charset="0"/>
                  </a:rPr>
                  <a:t>current remains the same </a:t>
                </a:r>
                <a:r>
                  <a:rPr lang="en-IN" sz="2200" dirty="0">
                    <a:latin typeface="Cambria" panose="02040503050406030204" pitchFamily="18" charset="0"/>
                    <a:ea typeface="Cambria" panose="02040503050406030204" pitchFamily="18" charset="0"/>
                  </a:rPr>
                  <a:t>throughout the resistors. </a:t>
                </a:r>
              </a:p>
              <a:p>
                <a:pPr marL="358775">
                  <a:lnSpc>
                    <a:spcPct val="150000"/>
                  </a:lnSpc>
                </a:pPr>
                <a:r>
                  <a:rPr lang="en-IN" sz="2200" dirty="0">
                    <a:latin typeface="Cambria" panose="02040503050406030204" pitchFamily="18" charset="0"/>
                    <a:ea typeface="Cambria" panose="02040503050406030204" pitchFamily="18" charset="0"/>
                  </a:rPr>
                  <a:t>The voltage across resistors are </a:t>
                </a:r>
                <a14:m>
                  <m:oMath xmlns:m="http://schemas.openxmlformats.org/officeDocument/2006/math">
                    <m:sSub>
                      <m:sSubPr>
                        <m:ctrlPr>
                          <a:rPr lang="en-IN" sz="2200" b="1" i="1" smtClean="0">
                            <a:latin typeface="Cambria Math" panose="02040503050406030204" pitchFamily="18" charset="0"/>
                          </a:rPr>
                        </m:ctrlPr>
                      </m:sSubPr>
                      <m:e>
                        <m:r>
                          <a:rPr lang="en-IN" sz="2200" b="1" i="1" smtClean="0">
                            <a:latin typeface="Cambria Math" panose="02040503050406030204" pitchFamily="18" charset="0"/>
                          </a:rPr>
                          <m:t>𝑽</m:t>
                        </m:r>
                      </m:e>
                      <m:sub>
                        <m:r>
                          <a:rPr lang="en-IN" sz="2200" b="1" i="1" smtClean="0">
                            <a:latin typeface="Cambria Math" panose="02040503050406030204" pitchFamily="18" charset="0"/>
                          </a:rPr>
                          <m:t>𝟏</m:t>
                        </m:r>
                      </m:sub>
                    </m:sSub>
                    <m:r>
                      <a:rPr lang="en-IN" sz="2200" b="1" i="1" smtClean="0">
                        <a:latin typeface="Cambria Math" panose="02040503050406030204" pitchFamily="18" charset="0"/>
                      </a:rPr>
                      <m:t>, </m:t>
                    </m:r>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𝟐</m:t>
                        </m:r>
                      </m:sub>
                    </m:sSub>
                  </m:oMath>
                </a14:m>
                <a:r>
                  <a:rPr lang="en-IN" sz="2200" b="1" dirty="0">
                    <a:latin typeface="Cambria" panose="02040503050406030204" pitchFamily="18" charset="0"/>
                    <a:ea typeface="Cambria" panose="02040503050406030204" pitchFamily="18" charset="0"/>
                  </a:rPr>
                  <a:t> </a:t>
                </a:r>
                <a:r>
                  <a:rPr lang="en-IN" sz="2200" dirty="0">
                    <a:latin typeface="Cambria" panose="02040503050406030204" pitchFamily="18" charset="0"/>
                    <a:ea typeface="Cambria" panose="02040503050406030204" pitchFamily="18" charset="0"/>
                  </a:rPr>
                  <a:t>and</a:t>
                </a:r>
                <a:r>
                  <a:rPr lang="en-IN" sz="2200" b="1" dirty="0">
                    <a:latin typeface="Cambria" panose="02040503050406030204" pitchFamily="18" charset="0"/>
                    <a:ea typeface="Cambria" panose="02040503050406030204" pitchFamily="18" charset="0"/>
                  </a:rPr>
                  <a:t> </a:t>
                </a:r>
                <a14:m>
                  <m:oMath xmlns:m="http://schemas.openxmlformats.org/officeDocument/2006/math">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𝟑</m:t>
                        </m:r>
                      </m:sub>
                    </m:sSub>
                  </m:oMath>
                </a14:m>
                <a:endParaRPr lang="en-IN" sz="2200" b="1" dirty="0">
                  <a:latin typeface="Cambria" panose="02040503050406030204" pitchFamily="18" charset="0"/>
                  <a:ea typeface="Cambria" panose="02040503050406030204" pitchFamily="18" charset="0"/>
                </a:endParaRPr>
              </a:p>
              <a:p>
                <a:pPr marL="358775">
                  <a:lnSpc>
                    <a:spcPct val="150000"/>
                  </a:lnSpc>
                </a:pPr>
                <a:r>
                  <a:rPr lang="en-IN" sz="2200" dirty="0">
                    <a:latin typeface="Cambria" panose="02040503050406030204" pitchFamily="18" charset="0"/>
                    <a:ea typeface="Cambria" panose="02040503050406030204" pitchFamily="18" charset="0"/>
                  </a:rPr>
                  <a:t>The current across all resistors are </a:t>
                </a:r>
                <a14:m>
                  <m:oMath xmlns:m="http://schemas.openxmlformats.org/officeDocument/2006/math">
                    <m:r>
                      <a:rPr lang="en-IN" sz="2200" b="1" i="1" smtClean="0">
                        <a:latin typeface="Cambria Math" panose="02040503050406030204" pitchFamily="18" charset="0"/>
                      </a:rPr>
                      <m:t>𝑰</m:t>
                    </m:r>
                  </m:oMath>
                </a14:m>
                <a:r>
                  <a:rPr lang="en-IN" sz="2200" b="1" dirty="0">
                    <a:latin typeface="Cambria" panose="02040503050406030204" pitchFamily="18" charset="0"/>
                    <a:ea typeface="Cambria" panose="02040503050406030204" pitchFamily="18" charset="0"/>
                  </a:rPr>
                  <a:t>.</a:t>
                </a:r>
              </a:p>
              <a:p>
                <a:pPr marL="358775">
                  <a:lnSpc>
                    <a:spcPct val="150000"/>
                  </a:lnSpc>
                </a:pPr>
                <a:r>
                  <a:rPr lang="en-IN" sz="2200" dirty="0">
                    <a:latin typeface="Cambria" panose="02040503050406030204" pitchFamily="18" charset="0"/>
                    <a:ea typeface="Cambria" panose="02040503050406030204" pitchFamily="18" charset="0"/>
                  </a:rPr>
                  <a:t>So,</a:t>
                </a:r>
                <a:r>
                  <a:rPr lang="en-IN" sz="2200" b="1" dirty="0">
                    <a:latin typeface="Cambria" panose="02040503050406030204" pitchFamily="18" charset="0"/>
                    <a:ea typeface="Cambria" panose="02040503050406030204" pitchFamily="18" charset="0"/>
                  </a:rPr>
                  <a:t> </a:t>
                </a:r>
                <a14:m>
                  <m:oMath xmlns:m="http://schemas.openxmlformats.org/officeDocument/2006/math">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a:latin typeface="Cambria Math" panose="02040503050406030204" pitchFamily="18" charset="0"/>
                          </a:rPr>
                          <m:t>𝟏</m:t>
                        </m:r>
                      </m:sub>
                    </m:sSub>
                    <m:r>
                      <a:rPr lang="en-IN" sz="2200" b="1" i="1" smtClean="0">
                        <a:latin typeface="Cambria Math" panose="02040503050406030204" pitchFamily="18" charset="0"/>
                      </a:rPr>
                      <m:t>=</m:t>
                    </m:r>
                    <m:r>
                      <a:rPr lang="en-IN" sz="2200" b="1" i="1" smtClean="0">
                        <a:latin typeface="Cambria Math" panose="02040503050406030204" pitchFamily="18" charset="0"/>
                      </a:rPr>
                      <m:t>𝑰</m:t>
                    </m:r>
                    <m:sSub>
                      <m:sSubPr>
                        <m:ctrlPr>
                          <a:rPr lang="en-IN" sz="2200" b="1" i="1" smtClean="0">
                            <a:latin typeface="Cambria Math" panose="02040503050406030204" pitchFamily="18" charset="0"/>
                          </a:rPr>
                        </m:ctrlPr>
                      </m:sSubPr>
                      <m:e>
                        <m:r>
                          <a:rPr lang="en-IN" sz="2200" b="1" i="1" smtClean="0">
                            <a:latin typeface="Cambria Math" panose="02040503050406030204" pitchFamily="18" charset="0"/>
                          </a:rPr>
                          <m:t>𝑹</m:t>
                        </m:r>
                      </m:e>
                      <m:sub>
                        <m:r>
                          <a:rPr lang="en-IN" sz="2200" b="1" i="1" smtClean="0">
                            <a:latin typeface="Cambria Math" panose="02040503050406030204" pitchFamily="18" charset="0"/>
                          </a:rPr>
                          <m:t>𝟏</m:t>
                        </m:r>
                      </m:sub>
                    </m:sSub>
                  </m:oMath>
                </a14:m>
                <a:r>
                  <a:rPr lang="en-IN" sz="2200" b="1" dirty="0">
                    <a:latin typeface="Cambria" panose="02040503050406030204" pitchFamily="18" charset="0"/>
                    <a:ea typeface="Cambria" panose="02040503050406030204" pitchFamily="18" charset="0"/>
                  </a:rPr>
                  <a:t>, </a:t>
                </a:r>
                <a14:m>
                  <m:oMath xmlns:m="http://schemas.openxmlformats.org/officeDocument/2006/math">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𝟐</m:t>
                        </m:r>
                      </m:sub>
                    </m:sSub>
                    <m:r>
                      <a:rPr lang="en-IN" sz="2200" b="1" i="1">
                        <a:latin typeface="Cambria Math" panose="02040503050406030204" pitchFamily="18" charset="0"/>
                      </a:rPr>
                      <m:t>=</m:t>
                    </m:r>
                    <m:r>
                      <a:rPr lang="en-IN" sz="2200" b="1" i="1">
                        <a:latin typeface="Cambria Math" panose="02040503050406030204" pitchFamily="18" charset="0"/>
                      </a:rPr>
                      <m:t>𝑰</m:t>
                    </m:r>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smtClean="0">
                            <a:latin typeface="Cambria Math" panose="02040503050406030204" pitchFamily="18" charset="0"/>
                          </a:rPr>
                          <m:t>𝟐</m:t>
                        </m:r>
                      </m:sub>
                    </m:sSub>
                  </m:oMath>
                </a14:m>
                <a:r>
                  <a:rPr lang="en-IN" sz="2200" b="1" dirty="0">
                    <a:latin typeface="Cambria" panose="02040503050406030204" pitchFamily="18" charset="0"/>
                    <a:ea typeface="Cambria" panose="02040503050406030204" pitchFamily="18" charset="0"/>
                  </a:rPr>
                  <a:t>, </a:t>
                </a:r>
                <a14:m>
                  <m:oMath xmlns:m="http://schemas.openxmlformats.org/officeDocument/2006/math">
                    <m:sSub>
                      <m:sSubPr>
                        <m:ctrlPr>
                          <a:rPr lang="en-IN" sz="2200" b="1" i="1" smtClean="0">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𝟑</m:t>
                        </m:r>
                      </m:sub>
                    </m:sSub>
                    <m:r>
                      <a:rPr lang="en-IN" sz="2200" b="1" i="1">
                        <a:latin typeface="Cambria Math" panose="02040503050406030204" pitchFamily="18" charset="0"/>
                      </a:rPr>
                      <m:t>=</m:t>
                    </m:r>
                    <m:r>
                      <a:rPr lang="en-IN" sz="2200" b="1" i="1">
                        <a:latin typeface="Cambria Math" panose="02040503050406030204" pitchFamily="18" charset="0"/>
                      </a:rPr>
                      <m:t>𝑰</m:t>
                    </m:r>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smtClean="0">
                            <a:latin typeface="Cambria Math" panose="02040503050406030204" pitchFamily="18" charset="0"/>
                          </a:rPr>
                          <m:t>𝟑</m:t>
                        </m:r>
                      </m:sub>
                    </m:sSub>
                  </m:oMath>
                </a14:m>
                <a:endParaRPr lang="en-IN" sz="2200" b="1" dirty="0">
                  <a:latin typeface="Cambria" panose="02040503050406030204" pitchFamily="18" charset="0"/>
                  <a:ea typeface="Cambria" panose="02040503050406030204" pitchFamily="18" charset="0"/>
                </a:endParaRPr>
              </a:p>
              <a:p>
                <a:pPr marL="358775">
                  <a:lnSpc>
                    <a:spcPct val="150000"/>
                  </a:lnSpc>
                </a:pPr>
                <a:r>
                  <a:rPr lang="en-IN" sz="2200" dirty="0">
                    <a:latin typeface="Cambria" panose="02040503050406030204" pitchFamily="18" charset="0"/>
                    <a:ea typeface="Cambria" panose="02040503050406030204" pitchFamily="18" charset="0"/>
                  </a:rPr>
                  <a:t>The total voltage is </a:t>
                </a:r>
                <a14:m>
                  <m:oMath xmlns:m="http://schemas.openxmlformats.org/officeDocument/2006/math">
                    <m:r>
                      <a:rPr lang="en-IN" sz="2200" b="1" i="1" smtClean="0">
                        <a:latin typeface="Cambria Math" panose="02040503050406030204" pitchFamily="18" charset="0"/>
                      </a:rPr>
                      <m:t>𝑽</m:t>
                    </m:r>
                    <m:r>
                      <a:rPr lang="en-IN" sz="2200" b="1" i="1" smtClean="0">
                        <a:latin typeface="Cambria Math" panose="02040503050406030204" pitchFamily="18" charset="0"/>
                      </a:rPr>
                      <m:t>=</m:t>
                    </m:r>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𝟏</m:t>
                        </m:r>
                      </m:sub>
                    </m:sSub>
                  </m:oMath>
                </a14:m>
                <a:r>
                  <a:rPr lang="en-IN" sz="2200" b="1" dirty="0">
                    <a:latin typeface="Cambria" panose="02040503050406030204" pitchFamily="18" charset="0"/>
                    <a:ea typeface="Cambria" panose="02040503050406030204" pitchFamily="18" charset="0"/>
                  </a:rPr>
                  <a:t>+</a:t>
                </a:r>
                <a14:m>
                  <m:oMath xmlns:m="http://schemas.openxmlformats.org/officeDocument/2006/math">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𝟐</m:t>
                        </m:r>
                      </m:sub>
                    </m:sSub>
                  </m:oMath>
                </a14:m>
                <a:r>
                  <a:rPr lang="en-IN" sz="2200" b="1" dirty="0">
                    <a:latin typeface="Cambria" panose="02040503050406030204" pitchFamily="18" charset="0"/>
                    <a:ea typeface="Cambria" panose="02040503050406030204" pitchFamily="18" charset="0"/>
                  </a:rPr>
                  <a:t>+</a:t>
                </a:r>
                <a14:m>
                  <m:oMath xmlns:m="http://schemas.openxmlformats.org/officeDocument/2006/math">
                    <m:sSub>
                      <m:sSubPr>
                        <m:ctrlPr>
                          <a:rPr lang="en-IN" sz="2200" b="1" i="1">
                            <a:latin typeface="Cambria Math" panose="02040503050406030204" pitchFamily="18" charset="0"/>
                          </a:rPr>
                        </m:ctrlPr>
                      </m:sSubPr>
                      <m:e>
                        <m:r>
                          <a:rPr lang="en-IN" sz="2200" b="1" i="1">
                            <a:latin typeface="Cambria Math" panose="02040503050406030204" pitchFamily="18" charset="0"/>
                          </a:rPr>
                          <m:t>𝑽</m:t>
                        </m:r>
                      </m:e>
                      <m:sub>
                        <m:r>
                          <a:rPr lang="en-IN" sz="2200" b="1" i="1" smtClean="0">
                            <a:latin typeface="Cambria Math" panose="02040503050406030204" pitchFamily="18" charset="0"/>
                          </a:rPr>
                          <m:t>𝟑</m:t>
                        </m:r>
                      </m:sub>
                    </m:sSub>
                  </m:oMath>
                </a14:m>
                <a:endParaRPr lang="en-IN" sz="2200" b="1" dirty="0">
                  <a:latin typeface="Cambria" panose="02040503050406030204" pitchFamily="18" charset="0"/>
                  <a:ea typeface="Cambria" panose="02040503050406030204" pitchFamily="18" charset="0"/>
                </a:endParaRPr>
              </a:p>
              <a:p>
                <a:pPr marL="358775" lvl="2">
                  <a:lnSpc>
                    <a:spcPct val="150000"/>
                  </a:lnSpc>
                  <a:buNone/>
                </a:pPr>
                <a:r>
                  <a:rPr lang="en-IN" sz="2200" b="1" dirty="0">
                    <a:latin typeface="Cambria" panose="02040503050406030204" pitchFamily="18" charset="0"/>
                    <a:ea typeface="Cambria" panose="02040503050406030204" pitchFamily="18" charset="0"/>
                  </a:rPr>
                  <a:t>			</a:t>
                </a:r>
                <a14:m>
                  <m:oMath xmlns:m="http://schemas.openxmlformats.org/officeDocument/2006/math">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r>
                          <a:rPr lang="en-IN" sz="2200" b="1" i="1">
                            <a:latin typeface="Cambria Math" panose="02040503050406030204" pitchFamily="18" charset="0"/>
                          </a:rPr>
                          <m:t>𝑹</m:t>
                        </m:r>
                      </m:e>
                      <m:sub>
                        <m:r>
                          <a:rPr lang="en-IN" sz="2200" b="1" i="1">
                            <a:latin typeface="Cambria Math" panose="02040503050406030204" pitchFamily="18" charset="0"/>
                          </a:rPr>
                          <m:t>𝒆𝒒</m:t>
                        </m:r>
                      </m:sub>
                    </m:sSub>
                    <m:r>
                      <a:rPr lang="en-IN" sz="2200" b="1" i="1">
                        <a:latin typeface="Cambria Math" panose="02040503050406030204" pitchFamily="18" charset="0"/>
                      </a:rPr>
                      <m:t>=</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r>
                          <a:rPr lang="en-IN" sz="2200" b="1" i="1">
                            <a:latin typeface="Cambria Math" panose="02040503050406030204" pitchFamily="18" charset="0"/>
                          </a:rPr>
                          <m:t>𝑹</m:t>
                        </m:r>
                      </m:e>
                      <m:sub>
                        <m:r>
                          <a:rPr lang="en-IN" sz="2200" b="1" i="1">
                            <a:latin typeface="Cambria Math" panose="02040503050406030204" pitchFamily="18" charset="0"/>
                          </a:rPr>
                          <m:t>𝟏</m:t>
                        </m:r>
                      </m:sub>
                    </m:sSub>
                    <m:r>
                      <m:rPr>
                        <m:nor/>
                      </m:rPr>
                      <a:rPr lang="en-IN" sz="2200" b="1" dirty="0">
                        <a:latin typeface="Cambria" panose="02040503050406030204" pitchFamily="18" charset="0"/>
                        <a:ea typeface="Cambria" panose="02040503050406030204" pitchFamily="18" charset="0"/>
                      </a:rPr>
                      <m:t>+</m:t>
                    </m:r>
                    <m:r>
                      <m:rPr>
                        <m:nor/>
                      </m:rPr>
                      <a:rPr lang="en-IN" sz="2200" b="1" i="0" dirty="0" smtClean="0">
                        <a:latin typeface="Cambria" panose="02040503050406030204" pitchFamily="18" charset="0"/>
                        <a:ea typeface="Cambria" panose="02040503050406030204" pitchFamily="18" charset="0"/>
                      </a:rPr>
                      <m:t> </m:t>
                    </m:r>
                    <m:r>
                      <a:rPr lang="en-IN" sz="2200" b="1" i="1" dirty="0" smtClean="0">
                        <a:latin typeface="Cambria Math" panose="02040503050406030204" pitchFamily="18" charset="0"/>
                      </a:rPr>
                      <m:t>𝑰</m:t>
                    </m:r>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a:latin typeface="Cambria Math" panose="02040503050406030204" pitchFamily="18" charset="0"/>
                          </a:rPr>
                          <m:t>𝟐</m:t>
                        </m:r>
                      </m:sub>
                    </m:sSub>
                    <m:r>
                      <m:rPr>
                        <m:nor/>
                      </m:rPr>
                      <a:rPr lang="en-IN" sz="2200" b="1" dirty="0">
                        <a:latin typeface="Cambria" panose="02040503050406030204" pitchFamily="18" charset="0"/>
                        <a:ea typeface="Cambria" panose="02040503050406030204" pitchFamily="18" charset="0"/>
                      </a:rPr>
                      <m:t>+</m:t>
                    </m:r>
                    <m:r>
                      <m:rPr>
                        <m:nor/>
                      </m:rPr>
                      <a:rPr lang="en-IN" sz="2200" b="1" i="0" dirty="0" smtClean="0">
                        <a:latin typeface="Cambria" panose="02040503050406030204" pitchFamily="18" charset="0"/>
                        <a:ea typeface="Cambria" panose="02040503050406030204" pitchFamily="18" charset="0"/>
                      </a:rPr>
                      <m:t> </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r>
                          <a:rPr lang="en-IN" sz="2200" b="1" i="1">
                            <a:latin typeface="Cambria Math" panose="02040503050406030204" pitchFamily="18" charset="0"/>
                          </a:rPr>
                          <m:t>𝑹</m:t>
                        </m:r>
                      </m:e>
                      <m:sub>
                        <m:r>
                          <a:rPr lang="en-IN" sz="2200" b="1" i="1">
                            <a:latin typeface="Cambria Math" panose="02040503050406030204" pitchFamily="18" charset="0"/>
                          </a:rPr>
                          <m:t>𝟑</m:t>
                        </m:r>
                      </m:sub>
                    </m:sSub>
                  </m:oMath>
                </a14:m>
                <a:endParaRPr lang="en-IN" sz="2200" b="1" dirty="0">
                  <a:latin typeface="Cambria" panose="02040503050406030204" pitchFamily="18" charset="0"/>
                  <a:ea typeface="Cambria" panose="02040503050406030204" pitchFamily="18" charset="0"/>
                </a:endParaRPr>
              </a:p>
              <a:p>
                <a:pPr marL="358775">
                  <a:lnSpc>
                    <a:spcPct val="150000"/>
                  </a:lnSpc>
                </a:pPr>
                <a:r>
                  <a:rPr lang="en-IN" sz="2200" dirty="0">
                    <a:latin typeface="Cambria" panose="02040503050406030204" pitchFamily="18" charset="0"/>
                    <a:ea typeface="Cambria" panose="02040503050406030204" pitchFamily="18" charset="0"/>
                  </a:rPr>
                  <a:t>The </a:t>
                </a:r>
                <a:r>
                  <a:rPr lang="en-IN" sz="2200" b="1" dirty="0">
                    <a:latin typeface="Cambria" panose="02040503050406030204" pitchFamily="18" charset="0"/>
                    <a:ea typeface="Cambria" panose="02040503050406030204" pitchFamily="18" charset="0"/>
                  </a:rPr>
                  <a:t>total resistance </a:t>
                </a:r>
                <a:r>
                  <a:rPr lang="en-IN" sz="2200" i="1" dirty="0">
                    <a:latin typeface="Cambria" panose="02040503050406030204" pitchFamily="18" charset="0"/>
                    <a:ea typeface="Cambria" panose="02040503050406030204" pitchFamily="18" charset="0"/>
                  </a:rPr>
                  <a:t>or</a:t>
                </a:r>
                <a:r>
                  <a:rPr lang="en-IN" sz="2200" dirty="0">
                    <a:latin typeface="Cambria" panose="02040503050406030204" pitchFamily="18" charset="0"/>
                    <a:ea typeface="Cambria" panose="02040503050406030204" pitchFamily="18" charset="0"/>
                  </a:rPr>
                  <a:t> </a:t>
                </a:r>
                <a:r>
                  <a:rPr lang="en-IN" sz="2200" b="1" dirty="0">
                    <a:latin typeface="Cambria" panose="02040503050406030204" pitchFamily="18" charset="0"/>
                    <a:ea typeface="Cambria" panose="02040503050406030204" pitchFamily="18" charset="0"/>
                  </a:rPr>
                  <a:t>equivalent resistance </a:t>
                </a:r>
                <a:r>
                  <a:rPr lang="en-IN" sz="2200" dirty="0">
                    <a:latin typeface="Cambria" panose="02040503050406030204" pitchFamily="18" charset="0"/>
                    <a:ea typeface="Cambria" panose="02040503050406030204" pitchFamily="18" charset="0"/>
                  </a:rPr>
                  <a:t>across the series circuit is</a:t>
                </a:r>
                <a:endParaRPr lang="en-IN" sz="2200" b="1" dirty="0">
                  <a:latin typeface="Cambria" panose="02040503050406030204" pitchFamily="18" charset="0"/>
                  <a:ea typeface="Cambria" panose="02040503050406030204" pitchFamily="18" charset="0"/>
                </a:endParaRPr>
              </a:p>
              <a:p>
                <a:pPr marL="0" indent="0">
                  <a:lnSpc>
                    <a:spcPct val="150000"/>
                  </a:lnSpc>
                  <a:buNone/>
                </a:pPr>
                <a:r>
                  <a:rPr lang="en-IN" sz="2200" b="1" dirty="0">
                    <a:latin typeface="Cambria" panose="02040503050406030204" pitchFamily="18" charset="0"/>
                    <a:ea typeface="Cambria" panose="02040503050406030204" pitchFamily="18" charset="0"/>
                  </a:rPr>
                  <a:t>			</a:t>
                </a:r>
                <a:endParaRPr lang="en-IN" sz="2200" dirty="0">
                  <a:latin typeface="Cambria" panose="02040503050406030204" pitchFamily="18" charset="0"/>
                  <a:ea typeface="Cambria" panose="02040503050406030204" pitchFamily="18" charset="0"/>
                </a:endParaRPr>
              </a:p>
            </p:txBody>
          </p:sp>
        </mc:Choice>
        <mc:Fallback xmlns="">
          <p:sp>
            <p:nvSpPr>
              <p:cNvPr id="12" name="Content Placeholder 2">
                <a:extLst>
                  <a:ext uri="{FF2B5EF4-FFF2-40B4-BE49-F238E27FC236}">
                    <a16:creationId xmlns:a16="http://schemas.microsoft.com/office/drawing/2014/main" id="{D1638B18-B1A9-1E09-EFE3-0D78DA27B4C2}"/>
                  </a:ext>
                </a:extLst>
              </p:cNvPr>
              <p:cNvSpPr>
                <a:spLocks noGrp="1" noRot="1" noChangeAspect="1" noMove="1" noResize="1" noEditPoints="1" noAdjustHandles="1" noChangeArrowheads="1" noChangeShapeType="1" noTextEdit="1"/>
              </p:cNvSpPr>
              <p:nvPr>
                <p:ph idx="1"/>
              </p:nvPr>
            </p:nvSpPr>
            <p:spPr>
              <a:xfrm>
                <a:off x="233570" y="1660580"/>
                <a:ext cx="11532371" cy="4489051"/>
              </a:xfr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Rounded Rectangle 5">
                <a:extLst>
                  <a:ext uri="{FF2B5EF4-FFF2-40B4-BE49-F238E27FC236}">
                    <a16:creationId xmlns:a16="http://schemas.microsoft.com/office/drawing/2014/main" id="{7A0695B6-9915-7433-3C1D-D299139A1FF8}"/>
                  </a:ext>
                </a:extLst>
              </p:cNvPr>
              <p:cNvSpPr/>
              <p:nvPr/>
            </p:nvSpPr>
            <p:spPr>
              <a:xfrm>
                <a:off x="6534261" y="5564856"/>
                <a:ext cx="3319143" cy="584775"/>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𝒆𝒒</m:t>
                          </m:r>
                        </m:sub>
                      </m:sSub>
                      <m:r>
                        <a:rPr lang="en-IN" sz="2200" b="1" i="1">
                          <a:solidFill>
                            <a:schemeClr val="tx1"/>
                          </a:solidFill>
                          <a:latin typeface="Cambria Math" panose="02040503050406030204" pitchFamily="18" charset="0"/>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𝟏</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𝟐</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𝟑</m:t>
                          </m:r>
                        </m:sub>
                      </m:sSub>
                    </m:oMath>
                  </m:oMathPara>
                </a14:m>
                <a:endParaRPr lang="en-IN" sz="2200" dirty="0"/>
              </a:p>
              <a:p>
                <a:pPr algn="ctr"/>
                <a14:m>
                  <m:oMath xmlns:m="http://schemas.openxmlformats.org/officeDocument/2006/math">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𝒆𝒒</m:t>
                        </m:r>
                      </m:sub>
                    </m:sSub>
                    <m:r>
                      <a:rPr lang="en-IN" sz="2200" b="1" i="1">
                        <a:solidFill>
                          <a:schemeClr val="tx1"/>
                        </a:solidFill>
                        <a:latin typeface="Cambria Math" panose="02040503050406030204" pitchFamily="18" charset="0"/>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𝟏</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𝟐</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𝟑</m:t>
                        </m:r>
                      </m:sub>
                    </m:sSub>
                  </m:oMath>
                </a14:m>
                <a:r>
                  <a:rPr lang="en-IN" sz="2200" dirty="0">
                    <a:solidFill>
                      <a:schemeClr val="tx1"/>
                    </a:solidFill>
                  </a:rPr>
                  <a:t> +….+</a:t>
                </a:r>
                <a14:m>
                  <m:oMath xmlns:m="http://schemas.openxmlformats.org/officeDocument/2006/math">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𝒏</m:t>
                        </m:r>
                      </m:sub>
                    </m:sSub>
                  </m:oMath>
                </a14:m>
                <a:endParaRPr lang="en-IN" sz="2200" dirty="0">
                  <a:solidFill>
                    <a:schemeClr val="tx1"/>
                  </a:solidFill>
                </a:endParaRPr>
              </a:p>
            </p:txBody>
          </p:sp>
        </mc:Choice>
        <mc:Fallback xmlns="">
          <p:sp>
            <p:nvSpPr>
              <p:cNvPr id="14" name="Rounded Rectangle 5">
                <a:extLst>
                  <a:ext uri="{FF2B5EF4-FFF2-40B4-BE49-F238E27FC236}">
                    <a16:creationId xmlns:a16="http://schemas.microsoft.com/office/drawing/2014/main" id="{7A0695B6-9915-7433-3C1D-D299139A1FF8}"/>
                  </a:ext>
                </a:extLst>
              </p:cNvPr>
              <p:cNvSpPr>
                <a:spLocks noRot="1" noChangeAspect="1" noMove="1" noResize="1" noEditPoints="1" noAdjustHandles="1" noChangeArrowheads="1" noChangeShapeType="1" noTextEdit="1"/>
              </p:cNvSpPr>
              <p:nvPr/>
            </p:nvSpPr>
            <p:spPr>
              <a:xfrm>
                <a:off x="6534261" y="5564856"/>
                <a:ext cx="3319143" cy="584775"/>
              </a:xfrm>
              <a:prstGeom prst="roundRect">
                <a:avLst/>
              </a:prstGeom>
              <a:blipFill>
                <a:blip r:embed="rId3"/>
                <a:stretch>
                  <a:fillRect t="-7216" b="-35052"/>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86503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249721" y="1051406"/>
            <a:ext cx="7243140" cy="584775"/>
          </a:xfrm>
          <a:prstGeom prst="rect">
            <a:avLst/>
          </a:prstGeom>
          <a:noFill/>
        </p:spPr>
        <p:txBody>
          <a:bodyPr wrap="square">
            <a:spAutoFit/>
          </a:bodyPr>
          <a:lstStyle/>
          <a:p>
            <a:r>
              <a:rPr lang="en-GB" sz="3200" b="1" dirty="0">
                <a:latin typeface="+mn-lt"/>
              </a:rPr>
              <a:t>Inductors  in Series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569902" y="2112165"/>
            <a:ext cx="10187206" cy="4489051"/>
          </a:xfrm>
        </p:spPr>
        <p:txBody>
          <a:bodyPr>
            <a:normAutofit/>
          </a:bodyPr>
          <a:lstStyle/>
          <a:p>
            <a:pPr marL="0" indent="0">
              <a:lnSpc>
                <a:spcPct val="150000"/>
              </a:lnSpc>
              <a:buNone/>
            </a:pPr>
            <a:r>
              <a:rPr lang="en-GB" sz="2200" dirty="0">
                <a:latin typeface="Cambria" panose="02040503050406030204" pitchFamily="18" charset="0"/>
                <a:ea typeface="Cambria" panose="02040503050406030204" pitchFamily="18" charset="0"/>
              </a:rPr>
              <a:t>Inductors in series are simply added together because the number of coil turns is effectively increased, with the total circuit inductance  being equal to the sum of all the individual inductances added together.</a:t>
            </a:r>
          </a:p>
        </p:txBody>
      </p:sp>
      <mc:AlternateContent xmlns:mc="http://schemas.openxmlformats.org/markup-compatibility/2006" xmlns:a14="http://schemas.microsoft.com/office/drawing/2010/main">
        <mc:Choice Requires="a14">
          <p:sp>
            <p:nvSpPr>
              <p:cNvPr id="8" name="Rounded Rectangle 6">
                <a:extLst>
                  <a:ext uri="{FF2B5EF4-FFF2-40B4-BE49-F238E27FC236}">
                    <a16:creationId xmlns:a16="http://schemas.microsoft.com/office/drawing/2014/main" id="{685A3C40-3DDD-1306-2E06-2F526D9E71CA}"/>
                  </a:ext>
                </a:extLst>
              </p:cNvPr>
              <p:cNvSpPr/>
              <p:nvPr/>
            </p:nvSpPr>
            <p:spPr>
              <a:xfrm>
                <a:off x="1434892" y="5389276"/>
                <a:ext cx="5458761" cy="690982"/>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𝑳</m:t>
                        </m:r>
                      </m:e>
                      <m:sub>
                        <m:r>
                          <a:rPr lang="en-IN" sz="2200" b="1" i="1">
                            <a:solidFill>
                              <a:schemeClr val="tx1"/>
                            </a:solidFill>
                            <a:latin typeface="Cambria Math" panose="02040503050406030204" pitchFamily="18" charset="0"/>
                          </a:rPr>
                          <m:t>𝒆𝒒</m:t>
                        </m:r>
                      </m:sub>
                    </m:sSub>
                    <m:r>
                      <a:rPr lang="en-IN" sz="2200" b="1" i="1">
                        <a:solidFill>
                          <a:schemeClr val="tx1"/>
                        </a:solidFill>
                        <a:latin typeface="Cambria Math" panose="02040503050406030204" pitchFamily="18" charset="0"/>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𝑳</m:t>
                        </m:r>
                      </m:e>
                      <m:sub>
                        <m:r>
                          <a:rPr lang="en-IN" sz="2200" b="1" i="1">
                            <a:solidFill>
                              <a:schemeClr val="tx1"/>
                            </a:solidFill>
                            <a:latin typeface="Cambria Math" panose="02040503050406030204" pitchFamily="18" charset="0"/>
                          </a:rPr>
                          <m:t>𝟏</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𝑳</m:t>
                        </m:r>
                      </m:e>
                      <m:sub>
                        <m:r>
                          <a:rPr lang="en-IN" sz="2200" b="1" i="1">
                            <a:solidFill>
                              <a:schemeClr val="tx1"/>
                            </a:solidFill>
                            <a:latin typeface="Cambria Math" panose="02040503050406030204" pitchFamily="18" charset="0"/>
                          </a:rPr>
                          <m:t>𝟐</m:t>
                        </m:r>
                      </m:sub>
                    </m:sSub>
                    <m:r>
                      <m:rPr>
                        <m:nor/>
                      </m:rPr>
                      <a:rPr lang="en-IN" sz="2200" b="1" dirty="0">
                        <a:solidFill>
                          <a:schemeClr val="tx1"/>
                        </a:solidFill>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𝑳</m:t>
                        </m:r>
                      </m:e>
                      <m:sub>
                        <m:r>
                          <a:rPr lang="en-IN" sz="2200" b="1" i="1">
                            <a:solidFill>
                              <a:schemeClr val="tx1"/>
                            </a:solidFill>
                            <a:latin typeface="Cambria Math" panose="02040503050406030204" pitchFamily="18" charset="0"/>
                          </a:rPr>
                          <m:t>𝟑</m:t>
                        </m:r>
                      </m:sub>
                    </m:sSub>
                  </m:oMath>
                </a14:m>
                <a:r>
                  <a:rPr lang="en-IN" sz="2200" b="1" dirty="0">
                    <a:solidFill>
                      <a:schemeClr val="tx1"/>
                    </a:solidFill>
                  </a:rPr>
                  <a:t> +….+</a:t>
                </a:r>
                <a14:m>
                  <m:oMath xmlns:m="http://schemas.openxmlformats.org/officeDocument/2006/math">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𝑳</m:t>
                        </m:r>
                      </m:e>
                      <m:sub>
                        <m:r>
                          <a:rPr lang="en-IN" sz="2200" b="1" i="1">
                            <a:solidFill>
                              <a:schemeClr val="tx1"/>
                            </a:solidFill>
                            <a:latin typeface="Cambria Math" panose="02040503050406030204" pitchFamily="18" charset="0"/>
                          </a:rPr>
                          <m:t>𝒏</m:t>
                        </m:r>
                      </m:sub>
                    </m:sSub>
                  </m:oMath>
                </a14:m>
                <a:endParaRPr lang="en-IN" sz="2200" b="1" dirty="0"/>
              </a:p>
            </p:txBody>
          </p:sp>
        </mc:Choice>
        <mc:Fallback xmlns="">
          <p:sp>
            <p:nvSpPr>
              <p:cNvPr id="8" name="Rounded Rectangle 6">
                <a:extLst>
                  <a:ext uri="{FF2B5EF4-FFF2-40B4-BE49-F238E27FC236}">
                    <a16:creationId xmlns:a16="http://schemas.microsoft.com/office/drawing/2014/main" id="{685A3C40-3DDD-1306-2E06-2F526D9E71CA}"/>
                  </a:ext>
                </a:extLst>
              </p:cNvPr>
              <p:cNvSpPr>
                <a:spLocks noRot="1" noChangeAspect="1" noMove="1" noResize="1" noEditPoints="1" noAdjustHandles="1" noChangeArrowheads="1" noChangeShapeType="1" noTextEdit="1"/>
              </p:cNvSpPr>
              <p:nvPr/>
            </p:nvSpPr>
            <p:spPr>
              <a:xfrm>
                <a:off x="1434892" y="5389276"/>
                <a:ext cx="5458761" cy="690982"/>
              </a:xfrm>
              <a:prstGeom prst="roundRect">
                <a:avLst/>
              </a:prstGeom>
              <a:blipFill>
                <a:blip r:embed="rId2"/>
                <a:stretch>
                  <a:fillRect/>
                </a:stretch>
              </a:blipFill>
              <a:ln>
                <a:solidFill>
                  <a:schemeClr val="tx1"/>
                </a:solidFill>
              </a:ln>
            </p:spPr>
            <p:txBody>
              <a:bodyPr/>
              <a:lstStyle/>
              <a:p>
                <a:r>
                  <a:rPr lang="en-GB">
                    <a:noFill/>
                  </a:rPr>
                  <a:t> </a:t>
                </a:r>
              </a:p>
            </p:txBody>
          </p:sp>
        </mc:Fallback>
      </mc:AlternateContent>
      <p:pic>
        <p:nvPicPr>
          <p:cNvPr id="10" name="Picture 9">
            <a:extLst>
              <a:ext uri="{FF2B5EF4-FFF2-40B4-BE49-F238E27FC236}">
                <a16:creationId xmlns:a16="http://schemas.microsoft.com/office/drawing/2014/main" id="{7D5EA9E9-2D9D-044E-9574-C4A793700AF3}"/>
              </a:ext>
            </a:extLst>
          </p:cNvPr>
          <p:cNvPicPr>
            <a:picLocks noChangeAspect="1"/>
          </p:cNvPicPr>
          <p:nvPr/>
        </p:nvPicPr>
        <p:blipFill>
          <a:blip r:embed="rId3"/>
          <a:stretch>
            <a:fillRect/>
          </a:stretch>
        </p:blipFill>
        <p:spPr>
          <a:xfrm>
            <a:off x="2204622" y="3941742"/>
            <a:ext cx="4943475" cy="971550"/>
          </a:xfrm>
          <a:prstGeom prst="rect">
            <a:avLst/>
          </a:prstGeom>
        </p:spPr>
      </p:pic>
    </p:spTree>
    <p:extLst>
      <p:ext uri="{BB962C8B-B14F-4D97-AF65-F5344CB8AC3E}">
        <p14:creationId xmlns:p14="http://schemas.microsoft.com/office/powerpoint/2010/main" val="3449329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282751" y="2012747"/>
            <a:ext cx="10187206" cy="4489051"/>
          </a:xfrm>
        </p:spPr>
        <p:txBody>
          <a:bodyPr>
            <a:normAutofit/>
          </a:bodyPr>
          <a:lstStyle/>
          <a:p>
            <a:pPr marL="0" indent="0">
              <a:buNone/>
            </a:pPr>
            <a:r>
              <a:rPr lang="en-GB" sz="2200" dirty="0"/>
              <a:t>Find the total inductance for the given circuit</a:t>
            </a:r>
          </a:p>
        </p:txBody>
      </p:sp>
      <p:pic>
        <p:nvPicPr>
          <p:cNvPr id="31" name="Picture 30">
            <a:extLst>
              <a:ext uri="{FF2B5EF4-FFF2-40B4-BE49-F238E27FC236}">
                <a16:creationId xmlns:a16="http://schemas.microsoft.com/office/drawing/2014/main" id="{3AB0E099-EF7C-9B17-A242-0C9476DA6D23}"/>
              </a:ext>
            </a:extLst>
          </p:cNvPr>
          <p:cNvPicPr>
            <a:picLocks noChangeAspect="1"/>
          </p:cNvPicPr>
          <p:nvPr/>
        </p:nvPicPr>
        <p:blipFill>
          <a:blip r:embed="rId2"/>
          <a:stretch>
            <a:fillRect/>
          </a:stretch>
        </p:blipFill>
        <p:spPr>
          <a:xfrm>
            <a:off x="1104967" y="2788486"/>
            <a:ext cx="5040560" cy="1032551"/>
          </a:xfrm>
          <a:prstGeom prst="rect">
            <a:avLst/>
          </a:prstGeom>
        </p:spPr>
      </p:pic>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2E6BC5F1-5FBC-189C-E70D-9A618970A22F}"/>
                  </a:ext>
                </a:extLst>
              </p:cNvPr>
              <p:cNvSpPr txBox="1"/>
              <p:nvPr/>
            </p:nvSpPr>
            <p:spPr>
              <a:xfrm>
                <a:off x="771525" y="4563144"/>
                <a:ext cx="6164744" cy="1451744"/>
              </a:xfrm>
              <a:prstGeom prst="rect">
                <a:avLst/>
              </a:prstGeom>
              <a:noFill/>
            </p:spPr>
            <p:txBody>
              <a:bodyPr wrap="square">
                <a:spAutoFit/>
              </a:bodyPr>
              <a:lstStyle/>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𝐿</m:t>
                          </m:r>
                        </m:e>
                        <m:sub>
                          <m:r>
                            <a:rPr lang="en-GB" b="0" i="1" smtClean="0">
                              <a:latin typeface="Cambria Math" panose="02040503050406030204" pitchFamily="18" charset="0"/>
                            </a:rPr>
                            <m:t>𝑒𝑞</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1</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a:latin typeface="Cambria Math" panose="02040503050406030204" pitchFamily="18" charset="0"/>
                            </a:rPr>
                            <m:t>2</m:t>
                          </m:r>
                        </m:sub>
                      </m:sSub>
                      <m:r>
                        <a:rPr lang="en-GB">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i="1">
                              <a:latin typeface="Cambria Math" panose="02040503050406030204" pitchFamily="18" charset="0"/>
                            </a:rPr>
                            <m:t>𝑛</m:t>
                          </m:r>
                        </m:sub>
                      </m:sSub>
                    </m:oMath>
                  </m:oMathPara>
                </a14:m>
                <a:endParaRPr lang="en-GB"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b="0" i="1" smtClean="0">
                              <a:latin typeface="Cambria Math" panose="02040503050406030204" pitchFamily="18" charset="0"/>
                            </a:rPr>
                            <m:t>𝑒𝑞</m:t>
                          </m:r>
                        </m:sub>
                      </m:sSub>
                      <m:r>
                        <a:rPr lang="en-GB">
                          <a:latin typeface="Cambria Math" panose="02040503050406030204" pitchFamily="18" charset="0"/>
                        </a:rPr>
                        <m:t>=</m:t>
                      </m:r>
                      <m:r>
                        <a:rPr lang="en-GB" i="1">
                          <a:latin typeface="Cambria Math" panose="02040503050406030204" pitchFamily="18" charset="0"/>
                        </a:rPr>
                        <m:t>1</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+5</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a:rPr lang="en-GB" b="0" i="1" smtClean="0">
                          <a:latin typeface="Cambria Math" panose="02040503050406030204" pitchFamily="18" charset="0"/>
                          <a:ea typeface="Cambria Math" panose="02040503050406030204" pitchFamily="18" charset="0"/>
                        </a:rPr>
                        <m:t>+</m:t>
                      </m:r>
                      <m:r>
                        <a:rPr lang="en-GB" i="1">
                          <a:latin typeface="Cambria Math" panose="02040503050406030204" pitchFamily="18" charset="0"/>
                        </a:rPr>
                        <m:t>1</m:t>
                      </m:r>
                      <m:r>
                        <a:rPr lang="en-GB" b="0" i="1" smtClean="0">
                          <a:latin typeface="Cambria Math" panose="02040503050406030204" pitchFamily="18" charset="0"/>
                        </a:rPr>
                        <m:t>0</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oMath>
                  </m:oMathPara>
                </a14:m>
                <a:endParaRPr lang="en-GB"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𝐿</m:t>
                          </m:r>
                        </m:e>
                        <m:sub>
                          <m:r>
                            <a:rPr lang="en-GB" b="0" i="1" smtClean="0">
                              <a:latin typeface="Cambria Math" panose="02040503050406030204" pitchFamily="18" charset="0"/>
                            </a:rPr>
                            <m:t>𝑒𝑞</m:t>
                          </m:r>
                        </m:sub>
                      </m:sSub>
                      <m:r>
                        <a:rPr lang="en-GB">
                          <a:latin typeface="Cambria Math" panose="02040503050406030204" pitchFamily="18" charset="0"/>
                        </a:rPr>
                        <m:t>=</m:t>
                      </m:r>
                      <m:r>
                        <a:rPr lang="en-GB" i="1">
                          <a:latin typeface="Cambria Math" panose="02040503050406030204" pitchFamily="18" charset="0"/>
                        </a:rPr>
                        <m:t>1</m:t>
                      </m:r>
                      <m:r>
                        <a:rPr lang="en-GB" b="0" i="1" smtClean="0">
                          <a:latin typeface="Cambria Math" panose="02040503050406030204" pitchFamily="18" charset="0"/>
                        </a:rPr>
                        <m:t>6</m:t>
                      </m:r>
                      <m:r>
                        <a:rPr lang="en-GB" i="1">
                          <a:latin typeface="Cambria Math" panose="02040503050406030204" pitchFamily="18" charset="0"/>
                          <a:ea typeface="Cambria Math" panose="02040503050406030204" pitchFamily="18" charset="0"/>
                        </a:rPr>
                        <m:t>×</m:t>
                      </m:r>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−3</m:t>
                          </m:r>
                        </m:sup>
                      </m:sSup>
                      <m:r>
                        <m:rPr>
                          <m:sty m:val="p"/>
                        </m:rPr>
                        <a:rPr lang="en-GB" b="0" i="0" smtClean="0">
                          <a:latin typeface="Cambria Math" panose="02040503050406030204" pitchFamily="18" charset="0"/>
                          <a:ea typeface="Cambria Math" panose="02040503050406030204" pitchFamily="18" charset="0"/>
                        </a:rPr>
                        <m:t>H</m:t>
                      </m:r>
                    </m:oMath>
                  </m:oMathPara>
                </a14:m>
                <a:endParaRPr lang="en-GB" dirty="0"/>
              </a:p>
            </p:txBody>
          </p:sp>
        </mc:Choice>
        <mc:Fallback xmlns="">
          <p:sp>
            <p:nvSpPr>
              <p:cNvPr id="33" name="TextBox 32">
                <a:extLst>
                  <a:ext uri="{FF2B5EF4-FFF2-40B4-BE49-F238E27FC236}">
                    <a16:creationId xmlns:a16="http://schemas.microsoft.com/office/drawing/2014/main" id="{2E6BC5F1-5FBC-189C-E70D-9A618970A22F}"/>
                  </a:ext>
                </a:extLst>
              </p:cNvPr>
              <p:cNvSpPr txBox="1">
                <a:spLocks noRot="1" noChangeAspect="1" noMove="1" noResize="1" noEditPoints="1" noAdjustHandles="1" noChangeArrowheads="1" noChangeShapeType="1" noTextEdit="1"/>
              </p:cNvSpPr>
              <p:nvPr/>
            </p:nvSpPr>
            <p:spPr>
              <a:xfrm>
                <a:off x="771525" y="4563144"/>
                <a:ext cx="6164744" cy="1451744"/>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23888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Capacitors  in Series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650499" y="2368949"/>
            <a:ext cx="10187206" cy="4489051"/>
          </a:xfrm>
        </p:spPr>
        <p:txBody>
          <a:bodyPr>
            <a:normAutofit/>
          </a:bodyPr>
          <a:lstStyle/>
          <a:p>
            <a:pPr marL="0" indent="0">
              <a:buNone/>
            </a:pPr>
            <a:r>
              <a:rPr lang="en-GB" sz="2200" dirty="0"/>
              <a:t>Capacitors in series can be represented by a single equivalent capacitor. </a:t>
            </a:r>
          </a:p>
          <a:p>
            <a:pPr marL="0" indent="0">
              <a:buNone/>
            </a:pPr>
            <a:r>
              <a:rPr lang="en-GB" sz="2200" dirty="0"/>
              <a:t>Total capacitance is given by this equation:</a:t>
            </a:r>
          </a:p>
        </p:txBody>
      </p:sp>
      <mc:AlternateContent xmlns:mc="http://schemas.openxmlformats.org/markup-compatibility/2006" xmlns:a14="http://schemas.microsoft.com/office/drawing/2010/main">
        <mc:Choice Requires="a14">
          <p:sp>
            <p:nvSpPr>
              <p:cNvPr id="9" name="Rounded Rectangle 7">
                <a:extLst>
                  <a:ext uri="{FF2B5EF4-FFF2-40B4-BE49-F238E27FC236}">
                    <a16:creationId xmlns:a16="http://schemas.microsoft.com/office/drawing/2014/main" id="{5C1D076C-BBFB-1CDA-5850-097F3D6E0DBE}"/>
                  </a:ext>
                </a:extLst>
              </p:cNvPr>
              <p:cNvSpPr/>
              <p:nvPr/>
            </p:nvSpPr>
            <p:spPr>
              <a:xfrm>
                <a:off x="1890901" y="4922851"/>
                <a:ext cx="5113270" cy="95442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𝒆𝒒</m:t>
                            </m:r>
                          </m:sub>
                        </m:sSub>
                      </m:den>
                    </m:f>
                    <m:r>
                      <a:rPr lang="en-IN" sz="2176" b="1" i="1">
                        <a:solidFill>
                          <a:schemeClr val="tx1"/>
                        </a:solidFill>
                        <a:latin typeface="Cambria Math" panose="02040503050406030204" pitchFamily="18" charset="0"/>
                      </a:rPr>
                      <m:t>= </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𝟏</m:t>
                            </m:r>
                          </m:sub>
                        </m:sSub>
                      </m:den>
                    </m:f>
                    <m:r>
                      <a:rPr lang="en-IN" sz="2176" b="1" i="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𝟐</m:t>
                            </m:r>
                          </m:sub>
                        </m:sSub>
                      </m:den>
                    </m:f>
                    <m:r>
                      <m:rPr>
                        <m:nor/>
                      </m:rPr>
                      <a:rPr lang="en-IN" sz="2176" b="1" dirty="0">
                        <a:solidFill>
                          <a:schemeClr val="tx1"/>
                        </a:solidFill>
                      </a:rPr>
                      <m:t> </m:t>
                    </m:r>
                    <m:r>
                      <a:rPr lang="en-IN" sz="2176" b="1">
                        <a:solidFill>
                          <a:schemeClr val="tx1"/>
                        </a:solidFill>
                        <a:latin typeface="Cambria Math" panose="02040503050406030204" pitchFamily="18" charset="0"/>
                      </a:rPr>
                      <m:t>+</m:t>
                    </m:r>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𝟑</m:t>
                            </m:r>
                          </m:sub>
                        </m:sSub>
                      </m:den>
                    </m:f>
                  </m:oMath>
                </a14:m>
                <a:r>
                  <a:rPr lang="en-IN" sz="2176" b="1" dirty="0">
                    <a:solidFill>
                      <a:schemeClr val="tx1"/>
                    </a:solidFill>
                  </a:rPr>
                  <a:t> + …+ </a:t>
                </a:r>
                <a14:m>
                  <m:oMath xmlns:m="http://schemas.openxmlformats.org/officeDocument/2006/math">
                    <m:f>
                      <m:fPr>
                        <m:ctrlPr>
                          <a:rPr lang="en-IN" sz="2176" b="1" i="1">
                            <a:solidFill>
                              <a:schemeClr val="tx1"/>
                            </a:solidFill>
                            <a:latin typeface="Cambria Math" panose="02040503050406030204" pitchFamily="18" charset="0"/>
                          </a:rPr>
                        </m:ctrlPr>
                      </m:fPr>
                      <m:num>
                        <m:r>
                          <a:rPr lang="en-IN" sz="2176" b="1" i="1">
                            <a:solidFill>
                              <a:schemeClr val="tx1"/>
                            </a:solidFill>
                            <a:latin typeface="Cambria Math" panose="02040503050406030204" pitchFamily="18" charset="0"/>
                          </a:rPr>
                          <m:t>𝟏</m:t>
                        </m:r>
                      </m:num>
                      <m:den>
                        <m:sSub>
                          <m:sSubPr>
                            <m:ctrlPr>
                              <a:rPr lang="en-IN" sz="2176" b="1" i="1">
                                <a:solidFill>
                                  <a:schemeClr val="tx1"/>
                                </a:solidFill>
                                <a:latin typeface="Cambria Math" panose="02040503050406030204" pitchFamily="18" charset="0"/>
                              </a:rPr>
                            </m:ctrlPr>
                          </m:sSubPr>
                          <m:e>
                            <m:r>
                              <a:rPr lang="en-IN" sz="2176" b="1" i="1">
                                <a:solidFill>
                                  <a:schemeClr val="tx1"/>
                                </a:solidFill>
                                <a:latin typeface="Cambria Math" panose="02040503050406030204" pitchFamily="18" charset="0"/>
                              </a:rPr>
                              <m:t>𝑪</m:t>
                            </m:r>
                          </m:e>
                          <m:sub>
                            <m:r>
                              <a:rPr lang="en-IN" sz="2176" b="1" i="1">
                                <a:solidFill>
                                  <a:schemeClr val="tx1"/>
                                </a:solidFill>
                                <a:latin typeface="Cambria Math" panose="02040503050406030204" pitchFamily="18" charset="0"/>
                              </a:rPr>
                              <m:t>𝒏</m:t>
                            </m:r>
                          </m:sub>
                        </m:sSub>
                      </m:den>
                    </m:f>
                  </m:oMath>
                </a14:m>
                <a:endParaRPr lang="en-IN" sz="2176" b="1" dirty="0"/>
              </a:p>
            </p:txBody>
          </p:sp>
        </mc:Choice>
        <mc:Fallback xmlns="">
          <p:sp>
            <p:nvSpPr>
              <p:cNvPr id="9" name="Rounded Rectangle 7">
                <a:extLst>
                  <a:ext uri="{FF2B5EF4-FFF2-40B4-BE49-F238E27FC236}">
                    <a16:creationId xmlns:a16="http://schemas.microsoft.com/office/drawing/2014/main" id="{5C1D076C-BBFB-1CDA-5850-097F3D6E0DBE}"/>
                  </a:ext>
                </a:extLst>
              </p:cNvPr>
              <p:cNvSpPr>
                <a:spLocks noRot="1" noChangeAspect="1" noMove="1" noResize="1" noEditPoints="1" noAdjustHandles="1" noChangeArrowheads="1" noChangeShapeType="1" noTextEdit="1"/>
              </p:cNvSpPr>
              <p:nvPr/>
            </p:nvSpPr>
            <p:spPr>
              <a:xfrm>
                <a:off x="1890901" y="4922851"/>
                <a:ext cx="5113270" cy="954427"/>
              </a:xfrm>
              <a:prstGeom prst="roundRect">
                <a:avLst/>
              </a:prstGeom>
              <a:blipFill>
                <a:blip r:embed="rId2"/>
                <a:stretch>
                  <a:fillRect/>
                </a:stretch>
              </a:blipFill>
              <a:ln>
                <a:solidFill>
                  <a:schemeClr val="tx1"/>
                </a:solidFill>
              </a:ln>
            </p:spPr>
            <p:txBody>
              <a:bodyPr/>
              <a:lstStyle/>
              <a:p>
                <a:r>
                  <a:rPr lang="en-GB">
                    <a:noFill/>
                  </a:rPr>
                  <a:t> </a:t>
                </a:r>
              </a:p>
            </p:txBody>
          </p:sp>
        </mc:Fallback>
      </mc:AlternateContent>
      <p:pic>
        <p:nvPicPr>
          <p:cNvPr id="2" name="Picture 1">
            <a:extLst>
              <a:ext uri="{FF2B5EF4-FFF2-40B4-BE49-F238E27FC236}">
                <a16:creationId xmlns:a16="http://schemas.microsoft.com/office/drawing/2014/main" id="{B462C544-9732-C7F6-FBCC-723C8260B2C8}"/>
              </a:ext>
            </a:extLst>
          </p:cNvPr>
          <p:cNvPicPr>
            <a:picLocks noChangeAspect="1"/>
          </p:cNvPicPr>
          <p:nvPr/>
        </p:nvPicPr>
        <p:blipFill>
          <a:blip r:embed="rId3"/>
          <a:stretch>
            <a:fillRect/>
          </a:stretch>
        </p:blipFill>
        <p:spPr>
          <a:xfrm>
            <a:off x="2511557" y="3359700"/>
            <a:ext cx="3168352" cy="1181303"/>
          </a:xfrm>
          <a:prstGeom prst="rect">
            <a:avLst/>
          </a:prstGeom>
        </p:spPr>
      </p:pic>
    </p:spTree>
    <p:extLst>
      <p:ext uri="{BB962C8B-B14F-4D97-AF65-F5344CB8AC3E}">
        <p14:creationId xmlns:p14="http://schemas.microsoft.com/office/powerpoint/2010/main" val="1562848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650499" y="2368949"/>
            <a:ext cx="10187206" cy="4489051"/>
          </a:xfrm>
        </p:spPr>
        <p:txBody>
          <a:bodyPr>
            <a:normAutofit/>
          </a:bodyPr>
          <a:lstStyle/>
          <a:p>
            <a:pPr marL="0" indent="0">
              <a:buNone/>
            </a:pPr>
            <a:r>
              <a:rPr lang="en-GB" sz="2200" dirty="0"/>
              <a:t>Find the total capacitance for the given circuit</a:t>
            </a:r>
          </a:p>
        </p:txBody>
      </p:sp>
      <p:pic>
        <p:nvPicPr>
          <p:cNvPr id="2" name="Picture 1">
            <a:extLst>
              <a:ext uri="{FF2B5EF4-FFF2-40B4-BE49-F238E27FC236}">
                <a16:creationId xmlns:a16="http://schemas.microsoft.com/office/drawing/2014/main" id="{7B828EC5-31AA-7A75-D59C-BC1AB4FB6984}"/>
              </a:ext>
            </a:extLst>
          </p:cNvPr>
          <p:cNvPicPr>
            <a:picLocks noChangeAspect="1"/>
          </p:cNvPicPr>
          <p:nvPr/>
        </p:nvPicPr>
        <p:blipFill>
          <a:blip r:embed="rId2"/>
          <a:stretch>
            <a:fillRect/>
          </a:stretch>
        </p:blipFill>
        <p:spPr>
          <a:xfrm>
            <a:off x="9241336" y="2307907"/>
            <a:ext cx="1224136" cy="3654448"/>
          </a:xfrm>
          <a:prstGeom prst="rect">
            <a:avLst/>
          </a:prstGeom>
        </p:spPr>
      </p:pic>
      <mc:AlternateContent xmlns:mc="http://schemas.openxmlformats.org/markup-compatibility/2006" xmlns:a14="http://schemas.microsoft.com/office/drawing/2010/main">
        <mc:Choice Requires="a14">
          <p:sp>
            <p:nvSpPr>
              <p:cNvPr id="28" name="TextBox 27">
                <a:extLst>
                  <a:ext uri="{FF2B5EF4-FFF2-40B4-BE49-F238E27FC236}">
                    <a16:creationId xmlns:a16="http://schemas.microsoft.com/office/drawing/2014/main" id="{43085B2F-1125-0174-A994-DEE9F3433178}"/>
                  </a:ext>
                </a:extLst>
              </p:cNvPr>
              <p:cNvSpPr txBox="1"/>
              <p:nvPr/>
            </p:nvSpPr>
            <p:spPr>
              <a:xfrm>
                <a:off x="1626290" y="3018400"/>
                <a:ext cx="6164744" cy="3005053"/>
              </a:xfrm>
              <a:prstGeom prst="rect">
                <a:avLst/>
              </a:prstGeom>
              <a:noFill/>
            </p:spPr>
            <p:txBody>
              <a:bodyPr wrap="square">
                <a:spAutoFit/>
              </a:bodyPr>
              <a:lstStyle/>
              <a:p>
                <a:pPr marL="0" indent="0">
                  <a:spcAft>
                    <a:spcPts val="600"/>
                  </a:spcAft>
                  <a:buNone/>
                </a:pPr>
                <a14:m>
                  <m:oMathPara xmlns:m="http://schemas.openxmlformats.org/officeDocument/2006/math">
                    <m:oMathParaPr>
                      <m:jc m:val="centerGroup"/>
                    </m:oMathParaPr>
                    <m:oMath xmlns:m="http://schemas.openxmlformats.org/officeDocument/2006/math">
                      <m:f>
                        <m:fPr>
                          <m:ctrlPr>
                            <a:rPr lang="en-US" altLang="en-US" i="1" smtClean="0">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𝑇</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1</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2</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i="1">
                                  <a:latin typeface="Cambria Math"/>
                                  <a:cs typeface="Arial" charset="0"/>
                                </a:rPr>
                                <m:t>𝑛</m:t>
                              </m:r>
                            </m:sub>
                          </m:sSub>
                        </m:den>
                      </m:f>
                    </m:oMath>
                  </m:oMathPara>
                </a14:m>
                <a:endParaRPr lang="en-GB" altLang="en-US" dirty="0">
                  <a:cs typeface="Arial" charset="0"/>
                </a:endParaRPr>
              </a:p>
              <a:p>
                <a:pPr marL="0" indent="0">
                  <a:spcAft>
                    <a:spcPts val="600"/>
                  </a:spcAft>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b="0" i="1" smtClean="0">
                                  <a:latin typeface="Cambria Math" panose="02040503050406030204" pitchFamily="18" charset="0"/>
                                  <a:cs typeface="Arial" charset="0"/>
                                </a:rPr>
                                <m:t>𝐶</m:t>
                              </m:r>
                            </m:e>
                            <m:sub>
                              <m:r>
                                <a:rPr lang="en-GB" altLang="en-US" b="0" i="1" smtClean="0">
                                  <a:latin typeface="Cambria Math" panose="02040503050406030204" pitchFamily="18" charset="0"/>
                                  <a:cs typeface="Arial" charset="0"/>
                                </a:rPr>
                                <m:t>𝑒𝑞</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panose="02040503050406030204" pitchFamily="18" charset="0"/>
                              <a:cs typeface="Arial" charset="0"/>
                            </a:rPr>
                            <m:t>1</m:t>
                          </m:r>
                          <m:r>
                            <a:rPr lang="en-GB" altLang="en-US" b="0" i="1" smtClean="0">
                              <a:latin typeface="Cambria Math" panose="02040503050406030204" pitchFamily="18" charset="0"/>
                              <a:ea typeface="Cambria Math" panose="02040503050406030204" pitchFamily="18" charset="0"/>
                              <a:cs typeface="Arial" charset="0"/>
                            </a:rPr>
                            <m:t>×</m:t>
                          </m:r>
                          <m:sSup>
                            <m:sSupPr>
                              <m:ctrlPr>
                                <a:rPr lang="en-GB" altLang="en-US" b="0" i="1" smtClean="0">
                                  <a:latin typeface="Cambria Math" panose="02040503050406030204" pitchFamily="18" charset="0"/>
                                  <a:ea typeface="Cambria Math" panose="02040503050406030204" pitchFamily="18" charset="0"/>
                                  <a:cs typeface="Arial" charset="0"/>
                                </a:rPr>
                              </m:ctrlPr>
                            </m:sSupPr>
                            <m:e>
                              <m:r>
                                <a:rPr lang="en-GB" altLang="en-US" b="0" i="1" smtClean="0">
                                  <a:latin typeface="Cambria Math" panose="02040503050406030204" pitchFamily="18" charset="0"/>
                                  <a:ea typeface="Cambria Math" panose="02040503050406030204" pitchFamily="18" charset="0"/>
                                  <a:cs typeface="Arial" charset="0"/>
                                </a:rPr>
                                <m:t>10</m:t>
                              </m:r>
                            </m:e>
                            <m:sup>
                              <m:r>
                                <a:rPr lang="en-GB" altLang="en-US" b="0" i="1" smtClean="0">
                                  <a:latin typeface="Cambria Math" panose="02040503050406030204" pitchFamily="18" charset="0"/>
                                  <a:ea typeface="Cambria Math" panose="02040503050406030204" pitchFamily="18" charset="0"/>
                                  <a:cs typeface="Arial" charset="0"/>
                                </a:rPr>
                                <m:t>−6</m:t>
                              </m:r>
                            </m:sup>
                          </m:sSup>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panose="02040503050406030204" pitchFamily="18" charset="0"/>
                              <a:cs typeface="Arial" charset="0"/>
                            </a:rPr>
                            <m:t>5</m:t>
                          </m:r>
                          <m:r>
                            <a:rPr lang="en-GB" altLang="en-US" i="1">
                              <a:latin typeface="Cambria Math" panose="02040503050406030204" pitchFamily="18" charset="0"/>
                              <a:ea typeface="Cambria Math" panose="02040503050406030204" pitchFamily="18" charset="0"/>
                              <a:cs typeface="Arial" charset="0"/>
                            </a:rPr>
                            <m:t>×</m:t>
                          </m:r>
                          <m:sSup>
                            <m:sSupPr>
                              <m:ctrlPr>
                                <a:rPr lang="en-GB" altLang="en-US" i="1">
                                  <a:latin typeface="Cambria Math" panose="02040503050406030204" pitchFamily="18" charset="0"/>
                                  <a:ea typeface="Cambria Math" panose="02040503050406030204" pitchFamily="18" charset="0"/>
                                  <a:cs typeface="Arial" charset="0"/>
                                </a:rPr>
                              </m:ctrlPr>
                            </m:sSupPr>
                            <m:e>
                              <m:r>
                                <a:rPr lang="en-GB" altLang="en-US" i="1">
                                  <a:latin typeface="Cambria Math" panose="02040503050406030204" pitchFamily="18" charset="0"/>
                                  <a:ea typeface="Cambria Math" panose="02040503050406030204" pitchFamily="18" charset="0"/>
                                  <a:cs typeface="Arial" charset="0"/>
                                </a:rPr>
                                <m:t>10</m:t>
                              </m:r>
                            </m:e>
                            <m:sup>
                              <m:r>
                                <a:rPr lang="en-GB" altLang="en-US" i="1">
                                  <a:latin typeface="Cambria Math" panose="02040503050406030204" pitchFamily="18" charset="0"/>
                                  <a:ea typeface="Cambria Math" panose="02040503050406030204" pitchFamily="18" charset="0"/>
                                  <a:cs typeface="Arial" charset="0"/>
                                </a:rPr>
                                <m:t>−6</m:t>
                              </m:r>
                            </m:sup>
                          </m:sSup>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i="1">
                              <a:latin typeface="Cambria Math" panose="02040503050406030204" pitchFamily="18" charset="0"/>
                              <a:cs typeface="Arial" charset="0"/>
                            </a:rPr>
                            <m:t>1</m:t>
                          </m:r>
                          <m:r>
                            <a:rPr lang="en-GB" altLang="en-US" b="0" i="1" smtClean="0">
                              <a:latin typeface="Cambria Math" panose="02040503050406030204" pitchFamily="18" charset="0"/>
                              <a:cs typeface="Arial" charset="0"/>
                            </a:rPr>
                            <m:t>0</m:t>
                          </m:r>
                          <m:r>
                            <a:rPr lang="en-GB" altLang="en-US" i="1">
                              <a:latin typeface="Cambria Math" panose="02040503050406030204" pitchFamily="18" charset="0"/>
                              <a:ea typeface="Cambria Math" panose="02040503050406030204" pitchFamily="18" charset="0"/>
                              <a:cs typeface="Arial" charset="0"/>
                            </a:rPr>
                            <m:t>×</m:t>
                          </m:r>
                          <m:sSup>
                            <m:sSupPr>
                              <m:ctrlPr>
                                <a:rPr lang="en-GB" altLang="en-US" i="1">
                                  <a:latin typeface="Cambria Math" panose="02040503050406030204" pitchFamily="18" charset="0"/>
                                  <a:ea typeface="Cambria Math" panose="02040503050406030204" pitchFamily="18" charset="0"/>
                                  <a:cs typeface="Arial" charset="0"/>
                                </a:rPr>
                              </m:ctrlPr>
                            </m:sSupPr>
                            <m:e>
                              <m:r>
                                <a:rPr lang="en-GB" altLang="en-US" i="1">
                                  <a:latin typeface="Cambria Math" panose="02040503050406030204" pitchFamily="18" charset="0"/>
                                  <a:ea typeface="Cambria Math" panose="02040503050406030204" pitchFamily="18" charset="0"/>
                                  <a:cs typeface="Arial" charset="0"/>
                                </a:rPr>
                                <m:t>10</m:t>
                              </m:r>
                            </m:e>
                            <m:sup>
                              <m:r>
                                <a:rPr lang="en-GB" altLang="en-US" i="1">
                                  <a:latin typeface="Cambria Math" panose="02040503050406030204" pitchFamily="18" charset="0"/>
                                  <a:ea typeface="Cambria Math" panose="02040503050406030204" pitchFamily="18" charset="0"/>
                                  <a:cs typeface="Arial" charset="0"/>
                                </a:rPr>
                                <m:t>−6</m:t>
                              </m:r>
                            </m:sup>
                          </m:sSup>
                        </m:den>
                      </m:f>
                    </m:oMath>
                  </m:oMathPara>
                </a14:m>
                <a:endParaRPr lang="en-GB" dirty="0"/>
              </a:p>
              <a:p>
                <a:pPr marL="0" indent="0">
                  <a:spcAft>
                    <a:spcPts val="600"/>
                  </a:spcAft>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i="1">
                              <a:latin typeface="Cambria Math"/>
                            </a:rPr>
                            <m:t>1</m:t>
                          </m:r>
                        </m:num>
                        <m:den>
                          <m:sSub>
                            <m:sSubPr>
                              <m:ctrlPr>
                                <a:rPr lang="en-GB" i="1">
                                  <a:latin typeface="Cambria Math" panose="02040503050406030204" pitchFamily="18" charset="0"/>
                                </a:rPr>
                              </m:ctrlPr>
                            </m:sSubPr>
                            <m:e>
                              <m:r>
                                <a:rPr lang="en-GB" b="0" i="1" smtClean="0">
                                  <a:latin typeface="Cambria Math" panose="02040503050406030204" pitchFamily="18" charset="0"/>
                                </a:rPr>
                                <m:t>𝐶</m:t>
                              </m:r>
                            </m:e>
                            <m:sub>
                              <m:r>
                                <a:rPr lang="en-GB" i="1">
                                  <a:latin typeface="Cambria Math"/>
                                </a:rPr>
                                <m:t>𝑇</m:t>
                              </m:r>
                            </m:sub>
                          </m:sSub>
                        </m:den>
                      </m:f>
                      <m:r>
                        <a:rPr lang="en-GB" i="1">
                          <a:latin typeface="Cambria Math"/>
                        </a:rPr>
                        <m:t>=</m:t>
                      </m:r>
                      <m:r>
                        <a:rPr lang="en-GB" b="0" i="1" smtClean="0">
                          <a:latin typeface="Cambria Math" panose="02040503050406030204" pitchFamily="18" charset="0"/>
                        </a:rPr>
                        <m:t>1300000</m:t>
                      </m:r>
                    </m:oMath>
                  </m:oMathPara>
                </a14:m>
                <a:endParaRPr lang="en-GB" dirty="0"/>
              </a:p>
              <a:p>
                <a:pPr marL="0" indent="0">
                  <a:spcAft>
                    <a:spcPts val="600"/>
                  </a:spcAft>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b="0" i="1" smtClean="0">
                              <a:latin typeface="Cambria Math" panose="02040503050406030204" pitchFamily="18" charset="0"/>
                            </a:rPr>
                            <m:t>𝑒𝑞</m:t>
                          </m:r>
                        </m:sub>
                      </m:sSub>
                      <m:r>
                        <a:rPr lang="en-GB" b="0" i="1" smtClean="0">
                          <a:latin typeface="Cambria Math" panose="02040503050406030204" pitchFamily="18" charset="0"/>
                        </a:rPr>
                        <m:t>=</m:t>
                      </m:r>
                      <m:f>
                        <m:fPr>
                          <m:ctrlPr>
                            <a:rPr lang="en-GB" i="1">
                              <a:latin typeface="Cambria Math" panose="02040503050406030204" pitchFamily="18" charset="0"/>
                            </a:rPr>
                          </m:ctrlPr>
                        </m:fPr>
                        <m:num>
                          <m:r>
                            <a:rPr lang="en-GB" i="1">
                              <a:latin typeface="Cambria Math"/>
                            </a:rPr>
                            <m:t>1</m:t>
                          </m:r>
                        </m:num>
                        <m:den>
                          <m:r>
                            <a:rPr lang="en-GB" i="1">
                              <a:latin typeface="Cambria Math" panose="02040503050406030204" pitchFamily="18" charset="0"/>
                            </a:rPr>
                            <m:t>1300000</m:t>
                          </m:r>
                        </m:den>
                      </m:f>
                      <m:r>
                        <a:rPr lang="en-GB" b="0" i="1" smtClean="0">
                          <a:latin typeface="Cambria Math" panose="02040503050406030204" pitchFamily="18" charset="0"/>
                        </a:rPr>
                        <m:t>=769.23</m:t>
                      </m:r>
                      <m:r>
                        <a:rPr lang="en-GB" b="0" i="1" smtClean="0">
                          <a:latin typeface="Cambria Math" panose="02040503050406030204" pitchFamily="18" charset="0"/>
                          <a:ea typeface="Cambria Math" panose="02040503050406030204" pitchFamily="18" charset="0"/>
                        </a:rPr>
                        <m:t>×</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10</m:t>
                          </m:r>
                        </m:e>
                        <m:sup>
                          <m:r>
                            <a:rPr lang="en-GB" b="0" i="1" smtClean="0">
                              <a:latin typeface="Cambria Math" panose="02040503050406030204" pitchFamily="18" charset="0"/>
                              <a:ea typeface="Cambria Math" panose="02040503050406030204" pitchFamily="18" charset="0"/>
                            </a:rPr>
                            <m:t>−9</m:t>
                          </m:r>
                        </m:sup>
                      </m:sSup>
                      <m:r>
                        <a:rPr lang="en-GB" b="0" i="1"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F</m:t>
                      </m:r>
                    </m:oMath>
                  </m:oMathPara>
                </a14:m>
                <a:endParaRPr lang="en-GB" dirty="0"/>
              </a:p>
              <a:p>
                <a:pPr marL="0" indent="0">
                  <a:spcAft>
                    <a:spcPts val="600"/>
                  </a:spcAft>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𝐶</m:t>
                          </m:r>
                        </m:e>
                        <m:sub>
                          <m:r>
                            <a:rPr lang="en-GB" i="1">
                              <a:latin typeface="Cambria Math"/>
                            </a:rPr>
                            <m:t>𝑇</m:t>
                          </m:r>
                        </m:sub>
                      </m:sSub>
                      <m:r>
                        <a:rPr lang="en-GB" i="1">
                          <a:latin typeface="Cambria Math" panose="02040503050406030204" pitchFamily="18" charset="0"/>
                        </a:rPr>
                        <m:t>=769.23</m:t>
                      </m:r>
                      <m:r>
                        <a:rPr lang="en-GB" b="0" i="1" smtClean="0">
                          <a:latin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n</m:t>
                      </m:r>
                      <m:r>
                        <m:rPr>
                          <m:sty m:val="p"/>
                        </m:rPr>
                        <a:rPr lang="en-GB" i="0">
                          <a:latin typeface="Cambria Math" panose="02040503050406030204" pitchFamily="18" charset="0"/>
                          <a:ea typeface="Cambria Math" panose="02040503050406030204" pitchFamily="18" charset="0"/>
                        </a:rPr>
                        <m:t>F</m:t>
                      </m:r>
                    </m:oMath>
                  </m:oMathPara>
                </a14:m>
                <a:endParaRPr lang="en-GB" dirty="0"/>
              </a:p>
            </p:txBody>
          </p:sp>
        </mc:Choice>
        <mc:Fallback xmlns="">
          <p:sp>
            <p:nvSpPr>
              <p:cNvPr id="28" name="TextBox 27">
                <a:extLst>
                  <a:ext uri="{FF2B5EF4-FFF2-40B4-BE49-F238E27FC236}">
                    <a16:creationId xmlns:a16="http://schemas.microsoft.com/office/drawing/2014/main" id="{43085B2F-1125-0174-A994-DEE9F3433178}"/>
                  </a:ext>
                </a:extLst>
              </p:cNvPr>
              <p:cNvSpPr txBox="1">
                <a:spLocks noRot="1" noChangeAspect="1" noMove="1" noResize="1" noEditPoints="1" noAdjustHandles="1" noChangeArrowheads="1" noChangeShapeType="1" noTextEdit="1"/>
              </p:cNvSpPr>
              <p:nvPr/>
            </p:nvSpPr>
            <p:spPr>
              <a:xfrm>
                <a:off x="1626290" y="3018400"/>
                <a:ext cx="6164744" cy="3005053"/>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257201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070987"/>
            <a:ext cx="7243140" cy="584775"/>
          </a:xfrm>
          <a:prstGeom prst="rect">
            <a:avLst/>
          </a:prstGeom>
          <a:noFill/>
        </p:spPr>
        <p:txBody>
          <a:bodyPr wrap="square">
            <a:spAutoFit/>
          </a:bodyPr>
          <a:lstStyle/>
          <a:p>
            <a:r>
              <a:rPr lang="en-GB" sz="3200" b="1" dirty="0">
                <a:latin typeface="+mn-lt"/>
              </a:rPr>
              <a:t>Parallel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2" name="Content Placeholder 2">
                <a:extLst>
                  <a:ext uri="{FF2B5EF4-FFF2-40B4-BE49-F238E27FC236}">
                    <a16:creationId xmlns:a16="http://schemas.microsoft.com/office/drawing/2014/main" id="{ABCD2CD2-D944-3219-A900-D2380FC70D37}"/>
                  </a:ext>
                </a:extLst>
              </p:cNvPr>
              <p:cNvSpPr>
                <a:spLocks noGrp="1"/>
              </p:cNvSpPr>
              <p:nvPr>
                <p:ph idx="1"/>
              </p:nvPr>
            </p:nvSpPr>
            <p:spPr>
              <a:xfrm>
                <a:off x="361121" y="1797404"/>
                <a:ext cx="10972800" cy="3917032"/>
              </a:xfrm>
            </p:spPr>
            <p:txBody>
              <a:bodyPr>
                <a:normAutofit/>
              </a:bodyPr>
              <a:lstStyle/>
              <a:p>
                <a:pPr algn="just"/>
                <a:r>
                  <a:rPr lang="en-GB" sz="2200" dirty="0">
                    <a:latin typeface="Cambria" panose="02040503050406030204" pitchFamily="18" charset="0"/>
                    <a:ea typeface="Cambria" panose="02040503050406030204" pitchFamily="18" charset="0"/>
                  </a:rPr>
                  <a:t>As the resistors are connected in parallel, the current through each resistor varies, but the voltage (V) remains the same throughout all resistors</a:t>
                </a:r>
              </a:p>
              <a:p>
                <a:pPr algn="just"/>
                <a:r>
                  <a:rPr lang="en-GB" sz="2200" dirty="0">
                    <a:latin typeface="Cambria" panose="02040503050406030204" pitchFamily="18" charset="0"/>
                    <a:ea typeface="Cambria" panose="02040503050406030204" pitchFamily="18" charset="0"/>
                  </a:rPr>
                  <a:t>The current across resistors are </a:t>
                </a:r>
                <a14:m>
                  <m:oMath xmlns:m="http://schemas.openxmlformats.org/officeDocument/2006/math">
                    <m:sSub>
                      <m:sSubPr>
                        <m:ctrlPr>
                          <a:rPr lang="en-IN" sz="2200" b="1" i="1" smtClean="0">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𝟏</m:t>
                        </m:r>
                      </m:sub>
                    </m:sSub>
                    <m:r>
                      <a:rPr lang="en-IN" sz="2200" b="1" i="1">
                        <a:latin typeface="Cambria Math" panose="02040503050406030204" pitchFamily="18" charset="0"/>
                      </a:rPr>
                      <m:t>, </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𝟐</m:t>
                        </m:r>
                      </m:sub>
                    </m:sSub>
                  </m:oMath>
                </a14:m>
                <a:r>
                  <a:rPr lang="en-IN" sz="2200" b="1" dirty="0"/>
                  <a:t> </a:t>
                </a:r>
                <a:r>
                  <a:rPr lang="en-IN" sz="2200" dirty="0"/>
                  <a:t>and</a:t>
                </a:r>
                <a:r>
                  <a:rPr lang="en-IN" sz="2200" b="1" dirty="0"/>
                  <a:t> </a:t>
                </a:r>
                <a14:m>
                  <m:oMath xmlns:m="http://schemas.openxmlformats.org/officeDocument/2006/math">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𝟑</m:t>
                        </m:r>
                      </m:sub>
                    </m:sSub>
                    <m:r>
                      <a:rPr lang="en-IN" sz="2200" b="1" i="1">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a:p>
                <a:pPr algn="just"/>
                <a:r>
                  <a:rPr lang="en-GB" sz="2200" dirty="0">
                    <a:latin typeface="Cambria" panose="02040503050406030204" pitchFamily="18" charset="0"/>
                    <a:ea typeface="Cambria" panose="02040503050406030204" pitchFamily="18" charset="0"/>
                  </a:rPr>
                  <a:t>The total current is </a:t>
                </a:r>
                <a14:m>
                  <m:oMath xmlns:m="http://schemas.openxmlformats.org/officeDocument/2006/math">
                    <m:r>
                      <a:rPr lang="en-IN" sz="2200" b="1" i="1" smtClean="0">
                        <a:latin typeface="Cambria Math" panose="02040503050406030204" pitchFamily="18" charset="0"/>
                      </a:rPr>
                      <m:t>𝑰</m:t>
                    </m:r>
                    <m:r>
                      <a:rPr lang="en-IN" sz="2200" b="1" i="1">
                        <a:latin typeface="Cambria Math" panose="02040503050406030204" pitchFamily="18" charset="0"/>
                      </a:rPr>
                      <m:t>=</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𝟏</m:t>
                        </m:r>
                      </m:sub>
                    </m:sSub>
                    <m:r>
                      <m:rPr>
                        <m:nor/>
                      </m:rPr>
                      <a:rPr lang="en-IN" sz="2200" b="1" dirty="0"/>
                      <m:t>+</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𝟐</m:t>
                        </m:r>
                      </m:sub>
                    </m:sSub>
                    <m:r>
                      <m:rPr>
                        <m:nor/>
                      </m:rPr>
                      <a:rPr lang="en-IN" sz="2200" b="1" dirty="0"/>
                      <m:t>+</m:t>
                    </m:r>
                    <m:sSub>
                      <m:sSubPr>
                        <m:ctrlPr>
                          <a:rPr lang="en-IN" sz="2200" b="1" i="1">
                            <a:latin typeface="Cambria Math" panose="02040503050406030204" pitchFamily="18" charset="0"/>
                          </a:rPr>
                        </m:ctrlPr>
                      </m:sSubPr>
                      <m:e>
                        <m:r>
                          <a:rPr lang="en-IN" sz="2200" b="1" i="1" smtClean="0">
                            <a:latin typeface="Cambria Math" panose="02040503050406030204" pitchFamily="18" charset="0"/>
                          </a:rPr>
                          <m:t>𝑰</m:t>
                        </m:r>
                      </m:e>
                      <m:sub>
                        <m:r>
                          <a:rPr lang="en-IN" sz="2200" b="1" i="1">
                            <a:latin typeface="Cambria Math" panose="02040503050406030204" pitchFamily="18" charset="0"/>
                          </a:rPr>
                          <m:t>𝟑</m:t>
                        </m:r>
                      </m:sub>
                    </m:sSub>
                    <m:r>
                      <a:rPr lang="en-IN" sz="2200" b="1" i="1">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a:p>
                <a:pPr algn="just"/>
                <a:r>
                  <a:rPr lang="en-GB" sz="2200" dirty="0">
                    <a:latin typeface="Cambria" panose="02040503050406030204" pitchFamily="18" charset="0"/>
                    <a:ea typeface="Cambria" panose="02040503050406030204" pitchFamily="18" charset="0"/>
                  </a:rPr>
                  <a:t>Applying ohm’s law in the circuit 𝑰=𝑽/𝑹</a:t>
                </a:r>
              </a:p>
              <a:p>
                <a:pPr marL="0" indent="0" algn="just">
                  <a:buNone/>
                </a:pPr>
                <a:r>
                  <a:rPr lang="en-GB" sz="2200" dirty="0">
                    <a:latin typeface="Cambria" panose="02040503050406030204" pitchFamily="18" charset="0"/>
                    <a:ea typeface="Cambria" panose="02040503050406030204" pitchFamily="18" charset="0"/>
                  </a:rPr>
                  <a:t>				</a:t>
                </a:r>
                <a:r>
                  <a:rPr lang="en-IN" sz="2200" b="1" dirty="0"/>
                  <a:t> </a:t>
                </a:r>
                <a14:m>
                  <m:oMath xmlns:m="http://schemas.openxmlformats.org/officeDocument/2006/math">
                    <m:f>
                      <m:fPr>
                        <m:ctrlPr>
                          <a:rPr lang="en-IN" sz="2200" b="1" i="1" smtClean="0">
                            <a:latin typeface="Cambria Math" panose="02040503050406030204" pitchFamily="18" charset="0"/>
                          </a:rPr>
                        </m:ctrlPr>
                      </m:fPr>
                      <m:num>
                        <m:r>
                          <a:rPr lang="en-IN" sz="2200" b="1" i="1">
                            <a:latin typeface="Cambria Math" panose="02040503050406030204" pitchFamily="18" charset="0"/>
                          </a:rPr>
                          <m:t>𝑽</m:t>
                        </m:r>
                      </m:num>
                      <m:den>
                        <m:sSub>
                          <m:sSubPr>
                            <m:ctrlPr>
                              <a:rPr lang="en-IN" sz="2200" b="1" i="1" smtClean="0">
                                <a:latin typeface="Cambria Math" panose="02040503050406030204" pitchFamily="18" charset="0"/>
                              </a:rPr>
                            </m:ctrlPr>
                          </m:sSubPr>
                          <m:e>
                            <m:r>
                              <a:rPr lang="en-IN" sz="2200" b="1" i="1" smtClean="0">
                                <a:latin typeface="Cambria Math" panose="02040503050406030204" pitchFamily="18" charset="0"/>
                              </a:rPr>
                              <m:t>𝑹</m:t>
                            </m:r>
                          </m:e>
                          <m:sub>
                            <m:r>
                              <a:rPr lang="en-IN" sz="2200" b="1" i="1" smtClean="0">
                                <a:latin typeface="Cambria Math" panose="02040503050406030204" pitchFamily="18" charset="0"/>
                              </a:rPr>
                              <m:t>𝒆𝒒</m:t>
                            </m:r>
                          </m:sub>
                        </m:sSub>
                      </m:den>
                    </m:f>
                    <m:r>
                      <a:rPr lang="en-IN" sz="2200" b="1" i="1">
                        <a:latin typeface="Cambria Math" panose="02040503050406030204" pitchFamily="18" charset="0"/>
                      </a:rPr>
                      <m:t>= </m:t>
                    </m:r>
                    <m:f>
                      <m:fPr>
                        <m:ctrlPr>
                          <a:rPr lang="en-IN" sz="2200" b="1" i="1">
                            <a:latin typeface="Cambria Math" panose="02040503050406030204" pitchFamily="18" charset="0"/>
                          </a:rPr>
                        </m:ctrlPr>
                      </m:fPr>
                      <m:num>
                        <m:r>
                          <a:rPr lang="en-IN" sz="2200" b="1" i="1">
                            <a:latin typeface="Cambria Math" panose="02040503050406030204" pitchFamily="18" charset="0"/>
                          </a:rPr>
                          <m:t>𝑽</m:t>
                        </m:r>
                      </m:num>
                      <m:den>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a:latin typeface="Cambria Math" panose="02040503050406030204" pitchFamily="18" charset="0"/>
                              </a:rPr>
                              <m:t>𝟏</m:t>
                            </m:r>
                          </m:sub>
                        </m:sSub>
                      </m:den>
                    </m:f>
                    <m:r>
                      <a:rPr lang="en-IN" sz="2200" b="1" i="1">
                        <a:latin typeface="Cambria Math" panose="02040503050406030204" pitchFamily="18" charset="0"/>
                      </a:rPr>
                      <m:t>+</m:t>
                    </m:r>
                    <m:f>
                      <m:fPr>
                        <m:ctrlPr>
                          <a:rPr lang="en-IN" sz="2200" b="1" i="1">
                            <a:latin typeface="Cambria Math" panose="02040503050406030204" pitchFamily="18" charset="0"/>
                          </a:rPr>
                        </m:ctrlPr>
                      </m:fPr>
                      <m:num>
                        <m:r>
                          <a:rPr lang="en-IN" sz="2200" b="1" i="1">
                            <a:latin typeface="Cambria Math" panose="02040503050406030204" pitchFamily="18" charset="0"/>
                          </a:rPr>
                          <m:t>𝑽</m:t>
                        </m:r>
                      </m:num>
                      <m:den>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a:latin typeface="Cambria Math" panose="02040503050406030204" pitchFamily="18" charset="0"/>
                              </a:rPr>
                              <m:t>𝟐</m:t>
                            </m:r>
                          </m:sub>
                        </m:sSub>
                      </m:den>
                    </m:f>
                  </m:oMath>
                </a14:m>
                <a:r>
                  <a:rPr lang="en-IN" sz="2200" b="1" dirty="0"/>
                  <a:t> </a:t>
                </a:r>
                <a14:m>
                  <m:oMath xmlns:m="http://schemas.openxmlformats.org/officeDocument/2006/math">
                    <m:r>
                      <a:rPr lang="en-IN" sz="2200" b="1" i="0" smtClean="0">
                        <a:latin typeface="Cambria Math" panose="02040503050406030204" pitchFamily="18" charset="0"/>
                      </a:rPr>
                      <m:t>+</m:t>
                    </m:r>
                    <m:f>
                      <m:fPr>
                        <m:ctrlPr>
                          <a:rPr lang="en-IN" sz="2200" b="1" i="1">
                            <a:latin typeface="Cambria Math" panose="02040503050406030204" pitchFamily="18" charset="0"/>
                          </a:rPr>
                        </m:ctrlPr>
                      </m:fPr>
                      <m:num>
                        <m:r>
                          <a:rPr lang="en-IN" sz="2200" b="1" i="1">
                            <a:latin typeface="Cambria Math" panose="02040503050406030204" pitchFamily="18" charset="0"/>
                          </a:rPr>
                          <m:t>𝑽</m:t>
                        </m:r>
                      </m:num>
                      <m:den>
                        <m:sSub>
                          <m:sSubPr>
                            <m:ctrlPr>
                              <a:rPr lang="en-IN" sz="2200" b="1" i="1">
                                <a:latin typeface="Cambria Math" panose="02040503050406030204" pitchFamily="18" charset="0"/>
                              </a:rPr>
                            </m:ctrlPr>
                          </m:sSubPr>
                          <m:e>
                            <m:r>
                              <a:rPr lang="en-IN" sz="2200" b="1" i="1">
                                <a:latin typeface="Cambria Math" panose="02040503050406030204" pitchFamily="18" charset="0"/>
                              </a:rPr>
                              <m:t>𝑹</m:t>
                            </m:r>
                          </m:e>
                          <m:sub>
                            <m:r>
                              <a:rPr lang="en-IN" sz="2200" b="1" i="1">
                                <a:latin typeface="Cambria Math" panose="02040503050406030204" pitchFamily="18" charset="0"/>
                              </a:rPr>
                              <m:t>𝟑</m:t>
                            </m:r>
                          </m:sub>
                        </m:sSub>
                      </m:den>
                    </m:f>
                    <m:r>
                      <a:rPr lang="en-IN" sz="2200" b="1" i="1">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a:p>
                <a:pPr algn="just"/>
                <a:r>
                  <a:rPr lang="en-GB" sz="2200" dirty="0">
                    <a:latin typeface="Cambria" panose="02040503050406030204" pitchFamily="18" charset="0"/>
                    <a:ea typeface="Cambria" panose="02040503050406030204" pitchFamily="18" charset="0"/>
                  </a:rPr>
                  <a:t>The total resistance or equivalent resistance across the parallel circuit is</a:t>
                </a:r>
              </a:p>
              <a:p>
                <a:pPr algn="just"/>
                <a:endParaRPr lang="en-GB" sz="2200" dirty="0">
                  <a:latin typeface="Cambria" panose="02040503050406030204" pitchFamily="18" charset="0"/>
                  <a:ea typeface="Cambria" panose="02040503050406030204" pitchFamily="18" charset="0"/>
                </a:endParaRPr>
              </a:p>
            </p:txBody>
          </p:sp>
        </mc:Choice>
        <mc:Fallback xmlns="">
          <p:sp>
            <p:nvSpPr>
              <p:cNvPr id="2" name="Content Placeholder 2">
                <a:extLst>
                  <a:ext uri="{FF2B5EF4-FFF2-40B4-BE49-F238E27FC236}">
                    <a16:creationId xmlns:a16="http://schemas.microsoft.com/office/drawing/2014/main" id="{ABCD2CD2-D944-3219-A900-D2380FC70D37}"/>
                  </a:ext>
                </a:extLst>
              </p:cNvPr>
              <p:cNvSpPr>
                <a:spLocks noGrp="1" noRot="1" noChangeAspect="1" noMove="1" noResize="1" noEditPoints="1" noAdjustHandles="1" noChangeArrowheads="1" noChangeShapeType="1" noTextEdit="1"/>
              </p:cNvSpPr>
              <p:nvPr>
                <p:ph idx="1"/>
              </p:nvPr>
            </p:nvSpPr>
            <p:spPr>
              <a:xfrm>
                <a:off x="361121" y="1797404"/>
                <a:ext cx="10972800" cy="3917032"/>
              </a:xfrm>
              <a:blipFill>
                <a:blip r:embed="rId2"/>
                <a:stretch>
                  <a:fillRect l="-611" t="-2025" r="-72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Rounded Rectangle 5">
                <a:extLst>
                  <a:ext uri="{FF2B5EF4-FFF2-40B4-BE49-F238E27FC236}">
                    <a16:creationId xmlns:a16="http://schemas.microsoft.com/office/drawing/2014/main" id="{24A7AF80-3AD9-9D69-81A6-D2CEF9A252F3}"/>
                  </a:ext>
                </a:extLst>
              </p:cNvPr>
              <p:cNvSpPr/>
              <p:nvPr/>
            </p:nvSpPr>
            <p:spPr>
              <a:xfrm>
                <a:off x="4023053" y="5071183"/>
                <a:ext cx="4361956" cy="1286507"/>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m:oMathPara>
                </a14:m>
                <a:endParaRPr lang="en-IN" sz="1632" dirty="0"/>
              </a:p>
              <a:p>
                <a:pPr algn="ct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𝒆𝒒</m:t>
                            </m:r>
                          </m:sub>
                        </m:sSub>
                      </m:den>
                    </m:f>
                    <m:r>
                      <a:rPr lang="en-IN" sz="1632" b="1" i="1">
                        <a:solidFill>
                          <a:schemeClr val="tx1"/>
                        </a:solidFill>
                        <a:latin typeface="Cambria Math" panose="02040503050406030204" pitchFamily="18" charset="0"/>
                      </a:rPr>
                      <m:t>= </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𝟏</m:t>
                            </m:r>
                          </m:sub>
                        </m:sSub>
                      </m:den>
                    </m:f>
                    <m:r>
                      <a:rPr lang="en-IN" sz="1632" b="1" i="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𝟐</m:t>
                            </m:r>
                          </m:sub>
                        </m:sSub>
                      </m:den>
                    </m:f>
                    <m:r>
                      <m:rPr>
                        <m:nor/>
                      </m:rPr>
                      <a:rPr lang="en-IN" sz="1632" b="1" dirty="0">
                        <a:solidFill>
                          <a:schemeClr val="tx1"/>
                        </a:solidFill>
                      </a:rPr>
                      <m:t> </m:t>
                    </m:r>
                    <m:r>
                      <a:rPr lang="en-IN" sz="1632" b="1">
                        <a:solidFill>
                          <a:schemeClr val="tx1"/>
                        </a:solidFill>
                        <a:latin typeface="Cambria Math" panose="02040503050406030204" pitchFamily="18" charset="0"/>
                      </a:rPr>
                      <m:t>+</m:t>
                    </m:r>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𝟑</m:t>
                            </m:r>
                          </m:sub>
                        </m:sSub>
                      </m:den>
                    </m:f>
                  </m:oMath>
                </a14:m>
                <a:r>
                  <a:rPr lang="en-IN" sz="1632" dirty="0">
                    <a:solidFill>
                      <a:schemeClr val="tx1"/>
                    </a:solidFill>
                  </a:rPr>
                  <a:t>+ …+ </a:t>
                </a:r>
                <a14:m>
                  <m:oMath xmlns:m="http://schemas.openxmlformats.org/officeDocument/2006/math">
                    <m:f>
                      <m:fPr>
                        <m:ctrlPr>
                          <a:rPr lang="en-IN" sz="1632" b="1" i="1">
                            <a:solidFill>
                              <a:schemeClr val="tx1"/>
                            </a:solidFill>
                            <a:latin typeface="Cambria Math" panose="02040503050406030204" pitchFamily="18" charset="0"/>
                          </a:rPr>
                        </m:ctrlPr>
                      </m:fPr>
                      <m:num>
                        <m:r>
                          <a:rPr lang="en-IN" sz="1632" b="1" i="1">
                            <a:solidFill>
                              <a:schemeClr val="tx1"/>
                            </a:solidFill>
                            <a:latin typeface="Cambria Math" panose="02040503050406030204" pitchFamily="18" charset="0"/>
                          </a:rPr>
                          <m:t>𝟏</m:t>
                        </m:r>
                      </m:num>
                      <m:den>
                        <m:sSub>
                          <m:sSubPr>
                            <m:ctrlPr>
                              <a:rPr lang="en-IN" sz="1632" b="1" i="1">
                                <a:solidFill>
                                  <a:schemeClr val="tx1"/>
                                </a:solidFill>
                                <a:latin typeface="Cambria Math" panose="02040503050406030204" pitchFamily="18" charset="0"/>
                              </a:rPr>
                            </m:ctrlPr>
                          </m:sSubPr>
                          <m:e>
                            <m:r>
                              <a:rPr lang="en-IN" sz="1632" b="1" i="1">
                                <a:solidFill>
                                  <a:schemeClr val="tx1"/>
                                </a:solidFill>
                                <a:latin typeface="Cambria Math" panose="02040503050406030204" pitchFamily="18" charset="0"/>
                              </a:rPr>
                              <m:t>𝑹</m:t>
                            </m:r>
                          </m:e>
                          <m:sub>
                            <m:r>
                              <a:rPr lang="en-IN" sz="1632" b="1" i="1">
                                <a:solidFill>
                                  <a:schemeClr val="tx1"/>
                                </a:solidFill>
                                <a:latin typeface="Cambria Math" panose="02040503050406030204" pitchFamily="18" charset="0"/>
                              </a:rPr>
                              <m:t>𝒏</m:t>
                            </m:r>
                          </m:sub>
                        </m:sSub>
                      </m:den>
                    </m:f>
                  </m:oMath>
                </a14:m>
                <a:r>
                  <a:rPr lang="en-IN" sz="1632" dirty="0"/>
                  <a:t> </a:t>
                </a:r>
              </a:p>
            </p:txBody>
          </p:sp>
        </mc:Choice>
        <mc:Fallback xmlns="">
          <p:sp>
            <p:nvSpPr>
              <p:cNvPr id="10" name="Rounded Rectangle 5">
                <a:extLst>
                  <a:ext uri="{FF2B5EF4-FFF2-40B4-BE49-F238E27FC236}">
                    <a16:creationId xmlns:a16="http://schemas.microsoft.com/office/drawing/2014/main" id="{24A7AF80-3AD9-9D69-81A6-D2CEF9A252F3}"/>
                  </a:ext>
                </a:extLst>
              </p:cNvPr>
              <p:cNvSpPr>
                <a:spLocks noRot="1" noChangeAspect="1" noMove="1" noResize="1" noEditPoints="1" noAdjustHandles="1" noChangeArrowheads="1" noChangeShapeType="1" noTextEdit="1"/>
              </p:cNvSpPr>
              <p:nvPr/>
            </p:nvSpPr>
            <p:spPr>
              <a:xfrm>
                <a:off x="4023053" y="5071183"/>
                <a:ext cx="4361956" cy="1286507"/>
              </a:xfrm>
              <a:prstGeom prst="roundRect">
                <a:avLst/>
              </a:prstGeom>
              <a:blipFill>
                <a:blip r:embed="rId3"/>
                <a:stretch>
                  <a:fillRect/>
                </a:stretch>
              </a:blipFill>
              <a:ln>
                <a:solidFill>
                  <a:schemeClr val="tx1"/>
                </a:solidFill>
              </a:ln>
            </p:spPr>
            <p:txBody>
              <a:bodyPr/>
              <a:lstStyle/>
              <a:p>
                <a:r>
                  <a:rPr lang="en-GB">
                    <a:noFill/>
                  </a:rPr>
                  <a:t> </a:t>
                </a:r>
              </a:p>
            </p:txBody>
          </p:sp>
        </mc:Fallback>
      </mc:AlternateContent>
    </p:spTree>
    <p:extLst>
      <p:ext uri="{BB962C8B-B14F-4D97-AF65-F5344CB8AC3E}">
        <p14:creationId xmlns:p14="http://schemas.microsoft.com/office/powerpoint/2010/main" val="1676473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650499" y="2368949"/>
                <a:ext cx="10187206" cy="4489051"/>
              </a:xfrm>
            </p:spPr>
            <p:txBody>
              <a:bodyPr>
                <a:normAutofit/>
              </a:bodyPr>
              <a:lstStyle/>
              <a:p>
                <a:pPr marL="0" indent="0">
                  <a:buNone/>
                </a:pPr>
                <a:r>
                  <a:rPr lang="en-GB" sz="2200" dirty="0"/>
                  <a:t>Find the total resistance of </a:t>
                </a:r>
                <a14:m>
                  <m:oMath xmlns:m="http://schemas.openxmlformats.org/officeDocument/2006/math">
                    <m:sSub>
                      <m:sSubPr>
                        <m:ctrlPr>
                          <a:rPr lang="en-IN" sz="2200" b="1" i="1" smtClean="0">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𝟏</m:t>
                        </m:r>
                      </m:sub>
                    </m:sSub>
                    <m:r>
                      <m:rPr>
                        <m:nor/>
                      </m:rPr>
                      <a:rPr lang="en-GB" sz="2200" b="1" i="0" smtClean="0">
                        <a:solidFill>
                          <a:schemeClr val="tx1"/>
                        </a:solidFill>
                        <a:latin typeface="Cambria Math" panose="02040503050406030204" pitchFamily="18" charset="0"/>
                      </a:rPr>
                      <m:t>= 6 </m:t>
                    </m:r>
                    <m:r>
                      <m:rPr>
                        <m:nor/>
                      </m:rPr>
                      <a:rPr lang="en-GB" sz="2200" b="1" i="0" smtClean="0">
                        <a:solidFill>
                          <a:schemeClr val="tx1"/>
                        </a:solidFill>
                        <a:latin typeface="Cambria Math" panose="02040503050406030204" pitchFamily="18" charset="0"/>
                      </a:rPr>
                      <m:t>Ohm</m:t>
                    </m:r>
                    <m:r>
                      <m:rPr>
                        <m:nor/>
                      </m:rPr>
                      <a:rPr lang="en-GB" sz="2200" b="1" i="0" smtClean="0">
                        <a:solidFill>
                          <a:schemeClr val="tx1"/>
                        </a:solidFill>
                        <a:latin typeface="Cambria Math" panose="02040503050406030204" pitchFamily="18" charset="0"/>
                      </a:rPr>
                      <m:t>, </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𝟐</m:t>
                        </m:r>
                      </m:sub>
                    </m:sSub>
                    <m:r>
                      <a:rPr lang="en-GB" sz="2200" b="1" i="1" smtClean="0">
                        <a:solidFill>
                          <a:schemeClr val="tx1"/>
                        </a:solidFill>
                        <a:latin typeface="Cambria Math" panose="02040503050406030204" pitchFamily="18" charset="0"/>
                      </a:rPr>
                      <m:t>=</m:t>
                    </m:r>
                    <m:r>
                      <a:rPr lang="en-GB" sz="2200" b="1" i="1" smtClean="0">
                        <a:solidFill>
                          <a:schemeClr val="tx1"/>
                        </a:solidFill>
                        <a:latin typeface="Cambria Math" panose="02040503050406030204" pitchFamily="18" charset="0"/>
                      </a:rPr>
                      <m:t>𝟗</m:t>
                    </m:r>
                    <m:r>
                      <a:rPr lang="en-GB" sz="2200" b="1" i="1" smtClean="0">
                        <a:solidFill>
                          <a:schemeClr val="tx1"/>
                        </a:solidFill>
                        <a:latin typeface="Cambria Math" panose="02040503050406030204" pitchFamily="18" charset="0"/>
                      </a:rPr>
                      <m:t> </m:t>
                    </m:r>
                    <m:r>
                      <a:rPr lang="en-GB" sz="2200" b="1" i="1" smtClean="0">
                        <a:solidFill>
                          <a:schemeClr val="tx1"/>
                        </a:solidFill>
                        <a:latin typeface="Cambria Math" panose="02040503050406030204" pitchFamily="18" charset="0"/>
                      </a:rPr>
                      <m:t>𝑶𝒉𝒎</m:t>
                    </m:r>
                    <m:r>
                      <a:rPr lang="en-GB" sz="2200" b="1" i="1" smtClean="0">
                        <a:solidFill>
                          <a:schemeClr val="tx1"/>
                        </a:solidFill>
                        <a:latin typeface="Cambria Math" panose="02040503050406030204" pitchFamily="18" charset="0"/>
                      </a:rPr>
                      <m:t>,</m:t>
                    </m:r>
                    <m:sSub>
                      <m:sSubPr>
                        <m:ctrlPr>
                          <a:rPr lang="en-IN" sz="2200" b="1" i="1">
                            <a:solidFill>
                              <a:schemeClr val="tx1"/>
                            </a:solidFill>
                            <a:latin typeface="Cambria Math" panose="02040503050406030204" pitchFamily="18" charset="0"/>
                          </a:rPr>
                        </m:ctrlPr>
                      </m:sSubPr>
                      <m:e>
                        <m:r>
                          <a:rPr lang="en-IN" sz="2200" b="1" i="1">
                            <a:solidFill>
                              <a:schemeClr val="tx1"/>
                            </a:solidFill>
                            <a:latin typeface="Cambria Math" panose="02040503050406030204" pitchFamily="18" charset="0"/>
                          </a:rPr>
                          <m:t>𝑹</m:t>
                        </m:r>
                      </m:e>
                      <m:sub>
                        <m:r>
                          <a:rPr lang="en-IN" sz="2200" b="1" i="1">
                            <a:solidFill>
                              <a:schemeClr val="tx1"/>
                            </a:solidFill>
                            <a:latin typeface="Cambria Math" panose="02040503050406030204" pitchFamily="18" charset="0"/>
                          </a:rPr>
                          <m:t>𝟑</m:t>
                        </m:r>
                      </m:sub>
                    </m:sSub>
                    <m:r>
                      <a:rPr lang="en-GB" sz="2200" b="1" i="1" smtClean="0">
                        <a:solidFill>
                          <a:schemeClr val="tx1"/>
                        </a:solidFill>
                        <a:latin typeface="Cambria Math" panose="02040503050406030204" pitchFamily="18" charset="0"/>
                      </a:rPr>
                      <m:t>=</m:t>
                    </m:r>
                    <m:r>
                      <a:rPr lang="en-GB" sz="2200" b="1" i="1" smtClean="0">
                        <a:solidFill>
                          <a:schemeClr val="tx1"/>
                        </a:solidFill>
                        <a:latin typeface="Cambria Math" panose="02040503050406030204" pitchFamily="18" charset="0"/>
                      </a:rPr>
                      <m:t>𝟏𝟖</m:t>
                    </m:r>
                    <m:r>
                      <a:rPr lang="en-GB" sz="2200" b="1" i="1" smtClean="0">
                        <a:solidFill>
                          <a:schemeClr val="tx1"/>
                        </a:solidFill>
                        <a:latin typeface="Cambria Math" panose="02040503050406030204" pitchFamily="18" charset="0"/>
                      </a:rPr>
                      <m:t> </m:t>
                    </m:r>
                    <m:r>
                      <a:rPr lang="en-GB" sz="2200" b="1" i="1" smtClean="0">
                        <a:solidFill>
                          <a:schemeClr val="tx1"/>
                        </a:solidFill>
                        <a:latin typeface="Cambria Math" panose="02040503050406030204" pitchFamily="18" charset="0"/>
                      </a:rPr>
                      <m:t>𝑶𝒉𝒎</m:t>
                    </m:r>
                  </m:oMath>
                </a14:m>
                <a:endParaRPr lang="en-GB" sz="2200" dirty="0"/>
              </a:p>
            </p:txBody>
          </p:sp>
        </mc:Choice>
        <mc:Fallback xmlns="">
          <p:sp>
            <p:nvSpPr>
              <p:cNvPr id="7" name="Content Placeholder 2">
                <a:extLst>
                  <a:ext uri="{FF2B5EF4-FFF2-40B4-BE49-F238E27FC236}">
                    <a16:creationId xmlns:a16="http://schemas.microsoft.com/office/drawing/2014/main" id="{58D4B5B0-7D1D-33AB-85BA-F9DE6699F1B3}"/>
                  </a:ext>
                </a:extLst>
              </p:cNvPr>
              <p:cNvSpPr>
                <a:spLocks noGrp="1" noRot="1" noChangeAspect="1" noMove="1" noResize="1" noEditPoints="1" noAdjustHandles="1" noChangeArrowheads="1" noChangeShapeType="1" noTextEdit="1"/>
              </p:cNvSpPr>
              <p:nvPr>
                <p:ph idx="1"/>
              </p:nvPr>
            </p:nvSpPr>
            <p:spPr>
              <a:xfrm>
                <a:off x="650499" y="2368949"/>
                <a:ext cx="10187206" cy="4489051"/>
              </a:xfrm>
              <a:blipFill>
                <a:blip r:embed="rId2"/>
                <a:stretch>
                  <a:fillRect l="-778" t="-1630"/>
                </a:stretch>
              </a:blipFill>
            </p:spPr>
            <p:txBody>
              <a:bodyPr/>
              <a:lstStyle/>
              <a:p>
                <a:r>
                  <a:rPr lang="en-GB">
                    <a:noFill/>
                  </a:rPr>
                  <a:t> </a:t>
                </a:r>
              </a:p>
            </p:txBody>
          </p:sp>
        </mc:Fallback>
      </mc:AlternateContent>
      <p:grpSp>
        <p:nvGrpSpPr>
          <p:cNvPr id="4" name="Group 68">
            <a:extLst>
              <a:ext uri="{FF2B5EF4-FFF2-40B4-BE49-F238E27FC236}">
                <a16:creationId xmlns:a16="http://schemas.microsoft.com/office/drawing/2014/main" id="{6BF0176D-4A6C-7230-4009-CE3444BCF4DE}"/>
              </a:ext>
            </a:extLst>
          </p:cNvPr>
          <p:cNvGrpSpPr>
            <a:grpSpLocks/>
          </p:cNvGrpSpPr>
          <p:nvPr/>
        </p:nvGrpSpPr>
        <p:grpSpPr bwMode="auto">
          <a:xfrm>
            <a:off x="8244573" y="2694964"/>
            <a:ext cx="3489325" cy="2705100"/>
            <a:chOff x="5106310" y="2101619"/>
            <a:chExt cx="3489960" cy="2705100"/>
          </a:xfrm>
        </p:grpSpPr>
        <p:sp>
          <p:nvSpPr>
            <p:cNvPr id="8" name="Rectangle 16">
              <a:extLst>
                <a:ext uri="{FF2B5EF4-FFF2-40B4-BE49-F238E27FC236}">
                  <a16:creationId xmlns:a16="http://schemas.microsoft.com/office/drawing/2014/main" id="{89166E05-2965-F36C-48F4-78B599FA70BD}"/>
                </a:ext>
              </a:extLst>
            </p:cNvPr>
            <p:cNvSpPr>
              <a:spLocks noChangeArrowheads="1"/>
            </p:cNvSpPr>
            <p:nvPr/>
          </p:nvSpPr>
          <p:spPr bwMode="auto">
            <a:xfrm>
              <a:off x="5106310" y="2101619"/>
              <a:ext cx="3489960" cy="2705100"/>
            </a:xfrm>
            <a:prstGeom prst="rect">
              <a:avLst/>
            </a:prstGeom>
            <a:solidFill>
              <a:schemeClr val="bg1"/>
            </a:solidFill>
            <a:ln w="12700">
              <a:no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0" name="Rectangle 10">
              <a:extLst>
                <a:ext uri="{FF2B5EF4-FFF2-40B4-BE49-F238E27FC236}">
                  <a16:creationId xmlns:a16="http://schemas.microsoft.com/office/drawing/2014/main" id="{70A29BF7-EB3C-BDF7-E9F6-E8906C98FB4E}"/>
                </a:ext>
              </a:extLst>
            </p:cNvPr>
            <p:cNvSpPr>
              <a:spLocks noChangeArrowheads="1"/>
            </p:cNvSpPr>
            <p:nvPr/>
          </p:nvSpPr>
          <p:spPr bwMode="auto">
            <a:xfrm rot="-5400000">
              <a:off x="5771859" y="2892259"/>
              <a:ext cx="2163848" cy="1135480"/>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1" name="Rectangle 10">
              <a:extLst>
                <a:ext uri="{FF2B5EF4-FFF2-40B4-BE49-F238E27FC236}">
                  <a16:creationId xmlns:a16="http://schemas.microsoft.com/office/drawing/2014/main" id="{8E5BBFC7-DE3E-C91A-4754-4FC3161889EB}"/>
                </a:ext>
              </a:extLst>
            </p:cNvPr>
            <p:cNvSpPr>
              <a:spLocks noChangeArrowheads="1"/>
            </p:cNvSpPr>
            <p:nvPr/>
          </p:nvSpPr>
          <p:spPr bwMode="auto">
            <a:xfrm rot="-5400000">
              <a:off x="5008258" y="2965114"/>
              <a:ext cx="2163037" cy="988088"/>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2" name="Rectangle 38">
              <a:extLst>
                <a:ext uri="{FF2B5EF4-FFF2-40B4-BE49-F238E27FC236}">
                  <a16:creationId xmlns:a16="http://schemas.microsoft.com/office/drawing/2014/main" id="{411522C3-CB1F-F4C9-B194-50B6B24335BC}"/>
                </a:ext>
              </a:extLst>
            </p:cNvPr>
            <p:cNvSpPr>
              <a:spLocks noChangeArrowheads="1"/>
            </p:cNvSpPr>
            <p:nvPr/>
          </p:nvSpPr>
          <p:spPr bwMode="auto">
            <a:xfrm rot="-5400000">
              <a:off x="5650874" y="2679738"/>
              <a:ext cx="313377" cy="171901"/>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4" name="Oval 36">
              <a:extLst>
                <a:ext uri="{FF2B5EF4-FFF2-40B4-BE49-F238E27FC236}">
                  <a16:creationId xmlns:a16="http://schemas.microsoft.com/office/drawing/2014/main" id="{DA1E1174-422A-EE0E-1DAD-C98496724D90}"/>
                </a:ext>
              </a:extLst>
            </p:cNvPr>
            <p:cNvSpPr>
              <a:spLocks noChangeArrowheads="1"/>
            </p:cNvSpPr>
            <p:nvPr/>
          </p:nvSpPr>
          <p:spPr bwMode="auto">
            <a:xfrm rot="-5400000">
              <a:off x="6539946" y="4495236"/>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5" name="Rectangle 10">
              <a:extLst>
                <a:ext uri="{FF2B5EF4-FFF2-40B4-BE49-F238E27FC236}">
                  <a16:creationId xmlns:a16="http://schemas.microsoft.com/office/drawing/2014/main" id="{557A51BD-31ED-42F2-E462-D0B3A527ABC5}"/>
                </a:ext>
              </a:extLst>
            </p:cNvPr>
            <p:cNvSpPr>
              <a:spLocks noChangeArrowheads="1"/>
            </p:cNvSpPr>
            <p:nvPr/>
          </p:nvSpPr>
          <p:spPr bwMode="auto">
            <a:xfrm rot="-5400000">
              <a:off x="6772991" y="3031066"/>
              <a:ext cx="2159391" cy="862327"/>
            </a:xfrm>
            <a:prstGeom prst="rect">
              <a:avLst/>
            </a:prstGeom>
            <a:solidFill>
              <a:schemeClr val="bg1"/>
            </a:solidFill>
            <a:ln w="28575">
              <a:solidFill>
                <a:schemeClr val="tx1"/>
              </a:solidFill>
              <a:miter lim="800000"/>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6" name="Oval 37">
              <a:extLst>
                <a:ext uri="{FF2B5EF4-FFF2-40B4-BE49-F238E27FC236}">
                  <a16:creationId xmlns:a16="http://schemas.microsoft.com/office/drawing/2014/main" id="{2934CBD2-A22A-01FA-24DC-AE82D0D330EE}"/>
                </a:ext>
              </a:extLst>
            </p:cNvPr>
            <p:cNvSpPr>
              <a:spLocks noChangeArrowheads="1"/>
            </p:cNvSpPr>
            <p:nvPr/>
          </p:nvSpPr>
          <p:spPr bwMode="auto">
            <a:xfrm rot="-5400000">
              <a:off x="6539946" y="2333423"/>
              <a:ext cx="86400" cy="85273"/>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7" name="Rectangle 33">
              <a:extLst>
                <a:ext uri="{FF2B5EF4-FFF2-40B4-BE49-F238E27FC236}">
                  <a16:creationId xmlns:a16="http://schemas.microsoft.com/office/drawing/2014/main" id="{0F182F65-6580-0842-03B5-CC7D49E97E58}"/>
                </a:ext>
              </a:extLst>
            </p:cNvPr>
            <p:cNvSpPr>
              <a:spLocks noChangeArrowheads="1"/>
            </p:cNvSpPr>
            <p:nvPr/>
          </p:nvSpPr>
          <p:spPr bwMode="auto">
            <a:xfrm rot="-5400000">
              <a:off x="5532142" y="3227473"/>
              <a:ext cx="128533" cy="48050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18" name="Line 29">
              <a:extLst>
                <a:ext uri="{FF2B5EF4-FFF2-40B4-BE49-F238E27FC236}">
                  <a16:creationId xmlns:a16="http://schemas.microsoft.com/office/drawing/2014/main" id="{ECFAA95F-844F-BB7A-9910-314B6B841599}"/>
                </a:ext>
              </a:extLst>
            </p:cNvPr>
            <p:cNvSpPr>
              <a:spLocks noChangeShapeType="1"/>
            </p:cNvSpPr>
            <p:nvPr/>
          </p:nvSpPr>
          <p:spPr bwMode="auto">
            <a:xfrm rot="10800000" flipH="1">
              <a:off x="5251932" y="3413254"/>
              <a:ext cx="71196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30">
              <a:extLst>
                <a:ext uri="{FF2B5EF4-FFF2-40B4-BE49-F238E27FC236}">
                  <a16:creationId xmlns:a16="http://schemas.microsoft.com/office/drawing/2014/main" id="{C18A80B1-DB86-A238-BE31-570A61A320B0}"/>
                </a:ext>
              </a:extLst>
            </p:cNvPr>
            <p:cNvSpPr>
              <a:spLocks noChangeShapeType="1"/>
            </p:cNvSpPr>
            <p:nvPr/>
          </p:nvSpPr>
          <p:spPr bwMode="auto">
            <a:xfrm rot="10800000" flipH="1">
              <a:off x="5433307" y="3541787"/>
              <a:ext cx="34921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Oval 37">
              <a:extLst>
                <a:ext uri="{FF2B5EF4-FFF2-40B4-BE49-F238E27FC236}">
                  <a16:creationId xmlns:a16="http://schemas.microsoft.com/office/drawing/2014/main" id="{29AE4E3D-7557-306B-14A9-4DADA87E40CB}"/>
                </a:ext>
              </a:extLst>
            </p:cNvPr>
            <p:cNvSpPr>
              <a:spLocks noChangeArrowheads="1"/>
            </p:cNvSpPr>
            <p:nvPr/>
          </p:nvSpPr>
          <p:spPr bwMode="auto">
            <a:xfrm rot="-5400000">
              <a:off x="7380832" y="2334646"/>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1" name="Oval 37">
              <a:extLst>
                <a:ext uri="{FF2B5EF4-FFF2-40B4-BE49-F238E27FC236}">
                  <a16:creationId xmlns:a16="http://schemas.microsoft.com/office/drawing/2014/main" id="{AA4E6B3C-A3CC-28BB-C47F-0447E6D81D87}"/>
                </a:ext>
              </a:extLst>
            </p:cNvPr>
            <p:cNvSpPr>
              <a:spLocks noChangeArrowheads="1"/>
            </p:cNvSpPr>
            <p:nvPr/>
          </p:nvSpPr>
          <p:spPr bwMode="auto">
            <a:xfrm rot="-5400000">
              <a:off x="7378452" y="4497685"/>
              <a:ext cx="86400" cy="85274"/>
            </a:xfrm>
            <a:prstGeom prst="ellipse">
              <a:avLst/>
            </a:prstGeom>
            <a:solidFill>
              <a:schemeClr val="tx1"/>
            </a:solidFill>
            <a:ln w="9525">
              <a:solidFill>
                <a:schemeClr val="tx1"/>
              </a:solidFill>
              <a:round/>
              <a:headEnd/>
              <a:tailEnd/>
            </a:ln>
          </p:spPr>
          <p:txBody>
            <a:bodyPr wrap="none" anchor="ct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22" name="Rectangle 21">
              <a:extLst>
                <a:ext uri="{FF2B5EF4-FFF2-40B4-BE49-F238E27FC236}">
                  <a16:creationId xmlns:a16="http://schemas.microsoft.com/office/drawing/2014/main" id="{C4BB4697-57E1-17B1-1EDC-4CAF7F397A7B}"/>
                </a:ext>
              </a:extLst>
            </p:cNvPr>
            <p:cNvSpPr/>
            <p:nvPr/>
          </p:nvSpPr>
          <p:spPr bwMode="auto">
            <a:xfrm rot="16200000">
              <a:off x="6317841" y="3335086"/>
              <a:ext cx="538163" cy="23340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3" name="Rectangle 22">
              <a:extLst>
                <a:ext uri="{FF2B5EF4-FFF2-40B4-BE49-F238E27FC236}">
                  <a16:creationId xmlns:a16="http://schemas.microsoft.com/office/drawing/2014/main" id="{967A9B9B-7AF2-6FD0-8720-DFC007523338}"/>
                </a:ext>
              </a:extLst>
            </p:cNvPr>
            <p:cNvSpPr/>
            <p:nvPr/>
          </p:nvSpPr>
          <p:spPr bwMode="auto">
            <a:xfrm rot="16200000">
              <a:off x="7153813"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4" name="Rectangle 23">
              <a:extLst>
                <a:ext uri="{FF2B5EF4-FFF2-40B4-BE49-F238E27FC236}">
                  <a16:creationId xmlns:a16="http://schemas.microsoft.com/office/drawing/2014/main" id="{7AD92F6E-6EDC-F665-A6AA-C6AB72B33808}"/>
                </a:ext>
              </a:extLst>
            </p:cNvPr>
            <p:cNvSpPr/>
            <p:nvPr/>
          </p:nvSpPr>
          <p:spPr bwMode="auto">
            <a:xfrm rot="16200000">
              <a:off x="8014394" y="3335879"/>
              <a:ext cx="538163" cy="23181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25" name="TextBox 31">
              <a:extLst>
                <a:ext uri="{FF2B5EF4-FFF2-40B4-BE49-F238E27FC236}">
                  <a16:creationId xmlns:a16="http://schemas.microsoft.com/office/drawing/2014/main" id="{F7EC8737-85E9-3310-D1F2-7AAD236EF69D}"/>
                </a:ext>
              </a:extLst>
            </p:cNvPr>
            <p:cNvSpPr txBox="1">
              <a:spLocks noChangeArrowheads="1"/>
            </p:cNvSpPr>
            <p:nvPr/>
          </p:nvSpPr>
          <p:spPr bwMode="auto">
            <a:xfrm>
              <a:off x="6061513" y="3229128"/>
              <a:ext cx="54903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1</a:t>
              </a:r>
              <a:r>
                <a:rPr lang="en-GB" altLang="en-US" sz="1200" i="1" baseline="-25000"/>
                <a:t>   </a:t>
              </a:r>
            </a:p>
            <a:p>
              <a:pPr eaLnBrk="1" hangingPunct="1"/>
              <a:r>
                <a:rPr lang="en-GB" altLang="en-US" sz="1200"/>
                <a:t>6</a:t>
              </a:r>
              <a:r>
                <a:rPr lang="el-GR" altLang="en-US" sz="1200">
                  <a:cs typeface="Arial" charset="0"/>
                </a:rPr>
                <a:t> Ω</a:t>
              </a:r>
              <a:endParaRPr lang="en-GB" altLang="en-US" sz="1200" baseline="-25000"/>
            </a:p>
          </p:txBody>
        </p:sp>
        <p:sp>
          <p:nvSpPr>
            <p:cNvPr id="26" name="TextBox 31">
              <a:extLst>
                <a:ext uri="{FF2B5EF4-FFF2-40B4-BE49-F238E27FC236}">
                  <a16:creationId xmlns:a16="http://schemas.microsoft.com/office/drawing/2014/main" id="{CC27A2EE-5346-D990-F8F6-F8BC8B6A85B6}"/>
                </a:ext>
              </a:extLst>
            </p:cNvPr>
            <p:cNvSpPr txBox="1">
              <a:spLocks noChangeArrowheads="1"/>
            </p:cNvSpPr>
            <p:nvPr/>
          </p:nvSpPr>
          <p:spPr bwMode="auto">
            <a:xfrm>
              <a:off x="6861332" y="3229128"/>
              <a:ext cx="55256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2</a:t>
              </a:r>
              <a:r>
                <a:rPr lang="en-GB" altLang="en-US" sz="1200" i="1" baseline="-25000"/>
                <a:t>  </a:t>
              </a:r>
            </a:p>
            <a:p>
              <a:pPr eaLnBrk="1" hangingPunct="1"/>
              <a:r>
                <a:rPr lang="en-GB" altLang="en-US" sz="1200" i="1" baseline="-25000"/>
                <a:t> </a:t>
              </a:r>
              <a:r>
                <a:rPr lang="en-GB" altLang="en-US" sz="1200"/>
                <a:t>9</a:t>
              </a:r>
              <a:r>
                <a:rPr lang="el-GR" altLang="en-US" sz="1200">
                  <a:cs typeface="Arial" charset="0"/>
                </a:rPr>
                <a:t> Ω</a:t>
              </a:r>
              <a:endParaRPr lang="en-GB" altLang="en-US" sz="1200" baseline="-25000"/>
            </a:p>
          </p:txBody>
        </p:sp>
        <p:sp>
          <p:nvSpPr>
            <p:cNvPr id="27" name="TextBox 31">
              <a:extLst>
                <a:ext uri="{FF2B5EF4-FFF2-40B4-BE49-F238E27FC236}">
                  <a16:creationId xmlns:a16="http://schemas.microsoft.com/office/drawing/2014/main" id="{737F7816-3161-FC40-0038-C986FC08CACF}"/>
                </a:ext>
              </a:extLst>
            </p:cNvPr>
            <p:cNvSpPr txBox="1">
              <a:spLocks noChangeArrowheads="1"/>
            </p:cNvSpPr>
            <p:nvPr/>
          </p:nvSpPr>
          <p:spPr bwMode="auto">
            <a:xfrm>
              <a:off x="7665048" y="3229128"/>
              <a:ext cx="66285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1200" i="1"/>
                <a:t>R</a:t>
              </a:r>
              <a:r>
                <a:rPr lang="en-GB" altLang="en-US" sz="1200" baseline="-25000"/>
                <a:t>3</a:t>
              </a:r>
              <a:r>
                <a:rPr lang="en-GB" altLang="en-US" sz="1200" i="1" baseline="-25000"/>
                <a:t>   </a:t>
              </a:r>
            </a:p>
            <a:p>
              <a:pPr eaLnBrk="1" hangingPunct="1"/>
              <a:r>
                <a:rPr lang="en-GB" altLang="en-US" sz="1200"/>
                <a:t>18</a:t>
              </a:r>
              <a:r>
                <a:rPr lang="el-GR" altLang="en-US" sz="1200">
                  <a:cs typeface="Arial" charset="0"/>
                </a:rPr>
                <a:t> Ω</a:t>
              </a:r>
              <a:endParaRPr lang="en-GB" altLang="en-US" sz="1200" baseline="-25000"/>
            </a:p>
          </p:txBody>
        </p:sp>
      </p:gr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7FF4BF5F-5FC3-7C57-314D-39A94BE078EA}"/>
                  </a:ext>
                </a:extLst>
              </p:cNvPr>
              <p:cNvSpPr txBox="1"/>
              <p:nvPr/>
            </p:nvSpPr>
            <p:spPr>
              <a:xfrm>
                <a:off x="1365164" y="3239630"/>
                <a:ext cx="6164744" cy="1885324"/>
              </a:xfrm>
              <a:prstGeom prst="rect">
                <a:avLst/>
              </a:prstGeom>
              <a:noFill/>
            </p:spPr>
            <p:txBody>
              <a:bodyPr wrap="square">
                <a:spAutoFit/>
              </a:bodyPr>
              <a:lstStyle/>
              <a:p>
                <a:pPr marL="0" indent="0">
                  <a:buNone/>
                </a:pPr>
                <a14:m>
                  <m:oMathPara xmlns:m="http://schemas.openxmlformats.org/officeDocument/2006/math">
                    <m:oMathParaPr>
                      <m:jc m:val="centerGroup"/>
                    </m:oMathParaPr>
                    <m:oMath xmlns:m="http://schemas.openxmlformats.org/officeDocument/2006/math">
                      <m:f>
                        <m:fPr>
                          <m:ctrlPr>
                            <a:rPr lang="en-US" altLang="en-US" i="1" smtClean="0">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b="0" i="1" smtClean="0">
                                  <a:latin typeface="Cambria Math" panose="02040503050406030204" pitchFamily="18" charset="0"/>
                                  <a:cs typeface="Arial" charset="0"/>
                                </a:rPr>
                                <m:t>𝑒𝑞</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1</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2</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GB"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i="1">
                                  <a:latin typeface="Cambria Math"/>
                                  <a:cs typeface="Arial" charset="0"/>
                                </a:rPr>
                                <m:t>𝑛</m:t>
                              </m:r>
                            </m:sub>
                          </m:sSub>
                        </m:den>
                      </m:f>
                    </m:oMath>
                  </m:oMathPara>
                </a14:m>
                <a:endParaRPr lang="en-GB" altLang="en-US" dirty="0">
                  <a:cs typeface="Arial" charset="0"/>
                </a:endParaRPr>
              </a:p>
              <a:p>
                <a:pPr marL="0" indent="0">
                  <a:buNone/>
                </a:pPr>
                <a14:m>
                  <m:oMathPara xmlns:m="http://schemas.openxmlformats.org/officeDocument/2006/math">
                    <m:oMathParaPr>
                      <m:jc m:val="centerGroup"/>
                    </m:oMathParaPr>
                    <m:oMath xmlns:m="http://schemas.openxmlformats.org/officeDocument/2006/math">
                      <m:f>
                        <m:fPr>
                          <m:ctrlPr>
                            <a:rPr lang="en-US" altLang="en-US" i="1">
                              <a:latin typeface="Cambria Math" panose="02040503050406030204" pitchFamily="18" charset="0"/>
                              <a:cs typeface="Arial" charset="0"/>
                            </a:rPr>
                          </m:ctrlPr>
                        </m:fPr>
                        <m:num>
                          <m:r>
                            <a:rPr lang="en-GB" altLang="en-US" i="1">
                              <a:latin typeface="Cambria Math"/>
                              <a:cs typeface="Arial" charset="0"/>
                            </a:rPr>
                            <m:t>1</m:t>
                          </m:r>
                        </m:num>
                        <m:den>
                          <m:sSub>
                            <m:sSubPr>
                              <m:ctrlPr>
                                <a:rPr lang="en-US" altLang="en-US" i="1">
                                  <a:latin typeface="Cambria Math" panose="02040503050406030204" pitchFamily="18" charset="0"/>
                                  <a:cs typeface="Arial" charset="0"/>
                                </a:rPr>
                              </m:ctrlPr>
                            </m:sSubPr>
                            <m:e>
                              <m:r>
                                <a:rPr lang="en-GB" altLang="en-US" i="1">
                                  <a:latin typeface="Cambria Math"/>
                                  <a:cs typeface="Arial" charset="0"/>
                                </a:rPr>
                                <m:t>𝑅</m:t>
                              </m:r>
                            </m:e>
                            <m:sub>
                              <m:r>
                                <a:rPr lang="en-GB" altLang="en-US" b="0" i="1" smtClean="0">
                                  <a:latin typeface="Cambria Math" panose="02040503050406030204" pitchFamily="18" charset="0"/>
                                  <a:cs typeface="Arial" charset="0"/>
                                </a:rPr>
                                <m:t>𝑒𝑞</m:t>
                              </m:r>
                            </m:sub>
                          </m:sSub>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6 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9 </m:t>
                          </m:r>
                          <m:r>
                            <m:rPr>
                              <m:sty m:val="p"/>
                            </m:rPr>
                            <a:rPr lang="el-GR" altLang="en-US" b="0" i="1" smtClean="0">
                              <a:latin typeface="Cambria Math"/>
                              <a:ea typeface="Cambria Math"/>
                              <a:cs typeface="Arial" charset="0"/>
                            </a:rPr>
                            <m:t>Ω</m:t>
                          </m:r>
                        </m:den>
                      </m:f>
                      <m:r>
                        <a:rPr lang="en-GB" altLang="en-US" i="1">
                          <a:latin typeface="Cambria Math"/>
                          <a:cs typeface="Arial" charset="0"/>
                        </a:rPr>
                        <m:t>+</m:t>
                      </m:r>
                      <m:f>
                        <m:fPr>
                          <m:ctrlPr>
                            <a:rPr lang="en-GB" altLang="en-US" i="1">
                              <a:latin typeface="Cambria Math" panose="02040503050406030204" pitchFamily="18" charset="0"/>
                              <a:cs typeface="Arial" charset="0"/>
                            </a:rPr>
                          </m:ctrlPr>
                        </m:fPr>
                        <m:num>
                          <m:r>
                            <a:rPr lang="en-GB" altLang="en-US" i="1">
                              <a:latin typeface="Cambria Math"/>
                              <a:cs typeface="Arial" charset="0"/>
                            </a:rPr>
                            <m:t>1</m:t>
                          </m:r>
                        </m:num>
                        <m:den>
                          <m:r>
                            <a:rPr lang="en-GB" altLang="en-US" b="0" i="1" smtClean="0">
                              <a:latin typeface="Cambria Math"/>
                              <a:cs typeface="Arial" charset="0"/>
                            </a:rPr>
                            <m:t>18 </m:t>
                          </m:r>
                          <m:r>
                            <m:rPr>
                              <m:sty m:val="p"/>
                            </m:rPr>
                            <a:rPr lang="el-GR" altLang="en-US" b="0" i="1" smtClean="0">
                              <a:latin typeface="Cambria Math"/>
                              <a:ea typeface="Cambria Math"/>
                              <a:cs typeface="Arial" charset="0"/>
                            </a:rPr>
                            <m:t>Ω</m:t>
                          </m:r>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f>
                        <m:fPr>
                          <m:ctrlPr>
                            <a:rPr lang="en-GB" i="1" smtClean="0">
                              <a:latin typeface="Cambria Math" panose="02040503050406030204" pitchFamily="18" charset="0"/>
                            </a:rPr>
                          </m:ctrlPr>
                        </m:fPr>
                        <m:num>
                          <m:r>
                            <a:rPr lang="en-GB" b="0" i="1" smtClean="0">
                              <a:latin typeface="Cambria Math"/>
                            </a:rPr>
                            <m:t>1</m:t>
                          </m:r>
                        </m:num>
                        <m:den>
                          <m:sSub>
                            <m:sSubPr>
                              <m:ctrlPr>
                                <a:rPr lang="en-GB" i="1" smtClean="0">
                                  <a:latin typeface="Cambria Math" panose="02040503050406030204" pitchFamily="18" charset="0"/>
                                </a:rPr>
                              </m:ctrlPr>
                            </m:sSubPr>
                            <m:e>
                              <m:r>
                                <a:rPr lang="en-GB" b="0" i="1" smtClean="0">
                                  <a:latin typeface="Cambria Math"/>
                                </a:rPr>
                                <m:t>𝑅</m:t>
                              </m:r>
                            </m:e>
                            <m:sub>
                              <m:r>
                                <a:rPr lang="en-GB" b="0" i="1" smtClean="0">
                                  <a:latin typeface="Cambria Math" panose="02040503050406030204" pitchFamily="18" charset="0"/>
                                </a:rPr>
                                <m:t>𝑒𝑞</m:t>
                              </m:r>
                            </m:sub>
                          </m:sSub>
                        </m:den>
                      </m:f>
                      <m:r>
                        <a:rPr lang="en-GB" b="0" i="1" smtClean="0">
                          <a:latin typeface="Cambria Math"/>
                        </a:rPr>
                        <m:t>=</m:t>
                      </m:r>
                      <m:f>
                        <m:fPr>
                          <m:ctrlPr>
                            <a:rPr lang="en-GB" b="0" i="1" smtClean="0">
                              <a:latin typeface="Cambria Math" panose="02040503050406030204" pitchFamily="18" charset="0"/>
                            </a:rPr>
                          </m:ctrlPr>
                        </m:fPr>
                        <m:num>
                          <m:r>
                            <a:rPr lang="en-GB" b="0" i="1" smtClean="0">
                              <a:latin typeface="Cambria Math"/>
                            </a:rPr>
                            <m:t>1</m:t>
                          </m:r>
                        </m:num>
                        <m:den>
                          <m:r>
                            <a:rPr lang="en-GB" b="0" i="1" smtClean="0">
                              <a:latin typeface="Cambria Math"/>
                            </a:rPr>
                            <m:t>3</m:t>
                          </m:r>
                        </m:den>
                      </m:f>
                    </m:oMath>
                  </m:oMathPara>
                </a14:m>
                <a:endParaRPr lang="en-GB" dirty="0"/>
              </a:p>
            </p:txBody>
          </p:sp>
        </mc:Choice>
        <mc:Fallback xmlns="">
          <p:sp>
            <p:nvSpPr>
              <p:cNvPr id="29" name="TextBox 28">
                <a:extLst>
                  <a:ext uri="{FF2B5EF4-FFF2-40B4-BE49-F238E27FC236}">
                    <a16:creationId xmlns:a16="http://schemas.microsoft.com/office/drawing/2014/main" id="{7FF4BF5F-5FC3-7C57-314D-39A94BE078EA}"/>
                  </a:ext>
                </a:extLst>
              </p:cNvPr>
              <p:cNvSpPr txBox="1">
                <a:spLocks noRot="1" noChangeAspect="1" noMove="1" noResize="1" noEditPoints="1" noAdjustHandles="1" noChangeArrowheads="1" noChangeShapeType="1" noTextEdit="1"/>
              </p:cNvSpPr>
              <p:nvPr/>
            </p:nvSpPr>
            <p:spPr>
              <a:xfrm>
                <a:off x="1365164" y="3239630"/>
                <a:ext cx="6164744" cy="1885324"/>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543797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249721" y="1051406"/>
            <a:ext cx="7243140" cy="584775"/>
          </a:xfrm>
          <a:prstGeom prst="rect">
            <a:avLst/>
          </a:prstGeom>
          <a:noFill/>
        </p:spPr>
        <p:txBody>
          <a:bodyPr wrap="square">
            <a:spAutoFit/>
          </a:bodyPr>
          <a:lstStyle/>
          <a:p>
            <a:r>
              <a:rPr lang="en-GB" sz="3200" b="1" dirty="0">
                <a:latin typeface="+mn-lt"/>
              </a:rPr>
              <a:t>Inductors  in Parallel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569902" y="2112165"/>
                <a:ext cx="10187206" cy="4489051"/>
              </a:xfrm>
            </p:spPr>
            <p:txBody>
              <a:bodyPr>
                <a:normAutofit/>
              </a:bodyPr>
              <a:lstStyle/>
              <a:p>
                <a:pPr marL="0" indent="0">
                  <a:lnSpc>
                    <a:spcPct val="150000"/>
                  </a:lnSpc>
                  <a:buNone/>
                </a:pPr>
                <a:r>
                  <a:rPr lang="en-GB" sz="2200" dirty="0">
                    <a:latin typeface="Cambria" panose="02040503050406030204" pitchFamily="18" charset="0"/>
                    <a:ea typeface="Cambria" panose="02040503050406030204" pitchFamily="18" charset="0"/>
                  </a:rPr>
                  <a:t>When inductors are connected in parallel, the total inductance is less than any one of the parallel inductors’ inductances.</a:t>
                </a:r>
              </a:p>
              <a:p>
                <a:pPr marL="0" indent="0">
                  <a:lnSpc>
                    <a:spcPct val="150000"/>
                  </a:lnSpc>
                  <a:buNone/>
                </a:pPr>
                <a:r>
                  <a:rPr lang="en-GB" sz="2200" dirty="0">
                    <a:latin typeface="Cambria" panose="02040503050406030204" pitchFamily="18" charset="0"/>
                    <a:ea typeface="Cambria" panose="02040503050406030204" pitchFamily="18" charset="0"/>
                  </a:rPr>
                  <a:t>Total inductance, LT , is given by this equation:</a:t>
                </a:r>
              </a:p>
              <a:p>
                <a:pPr marL="0" indent="0">
                  <a:lnSpc>
                    <a:spcPct val="150000"/>
                  </a:lnSpc>
                  <a:buNone/>
                </a:pPr>
                <a14:m>
                  <m:oMathPara xmlns:m="http://schemas.openxmlformats.org/officeDocument/2006/math">
                    <m:oMathParaPr>
                      <m:jc m:val="centerGroup"/>
                    </m:oMathParaPr>
                    <m:oMath xmlns:m="http://schemas.openxmlformats.org/officeDocument/2006/math">
                      <m:f>
                        <m:fPr>
                          <m:ctrlPr>
                            <a:rPr lang="en-GB" sz="2800" i="1" smtClean="0">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b="0" i="1" smtClean="0">
                                  <a:latin typeface="Cambria Math" panose="02040503050406030204" pitchFamily="18" charset="0"/>
                                </a:rPr>
                                <m:t>𝑒𝑞</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a:latin typeface="Cambria Math" panose="02040503050406030204" pitchFamily="18" charset="0"/>
                                </a:rPr>
                                <m:t>1</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a:latin typeface="Cambria Math" panose="02040503050406030204" pitchFamily="18" charset="0"/>
                                </a:rPr>
                                <m:t>2</m:t>
                              </m:r>
                            </m:sub>
                          </m:sSub>
                        </m:den>
                      </m:f>
                      <m:r>
                        <a:rPr lang="en-GB" sz="2800">
                          <a:latin typeface="Cambria Math" panose="02040503050406030204" pitchFamily="18" charset="0"/>
                        </a:rPr>
                        <m:t>+…+</m:t>
                      </m:r>
                      <m:f>
                        <m:fPr>
                          <m:ctrlPr>
                            <a:rPr lang="en-GB" sz="2800" i="1">
                              <a:latin typeface="Cambria Math" panose="02040503050406030204" pitchFamily="18" charset="0"/>
                            </a:rPr>
                          </m:ctrlPr>
                        </m:fPr>
                        <m:num>
                          <m:r>
                            <a:rPr lang="en-GB" sz="2800">
                              <a:latin typeface="Cambria Math" panose="02040503050406030204" pitchFamily="18" charset="0"/>
                            </a:rPr>
                            <m:t>1</m:t>
                          </m:r>
                        </m:num>
                        <m:den>
                          <m:sSub>
                            <m:sSubPr>
                              <m:ctrlPr>
                                <a:rPr lang="en-GB" sz="2800" i="1">
                                  <a:latin typeface="Cambria Math" panose="02040503050406030204" pitchFamily="18" charset="0"/>
                                </a:rPr>
                              </m:ctrlPr>
                            </m:sSubPr>
                            <m:e>
                              <m:r>
                                <a:rPr lang="en-GB" sz="2800" i="1">
                                  <a:latin typeface="Cambria Math" panose="02040503050406030204" pitchFamily="18" charset="0"/>
                                </a:rPr>
                                <m:t>𝐿</m:t>
                              </m:r>
                            </m:e>
                            <m:sub>
                              <m:r>
                                <a:rPr lang="en-GB" sz="2800" i="1">
                                  <a:latin typeface="Cambria Math" panose="02040503050406030204" pitchFamily="18" charset="0"/>
                                </a:rPr>
                                <m:t>𝑛</m:t>
                              </m:r>
                            </m:sub>
                          </m:sSub>
                        </m:den>
                      </m:f>
                    </m:oMath>
                  </m:oMathPara>
                </a14:m>
                <a:endParaRPr lang="en-GB" sz="2200" dirty="0">
                  <a:latin typeface="Cambria" panose="02040503050406030204" pitchFamily="18" charset="0"/>
                  <a:ea typeface="Cambria" panose="02040503050406030204" pitchFamily="18" charset="0"/>
                </a:endParaRPr>
              </a:p>
              <a:p>
                <a:pPr marL="0" indent="0">
                  <a:lnSpc>
                    <a:spcPct val="150000"/>
                  </a:lnSpc>
                  <a:buNone/>
                </a:pPr>
                <a:endParaRPr lang="en-GB" sz="2200" dirty="0">
                  <a:latin typeface="Cambria" panose="02040503050406030204" pitchFamily="18" charset="0"/>
                  <a:ea typeface="Cambria" panose="02040503050406030204" pitchFamily="18" charset="0"/>
                </a:endParaRPr>
              </a:p>
            </p:txBody>
          </p:sp>
        </mc:Choice>
        <mc:Fallback xmlns="">
          <p:sp>
            <p:nvSpPr>
              <p:cNvPr id="7" name="Content Placeholder 2">
                <a:extLst>
                  <a:ext uri="{FF2B5EF4-FFF2-40B4-BE49-F238E27FC236}">
                    <a16:creationId xmlns:a16="http://schemas.microsoft.com/office/drawing/2014/main" id="{58D4B5B0-7D1D-33AB-85BA-F9DE6699F1B3}"/>
                  </a:ext>
                </a:extLst>
              </p:cNvPr>
              <p:cNvSpPr>
                <a:spLocks noGrp="1" noRot="1" noChangeAspect="1" noMove="1" noResize="1" noEditPoints="1" noAdjustHandles="1" noChangeArrowheads="1" noChangeShapeType="1" noTextEdit="1"/>
              </p:cNvSpPr>
              <p:nvPr>
                <p:ph idx="1"/>
              </p:nvPr>
            </p:nvSpPr>
            <p:spPr>
              <a:xfrm>
                <a:off x="569902" y="2112165"/>
                <a:ext cx="10187206" cy="4489051"/>
              </a:xfrm>
              <a:blipFill>
                <a:blip r:embed="rId2"/>
                <a:stretch>
                  <a:fillRect l="-778"/>
                </a:stretch>
              </a:blipFill>
            </p:spPr>
            <p:txBody>
              <a:bodyPr/>
              <a:lstStyle/>
              <a:p>
                <a:r>
                  <a:rPr lang="en-GB">
                    <a:noFill/>
                  </a:rPr>
                  <a:t> </a:t>
                </a:r>
              </a:p>
            </p:txBody>
          </p:sp>
        </mc:Fallback>
      </mc:AlternateContent>
      <p:pic>
        <p:nvPicPr>
          <p:cNvPr id="2" name="Picture 1">
            <a:extLst>
              <a:ext uri="{FF2B5EF4-FFF2-40B4-BE49-F238E27FC236}">
                <a16:creationId xmlns:a16="http://schemas.microsoft.com/office/drawing/2014/main" id="{88D2991C-5465-C2CC-2F2C-64F717962DBE}"/>
              </a:ext>
            </a:extLst>
          </p:cNvPr>
          <p:cNvPicPr>
            <a:picLocks noChangeAspect="1"/>
          </p:cNvPicPr>
          <p:nvPr/>
        </p:nvPicPr>
        <p:blipFill>
          <a:blip r:embed="rId3"/>
          <a:stretch>
            <a:fillRect/>
          </a:stretch>
        </p:blipFill>
        <p:spPr>
          <a:xfrm>
            <a:off x="8265807" y="2893301"/>
            <a:ext cx="2772195" cy="2413471"/>
          </a:xfrm>
          <a:prstGeom prst="rect">
            <a:avLst/>
          </a:prstGeom>
        </p:spPr>
      </p:pic>
    </p:spTree>
    <p:extLst>
      <p:ext uri="{BB962C8B-B14F-4D97-AF65-F5344CB8AC3E}">
        <p14:creationId xmlns:p14="http://schemas.microsoft.com/office/powerpoint/2010/main" val="4097545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282751" y="2012747"/>
            <a:ext cx="10187206" cy="4489051"/>
          </a:xfrm>
        </p:spPr>
        <p:txBody>
          <a:bodyPr>
            <a:normAutofit/>
          </a:bodyPr>
          <a:lstStyle/>
          <a:p>
            <a:pPr marL="0" indent="0">
              <a:buNone/>
            </a:pPr>
            <a:r>
              <a:rPr lang="en-GB" sz="2200" dirty="0"/>
              <a:t>Find the total inductance for the given circuit</a:t>
            </a:r>
          </a:p>
        </p:txBody>
      </p:sp>
      <p:pic>
        <p:nvPicPr>
          <p:cNvPr id="2" name="Picture 1">
            <a:extLst>
              <a:ext uri="{FF2B5EF4-FFF2-40B4-BE49-F238E27FC236}">
                <a16:creationId xmlns:a16="http://schemas.microsoft.com/office/drawing/2014/main" id="{E2E86DEA-57EB-2AD9-FCE5-2672E216BD7C}"/>
              </a:ext>
            </a:extLst>
          </p:cNvPr>
          <p:cNvPicPr>
            <a:picLocks noChangeAspect="1"/>
          </p:cNvPicPr>
          <p:nvPr/>
        </p:nvPicPr>
        <p:blipFill>
          <a:blip r:embed="rId2"/>
          <a:stretch>
            <a:fillRect/>
          </a:stretch>
        </p:blipFill>
        <p:spPr>
          <a:xfrm>
            <a:off x="8051913" y="2428697"/>
            <a:ext cx="2559357" cy="2412000"/>
          </a:xfrm>
          <a:prstGeom prst="rect">
            <a:avLst/>
          </a:prstGeom>
        </p:spPr>
      </p:pic>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C4F2786E-03A1-6442-885F-7A13A44C78E3}"/>
                  </a:ext>
                </a:extLst>
              </p:cNvPr>
              <p:cNvSpPr txBox="1"/>
              <p:nvPr/>
            </p:nvSpPr>
            <p:spPr>
              <a:xfrm>
                <a:off x="606287" y="2834646"/>
                <a:ext cx="6164744" cy="2215094"/>
              </a:xfrm>
              <a:prstGeom prst="rect">
                <a:avLst/>
              </a:prstGeom>
              <a:noFill/>
            </p:spPr>
            <p:txBody>
              <a:bodyPr wrap="square">
                <a:spAutoFit/>
              </a:bodyPr>
              <a:lstStyle/>
              <a:p>
                <a:pPr marL="0" indent="0">
                  <a:buNone/>
                </a:pPr>
                <a14:m>
                  <m:oMathPara xmlns:m="http://schemas.openxmlformats.org/officeDocument/2006/math">
                    <m:oMathParaPr>
                      <m:jc m:val="centerGroup"/>
                    </m:oMathParaPr>
                    <m:oMath xmlns:m="http://schemas.openxmlformats.org/officeDocument/2006/math">
                      <m:f>
                        <m:fPr>
                          <m:ctrlPr>
                            <a:rPr lang="en-GB" sz="1800" i="1" smtClean="0">
                              <a:latin typeface="Cambria Math" panose="02040503050406030204" pitchFamily="18" charset="0"/>
                            </a:rPr>
                          </m:ctrlPr>
                        </m:fPr>
                        <m:num>
                          <m:r>
                            <a:rPr lang="en-GB" sz="1800">
                              <a:latin typeface="Cambria Math" panose="02040503050406030204" pitchFamily="18" charset="0"/>
                            </a:rPr>
                            <m:t>1</m:t>
                          </m:r>
                        </m:num>
                        <m:den>
                          <m:sSub>
                            <m:sSubPr>
                              <m:ctrlPr>
                                <a:rPr lang="en-GB" sz="1800" i="1">
                                  <a:latin typeface="Cambria Math" panose="02040503050406030204" pitchFamily="18" charset="0"/>
                                </a:rPr>
                              </m:ctrlPr>
                            </m:sSubPr>
                            <m:e>
                              <m:r>
                                <a:rPr lang="en-GB" sz="1800" i="1">
                                  <a:latin typeface="Cambria Math" panose="02040503050406030204" pitchFamily="18" charset="0"/>
                                </a:rPr>
                                <m:t>𝐿</m:t>
                              </m:r>
                            </m:e>
                            <m:sub>
                              <m:r>
                                <a:rPr lang="en-GB" sz="1800" b="0" i="1" smtClean="0">
                                  <a:latin typeface="Cambria Math" panose="02040503050406030204" pitchFamily="18" charset="0"/>
                                </a:rPr>
                                <m:t>𝑒𝑞</m:t>
                              </m:r>
                            </m:sub>
                          </m:sSub>
                        </m:den>
                      </m:f>
                      <m:r>
                        <a:rPr lang="en-GB" sz="1800">
                          <a:latin typeface="Cambria Math" panose="02040503050406030204" pitchFamily="18" charset="0"/>
                        </a:rPr>
                        <m:t>=</m:t>
                      </m:r>
                      <m:f>
                        <m:fPr>
                          <m:ctrlPr>
                            <a:rPr lang="en-GB" sz="1800" i="1">
                              <a:latin typeface="Cambria Math" panose="02040503050406030204" pitchFamily="18" charset="0"/>
                            </a:rPr>
                          </m:ctrlPr>
                        </m:fPr>
                        <m:num>
                          <m:r>
                            <a:rPr lang="en-GB" sz="1800">
                              <a:latin typeface="Cambria Math" panose="02040503050406030204" pitchFamily="18" charset="0"/>
                            </a:rPr>
                            <m:t>1</m:t>
                          </m:r>
                        </m:num>
                        <m:den>
                          <m:sSub>
                            <m:sSubPr>
                              <m:ctrlPr>
                                <a:rPr lang="en-GB" sz="1800" i="1">
                                  <a:latin typeface="Cambria Math" panose="02040503050406030204" pitchFamily="18" charset="0"/>
                                </a:rPr>
                              </m:ctrlPr>
                            </m:sSubPr>
                            <m:e>
                              <m:r>
                                <a:rPr lang="en-GB" sz="1800" i="1">
                                  <a:latin typeface="Cambria Math" panose="02040503050406030204" pitchFamily="18" charset="0"/>
                                </a:rPr>
                                <m:t>𝐿</m:t>
                              </m:r>
                            </m:e>
                            <m:sub>
                              <m:r>
                                <a:rPr lang="en-GB" sz="1800">
                                  <a:latin typeface="Cambria Math" panose="02040503050406030204" pitchFamily="18" charset="0"/>
                                </a:rPr>
                                <m:t>1</m:t>
                              </m:r>
                            </m:sub>
                          </m:sSub>
                        </m:den>
                      </m:f>
                      <m:r>
                        <a:rPr lang="en-GB" sz="1800">
                          <a:latin typeface="Cambria Math" panose="02040503050406030204" pitchFamily="18" charset="0"/>
                        </a:rPr>
                        <m:t>+</m:t>
                      </m:r>
                      <m:f>
                        <m:fPr>
                          <m:ctrlPr>
                            <a:rPr lang="en-GB" sz="1800" i="1">
                              <a:latin typeface="Cambria Math" panose="02040503050406030204" pitchFamily="18" charset="0"/>
                            </a:rPr>
                          </m:ctrlPr>
                        </m:fPr>
                        <m:num>
                          <m:r>
                            <a:rPr lang="en-GB" sz="1800">
                              <a:latin typeface="Cambria Math" panose="02040503050406030204" pitchFamily="18" charset="0"/>
                            </a:rPr>
                            <m:t>1</m:t>
                          </m:r>
                        </m:num>
                        <m:den>
                          <m:sSub>
                            <m:sSubPr>
                              <m:ctrlPr>
                                <a:rPr lang="en-GB" sz="1800" i="1">
                                  <a:latin typeface="Cambria Math" panose="02040503050406030204" pitchFamily="18" charset="0"/>
                                </a:rPr>
                              </m:ctrlPr>
                            </m:sSubPr>
                            <m:e>
                              <m:r>
                                <a:rPr lang="en-GB" sz="1800" i="1">
                                  <a:latin typeface="Cambria Math" panose="02040503050406030204" pitchFamily="18" charset="0"/>
                                </a:rPr>
                                <m:t>𝐿</m:t>
                              </m:r>
                            </m:e>
                            <m:sub>
                              <m:r>
                                <a:rPr lang="en-GB" sz="1800">
                                  <a:latin typeface="Cambria Math" panose="02040503050406030204" pitchFamily="18" charset="0"/>
                                </a:rPr>
                                <m:t>2</m:t>
                              </m:r>
                            </m:sub>
                          </m:sSub>
                        </m:den>
                      </m:f>
                      <m:r>
                        <a:rPr lang="en-GB" sz="1800">
                          <a:latin typeface="Cambria Math" panose="02040503050406030204" pitchFamily="18" charset="0"/>
                        </a:rPr>
                        <m:t>+…+</m:t>
                      </m:r>
                      <m:f>
                        <m:fPr>
                          <m:ctrlPr>
                            <a:rPr lang="en-GB" sz="1800" i="1">
                              <a:latin typeface="Cambria Math" panose="02040503050406030204" pitchFamily="18" charset="0"/>
                            </a:rPr>
                          </m:ctrlPr>
                        </m:fPr>
                        <m:num>
                          <m:r>
                            <a:rPr lang="en-GB" sz="1800">
                              <a:latin typeface="Cambria Math" panose="02040503050406030204" pitchFamily="18" charset="0"/>
                            </a:rPr>
                            <m:t>1</m:t>
                          </m:r>
                        </m:num>
                        <m:den>
                          <m:sSub>
                            <m:sSubPr>
                              <m:ctrlPr>
                                <a:rPr lang="en-GB" sz="1800" i="1">
                                  <a:latin typeface="Cambria Math" panose="02040503050406030204" pitchFamily="18" charset="0"/>
                                </a:rPr>
                              </m:ctrlPr>
                            </m:sSubPr>
                            <m:e>
                              <m:r>
                                <a:rPr lang="en-GB" sz="1800" i="1">
                                  <a:latin typeface="Cambria Math" panose="02040503050406030204" pitchFamily="18" charset="0"/>
                                </a:rPr>
                                <m:t>𝐿</m:t>
                              </m:r>
                            </m:e>
                            <m:sub>
                              <m:r>
                                <a:rPr lang="en-GB" sz="1800" i="1">
                                  <a:latin typeface="Cambria Math" panose="02040503050406030204" pitchFamily="18" charset="0"/>
                                </a:rPr>
                                <m:t>𝑛</m:t>
                              </m:r>
                            </m:sub>
                          </m:sSub>
                        </m:den>
                      </m:f>
                    </m:oMath>
                  </m:oMathPara>
                </a14:m>
                <a:endParaRPr lang="en-GB" sz="1800" dirty="0"/>
              </a:p>
              <a:p>
                <a:pPr marL="0" indent="0">
                  <a:buNone/>
                </a:pPr>
                <a14:m>
                  <m:oMathPara xmlns:m="http://schemas.openxmlformats.org/officeDocument/2006/math">
                    <m:oMathParaPr>
                      <m:jc m:val="centerGroup"/>
                    </m:oMathParaPr>
                    <m:oMath xmlns:m="http://schemas.openxmlformats.org/officeDocument/2006/math">
                      <m:f>
                        <m:fPr>
                          <m:ctrlPr>
                            <a:rPr lang="en-GB" sz="1600" i="1">
                              <a:latin typeface="Cambria Math" panose="02040503050406030204" pitchFamily="18" charset="0"/>
                            </a:rPr>
                          </m:ctrlPr>
                        </m:fPr>
                        <m:num>
                          <m:r>
                            <a:rPr lang="en-GB" sz="1600">
                              <a:latin typeface="Cambria Math" panose="02040503050406030204" pitchFamily="18" charset="0"/>
                            </a:rPr>
                            <m:t>1</m:t>
                          </m:r>
                        </m:num>
                        <m:den>
                          <m:sSub>
                            <m:sSubPr>
                              <m:ctrlPr>
                                <a:rPr lang="en-GB" sz="1600" i="1">
                                  <a:latin typeface="Cambria Math" panose="02040503050406030204" pitchFamily="18" charset="0"/>
                                </a:rPr>
                              </m:ctrlPr>
                            </m:sSubPr>
                            <m:e>
                              <m:r>
                                <a:rPr lang="en-GB" sz="1600" i="1">
                                  <a:latin typeface="Cambria Math" panose="02040503050406030204" pitchFamily="18" charset="0"/>
                                </a:rPr>
                                <m:t>𝐿</m:t>
                              </m:r>
                            </m:e>
                            <m:sub>
                              <m:r>
                                <a:rPr lang="en-GB" sz="1600" b="0" i="1" smtClean="0">
                                  <a:latin typeface="Cambria Math" panose="02040503050406030204" pitchFamily="18" charset="0"/>
                                </a:rPr>
                                <m:t>𝑒𝑞</m:t>
                              </m:r>
                            </m:sub>
                          </m:sSub>
                        </m:den>
                      </m:f>
                      <m:r>
                        <a:rPr lang="en-GB" sz="1600">
                          <a:latin typeface="Cambria Math" panose="02040503050406030204" pitchFamily="18" charset="0"/>
                        </a:rPr>
                        <m:t>=</m:t>
                      </m:r>
                      <m:f>
                        <m:fPr>
                          <m:ctrlPr>
                            <a:rPr lang="en-GB" sz="1600" i="1">
                              <a:latin typeface="Cambria Math" panose="02040503050406030204" pitchFamily="18" charset="0"/>
                            </a:rPr>
                          </m:ctrlPr>
                        </m:fPr>
                        <m:num>
                          <m:r>
                            <a:rPr lang="en-GB" sz="1600">
                              <a:latin typeface="Cambria Math" panose="02040503050406030204" pitchFamily="18" charset="0"/>
                            </a:rPr>
                            <m:t>1</m:t>
                          </m:r>
                        </m:num>
                        <m:den>
                          <m:r>
                            <a:rPr lang="en-GB" sz="1600" b="0" i="1" smtClean="0">
                              <a:latin typeface="Cambria Math" panose="02040503050406030204" pitchFamily="18" charset="0"/>
                            </a:rPr>
                            <m:t>1</m:t>
                          </m:r>
                          <m:r>
                            <a:rPr lang="en-GB" sz="1600" b="0" i="1" smtClean="0">
                              <a:latin typeface="Cambria Math" panose="02040503050406030204" pitchFamily="18" charset="0"/>
                              <a:ea typeface="Cambria Math" panose="02040503050406030204" pitchFamily="18" charset="0"/>
                            </a:rPr>
                            <m:t>×</m:t>
                          </m:r>
                          <m:sSup>
                            <m:sSupPr>
                              <m:ctrlPr>
                                <a:rPr lang="en-GB" sz="1600" b="0" i="1" smtClean="0">
                                  <a:latin typeface="Cambria Math" panose="02040503050406030204" pitchFamily="18" charset="0"/>
                                  <a:ea typeface="Cambria Math" panose="02040503050406030204" pitchFamily="18" charset="0"/>
                                </a:rPr>
                              </m:ctrlPr>
                            </m:sSupPr>
                            <m:e>
                              <m:r>
                                <a:rPr lang="en-GB" sz="1600" b="0" i="1" smtClean="0">
                                  <a:latin typeface="Cambria Math" panose="02040503050406030204" pitchFamily="18" charset="0"/>
                                  <a:ea typeface="Cambria Math" panose="02040503050406030204" pitchFamily="18" charset="0"/>
                                </a:rPr>
                                <m:t>10</m:t>
                              </m:r>
                            </m:e>
                            <m:sup>
                              <m:r>
                                <a:rPr lang="en-GB" sz="1600" b="0" i="1" smtClean="0">
                                  <a:latin typeface="Cambria Math" panose="02040503050406030204" pitchFamily="18" charset="0"/>
                                  <a:ea typeface="Cambria Math" panose="02040503050406030204" pitchFamily="18" charset="0"/>
                                </a:rPr>
                                <m:t>−3</m:t>
                              </m:r>
                            </m:sup>
                          </m:sSup>
                        </m:den>
                      </m:f>
                      <m:r>
                        <a:rPr lang="en-GB" sz="1600">
                          <a:latin typeface="Cambria Math" panose="02040503050406030204" pitchFamily="18" charset="0"/>
                        </a:rPr>
                        <m:t>+</m:t>
                      </m:r>
                      <m:f>
                        <m:fPr>
                          <m:ctrlPr>
                            <a:rPr lang="en-GB" sz="1600" i="1">
                              <a:latin typeface="Cambria Math" panose="02040503050406030204" pitchFamily="18" charset="0"/>
                            </a:rPr>
                          </m:ctrlPr>
                        </m:fPr>
                        <m:num>
                          <m:r>
                            <a:rPr lang="en-GB" sz="1600">
                              <a:latin typeface="Cambria Math" panose="02040503050406030204" pitchFamily="18" charset="0"/>
                            </a:rPr>
                            <m:t>1</m:t>
                          </m:r>
                        </m:num>
                        <m:den>
                          <m:r>
                            <a:rPr lang="en-GB" sz="1600" b="0" i="1" smtClean="0">
                              <a:latin typeface="Cambria Math" panose="02040503050406030204" pitchFamily="18" charset="0"/>
                            </a:rPr>
                            <m:t>5</m:t>
                          </m:r>
                          <m:r>
                            <a:rPr lang="en-GB" sz="1600" i="1">
                              <a:latin typeface="Cambria Math" panose="02040503050406030204" pitchFamily="18" charset="0"/>
                              <a:ea typeface="Cambria Math" panose="02040503050406030204" pitchFamily="18" charset="0"/>
                            </a:rPr>
                            <m:t>×</m:t>
                          </m:r>
                          <m:sSup>
                            <m:sSupPr>
                              <m:ctrlPr>
                                <a:rPr lang="en-GB" sz="1600" i="1">
                                  <a:latin typeface="Cambria Math" panose="02040503050406030204" pitchFamily="18" charset="0"/>
                                  <a:ea typeface="Cambria Math" panose="02040503050406030204" pitchFamily="18" charset="0"/>
                                </a:rPr>
                              </m:ctrlPr>
                            </m:sSupPr>
                            <m:e>
                              <m:r>
                                <a:rPr lang="en-GB" sz="1600" i="1">
                                  <a:latin typeface="Cambria Math" panose="02040503050406030204" pitchFamily="18" charset="0"/>
                                  <a:ea typeface="Cambria Math" panose="02040503050406030204" pitchFamily="18" charset="0"/>
                                </a:rPr>
                                <m:t>10</m:t>
                              </m:r>
                            </m:e>
                            <m:sup>
                              <m:r>
                                <a:rPr lang="en-GB" sz="1600" i="1">
                                  <a:latin typeface="Cambria Math" panose="02040503050406030204" pitchFamily="18" charset="0"/>
                                  <a:ea typeface="Cambria Math" panose="02040503050406030204" pitchFamily="18" charset="0"/>
                                </a:rPr>
                                <m:t>−3</m:t>
                              </m:r>
                            </m:sup>
                          </m:sSup>
                        </m:den>
                      </m:f>
                      <m:r>
                        <a:rPr lang="en-GB" sz="1600">
                          <a:latin typeface="Cambria Math" panose="02040503050406030204" pitchFamily="18" charset="0"/>
                        </a:rPr>
                        <m:t>+</m:t>
                      </m:r>
                      <m:f>
                        <m:fPr>
                          <m:ctrlPr>
                            <a:rPr lang="en-GB" sz="1600" i="1">
                              <a:latin typeface="Cambria Math" panose="02040503050406030204" pitchFamily="18" charset="0"/>
                            </a:rPr>
                          </m:ctrlPr>
                        </m:fPr>
                        <m:num>
                          <m:r>
                            <a:rPr lang="en-GB" sz="1600">
                              <a:latin typeface="Cambria Math" panose="02040503050406030204" pitchFamily="18" charset="0"/>
                            </a:rPr>
                            <m:t>1</m:t>
                          </m:r>
                        </m:num>
                        <m:den>
                          <m:r>
                            <a:rPr lang="en-GB" sz="1600" i="1">
                              <a:latin typeface="Cambria Math" panose="02040503050406030204" pitchFamily="18" charset="0"/>
                            </a:rPr>
                            <m:t>1</m:t>
                          </m:r>
                          <m:r>
                            <a:rPr lang="en-GB" sz="1600" b="0" i="1" smtClean="0">
                              <a:latin typeface="Cambria Math" panose="02040503050406030204" pitchFamily="18" charset="0"/>
                            </a:rPr>
                            <m:t>0</m:t>
                          </m:r>
                          <m:r>
                            <a:rPr lang="en-GB" sz="1600" i="1">
                              <a:latin typeface="Cambria Math" panose="02040503050406030204" pitchFamily="18" charset="0"/>
                              <a:ea typeface="Cambria Math" panose="02040503050406030204" pitchFamily="18" charset="0"/>
                            </a:rPr>
                            <m:t>×</m:t>
                          </m:r>
                          <m:sSup>
                            <m:sSupPr>
                              <m:ctrlPr>
                                <a:rPr lang="en-GB" sz="1600" i="1">
                                  <a:latin typeface="Cambria Math" panose="02040503050406030204" pitchFamily="18" charset="0"/>
                                  <a:ea typeface="Cambria Math" panose="02040503050406030204" pitchFamily="18" charset="0"/>
                                </a:rPr>
                              </m:ctrlPr>
                            </m:sSupPr>
                            <m:e>
                              <m:r>
                                <a:rPr lang="en-GB" sz="1600" i="1">
                                  <a:latin typeface="Cambria Math" panose="02040503050406030204" pitchFamily="18" charset="0"/>
                                  <a:ea typeface="Cambria Math" panose="02040503050406030204" pitchFamily="18" charset="0"/>
                                </a:rPr>
                                <m:t>10</m:t>
                              </m:r>
                            </m:e>
                            <m:sup>
                              <m:r>
                                <a:rPr lang="en-GB" sz="1600" i="1">
                                  <a:latin typeface="Cambria Math" panose="02040503050406030204" pitchFamily="18" charset="0"/>
                                  <a:ea typeface="Cambria Math" panose="02040503050406030204" pitchFamily="18" charset="0"/>
                                </a:rPr>
                                <m:t>−3</m:t>
                              </m:r>
                            </m:sup>
                          </m:sSup>
                        </m:den>
                      </m:f>
                    </m:oMath>
                  </m:oMathPara>
                </a14:m>
                <a:endParaRPr lang="en-GB" sz="160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f>
                        <m:fPr>
                          <m:ctrlPr>
                            <a:rPr lang="en-GB" sz="1600" i="1">
                              <a:latin typeface="Cambria Math" panose="02040503050406030204" pitchFamily="18" charset="0"/>
                            </a:rPr>
                          </m:ctrlPr>
                        </m:fPr>
                        <m:num>
                          <m:r>
                            <a:rPr lang="en-GB" sz="1600">
                              <a:latin typeface="Cambria Math" panose="02040503050406030204" pitchFamily="18" charset="0"/>
                            </a:rPr>
                            <m:t>1</m:t>
                          </m:r>
                        </m:num>
                        <m:den>
                          <m:sSub>
                            <m:sSubPr>
                              <m:ctrlPr>
                                <a:rPr lang="en-GB" sz="1600" i="1">
                                  <a:latin typeface="Cambria Math" panose="02040503050406030204" pitchFamily="18" charset="0"/>
                                </a:rPr>
                              </m:ctrlPr>
                            </m:sSubPr>
                            <m:e>
                              <m:r>
                                <a:rPr lang="en-GB" sz="1600" i="1">
                                  <a:latin typeface="Cambria Math" panose="02040503050406030204" pitchFamily="18" charset="0"/>
                                </a:rPr>
                                <m:t>𝐿</m:t>
                              </m:r>
                            </m:e>
                            <m:sub>
                              <m:r>
                                <a:rPr lang="en-GB" sz="1600" b="0" i="1" smtClean="0">
                                  <a:latin typeface="Cambria Math" panose="02040503050406030204" pitchFamily="18" charset="0"/>
                                </a:rPr>
                                <m:t>𝑒𝑞</m:t>
                              </m:r>
                            </m:sub>
                          </m:sSub>
                        </m:den>
                      </m:f>
                      <m:r>
                        <a:rPr lang="en-GB" sz="1600">
                          <a:latin typeface="Cambria Math" panose="02040503050406030204" pitchFamily="18" charset="0"/>
                        </a:rPr>
                        <m:t>=</m:t>
                      </m:r>
                      <m:r>
                        <a:rPr lang="en-GB" sz="1600" b="0" i="0" smtClean="0">
                          <a:latin typeface="Cambria Math" panose="02040503050406030204" pitchFamily="18" charset="0"/>
                        </a:rPr>
                        <m:t>1300</m:t>
                      </m:r>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sz="1600" i="1">
                              <a:latin typeface="Cambria Math" panose="02040503050406030204" pitchFamily="18" charset="0"/>
                            </a:rPr>
                          </m:ctrlPr>
                        </m:sSubPr>
                        <m:e>
                          <m:r>
                            <a:rPr lang="en-GB" sz="1600" i="1">
                              <a:latin typeface="Cambria Math" panose="02040503050406030204" pitchFamily="18" charset="0"/>
                            </a:rPr>
                            <m:t>𝐿</m:t>
                          </m:r>
                        </m:e>
                        <m:sub>
                          <m:r>
                            <a:rPr lang="en-GB" sz="1600" b="0" i="1" smtClean="0">
                              <a:latin typeface="Cambria Math" panose="02040503050406030204" pitchFamily="18" charset="0"/>
                            </a:rPr>
                            <m:t>𝑒𝑞</m:t>
                          </m:r>
                        </m:sub>
                      </m:sSub>
                      <m:r>
                        <a:rPr lang="en-GB" sz="1600">
                          <a:latin typeface="Cambria Math" panose="02040503050406030204" pitchFamily="18" charset="0"/>
                        </a:rPr>
                        <m:t>=</m:t>
                      </m:r>
                      <m:f>
                        <m:fPr>
                          <m:ctrlPr>
                            <a:rPr lang="en-GB" sz="1600" i="1" smtClean="0">
                              <a:latin typeface="Cambria Math" panose="02040503050406030204" pitchFamily="18" charset="0"/>
                            </a:rPr>
                          </m:ctrlPr>
                        </m:fPr>
                        <m:num>
                          <m:r>
                            <a:rPr lang="en-GB" sz="1600" b="0" i="1" smtClean="0">
                              <a:latin typeface="Cambria Math" panose="02040503050406030204" pitchFamily="18" charset="0"/>
                            </a:rPr>
                            <m:t>1</m:t>
                          </m:r>
                        </m:num>
                        <m:den>
                          <m:r>
                            <a:rPr lang="en-GB" sz="1600" b="0" i="1" smtClean="0">
                              <a:latin typeface="Cambria Math" panose="02040503050406030204" pitchFamily="18" charset="0"/>
                            </a:rPr>
                            <m:t>1300</m:t>
                          </m:r>
                        </m:den>
                      </m:f>
                      <m:r>
                        <a:rPr lang="en-GB" sz="1600" b="0" i="1" smtClean="0">
                          <a:latin typeface="Cambria Math" panose="02040503050406030204" pitchFamily="18" charset="0"/>
                        </a:rPr>
                        <m:t>=769.23</m:t>
                      </m:r>
                      <m:r>
                        <a:rPr lang="en-GB" sz="1600" i="1">
                          <a:latin typeface="Cambria Math" panose="02040503050406030204" pitchFamily="18" charset="0"/>
                          <a:ea typeface="Cambria Math" panose="02040503050406030204" pitchFamily="18" charset="0"/>
                        </a:rPr>
                        <m:t>×</m:t>
                      </m:r>
                      <m:sSup>
                        <m:sSupPr>
                          <m:ctrlPr>
                            <a:rPr lang="en-GB" sz="1600" i="1">
                              <a:latin typeface="Cambria Math" panose="02040503050406030204" pitchFamily="18" charset="0"/>
                              <a:ea typeface="Cambria Math" panose="02040503050406030204" pitchFamily="18" charset="0"/>
                            </a:rPr>
                          </m:ctrlPr>
                        </m:sSupPr>
                        <m:e>
                          <m:r>
                            <a:rPr lang="en-GB" sz="1600" i="1">
                              <a:latin typeface="Cambria Math" panose="02040503050406030204" pitchFamily="18" charset="0"/>
                              <a:ea typeface="Cambria Math" panose="02040503050406030204" pitchFamily="18" charset="0"/>
                            </a:rPr>
                            <m:t>10</m:t>
                          </m:r>
                        </m:e>
                        <m:sup>
                          <m:r>
                            <a:rPr lang="en-GB" sz="1600" i="1">
                              <a:latin typeface="Cambria Math" panose="02040503050406030204" pitchFamily="18" charset="0"/>
                              <a:ea typeface="Cambria Math" panose="02040503050406030204" pitchFamily="18" charset="0"/>
                            </a:rPr>
                            <m:t>−</m:t>
                          </m:r>
                          <m:r>
                            <a:rPr lang="en-GB" sz="1600" b="0" i="1" smtClean="0">
                              <a:latin typeface="Cambria Math" panose="02040503050406030204" pitchFamily="18" charset="0"/>
                              <a:ea typeface="Cambria Math" panose="02040503050406030204" pitchFamily="18" charset="0"/>
                            </a:rPr>
                            <m:t>6</m:t>
                          </m:r>
                        </m:sup>
                      </m:sSup>
                      <m:r>
                        <m:rPr>
                          <m:sty m:val="p"/>
                        </m:rPr>
                        <a:rPr lang="en-GB" sz="1600" b="0" i="0" smtClean="0">
                          <a:latin typeface="Cambria Math" panose="02040503050406030204" pitchFamily="18" charset="0"/>
                          <a:ea typeface="Cambria Math" panose="02040503050406030204" pitchFamily="18" charset="0"/>
                        </a:rPr>
                        <m:t>H</m:t>
                      </m:r>
                    </m:oMath>
                  </m:oMathPara>
                </a14:m>
                <a:endParaRPr lang="en-GB" sz="1600" dirty="0"/>
              </a:p>
            </p:txBody>
          </p:sp>
        </mc:Choice>
        <mc:Fallback xmlns="">
          <p:sp>
            <p:nvSpPr>
              <p:cNvPr id="8" name="TextBox 7">
                <a:extLst>
                  <a:ext uri="{FF2B5EF4-FFF2-40B4-BE49-F238E27FC236}">
                    <a16:creationId xmlns:a16="http://schemas.microsoft.com/office/drawing/2014/main" id="{C4F2786E-03A1-6442-885F-7A13A44C78E3}"/>
                  </a:ext>
                </a:extLst>
              </p:cNvPr>
              <p:cNvSpPr txBox="1">
                <a:spLocks noRot="1" noChangeAspect="1" noMove="1" noResize="1" noEditPoints="1" noAdjustHandles="1" noChangeArrowheads="1" noChangeShapeType="1" noTextEdit="1"/>
              </p:cNvSpPr>
              <p:nvPr/>
            </p:nvSpPr>
            <p:spPr>
              <a:xfrm>
                <a:off x="606287" y="2834646"/>
                <a:ext cx="6164744" cy="2215094"/>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8998353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Capacitors  in Parallel Circuits</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650499" y="2368949"/>
                <a:ext cx="10187206" cy="4489051"/>
              </a:xfrm>
            </p:spPr>
            <p:txBody>
              <a:bodyPr>
                <a:normAutofit/>
              </a:bodyPr>
              <a:lstStyle/>
              <a:p>
                <a:pPr marL="0" indent="0">
                  <a:buNone/>
                </a:pPr>
                <a:r>
                  <a:rPr lang="en-GB" sz="2200" dirty="0"/>
                  <a:t>Capacitors in parallel can be represented by a single equivalent capacitor. </a:t>
                </a:r>
              </a:p>
              <a:p>
                <a:pPr marL="0" indent="0">
                  <a:buNone/>
                </a:pPr>
                <a:r>
                  <a:rPr lang="en-GB" sz="2200" dirty="0"/>
                  <a:t>Total capacitance, </a:t>
                </a:r>
                <a14:m>
                  <m:oMath xmlns:m="http://schemas.openxmlformats.org/officeDocument/2006/math">
                    <m:sSub>
                      <m:sSubPr>
                        <m:ctrlPr>
                          <a:rPr lang="en-GB" sz="2400" i="1" smtClean="0">
                            <a:latin typeface="Cambria Math" panose="02040503050406030204" pitchFamily="18" charset="0"/>
                          </a:rPr>
                        </m:ctrlPr>
                      </m:sSubPr>
                      <m:e>
                        <m:r>
                          <a:rPr lang="en-GB" sz="2400" i="1">
                            <a:latin typeface="Cambria Math" panose="02040503050406030204" pitchFamily="18" charset="0"/>
                          </a:rPr>
                          <m:t>𝐶</m:t>
                        </m:r>
                      </m:e>
                      <m:sub>
                        <m:r>
                          <a:rPr lang="en-GB" sz="2400" b="0" i="1" smtClean="0">
                            <a:latin typeface="Cambria Math" panose="02040503050406030204" pitchFamily="18" charset="0"/>
                          </a:rPr>
                          <m:t>𝑒𝑞</m:t>
                        </m:r>
                      </m:sub>
                    </m:sSub>
                  </m:oMath>
                </a14:m>
                <a:r>
                  <a:rPr lang="en-GB" sz="2200" dirty="0"/>
                  <a:t> , is given by this equation:</a:t>
                </a:r>
              </a:p>
              <a:p>
                <a:pPr marL="0" indent="0">
                  <a:buNone/>
                </a:pPr>
                <a:endParaRPr lang="en-GB" sz="2800" i="1" dirty="0">
                  <a:latin typeface="Cambria Math" panose="02040503050406030204" pitchFamily="18" charset="0"/>
                </a:endParaRPr>
              </a:p>
              <a:p>
                <a:pPr marL="0" indent="0">
                  <a:buNone/>
                </a:pPr>
                <a:endParaRPr lang="en-GB" i="1" dirty="0">
                  <a:latin typeface="Cambria Math" panose="02040503050406030204" pitchFamily="18" charset="0"/>
                </a:endParaRPr>
              </a:p>
              <a:p>
                <a:pPr marL="0" indent="0">
                  <a:buNone/>
                </a:pPr>
                <a:endParaRPr lang="en-GB" sz="2800" i="1" dirty="0">
                  <a:latin typeface="Cambria Math" panose="02040503050406030204" pitchFamily="18" charset="0"/>
                </a:endParaRPr>
              </a:p>
              <a:p>
                <a:pPr marL="0" indent="0">
                  <a:buNone/>
                </a:pPr>
                <a:endParaRPr lang="en-GB" i="1" dirty="0">
                  <a:latin typeface="Cambria Math" panose="02040503050406030204" pitchFamily="18" charset="0"/>
                </a:endParaRPr>
              </a:p>
              <a:p>
                <a:pPr marL="0" indent="0">
                  <a:buNone/>
                </a:pPr>
                <a:endParaRPr lang="en-GB" sz="2800" i="1"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sSub>
                        <m:sSubPr>
                          <m:ctrlPr>
                            <a:rPr lang="en-GB" sz="2800" i="1" smtClean="0">
                              <a:latin typeface="Cambria Math" panose="02040503050406030204" pitchFamily="18" charset="0"/>
                            </a:rPr>
                          </m:ctrlPr>
                        </m:sSubPr>
                        <m:e>
                          <m:r>
                            <a:rPr lang="en-GB" sz="2800" i="1">
                              <a:latin typeface="Cambria Math" panose="02040503050406030204" pitchFamily="18" charset="0"/>
                            </a:rPr>
                            <m:t>𝐶</m:t>
                          </m:r>
                        </m:e>
                        <m:sub>
                          <m:r>
                            <a:rPr lang="en-GB" sz="2800" b="0" i="1" smtClean="0">
                              <a:latin typeface="Cambria Math" panose="02040503050406030204" pitchFamily="18" charset="0"/>
                            </a:rPr>
                            <m:t>𝑒𝑞</m:t>
                          </m:r>
                        </m:sub>
                      </m:sSub>
                      <m:r>
                        <a:rPr lang="en-GB" sz="2800" i="1">
                          <a:latin typeface="Cambria Math" panose="02040503050406030204" pitchFamily="18" charset="0"/>
                        </a:rPr>
                        <m:t>=</m:t>
                      </m:r>
                      <m:sSub>
                        <m:sSubPr>
                          <m:ctrlPr>
                            <a:rPr lang="en-GB" sz="2800" i="1">
                              <a:latin typeface="Cambria Math" panose="02040503050406030204" pitchFamily="18" charset="0"/>
                            </a:rPr>
                          </m:ctrlPr>
                        </m:sSubPr>
                        <m:e>
                          <m:r>
                            <a:rPr lang="en-GB" sz="2800" i="1">
                              <a:latin typeface="Cambria Math" panose="02040503050406030204" pitchFamily="18" charset="0"/>
                            </a:rPr>
                            <m:t>𝐶</m:t>
                          </m:r>
                        </m:e>
                        <m:sub>
                          <m:r>
                            <a:rPr lang="en-GB" sz="2800" i="1">
                              <a:latin typeface="Cambria Math" panose="02040503050406030204" pitchFamily="18" charset="0"/>
                            </a:rPr>
                            <m:t>1</m:t>
                          </m:r>
                        </m:sub>
                      </m:sSub>
                      <m:r>
                        <a:rPr lang="en-GB" sz="2800" i="1">
                          <a:latin typeface="Cambria Math" panose="02040503050406030204" pitchFamily="18" charset="0"/>
                        </a:rPr>
                        <m:t>+</m:t>
                      </m:r>
                      <m:sSub>
                        <m:sSubPr>
                          <m:ctrlPr>
                            <a:rPr lang="en-GB" sz="2800" i="1">
                              <a:latin typeface="Cambria Math" panose="02040503050406030204" pitchFamily="18" charset="0"/>
                            </a:rPr>
                          </m:ctrlPr>
                        </m:sSubPr>
                        <m:e>
                          <m:r>
                            <a:rPr lang="en-GB" sz="2800" i="1">
                              <a:latin typeface="Cambria Math" panose="02040503050406030204" pitchFamily="18" charset="0"/>
                            </a:rPr>
                            <m:t>𝐶</m:t>
                          </m:r>
                        </m:e>
                        <m:sub>
                          <m:r>
                            <a:rPr lang="en-GB" sz="2800" i="1">
                              <a:latin typeface="Cambria Math" panose="02040503050406030204" pitchFamily="18" charset="0"/>
                            </a:rPr>
                            <m:t>2</m:t>
                          </m:r>
                        </m:sub>
                      </m:sSub>
                      <m:r>
                        <a:rPr lang="en-GB" sz="2800" i="1">
                          <a:latin typeface="Cambria Math" panose="02040503050406030204" pitchFamily="18" charset="0"/>
                        </a:rPr>
                        <m:t>+…+</m:t>
                      </m:r>
                      <m:sSub>
                        <m:sSubPr>
                          <m:ctrlPr>
                            <a:rPr lang="en-GB" sz="2800" i="1">
                              <a:latin typeface="Cambria Math" panose="02040503050406030204" pitchFamily="18" charset="0"/>
                            </a:rPr>
                          </m:ctrlPr>
                        </m:sSubPr>
                        <m:e>
                          <m:r>
                            <a:rPr lang="en-GB" sz="2800" i="1">
                              <a:latin typeface="Cambria Math" panose="02040503050406030204" pitchFamily="18" charset="0"/>
                            </a:rPr>
                            <m:t>𝐶</m:t>
                          </m:r>
                        </m:e>
                        <m:sub>
                          <m:r>
                            <a:rPr lang="en-GB" sz="2800" i="1">
                              <a:latin typeface="Cambria Math" panose="02040503050406030204" pitchFamily="18" charset="0"/>
                            </a:rPr>
                            <m:t>𝑛</m:t>
                          </m:r>
                        </m:sub>
                      </m:sSub>
                    </m:oMath>
                  </m:oMathPara>
                </a14:m>
                <a:endParaRPr lang="en-GB" sz="2200" dirty="0"/>
              </a:p>
              <a:p>
                <a:pPr marL="0" indent="0">
                  <a:buNone/>
                </a:pPr>
                <a:endParaRPr lang="en-GB" sz="2200" dirty="0"/>
              </a:p>
            </p:txBody>
          </p:sp>
        </mc:Choice>
        <mc:Fallback xmlns="">
          <p:sp>
            <p:nvSpPr>
              <p:cNvPr id="7" name="Content Placeholder 2">
                <a:extLst>
                  <a:ext uri="{FF2B5EF4-FFF2-40B4-BE49-F238E27FC236}">
                    <a16:creationId xmlns:a16="http://schemas.microsoft.com/office/drawing/2014/main" id="{58D4B5B0-7D1D-33AB-85BA-F9DE6699F1B3}"/>
                  </a:ext>
                </a:extLst>
              </p:cNvPr>
              <p:cNvSpPr>
                <a:spLocks noGrp="1" noRot="1" noChangeAspect="1" noMove="1" noResize="1" noEditPoints="1" noAdjustHandles="1" noChangeArrowheads="1" noChangeShapeType="1" noTextEdit="1"/>
              </p:cNvSpPr>
              <p:nvPr>
                <p:ph idx="1"/>
              </p:nvPr>
            </p:nvSpPr>
            <p:spPr>
              <a:xfrm>
                <a:off x="650499" y="2368949"/>
                <a:ext cx="10187206" cy="4489051"/>
              </a:xfrm>
              <a:blipFill>
                <a:blip r:embed="rId2"/>
                <a:stretch>
                  <a:fillRect l="-778" t="-1766"/>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id="{E31DE7C0-B361-FFFB-0246-F54C606DB695}"/>
              </a:ext>
            </a:extLst>
          </p:cNvPr>
          <p:cNvPicPr>
            <a:picLocks noChangeAspect="1"/>
          </p:cNvPicPr>
          <p:nvPr/>
        </p:nvPicPr>
        <p:blipFill>
          <a:blip r:embed="rId3"/>
          <a:stretch>
            <a:fillRect/>
          </a:stretch>
        </p:blipFill>
        <p:spPr>
          <a:xfrm>
            <a:off x="3823220" y="3400963"/>
            <a:ext cx="3111512" cy="2202286"/>
          </a:xfrm>
          <a:prstGeom prst="rect">
            <a:avLst/>
          </a:prstGeom>
        </p:spPr>
      </p:pic>
    </p:spTree>
    <p:extLst>
      <p:ext uri="{BB962C8B-B14F-4D97-AF65-F5344CB8AC3E}">
        <p14:creationId xmlns:p14="http://schemas.microsoft.com/office/powerpoint/2010/main" val="2227738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2">
            <a:extLst>
              <a:ext uri="{FF2B5EF4-FFF2-40B4-BE49-F238E27FC236}">
                <a16:creationId xmlns:a16="http://schemas.microsoft.com/office/drawing/2014/main" id="{58D4B5B0-7D1D-33AB-85BA-F9DE6699F1B3}"/>
              </a:ext>
            </a:extLst>
          </p:cNvPr>
          <p:cNvSpPr>
            <a:spLocks noGrp="1"/>
          </p:cNvSpPr>
          <p:nvPr>
            <p:ph idx="1"/>
          </p:nvPr>
        </p:nvSpPr>
        <p:spPr>
          <a:xfrm>
            <a:off x="650499" y="2368949"/>
            <a:ext cx="10187206" cy="4489051"/>
          </a:xfrm>
        </p:spPr>
        <p:txBody>
          <a:bodyPr>
            <a:normAutofit/>
          </a:bodyPr>
          <a:lstStyle/>
          <a:p>
            <a:pPr marL="0" indent="0">
              <a:buNone/>
            </a:pPr>
            <a:r>
              <a:rPr lang="en-GB" sz="2200" dirty="0"/>
              <a:t>Find the total capacitance for the given circuit</a:t>
            </a:r>
          </a:p>
        </p:txBody>
      </p:sp>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A52B458D-FC5F-9466-FDC4-A7080655C881}"/>
                  </a:ext>
                </a:extLst>
              </p:cNvPr>
              <p:cNvSpPr txBox="1"/>
              <p:nvPr/>
            </p:nvSpPr>
            <p:spPr>
              <a:xfrm>
                <a:off x="1218786" y="3392421"/>
                <a:ext cx="6164744" cy="2569934"/>
              </a:xfrm>
              <a:prstGeom prst="rect">
                <a:avLst/>
              </a:prstGeom>
              <a:noFill/>
            </p:spPr>
            <p:txBody>
              <a:bodyPr wrap="square">
                <a:spAutoFit/>
              </a:bodyPr>
              <a:lstStyle/>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1800" i="1" smtClean="0">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panose="02040503050406030204" pitchFamily="18" charset="0"/>
                            </a:rPr>
                            <m:t>𝑇</m:t>
                          </m:r>
                        </m:sub>
                      </m:sSub>
                      <m:r>
                        <a:rPr lang="en-GB" sz="1800" i="1">
                          <a:latin typeface="Cambria Math" panose="02040503050406030204" pitchFamily="18" charset="0"/>
                        </a:rPr>
                        <m:t>=</m:t>
                      </m:r>
                      <m:sSub>
                        <m:sSubPr>
                          <m:ctrlPr>
                            <a:rPr lang="en-GB" sz="1800" i="1">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panose="02040503050406030204" pitchFamily="18" charset="0"/>
                            </a:rPr>
                            <m:t>1</m:t>
                          </m:r>
                        </m:sub>
                      </m:sSub>
                      <m:r>
                        <a:rPr lang="en-GB" sz="1800" i="1">
                          <a:latin typeface="Cambria Math" panose="02040503050406030204" pitchFamily="18" charset="0"/>
                        </a:rPr>
                        <m:t>+</m:t>
                      </m:r>
                      <m:sSub>
                        <m:sSubPr>
                          <m:ctrlPr>
                            <a:rPr lang="en-GB" sz="1800" i="1">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panose="02040503050406030204" pitchFamily="18" charset="0"/>
                            </a:rPr>
                            <m:t>2</m:t>
                          </m:r>
                        </m:sub>
                      </m:sSub>
                      <m:r>
                        <a:rPr lang="en-GB" sz="1800" i="1">
                          <a:latin typeface="Cambria Math" panose="02040503050406030204" pitchFamily="18" charset="0"/>
                        </a:rPr>
                        <m:t>+…+</m:t>
                      </m:r>
                      <m:sSub>
                        <m:sSubPr>
                          <m:ctrlPr>
                            <a:rPr lang="en-GB" sz="1800" i="1">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panose="02040503050406030204" pitchFamily="18" charset="0"/>
                            </a:rPr>
                            <m:t>𝑛</m:t>
                          </m:r>
                        </m:sub>
                      </m:sSub>
                    </m:oMath>
                  </m:oMathPara>
                </a14:m>
                <a:endParaRPr lang="en-GB" sz="1800" i="1" dirty="0">
                  <a:latin typeface="Cambria Math" panose="02040503050406030204" pitchFamily="18" charset="0"/>
                </a:endParaRPr>
              </a:p>
              <a:p>
                <a:pPr marL="0" indent="0">
                  <a:spcBef>
                    <a:spcPts val="0"/>
                  </a:spcBef>
                  <a:spcAft>
                    <a:spcPts val="600"/>
                  </a:spcAft>
                  <a:buNone/>
                </a:pPr>
                <a:endParaRPr lang="en-GB" sz="1800" i="1" dirty="0">
                  <a:latin typeface="Cambria Math" panose="02040503050406030204" pitchFamily="18"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US" altLang="en-US" sz="1800" i="1">
                              <a:latin typeface="Cambria Math" panose="02040503050406030204" pitchFamily="18" charset="0"/>
                              <a:cs typeface="Arial" charset="0"/>
                            </a:rPr>
                          </m:ctrlPr>
                        </m:sSubPr>
                        <m:e>
                          <m:r>
                            <a:rPr lang="en-GB" altLang="en-US" sz="1800" i="1">
                              <a:latin typeface="Cambria Math" panose="02040503050406030204" pitchFamily="18" charset="0"/>
                              <a:cs typeface="Arial" charset="0"/>
                            </a:rPr>
                            <m:t>𝐶</m:t>
                          </m:r>
                        </m:e>
                        <m:sub>
                          <m:r>
                            <a:rPr lang="en-GB" altLang="en-US" sz="1800" i="1">
                              <a:latin typeface="Cambria Math"/>
                              <a:cs typeface="Arial" charset="0"/>
                            </a:rPr>
                            <m:t>𝑇</m:t>
                          </m:r>
                        </m:sub>
                      </m:sSub>
                      <m:r>
                        <a:rPr lang="en-GB" altLang="en-US" sz="1800" i="1">
                          <a:latin typeface="Cambria Math"/>
                          <a:cs typeface="Arial" charset="0"/>
                        </a:rPr>
                        <m:t>=</m:t>
                      </m:r>
                      <m:r>
                        <a:rPr lang="en-GB" altLang="en-US" sz="1800" i="1">
                          <a:latin typeface="Cambria Math" panose="02040503050406030204" pitchFamily="18" charset="0"/>
                          <a:cs typeface="Arial" charset="0"/>
                        </a:rPr>
                        <m:t>1</m:t>
                      </m:r>
                      <m:r>
                        <a:rPr lang="en-GB" altLang="en-US" sz="1800" i="1">
                          <a:latin typeface="Cambria Math" panose="02040503050406030204" pitchFamily="18" charset="0"/>
                          <a:ea typeface="Cambria Math" panose="02040503050406030204" pitchFamily="18" charset="0"/>
                          <a:cs typeface="Arial" charset="0"/>
                        </a:rPr>
                        <m:t>×</m:t>
                      </m:r>
                      <m:sSup>
                        <m:sSupPr>
                          <m:ctrlPr>
                            <a:rPr lang="en-GB" altLang="en-US" sz="1800" i="1">
                              <a:latin typeface="Cambria Math" panose="02040503050406030204" pitchFamily="18" charset="0"/>
                              <a:ea typeface="Cambria Math" panose="02040503050406030204" pitchFamily="18" charset="0"/>
                              <a:cs typeface="Arial" charset="0"/>
                            </a:rPr>
                          </m:ctrlPr>
                        </m:sSupPr>
                        <m:e>
                          <m:r>
                            <a:rPr lang="en-GB" altLang="en-US" sz="1800" i="1">
                              <a:latin typeface="Cambria Math" panose="02040503050406030204" pitchFamily="18" charset="0"/>
                              <a:ea typeface="Cambria Math" panose="02040503050406030204" pitchFamily="18" charset="0"/>
                              <a:cs typeface="Arial" charset="0"/>
                            </a:rPr>
                            <m:t>10</m:t>
                          </m:r>
                        </m:e>
                        <m:sup>
                          <m:r>
                            <a:rPr lang="en-GB" altLang="en-US" sz="1800" i="1">
                              <a:latin typeface="Cambria Math" panose="02040503050406030204" pitchFamily="18" charset="0"/>
                              <a:ea typeface="Cambria Math" panose="02040503050406030204" pitchFamily="18" charset="0"/>
                              <a:cs typeface="Arial" charset="0"/>
                            </a:rPr>
                            <m:t>−6</m:t>
                          </m:r>
                        </m:sup>
                      </m:sSup>
                      <m:r>
                        <a:rPr lang="en-GB" altLang="en-US" sz="1800" i="1">
                          <a:latin typeface="Cambria Math"/>
                          <a:cs typeface="Arial" charset="0"/>
                        </a:rPr>
                        <m:t>+</m:t>
                      </m:r>
                      <m:r>
                        <a:rPr lang="en-GB" altLang="en-US" sz="1800" i="1">
                          <a:latin typeface="Cambria Math" panose="02040503050406030204" pitchFamily="18" charset="0"/>
                          <a:cs typeface="Arial" charset="0"/>
                        </a:rPr>
                        <m:t>5</m:t>
                      </m:r>
                      <m:r>
                        <a:rPr lang="en-GB" altLang="en-US" sz="1800" i="1">
                          <a:latin typeface="Cambria Math" panose="02040503050406030204" pitchFamily="18" charset="0"/>
                          <a:ea typeface="Cambria Math" panose="02040503050406030204" pitchFamily="18" charset="0"/>
                          <a:cs typeface="Arial" charset="0"/>
                        </a:rPr>
                        <m:t>×</m:t>
                      </m:r>
                      <m:sSup>
                        <m:sSupPr>
                          <m:ctrlPr>
                            <a:rPr lang="en-GB" altLang="en-US" sz="1800" i="1">
                              <a:latin typeface="Cambria Math" panose="02040503050406030204" pitchFamily="18" charset="0"/>
                              <a:ea typeface="Cambria Math" panose="02040503050406030204" pitchFamily="18" charset="0"/>
                              <a:cs typeface="Arial" charset="0"/>
                            </a:rPr>
                          </m:ctrlPr>
                        </m:sSupPr>
                        <m:e>
                          <m:r>
                            <a:rPr lang="en-GB" altLang="en-US" sz="1800" i="1">
                              <a:latin typeface="Cambria Math" panose="02040503050406030204" pitchFamily="18" charset="0"/>
                              <a:ea typeface="Cambria Math" panose="02040503050406030204" pitchFamily="18" charset="0"/>
                              <a:cs typeface="Arial" charset="0"/>
                            </a:rPr>
                            <m:t>10</m:t>
                          </m:r>
                        </m:e>
                        <m:sup>
                          <m:r>
                            <a:rPr lang="en-GB" altLang="en-US" sz="1800" i="1">
                              <a:latin typeface="Cambria Math" panose="02040503050406030204" pitchFamily="18" charset="0"/>
                              <a:ea typeface="Cambria Math" panose="02040503050406030204" pitchFamily="18" charset="0"/>
                              <a:cs typeface="Arial" charset="0"/>
                            </a:rPr>
                            <m:t>−6</m:t>
                          </m:r>
                        </m:sup>
                      </m:sSup>
                      <m:r>
                        <a:rPr lang="en-GB" altLang="en-US" sz="1800" i="1">
                          <a:latin typeface="Cambria Math"/>
                          <a:cs typeface="Arial" charset="0"/>
                        </a:rPr>
                        <m:t>+</m:t>
                      </m:r>
                      <m:r>
                        <a:rPr lang="en-GB" altLang="en-US" sz="1800" i="1">
                          <a:latin typeface="Cambria Math" panose="02040503050406030204" pitchFamily="18" charset="0"/>
                          <a:cs typeface="Arial" charset="0"/>
                        </a:rPr>
                        <m:t>10</m:t>
                      </m:r>
                      <m:r>
                        <a:rPr lang="en-GB" altLang="en-US" sz="1800" i="1">
                          <a:latin typeface="Cambria Math" panose="02040503050406030204" pitchFamily="18" charset="0"/>
                          <a:ea typeface="Cambria Math" panose="02040503050406030204" pitchFamily="18" charset="0"/>
                          <a:cs typeface="Arial" charset="0"/>
                        </a:rPr>
                        <m:t>×</m:t>
                      </m:r>
                      <m:sSup>
                        <m:sSupPr>
                          <m:ctrlPr>
                            <a:rPr lang="en-GB" altLang="en-US" sz="1800" i="1">
                              <a:latin typeface="Cambria Math" panose="02040503050406030204" pitchFamily="18" charset="0"/>
                              <a:ea typeface="Cambria Math" panose="02040503050406030204" pitchFamily="18" charset="0"/>
                              <a:cs typeface="Arial" charset="0"/>
                            </a:rPr>
                          </m:ctrlPr>
                        </m:sSupPr>
                        <m:e>
                          <m:r>
                            <a:rPr lang="en-GB" altLang="en-US" sz="1800" i="1">
                              <a:latin typeface="Cambria Math" panose="02040503050406030204" pitchFamily="18" charset="0"/>
                              <a:ea typeface="Cambria Math" panose="02040503050406030204" pitchFamily="18" charset="0"/>
                              <a:cs typeface="Arial" charset="0"/>
                            </a:rPr>
                            <m:t>10</m:t>
                          </m:r>
                        </m:e>
                        <m:sup>
                          <m:r>
                            <a:rPr lang="en-GB" altLang="en-US" sz="1800" i="1">
                              <a:latin typeface="Cambria Math" panose="02040503050406030204" pitchFamily="18" charset="0"/>
                              <a:ea typeface="Cambria Math" panose="02040503050406030204" pitchFamily="18" charset="0"/>
                              <a:cs typeface="Arial" charset="0"/>
                            </a:rPr>
                            <m:t>−6</m:t>
                          </m:r>
                        </m:sup>
                      </m:sSup>
                    </m:oMath>
                  </m:oMathPara>
                </a14:m>
                <a:endParaRPr lang="en-GB" altLang="en-US" sz="1800" i="1" dirty="0">
                  <a:latin typeface="Cambria Math" panose="02040503050406030204" pitchFamily="18" charset="0"/>
                  <a:ea typeface="Cambria Math" panose="02040503050406030204" pitchFamily="18" charset="0"/>
                  <a:cs typeface="Arial" charset="0"/>
                </a:endParaRPr>
              </a:p>
              <a:p>
                <a:pPr marL="0" indent="0">
                  <a:spcBef>
                    <a:spcPts val="0"/>
                  </a:spcBef>
                  <a:spcAft>
                    <a:spcPts val="600"/>
                  </a:spcAft>
                  <a:buNone/>
                </a:pPr>
                <a:endParaRPr lang="en-GB" altLang="en-US" sz="1800" i="1" dirty="0">
                  <a:latin typeface="Cambria Math" panose="02040503050406030204" pitchFamily="18" charset="0"/>
                  <a:ea typeface="Cambria Math" panose="02040503050406030204" pitchFamily="18" charset="0"/>
                  <a:cs typeface="Arial"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1800" i="1">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a:rPr>
                            <m:t>𝑇</m:t>
                          </m:r>
                        </m:sub>
                      </m:sSub>
                      <m:r>
                        <a:rPr lang="en-GB" sz="1800" b="0" i="1" smtClean="0">
                          <a:latin typeface="Cambria Math" panose="02040503050406030204" pitchFamily="18" charset="0"/>
                        </a:rPr>
                        <m:t>=16</m:t>
                      </m:r>
                      <m:r>
                        <a:rPr lang="en-GB" sz="1800" b="0" i="1" smtClean="0">
                          <a:latin typeface="Cambria Math" panose="02040503050406030204" pitchFamily="18" charset="0"/>
                          <a:ea typeface="Cambria Math" panose="02040503050406030204" pitchFamily="18" charset="0"/>
                        </a:rPr>
                        <m:t>×</m:t>
                      </m:r>
                      <m:sSup>
                        <m:sSupPr>
                          <m:ctrlPr>
                            <a:rPr lang="en-GB" sz="1800" b="0" i="1" smtClean="0">
                              <a:latin typeface="Cambria Math" panose="02040503050406030204" pitchFamily="18" charset="0"/>
                              <a:ea typeface="Cambria Math" panose="02040503050406030204" pitchFamily="18" charset="0"/>
                            </a:rPr>
                          </m:ctrlPr>
                        </m:sSupPr>
                        <m:e>
                          <m:r>
                            <a:rPr lang="en-GB" sz="1800" b="0" i="1" smtClean="0">
                              <a:latin typeface="Cambria Math" panose="02040503050406030204" pitchFamily="18" charset="0"/>
                              <a:ea typeface="Cambria Math" panose="02040503050406030204" pitchFamily="18" charset="0"/>
                            </a:rPr>
                            <m:t>10</m:t>
                          </m:r>
                        </m:e>
                        <m:sup>
                          <m:r>
                            <a:rPr lang="en-GB" sz="1800" b="0" i="1" smtClean="0">
                              <a:latin typeface="Cambria Math" panose="02040503050406030204" pitchFamily="18" charset="0"/>
                              <a:ea typeface="Cambria Math" panose="02040503050406030204" pitchFamily="18" charset="0"/>
                            </a:rPr>
                            <m:t>−6</m:t>
                          </m:r>
                        </m:sup>
                      </m:sSup>
                      <m:r>
                        <a:rPr lang="en-GB" sz="1800" b="0" i="1" smtClean="0">
                          <a:latin typeface="Cambria Math" panose="02040503050406030204" pitchFamily="18" charset="0"/>
                          <a:ea typeface="Cambria Math" panose="02040503050406030204" pitchFamily="18" charset="0"/>
                        </a:rPr>
                        <m:t> </m:t>
                      </m:r>
                      <m:r>
                        <m:rPr>
                          <m:sty m:val="p"/>
                        </m:rPr>
                        <a:rPr lang="en-GB" sz="1800" b="0" i="0" smtClean="0">
                          <a:latin typeface="Cambria Math" panose="02040503050406030204" pitchFamily="18" charset="0"/>
                          <a:ea typeface="Cambria Math" panose="02040503050406030204" pitchFamily="18" charset="0"/>
                        </a:rPr>
                        <m:t>F</m:t>
                      </m:r>
                    </m:oMath>
                  </m:oMathPara>
                </a14:m>
                <a:endParaRPr lang="en-GB" sz="1800" b="0" i="0" dirty="0">
                  <a:latin typeface="Cambria Math" panose="02040503050406030204" pitchFamily="18" charset="0"/>
                  <a:ea typeface="Cambria Math" panose="02040503050406030204" pitchFamily="18" charset="0"/>
                </a:endParaRPr>
              </a:p>
              <a:p>
                <a:pPr marL="0" indent="0">
                  <a:spcBef>
                    <a:spcPts val="0"/>
                  </a:spcBef>
                  <a:spcAft>
                    <a:spcPts val="600"/>
                  </a:spcAft>
                  <a:buNone/>
                </a:pPr>
                <a:endParaRPr lang="en-GB" sz="1800" b="0" i="0" dirty="0">
                  <a:latin typeface="Cambria Math" panose="02040503050406030204" pitchFamily="18" charset="0"/>
                  <a:ea typeface="Cambria Math" panose="02040503050406030204" pitchFamily="18" charset="0"/>
                </a:endParaRPr>
              </a:p>
              <a:p>
                <a:pPr marL="0" indent="0">
                  <a:spcBef>
                    <a:spcPts val="0"/>
                  </a:spcBef>
                  <a:spcAft>
                    <a:spcPts val="600"/>
                  </a:spcAft>
                  <a:buNone/>
                </a:pPr>
                <a14:m>
                  <m:oMathPara xmlns:m="http://schemas.openxmlformats.org/officeDocument/2006/math">
                    <m:oMathParaPr>
                      <m:jc m:val="centerGroup"/>
                    </m:oMathParaPr>
                    <m:oMath xmlns:m="http://schemas.openxmlformats.org/officeDocument/2006/math">
                      <m:sSub>
                        <m:sSubPr>
                          <m:ctrlPr>
                            <a:rPr lang="en-GB" sz="1800" i="1">
                              <a:latin typeface="Cambria Math" panose="02040503050406030204" pitchFamily="18" charset="0"/>
                            </a:rPr>
                          </m:ctrlPr>
                        </m:sSubPr>
                        <m:e>
                          <m:r>
                            <a:rPr lang="en-GB" sz="1800" i="1">
                              <a:latin typeface="Cambria Math" panose="02040503050406030204" pitchFamily="18" charset="0"/>
                            </a:rPr>
                            <m:t>𝐶</m:t>
                          </m:r>
                        </m:e>
                        <m:sub>
                          <m:r>
                            <a:rPr lang="en-GB" sz="1800" i="1">
                              <a:latin typeface="Cambria Math"/>
                            </a:rPr>
                            <m:t>𝑇</m:t>
                          </m:r>
                        </m:sub>
                      </m:sSub>
                      <m:r>
                        <a:rPr lang="en-GB" sz="1800" i="1">
                          <a:latin typeface="Cambria Math" panose="02040503050406030204" pitchFamily="18" charset="0"/>
                        </a:rPr>
                        <m:t>=</m:t>
                      </m:r>
                      <m:r>
                        <a:rPr lang="en-GB" sz="1800" b="0" i="1" smtClean="0">
                          <a:latin typeface="Cambria Math" panose="02040503050406030204" pitchFamily="18" charset="0"/>
                        </a:rPr>
                        <m:t>16 </m:t>
                      </m:r>
                      <m:r>
                        <m:rPr>
                          <m:sty m:val="p"/>
                        </m:rPr>
                        <a:rPr lang="el-GR" sz="1800" b="0" i="1" smtClean="0">
                          <a:latin typeface="Cambria Math" panose="02040503050406030204" pitchFamily="18" charset="0"/>
                          <a:ea typeface="Cambria Math" panose="02040503050406030204" pitchFamily="18" charset="0"/>
                        </a:rPr>
                        <m:t>μ</m:t>
                      </m:r>
                      <m:r>
                        <m:rPr>
                          <m:sty m:val="p"/>
                        </m:rPr>
                        <a:rPr lang="en-GB" sz="1800" i="0">
                          <a:latin typeface="Cambria Math" panose="02040503050406030204" pitchFamily="18" charset="0"/>
                          <a:ea typeface="Cambria Math" panose="02040503050406030204" pitchFamily="18" charset="0"/>
                        </a:rPr>
                        <m:t>F</m:t>
                      </m:r>
                    </m:oMath>
                  </m:oMathPara>
                </a14:m>
                <a:endParaRPr lang="en-GB" sz="1800" dirty="0"/>
              </a:p>
            </p:txBody>
          </p:sp>
        </mc:Choice>
        <mc:Fallback xmlns="">
          <p:sp>
            <p:nvSpPr>
              <p:cNvPr id="8" name="TextBox 7">
                <a:extLst>
                  <a:ext uri="{FF2B5EF4-FFF2-40B4-BE49-F238E27FC236}">
                    <a16:creationId xmlns:a16="http://schemas.microsoft.com/office/drawing/2014/main" id="{A52B458D-FC5F-9466-FDC4-A7080655C881}"/>
                  </a:ext>
                </a:extLst>
              </p:cNvPr>
              <p:cNvSpPr txBox="1">
                <a:spLocks noRot="1" noChangeAspect="1" noMove="1" noResize="1" noEditPoints="1" noAdjustHandles="1" noChangeArrowheads="1" noChangeShapeType="1" noTextEdit="1"/>
              </p:cNvSpPr>
              <p:nvPr/>
            </p:nvSpPr>
            <p:spPr>
              <a:xfrm>
                <a:off x="1218786" y="3392421"/>
                <a:ext cx="6164744" cy="2569934"/>
              </a:xfrm>
              <a:prstGeom prst="rect">
                <a:avLst/>
              </a:prstGeom>
              <a:blipFill>
                <a:blip r:embed="rId2"/>
                <a:stretch>
                  <a:fillRect/>
                </a:stretch>
              </a:blipFill>
            </p:spPr>
            <p:txBody>
              <a:bodyPr/>
              <a:lstStyle/>
              <a:p>
                <a:r>
                  <a:rPr lang="en-GB">
                    <a:noFill/>
                  </a:rPr>
                  <a:t> </a:t>
                </a:r>
              </a:p>
            </p:txBody>
          </p:sp>
        </mc:Fallback>
      </mc:AlternateContent>
      <p:pic>
        <p:nvPicPr>
          <p:cNvPr id="9" name="Picture 8">
            <a:extLst>
              <a:ext uri="{FF2B5EF4-FFF2-40B4-BE49-F238E27FC236}">
                <a16:creationId xmlns:a16="http://schemas.microsoft.com/office/drawing/2014/main" id="{FCE47384-413A-E3A6-F6E2-8AEC30F2EDA4}"/>
              </a:ext>
            </a:extLst>
          </p:cNvPr>
          <p:cNvPicPr>
            <a:picLocks noChangeAspect="1"/>
          </p:cNvPicPr>
          <p:nvPr/>
        </p:nvPicPr>
        <p:blipFill>
          <a:blip r:embed="rId3"/>
          <a:stretch>
            <a:fillRect/>
          </a:stretch>
        </p:blipFill>
        <p:spPr>
          <a:xfrm>
            <a:off x="7741568" y="2493552"/>
            <a:ext cx="3048723" cy="3401468"/>
          </a:xfrm>
          <a:prstGeom prst="rect">
            <a:avLst/>
          </a:prstGeom>
        </p:spPr>
      </p:pic>
    </p:spTree>
    <p:extLst>
      <p:ext uri="{BB962C8B-B14F-4D97-AF65-F5344CB8AC3E}">
        <p14:creationId xmlns:p14="http://schemas.microsoft.com/office/powerpoint/2010/main" val="887517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Content Placeholder 5">
            <a:extLst>
              <a:ext uri="{FF2B5EF4-FFF2-40B4-BE49-F238E27FC236}">
                <a16:creationId xmlns:a16="http://schemas.microsoft.com/office/drawing/2014/main" id="{906F6CD1-ECF7-37C2-B9BF-9295BAA38E1D}"/>
              </a:ext>
            </a:extLst>
          </p:cNvPr>
          <p:cNvSpPr>
            <a:spLocks noGrp="1"/>
          </p:cNvSpPr>
          <p:nvPr>
            <p:ph idx="1"/>
          </p:nvPr>
        </p:nvSpPr>
        <p:spPr>
          <a:xfrm>
            <a:off x="609600" y="2226366"/>
            <a:ext cx="10972800" cy="3917032"/>
          </a:xfrm>
        </p:spPr>
        <p:txBody>
          <a:bodyPr/>
          <a:lstStyle/>
          <a:p>
            <a:pPr marL="0" indent="0">
              <a:buNone/>
            </a:pPr>
            <a:r>
              <a:rPr lang="en-GB" dirty="0"/>
              <a:t>Calculate the total resistance in the following circuit</a:t>
            </a:r>
          </a:p>
        </p:txBody>
      </p:sp>
      <p:pic>
        <p:nvPicPr>
          <p:cNvPr id="11" name="Picture 2">
            <a:extLst>
              <a:ext uri="{FF2B5EF4-FFF2-40B4-BE49-F238E27FC236}">
                <a16:creationId xmlns:a16="http://schemas.microsoft.com/office/drawing/2014/main" id="{55B05B1F-5B86-4F4F-BB06-592B0668D6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3102665"/>
            <a:ext cx="5181600" cy="259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4895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88798"/>
            <a:ext cx="7243140" cy="584775"/>
          </a:xfrm>
          <a:prstGeom prst="rect">
            <a:avLst/>
          </a:prstGeom>
          <a:noFill/>
        </p:spPr>
        <p:txBody>
          <a:bodyPr wrap="square">
            <a:spAutoFit/>
          </a:bodyPr>
          <a:lstStyle/>
          <a:p>
            <a:r>
              <a:rPr lang="en-GB" sz="3200" b="1" dirty="0">
                <a:latin typeface="+mn-lt"/>
              </a:rPr>
              <a:t>Example</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7" name="Content Placeholder 5">
            <a:extLst>
              <a:ext uri="{FF2B5EF4-FFF2-40B4-BE49-F238E27FC236}">
                <a16:creationId xmlns:a16="http://schemas.microsoft.com/office/drawing/2014/main" id="{2C03E14A-182B-8026-4737-A7563A383673}"/>
              </a:ext>
            </a:extLst>
          </p:cNvPr>
          <p:cNvSpPr txBox="1">
            <a:spLocks/>
          </p:cNvSpPr>
          <p:nvPr/>
        </p:nvSpPr>
        <p:spPr>
          <a:xfrm>
            <a:off x="1219200" y="2502327"/>
            <a:ext cx="10972800" cy="39170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Calculate the total resistance in the following circuit</a:t>
            </a:r>
            <a:endParaRPr lang="en-GB" dirty="0"/>
          </a:p>
        </p:txBody>
      </p:sp>
      <p:pic>
        <p:nvPicPr>
          <p:cNvPr id="8" name="Picture 2">
            <a:extLst>
              <a:ext uri="{FF2B5EF4-FFF2-40B4-BE49-F238E27FC236}">
                <a16:creationId xmlns:a16="http://schemas.microsoft.com/office/drawing/2014/main" id="{EFBF1C4C-A5E4-2F88-60D2-64C5B95642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3527393"/>
            <a:ext cx="3286125"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4937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sp>
        <p:nvSpPr>
          <p:cNvPr id="3" name="Content Placeholder 2"/>
          <p:cNvSpPr>
            <a:spLocks noGrp="1"/>
          </p:cNvSpPr>
          <p:nvPr>
            <p:ph idx="1"/>
          </p:nvPr>
        </p:nvSpPr>
        <p:spPr>
          <a:xfrm>
            <a:off x="396646" y="1441175"/>
            <a:ext cx="10696639" cy="4525963"/>
          </a:xfrm>
        </p:spPr>
        <p:txBody>
          <a:bodyPr>
            <a:normAutofit/>
          </a:bodyPr>
          <a:lstStyle/>
          <a:p>
            <a:pPr marL="0" indent="0">
              <a:buNone/>
            </a:pPr>
            <a:r>
              <a:rPr lang="en-IN" sz="3200" b="1" dirty="0"/>
              <a:t>Voltage divider rule</a:t>
            </a:r>
          </a:p>
          <a:p>
            <a:pPr marL="0" indent="0">
              <a:buNone/>
            </a:pPr>
            <a:r>
              <a:rPr lang="en-IN" sz="2200" dirty="0"/>
              <a:t>For easy calculation of voltage drop across each resistors in a </a:t>
            </a:r>
            <a:r>
              <a:rPr lang="en-IN" sz="2200" b="1" dirty="0"/>
              <a:t>series circuit</a:t>
            </a:r>
            <a:r>
              <a:rPr lang="en-IN" sz="2200" dirty="0"/>
              <a:t>, Voltage divider rule can be used. Consider the following circuit.</a:t>
            </a:r>
          </a:p>
          <a:p>
            <a:pPr marL="0" indent="0">
              <a:buNone/>
            </a:pPr>
            <a:endParaRPr lang="en-IN" sz="2200" dirty="0"/>
          </a:p>
          <a:p>
            <a:pPr marL="0" indent="0">
              <a:buNone/>
            </a:pPr>
            <a:endParaRPr lang="en-IN" sz="2539" dirty="0"/>
          </a:p>
        </p:txBody>
      </p:sp>
      <p:pic>
        <p:nvPicPr>
          <p:cNvPr id="6" name="Content Placeholder 5">
            <a:extLst>
              <a:ext uri="{FF2B5EF4-FFF2-40B4-BE49-F238E27FC236}">
                <a16:creationId xmlns:a16="http://schemas.microsoft.com/office/drawing/2014/main" id="{5BC82B79-B44D-6C1C-2AAD-EFFB826C6C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62756" y="3078164"/>
            <a:ext cx="5764420" cy="3048000"/>
          </a:xfrm>
          <a:prstGeom prst="rect">
            <a:avLst/>
          </a:prstGeom>
        </p:spPr>
      </p:pic>
      <p:sp>
        <p:nvSpPr>
          <p:cNvPr id="7" name="Footer Placeholder 3">
            <a:extLst>
              <a:ext uri="{FF2B5EF4-FFF2-40B4-BE49-F238E27FC236}">
                <a16:creationId xmlns:a16="http://schemas.microsoft.com/office/drawing/2014/main" id="{2F06C10C-1C11-60F9-C968-6724417F74AC}"/>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TextBox 9">
            <a:extLst>
              <a:ext uri="{FF2B5EF4-FFF2-40B4-BE49-F238E27FC236}">
                <a16:creationId xmlns:a16="http://schemas.microsoft.com/office/drawing/2014/main" id="{66329593-2DC2-44FE-3A39-B201F2678AA9}"/>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1168994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sz="half" idx="1"/>
              </p:nvPr>
            </p:nvSpPr>
            <p:spPr/>
            <p:txBody>
              <a:bodyPr>
                <a:normAutofit fontScale="92500"/>
              </a:bodyPr>
              <a:lstStyle/>
              <a:p>
                <a:pPr marL="0" indent="0">
                  <a:buNone/>
                </a:pPr>
                <a:r>
                  <a:rPr lang="en-IN" sz="2539" dirty="0"/>
                  <a:t>In the above circuit, Using Ohm’s Law</a:t>
                </a:r>
              </a:p>
              <a:p>
                <a:pPr marL="0" indent="0">
                  <a:buNone/>
                </a:pPr>
                <a14:m>
                  <m:oMathPara xmlns:m="http://schemas.openxmlformats.org/officeDocument/2006/math">
                    <m:oMathParaPr>
                      <m:jc m:val="centerGroup"/>
                    </m:oMathParaPr>
                    <m:oMath xmlns:m="http://schemas.openxmlformats.org/officeDocument/2006/math">
                      <m:r>
                        <a:rPr lang="en-IN" sz="2539" i="1">
                          <a:latin typeface="Cambria Math" panose="02040503050406030204" pitchFamily="18" charset="0"/>
                        </a:rPr>
                        <m:t>𝐼</m:t>
                      </m:r>
                      <m:r>
                        <a:rPr lang="en-IN" sz="2539" i="1">
                          <a:latin typeface="Cambria Math" panose="02040503050406030204" pitchFamily="18" charset="0"/>
                        </a:rPr>
                        <m:t>= </m:t>
                      </m:r>
                      <m:f>
                        <m:fPr>
                          <m:ctrlPr>
                            <a:rPr lang="en-IN" sz="2539" i="1">
                              <a:latin typeface="Cambria Math" panose="02040503050406030204" pitchFamily="18" charset="0"/>
                            </a:rPr>
                          </m:ctrlPr>
                        </m:fPr>
                        <m:num>
                          <m:r>
                            <a:rPr lang="en-IN" sz="2539" i="1">
                              <a:latin typeface="Cambria Math" panose="02040503050406030204" pitchFamily="18" charset="0"/>
                            </a:rPr>
                            <m:t>𝑉</m:t>
                          </m:r>
                        </m:num>
                        <m:den>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r>
                            <a:rPr lang="en-IN" sz="2539" i="1">
                              <a:latin typeface="Cambria Math" panose="02040503050406030204" pitchFamily="18" charset="0"/>
                            </a:rPr>
                            <m:t>+ </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2</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3</m:t>
                              </m:r>
                            </m:sub>
                          </m:sSub>
                          <m:r>
                            <a:rPr lang="en-IN" sz="2539" i="1">
                              <a:latin typeface="Cambria Math" panose="02040503050406030204" pitchFamily="18" charset="0"/>
                            </a:rPr>
                            <m:t> </m:t>
                          </m:r>
                        </m:den>
                      </m:f>
                    </m:oMath>
                  </m:oMathPara>
                </a14:m>
                <a:endParaRPr lang="en-IN" sz="2539" dirty="0"/>
              </a:p>
              <a:p>
                <a:pPr marL="0" indent="0">
                  <a:buNone/>
                </a:pPr>
                <a:r>
                  <a:rPr lang="en-IN" sz="2539" dirty="0"/>
                  <a:t>Applying Ohms law at </a:t>
                </a:r>
                <a14:m>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a14:m>
                <a:endParaRPr lang="en-IN" sz="2539" dirty="0"/>
              </a:p>
              <a:p>
                <a:pPr marL="0" indent="0">
                  <a:buNone/>
                </a:pPr>
                <a14:m>
                  <m:oMathPara xmlns:m="http://schemas.openxmlformats.org/officeDocument/2006/math">
                    <m:oMathParaPr>
                      <m:jc m:val="centerGroup"/>
                    </m:oMathParaPr>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𝑉</m:t>
                          </m:r>
                        </m:e>
                        <m:sub>
                          <m:r>
                            <a:rPr lang="en-IN" sz="2539" i="1">
                              <a:latin typeface="Cambria Math" panose="02040503050406030204" pitchFamily="18" charset="0"/>
                            </a:rPr>
                            <m:t>1</m:t>
                          </m:r>
                        </m:sub>
                      </m:sSub>
                      <m:r>
                        <a:rPr lang="en-IN" sz="2539" i="1">
                          <a:latin typeface="Cambria Math" panose="02040503050406030204" pitchFamily="18" charset="0"/>
                        </a:rPr>
                        <m:t>=</m:t>
                      </m:r>
                      <m:r>
                        <a:rPr lang="en-IN" sz="2539" i="1">
                          <a:latin typeface="Cambria Math" panose="02040503050406030204" pitchFamily="18" charset="0"/>
                        </a:rPr>
                        <m:t>𝐼</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m:oMathPara>
                </a14:m>
                <a:endParaRPr lang="en-IN" sz="2539" dirty="0"/>
              </a:p>
              <a:p>
                <a:pPr marL="0" indent="0">
                  <a:buNone/>
                </a:pPr>
                <a:r>
                  <a:rPr lang="en-IN" sz="2539" dirty="0"/>
                  <a:t>Sub I in the above eqn.</a:t>
                </a:r>
              </a:p>
              <a:p>
                <a:pPr marL="0" indent="0" algn="ctr">
                  <a:buNone/>
                </a:pPr>
                <a:r>
                  <a:rPr lang="en-IN" sz="2539" dirty="0"/>
                  <a:t> </a:t>
                </a:r>
                <a14:m>
                  <m:oMath xmlns:m="http://schemas.openxmlformats.org/officeDocument/2006/math">
                    <m:sSub>
                      <m:sSubPr>
                        <m:ctrlPr>
                          <a:rPr lang="en-IN" sz="2176" i="1">
                            <a:latin typeface="Cambria Math" panose="02040503050406030204" pitchFamily="18" charset="0"/>
                          </a:rPr>
                        </m:ctrlPr>
                      </m:sSubPr>
                      <m:e>
                        <m:r>
                          <a:rPr lang="en-IN" sz="2176" i="1">
                            <a:latin typeface="Cambria Math" panose="02040503050406030204" pitchFamily="18" charset="0"/>
                          </a:rPr>
                          <m:t>𝑉</m:t>
                        </m:r>
                      </m:e>
                      <m:sub>
                        <m:r>
                          <a:rPr lang="en-IN" sz="2176" i="1">
                            <a:latin typeface="Cambria Math" panose="02040503050406030204" pitchFamily="18" charset="0"/>
                          </a:rPr>
                          <m:t>1</m:t>
                        </m:r>
                      </m:sub>
                    </m:sSub>
                    <m:r>
                      <a:rPr lang="en-IN" sz="2176" i="1">
                        <a:latin typeface="Cambria Math" panose="02040503050406030204" pitchFamily="18" charset="0"/>
                      </a:rPr>
                      <m:t>=</m:t>
                    </m:r>
                    <m:f>
                      <m:fPr>
                        <m:ctrlPr>
                          <a:rPr lang="en-IN" sz="2176" i="1">
                            <a:latin typeface="Cambria Math" panose="02040503050406030204" pitchFamily="18" charset="0"/>
                          </a:rPr>
                        </m:ctrlPr>
                      </m:fPr>
                      <m:num>
                        <m:r>
                          <a:rPr lang="en-IN" sz="2176" i="1">
                            <a:latin typeface="Cambria Math" panose="02040503050406030204" pitchFamily="18" charset="0"/>
                          </a:rPr>
                          <m:t>𝑉</m:t>
                        </m:r>
                      </m:num>
                      <m:den>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1</m:t>
                            </m:r>
                          </m:sub>
                        </m:sSub>
                        <m:r>
                          <a:rPr lang="en-IN" sz="2176" i="1">
                            <a:latin typeface="Cambria Math" panose="02040503050406030204" pitchFamily="18" charset="0"/>
                          </a:rPr>
                          <m:t>+ </m:t>
                        </m:r>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2</m:t>
                            </m:r>
                          </m:sub>
                        </m:sSub>
                        <m:r>
                          <a:rPr lang="en-IN" sz="2176" i="1">
                            <a:latin typeface="Cambria Math" panose="02040503050406030204" pitchFamily="18" charset="0"/>
                          </a:rPr>
                          <m:t>+</m:t>
                        </m:r>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3</m:t>
                            </m:r>
                          </m:sub>
                        </m:sSub>
                      </m:den>
                    </m:f>
                    <m:sSub>
                      <m:sSubPr>
                        <m:ctrlPr>
                          <a:rPr lang="en-IN" sz="2176" i="1">
                            <a:latin typeface="Cambria Math" panose="02040503050406030204" pitchFamily="18" charset="0"/>
                          </a:rPr>
                        </m:ctrlPr>
                      </m:sSubPr>
                      <m:e>
                        <m:r>
                          <a:rPr lang="en-IN" sz="2176" i="1">
                            <a:latin typeface="Cambria Math" panose="02040503050406030204" pitchFamily="18" charset="0"/>
                          </a:rPr>
                          <m:t>𝑅</m:t>
                        </m:r>
                      </m:e>
                      <m:sub>
                        <m:r>
                          <a:rPr lang="en-IN" sz="2176" i="1">
                            <a:latin typeface="Cambria Math" panose="02040503050406030204" pitchFamily="18" charset="0"/>
                          </a:rPr>
                          <m:t>1</m:t>
                        </m:r>
                      </m:sub>
                    </m:sSub>
                  </m:oMath>
                </a14:m>
                <a:endParaRPr lang="en-IN" sz="2539" dirty="0"/>
              </a:p>
              <a:p>
                <a:pPr marL="0" indent="0" algn="ctr">
                  <a:buNone/>
                </a:pPr>
                <a:endParaRPr lang="en-IN" sz="2539" dirty="0"/>
              </a:p>
              <a:p>
                <a:pPr marL="0" indent="0" algn="ctr">
                  <a:buNone/>
                </a:pPr>
                <a14:m>
                  <m:oMathPara xmlns:m="http://schemas.openxmlformats.org/officeDocument/2006/math">
                    <m:oMathParaPr>
                      <m:jc m:val="centerGroup"/>
                    </m:oMathParaPr>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𝑉</m:t>
                          </m:r>
                        </m:e>
                        <m:sub>
                          <m:r>
                            <a:rPr lang="en-IN" sz="2539" i="1">
                              <a:latin typeface="Cambria Math" panose="02040503050406030204" pitchFamily="18" charset="0"/>
                            </a:rPr>
                            <m:t>1</m:t>
                          </m:r>
                        </m:sub>
                      </m:sSub>
                      <m:r>
                        <a:rPr lang="en-IN" sz="2539" i="1">
                          <a:latin typeface="Cambria Math" panose="02040503050406030204" pitchFamily="18" charset="0"/>
                        </a:rPr>
                        <m:t>=</m:t>
                      </m:r>
                      <m:f>
                        <m:fPr>
                          <m:ctrlPr>
                            <a:rPr lang="en-IN" sz="2539" i="1">
                              <a:latin typeface="Cambria Math" panose="02040503050406030204" pitchFamily="18" charset="0"/>
                            </a:rPr>
                          </m:ctrlPr>
                        </m:fPr>
                        <m:num>
                          <m:r>
                            <a:rPr lang="en-IN" sz="2539" i="1">
                              <a:latin typeface="Cambria Math" panose="02040503050406030204" pitchFamily="18" charset="0"/>
                            </a:rPr>
                            <m:t>𝑉</m:t>
                          </m:r>
                        </m:num>
                        <m:den>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𝑇</m:t>
                              </m:r>
                            </m:sub>
                          </m:sSub>
                        </m:den>
                      </m:f>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oMath>
                  </m:oMathPara>
                </a14:m>
                <a:endParaRPr lang="en-IN" sz="2539" dirty="0"/>
              </a:p>
              <a:p>
                <a:pPr marL="0" indent="0" algn="ctr">
                  <a:buNone/>
                </a:pPr>
                <a:r>
                  <a:rPr lang="en-IN" sz="2539" dirty="0"/>
                  <a:t>Where, </a:t>
                </a:r>
                <a14:m>
                  <m:oMath xmlns:m="http://schemas.openxmlformats.org/officeDocument/2006/math">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𝑇</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1</m:t>
                        </m:r>
                      </m:sub>
                    </m:sSub>
                    <m:r>
                      <a:rPr lang="en-IN" sz="2539" i="1">
                        <a:latin typeface="Cambria Math" panose="02040503050406030204" pitchFamily="18" charset="0"/>
                      </a:rPr>
                      <m:t>+ </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2</m:t>
                        </m:r>
                      </m:sub>
                    </m:sSub>
                    <m:r>
                      <a:rPr lang="en-IN" sz="2539" i="1">
                        <a:latin typeface="Cambria Math" panose="02040503050406030204" pitchFamily="18" charset="0"/>
                      </a:rPr>
                      <m:t>+</m:t>
                    </m:r>
                    <m:sSub>
                      <m:sSubPr>
                        <m:ctrlPr>
                          <a:rPr lang="en-IN" sz="2539" i="1">
                            <a:latin typeface="Cambria Math" panose="02040503050406030204" pitchFamily="18" charset="0"/>
                          </a:rPr>
                        </m:ctrlPr>
                      </m:sSubPr>
                      <m:e>
                        <m:r>
                          <a:rPr lang="en-IN" sz="2539" i="1">
                            <a:latin typeface="Cambria Math" panose="02040503050406030204" pitchFamily="18" charset="0"/>
                          </a:rPr>
                          <m:t>𝑅</m:t>
                        </m:r>
                      </m:e>
                      <m:sub>
                        <m:r>
                          <a:rPr lang="en-IN" sz="2539" i="1">
                            <a:latin typeface="Cambria Math" panose="02040503050406030204" pitchFamily="18" charset="0"/>
                          </a:rPr>
                          <m:t>3</m:t>
                        </m:r>
                      </m:sub>
                    </m:sSub>
                  </m:oMath>
                </a14:m>
                <a:endParaRPr lang="en-IN" sz="2539" dirty="0"/>
              </a:p>
              <a:p>
                <a:pPr marL="0" indent="0" algn="ctr">
                  <a:buNone/>
                </a:pPr>
                <a:endParaRPr lang="en-IN" sz="2539" dirty="0"/>
              </a:p>
            </p:txBody>
          </p:sp>
        </mc:Choice>
        <mc:Fallback xmlns="">
          <p:sp>
            <p:nvSpPr>
              <p:cNvPr id="3" name="Content Placeholder 2"/>
              <p:cNvSpPr>
                <a:spLocks noGrp="1" noRot="1" noChangeAspect="1" noMove="1" noResize="1" noEditPoints="1" noAdjustHandles="1" noChangeArrowheads="1" noChangeShapeType="1" noTextEdit="1"/>
              </p:cNvSpPr>
              <p:nvPr>
                <p:ph sz="half" idx="1"/>
              </p:nvPr>
            </p:nvSpPr>
            <p:spPr>
              <a:blipFill>
                <a:blip r:embed="rId3"/>
                <a:stretch>
                  <a:fillRect l="-1765" t="-1821" b="-266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mc:AlternateContent xmlns:mc="http://schemas.openxmlformats.org/markup-compatibility/2006" xmlns:a14="http://schemas.microsoft.com/office/drawing/2010/main">
        <mc:Choice Requires="a14">
          <p:sp>
            <p:nvSpPr>
              <p:cNvPr id="7" name="Rounded Rectangle 6"/>
              <p:cNvSpPr/>
              <p:nvPr/>
            </p:nvSpPr>
            <p:spPr>
              <a:xfrm>
                <a:off x="6701166" y="2285894"/>
                <a:ext cx="3829775" cy="328642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1</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1</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2</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2</m:t>
                          </m:r>
                        </m:sub>
                      </m:sSub>
                    </m:oMath>
                  </m:oMathPara>
                </a14:m>
                <a:endParaRPr lang="en-IN" sz="1632" dirty="0"/>
              </a:p>
              <a:p>
                <a:pPr algn="ctr"/>
                <a:endParaRPr lang="en-IN" sz="1632" dirty="0"/>
              </a:p>
              <a:p>
                <a:pPr algn="ctr"/>
                <a14:m>
                  <m:oMathPara xmlns:m="http://schemas.openxmlformats.org/officeDocument/2006/math">
                    <m:oMathParaPr>
                      <m:jc m:val="centerGroup"/>
                    </m:oMathParaPr>
                    <m:oMath xmlns:m="http://schemas.openxmlformats.org/officeDocument/2006/math">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𝑉</m:t>
                          </m:r>
                        </m:e>
                        <m:sub>
                          <m:r>
                            <a:rPr lang="en-IN" sz="2176" i="1">
                              <a:solidFill>
                                <a:schemeClr val="tx1"/>
                              </a:solidFill>
                              <a:latin typeface="Cambria Math" panose="02040503050406030204" pitchFamily="18" charset="0"/>
                            </a:rPr>
                            <m:t>3</m:t>
                          </m:r>
                        </m:sub>
                      </m:sSub>
                      <m:r>
                        <a:rPr lang="en-IN" sz="2176" i="1">
                          <a:solidFill>
                            <a:schemeClr val="tx1"/>
                          </a:solidFill>
                          <a:latin typeface="Cambria Math" panose="02040503050406030204" pitchFamily="18" charset="0"/>
                        </a:rPr>
                        <m:t>=</m:t>
                      </m:r>
                      <m:f>
                        <m:fPr>
                          <m:ctrlPr>
                            <a:rPr lang="en-IN" sz="2176" i="1">
                              <a:solidFill>
                                <a:schemeClr val="tx1"/>
                              </a:solidFill>
                              <a:latin typeface="Cambria Math" panose="02040503050406030204" pitchFamily="18" charset="0"/>
                            </a:rPr>
                          </m:ctrlPr>
                        </m:fPr>
                        <m:num>
                          <m:r>
                            <a:rPr lang="en-IN" sz="2176" i="1">
                              <a:solidFill>
                                <a:schemeClr val="tx1"/>
                              </a:solidFill>
                              <a:latin typeface="Cambria Math" panose="02040503050406030204" pitchFamily="18" charset="0"/>
                            </a:rPr>
                            <m:t>𝑉</m:t>
                          </m:r>
                        </m:num>
                        <m:den>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𝑇</m:t>
                              </m:r>
                            </m:sub>
                          </m:sSub>
                        </m:den>
                      </m:f>
                      <m:sSub>
                        <m:sSubPr>
                          <m:ctrlPr>
                            <a:rPr lang="en-IN" sz="2176" i="1">
                              <a:solidFill>
                                <a:schemeClr val="tx1"/>
                              </a:solidFill>
                              <a:latin typeface="Cambria Math" panose="02040503050406030204" pitchFamily="18" charset="0"/>
                            </a:rPr>
                          </m:ctrlPr>
                        </m:sSubPr>
                        <m:e>
                          <m:r>
                            <a:rPr lang="en-IN" sz="2176" i="1">
                              <a:solidFill>
                                <a:schemeClr val="tx1"/>
                              </a:solidFill>
                              <a:latin typeface="Cambria Math" panose="02040503050406030204" pitchFamily="18" charset="0"/>
                            </a:rPr>
                            <m:t>𝑅</m:t>
                          </m:r>
                        </m:e>
                        <m:sub>
                          <m:r>
                            <a:rPr lang="en-IN" sz="2176" i="1">
                              <a:solidFill>
                                <a:schemeClr val="tx1"/>
                              </a:solidFill>
                              <a:latin typeface="Cambria Math" panose="02040503050406030204" pitchFamily="18" charset="0"/>
                            </a:rPr>
                            <m:t>3</m:t>
                          </m:r>
                        </m:sub>
                      </m:sSub>
                    </m:oMath>
                  </m:oMathPara>
                </a14:m>
                <a:endParaRPr lang="en-IN" sz="1632" dirty="0"/>
              </a:p>
            </p:txBody>
          </p:sp>
        </mc:Choice>
        <mc:Fallback xmlns="">
          <p:sp>
            <p:nvSpPr>
              <p:cNvPr id="7" name="Rounded Rectangle 6"/>
              <p:cNvSpPr>
                <a:spLocks noRot="1" noChangeAspect="1" noMove="1" noResize="1" noEditPoints="1" noAdjustHandles="1" noChangeArrowheads="1" noChangeShapeType="1" noTextEdit="1"/>
              </p:cNvSpPr>
              <p:nvPr/>
            </p:nvSpPr>
            <p:spPr>
              <a:xfrm>
                <a:off x="6701166" y="2285894"/>
                <a:ext cx="3829775" cy="3286423"/>
              </a:xfrm>
              <a:prstGeom prst="roundRect">
                <a:avLst/>
              </a:prstGeom>
              <a:blipFill>
                <a:blip r:embed="rId4"/>
                <a:stretch>
                  <a:fillRect/>
                </a:stretch>
              </a:blipFill>
              <a:ln>
                <a:solidFill>
                  <a:schemeClr val="tx1"/>
                </a:solidFill>
              </a:ln>
            </p:spPr>
            <p:txBody>
              <a:bodyPr/>
              <a:lstStyle/>
              <a:p>
                <a:r>
                  <a:rPr lang="en-GB">
                    <a:noFill/>
                  </a:rPr>
                  <a:t> </a:t>
                </a:r>
              </a:p>
            </p:txBody>
          </p:sp>
        </mc:Fallback>
      </mc:AlternateContent>
      <p:sp>
        <p:nvSpPr>
          <p:cNvPr id="8" name="Footer Placeholder 3">
            <a:extLst>
              <a:ext uri="{FF2B5EF4-FFF2-40B4-BE49-F238E27FC236}">
                <a16:creationId xmlns:a16="http://schemas.microsoft.com/office/drawing/2014/main" id="{33AE05CF-8CB1-376B-2EEC-1F71FC869E09}"/>
              </a:ext>
            </a:extLst>
          </p:cNvPr>
          <p:cNvSpPr txBox="1">
            <a:spLocks/>
          </p:cNvSpPr>
          <p:nvPr/>
        </p:nvSpPr>
        <p:spPr>
          <a:xfrm>
            <a:off x="140390" y="6640973"/>
            <a:ext cx="7096539" cy="480701"/>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
        <p:nvSpPr>
          <p:cNvPr id="12" name="TextBox 11">
            <a:extLst>
              <a:ext uri="{FF2B5EF4-FFF2-40B4-BE49-F238E27FC236}">
                <a16:creationId xmlns:a16="http://schemas.microsoft.com/office/drawing/2014/main" id="{C4113B92-A234-BD47-3236-9497783D1F42}"/>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9" name="TextBox 8">
            <a:extLst>
              <a:ext uri="{FF2B5EF4-FFF2-40B4-BE49-F238E27FC236}">
                <a16:creationId xmlns:a16="http://schemas.microsoft.com/office/drawing/2014/main" id="{8C53008C-6A6D-1672-D3D0-675A7DAF7863}"/>
              </a:ext>
            </a:extLst>
          </p:cNvPr>
          <p:cNvSpPr txBox="1"/>
          <p:nvPr/>
        </p:nvSpPr>
        <p:spPr>
          <a:xfrm>
            <a:off x="195056" y="1240850"/>
            <a:ext cx="6164744" cy="584775"/>
          </a:xfrm>
          <a:prstGeom prst="rect">
            <a:avLst/>
          </a:prstGeom>
          <a:noFill/>
        </p:spPr>
        <p:txBody>
          <a:bodyPr wrap="square">
            <a:spAutoFit/>
          </a:bodyPr>
          <a:lstStyle/>
          <a:p>
            <a:pPr marL="0" indent="0">
              <a:buNone/>
            </a:pPr>
            <a:r>
              <a:rPr lang="en-IN" sz="3200" b="1" dirty="0"/>
              <a:t>Voltage divider rule</a:t>
            </a:r>
          </a:p>
        </p:txBody>
      </p:sp>
    </p:spTree>
    <p:extLst>
      <p:ext uri="{BB962C8B-B14F-4D97-AF65-F5344CB8AC3E}">
        <p14:creationId xmlns:p14="http://schemas.microsoft.com/office/powerpoint/2010/main" val="31018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9827" y="1444773"/>
            <a:ext cx="4982225" cy="1325563"/>
          </a:xfrm>
        </p:spPr>
        <p:txBody>
          <a:bodyPr>
            <a:normAutofit/>
          </a:bodyPr>
          <a:lstStyle/>
          <a:p>
            <a:pPr algn="l"/>
            <a:r>
              <a:rPr lang="en-IN" sz="3200" b="1" dirty="0"/>
              <a:t>Voltage divider rule</a:t>
            </a:r>
          </a:p>
        </p:txBody>
      </p:sp>
      <p:sp>
        <p:nvSpPr>
          <p:cNvPr id="3" name="Content Placeholder 2"/>
          <p:cNvSpPr>
            <a:spLocks noGrp="1"/>
          </p:cNvSpPr>
          <p:nvPr>
            <p:ph sz="half" idx="1"/>
          </p:nvPr>
        </p:nvSpPr>
        <p:spPr>
          <a:xfrm>
            <a:off x="686450" y="2903986"/>
            <a:ext cx="10267950" cy="4351338"/>
          </a:xfrm>
        </p:spPr>
        <p:txBody>
          <a:bodyPr>
            <a:normAutofit/>
          </a:bodyPr>
          <a:lstStyle/>
          <a:p>
            <a:pPr marL="0" indent="0" algn="just">
              <a:lnSpc>
                <a:spcPct val="150000"/>
              </a:lnSpc>
              <a:buNone/>
            </a:pPr>
            <a:r>
              <a:rPr lang="en-IN" sz="2200" dirty="0"/>
              <a:t>The voltage divider rule states that the voltage drop across any resistor in a </a:t>
            </a:r>
            <a:r>
              <a:rPr lang="en-IN" sz="2200" b="1" dirty="0"/>
              <a:t>series circuit </a:t>
            </a:r>
            <a:r>
              <a:rPr lang="en-IN" sz="2200" dirty="0"/>
              <a:t>is the ratio of the product of the </a:t>
            </a:r>
            <a:r>
              <a:rPr lang="en-IN" sz="2200" b="1" dirty="0"/>
              <a:t>total voltage and its own resistance </a:t>
            </a:r>
            <a:r>
              <a:rPr lang="en-IN" sz="2200" dirty="0"/>
              <a:t>to the </a:t>
            </a:r>
            <a:r>
              <a:rPr lang="en-IN" sz="2200" b="1" dirty="0"/>
              <a:t>total resistance </a:t>
            </a:r>
            <a:r>
              <a:rPr lang="en-IN" sz="2200" dirty="0"/>
              <a:t>of the series circuits. </a:t>
            </a:r>
          </a:p>
          <a:p>
            <a:pPr marL="0" indent="0" algn="ctr">
              <a:lnSpc>
                <a:spcPct val="150000"/>
              </a:lnSpc>
              <a:buNone/>
            </a:pPr>
            <a:endParaRPr lang="en-IN" sz="2200"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
        <p:nvSpPr>
          <p:cNvPr id="6" name="Footer Placeholder 3">
            <a:extLst>
              <a:ext uri="{FF2B5EF4-FFF2-40B4-BE49-F238E27FC236}">
                <a16:creationId xmlns:a16="http://schemas.microsoft.com/office/drawing/2014/main" id="{188B1ECD-BE25-1F87-20F4-4E6A455B1811}"/>
              </a:ext>
            </a:extLst>
          </p:cNvPr>
          <p:cNvSpPr txBox="1">
            <a:spLocks/>
          </p:cNvSpPr>
          <p:nvPr/>
        </p:nvSpPr>
        <p:spPr>
          <a:xfrm>
            <a:off x="140390" y="6640973"/>
            <a:ext cx="7096539" cy="480701"/>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
        <p:nvSpPr>
          <p:cNvPr id="7" name="TextBox 6">
            <a:extLst>
              <a:ext uri="{FF2B5EF4-FFF2-40B4-BE49-F238E27FC236}">
                <a16:creationId xmlns:a16="http://schemas.microsoft.com/office/drawing/2014/main" id="{1B91C8DD-8D1F-652F-6962-660DA47EFCC2}"/>
              </a:ext>
            </a:extLst>
          </p:cNvPr>
          <p:cNvSpPr txBox="1"/>
          <p:nvPr/>
        </p:nvSpPr>
        <p:spPr>
          <a:xfrm>
            <a:off x="5309355" y="603625"/>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13907275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
        <p:nvSpPr>
          <p:cNvPr id="3" name="Content Placeholder 2"/>
          <p:cNvSpPr>
            <a:spLocks noGrp="1"/>
          </p:cNvSpPr>
          <p:nvPr>
            <p:ph idx="1"/>
          </p:nvPr>
        </p:nvSpPr>
        <p:spPr>
          <a:xfrm>
            <a:off x="361950" y="1600202"/>
            <a:ext cx="9491454" cy="2051048"/>
          </a:xfrm>
        </p:spPr>
        <p:txBody>
          <a:bodyPr>
            <a:normAutofit/>
          </a:bodyPr>
          <a:lstStyle/>
          <a:p>
            <a:pPr marL="0" indent="0">
              <a:buNone/>
            </a:pPr>
            <a:r>
              <a:rPr lang="en-IN" sz="3200" b="1" dirty="0"/>
              <a:t>Current divider rule</a:t>
            </a:r>
          </a:p>
          <a:p>
            <a:pPr marL="0" indent="0">
              <a:lnSpc>
                <a:spcPct val="150000"/>
              </a:lnSpc>
              <a:buNone/>
            </a:pPr>
            <a:r>
              <a:rPr lang="en-IN" sz="2200" dirty="0"/>
              <a:t>Current divider rule is used in </a:t>
            </a:r>
            <a:r>
              <a:rPr lang="en-IN" sz="2200" b="1" dirty="0"/>
              <a:t>parallel circuits </a:t>
            </a:r>
            <a:r>
              <a:rPr lang="en-IN" sz="2200" dirty="0"/>
              <a:t>to find the branch currents, if the </a:t>
            </a:r>
            <a:r>
              <a:rPr lang="en-IN" sz="2200" b="1" dirty="0"/>
              <a:t>total current is known</a:t>
            </a:r>
            <a:r>
              <a:rPr lang="en-IN" sz="2200" dirty="0"/>
              <a:t>. </a:t>
            </a:r>
            <a:endParaRPr lang="en-IN" sz="2200" b="1"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3405" y="3289578"/>
            <a:ext cx="4158338" cy="2943401"/>
          </a:xfrm>
          <a:prstGeom prst="rect">
            <a:avLst/>
          </a:prstGeom>
        </p:spPr>
      </p:pic>
      <p:sp>
        <p:nvSpPr>
          <p:cNvPr id="6" name="Footer Placeholder 3">
            <a:extLst>
              <a:ext uri="{FF2B5EF4-FFF2-40B4-BE49-F238E27FC236}">
                <a16:creationId xmlns:a16="http://schemas.microsoft.com/office/drawing/2014/main" id="{B4F3C979-DE00-4D09-537F-06AC7B267B9A}"/>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TextBox 9">
            <a:extLst>
              <a:ext uri="{FF2B5EF4-FFF2-40B4-BE49-F238E27FC236}">
                <a16:creationId xmlns:a16="http://schemas.microsoft.com/office/drawing/2014/main" id="{FB410659-24C1-6BD2-3A14-3D94664A3DC3}"/>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4075796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2104495" y="1717748"/>
                <a:ext cx="9635264" cy="4989310"/>
              </a:xfrm>
            </p:spPr>
            <p:txBody>
              <a:bodyPr>
                <a:normAutofit fontScale="55000" lnSpcReduction="20000"/>
              </a:bodyPr>
              <a:lstStyle/>
              <a:p>
                <a:pPr marL="0" indent="0">
                  <a:lnSpc>
                    <a:spcPct val="150000"/>
                  </a:lnSpc>
                  <a:buNone/>
                </a:pPr>
                <a:r>
                  <a:rPr lang="en-IN" b="1" dirty="0"/>
                  <a:t>In the circuit, Voltage across AB can be written using Ohms Law</a:t>
                </a:r>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smtClean="0">
                            <a:latin typeface="Cambria Math" panose="02040503050406030204" pitchFamily="18" charset="0"/>
                          </a:rPr>
                          <m:t>𝑽</m:t>
                        </m:r>
                      </m:e>
                      <m:sub>
                        <m:r>
                          <a:rPr lang="en-IN" b="1" i="1" smtClean="0">
                            <a:latin typeface="Cambria Math" panose="02040503050406030204" pitchFamily="18" charset="0"/>
                          </a:rPr>
                          <m:t>𝑨𝑩</m:t>
                        </m:r>
                      </m:sub>
                    </m:sSub>
                    <m:r>
                      <a:rPr lang="en-IN" b="1" i="1" smtClean="0">
                        <a:latin typeface="Cambria Math" panose="02040503050406030204" pitchFamily="18" charset="0"/>
                      </a:rPr>
                      <m:t>=</m:t>
                    </m:r>
                    <m:sSub>
                      <m:sSubPr>
                        <m:ctrlPr>
                          <a:rPr lang="en-IN" b="1" i="1" smtClean="0">
                            <a:latin typeface="Cambria Math" panose="02040503050406030204" pitchFamily="18" charset="0"/>
                          </a:rPr>
                        </m:ctrlPr>
                      </m:sSubPr>
                      <m:e>
                        <m:r>
                          <a:rPr lang="en-IN" b="1" i="1" smtClean="0">
                            <a:latin typeface="Cambria Math" panose="02040503050406030204" pitchFamily="18" charset="0"/>
                          </a:rPr>
                          <m:t>𝑰</m:t>
                        </m:r>
                      </m:e>
                      <m:sub>
                        <m:r>
                          <a:rPr lang="en-IN" b="1" i="1" smtClean="0">
                            <a:latin typeface="Cambria Math" panose="02040503050406030204" pitchFamily="18" charset="0"/>
                          </a:rPr>
                          <m:t>𝟏</m:t>
                        </m:r>
                      </m:sub>
                    </m:sSub>
                    <m:sSub>
                      <m:sSubPr>
                        <m:ctrlPr>
                          <a:rPr lang="en-IN" b="1" i="1" smtClean="0">
                            <a:latin typeface="Cambria Math" panose="02040503050406030204" pitchFamily="18" charset="0"/>
                          </a:rPr>
                        </m:ctrlPr>
                      </m:sSubPr>
                      <m:e>
                        <m:r>
                          <a:rPr lang="en-IN" b="1" i="1" smtClean="0">
                            <a:latin typeface="Cambria Math" panose="02040503050406030204" pitchFamily="18" charset="0"/>
                          </a:rPr>
                          <m:t>𝑹</m:t>
                        </m:r>
                      </m:e>
                      <m:sub>
                        <m:r>
                          <a:rPr lang="en-IN" b="1" i="1" smtClean="0">
                            <a:latin typeface="Cambria Math" panose="02040503050406030204" pitchFamily="18" charset="0"/>
                          </a:rPr>
                          <m:t>𝟏</m:t>
                        </m:r>
                      </m:sub>
                    </m:sSub>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𝟐</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smtClean="0">
                            <a:latin typeface="Cambria Math" panose="02040503050406030204" pitchFamily="18" charset="0"/>
                          </a:rPr>
                          <m:t>𝟐</m:t>
                        </m:r>
                      </m:sub>
                    </m:sSub>
                  </m:oMath>
                </a14:m>
                <a:r>
                  <a:rPr lang="en-IN" b="1" dirty="0"/>
                  <a:t> ……………….(1)</a:t>
                </a:r>
              </a:p>
              <a:p>
                <a:pPr marL="0" indent="0">
                  <a:lnSpc>
                    <a:spcPct val="150000"/>
                  </a:lnSpc>
                  <a:buNone/>
                </a:pPr>
                <a:r>
                  <a:rPr lang="en-IN" b="1" dirty="0"/>
                  <a:t>Total current in the circuit is</a:t>
                </a:r>
              </a:p>
              <a:p>
                <a:pPr marL="0" indent="0">
                  <a:lnSpc>
                    <a:spcPct val="150000"/>
                  </a:lnSpc>
                  <a:buNone/>
                </a:pPr>
                <a14:m>
                  <m:oMath xmlns:m="http://schemas.openxmlformats.org/officeDocument/2006/math">
                    <m:r>
                      <a:rPr lang="en-IN" b="1" i="1" smtClean="0">
                        <a:latin typeface="Cambria Math" panose="02040503050406030204" pitchFamily="18" charset="0"/>
                      </a:rPr>
                      <m:t>𝑰</m:t>
                    </m:r>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r>
                      <a:rPr lang="en-IN" b="1" i="1" smtClean="0">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smtClean="0">
                            <a:latin typeface="Cambria Math" panose="02040503050406030204" pitchFamily="18" charset="0"/>
                          </a:rPr>
                          <m:t>𝟐</m:t>
                        </m:r>
                      </m:sub>
                    </m:sSub>
                  </m:oMath>
                </a14:m>
                <a:r>
                  <a:rPr lang="en-IN" b="1" dirty="0"/>
                  <a:t> ………………………….(2)</a:t>
                </a:r>
              </a:p>
              <a:p>
                <a:pPr marL="0" indent="0">
                  <a:lnSpc>
                    <a:spcPct val="150000"/>
                  </a:lnSpc>
                  <a:buNone/>
                </a:pPr>
                <a:r>
                  <a:rPr lang="en-IN" b="1" dirty="0" err="1"/>
                  <a:t>Reagrranging</a:t>
                </a:r>
                <a:endParaRPr lang="en-IN" b="1" dirty="0"/>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oMath>
                </a14:m>
                <a:r>
                  <a:rPr lang="en-IN" b="1" dirty="0"/>
                  <a:t>…………….. (3)</a:t>
                </a:r>
              </a:p>
              <a:p>
                <a:pPr marL="0" indent="0">
                  <a:lnSpc>
                    <a:spcPct val="150000"/>
                  </a:lnSpc>
                  <a:buNone/>
                </a:pPr>
                <a:r>
                  <a:rPr lang="en-IN" b="1" dirty="0"/>
                  <a:t>Sub </a:t>
                </a:r>
                <a:r>
                  <a:rPr lang="en-IN" b="1" dirty="0" err="1"/>
                  <a:t>eq</a:t>
                </a:r>
                <a:r>
                  <a:rPr lang="en-IN" b="1" dirty="0"/>
                  <a:t> (3) in </a:t>
                </a:r>
                <a:r>
                  <a:rPr lang="en-IN" b="1" dirty="0" err="1"/>
                  <a:t>eq</a:t>
                </a:r>
                <a:r>
                  <a:rPr lang="en-IN" b="1" dirty="0"/>
                  <a:t> (1)</a:t>
                </a:r>
              </a:p>
              <a:p>
                <a:pPr marL="0" indent="0">
                  <a:lnSpc>
                    <a:spcPct val="150000"/>
                  </a:lnSpc>
                  <a:buNone/>
                </a:pPr>
                <a14:m>
                  <m:oMath xmlns:m="http://schemas.openxmlformats.org/officeDocument/2006/math">
                    <m:sSub>
                      <m:sSubPr>
                        <m:ctrlPr>
                          <a:rPr lang="en-IN" b="1" i="1" smtClean="0">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smtClean="0">
                        <a:latin typeface="Cambria Math" panose="02040503050406030204" pitchFamily="18" charset="0"/>
                      </a:rPr>
                      <m:t>=</m:t>
                    </m:r>
                    <m:d>
                      <m:dPr>
                        <m:ctrlPr>
                          <a:rPr lang="en-IN" b="1" i="1" smtClean="0">
                            <a:latin typeface="Cambria Math" panose="02040503050406030204" pitchFamily="18" charset="0"/>
                          </a:rPr>
                        </m:ctrlPr>
                      </m:dPr>
                      <m:e>
                        <m:r>
                          <a:rPr lang="en-IN" b="1" i="1" smtClean="0">
                            <a:latin typeface="Cambria Math" panose="02040503050406030204" pitchFamily="18" charset="0"/>
                          </a:rPr>
                          <m:t>𝑰</m:t>
                        </m:r>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e>
                    </m:d>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smtClean="0">
                        <a:latin typeface="Cambria Math" panose="02040503050406030204" pitchFamily="18" charset="0"/>
                      </a:rPr>
                      <m:t>=</m:t>
                    </m:r>
                    <m:r>
                      <a:rPr lang="en-IN" b="1" i="1" smtClean="0">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a:rPr lang="en-IN" b="1" i="1" smtClean="0">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d>
                      <m:dPr>
                        <m:ctrlPr>
                          <a:rPr lang="en-IN" b="1" i="1" smtClean="0">
                            <a:latin typeface="Cambria Math" panose="02040503050406030204" pitchFamily="18" charset="0"/>
                          </a:rPr>
                        </m:ctrlPr>
                      </m:dPr>
                      <m:e>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e>
                    </m:d>
                    <m:r>
                      <a:rPr lang="en-IN" b="1" i="1" smtClean="0">
                        <a:latin typeface="Cambria Math" panose="02040503050406030204" pitchFamily="18" charset="0"/>
                      </a:rPr>
                      <m:t>=</m:t>
                    </m:r>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oMath>
                </a14:m>
                <a:r>
                  <a:rPr lang="en-IN" b="1" dirty="0"/>
                  <a:t> </a:t>
                </a:r>
              </a:p>
              <a:p>
                <a:pPr marL="0" indent="0">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r>
                      <a:rPr lang="en-IN" b="1" i="1" smtClean="0">
                        <a:latin typeface="Cambria Math" panose="02040503050406030204" pitchFamily="18" charset="0"/>
                      </a:rPr>
                      <m:t>= </m:t>
                    </m:r>
                    <m:f>
                      <m:fPr>
                        <m:ctrlPr>
                          <a:rPr lang="en-IN" b="1" i="1" smtClean="0">
                            <a:latin typeface="Cambria Math" panose="02040503050406030204" pitchFamily="18" charset="0"/>
                          </a:rPr>
                        </m:ctrlPr>
                      </m:fPr>
                      <m:num>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r>
                      <a:rPr lang="en-GB" b="1" i="0" smtClean="0">
                        <a:latin typeface="Cambria Math" panose="02040503050406030204" pitchFamily="18" charset="0"/>
                      </a:rPr>
                      <m:t>  </m:t>
                    </m:r>
                  </m:oMath>
                </a14:m>
                <a:r>
                  <a:rPr lang="en-IN" b="1" dirty="0"/>
                  <a:t>………………(4)</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2104495" y="1717748"/>
                <a:ext cx="9635264" cy="4989310"/>
              </a:xfrm>
              <a:blipFill>
                <a:blip r:embed="rId3"/>
                <a:stretch>
                  <a:fillRect l="-253"/>
                </a:stretch>
              </a:blipFill>
            </p:spPr>
            <p:txBody>
              <a:bodyPr/>
              <a:lstStyle/>
              <a:p>
                <a:r>
                  <a:rPr lang="en-GB">
                    <a:noFill/>
                  </a:rPr>
                  <a:t> </a:t>
                </a:r>
              </a:p>
            </p:txBody>
          </p:sp>
        </mc:Fallback>
      </mc:AlternateContent>
      <p:sp>
        <p:nvSpPr>
          <p:cNvPr id="6" name="Footer Placeholder 3">
            <a:extLst>
              <a:ext uri="{FF2B5EF4-FFF2-40B4-BE49-F238E27FC236}">
                <a16:creationId xmlns:a16="http://schemas.microsoft.com/office/drawing/2014/main" id="{B5B598A7-D36D-6389-60DC-C4AC1CCEC90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9" name="TextBox 8">
            <a:extLst>
              <a:ext uri="{FF2B5EF4-FFF2-40B4-BE49-F238E27FC236}">
                <a16:creationId xmlns:a16="http://schemas.microsoft.com/office/drawing/2014/main" id="{1D8BAADC-CE18-CD7B-9652-72D6FE13F828}"/>
              </a:ext>
            </a:extLst>
          </p:cNvPr>
          <p:cNvSpPr txBox="1"/>
          <p:nvPr/>
        </p:nvSpPr>
        <p:spPr>
          <a:xfrm>
            <a:off x="3688660" y="263090"/>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4" name="TextBox 3">
            <a:extLst>
              <a:ext uri="{FF2B5EF4-FFF2-40B4-BE49-F238E27FC236}">
                <a16:creationId xmlns:a16="http://schemas.microsoft.com/office/drawing/2014/main" id="{75DEC1E6-8C53-333C-7438-19608178B0DC}"/>
              </a:ext>
            </a:extLst>
          </p:cNvPr>
          <p:cNvSpPr txBox="1"/>
          <p:nvPr/>
        </p:nvSpPr>
        <p:spPr>
          <a:xfrm>
            <a:off x="349112" y="1170962"/>
            <a:ext cx="6164744" cy="584775"/>
          </a:xfrm>
          <a:prstGeom prst="rect">
            <a:avLst/>
          </a:prstGeom>
          <a:noFill/>
        </p:spPr>
        <p:txBody>
          <a:bodyPr wrap="square">
            <a:spAutoFit/>
          </a:bodyPr>
          <a:lstStyle/>
          <a:p>
            <a:pPr marL="0" indent="0">
              <a:buNone/>
            </a:pPr>
            <a:r>
              <a:rPr lang="en-IN" sz="3200" b="1" dirty="0"/>
              <a:t>Current divider rule</a:t>
            </a:r>
          </a:p>
        </p:txBody>
      </p:sp>
    </p:spTree>
    <p:extLst>
      <p:ext uri="{BB962C8B-B14F-4D97-AF65-F5344CB8AC3E}">
        <p14:creationId xmlns:p14="http://schemas.microsoft.com/office/powerpoint/2010/main" val="152401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6" name="Content Placeholder 5"/>
              <p:cNvSpPr>
                <a:spLocks noGrp="1"/>
              </p:cNvSpPr>
              <p:nvPr>
                <p:ph sz="half" idx="1"/>
              </p:nvPr>
            </p:nvSpPr>
            <p:spPr>
              <a:xfrm>
                <a:off x="1215887" y="1720850"/>
                <a:ext cx="5181600" cy="5137150"/>
              </a:xfrm>
            </p:spPr>
            <p:txBody>
              <a:bodyPr>
                <a:normAutofit fontScale="62500" lnSpcReduction="20000"/>
              </a:bodyPr>
              <a:lstStyle/>
              <a:p>
                <a:pPr marL="0" indent="0">
                  <a:lnSpc>
                    <a:spcPct val="150000"/>
                  </a:lnSpc>
                  <a:buNone/>
                </a:pPr>
                <a:r>
                  <a:rPr lang="en-IN" b="1" dirty="0"/>
                  <a:t>Equation (3)</a:t>
                </a:r>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𝟏</m:t>
                          </m:r>
                        </m:sub>
                      </m:sSub>
                    </m:oMath>
                  </m:oMathPara>
                </a14:m>
                <a:endParaRPr lang="en-IN" b="1" dirty="0"/>
              </a:p>
              <a:p>
                <a:pPr marL="0" indent="0">
                  <a:lnSpc>
                    <a:spcPct val="150000"/>
                  </a:lnSpc>
                  <a:buNone/>
                </a:pPr>
                <a:r>
                  <a:rPr lang="en-IN" b="1" dirty="0"/>
                  <a:t>Sub. </a:t>
                </a:r>
                <a:r>
                  <a:rPr lang="en-IN" b="1" dirty="0" err="1"/>
                  <a:t>Eq</a:t>
                </a:r>
                <a:r>
                  <a:rPr lang="en-IN" b="1" dirty="0"/>
                  <a:t> (4) in the above </a:t>
                </a:r>
                <a:r>
                  <a:rPr lang="en-IN" b="1" dirty="0" err="1"/>
                  <a:t>eqn</a:t>
                </a:r>
                <a:r>
                  <a:rPr lang="en-IN" b="1" dirty="0"/>
                  <a:t> (2)</a:t>
                </a:r>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f>
                        <m:fPr>
                          <m:ctrlPr>
                            <a:rPr lang="en-IN" b="1" i="1">
                              <a:latin typeface="Cambria Math" panose="02040503050406030204" pitchFamily="18" charset="0"/>
                            </a:rPr>
                          </m:ctrlPr>
                        </m:fPr>
                        <m:num>
                          <m:r>
                            <a:rPr lang="en-IN" b="1" i="1">
                              <a:latin typeface="Cambria Math" panose="02040503050406030204" pitchFamily="18" charset="0"/>
                            </a:rPr>
                            <m:t>𝑰</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r>
                            <a:rPr lang="en-IN" b="1" i="1">
                              <a:latin typeface="Cambria Math" panose="02040503050406030204" pitchFamily="18" charset="0"/>
                            </a:rPr>
                            <m:t>𝟏</m:t>
                          </m:r>
                          <m:r>
                            <a:rPr lang="en-IN" b="1" i="1">
                              <a:latin typeface="Cambria Math" panose="02040503050406030204" pitchFamily="18" charset="0"/>
                            </a:rPr>
                            <m:t>−</m:t>
                          </m:r>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m:oMathPara>
                </a14:m>
                <a:endParaRPr lang="en-IN" b="1" dirty="0"/>
              </a:p>
              <a:p>
                <a:pPr marL="0" indent="0">
                  <a:lnSpc>
                    <a:spcPct val="150000"/>
                  </a:lnSpc>
                  <a:buNone/>
                </a:pPr>
                <a14:m>
                  <m:oMathPara xmlns:m="http://schemas.openxmlformats.org/officeDocument/2006/math">
                    <m:oMathParaPr>
                      <m:jc m:val="centerGroup"/>
                    </m:oMathParaPr>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m:oMathPara>
                </a14:m>
                <a:endParaRPr lang="en-IN" b="1" dirty="0"/>
              </a:p>
              <a:p>
                <a:pPr marL="0" indent="0" algn="ctr">
                  <a:lnSpc>
                    <a:spcPct val="150000"/>
                  </a:lnSpc>
                  <a:buNone/>
                </a:pPr>
                <a14:m>
                  <m:oMath xmlns:m="http://schemas.openxmlformats.org/officeDocument/2006/math">
                    <m:sSub>
                      <m:sSubPr>
                        <m:ctrlPr>
                          <a:rPr lang="en-IN" b="1" i="1">
                            <a:latin typeface="Cambria Math" panose="02040503050406030204" pitchFamily="18" charset="0"/>
                          </a:rPr>
                        </m:ctrlPr>
                      </m:sSubPr>
                      <m:e>
                        <m:r>
                          <a:rPr lang="en-IN" b="1" i="1">
                            <a:latin typeface="Cambria Math" panose="02040503050406030204" pitchFamily="18" charset="0"/>
                          </a:rPr>
                          <m:t>𝑰</m:t>
                        </m:r>
                      </m:e>
                      <m:sub>
                        <m:r>
                          <a:rPr lang="en-IN" b="1" i="1">
                            <a:latin typeface="Cambria Math" panose="02040503050406030204" pitchFamily="18" charset="0"/>
                          </a:rPr>
                          <m:t>𝟐</m:t>
                        </m:r>
                      </m:sub>
                    </m:sSub>
                    <m:r>
                      <a:rPr lang="en-IN" b="1" i="1">
                        <a:latin typeface="Cambria Math" panose="02040503050406030204" pitchFamily="18" charset="0"/>
                      </a:rPr>
                      <m:t>=</m:t>
                    </m:r>
                    <m:r>
                      <a:rPr lang="en-IN" b="1" i="1">
                        <a:latin typeface="Cambria Math" panose="02040503050406030204" pitchFamily="18" charset="0"/>
                      </a:rPr>
                      <m:t>𝑰</m:t>
                    </m:r>
                    <m:r>
                      <a:rPr lang="en-IN" b="1" i="1">
                        <a:latin typeface="Cambria Math" panose="02040503050406030204" pitchFamily="18" charset="0"/>
                      </a:rPr>
                      <m:t> </m:t>
                    </m:r>
                    <m:d>
                      <m:dPr>
                        <m:ctrlPr>
                          <a:rPr lang="en-IN" b="1" i="1">
                            <a:latin typeface="Cambria Math" panose="02040503050406030204" pitchFamily="18" charset="0"/>
                          </a:rPr>
                        </m:ctrlPr>
                      </m:dPr>
                      <m:e>
                        <m:f>
                          <m:fPr>
                            <m:ctrlPr>
                              <a:rPr lang="en-IN" b="1" i="1">
                                <a:latin typeface="Cambria Math" panose="02040503050406030204" pitchFamily="18" charset="0"/>
                              </a:rPr>
                            </m:ctrlPr>
                          </m:fPr>
                          <m:num>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num>
                          <m:den>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𝟏</m:t>
                                </m:r>
                              </m:sub>
                            </m:sSub>
                            <m:r>
                              <a:rPr lang="en-IN" b="1" i="1">
                                <a:latin typeface="Cambria Math" panose="02040503050406030204" pitchFamily="18" charset="0"/>
                              </a:rPr>
                              <m:t>+</m:t>
                            </m:r>
                            <m:sSub>
                              <m:sSubPr>
                                <m:ctrlPr>
                                  <a:rPr lang="en-IN" b="1" i="1">
                                    <a:latin typeface="Cambria Math" panose="02040503050406030204" pitchFamily="18" charset="0"/>
                                  </a:rPr>
                                </m:ctrlPr>
                              </m:sSubPr>
                              <m:e>
                                <m:r>
                                  <a:rPr lang="en-IN" b="1" i="1">
                                    <a:latin typeface="Cambria Math" panose="02040503050406030204" pitchFamily="18" charset="0"/>
                                  </a:rPr>
                                  <m:t>𝑹</m:t>
                                </m:r>
                              </m:e>
                              <m:sub>
                                <m:r>
                                  <a:rPr lang="en-IN" b="1" i="1">
                                    <a:latin typeface="Cambria Math" panose="02040503050406030204" pitchFamily="18" charset="0"/>
                                  </a:rPr>
                                  <m:t>𝟐</m:t>
                                </m:r>
                              </m:sub>
                            </m:sSub>
                          </m:den>
                        </m:f>
                      </m:e>
                    </m:d>
                  </m:oMath>
                </a14:m>
                <a:r>
                  <a:rPr lang="en-IN" b="1" dirty="0"/>
                  <a:t> ……….. (5)</a:t>
                </a:r>
              </a:p>
              <a:p>
                <a:endParaRPr lang="en-IN" dirty="0"/>
              </a:p>
            </p:txBody>
          </p:sp>
        </mc:Choice>
        <mc:Fallback xmlns="">
          <p:sp>
            <p:nvSpPr>
              <p:cNvPr id="6" name="Content Placeholder 5"/>
              <p:cNvSpPr>
                <a:spLocks noGrp="1" noRot="1" noChangeAspect="1" noMove="1" noResize="1" noEditPoints="1" noAdjustHandles="1" noChangeArrowheads="1" noChangeShapeType="1" noTextEdit="1"/>
              </p:cNvSpPr>
              <p:nvPr>
                <p:ph sz="half" idx="1"/>
              </p:nvPr>
            </p:nvSpPr>
            <p:spPr>
              <a:xfrm>
                <a:off x="1215887" y="1720850"/>
                <a:ext cx="5181600" cy="5137150"/>
              </a:xfrm>
              <a:blipFill>
                <a:blip r:embed="rId3"/>
                <a:stretch>
                  <a:fillRect l="-941"/>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mc:AlternateContent xmlns:mc="http://schemas.openxmlformats.org/markup-compatibility/2006" xmlns:a14="http://schemas.microsoft.com/office/drawing/2010/main">
        <mc:Choice Requires="a14">
          <p:sp>
            <p:nvSpPr>
              <p:cNvPr id="9" name="Rounded Rectangle 8"/>
              <p:cNvSpPr/>
              <p:nvPr/>
            </p:nvSpPr>
            <p:spPr>
              <a:xfrm>
                <a:off x="6563981" y="2081792"/>
                <a:ext cx="4190447" cy="3108204"/>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14:m>
                  <m:oMathPara xmlns:m="http://schemas.openxmlformats.org/officeDocument/2006/math">
                    <m:oMathParaPr>
                      <m:jc m:val="centerGroup"/>
                    </m:oMathParaPr>
                    <m:oMath xmlns:m="http://schemas.openxmlformats.org/officeDocument/2006/math">
                      <m:sSub>
                        <m:sSubPr>
                          <m:ctrlPr>
                            <a:rPr lang="en-IN" sz="2000" b="1" i="1" smtClean="0">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GB" sz="2000" b="1" i="1" smtClean="0">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r>
                        <a:rPr lang="en-IN" sz="2000" b="1" i="1">
                          <a:solidFill>
                            <a:schemeClr val="tx1"/>
                          </a:solidFill>
                          <a:latin typeface="Cambria Math" panose="02040503050406030204" pitchFamily="18" charset="0"/>
                        </a:rPr>
                        <m:t>𝑰</m:t>
                      </m:r>
                      <m:r>
                        <a:rPr lang="en-IN" sz="2000" b="1" i="1">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GB" sz="2000" b="1" i="1" smtClean="0">
                                      <a:solidFill>
                                        <a:schemeClr val="tx1"/>
                                      </a:solidFill>
                                      <a:latin typeface="Cambria Math" panose="02040503050406030204" pitchFamily="18" charset="0"/>
                                    </a:rPr>
                                    <m:t>𝟐</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b="1" dirty="0">
                  <a:solidFill>
                    <a:schemeClr val="tx1"/>
                  </a:solidFill>
                </a:endParaRPr>
              </a:p>
              <a:p>
                <a:pPr algn="ctr"/>
                <a:endParaRPr lang="en-IN" sz="2000" b="1" dirty="0">
                  <a:solidFill>
                    <a:schemeClr val="tx1"/>
                  </a:solidFill>
                </a:endParaRPr>
              </a:p>
              <a:p>
                <a:pPr algn="ctr"/>
                <a14:m>
                  <m:oMathPara xmlns:m="http://schemas.openxmlformats.org/officeDocument/2006/math">
                    <m:oMathParaPr>
                      <m:jc m:val="centerGroup"/>
                    </m:oMathParaPr>
                    <m:oMath xmlns:m="http://schemas.openxmlformats.org/officeDocument/2006/math">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𝑰</m:t>
                          </m:r>
                        </m:e>
                        <m:sub>
                          <m:r>
                            <a:rPr lang="en-IN" sz="2000" b="1" i="1">
                              <a:solidFill>
                                <a:schemeClr val="tx1"/>
                              </a:solidFill>
                              <a:latin typeface="Cambria Math" panose="02040503050406030204" pitchFamily="18" charset="0"/>
                            </a:rPr>
                            <m:t>𝟐</m:t>
                          </m:r>
                        </m:sub>
                      </m:sSub>
                      <m:r>
                        <a:rPr lang="en-IN" sz="2000" b="1" i="1">
                          <a:solidFill>
                            <a:schemeClr val="tx1"/>
                          </a:solidFill>
                          <a:latin typeface="Cambria Math" panose="02040503050406030204" pitchFamily="18" charset="0"/>
                        </a:rPr>
                        <m:t>=</m:t>
                      </m:r>
                      <m:r>
                        <a:rPr lang="en-IN" sz="2000" b="1" i="1">
                          <a:solidFill>
                            <a:schemeClr val="tx1"/>
                          </a:solidFill>
                          <a:latin typeface="Cambria Math" panose="02040503050406030204" pitchFamily="18" charset="0"/>
                        </a:rPr>
                        <m:t>𝑰</m:t>
                      </m:r>
                      <m:r>
                        <a:rPr lang="en-IN" sz="2000" b="1" i="1">
                          <a:solidFill>
                            <a:schemeClr val="tx1"/>
                          </a:solidFill>
                          <a:latin typeface="Cambria Math" panose="02040503050406030204" pitchFamily="18" charset="0"/>
                        </a:rPr>
                        <m:t> </m:t>
                      </m:r>
                      <m:d>
                        <m:dPr>
                          <m:ctrlPr>
                            <a:rPr lang="en-IN" sz="2000" b="1" i="1">
                              <a:solidFill>
                                <a:schemeClr val="tx1"/>
                              </a:solidFill>
                              <a:latin typeface="Cambria Math" panose="02040503050406030204" pitchFamily="18" charset="0"/>
                            </a:rPr>
                          </m:ctrlPr>
                        </m:dPr>
                        <m:e>
                          <m:f>
                            <m:fPr>
                              <m:ctrlPr>
                                <a:rPr lang="en-IN" sz="2000" b="1" i="1">
                                  <a:solidFill>
                                    <a:schemeClr val="tx1"/>
                                  </a:solidFill>
                                  <a:latin typeface="Cambria Math" panose="02040503050406030204" pitchFamily="18" charset="0"/>
                                </a:rPr>
                              </m:ctrlPr>
                            </m:fPr>
                            <m:num>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num>
                            <m:den>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𝟏</m:t>
                                  </m:r>
                                </m:sub>
                              </m:sSub>
                              <m:r>
                                <a:rPr lang="en-IN" sz="2000" b="1" i="1">
                                  <a:solidFill>
                                    <a:schemeClr val="tx1"/>
                                  </a:solidFill>
                                  <a:latin typeface="Cambria Math" panose="02040503050406030204" pitchFamily="18" charset="0"/>
                                </a:rPr>
                                <m:t>+</m:t>
                              </m:r>
                              <m:sSub>
                                <m:sSubPr>
                                  <m:ctrlPr>
                                    <a:rPr lang="en-IN" sz="2000" b="1" i="1">
                                      <a:solidFill>
                                        <a:schemeClr val="tx1"/>
                                      </a:solidFill>
                                      <a:latin typeface="Cambria Math" panose="02040503050406030204" pitchFamily="18" charset="0"/>
                                    </a:rPr>
                                  </m:ctrlPr>
                                </m:sSubPr>
                                <m:e>
                                  <m:r>
                                    <a:rPr lang="en-IN" sz="2000" b="1" i="1">
                                      <a:solidFill>
                                        <a:schemeClr val="tx1"/>
                                      </a:solidFill>
                                      <a:latin typeface="Cambria Math" panose="02040503050406030204" pitchFamily="18" charset="0"/>
                                    </a:rPr>
                                    <m:t>𝑹</m:t>
                                  </m:r>
                                </m:e>
                                <m:sub>
                                  <m:r>
                                    <a:rPr lang="en-IN" sz="2000" b="1" i="1">
                                      <a:solidFill>
                                        <a:schemeClr val="tx1"/>
                                      </a:solidFill>
                                      <a:latin typeface="Cambria Math" panose="02040503050406030204" pitchFamily="18" charset="0"/>
                                    </a:rPr>
                                    <m:t>𝟐</m:t>
                                  </m:r>
                                </m:sub>
                              </m:sSub>
                            </m:den>
                          </m:f>
                        </m:e>
                      </m:d>
                    </m:oMath>
                  </m:oMathPara>
                </a14:m>
                <a:endParaRPr lang="en-IN" sz="2000" dirty="0">
                  <a:solidFill>
                    <a:schemeClr val="tx1"/>
                  </a:solidFill>
                </a:endParaRPr>
              </a:p>
              <a:p>
                <a:pPr algn="ctr"/>
                <a:endParaRPr lang="en-IN" sz="1632" dirty="0">
                  <a:solidFill>
                    <a:schemeClr val="tx1"/>
                  </a:solidFill>
                </a:endParaRPr>
              </a:p>
            </p:txBody>
          </p:sp>
        </mc:Choice>
        <mc:Fallback xmlns="">
          <p:sp>
            <p:nvSpPr>
              <p:cNvPr id="9" name="Rounded Rectangle 8"/>
              <p:cNvSpPr>
                <a:spLocks noRot="1" noChangeAspect="1" noMove="1" noResize="1" noEditPoints="1" noAdjustHandles="1" noChangeArrowheads="1" noChangeShapeType="1" noTextEdit="1"/>
              </p:cNvSpPr>
              <p:nvPr/>
            </p:nvSpPr>
            <p:spPr>
              <a:xfrm>
                <a:off x="6563981" y="2081792"/>
                <a:ext cx="4190447" cy="3108204"/>
              </a:xfrm>
              <a:prstGeom prst="roundRect">
                <a:avLst/>
              </a:prstGeom>
              <a:blipFill>
                <a:blip r:embed="rId4"/>
                <a:stretch>
                  <a:fillRect/>
                </a:stretch>
              </a:blipFill>
              <a:ln/>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8AEFEC4C-DE87-5EB0-3DED-A8C1A4F0F40E}"/>
              </a:ext>
            </a:extLst>
          </p:cNvPr>
          <p:cNvSpPr txBox="1">
            <a:spLocks/>
          </p:cNvSpPr>
          <p:nvPr/>
        </p:nvSpPr>
        <p:spPr>
          <a:xfrm>
            <a:off x="140390" y="6640973"/>
            <a:ext cx="7096539" cy="480701"/>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
        <p:nvSpPr>
          <p:cNvPr id="12" name="TextBox 11">
            <a:extLst>
              <a:ext uri="{FF2B5EF4-FFF2-40B4-BE49-F238E27FC236}">
                <a16:creationId xmlns:a16="http://schemas.microsoft.com/office/drawing/2014/main" id="{3BD3A5D9-6DFB-B9D2-C497-B817930C3F98}"/>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TextBox 1">
            <a:extLst>
              <a:ext uri="{FF2B5EF4-FFF2-40B4-BE49-F238E27FC236}">
                <a16:creationId xmlns:a16="http://schemas.microsoft.com/office/drawing/2014/main" id="{AFFE82D2-5492-A886-9A23-BB512B845AB3}"/>
              </a:ext>
            </a:extLst>
          </p:cNvPr>
          <p:cNvSpPr txBox="1"/>
          <p:nvPr/>
        </p:nvSpPr>
        <p:spPr>
          <a:xfrm>
            <a:off x="349112" y="1170962"/>
            <a:ext cx="6164744" cy="584775"/>
          </a:xfrm>
          <a:prstGeom prst="rect">
            <a:avLst/>
          </a:prstGeom>
          <a:noFill/>
        </p:spPr>
        <p:txBody>
          <a:bodyPr wrap="square">
            <a:spAutoFit/>
          </a:bodyPr>
          <a:lstStyle/>
          <a:p>
            <a:pPr marL="0" indent="0">
              <a:buNone/>
            </a:pPr>
            <a:r>
              <a:rPr lang="en-IN" sz="3200" b="1" dirty="0"/>
              <a:t>Current divider rule</a:t>
            </a:r>
          </a:p>
        </p:txBody>
      </p:sp>
    </p:spTree>
    <p:extLst>
      <p:ext uri="{BB962C8B-B14F-4D97-AF65-F5344CB8AC3E}">
        <p14:creationId xmlns:p14="http://schemas.microsoft.com/office/powerpoint/2010/main" val="18036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a:xfrm>
            <a:off x="741934" y="2671352"/>
            <a:ext cx="9147502" cy="4351338"/>
          </a:xfrm>
        </p:spPr>
        <p:txBody>
          <a:bodyPr>
            <a:normAutofit/>
          </a:bodyPr>
          <a:lstStyle/>
          <a:p>
            <a:pPr marL="0" indent="0">
              <a:lnSpc>
                <a:spcPct val="150000"/>
              </a:lnSpc>
              <a:buNone/>
            </a:pPr>
            <a:r>
              <a:rPr lang="en-IN" sz="2200" dirty="0">
                <a:cs typeface="Times New Roman" panose="02020603050405020304" pitchFamily="18" charset="0"/>
              </a:rPr>
              <a:t>The current divider rule states that in a parallel circuit, </a:t>
            </a:r>
            <a:r>
              <a:rPr lang="en-IN" sz="2200" b="1" dirty="0">
                <a:cs typeface="Times New Roman" panose="02020603050405020304" pitchFamily="18" charset="0"/>
              </a:rPr>
              <a:t>current through one branch </a:t>
            </a:r>
            <a:r>
              <a:rPr lang="en-IN" sz="2200" dirty="0">
                <a:cs typeface="Times New Roman" panose="02020603050405020304" pitchFamily="18" charset="0"/>
              </a:rPr>
              <a:t>is equal to the product of </a:t>
            </a:r>
            <a:r>
              <a:rPr lang="en-IN" sz="2200" b="1" dirty="0">
                <a:cs typeface="Times New Roman" panose="02020603050405020304" pitchFamily="18" charset="0"/>
              </a:rPr>
              <a:t>line/total current and</a:t>
            </a:r>
            <a:r>
              <a:rPr lang="en-IN" sz="2200" dirty="0">
                <a:cs typeface="Times New Roman" panose="02020603050405020304" pitchFamily="18" charset="0"/>
              </a:rPr>
              <a:t> </a:t>
            </a:r>
            <a:r>
              <a:rPr lang="en-IN" sz="2200" b="1" dirty="0">
                <a:cs typeface="Times New Roman" panose="02020603050405020304" pitchFamily="18" charset="0"/>
              </a:rPr>
              <a:t>resistance of the other branches </a:t>
            </a:r>
            <a:r>
              <a:rPr lang="en-IN" sz="2200" dirty="0">
                <a:cs typeface="Times New Roman" panose="02020603050405020304" pitchFamily="18" charset="0"/>
              </a:rPr>
              <a:t>divided by </a:t>
            </a:r>
            <a:r>
              <a:rPr lang="en-IN" sz="2200" b="1" dirty="0">
                <a:cs typeface="Times New Roman" panose="02020603050405020304" pitchFamily="18" charset="0"/>
              </a:rPr>
              <a:t>the total resistance</a:t>
            </a:r>
            <a:r>
              <a:rPr lang="en-IN" sz="2200" dirty="0">
                <a:cs typeface="Times New Roman" panose="02020603050405020304" pitchFamily="18" charset="0"/>
              </a:rPr>
              <a:t>.</a:t>
            </a:r>
          </a:p>
          <a:p>
            <a:pPr>
              <a:lnSpc>
                <a:spcPct val="150000"/>
              </a:lnSpc>
            </a:pPr>
            <a:endParaRPr lang="en-IN" sz="2200"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28</a:t>
            </a:fld>
            <a:endParaRPr lang="en-US" dirty="0"/>
          </a:p>
        </p:txBody>
      </p:sp>
      <p:sp>
        <p:nvSpPr>
          <p:cNvPr id="3" name="Footer Placeholder 3">
            <a:extLst>
              <a:ext uri="{FF2B5EF4-FFF2-40B4-BE49-F238E27FC236}">
                <a16:creationId xmlns:a16="http://schemas.microsoft.com/office/drawing/2014/main" id="{85314F52-6F15-A393-A802-58E893AFB42E}"/>
              </a:ext>
            </a:extLst>
          </p:cNvPr>
          <p:cNvSpPr txBox="1">
            <a:spLocks/>
          </p:cNvSpPr>
          <p:nvPr/>
        </p:nvSpPr>
        <p:spPr>
          <a:xfrm>
            <a:off x="140390" y="6640973"/>
            <a:ext cx="7096539" cy="480701"/>
          </a:xfr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
        <p:nvSpPr>
          <p:cNvPr id="10" name="TextBox 9">
            <a:extLst>
              <a:ext uri="{FF2B5EF4-FFF2-40B4-BE49-F238E27FC236}">
                <a16:creationId xmlns:a16="http://schemas.microsoft.com/office/drawing/2014/main" id="{68C48DC6-1240-8829-E68D-47E77F1CA7A2}"/>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TextBox 1">
            <a:extLst>
              <a:ext uri="{FF2B5EF4-FFF2-40B4-BE49-F238E27FC236}">
                <a16:creationId xmlns:a16="http://schemas.microsoft.com/office/drawing/2014/main" id="{F918C7B3-09B1-7929-F064-21CD4D7EDFED}"/>
              </a:ext>
            </a:extLst>
          </p:cNvPr>
          <p:cNvSpPr txBox="1"/>
          <p:nvPr/>
        </p:nvSpPr>
        <p:spPr>
          <a:xfrm>
            <a:off x="304386" y="1717614"/>
            <a:ext cx="6164744" cy="584775"/>
          </a:xfrm>
          <a:prstGeom prst="rect">
            <a:avLst/>
          </a:prstGeom>
          <a:noFill/>
        </p:spPr>
        <p:txBody>
          <a:bodyPr wrap="square">
            <a:spAutoFit/>
          </a:bodyPr>
          <a:lstStyle/>
          <a:p>
            <a:pPr marL="0" indent="0">
              <a:buNone/>
            </a:pPr>
            <a:r>
              <a:rPr lang="en-IN" sz="3200" b="1" dirty="0"/>
              <a:t>Current divider rule</a:t>
            </a:r>
          </a:p>
        </p:txBody>
      </p:sp>
    </p:spTree>
    <p:extLst>
      <p:ext uri="{BB962C8B-B14F-4D97-AF65-F5344CB8AC3E}">
        <p14:creationId xmlns:p14="http://schemas.microsoft.com/office/powerpoint/2010/main" val="16182239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2002736"/>
            <a:ext cx="10133761" cy="4757490"/>
          </a:xfrm>
        </p:spPr>
        <p:txBody>
          <a:bodyPr>
            <a:normAutofit/>
          </a:bodyPr>
          <a:lstStyle/>
          <a:p>
            <a:pPr marL="0" indent="0">
              <a:buNone/>
            </a:pPr>
            <a:r>
              <a:rPr lang="en-IN" dirty="0"/>
              <a:t>Calculate the current flowing through the various resistors in the circuit.</a:t>
            </a:r>
          </a:p>
          <a:p>
            <a:pPr marL="0" indent="0">
              <a:buNone/>
            </a:pPr>
            <a:endParaRPr lang="en-IN" dirty="0"/>
          </a:p>
          <a:p>
            <a:pPr marL="673707" indent="-673707">
              <a:buFont typeface="+mj-lt"/>
              <a:buAutoNum type="arabicPeriod"/>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7" name="Picture 6">
            <a:extLst>
              <a:ext uri="{FF2B5EF4-FFF2-40B4-BE49-F238E27FC236}">
                <a16:creationId xmlns:a16="http://schemas.microsoft.com/office/drawing/2014/main" id="{FADEAD58-8129-AACA-4192-39C90CBCD7E9}"/>
              </a:ext>
            </a:extLst>
          </p:cNvPr>
          <p:cNvPicPr>
            <a:picLocks noChangeAspect="1"/>
          </p:cNvPicPr>
          <p:nvPr/>
        </p:nvPicPr>
        <p:blipFill>
          <a:blip r:embed="rId3"/>
          <a:stretch>
            <a:fillRect/>
          </a:stretch>
        </p:blipFill>
        <p:spPr>
          <a:xfrm>
            <a:off x="3275258" y="2698132"/>
            <a:ext cx="4438650" cy="3143250"/>
          </a:xfrm>
          <a:prstGeom prst="rect">
            <a:avLst/>
          </a:prstGeom>
        </p:spPr>
      </p:pic>
      <p:sp>
        <p:nvSpPr>
          <p:cNvPr id="6" name="Footer Placeholder 3">
            <a:extLst>
              <a:ext uri="{FF2B5EF4-FFF2-40B4-BE49-F238E27FC236}">
                <a16:creationId xmlns:a16="http://schemas.microsoft.com/office/drawing/2014/main" id="{C26E2C30-B315-9FF8-CF0D-E597106D090A}"/>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TextBox 9">
            <a:extLst>
              <a:ext uri="{FF2B5EF4-FFF2-40B4-BE49-F238E27FC236}">
                <a16:creationId xmlns:a16="http://schemas.microsoft.com/office/drawing/2014/main" id="{64DAD340-2DE1-00DA-7ED8-051F8B9419F3}"/>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1568116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8941" y="2123833"/>
            <a:ext cx="10133761" cy="4757490"/>
          </a:xfrm>
        </p:spPr>
        <p:txBody>
          <a:bodyPr>
            <a:normAutofit/>
          </a:bodyPr>
          <a:lstStyle/>
          <a:p>
            <a:pPr marL="0" indent="0">
              <a:buNone/>
            </a:pPr>
            <a:r>
              <a:rPr lang="en-IN" dirty="0"/>
              <a:t>Calculate the current flowing through the various resistors in the circuit.</a:t>
            </a:r>
          </a:p>
          <a:p>
            <a:pPr marL="0" indent="0">
              <a:buNone/>
            </a:pPr>
            <a:endParaRPr lang="en-IN" dirty="0"/>
          </a:p>
          <a:p>
            <a:pPr marL="673707" indent="-673707">
              <a:buFont typeface="+mj-lt"/>
              <a:buAutoNum type="arabicPeriod"/>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8" name="Picture 7">
            <a:extLst>
              <a:ext uri="{FF2B5EF4-FFF2-40B4-BE49-F238E27FC236}">
                <a16:creationId xmlns:a16="http://schemas.microsoft.com/office/drawing/2014/main" id="{C23BC9D4-10BA-7FDB-CDB8-866023AE79AE}"/>
              </a:ext>
            </a:extLst>
          </p:cNvPr>
          <p:cNvPicPr>
            <a:picLocks noChangeAspect="1"/>
          </p:cNvPicPr>
          <p:nvPr/>
        </p:nvPicPr>
        <p:blipFill>
          <a:blip r:embed="rId3"/>
          <a:stretch>
            <a:fillRect/>
          </a:stretch>
        </p:blipFill>
        <p:spPr>
          <a:xfrm>
            <a:off x="1133890" y="3328781"/>
            <a:ext cx="4667250" cy="2971800"/>
          </a:xfrm>
          <a:prstGeom prst="rect">
            <a:avLst/>
          </a:prstGeom>
        </p:spPr>
      </p:pic>
      <p:sp>
        <p:nvSpPr>
          <p:cNvPr id="6" name="Footer Placeholder 3">
            <a:extLst>
              <a:ext uri="{FF2B5EF4-FFF2-40B4-BE49-F238E27FC236}">
                <a16:creationId xmlns:a16="http://schemas.microsoft.com/office/drawing/2014/main" id="{9C53A68D-DCEC-4309-BAB4-CBBF17D15A6D}"/>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TextBox 9">
            <a:extLst>
              <a:ext uri="{FF2B5EF4-FFF2-40B4-BE49-F238E27FC236}">
                <a16:creationId xmlns:a16="http://schemas.microsoft.com/office/drawing/2014/main" id="{B83647FA-E8BF-28ED-258F-3E58464BBDAD}"/>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257704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Calculate the Voltage across the various resistors in the circuit.</a:t>
            </a:r>
          </a:p>
          <a:p>
            <a:pPr marL="0" indent="0">
              <a:buNone/>
            </a:pPr>
            <a:endParaRPr lang="en-IN" dirty="0"/>
          </a:p>
          <a:p>
            <a:pPr marL="673707" indent="-673707">
              <a:buFont typeface="+mj-lt"/>
              <a:buAutoNum type="arabicPeriod"/>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pic>
        <p:nvPicPr>
          <p:cNvPr id="7" name="Picture 6">
            <a:extLst>
              <a:ext uri="{FF2B5EF4-FFF2-40B4-BE49-F238E27FC236}">
                <a16:creationId xmlns:a16="http://schemas.microsoft.com/office/drawing/2014/main" id="{09502C9C-CD12-091C-C5F1-BB286E6D6A19}"/>
              </a:ext>
            </a:extLst>
          </p:cNvPr>
          <p:cNvPicPr>
            <a:picLocks noChangeAspect="1"/>
          </p:cNvPicPr>
          <p:nvPr/>
        </p:nvPicPr>
        <p:blipFill>
          <a:blip r:embed="rId3"/>
          <a:stretch>
            <a:fillRect/>
          </a:stretch>
        </p:blipFill>
        <p:spPr>
          <a:xfrm>
            <a:off x="161925" y="2647949"/>
            <a:ext cx="5934075" cy="2609850"/>
          </a:xfrm>
          <a:prstGeom prst="rect">
            <a:avLst/>
          </a:prstGeom>
        </p:spPr>
      </p:pic>
      <p:sp>
        <p:nvSpPr>
          <p:cNvPr id="6" name="Footer Placeholder 3">
            <a:extLst>
              <a:ext uri="{FF2B5EF4-FFF2-40B4-BE49-F238E27FC236}">
                <a16:creationId xmlns:a16="http://schemas.microsoft.com/office/drawing/2014/main" id="{A8F4F36E-988C-2421-F828-13D55547224C}"/>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10" name="TextBox 9">
            <a:extLst>
              <a:ext uri="{FF2B5EF4-FFF2-40B4-BE49-F238E27FC236}">
                <a16:creationId xmlns:a16="http://schemas.microsoft.com/office/drawing/2014/main" id="{0DB13508-65E8-E834-C067-7BB38ED5C8E4}"/>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1777267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Three resistors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𝐴</m:t>
                        </m:r>
                      </m:sub>
                    </m:sSub>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𝐵</m:t>
                        </m:r>
                      </m:sub>
                    </m:sSub>
                    <m:r>
                      <a:rPr lang="en-GB" b="0" i="1" smtClean="0">
                        <a:latin typeface="Cambria Math" panose="02040503050406030204" pitchFamily="18" charset="0"/>
                      </a:rPr>
                      <m:t> </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𝑅</m:t>
                        </m:r>
                      </m:e>
                      <m:sub>
                        <m:r>
                          <a:rPr lang="en-GB" b="0" i="1" smtClean="0">
                            <a:latin typeface="Cambria Math" panose="02040503050406030204" pitchFamily="18" charset="0"/>
                          </a:rPr>
                          <m:t>𝑐</m:t>
                        </m:r>
                      </m:sub>
                    </m:sSub>
                    <m:r>
                      <a:rPr lang="en-GB" b="0" i="1" smtClean="0">
                        <a:latin typeface="Cambria Math" panose="02040503050406030204" pitchFamily="18" charset="0"/>
                      </a:rPr>
                      <m:t>)</m:t>
                    </m:r>
                  </m:oMath>
                </a14:m>
                <a:r>
                  <a:rPr lang="en-IN" dirty="0"/>
                  <a:t>are connected in series to a 250V Voltage Source.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𝑐</m:t>
                        </m:r>
                      </m:sub>
                    </m:sSub>
                    <m:r>
                      <a:rPr lang="en-GB" b="0" i="1" smtClean="0">
                        <a:latin typeface="Cambria Math" panose="02040503050406030204" pitchFamily="18" charset="0"/>
                      </a:rPr>
                      <m:t>=50</m:t>
                    </m:r>
                    <m:r>
                      <m:rPr>
                        <m:sty m:val="p"/>
                      </m:rPr>
                      <a:rPr lang="el-GR" b="0" i="1" smtClean="0">
                        <a:latin typeface="Cambria Math" panose="02040503050406030204" pitchFamily="18" charset="0"/>
                      </a:rPr>
                      <m:t>Ω</m:t>
                    </m:r>
                    <m:r>
                      <a:rPr lang="en-GB" b="0" i="1" smtClean="0">
                        <a:latin typeface="Cambria Math" panose="02040503050406030204" pitchFamily="18" charset="0"/>
                      </a:rPr>
                      <m:t>, </m:t>
                    </m:r>
                    <m:sSub>
                      <m:sSubPr>
                        <m:ctrlPr>
                          <a:rPr lang="en-GB" i="1">
                            <a:latin typeface="Cambria Math" panose="02040503050406030204" pitchFamily="18" charset="0"/>
                          </a:rPr>
                        </m:ctrlPr>
                      </m:sSubPr>
                      <m:e>
                        <m:r>
                          <a:rPr lang="en-GB" b="0" i="1" smtClean="0">
                            <a:latin typeface="Cambria Math" panose="02040503050406030204" pitchFamily="18" charset="0"/>
                          </a:rPr>
                          <m:t>𝑉</m:t>
                        </m:r>
                      </m:e>
                      <m:sub>
                        <m:r>
                          <a:rPr lang="en-GB" i="1">
                            <a:latin typeface="Cambria Math" panose="02040503050406030204" pitchFamily="18" charset="0"/>
                          </a:rPr>
                          <m:t>𝐵</m:t>
                        </m:r>
                      </m:sub>
                    </m:sSub>
                    <m:r>
                      <a:rPr lang="en-GB" b="0" i="1" smtClean="0">
                        <a:latin typeface="Cambria Math" panose="02040503050406030204" pitchFamily="18" charset="0"/>
                      </a:rPr>
                      <m:t>=80</m:t>
                    </m:r>
                    <m:r>
                      <a:rPr lang="en-GB" b="0" i="1" smtClean="0">
                        <a:latin typeface="Cambria Math" panose="02040503050406030204" pitchFamily="18" charset="0"/>
                      </a:rPr>
                      <m:t>𝑉</m:t>
                    </m:r>
                    <m:r>
                      <a:rPr lang="en-GB" b="0" i="1" smtClean="0">
                        <a:latin typeface="Cambria Math" panose="02040503050406030204" pitchFamily="18" charset="0"/>
                      </a:rPr>
                      <m:t>,</m:t>
                    </m:r>
                  </m:oMath>
                </a14:m>
                <a:r>
                  <a:rPr lang="en-IN" dirty="0"/>
                  <a:t> Total current = 2A. Calculate </a:t>
                </a:r>
                <a14:m>
                  <m:oMath xmlns:m="http://schemas.openxmlformats.org/officeDocument/2006/math">
                    <m:sSub>
                      <m:sSubPr>
                        <m:ctrlPr>
                          <a:rPr lang="en-IN"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𝐴</m:t>
                        </m:r>
                      </m:sub>
                    </m:sSub>
                    <m:r>
                      <a:rPr lang="en-GB" i="1">
                        <a:latin typeface="Cambria Math" panose="02040503050406030204" pitchFamily="18" charset="0"/>
                      </a:rPr>
                      <m:t> </m:t>
                    </m:r>
                    <m:sSub>
                      <m:sSubPr>
                        <m:ctrlPr>
                          <a:rPr lang="en-GB" i="1">
                            <a:latin typeface="Cambria Math" panose="02040503050406030204" pitchFamily="18" charset="0"/>
                          </a:rPr>
                        </m:ctrlPr>
                      </m:sSubPr>
                      <m:e>
                        <m:r>
                          <a:rPr lang="en-GB" i="1">
                            <a:latin typeface="Cambria Math" panose="02040503050406030204" pitchFamily="18" charset="0"/>
                          </a:rPr>
                          <m:t>𝑅</m:t>
                        </m:r>
                      </m:e>
                      <m:sub>
                        <m:r>
                          <a:rPr lang="en-GB" i="1">
                            <a:latin typeface="Cambria Math" panose="02040503050406030204" pitchFamily="18" charset="0"/>
                          </a:rPr>
                          <m:t>𝐵</m:t>
                        </m:r>
                      </m:sub>
                    </m:sSub>
                  </m:oMath>
                </a14:m>
                <a:endParaRPr lang="en-IN" dirty="0"/>
              </a:p>
              <a:p>
                <a:pPr marL="673707" indent="-673707">
                  <a:buFont typeface="+mj-lt"/>
                  <a:buAutoNum type="arabicPeriod"/>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23850" y="1600201"/>
                <a:ext cx="10133761" cy="4757490"/>
              </a:xfrm>
              <a:blipFill>
                <a:blip r:embed="rId3"/>
                <a:stretch>
                  <a:fillRect l="-1203" t="-2179" r="-120"/>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32</a:t>
            </a:fld>
            <a:endParaRPr lang="en-US" dirty="0"/>
          </a:p>
        </p:txBody>
      </p:sp>
      <p:sp>
        <p:nvSpPr>
          <p:cNvPr id="6" name="Footer Placeholder 3">
            <a:extLst>
              <a:ext uri="{FF2B5EF4-FFF2-40B4-BE49-F238E27FC236}">
                <a16:creationId xmlns:a16="http://schemas.microsoft.com/office/drawing/2014/main" id="{1578F6B1-DA6E-BA82-3BD6-976170FB7CEE}"/>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9" name="TextBox 8">
            <a:extLst>
              <a:ext uri="{FF2B5EF4-FFF2-40B4-BE49-F238E27FC236}">
                <a16:creationId xmlns:a16="http://schemas.microsoft.com/office/drawing/2014/main" id="{6C459419-BC8D-FFD0-90F0-98CD6EBA5C1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98012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850" y="1600201"/>
            <a:ext cx="10133761" cy="4757490"/>
          </a:xfrm>
        </p:spPr>
        <p:txBody>
          <a:bodyPr>
            <a:normAutofit/>
          </a:bodyPr>
          <a:lstStyle/>
          <a:p>
            <a:pPr marL="0" indent="0">
              <a:buNone/>
            </a:pPr>
            <a:r>
              <a:rPr lang="en-IN" dirty="0"/>
              <a:t>Three resistors 5</a:t>
            </a:r>
            <a:r>
              <a:rPr lang="el-GR" dirty="0"/>
              <a:t>Ω</a:t>
            </a:r>
            <a:r>
              <a:rPr lang="en-GB" dirty="0"/>
              <a:t>, 10</a:t>
            </a:r>
            <a:r>
              <a:rPr lang="el-GR" dirty="0"/>
              <a:t>Ω</a:t>
            </a:r>
            <a:r>
              <a:rPr lang="en-GB" dirty="0"/>
              <a:t>, and 15</a:t>
            </a:r>
            <a:r>
              <a:rPr lang="el-GR" dirty="0"/>
              <a:t>Ω</a:t>
            </a:r>
            <a:r>
              <a:rPr lang="en-GB" dirty="0"/>
              <a:t> </a:t>
            </a:r>
            <a:r>
              <a:rPr lang="en-IN" dirty="0"/>
              <a:t>are connected in parallel. If the Current in 10</a:t>
            </a:r>
            <a:r>
              <a:rPr lang="el-GR" dirty="0"/>
              <a:t>Ω</a:t>
            </a:r>
            <a:r>
              <a:rPr lang="en-GB" dirty="0"/>
              <a:t> resistor is 3A. Calculate the current in other resistors, total current also the voltage applied to the circuit.</a:t>
            </a:r>
            <a:endParaRPr lang="en-IN" dirty="0"/>
          </a:p>
          <a:p>
            <a:pPr marL="673707" indent="-673707">
              <a:buFont typeface="+mj-lt"/>
              <a:buAutoNum type="arabicPeriod"/>
            </a:pPr>
            <a:endParaRPr lang="en-IN"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33</a:t>
            </a:fld>
            <a:endParaRPr lang="en-US" dirty="0"/>
          </a:p>
        </p:txBody>
      </p:sp>
      <p:sp>
        <p:nvSpPr>
          <p:cNvPr id="6" name="Footer Placeholder 3">
            <a:extLst>
              <a:ext uri="{FF2B5EF4-FFF2-40B4-BE49-F238E27FC236}">
                <a16:creationId xmlns:a16="http://schemas.microsoft.com/office/drawing/2014/main" id="{8E679160-E94C-82FA-1C40-A09EB4DC1DB2}"/>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9" name="TextBox 8">
            <a:extLst>
              <a:ext uri="{FF2B5EF4-FFF2-40B4-BE49-F238E27FC236}">
                <a16:creationId xmlns:a16="http://schemas.microsoft.com/office/drawing/2014/main" id="{E8062D8C-A9D2-DE64-DED8-55D057C9E621}"/>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1182186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a:latin typeface="+mn-lt"/>
              </a:rPr>
              <a:t>Kirchhoff’s Current Law</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2" name="Rectangle 1">
            <a:extLst>
              <a:ext uri="{FF2B5EF4-FFF2-40B4-BE49-F238E27FC236}">
                <a16:creationId xmlns:a16="http://schemas.microsoft.com/office/drawing/2014/main" id="{EA623F4B-8E48-DB8C-929B-D47E7A5E714E}"/>
              </a:ext>
            </a:extLst>
          </p:cNvPr>
          <p:cNvSpPr>
            <a:spLocks noChangeArrowheads="1"/>
          </p:cNvSpPr>
          <p:nvPr/>
        </p:nvSpPr>
        <p:spPr bwMode="auto">
          <a:xfrm>
            <a:off x="372717" y="1887475"/>
            <a:ext cx="10904630" cy="14465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Kirchhoff’s Current Law (KCL) states that the algebraic sum of currents leaving (or entering) a node is equal to zero.</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lang="en-GB" altLang="en-US" sz="2200" dirty="0">
                <a:solidFill>
                  <a:srgbClr val="444444"/>
                </a:solidFill>
                <a:latin typeface="Cambria" panose="02040503050406030204" pitchFamily="18" charset="0"/>
                <a:ea typeface="Cambria" panose="02040503050406030204" pitchFamily="18" charset="0"/>
              </a:rPr>
              <a:t>It can be represented as</a:t>
            </a:r>
            <a:endParaRPr kumimoji="0" lang="en-US" altLang="en-US" sz="2200" i="0" u="none" strike="noStrike" cap="none" normalizeH="0" baseline="0" dirty="0">
              <a:ln>
                <a:noFill/>
              </a:ln>
              <a:solidFill>
                <a:schemeClr val="tx1"/>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798EF88-29AA-B2DF-7D58-072BF13EBB2E}"/>
              </a:ext>
            </a:extLst>
          </p:cNvPr>
          <p:cNvPicPr>
            <a:picLocks noChangeAspect="1"/>
          </p:cNvPicPr>
          <p:nvPr/>
        </p:nvPicPr>
        <p:blipFill>
          <a:blip r:embed="rId2"/>
          <a:stretch>
            <a:fillRect/>
          </a:stretch>
        </p:blipFill>
        <p:spPr>
          <a:xfrm>
            <a:off x="7579622" y="2889803"/>
            <a:ext cx="3104942" cy="2602945"/>
          </a:xfrm>
          <a:prstGeom prst="rect">
            <a:avLst/>
          </a:prstGeom>
        </p:spPr>
      </p:pic>
      <p:pic>
        <p:nvPicPr>
          <p:cNvPr id="9" name="Picture 8">
            <a:extLst>
              <a:ext uri="{FF2B5EF4-FFF2-40B4-BE49-F238E27FC236}">
                <a16:creationId xmlns:a16="http://schemas.microsoft.com/office/drawing/2014/main" id="{0DE568C9-2A64-BF00-E271-02FBD6E5AE65}"/>
              </a:ext>
            </a:extLst>
          </p:cNvPr>
          <p:cNvPicPr>
            <a:picLocks noChangeAspect="1"/>
          </p:cNvPicPr>
          <p:nvPr/>
        </p:nvPicPr>
        <p:blipFill>
          <a:blip r:embed="rId3"/>
          <a:stretch>
            <a:fillRect/>
          </a:stretch>
        </p:blipFill>
        <p:spPr>
          <a:xfrm>
            <a:off x="762828" y="3523976"/>
            <a:ext cx="1352550" cy="857250"/>
          </a:xfrm>
          <a:prstGeom prst="rect">
            <a:avLst/>
          </a:prstGeom>
        </p:spPr>
      </p:pic>
      <p:sp>
        <p:nvSpPr>
          <p:cNvPr id="12" name="TextBox 11">
            <a:extLst>
              <a:ext uri="{FF2B5EF4-FFF2-40B4-BE49-F238E27FC236}">
                <a16:creationId xmlns:a16="http://schemas.microsoft.com/office/drawing/2014/main" id="{441D23F6-F972-581B-34B7-6C0C2E4A082F}"/>
              </a:ext>
            </a:extLst>
          </p:cNvPr>
          <p:cNvSpPr txBox="1"/>
          <p:nvPr/>
        </p:nvSpPr>
        <p:spPr>
          <a:xfrm>
            <a:off x="372717" y="4571177"/>
            <a:ext cx="7709038" cy="1107996"/>
          </a:xfrm>
          <a:prstGeom prst="rect">
            <a:avLst/>
          </a:prstGeom>
          <a:noFill/>
        </p:spPr>
        <p:txBody>
          <a:bodyPr wrap="square">
            <a:spAutoFit/>
          </a:bodyPr>
          <a:lstStyle/>
          <a:p>
            <a:pPr algn="l"/>
            <a:r>
              <a:rPr lang="en-GB" sz="2200" dirty="0">
                <a:solidFill>
                  <a:srgbClr val="000000"/>
                </a:solidFill>
                <a:latin typeface="Cambria" panose="02040503050406030204" pitchFamily="18" charset="0"/>
                <a:ea typeface="Cambria" panose="02040503050406030204" pitchFamily="18" charset="0"/>
              </a:rPr>
              <a:t>w</a:t>
            </a:r>
            <a:r>
              <a:rPr lang="en-GB" sz="2200" b="0" i="0" dirty="0">
                <a:solidFill>
                  <a:srgbClr val="000000"/>
                </a:solidFill>
                <a:effectLst/>
                <a:latin typeface="Cambria" panose="02040503050406030204" pitchFamily="18" charset="0"/>
                <a:ea typeface="Cambria" panose="02040503050406030204" pitchFamily="18" charset="0"/>
              </a:rPr>
              <a:t>here,</a:t>
            </a:r>
          </a:p>
          <a:p>
            <a:pPr algn="l"/>
            <a:r>
              <a:rPr lang="en-GB" sz="2200" b="1" i="1" dirty="0" err="1">
                <a:solidFill>
                  <a:srgbClr val="000000"/>
                </a:solidFill>
                <a:effectLst/>
                <a:latin typeface="Cambria" panose="02040503050406030204" pitchFamily="18" charset="0"/>
                <a:ea typeface="Cambria" panose="02040503050406030204" pitchFamily="18" charset="0"/>
              </a:rPr>
              <a:t>I</a:t>
            </a:r>
            <a:r>
              <a:rPr lang="en-GB" sz="2200" b="1" i="1" baseline="-25000" dirty="0" err="1">
                <a:solidFill>
                  <a:srgbClr val="000000"/>
                </a:solidFill>
                <a:effectLst/>
                <a:latin typeface="Cambria" panose="02040503050406030204" pitchFamily="18" charset="0"/>
                <a:ea typeface="Cambria" panose="02040503050406030204" pitchFamily="18" charset="0"/>
              </a:rPr>
              <a:t>m</a:t>
            </a:r>
            <a:r>
              <a:rPr lang="en-GB" sz="2200" b="0" i="0" dirty="0">
                <a:solidFill>
                  <a:srgbClr val="000000"/>
                </a:solidFill>
                <a:effectLst/>
                <a:latin typeface="Cambria" panose="02040503050406030204" pitchFamily="18" charset="0"/>
                <a:ea typeface="Cambria" panose="02040503050406030204" pitchFamily="18" charset="0"/>
              </a:rPr>
              <a:t> is the </a:t>
            </a:r>
            <a:r>
              <a:rPr lang="en-GB" sz="2200" b="0" i="0" dirty="0" err="1">
                <a:solidFill>
                  <a:srgbClr val="000000"/>
                </a:solidFill>
                <a:effectLst/>
                <a:latin typeface="Cambria" panose="02040503050406030204" pitchFamily="18" charset="0"/>
                <a:ea typeface="Cambria" panose="02040503050406030204" pitchFamily="18" charset="0"/>
              </a:rPr>
              <a:t>m</a:t>
            </a:r>
            <a:r>
              <a:rPr lang="en-GB" sz="2200" b="0" i="0" baseline="30000" dirty="0" err="1">
                <a:solidFill>
                  <a:srgbClr val="000000"/>
                </a:solidFill>
                <a:effectLst/>
                <a:latin typeface="Cambria" panose="02040503050406030204" pitchFamily="18" charset="0"/>
                <a:ea typeface="Cambria" panose="02040503050406030204" pitchFamily="18" charset="0"/>
              </a:rPr>
              <a:t>th</a:t>
            </a:r>
            <a:r>
              <a:rPr lang="en-GB" sz="2200" b="0" i="0" dirty="0">
                <a:solidFill>
                  <a:srgbClr val="000000"/>
                </a:solidFill>
                <a:effectLst/>
                <a:latin typeface="Cambria" panose="02040503050406030204" pitchFamily="18" charset="0"/>
                <a:ea typeface="Cambria" panose="02040503050406030204" pitchFamily="18" charset="0"/>
              </a:rPr>
              <a:t> branch current leaving the node.</a:t>
            </a:r>
          </a:p>
          <a:p>
            <a:pPr algn="l"/>
            <a:r>
              <a:rPr lang="en-GB" sz="2200" b="1" i="1" dirty="0">
                <a:solidFill>
                  <a:srgbClr val="000000"/>
                </a:solidFill>
                <a:effectLst/>
                <a:latin typeface="Cambria" panose="02040503050406030204" pitchFamily="18" charset="0"/>
                <a:ea typeface="Cambria" panose="02040503050406030204" pitchFamily="18" charset="0"/>
              </a:rPr>
              <a:t>M</a:t>
            </a:r>
            <a:r>
              <a:rPr lang="en-GB" sz="2200" b="0" i="0" dirty="0">
                <a:solidFill>
                  <a:srgbClr val="000000"/>
                </a:solidFill>
                <a:effectLst/>
                <a:latin typeface="Cambria" panose="02040503050406030204" pitchFamily="18" charset="0"/>
                <a:ea typeface="Cambria" panose="02040503050406030204" pitchFamily="18" charset="0"/>
              </a:rPr>
              <a:t> is the number of branches that are connected to a node.</a:t>
            </a:r>
          </a:p>
        </p:txBody>
      </p:sp>
    </p:spTree>
    <p:extLst>
      <p:ext uri="{BB962C8B-B14F-4D97-AF65-F5344CB8AC3E}">
        <p14:creationId xmlns:p14="http://schemas.microsoft.com/office/powerpoint/2010/main" val="11673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a:latin typeface="+mn-lt"/>
              </a:rPr>
              <a:t>Kirchhoff’s Current Law</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2" name="Rectangle 1">
                <a:extLst>
                  <a:ext uri="{FF2B5EF4-FFF2-40B4-BE49-F238E27FC236}">
                    <a16:creationId xmlns:a16="http://schemas.microsoft.com/office/drawing/2014/main" id="{EA623F4B-8E48-DB8C-929B-D47E7A5E714E}"/>
                  </a:ext>
                </a:extLst>
              </p:cNvPr>
              <p:cNvSpPr>
                <a:spLocks noChangeArrowheads="1"/>
              </p:cNvSpPr>
              <p:nvPr/>
            </p:nvSpPr>
            <p:spPr bwMode="auto">
              <a:xfrm>
                <a:off x="382657" y="2037101"/>
                <a:ext cx="6942483" cy="4418069"/>
              </a:xfrm>
              <a:prstGeom prst="rect">
                <a:avLst/>
              </a:prstGeom>
              <a:solidFill>
                <a:srgbClr val="FFFFFF"/>
              </a:solidFill>
              <a:ln>
                <a:noFill/>
              </a:ln>
              <a:effectLst/>
              <a:extLs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The KCL equation at node P will be</a:t>
                </a:r>
              </a:p>
              <a:p>
                <a:pPr marL="0" marR="0" lvl="0" indent="0" algn="just" defTabSz="914400" rtl="0" eaLnBrk="0" fontAlgn="base" latinLnBrk="0" hangingPunct="0">
                  <a:lnSpc>
                    <a:spcPct val="100000"/>
                  </a:lnSpc>
                  <a:spcBef>
                    <a:spcPct val="0"/>
                  </a:spcBef>
                  <a:spcAft>
                    <a:spcPct val="0"/>
                  </a:spcAft>
                  <a:buClrTx/>
                  <a:buSzTx/>
                  <a:buFontTx/>
                  <a:buNone/>
                  <a:tabLst/>
                </a:pPr>
                <a:endParaRPr lang="en-GB" altLang="en-US" sz="2200" dirty="0">
                  <a:solidFill>
                    <a:srgbClr val="444444"/>
                  </a:solidFill>
                  <a:latin typeface="Cambria" panose="02040503050406030204" pitchFamily="18" charset="0"/>
                  <a:ea typeface="Cambria" panose="02040503050406030204" pitchFamily="18" charset="0"/>
                </a:endParaRPr>
              </a:p>
              <a:p>
                <a:pPr algn="just">
                  <a:lnSpc>
                    <a:spcPct val="107000"/>
                  </a:lnSpc>
                  <a:spcAft>
                    <a:spcPts val="800"/>
                  </a:spcAft>
                </a:pPr>
                <a14:m>
                  <m:oMathPara xmlns:m="http://schemas.openxmlformats.org/officeDocument/2006/math">
                    <m:oMathParaPr>
                      <m:jc m:val="centerGroup"/>
                    </m:oMathParaPr>
                    <m:oMath xmlns:m="http://schemas.openxmlformats.org/officeDocument/2006/math">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1</m:t>
                          </m:r>
                        </m:sub>
                      </m:sSub>
                      <m:r>
                        <a:rPr lang="en-GB" sz="24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2</m:t>
                          </m:r>
                        </m:sub>
                      </m:sSub>
                      <m:r>
                        <a:rPr lang="en-GB" sz="24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3</m:t>
                          </m:r>
                        </m:sub>
                      </m:sSub>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3</m:t>
                          </m:r>
                        </m:sub>
                      </m:sSub>
                      <m:r>
                        <a:rPr lang="en-GB" sz="24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4</m:t>
                          </m:r>
                        </m:sub>
                      </m:sSub>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=0</m:t>
                      </m:r>
                    </m:oMath>
                  </m:oMathPara>
                </a14:m>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07000"/>
                  </a:lnSpc>
                  <a:spcAft>
                    <a:spcPts val="800"/>
                  </a:spcAft>
                </a:pPr>
                <a14:m>
                  <m:oMathPara xmlns:m="http://schemas.openxmlformats.org/officeDocument/2006/math">
                    <m:oMathParaPr>
                      <m:jc m:val="centerGroup"/>
                    </m:oMathParaPr>
                    <m:oMath xmlns:m="http://schemas.openxmlformats.org/officeDocument/2006/math">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1</m:t>
                          </m:r>
                        </m:sub>
                      </m:sSub>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2</m:t>
                          </m:r>
                        </m:sub>
                      </m:sSub>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3</m:t>
                          </m:r>
                        </m:sub>
                      </m:sSub>
                      <m:r>
                        <a:rPr lang="en-GB" sz="24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3</m:t>
                          </m:r>
                        </m:sub>
                      </m:sSub>
                      <m:r>
                        <a:rPr lang="en-GB" sz="24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kern="100">
                              <a:effectLst/>
                              <a:latin typeface="Cambria Math" panose="02040503050406030204" pitchFamily="18" charset="0"/>
                              <a:ea typeface="DengXian" panose="02010600030101010101" pitchFamily="2" charset="-122"/>
                              <a:cs typeface="Arial" panose="020B0604020202020204" pitchFamily="34" charset="0"/>
                            </a:rPr>
                            <m:t>𝐼</m:t>
                          </m:r>
                        </m:e>
                        <m:sub>
                          <m:r>
                            <a:rPr lang="en-GB" sz="2400" i="1" kern="100">
                              <a:effectLst/>
                              <a:latin typeface="Cambria Math" panose="02040503050406030204" pitchFamily="18" charset="0"/>
                              <a:ea typeface="DengXian" panose="02010600030101010101" pitchFamily="2" charset="-122"/>
                              <a:cs typeface="Arial" panose="020B0604020202020204" pitchFamily="34" charset="0"/>
                            </a:rPr>
                            <m:t>4</m:t>
                          </m:r>
                        </m:sub>
                      </m:sSub>
                    </m:oMath>
                  </m:oMathPara>
                </a14:m>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endParaRP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altLang="en-US" sz="2200" dirty="0">
                    <a:solidFill>
                      <a:srgbClr val="444444"/>
                    </a:solidFill>
                    <a:latin typeface="Cambria" panose="02040503050406030204" pitchFamily="18" charset="0"/>
                    <a:ea typeface="Cambria" panose="02040503050406030204" pitchFamily="18" charset="0"/>
                  </a:rPr>
                  <a:t>W</a:t>
                </a: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e will consider positive sign when the current leaves a node and negative sign when it enters a node. </a:t>
                </a:r>
              </a:p>
              <a:p>
                <a:pPr marL="342900" marR="0" lvl="0" indent="-34290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altLang="en-US" sz="2200" dirty="0">
                    <a:solidFill>
                      <a:srgbClr val="444444"/>
                    </a:solidFill>
                    <a:latin typeface="Cambria" panose="02040503050406030204" pitchFamily="18" charset="0"/>
                    <a:ea typeface="Cambria" panose="02040503050406030204" pitchFamily="18" charset="0"/>
                  </a:rPr>
                  <a:t>We can </a:t>
                </a:r>
                <a:r>
                  <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rPr>
                  <a:t>consider negative sign when the current leaves a node and positive sign when it enters a node. In both cases, the result will be same.</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200" i="0" u="none" strike="noStrike" cap="none" normalizeH="0" baseline="0" dirty="0">
                  <a:ln>
                    <a:noFill/>
                  </a:ln>
                  <a:solidFill>
                    <a:srgbClr val="444444"/>
                  </a:solidFill>
                  <a:effectLst/>
                  <a:latin typeface="Cambria" panose="02040503050406030204" pitchFamily="18" charset="0"/>
                  <a:ea typeface="Cambria" panose="02040503050406030204" pitchFamily="18" charset="0"/>
                </a:endParaRP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p:txBody>
          </p:sp>
        </mc:Choice>
        <mc:Fallback xmlns="">
          <p:sp>
            <p:nvSpPr>
              <p:cNvPr id="2" name="Rectangle 1">
                <a:extLst>
                  <a:ext uri="{FF2B5EF4-FFF2-40B4-BE49-F238E27FC236}">
                    <a16:creationId xmlns:a16="http://schemas.microsoft.com/office/drawing/2014/main" id="{EA623F4B-8E48-DB8C-929B-D47E7A5E714E}"/>
                  </a:ext>
                </a:extLst>
              </p:cNvPr>
              <p:cNvSpPr>
                <a:spLocks noRot="1" noChangeAspect="1" noMove="1" noResize="1" noEditPoints="1" noAdjustHandles="1" noChangeArrowheads="1" noChangeShapeType="1" noTextEdit="1"/>
              </p:cNvSpPr>
              <p:nvPr/>
            </p:nvSpPr>
            <p:spPr bwMode="auto">
              <a:xfrm>
                <a:off x="382657" y="2037101"/>
                <a:ext cx="6942483" cy="4418069"/>
              </a:xfrm>
              <a:prstGeom prst="rect">
                <a:avLst/>
              </a:prstGeom>
              <a:blipFill>
                <a:blip r:embed="rId2"/>
                <a:stretch>
                  <a:fillRect l="-1054" t="-414" r="-1141"/>
                </a:stretch>
              </a:bli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pic>
        <p:nvPicPr>
          <p:cNvPr id="7" name="Picture 6">
            <a:extLst>
              <a:ext uri="{FF2B5EF4-FFF2-40B4-BE49-F238E27FC236}">
                <a16:creationId xmlns:a16="http://schemas.microsoft.com/office/drawing/2014/main" id="{A798EF88-29AA-B2DF-7D58-072BF13EBB2E}"/>
              </a:ext>
            </a:extLst>
          </p:cNvPr>
          <p:cNvPicPr>
            <a:picLocks noChangeAspect="1"/>
          </p:cNvPicPr>
          <p:nvPr/>
        </p:nvPicPr>
        <p:blipFill>
          <a:blip r:embed="rId3"/>
          <a:stretch>
            <a:fillRect/>
          </a:stretch>
        </p:blipFill>
        <p:spPr>
          <a:xfrm>
            <a:off x="7743617" y="2253699"/>
            <a:ext cx="3104942" cy="2602945"/>
          </a:xfrm>
          <a:prstGeom prst="rect">
            <a:avLst/>
          </a:prstGeom>
        </p:spPr>
      </p:pic>
    </p:spTree>
    <p:extLst>
      <p:ext uri="{BB962C8B-B14F-4D97-AF65-F5344CB8AC3E}">
        <p14:creationId xmlns:p14="http://schemas.microsoft.com/office/powerpoint/2010/main" val="35850325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BA130C-9013-F860-D097-385A1179AB2D}"/>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13" name="TextBox 12">
            <a:extLst>
              <a:ext uri="{FF2B5EF4-FFF2-40B4-BE49-F238E27FC236}">
                <a16:creationId xmlns:a16="http://schemas.microsoft.com/office/drawing/2014/main" id="{BDE5B93C-5E8F-B28B-7870-2F0C4A5F0B50}"/>
              </a:ext>
            </a:extLst>
          </p:cNvPr>
          <p:cNvSpPr txBox="1"/>
          <p:nvPr/>
        </p:nvSpPr>
        <p:spPr>
          <a:xfrm>
            <a:off x="140390" y="1297907"/>
            <a:ext cx="7243140" cy="584775"/>
          </a:xfrm>
          <a:prstGeom prst="rect">
            <a:avLst/>
          </a:prstGeom>
          <a:noFill/>
        </p:spPr>
        <p:txBody>
          <a:bodyPr wrap="square">
            <a:spAutoFit/>
          </a:bodyPr>
          <a:lstStyle/>
          <a:p>
            <a:r>
              <a:rPr lang="en-GB" sz="3200" b="1" dirty="0" err="1">
                <a:latin typeface="+mn-lt"/>
              </a:rPr>
              <a:t>Kirchoff’s</a:t>
            </a:r>
            <a:r>
              <a:rPr lang="en-GB" sz="3200" b="1" dirty="0">
                <a:latin typeface="+mn-lt"/>
              </a:rPr>
              <a:t> Voltage Law</a:t>
            </a:r>
            <a:endParaRPr lang="en-GB" sz="3200" dirty="0"/>
          </a:p>
        </p:txBody>
      </p:sp>
      <p:sp>
        <p:nvSpPr>
          <p:cNvPr id="6" name="TextBox 5">
            <a:extLst>
              <a:ext uri="{FF2B5EF4-FFF2-40B4-BE49-F238E27FC236}">
                <a16:creationId xmlns:a16="http://schemas.microsoft.com/office/drawing/2014/main" id="{02B06550-6F85-BDF5-FB74-DDD41F89820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C468C8A6-9178-BB11-A77C-6556C0F1DC91}"/>
              </a:ext>
            </a:extLst>
          </p:cNvPr>
          <p:cNvSpPr>
            <a:spLocks noGrp="1"/>
          </p:cNvSpPr>
          <p:nvPr>
            <p:ph type="ftr" sz="quarter" idx="11"/>
          </p:nvPr>
        </p:nvSpPr>
        <p:spPr>
          <a:xfrm>
            <a:off x="140390" y="6640973"/>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mc:AlternateContent xmlns:mc="http://schemas.openxmlformats.org/markup-compatibility/2006" xmlns:a14="http://schemas.microsoft.com/office/drawing/2010/main">
        <mc:Choice Requires="a14">
          <p:sp>
            <p:nvSpPr>
              <p:cNvPr id="20" name="Content Placeholder 2">
                <a:extLst>
                  <a:ext uri="{FF2B5EF4-FFF2-40B4-BE49-F238E27FC236}">
                    <a16:creationId xmlns:a16="http://schemas.microsoft.com/office/drawing/2014/main" id="{4C7153BB-05CB-A0A9-50FA-FDC6D7920297}"/>
                  </a:ext>
                </a:extLst>
              </p:cNvPr>
              <p:cNvSpPr>
                <a:spLocks noGrp="1"/>
              </p:cNvSpPr>
              <p:nvPr>
                <p:ph idx="1"/>
              </p:nvPr>
            </p:nvSpPr>
            <p:spPr>
              <a:xfrm>
                <a:off x="351597" y="2165993"/>
                <a:ext cx="6674123" cy="3917032"/>
              </a:xfrm>
            </p:spPr>
            <p:txBody>
              <a:bodyPr/>
              <a:lstStyle/>
              <a:p>
                <a:r>
                  <a:rPr lang="en-GB" dirty="0"/>
                  <a:t>States that the algebraic sum of all the voltages around any closed loop in a circuit is equal to zero</a:t>
                </a:r>
              </a:p>
              <a:p>
                <a:endParaRPr lang="en-GB" dirty="0"/>
              </a:p>
              <a:p>
                <a:pPr marL="0" indent="0">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10−</m:t>
                      </m:r>
                      <m:r>
                        <a:rPr lang="en-GB" i="1">
                          <a:latin typeface="Cambria Math"/>
                        </a:rPr>
                        <m:t>1.25+3.75+5</m:t>
                      </m:r>
                      <m:r>
                        <a:rPr lang="en-GB" b="0" i="1" smtClean="0">
                          <a:latin typeface="Cambria Math" panose="02040503050406030204" pitchFamily="18" charset="0"/>
                        </a:rPr>
                        <m:t>=0</m:t>
                      </m:r>
                    </m:oMath>
                  </m:oMathPara>
                </a14:m>
                <a:endParaRPr lang="en-GB" dirty="0"/>
              </a:p>
              <a:p>
                <a:endParaRPr lang="en-GB" dirty="0"/>
              </a:p>
            </p:txBody>
          </p:sp>
        </mc:Choice>
        <mc:Fallback xmlns="">
          <p:sp>
            <p:nvSpPr>
              <p:cNvPr id="20" name="Content Placeholder 2">
                <a:extLst>
                  <a:ext uri="{FF2B5EF4-FFF2-40B4-BE49-F238E27FC236}">
                    <a16:creationId xmlns:a16="http://schemas.microsoft.com/office/drawing/2014/main" id="{4C7153BB-05CB-A0A9-50FA-FDC6D7920297}"/>
                  </a:ext>
                </a:extLst>
              </p:cNvPr>
              <p:cNvSpPr>
                <a:spLocks noGrp="1" noRot="1" noChangeAspect="1" noMove="1" noResize="1" noEditPoints="1" noAdjustHandles="1" noChangeArrowheads="1" noChangeShapeType="1" noTextEdit="1"/>
              </p:cNvSpPr>
              <p:nvPr>
                <p:ph idx="1"/>
              </p:nvPr>
            </p:nvSpPr>
            <p:spPr>
              <a:xfrm>
                <a:off x="351597" y="2165993"/>
                <a:ext cx="6674123" cy="3917032"/>
              </a:xfrm>
              <a:blipFill>
                <a:blip r:embed="rId2"/>
                <a:stretch>
                  <a:fillRect l="-1644" t="-2488" r="-2100"/>
                </a:stretch>
              </a:blipFill>
            </p:spPr>
            <p:txBody>
              <a:bodyPr/>
              <a:lstStyle/>
              <a:p>
                <a:r>
                  <a:rPr lang="en-GB">
                    <a:noFill/>
                  </a:rPr>
                  <a:t> </a:t>
                </a:r>
              </a:p>
            </p:txBody>
          </p:sp>
        </mc:Fallback>
      </mc:AlternateContent>
      <p:pic>
        <p:nvPicPr>
          <p:cNvPr id="21" name="Picture 2">
            <a:extLst>
              <a:ext uri="{FF2B5EF4-FFF2-40B4-BE49-F238E27FC236}">
                <a16:creationId xmlns:a16="http://schemas.microsoft.com/office/drawing/2014/main" id="{4FDDAAE1-0B6F-7ED7-BAB1-F4EE9E5322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1296" y="2047729"/>
            <a:ext cx="2432050" cy="3157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TextBox 21">
            <a:extLst>
              <a:ext uri="{FF2B5EF4-FFF2-40B4-BE49-F238E27FC236}">
                <a16:creationId xmlns:a16="http://schemas.microsoft.com/office/drawing/2014/main" id="{CEA0F1AB-FBCB-24E5-B671-B34A46BE54C1}"/>
              </a:ext>
            </a:extLst>
          </p:cNvPr>
          <p:cNvSpPr txBox="1"/>
          <p:nvPr/>
        </p:nvSpPr>
        <p:spPr>
          <a:xfrm>
            <a:off x="7173224" y="3487889"/>
            <a:ext cx="792088" cy="369332"/>
          </a:xfrm>
          <a:prstGeom prst="rect">
            <a:avLst/>
          </a:prstGeom>
          <a:noFill/>
        </p:spPr>
        <p:txBody>
          <a:bodyPr wrap="square" rtlCol="0">
            <a:spAutoFit/>
          </a:bodyPr>
          <a:lstStyle/>
          <a:p>
            <a:r>
              <a:rPr lang="en-GB" dirty="0">
                <a:solidFill>
                  <a:srgbClr val="FF0000"/>
                </a:solidFill>
              </a:rPr>
              <a:t>10V</a:t>
            </a:r>
          </a:p>
        </p:txBody>
      </p:sp>
      <p:cxnSp>
        <p:nvCxnSpPr>
          <p:cNvPr id="23" name="Straight Arrow Connector 22">
            <a:extLst>
              <a:ext uri="{FF2B5EF4-FFF2-40B4-BE49-F238E27FC236}">
                <a16:creationId xmlns:a16="http://schemas.microsoft.com/office/drawing/2014/main" id="{78BC6A3E-C98C-EEFE-C94B-A68271815E69}"/>
              </a:ext>
            </a:extLst>
          </p:cNvPr>
          <p:cNvCxnSpPr/>
          <p:nvPr/>
        </p:nvCxnSpPr>
        <p:spPr>
          <a:xfrm flipV="1">
            <a:off x="7749288" y="2412415"/>
            <a:ext cx="0" cy="252028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2EFFC371-A9B7-AC00-639C-B57489E18B98}"/>
              </a:ext>
            </a:extLst>
          </p:cNvPr>
          <p:cNvSpPr txBox="1"/>
          <p:nvPr/>
        </p:nvSpPr>
        <p:spPr>
          <a:xfrm>
            <a:off x="10336764" y="2623793"/>
            <a:ext cx="792088" cy="369332"/>
          </a:xfrm>
          <a:prstGeom prst="rect">
            <a:avLst/>
          </a:prstGeom>
          <a:noFill/>
        </p:spPr>
        <p:txBody>
          <a:bodyPr wrap="square" rtlCol="0">
            <a:spAutoFit/>
          </a:bodyPr>
          <a:lstStyle/>
          <a:p>
            <a:r>
              <a:rPr lang="en-GB" dirty="0">
                <a:solidFill>
                  <a:srgbClr val="FF0000"/>
                </a:solidFill>
              </a:rPr>
              <a:t>1.25V</a:t>
            </a:r>
          </a:p>
        </p:txBody>
      </p:sp>
      <p:cxnSp>
        <p:nvCxnSpPr>
          <p:cNvPr id="25" name="Straight Arrow Connector 24">
            <a:extLst>
              <a:ext uri="{FF2B5EF4-FFF2-40B4-BE49-F238E27FC236}">
                <a16:creationId xmlns:a16="http://schemas.microsoft.com/office/drawing/2014/main" id="{0736E741-1530-E9AA-8D22-FCFF3533A119}"/>
              </a:ext>
            </a:extLst>
          </p:cNvPr>
          <p:cNvCxnSpPr/>
          <p:nvPr/>
        </p:nvCxnSpPr>
        <p:spPr>
          <a:xfrm flipV="1">
            <a:off x="10253346" y="2412415"/>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0044A464-68E2-9722-C1D5-ACD33FB1C492}"/>
              </a:ext>
            </a:extLst>
          </p:cNvPr>
          <p:cNvSpPr txBox="1"/>
          <p:nvPr/>
        </p:nvSpPr>
        <p:spPr>
          <a:xfrm>
            <a:off x="10336764" y="3559897"/>
            <a:ext cx="792088" cy="369332"/>
          </a:xfrm>
          <a:prstGeom prst="rect">
            <a:avLst/>
          </a:prstGeom>
          <a:noFill/>
        </p:spPr>
        <p:txBody>
          <a:bodyPr wrap="square" rtlCol="0">
            <a:spAutoFit/>
          </a:bodyPr>
          <a:lstStyle/>
          <a:p>
            <a:r>
              <a:rPr lang="en-GB" dirty="0">
                <a:solidFill>
                  <a:srgbClr val="FF0000"/>
                </a:solidFill>
              </a:rPr>
              <a:t>3.75V</a:t>
            </a:r>
          </a:p>
        </p:txBody>
      </p:sp>
      <p:cxnSp>
        <p:nvCxnSpPr>
          <p:cNvPr id="27" name="Straight Arrow Connector 26">
            <a:extLst>
              <a:ext uri="{FF2B5EF4-FFF2-40B4-BE49-F238E27FC236}">
                <a16:creationId xmlns:a16="http://schemas.microsoft.com/office/drawing/2014/main" id="{48E6C08F-66A8-6DD3-AB85-18D66095DCF0}"/>
              </a:ext>
            </a:extLst>
          </p:cNvPr>
          <p:cNvCxnSpPr/>
          <p:nvPr/>
        </p:nvCxnSpPr>
        <p:spPr>
          <a:xfrm flipV="1">
            <a:off x="10253346" y="3348519"/>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3D0A5546-E0F4-ABF4-00A4-AE5C8854F919}"/>
              </a:ext>
            </a:extLst>
          </p:cNvPr>
          <p:cNvSpPr txBox="1"/>
          <p:nvPr/>
        </p:nvSpPr>
        <p:spPr>
          <a:xfrm>
            <a:off x="10346879" y="4423993"/>
            <a:ext cx="792088" cy="369332"/>
          </a:xfrm>
          <a:prstGeom prst="rect">
            <a:avLst/>
          </a:prstGeom>
          <a:noFill/>
        </p:spPr>
        <p:txBody>
          <a:bodyPr wrap="square" rtlCol="0">
            <a:spAutoFit/>
          </a:bodyPr>
          <a:lstStyle/>
          <a:p>
            <a:r>
              <a:rPr lang="en-GB" dirty="0">
                <a:solidFill>
                  <a:srgbClr val="FF0000"/>
                </a:solidFill>
              </a:rPr>
              <a:t>5V</a:t>
            </a:r>
          </a:p>
        </p:txBody>
      </p:sp>
      <p:cxnSp>
        <p:nvCxnSpPr>
          <p:cNvPr id="29" name="Straight Arrow Connector 28">
            <a:extLst>
              <a:ext uri="{FF2B5EF4-FFF2-40B4-BE49-F238E27FC236}">
                <a16:creationId xmlns:a16="http://schemas.microsoft.com/office/drawing/2014/main" id="{54ECEBF9-9D21-FB50-42F3-1A42A75F092C}"/>
              </a:ext>
            </a:extLst>
          </p:cNvPr>
          <p:cNvCxnSpPr/>
          <p:nvPr/>
        </p:nvCxnSpPr>
        <p:spPr>
          <a:xfrm flipV="1">
            <a:off x="10263461" y="4212615"/>
            <a:ext cx="0" cy="643426"/>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88311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4979378" y="3161142"/>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rPr>
              <a:t>Thank you</a:t>
            </a:r>
            <a:endParaRPr lang="en-GB"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43215219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2044</Words>
  <Application>Microsoft Office PowerPoint</Application>
  <PresentationFormat>Widescreen</PresentationFormat>
  <Paragraphs>350</Paragraphs>
  <Slides>37</Slides>
  <Notes>12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37</vt:i4>
      </vt:variant>
    </vt:vector>
  </HeadingPairs>
  <TitlesOfParts>
    <vt:vector size="62"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      Ohm’s law states that the voltage across a conductor is directly proportional to the current flowing through it, provided all physical conditions and temperatures remain constant.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Voltage divider rule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324</cp:revision>
  <dcterms:created xsi:type="dcterms:W3CDTF">2021-03-09T15:35:42Z</dcterms:created>
  <dcterms:modified xsi:type="dcterms:W3CDTF">2023-10-02T15:03:26Z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