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6" r:id="rId1"/>
  </p:sldMasterIdLst>
  <p:notesMasterIdLst>
    <p:notesMasterId r:id="rId13"/>
  </p:notesMasterIdLst>
  <p:sldIdLst>
    <p:sldId id="256" r:id="rId2"/>
    <p:sldId id="261" r:id="rId3"/>
    <p:sldId id="267" r:id="rId4"/>
    <p:sldId id="269" r:id="rId5"/>
    <p:sldId id="270" r:id="rId6"/>
    <p:sldId id="276" r:id="rId7"/>
    <p:sldId id="278" r:id="rId8"/>
    <p:sldId id="279" r:id="rId9"/>
    <p:sldId id="280" r:id="rId10"/>
    <p:sldId id="281" r:id="rId11"/>
    <p:sldId id="282"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0" d="100"/>
          <a:sy n="80" d="100"/>
        </p:scale>
        <p:origin x="1116"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5435E3-B9BC-4296-8B02-FB927B43DA9B}" type="datetimeFigureOut">
              <a:rPr lang="en-US" smtClean="0"/>
              <a:t>10/20/2021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2FEBAB6-BA75-4157-934A-B1AAB4221D7C}" type="slidenum">
              <a:rPr lang="en-US" smtClean="0"/>
              <a:t>‹#›</a:t>
            </a:fld>
            <a:endParaRPr lang="en-US"/>
          </a:p>
        </p:txBody>
      </p:sp>
    </p:spTree>
    <p:extLst>
      <p:ext uri="{BB962C8B-B14F-4D97-AF65-F5344CB8AC3E}">
        <p14:creationId xmlns:p14="http://schemas.microsoft.com/office/powerpoint/2010/main" val="370764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2FEBAB6-BA75-4157-934A-B1AAB4221D7C}" type="slidenum">
              <a:rPr lang="en-US" smtClean="0"/>
              <a:t>9</a:t>
            </a:fld>
            <a:endParaRPr lang="en-US"/>
          </a:p>
        </p:txBody>
      </p:sp>
    </p:spTree>
    <p:extLst>
      <p:ext uri="{BB962C8B-B14F-4D97-AF65-F5344CB8AC3E}">
        <p14:creationId xmlns:p14="http://schemas.microsoft.com/office/powerpoint/2010/main" val="4041866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8F96F1C-CAA6-4E8B-90B8-C1B3E6E0875D}" type="datetimeFigureOut">
              <a:rPr lang="en-US" smtClean="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0DFA06-D187-475D-818F-CA50C7D21F5A}" type="slidenum">
              <a:rPr lang="en-US" smtClean="0"/>
              <a:pPr/>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F96F1C-CAA6-4E8B-90B8-C1B3E6E0875D}" type="datetimeFigureOut">
              <a:rPr lang="en-US" smtClean="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0DFA06-D187-475D-818F-CA50C7D21F5A}"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F96F1C-CAA6-4E8B-90B8-C1B3E6E0875D}" type="datetimeFigureOut">
              <a:rPr lang="en-US" smtClean="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0DFA06-D187-475D-818F-CA50C7D21F5A}" type="slidenum">
              <a:rPr lang="en-US" smtClean="0"/>
              <a:pPr/>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F96F1C-CAA6-4E8B-90B8-C1B3E6E0875D}" type="datetimeFigureOut">
              <a:rPr lang="en-US" smtClean="0"/>
              <a:pPr/>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40DFA06-D187-475D-818F-CA50C7D21F5A}"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F96F1C-CAA6-4E8B-90B8-C1B3E6E0875D}" type="datetimeFigureOut">
              <a:rPr lang="en-US" smtClean="0"/>
              <a:pPr/>
              <a:t>10/20/2021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40DFA06-D187-475D-818F-CA50C7D21F5A}"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8F96F1C-CAA6-4E8B-90B8-C1B3E6E0875D}" type="datetimeFigureOut">
              <a:rPr lang="en-US" smtClean="0"/>
              <a:pPr/>
              <a:t>10/20/2021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40DFA06-D187-475D-818F-CA50C7D21F5A}"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F96F1C-CAA6-4E8B-90B8-C1B3E6E0875D}" type="datetimeFigureOut">
              <a:rPr lang="en-US" smtClean="0"/>
              <a:pPr/>
              <a:t>10/20/2021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40DFA06-D187-475D-818F-CA50C7D21F5A}"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F96F1C-CAA6-4E8B-90B8-C1B3E6E0875D}" type="datetimeFigureOut">
              <a:rPr lang="en-US" smtClean="0"/>
              <a:pPr/>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40DFA06-D187-475D-818F-CA50C7D21F5A}"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F96F1C-CAA6-4E8B-90B8-C1B3E6E0875D}" type="datetimeFigureOut">
              <a:rPr lang="en-US" smtClean="0"/>
              <a:pPr/>
              <a:t>10/20/2021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40DFA06-D187-475D-818F-CA50C7D21F5A}"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F96F1C-CAA6-4E8B-90B8-C1B3E6E0875D}" type="datetimeFigureOut">
              <a:rPr lang="en-US" smtClean="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0DFA06-D187-475D-818F-CA50C7D21F5A}"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F96F1C-CAA6-4E8B-90B8-C1B3E6E0875D}" type="datetimeFigureOut">
              <a:rPr lang="en-US" smtClean="0"/>
              <a:pPr/>
              <a:t>10/20/2021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40DFA06-D187-475D-818F-CA50C7D21F5A}"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B8F96F1C-CAA6-4E8B-90B8-C1B3E6E0875D}" type="datetimeFigureOut">
              <a:rPr lang="en-US" smtClean="0"/>
              <a:pPr/>
              <a:t>10/20/2021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640DFA06-D187-475D-818F-CA50C7D21F5A}"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4357" r:id="rId1"/>
    <p:sldLayoutId id="2147484358" r:id="rId2"/>
    <p:sldLayoutId id="2147484359" r:id="rId3"/>
    <p:sldLayoutId id="2147484360" r:id="rId4"/>
    <p:sldLayoutId id="2147484361" r:id="rId5"/>
    <p:sldLayoutId id="2147484362" r:id="rId6"/>
    <p:sldLayoutId id="2147484363" r:id="rId7"/>
    <p:sldLayoutId id="2147484364" r:id="rId8"/>
    <p:sldLayoutId id="2147484365" r:id="rId9"/>
    <p:sldLayoutId id="2147484366" r:id="rId10"/>
    <p:sldLayoutId id="2147484367"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researchgate.net/publication/346825008_How_parents_can_help_-_general_principles" TargetMode="External"/><Relationship Id="rId3" Type="http://schemas.openxmlformats.org/officeDocument/2006/relationships/hyperlink" Target="https://www.researchgate.net/publication/312607668_Monitoring_and_supporting_child_development" TargetMode="External"/><Relationship Id="rId7" Type="http://schemas.openxmlformats.org/officeDocument/2006/relationships/hyperlink" Target="https://doi.org/10.12968/denu.2005.32.1.33" TargetMode="External"/><Relationship Id="rId2" Type="http://schemas.openxmlformats.org/officeDocument/2006/relationships/hyperlink" Target="https://doi.org/10.1080/1350293X.2014.882076" TargetMode="External"/><Relationship Id="rId1" Type="http://schemas.openxmlformats.org/officeDocument/2006/relationships/slideLayout" Target="../slideLayouts/slideLayout2.xml"/><Relationship Id="rId6" Type="http://schemas.openxmlformats.org/officeDocument/2006/relationships/hyperlink" Target="https://dspace.library.uu.nl/bitstream/handle/1874/326604/new_version_CARE_WP4_D4_1_Review_on_the_effects_of_ECEC.pdf?sequence=1" TargetMode="External"/><Relationship Id="rId5" Type="http://schemas.openxmlformats.org/officeDocument/2006/relationships/hyperlink" Target="https://www.simplypsychology.org/psychosexual.html" TargetMode="External"/><Relationship Id="rId4" Type="http://schemas.openxmlformats.org/officeDocument/2006/relationships/hyperlink" Target="https://doi.org/10.1037/a0029321" TargetMode="External"/><Relationship Id="rId9" Type="http://schemas.openxmlformats.org/officeDocument/2006/relationships/hyperlink" Target="https://doi.org/10.1016/S0140-6736(11)60555-2"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371600"/>
            <a:ext cx="5723468" cy="1905000"/>
          </a:xfrm>
        </p:spPr>
        <p:txBody>
          <a:bodyPr>
            <a:noAutofit/>
          </a:bodyPr>
          <a:lstStyle/>
          <a:p>
            <a:r>
              <a:rPr lang="en-US" sz="3200" b="1" dirty="0">
                <a:latin typeface="Calibri" pitchFamily="34" charset="0"/>
                <a:cs typeface="Calibri" pitchFamily="34" charset="0"/>
              </a:rPr>
              <a:t>A child’s experience between the ages of 0-5 years can effect the rest of their lives</a:t>
            </a:r>
          </a:p>
        </p:txBody>
      </p:sp>
      <p:sp>
        <p:nvSpPr>
          <p:cNvPr id="3" name="TextBox 2"/>
          <p:cNvSpPr txBox="1"/>
          <p:nvPr/>
        </p:nvSpPr>
        <p:spPr>
          <a:xfrm>
            <a:off x="4939850" y="4876800"/>
            <a:ext cx="4114800" cy="1331134"/>
          </a:xfrm>
          <a:prstGeom prst="rect">
            <a:avLst/>
          </a:prstGeom>
          <a:noFill/>
        </p:spPr>
        <p:txBody>
          <a:bodyPr wrap="square" rtlCol="0">
            <a:spAutoFit/>
          </a:bodyPr>
          <a:lstStyle/>
          <a:p>
            <a:endParaRPr lang="en-US" sz="1600" b="1" dirty="0">
              <a:latin typeface="Calibri" pitchFamily="34" charset="0"/>
              <a:cs typeface="Calibri" pitchFamily="34" charset="0"/>
            </a:endParaRPr>
          </a:p>
          <a:p>
            <a:r>
              <a:rPr lang="en-US" b="1" dirty="0">
                <a:latin typeface="Calibri" pitchFamily="34" charset="0"/>
                <a:cs typeface="Calibri" pitchFamily="34" charset="0"/>
              </a:rPr>
              <a:t>NAME : SARWAT TANVEER KAZMI  </a:t>
            </a:r>
          </a:p>
          <a:p>
            <a:r>
              <a:rPr lang="en-US" b="1" dirty="0">
                <a:latin typeface="Calibri" pitchFamily="34" charset="0"/>
                <a:cs typeface="Calibri" pitchFamily="34" charset="0"/>
              </a:rPr>
              <a:t>STUDENT NO. : 2020626 </a:t>
            </a:r>
          </a:p>
          <a:p>
            <a:endParaRPr lang="en-US" sz="1050" b="1" dirty="0">
              <a:latin typeface="Calibri" pitchFamily="34" charset="0"/>
              <a:cs typeface="Calibri" pitchFamily="34" charset="0"/>
            </a:endParaRPr>
          </a:p>
          <a:p>
            <a:r>
              <a:rPr lang="en-US" b="1" dirty="0">
                <a:solidFill>
                  <a:schemeClr val="tx2"/>
                </a:solidFill>
                <a:latin typeface="Calibri" pitchFamily="34" charset="0"/>
                <a:cs typeface="Calibri" pitchFamily="34" charset="0"/>
              </a:rPr>
              <a:t>LECTURER NAME : REBECCA KAVANAGH</a:t>
            </a:r>
          </a:p>
        </p:txBody>
      </p:sp>
      <p:sp>
        <p:nvSpPr>
          <p:cNvPr id="4" name="TextBox 3"/>
          <p:cNvSpPr txBox="1"/>
          <p:nvPr/>
        </p:nvSpPr>
        <p:spPr>
          <a:xfrm>
            <a:off x="139250" y="457200"/>
            <a:ext cx="6858000" cy="584775"/>
          </a:xfrm>
          <a:prstGeom prst="rect">
            <a:avLst/>
          </a:prstGeom>
          <a:noFill/>
        </p:spPr>
        <p:txBody>
          <a:bodyPr wrap="square" rtlCol="0">
            <a:spAutoFit/>
          </a:bodyPr>
          <a:lstStyle/>
          <a:p>
            <a:r>
              <a:rPr lang="en-US" sz="1600" b="1" dirty="0">
                <a:solidFill>
                  <a:schemeClr val="tx2"/>
                </a:solidFill>
                <a:latin typeface="Calibri" pitchFamily="34" charset="0"/>
                <a:cs typeface="Calibri" pitchFamily="34" charset="0"/>
              </a:rPr>
              <a:t>Module title : psychology in health and social care </a:t>
            </a:r>
          </a:p>
          <a:p>
            <a:r>
              <a:rPr lang="en-US" sz="1600" b="1" dirty="0">
                <a:solidFill>
                  <a:schemeClr val="tx2"/>
                </a:solidFill>
                <a:latin typeface="Calibri" pitchFamily="34" charset="0"/>
                <a:cs typeface="Calibri" pitchFamily="34" charset="0"/>
              </a:rPr>
              <a:t>Module no: BMHP4019_BIRM</a:t>
            </a:r>
          </a:p>
        </p:txBody>
      </p:sp>
      <p:pic>
        <p:nvPicPr>
          <p:cNvPr id="1027" name="Picture 3" descr="C:\Users\Counter 2 Hall 2 CEH\Desktop\child-care-in-home.jpg"/>
          <p:cNvPicPr>
            <a:picLocks noChangeAspect="1" noChangeArrowheads="1"/>
          </p:cNvPicPr>
          <p:nvPr/>
        </p:nvPicPr>
        <p:blipFill>
          <a:blip r:embed="rId2" cstate="print"/>
          <a:srcRect/>
          <a:stretch>
            <a:fillRect/>
          </a:stretch>
        </p:blipFill>
        <p:spPr bwMode="auto">
          <a:xfrm>
            <a:off x="152400" y="3581400"/>
            <a:ext cx="4623582" cy="30480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47800"/>
            <a:ext cx="8153400" cy="5181600"/>
          </a:xfrm>
        </p:spPr>
        <p:txBody>
          <a:bodyPr>
            <a:noAutofit/>
          </a:bodyPr>
          <a:lstStyle/>
          <a:p>
            <a:pPr marL="0" indent="0" algn="just">
              <a:buNone/>
            </a:pPr>
            <a:r>
              <a:rPr lang="en-US" dirty="0">
                <a:latin typeface="Calibri" pitchFamily="34" charset="0"/>
                <a:cs typeface="Calibri" pitchFamily="34" charset="0"/>
              </a:rPr>
              <a:t>Babies are born prepared to learn. Different things that shape child development include Your child's genes. Different factors like smart dieting, physical action, wellbeing, and the surroundings you live in also impact your child's development and prosperity. </a:t>
            </a:r>
          </a:p>
          <a:p>
            <a:pPr marL="0" indent="0" algn="just">
              <a:buNone/>
            </a:pPr>
            <a:r>
              <a:rPr lang="en-US" dirty="0">
                <a:latin typeface="Calibri" pitchFamily="34" charset="0"/>
                <a:cs typeface="Calibri" pitchFamily="34" charset="0"/>
              </a:rPr>
              <a:t>Development happens in the same way in most children. However, skills may develop at various ages or times. However, this development can happen any time somewhere in the range of 8 months and 1.5 years. </a:t>
            </a:r>
          </a:p>
          <a:p>
            <a:pPr marL="0" indent="0" algn="just">
              <a:buNone/>
            </a:pPr>
            <a:r>
              <a:rPr lang="en-US" dirty="0">
                <a:latin typeface="Calibri" pitchFamily="34" charset="0"/>
                <a:cs typeface="Calibri" pitchFamily="34" charset="0"/>
              </a:rPr>
              <a:t>We'll discuss two fundamental theories of development here, Piaget's Theory of cognitive development, and Freud's Theory of psychosexual development.</a:t>
            </a:r>
          </a:p>
        </p:txBody>
      </p:sp>
      <p:sp>
        <p:nvSpPr>
          <p:cNvPr id="4" name="Title 1"/>
          <p:cNvSpPr>
            <a:spLocks noGrp="1"/>
          </p:cNvSpPr>
          <p:nvPr>
            <p:ph type="title"/>
          </p:nvPr>
        </p:nvSpPr>
        <p:spPr>
          <a:xfrm>
            <a:off x="457200" y="533400"/>
            <a:ext cx="8229600" cy="990600"/>
          </a:xfrm>
        </p:spPr>
        <p:txBody>
          <a:bodyPr>
            <a:normAutofit/>
          </a:bodyPr>
          <a:lstStyle/>
          <a:p>
            <a:r>
              <a:rPr lang="en-US" sz="3200" b="1" dirty="0">
                <a:latin typeface="Calibri" pitchFamily="34" charset="0"/>
                <a:cs typeface="Calibri" pitchFamily="34" charset="0"/>
              </a:rPr>
              <a:t>INTRODUCTION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Calibri" pitchFamily="34" charset="0"/>
                <a:cs typeface="Calibri" pitchFamily="34" charset="0"/>
              </a:rPr>
              <a:t>EXAMPLE </a:t>
            </a:r>
            <a:endParaRPr lang="en-US" sz="3600" b="1" dirty="0">
              <a:latin typeface="Calibri" pitchFamily="34" charset="0"/>
              <a:cs typeface="Calibri" pitchFamily="34" charset="0"/>
            </a:endParaRPr>
          </a:p>
        </p:txBody>
      </p:sp>
      <p:sp>
        <p:nvSpPr>
          <p:cNvPr id="3" name="Content Placeholder 2"/>
          <p:cNvSpPr>
            <a:spLocks noGrp="1"/>
          </p:cNvSpPr>
          <p:nvPr>
            <p:ph idx="1"/>
          </p:nvPr>
        </p:nvSpPr>
        <p:spPr>
          <a:xfrm>
            <a:off x="609600" y="1600200"/>
            <a:ext cx="7848600" cy="4876800"/>
          </a:xfrm>
        </p:spPr>
        <p:txBody>
          <a:bodyPr>
            <a:normAutofit/>
          </a:bodyPr>
          <a:lstStyle/>
          <a:p>
            <a:pPr marL="0" indent="0" algn="just">
              <a:buNone/>
            </a:pPr>
            <a:r>
              <a:rPr lang="en-US" sz="2800" dirty="0">
                <a:latin typeface="Calibri" pitchFamily="34" charset="0"/>
                <a:cs typeface="Calibri" pitchFamily="34" charset="0"/>
              </a:rPr>
              <a:t>In one study, 4-year-old children were represented by puppets whose presentation was praised by an educator using either input that inferred ability-centered success "You are a good drawer." or input that suggested effort-centered success "You did great job“. When their puppet committed an error and was criticized for it, the former took it more negatively those who had heard the effort-centered criticism, which shows that they took criticism as reflecting problems in their ability.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Calibri" pitchFamily="34" charset="0"/>
                <a:cs typeface="Calibri" pitchFamily="34" charset="0"/>
              </a:rPr>
              <a:t>THEORIES OF DEVELOPMENT </a:t>
            </a:r>
          </a:p>
        </p:txBody>
      </p:sp>
      <p:sp>
        <p:nvSpPr>
          <p:cNvPr id="3" name="Content Placeholder 2"/>
          <p:cNvSpPr>
            <a:spLocks noGrp="1"/>
          </p:cNvSpPr>
          <p:nvPr>
            <p:ph idx="1"/>
          </p:nvPr>
        </p:nvSpPr>
        <p:spPr>
          <a:xfrm>
            <a:off x="457199" y="1600199"/>
            <a:ext cx="8424333" cy="4975273"/>
          </a:xfrm>
        </p:spPr>
        <p:txBody>
          <a:bodyPr/>
          <a:lstStyle/>
          <a:p>
            <a:pPr marL="0" indent="0">
              <a:buNone/>
            </a:pPr>
            <a:r>
              <a:rPr lang="en-US" sz="2800" b="1" dirty="0">
                <a:solidFill>
                  <a:schemeClr val="tx2"/>
                </a:solidFill>
                <a:latin typeface="Calibri" pitchFamily="34" charset="0"/>
                <a:cs typeface="Calibri" pitchFamily="34" charset="0"/>
              </a:rPr>
              <a:t>PIAGET’S THEORY OF COGNITIVE DEVELOPMENT:</a:t>
            </a:r>
          </a:p>
          <a:p>
            <a:pPr marL="0" indent="0">
              <a:buNone/>
            </a:pPr>
            <a:endParaRPr lang="en-US" sz="1050" b="1" dirty="0">
              <a:solidFill>
                <a:schemeClr val="tx2"/>
              </a:solidFill>
              <a:latin typeface="Calibri" pitchFamily="34" charset="0"/>
              <a:cs typeface="Calibri" pitchFamily="34" charset="0"/>
            </a:endParaRPr>
          </a:p>
          <a:p>
            <a:pPr>
              <a:buNone/>
            </a:pPr>
            <a:r>
              <a:rPr lang="en-US" dirty="0">
                <a:latin typeface="Calibri" pitchFamily="34" charset="0"/>
                <a:cs typeface="Calibri" pitchFamily="34" charset="0"/>
              </a:rPr>
              <a:t>According to Piaget, there are four basic features </a:t>
            </a:r>
          </a:p>
          <a:p>
            <a:pPr>
              <a:buNone/>
            </a:pPr>
            <a:r>
              <a:rPr lang="en-US" dirty="0">
                <a:latin typeface="Calibri" pitchFamily="34" charset="0"/>
                <a:cs typeface="Calibri" pitchFamily="34" charset="0"/>
              </a:rPr>
              <a:t>In development: </a:t>
            </a:r>
          </a:p>
          <a:p>
            <a:pPr>
              <a:buNone/>
            </a:pPr>
            <a:endParaRPr lang="en-US" sz="1000" dirty="0">
              <a:latin typeface="Calibri" pitchFamily="34" charset="0"/>
              <a:cs typeface="Calibri" pitchFamily="34" charset="0"/>
            </a:endParaRPr>
          </a:p>
          <a:p>
            <a:pPr>
              <a:buNone/>
            </a:pPr>
            <a:r>
              <a:rPr lang="en-US" dirty="0">
                <a:latin typeface="Calibri" pitchFamily="34" charset="0"/>
                <a:cs typeface="Calibri" pitchFamily="34" charset="0"/>
              </a:rPr>
              <a:t>1. Maturation.</a:t>
            </a:r>
          </a:p>
          <a:p>
            <a:pPr>
              <a:buNone/>
            </a:pPr>
            <a:r>
              <a:rPr lang="en-US" dirty="0">
                <a:latin typeface="Calibri" pitchFamily="34" charset="0"/>
                <a:cs typeface="Calibri" pitchFamily="34" charset="0"/>
              </a:rPr>
              <a:t>2. Experience. </a:t>
            </a:r>
          </a:p>
          <a:p>
            <a:pPr>
              <a:buNone/>
            </a:pPr>
            <a:r>
              <a:rPr lang="en-US" dirty="0">
                <a:latin typeface="Calibri" pitchFamily="34" charset="0"/>
                <a:cs typeface="Calibri" pitchFamily="34" charset="0"/>
              </a:rPr>
              <a:t>3. Social transmission </a:t>
            </a:r>
          </a:p>
          <a:p>
            <a:pPr>
              <a:buNone/>
            </a:pPr>
            <a:r>
              <a:rPr lang="en-US" dirty="0">
                <a:latin typeface="Calibri" pitchFamily="34" charset="0"/>
                <a:cs typeface="Calibri" pitchFamily="34" charset="0"/>
              </a:rPr>
              <a:t>4. Equilibrium. </a:t>
            </a:r>
          </a:p>
          <a:p>
            <a:pPr>
              <a:buNone/>
            </a:pPr>
            <a:endParaRPr lang="en-US" dirty="0">
              <a:latin typeface="Calibri" pitchFamily="34" charset="0"/>
              <a:cs typeface="Calibri" pitchFamily="34" charset="0"/>
            </a:endParaRPr>
          </a:p>
        </p:txBody>
      </p:sp>
      <p:pic>
        <p:nvPicPr>
          <p:cNvPr id="2050" name="Picture 2" descr="C:\Users\SYED QAMAR\Desktop\maxresdefault.jpg"/>
          <p:cNvPicPr>
            <a:picLocks noChangeAspect="1" noChangeArrowheads="1"/>
          </p:cNvPicPr>
          <p:nvPr/>
        </p:nvPicPr>
        <p:blipFill rotWithShape="1">
          <a:blip r:embed="rId2">
            <a:extLst>
              <a:ext uri="{28A0092B-C50C-407E-A947-70E740481C1C}">
                <a14:useLocalDpi xmlns:a14="http://schemas.microsoft.com/office/drawing/2010/main" val="0"/>
              </a:ext>
            </a:extLst>
          </a:blip>
          <a:srcRect l="205" t="18618" r="-205"/>
          <a:stretch/>
        </p:blipFill>
        <p:spPr bwMode="auto">
          <a:xfrm>
            <a:off x="3744351" y="3910819"/>
            <a:ext cx="5147733" cy="26646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pic>
        <p:nvPicPr>
          <p:cNvPr id="1031" name="Picture 7" descr="C:\Users\Counter 2 Hall 2 CEH\Desktop\slide_9.jpg"/>
          <p:cNvPicPr>
            <a:picLocks noChangeAspect="1" noChangeArrowheads="1"/>
          </p:cNvPicPr>
          <p:nvPr/>
        </p:nvPicPr>
        <p:blipFill>
          <a:blip r:embed="rId2"/>
          <a:srcRect/>
          <a:stretch>
            <a:fillRect/>
          </a:stretch>
        </p:blipFill>
        <p:spPr bwMode="auto">
          <a:xfrm>
            <a:off x="0" y="0"/>
            <a:ext cx="9144000" cy="68580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685800"/>
            <a:ext cx="8077200" cy="5943600"/>
          </a:xfrm>
        </p:spPr>
        <p:txBody>
          <a:bodyPr/>
          <a:lstStyle/>
          <a:p>
            <a:pPr marL="0" indent="0">
              <a:buNone/>
            </a:pPr>
            <a:r>
              <a:rPr lang="en-US" sz="2800" b="1" dirty="0">
                <a:solidFill>
                  <a:schemeClr val="tx2"/>
                </a:solidFill>
                <a:latin typeface="Calibri" pitchFamily="34" charset="0"/>
                <a:cs typeface="Calibri" pitchFamily="34" charset="0"/>
              </a:rPr>
              <a:t>FREUD'S THEORY OF PSYCHOSEXUAL DEVELOPMENT:</a:t>
            </a:r>
          </a:p>
          <a:p>
            <a:pPr marL="0" indent="0">
              <a:buNone/>
            </a:pPr>
            <a:endParaRPr lang="en-US" sz="2800" b="1" dirty="0">
              <a:solidFill>
                <a:schemeClr val="tx2"/>
              </a:solidFill>
              <a:latin typeface="Calibri" pitchFamily="34" charset="0"/>
              <a:cs typeface="Calibri" pitchFamily="34" charset="0"/>
            </a:endParaRPr>
          </a:p>
          <a:p>
            <a:pPr marL="0" indent="0" algn="just">
              <a:buNone/>
            </a:pPr>
            <a:r>
              <a:rPr lang="en-US" dirty="0">
                <a:latin typeface="Calibri" pitchFamily="34" charset="0"/>
                <a:cs typeface="Calibri" pitchFamily="34" charset="0"/>
              </a:rPr>
              <a:t>Freud proposed that personality development in childhood occurs during five psychosexual stages: the oral, anal, phallic, latency, and genital stages. (McLeod, 2019)</a:t>
            </a:r>
          </a:p>
          <a:p>
            <a:endParaRPr lang="en-US" dirty="0">
              <a:latin typeface="Calibri" pitchFamily="34" charset="0"/>
              <a:cs typeface="Calibri" pitchFamily="34" charset="0"/>
            </a:endParaRPr>
          </a:p>
          <a:p>
            <a:pPr marL="0" indent="0">
              <a:buNone/>
            </a:pPr>
            <a:endParaRPr lang="en-US" dirty="0">
              <a:latin typeface="Calibri" pitchFamily="34" charset="0"/>
              <a:cs typeface="Calibri"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0" y="3505200"/>
            <a:ext cx="5029200" cy="3200400"/>
          </a:xfrm>
          <a:prstGeom prst="rect">
            <a:avLst/>
          </a:prstGeom>
        </p:spPr>
      </p:pic>
    </p:spTree>
    <p:extLst>
      <p:ext uri="{BB962C8B-B14F-4D97-AF65-F5344CB8AC3E}">
        <p14:creationId xmlns:p14="http://schemas.microsoft.com/office/powerpoint/2010/main" val="2864664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800" b="1" dirty="0"/>
              <a:t>FREUD'S THEORY OF PSYCHOSEXUAL DEVELOPMENT</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4000" y="1600200"/>
            <a:ext cx="6248400" cy="5181600"/>
          </a:xfrm>
        </p:spPr>
      </p:pic>
    </p:spTree>
    <p:extLst>
      <p:ext uri="{BB962C8B-B14F-4D97-AF65-F5344CB8AC3E}">
        <p14:creationId xmlns:p14="http://schemas.microsoft.com/office/powerpoint/2010/main" val="3685874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66800"/>
            <a:ext cx="8229600" cy="762000"/>
          </a:xfrm>
        </p:spPr>
        <p:txBody>
          <a:bodyPr>
            <a:noAutofit/>
          </a:bodyPr>
          <a:lstStyle/>
          <a:p>
            <a:r>
              <a:rPr lang="en-US" sz="2800" b="1" dirty="0">
                <a:latin typeface="Calibri" pitchFamily="34" charset="0"/>
                <a:cs typeface="Calibri" pitchFamily="34" charset="0"/>
              </a:rPr>
              <a:t>HOW PARENTS CAN SUPPORT CHILD’S DEVELOPMENT? </a:t>
            </a:r>
            <a:br>
              <a:rPr lang="en-US" sz="2800" dirty="0">
                <a:latin typeface="Calibri" pitchFamily="34" charset="0"/>
                <a:cs typeface="Calibri" pitchFamily="34" charset="0"/>
              </a:rPr>
            </a:br>
            <a:endParaRPr lang="en-US" sz="2800" dirty="0">
              <a:latin typeface="Calibri" pitchFamily="34" charset="0"/>
              <a:cs typeface="Calibri" pitchFamily="34" charset="0"/>
            </a:endParaRPr>
          </a:p>
        </p:txBody>
      </p:sp>
      <p:sp>
        <p:nvSpPr>
          <p:cNvPr id="3" name="Content Placeholder 2"/>
          <p:cNvSpPr>
            <a:spLocks noGrp="1"/>
          </p:cNvSpPr>
          <p:nvPr>
            <p:ph idx="1"/>
          </p:nvPr>
        </p:nvSpPr>
        <p:spPr>
          <a:xfrm>
            <a:off x="609600" y="1828800"/>
            <a:ext cx="8077200" cy="4648200"/>
          </a:xfrm>
        </p:spPr>
        <p:txBody>
          <a:bodyPr>
            <a:noAutofit/>
          </a:bodyPr>
          <a:lstStyle/>
          <a:p>
            <a:pPr marL="0" indent="0" algn="just">
              <a:buNone/>
            </a:pPr>
            <a:r>
              <a:rPr lang="en-US" sz="2000" dirty="0">
                <a:latin typeface="Calibri" pitchFamily="34" charset="0"/>
                <a:cs typeface="Calibri" pitchFamily="34" charset="0"/>
              </a:rPr>
              <a:t>Dr. Louise Porter (2009) encourages educators and families to take a different perspective on dealing with children's conduct, using a scope of correspondence strategies. </a:t>
            </a:r>
          </a:p>
          <a:p>
            <a:pPr algn="just">
              <a:buNone/>
            </a:pPr>
            <a:r>
              <a:rPr lang="en-US" sz="2000" b="1" dirty="0"/>
              <a:t> </a:t>
            </a:r>
            <a:endParaRPr lang="en-US" sz="2000" dirty="0"/>
          </a:p>
          <a:p>
            <a:pPr algn="just">
              <a:buNone/>
            </a:pPr>
            <a:r>
              <a:rPr lang="en-US" sz="2000"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3800" y="3200400"/>
            <a:ext cx="5181600" cy="3440723"/>
          </a:xfrm>
          <a:prstGeom prst="rect">
            <a:avLst/>
          </a:prstGeom>
        </p:spPr>
      </p:pic>
    </p:spTree>
    <p:extLst>
      <p:ext uri="{BB962C8B-B14F-4D97-AF65-F5344CB8AC3E}">
        <p14:creationId xmlns:p14="http://schemas.microsoft.com/office/powerpoint/2010/main" val="336331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09600"/>
            <a:ext cx="8077200" cy="6096000"/>
          </a:xfrm>
        </p:spPr>
        <p:txBody>
          <a:bodyPr>
            <a:noAutofit/>
          </a:bodyPr>
          <a:lstStyle/>
          <a:p>
            <a:pPr algn="just">
              <a:buFont typeface="Wingdings" pitchFamily="2" charset="2"/>
              <a:buChar char="Ø"/>
            </a:pPr>
            <a:endParaRPr lang="en-US" sz="700" b="1" dirty="0">
              <a:solidFill>
                <a:schemeClr val="tx2"/>
              </a:solidFill>
              <a:latin typeface="Calibri" pitchFamily="34" charset="0"/>
              <a:cs typeface="Calibri" pitchFamily="34" charset="0"/>
            </a:endParaRPr>
          </a:p>
          <a:p>
            <a:pPr algn="just">
              <a:buFont typeface="Wingdings" pitchFamily="2" charset="2"/>
              <a:buChar char="Ø"/>
            </a:pPr>
            <a:r>
              <a:rPr lang="en-US" sz="2000" b="1" dirty="0">
                <a:solidFill>
                  <a:schemeClr val="tx2"/>
                </a:solidFill>
                <a:latin typeface="Calibri" pitchFamily="34" charset="0"/>
                <a:cs typeface="Calibri" pitchFamily="34" charset="0"/>
              </a:rPr>
              <a:t>USE OF COMMUNICATION STRATEGIES: </a:t>
            </a:r>
            <a:endParaRPr lang="en-US" sz="2000" dirty="0">
              <a:solidFill>
                <a:schemeClr val="tx2"/>
              </a:solidFill>
              <a:latin typeface="Calibri" pitchFamily="34" charset="0"/>
              <a:cs typeface="Calibri" pitchFamily="34" charset="0"/>
            </a:endParaRPr>
          </a:p>
          <a:p>
            <a:pPr marL="0" indent="0" algn="just">
              <a:buNone/>
            </a:pPr>
            <a:r>
              <a:rPr lang="en-US" sz="2000" dirty="0">
                <a:latin typeface="Calibri" pitchFamily="34" charset="0"/>
                <a:cs typeface="Calibri" pitchFamily="34" charset="0"/>
              </a:rPr>
              <a:t>The best way of supporting a child's development is using sign languages and other correspondence strategies at an early age when they can't speak. </a:t>
            </a:r>
          </a:p>
          <a:p>
            <a:pPr marL="0" indent="0" algn="just">
              <a:buNone/>
            </a:pPr>
            <a:r>
              <a:rPr lang="en-US" sz="2000" b="1" dirty="0">
                <a:solidFill>
                  <a:schemeClr val="tx2"/>
                </a:solidFill>
                <a:latin typeface="Calibri" pitchFamily="34" charset="0"/>
                <a:cs typeface="Calibri" pitchFamily="34" charset="0"/>
              </a:rPr>
              <a:t>For example</a:t>
            </a:r>
            <a:r>
              <a:rPr lang="en-US" sz="2000" dirty="0">
                <a:solidFill>
                  <a:schemeClr val="tx2"/>
                </a:solidFill>
                <a:latin typeface="Calibri" pitchFamily="34" charset="0"/>
                <a:cs typeface="Calibri" pitchFamily="34" charset="0"/>
              </a:rPr>
              <a:t>: </a:t>
            </a:r>
          </a:p>
          <a:p>
            <a:pPr algn="just"/>
            <a:r>
              <a:rPr lang="en-US" sz="2000" dirty="0">
                <a:latin typeface="Calibri" pitchFamily="34" charset="0"/>
                <a:cs typeface="Calibri" pitchFamily="34" charset="0"/>
              </a:rPr>
              <a:t>Teaching them to ask for food with use of specific gestures</a:t>
            </a:r>
          </a:p>
          <a:p>
            <a:pPr algn="just"/>
            <a:r>
              <a:rPr lang="en-US" sz="2000" dirty="0">
                <a:latin typeface="Calibri" pitchFamily="34" charset="0"/>
                <a:cs typeface="Calibri" pitchFamily="34" charset="0"/>
              </a:rPr>
              <a:t>Teach them to run to you each time you make specific actions of hands. </a:t>
            </a:r>
          </a:p>
          <a:p>
            <a:pPr algn="just"/>
            <a:r>
              <a:rPr lang="en-US" sz="2000" dirty="0">
                <a:latin typeface="Calibri" pitchFamily="34" charset="0"/>
                <a:cs typeface="Calibri" pitchFamily="34" charset="0"/>
              </a:rPr>
              <a:t>To stop when showing a specific gesture to stop from doing something.</a:t>
            </a:r>
          </a:p>
          <a:p>
            <a:pPr marL="0" indent="0" algn="just">
              <a:buNone/>
            </a:pPr>
            <a:endParaRPr lang="en-US" sz="900" b="1" dirty="0">
              <a:latin typeface="Calibri" pitchFamily="34" charset="0"/>
              <a:cs typeface="Calibri" pitchFamily="34" charset="0"/>
            </a:endParaRPr>
          </a:p>
          <a:p>
            <a:pPr algn="just">
              <a:buFont typeface="Wingdings" pitchFamily="2" charset="2"/>
              <a:buChar char="Ø"/>
            </a:pPr>
            <a:r>
              <a:rPr lang="en-US" sz="2000" b="1" dirty="0">
                <a:solidFill>
                  <a:schemeClr val="tx2"/>
                </a:solidFill>
                <a:latin typeface="Calibri" pitchFamily="34" charset="0"/>
                <a:cs typeface="Calibri" pitchFamily="34" charset="0"/>
              </a:rPr>
              <a:t>PLAY WITH THEM:</a:t>
            </a:r>
            <a:endParaRPr lang="en-US" sz="2000" dirty="0">
              <a:solidFill>
                <a:schemeClr val="tx2"/>
              </a:solidFill>
              <a:latin typeface="Calibri" pitchFamily="34" charset="0"/>
              <a:cs typeface="Calibri" pitchFamily="34" charset="0"/>
            </a:endParaRPr>
          </a:p>
          <a:p>
            <a:pPr marL="0" indent="0" algn="just">
              <a:buNone/>
            </a:pPr>
            <a:r>
              <a:rPr lang="en-US" sz="2000" dirty="0">
                <a:latin typeface="Calibri" pitchFamily="34" charset="0"/>
                <a:cs typeface="Calibri" pitchFamily="34" charset="0"/>
              </a:rPr>
              <a:t>play is children's primary method of learning and creating. It also gives your child opportunities to investigate, observe, explore and solve problems.</a:t>
            </a:r>
          </a:p>
          <a:p>
            <a:pPr marL="0" indent="0" algn="just">
              <a:buNone/>
            </a:pPr>
            <a:r>
              <a:rPr lang="en-US" sz="2000" b="1" dirty="0">
                <a:solidFill>
                  <a:schemeClr val="tx2"/>
                </a:solidFill>
                <a:latin typeface="Calibri" pitchFamily="34" charset="0"/>
                <a:cs typeface="Calibri" pitchFamily="34" charset="0"/>
              </a:rPr>
              <a:t>For example :</a:t>
            </a:r>
          </a:p>
          <a:p>
            <a:pPr algn="just"/>
            <a:r>
              <a:rPr lang="en-US" sz="2000" dirty="0">
                <a:latin typeface="Calibri" pitchFamily="34" charset="0"/>
                <a:cs typeface="Calibri" pitchFamily="34" charset="0"/>
              </a:rPr>
              <a:t>Throwing away ball and ask your child to get it back . </a:t>
            </a:r>
          </a:p>
          <a:p>
            <a:pPr algn="just"/>
            <a:r>
              <a:rPr lang="en-US" sz="2000" dirty="0">
                <a:latin typeface="Calibri" pitchFamily="34" charset="0"/>
                <a:cs typeface="Calibri" pitchFamily="34" charset="0"/>
              </a:rPr>
              <a:t>Tossing the ball towards him to catch.</a:t>
            </a:r>
          </a:p>
          <a:p>
            <a:pPr algn="just"/>
            <a:r>
              <a:rPr lang="en-US" sz="2000" dirty="0">
                <a:latin typeface="Calibri" pitchFamily="34" charset="0"/>
                <a:cs typeface="Calibri" pitchFamily="34" charset="0"/>
              </a:rPr>
              <a:t>Slice two or three 8-to 9-inch holes in a major piece of cardboard and Urge your child to attempt to toss a small ball through the holes </a:t>
            </a:r>
          </a:p>
        </p:txBody>
      </p:sp>
    </p:spTree>
    <p:extLst>
      <p:ext uri="{BB962C8B-B14F-4D97-AF65-F5344CB8AC3E}">
        <p14:creationId xmlns:p14="http://schemas.microsoft.com/office/powerpoint/2010/main" val="2850467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685800"/>
          </a:xfrm>
        </p:spPr>
        <p:txBody>
          <a:bodyPr>
            <a:normAutofit/>
          </a:bodyPr>
          <a:lstStyle/>
          <a:p>
            <a:r>
              <a:rPr lang="en-US" sz="2800" dirty="0"/>
              <a:t>Referencing</a:t>
            </a:r>
          </a:p>
        </p:txBody>
      </p:sp>
      <p:sp>
        <p:nvSpPr>
          <p:cNvPr id="3" name="Content Placeholder 2"/>
          <p:cNvSpPr>
            <a:spLocks noGrp="1"/>
          </p:cNvSpPr>
          <p:nvPr>
            <p:ph idx="1"/>
          </p:nvPr>
        </p:nvSpPr>
        <p:spPr>
          <a:xfrm>
            <a:off x="381000" y="1143000"/>
            <a:ext cx="7772400" cy="5715000"/>
          </a:xfrm>
        </p:spPr>
        <p:txBody>
          <a:bodyPr>
            <a:noAutofit/>
          </a:bodyPr>
          <a:lstStyle/>
          <a:p>
            <a:pPr marL="0" indent="0" algn="just">
              <a:buNone/>
            </a:pPr>
            <a:r>
              <a:rPr lang="en-US" sz="1100" i="1" dirty="0">
                <a:latin typeface="Calibri" pitchFamily="34" charset="0"/>
                <a:cs typeface="Calibri" pitchFamily="34" charset="0"/>
              </a:rPr>
              <a:t>Burger, K. (2014). Effective early childhood education and care: Successful approaches and didactic strategies for fostering child development. European Early Childhood Education Research Journal, (04-04-2014).(Online). Available from,</a:t>
            </a:r>
          </a:p>
          <a:p>
            <a:pPr marL="0" indent="0" algn="just">
              <a:buNone/>
            </a:pPr>
            <a:r>
              <a:rPr lang="en-US" sz="1100" i="1" u="sng" dirty="0">
                <a:latin typeface="Calibri" pitchFamily="34" charset="0"/>
                <a:cs typeface="Calibri" pitchFamily="34" charset="0"/>
                <a:hlinkClick r:id="rId2"/>
              </a:rPr>
              <a:t>https://doi.org/10.1080/1350293X.2014.882076</a:t>
            </a:r>
            <a:endParaRPr lang="en-US" sz="1100" i="1" dirty="0">
              <a:latin typeface="Calibri" pitchFamily="34" charset="0"/>
              <a:cs typeface="Calibri" pitchFamily="34" charset="0"/>
            </a:endParaRPr>
          </a:p>
          <a:p>
            <a:pPr marL="0" indent="0" algn="just">
              <a:buNone/>
            </a:pPr>
            <a:endParaRPr lang="en-US" sz="700" i="1" dirty="0">
              <a:latin typeface="Calibri" pitchFamily="34" charset="0"/>
              <a:cs typeface="Calibri" pitchFamily="34" charset="0"/>
            </a:endParaRPr>
          </a:p>
          <a:p>
            <a:pPr marL="0" indent="0" algn="just">
              <a:buNone/>
            </a:pPr>
            <a:r>
              <a:rPr lang="en-US" sz="1100" i="1" dirty="0">
                <a:latin typeface="Calibri" pitchFamily="34" charset="0"/>
                <a:cs typeface="Calibri" pitchFamily="34" charset="0"/>
              </a:rPr>
              <a:t> </a:t>
            </a:r>
            <a:r>
              <a:rPr lang="en-US" sz="1100" i="1" dirty="0" err="1">
                <a:latin typeface="Calibri" pitchFamily="34" charset="0"/>
                <a:cs typeface="Calibri" pitchFamily="34" charset="0"/>
              </a:rPr>
              <a:t>Ertem</a:t>
            </a:r>
            <a:r>
              <a:rPr lang="en-US" sz="1100" i="1" dirty="0">
                <a:latin typeface="Calibri" pitchFamily="34" charset="0"/>
                <a:cs typeface="Calibri" pitchFamily="34" charset="0"/>
              </a:rPr>
              <a:t>, 1.O. (2008). Monitoring and supporting child development. Rudolph's Pediatrics (10-03-2008). (Online). Available from,</a:t>
            </a:r>
          </a:p>
          <a:p>
            <a:pPr marL="0" indent="0" algn="just">
              <a:buNone/>
            </a:pPr>
            <a:r>
              <a:rPr lang="en-US" sz="1100" i="1" u="sng" dirty="0">
                <a:latin typeface="Calibri" pitchFamily="34" charset="0"/>
                <a:cs typeface="Calibri" pitchFamily="34" charset="0"/>
                <a:hlinkClick r:id="rId3"/>
              </a:rPr>
              <a:t>https://www.researchgate.net/publication/312607668_Monitoring_and_supporting_child_development</a:t>
            </a:r>
            <a:endParaRPr lang="en-US" sz="1100" i="1" dirty="0">
              <a:latin typeface="Calibri" pitchFamily="34" charset="0"/>
              <a:cs typeface="Calibri" pitchFamily="34" charset="0"/>
            </a:endParaRPr>
          </a:p>
          <a:p>
            <a:pPr marL="0" indent="0" algn="just">
              <a:buNone/>
            </a:pPr>
            <a:endParaRPr lang="en-US" sz="700" i="1" dirty="0">
              <a:latin typeface="Calibri" pitchFamily="34" charset="0"/>
              <a:cs typeface="Calibri" pitchFamily="34" charset="0"/>
            </a:endParaRPr>
          </a:p>
          <a:p>
            <a:pPr marL="0" indent="0" algn="just">
              <a:buNone/>
            </a:pPr>
            <a:r>
              <a:rPr lang="en-US" sz="1100" i="1" dirty="0" err="1">
                <a:latin typeface="Calibri" pitchFamily="34" charset="0"/>
                <a:cs typeface="Calibri" pitchFamily="34" charset="0"/>
              </a:rPr>
              <a:t>Lillard</a:t>
            </a:r>
            <a:r>
              <a:rPr lang="en-US" sz="1100" i="1" dirty="0">
                <a:latin typeface="Calibri" pitchFamily="34" charset="0"/>
                <a:cs typeface="Calibri" pitchFamily="34" charset="0"/>
              </a:rPr>
              <a:t>, A. S., Lerner, M. D., Hopkins, E. J., Dore, R. A., Smith, E. D., &amp; </a:t>
            </a:r>
            <a:r>
              <a:rPr lang="en-US" sz="1100" i="1" dirty="0" err="1">
                <a:latin typeface="Calibri" pitchFamily="34" charset="0"/>
                <a:cs typeface="Calibri" pitchFamily="34" charset="0"/>
              </a:rPr>
              <a:t>Palmquist</a:t>
            </a:r>
            <a:r>
              <a:rPr lang="en-US" sz="1100" i="1" dirty="0">
                <a:latin typeface="Calibri" pitchFamily="34" charset="0"/>
                <a:cs typeface="Calibri" pitchFamily="34" charset="0"/>
              </a:rPr>
              <a:t>, C. M. (2013). The impact of pretend play on children's development: a review of the evidence. Psychological bulletin, (12-01-2013). (Online). Available from, </a:t>
            </a:r>
          </a:p>
          <a:p>
            <a:pPr marL="0" indent="0" algn="just">
              <a:buNone/>
            </a:pPr>
            <a:r>
              <a:rPr lang="en-US" sz="1100" i="1" dirty="0">
                <a:latin typeface="Calibri" pitchFamily="34" charset="0"/>
                <a:cs typeface="Calibri" pitchFamily="34" charset="0"/>
              </a:rPr>
              <a:t> </a:t>
            </a:r>
            <a:r>
              <a:rPr lang="en-US" sz="1100" i="1" u="sng" dirty="0">
                <a:latin typeface="Calibri" pitchFamily="34" charset="0"/>
                <a:cs typeface="Calibri" pitchFamily="34" charset="0"/>
                <a:hlinkClick r:id="rId4"/>
              </a:rPr>
              <a:t>https://doi.org/10.1037/a0029321</a:t>
            </a:r>
            <a:endParaRPr lang="en-US" sz="1100" i="1" dirty="0">
              <a:latin typeface="Calibri" pitchFamily="34" charset="0"/>
              <a:cs typeface="Calibri" pitchFamily="34" charset="0"/>
            </a:endParaRPr>
          </a:p>
          <a:p>
            <a:pPr marL="0" indent="0" algn="just">
              <a:buNone/>
            </a:pPr>
            <a:r>
              <a:rPr lang="en-US" sz="700" i="1" dirty="0">
                <a:latin typeface="Calibri" pitchFamily="34" charset="0"/>
                <a:cs typeface="Calibri" pitchFamily="34" charset="0"/>
              </a:rPr>
              <a:t> </a:t>
            </a:r>
          </a:p>
          <a:p>
            <a:pPr marL="0" indent="0" algn="just">
              <a:buNone/>
            </a:pPr>
            <a:r>
              <a:rPr lang="en-US" sz="1100" i="1" dirty="0">
                <a:latin typeface="Calibri" pitchFamily="34" charset="0"/>
                <a:cs typeface="Calibri" pitchFamily="34" charset="0"/>
              </a:rPr>
              <a:t>McLeod, S. A. (2008).Psychosexual stages. Simply Psychology. (18-07-2008). (online). Available from, </a:t>
            </a:r>
          </a:p>
          <a:p>
            <a:pPr marL="0" indent="0" algn="just">
              <a:buNone/>
            </a:pPr>
            <a:r>
              <a:rPr lang="en-US" sz="1100" i="1" u="sng" dirty="0">
                <a:latin typeface="Calibri" pitchFamily="34" charset="0"/>
                <a:cs typeface="Calibri" pitchFamily="34" charset="0"/>
                <a:hlinkClick r:id="rId5"/>
              </a:rPr>
              <a:t>https://www.simplypsychology.org/psychosexual.html</a:t>
            </a:r>
            <a:endParaRPr lang="en-US" sz="1100" i="1" dirty="0">
              <a:latin typeface="Calibri" pitchFamily="34" charset="0"/>
              <a:cs typeface="Calibri" pitchFamily="34" charset="0"/>
            </a:endParaRPr>
          </a:p>
          <a:p>
            <a:pPr marL="0" indent="0" algn="just">
              <a:buNone/>
            </a:pPr>
            <a:endParaRPr lang="en-US" sz="700" i="1" dirty="0">
              <a:latin typeface="Calibri" pitchFamily="34" charset="0"/>
              <a:cs typeface="Calibri" pitchFamily="34" charset="0"/>
            </a:endParaRPr>
          </a:p>
          <a:p>
            <a:pPr marL="0" indent="0" algn="just">
              <a:buNone/>
            </a:pPr>
            <a:r>
              <a:rPr lang="en-US" sz="1100" i="1" dirty="0" err="1">
                <a:latin typeface="Calibri" pitchFamily="34" charset="0"/>
                <a:cs typeface="Calibri" pitchFamily="34" charset="0"/>
              </a:rPr>
              <a:t>Melhuish</a:t>
            </a:r>
            <a:r>
              <a:rPr lang="en-US" sz="1100" i="1" dirty="0">
                <a:latin typeface="Calibri" pitchFamily="34" charset="0"/>
                <a:cs typeface="Calibri" pitchFamily="34" charset="0"/>
              </a:rPr>
              <a:t>, E. </a:t>
            </a:r>
            <a:r>
              <a:rPr lang="en-US" sz="1100" i="1" dirty="0" err="1">
                <a:latin typeface="Calibri" pitchFamily="34" charset="0"/>
                <a:cs typeface="Calibri" pitchFamily="34" charset="0"/>
              </a:rPr>
              <a:t>Ereky</a:t>
            </a:r>
            <a:r>
              <a:rPr lang="en-US" sz="1100" i="1" dirty="0">
                <a:latin typeface="Calibri" pitchFamily="34" charset="0"/>
                <a:cs typeface="Calibri" pitchFamily="34" charset="0"/>
              </a:rPr>
              <a:t>, K.S., </a:t>
            </a:r>
            <a:r>
              <a:rPr lang="en-US" sz="1100" i="1" dirty="0" err="1">
                <a:latin typeface="Calibri" pitchFamily="34" charset="0"/>
                <a:cs typeface="Calibri" pitchFamily="34" charset="0"/>
              </a:rPr>
              <a:t>Ariescu.A</a:t>
            </a:r>
            <a:r>
              <a:rPr lang="en-US" sz="1100" i="1" dirty="0">
                <a:latin typeface="Calibri" pitchFamily="34" charset="0"/>
                <a:cs typeface="Calibri" pitchFamily="34" charset="0"/>
              </a:rPr>
              <a:t>. </a:t>
            </a:r>
            <a:r>
              <a:rPr lang="en-US" sz="1100" i="1" dirty="0" err="1">
                <a:latin typeface="Calibri" pitchFamily="34" charset="0"/>
                <a:cs typeface="Calibri" pitchFamily="34" charset="0"/>
              </a:rPr>
              <a:t>Penderi</a:t>
            </a:r>
            <a:r>
              <a:rPr lang="en-US" sz="1100" i="1" dirty="0">
                <a:latin typeface="Calibri" pitchFamily="34" charset="0"/>
                <a:cs typeface="Calibri" pitchFamily="34" charset="0"/>
              </a:rPr>
              <a:t>, E. </a:t>
            </a:r>
            <a:r>
              <a:rPr lang="en-US" sz="1100" i="1" dirty="0" err="1">
                <a:latin typeface="Calibri" pitchFamily="34" charset="0"/>
                <a:cs typeface="Calibri" pitchFamily="34" charset="0"/>
              </a:rPr>
              <a:t>Rentzou</a:t>
            </a:r>
            <a:r>
              <a:rPr lang="en-US" sz="1100" i="1" dirty="0">
                <a:latin typeface="Calibri" pitchFamily="34" charset="0"/>
                <a:cs typeface="Calibri" pitchFamily="34" charset="0"/>
              </a:rPr>
              <a:t>, R., </a:t>
            </a:r>
            <a:r>
              <a:rPr lang="en-US" sz="1100" i="1" dirty="0" err="1">
                <a:latin typeface="Calibri" pitchFamily="34" charset="0"/>
                <a:cs typeface="Calibri" pitchFamily="34" charset="0"/>
              </a:rPr>
              <a:t>Tawell</a:t>
            </a:r>
            <a:r>
              <a:rPr lang="en-US" sz="1100" i="1" dirty="0">
                <a:latin typeface="Calibri" pitchFamily="34" charset="0"/>
                <a:cs typeface="Calibri" pitchFamily="34" charset="0"/>
              </a:rPr>
              <a:t>, A. and Paul </a:t>
            </a:r>
            <a:r>
              <a:rPr lang="en-US" sz="1100" i="1" dirty="0" err="1">
                <a:latin typeface="Calibri" pitchFamily="34" charset="0"/>
                <a:cs typeface="Calibri" pitchFamily="34" charset="0"/>
              </a:rPr>
              <a:t>Leseman</a:t>
            </a:r>
            <a:r>
              <a:rPr lang="en-US" sz="1100" i="1" dirty="0">
                <a:latin typeface="Calibri" pitchFamily="34" charset="0"/>
                <a:cs typeface="Calibri" pitchFamily="34" charset="0"/>
              </a:rPr>
              <a:t>, P. (2015.) A review of research on effects of Childhood Education and Care (ECEC) upon child development. (15-09-2015). (Online). Available from,</a:t>
            </a:r>
          </a:p>
          <a:p>
            <a:pPr marL="0" indent="0" algn="just">
              <a:buNone/>
            </a:pPr>
            <a:r>
              <a:rPr lang="en-US" sz="1100" i="1" u="sng" dirty="0">
                <a:latin typeface="Calibri" pitchFamily="34" charset="0"/>
                <a:cs typeface="Calibri" pitchFamily="34" charset="0"/>
                <a:hlinkClick r:id="rId6"/>
              </a:rPr>
              <a:t>https://dspace.library.uu.nl/bitstream/handle/1874/326604/new_version_CARE_WP4_D4_1_Review_on_the_effects_of_ECEC.pdf?sequence=1</a:t>
            </a:r>
            <a:endParaRPr lang="en-US" sz="1100" i="1" dirty="0">
              <a:latin typeface="Calibri" pitchFamily="34" charset="0"/>
              <a:cs typeface="Calibri" pitchFamily="34" charset="0"/>
            </a:endParaRPr>
          </a:p>
          <a:p>
            <a:pPr marL="0" indent="0" algn="just">
              <a:buNone/>
            </a:pPr>
            <a:endParaRPr lang="en-US" sz="700" i="1" dirty="0">
              <a:latin typeface="Calibri" pitchFamily="34" charset="0"/>
              <a:cs typeface="Calibri" pitchFamily="34" charset="0"/>
            </a:endParaRPr>
          </a:p>
          <a:p>
            <a:pPr marL="0" indent="0" algn="just">
              <a:buNone/>
            </a:pPr>
            <a:r>
              <a:rPr lang="en-US" sz="1100" i="1" dirty="0">
                <a:latin typeface="Calibri" pitchFamily="34" charset="0"/>
                <a:cs typeface="Calibri" pitchFamily="34" charset="0"/>
              </a:rPr>
              <a:t>Newton, J. T., Harrison, V. (2005). The cognitive and social development of the child. Dental update, (23-09-2005). (Online). Available from,</a:t>
            </a:r>
          </a:p>
          <a:p>
            <a:pPr marL="0" indent="0" algn="just">
              <a:buNone/>
            </a:pPr>
            <a:r>
              <a:rPr lang="en-US" sz="1100" i="1" u="sng" dirty="0">
                <a:latin typeface="Calibri" pitchFamily="34" charset="0"/>
                <a:cs typeface="Calibri" pitchFamily="34" charset="0"/>
                <a:hlinkClick r:id="rId7"/>
              </a:rPr>
              <a:t>https://doi.org/10.12968/denu.2005.32.1.33</a:t>
            </a:r>
            <a:endParaRPr lang="en-US" sz="1100" i="1" u="sng" dirty="0">
              <a:latin typeface="Calibri" pitchFamily="34" charset="0"/>
              <a:cs typeface="Calibri" pitchFamily="34" charset="0"/>
            </a:endParaRPr>
          </a:p>
          <a:p>
            <a:pPr marL="0" indent="0" algn="just">
              <a:buNone/>
            </a:pPr>
            <a:endParaRPr lang="en-US" sz="700" i="1" u="sng" dirty="0">
              <a:latin typeface="Calibri" pitchFamily="34" charset="0"/>
              <a:cs typeface="Calibri" pitchFamily="34" charset="0"/>
            </a:endParaRPr>
          </a:p>
          <a:p>
            <a:pPr marL="0" indent="0" algn="just">
              <a:buNone/>
            </a:pPr>
            <a:r>
              <a:rPr lang="en-US" sz="1100" i="1" dirty="0">
                <a:latin typeface="Calibri" pitchFamily="34" charset="0"/>
                <a:cs typeface="Calibri" pitchFamily="34" charset="0"/>
              </a:rPr>
              <a:t> </a:t>
            </a:r>
            <a:r>
              <a:rPr lang="en-US" sz="1100" i="1" dirty="0" err="1">
                <a:latin typeface="Calibri" pitchFamily="34" charset="0"/>
                <a:cs typeface="Calibri" pitchFamily="34" charset="0"/>
              </a:rPr>
              <a:t>Selikowitz</a:t>
            </a:r>
            <a:r>
              <a:rPr lang="en-US" sz="1100" i="1" dirty="0">
                <a:latin typeface="Calibri" pitchFamily="34" charset="0"/>
                <a:cs typeface="Calibri" pitchFamily="34" charset="0"/>
              </a:rPr>
              <a:t>, M. (1993). How parents can help — general principles. (12-02-1993). (Available from)</a:t>
            </a:r>
          </a:p>
          <a:p>
            <a:pPr marL="0" indent="0" algn="just">
              <a:buNone/>
            </a:pPr>
            <a:r>
              <a:rPr lang="en-US" sz="1100" i="1" u="sng" dirty="0">
                <a:latin typeface="Calibri" pitchFamily="34" charset="0"/>
                <a:cs typeface="Calibri" pitchFamily="34" charset="0"/>
                <a:hlinkClick r:id="rId8"/>
              </a:rPr>
              <a:t>https://www.researchgate.net/publication/346825008_How_parents_can_help_-_general_principles</a:t>
            </a:r>
            <a:endParaRPr lang="en-US" sz="1100" i="1" dirty="0">
              <a:latin typeface="Calibri" pitchFamily="34" charset="0"/>
              <a:cs typeface="Calibri" pitchFamily="34" charset="0"/>
            </a:endParaRPr>
          </a:p>
          <a:p>
            <a:pPr marL="0" indent="0" algn="just">
              <a:buNone/>
            </a:pPr>
            <a:endParaRPr lang="en-US" sz="700" i="1" dirty="0">
              <a:latin typeface="Calibri" pitchFamily="34" charset="0"/>
              <a:cs typeface="Calibri" pitchFamily="34" charset="0"/>
            </a:endParaRPr>
          </a:p>
          <a:p>
            <a:pPr marL="0" indent="0" algn="just">
              <a:buNone/>
            </a:pPr>
            <a:r>
              <a:rPr lang="en-US" sz="1100" i="1" dirty="0">
                <a:latin typeface="Calibri" pitchFamily="34" charset="0"/>
                <a:cs typeface="Calibri" pitchFamily="34" charset="0"/>
              </a:rPr>
              <a:t> Walker, S. P., </a:t>
            </a:r>
            <a:r>
              <a:rPr lang="en-US" sz="1100" i="1" dirty="0" err="1">
                <a:latin typeface="Calibri" pitchFamily="34" charset="0"/>
                <a:cs typeface="Calibri" pitchFamily="34" charset="0"/>
              </a:rPr>
              <a:t>Wachs</a:t>
            </a:r>
            <a:r>
              <a:rPr lang="en-US" sz="1100" i="1" dirty="0">
                <a:latin typeface="Calibri" pitchFamily="34" charset="0"/>
                <a:cs typeface="Calibri" pitchFamily="34" charset="0"/>
              </a:rPr>
              <a:t>, T. D., Grantham-McGregor, S., Black, M. M., Nelson, C. A., Huffman, S. L., Baker, H., Chang, S. M., </a:t>
            </a:r>
            <a:r>
              <a:rPr lang="en-US" sz="1100" i="1" dirty="0" err="1">
                <a:latin typeface="Calibri" pitchFamily="34" charset="0"/>
                <a:cs typeface="Calibri" pitchFamily="34" charset="0"/>
              </a:rPr>
              <a:t>Hamadani</a:t>
            </a:r>
            <a:r>
              <a:rPr lang="en-US" sz="1100" i="1" dirty="0">
                <a:latin typeface="Calibri" pitchFamily="34" charset="0"/>
                <a:cs typeface="Calibri" pitchFamily="34" charset="0"/>
              </a:rPr>
              <a:t>, J. D., </a:t>
            </a:r>
            <a:r>
              <a:rPr lang="en-US" sz="1100" i="1" dirty="0" err="1">
                <a:latin typeface="Calibri" pitchFamily="34" charset="0"/>
                <a:cs typeface="Calibri" pitchFamily="34" charset="0"/>
              </a:rPr>
              <a:t>Lozoff</a:t>
            </a:r>
            <a:r>
              <a:rPr lang="en-US" sz="1100" i="1" dirty="0">
                <a:latin typeface="Calibri" pitchFamily="34" charset="0"/>
                <a:cs typeface="Calibri" pitchFamily="34" charset="0"/>
              </a:rPr>
              <a:t>, B., Gardner, J. M., Powell, C. A., </a:t>
            </a:r>
            <a:r>
              <a:rPr lang="en-US" sz="1100" i="1" dirty="0" err="1">
                <a:latin typeface="Calibri" pitchFamily="34" charset="0"/>
                <a:cs typeface="Calibri" pitchFamily="34" charset="0"/>
              </a:rPr>
              <a:t>Rahman</a:t>
            </a:r>
            <a:r>
              <a:rPr lang="en-US" sz="1100" i="1" dirty="0">
                <a:latin typeface="Calibri" pitchFamily="34" charset="0"/>
                <a:cs typeface="Calibri" pitchFamily="34" charset="0"/>
              </a:rPr>
              <a:t>, A., &amp; Richter, L. (2011). Inequality in early childhood: risk and protective factors for early child development. Lancet (London, England), (23-09-2011). (Online). Available from,</a:t>
            </a:r>
          </a:p>
          <a:p>
            <a:pPr marL="0" indent="0" algn="just">
              <a:buNone/>
            </a:pPr>
            <a:r>
              <a:rPr lang="en-US" sz="1100" i="1" u="sng" dirty="0">
                <a:latin typeface="Calibri" pitchFamily="34" charset="0"/>
                <a:cs typeface="Calibri" pitchFamily="34" charset="0"/>
                <a:hlinkClick r:id="rId9"/>
              </a:rPr>
              <a:t>https://doi.org/10.1016/S0140-6736(11)60555-2</a:t>
            </a:r>
            <a:endParaRPr lang="en-US" sz="1100" i="1" dirty="0">
              <a:latin typeface="Calibri" pitchFamily="34" charset="0"/>
              <a:cs typeface="Calibri" pitchFamily="34" charset="0"/>
            </a:endParaRPr>
          </a:p>
          <a:p>
            <a:pPr marL="0" indent="0" algn="just">
              <a:buNone/>
            </a:pPr>
            <a:endParaRPr lang="en-US" sz="1100" i="1" dirty="0"/>
          </a:p>
        </p:txBody>
      </p:sp>
    </p:spTree>
    <p:extLst>
      <p:ext uri="{BB962C8B-B14F-4D97-AF65-F5344CB8AC3E}">
        <p14:creationId xmlns:p14="http://schemas.microsoft.com/office/powerpoint/2010/main" val="3100415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447800"/>
          </a:xfrm>
        </p:spPr>
        <p:txBody>
          <a:bodyPr>
            <a:normAutofit/>
          </a:bodyPr>
          <a:lstStyle/>
          <a:p>
            <a:pPr algn="ctr"/>
            <a:r>
              <a:rPr lang="en-US" sz="4800" b="1" dirty="0">
                <a:latin typeface="Calibri" pitchFamily="34" charset="0"/>
                <a:cs typeface="Calibri" pitchFamily="34" charset="0"/>
              </a:rPr>
              <a:t>THANK YOU </a:t>
            </a:r>
          </a:p>
        </p:txBody>
      </p:sp>
      <p:pic>
        <p:nvPicPr>
          <p:cNvPr id="1026" name="Picture 2" descr="C:\Users\SYED QAMAR\Desktop\7634.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14857" y="2133838"/>
            <a:ext cx="5714286" cy="3809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6393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1388</TotalTime>
  <Words>1031</Words>
  <Application>Microsoft Office PowerPoint</Application>
  <PresentationFormat>On-screen Show (4:3)</PresentationFormat>
  <Paragraphs>72</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Wingdings</vt:lpstr>
      <vt:lpstr>Clarity</vt:lpstr>
      <vt:lpstr>A child’s experience between the ages of 0-5 years can effect the rest of their lives</vt:lpstr>
      <vt:lpstr>INTRODUCTION </vt:lpstr>
      <vt:lpstr>EXAMPLE </vt:lpstr>
      <vt:lpstr>THEORIES OF DEVELOPMENT </vt:lpstr>
      <vt:lpstr>PowerPoint Presentation</vt:lpstr>
      <vt:lpstr>PowerPoint Presentation</vt:lpstr>
      <vt:lpstr>FREUD'S THEORY OF PSYCHOSEXUAL DEVELOPMENT</vt:lpstr>
      <vt:lpstr>HOW PARENTS CAN SUPPORT CHILD’S DEVELOPMENT?  </vt:lpstr>
      <vt:lpstr>PowerPoint Presentation</vt:lpstr>
      <vt:lpstr>Referencing</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effect the rest of their lives</dc:title>
  <dc:creator>Counter 2 Hall 2 CEH</dc:creator>
  <cp:lastModifiedBy>Acer</cp:lastModifiedBy>
  <cp:revision>51</cp:revision>
  <dcterms:created xsi:type="dcterms:W3CDTF">2021-10-16T03:34:24Z</dcterms:created>
  <dcterms:modified xsi:type="dcterms:W3CDTF">2021-10-20T12:48:05Z</dcterms:modified>
</cp:coreProperties>
</file>