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01" r:id="rId3"/>
    <p:sldId id="258" r:id="rId4"/>
    <p:sldId id="291" r:id="rId5"/>
    <p:sldId id="295" r:id="rId6"/>
    <p:sldId id="305" r:id="rId7"/>
    <p:sldId id="261" r:id="rId8"/>
    <p:sldId id="259" r:id="rId9"/>
    <p:sldId id="269" r:id="rId10"/>
    <p:sldId id="270" r:id="rId11"/>
    <p:sldId id="267" r:id="rId12"/>
    <p:sldId id="276" r:id="rId13"/>
    <p:sldId id="274" r:id="rId14"/>
    <p:sldId id="290" r:id="rId15"/>
    <p:sldId id="263" r:id="rId16"/>
    <p:sldId id="282" r:id="rId17"/>
    <p:sldId id="294" r:id="rId18"/>
    <p:sldId id="292" r:id="rId19"/>
    <p:sldId id="283" r:id="rId20"/>
    <p:sldId id="281" r:id="rId21"/>
    <p:sldId id="300" r:id="rId22"/>
    <p:sldId id="293" r:id="rId23"/>
    <p:sldId id="265" r:id="rId24"/>
    <p:sldId id="268" r:id="rId25"/>
    <p:sldId id="279" r:id="rId26"/>
    <p:sldId id="266" r:id="rId27"/>
    <p:sldId id="299" r:id="rId28"/>
    <p:sldId id="304" r:id="rId29"/>
    <p:sldId id="273" r:id="rId30"/>
    <p:sldId id="275" r:id="rId31"/>
    <p:sldId id="271" r:id="rId32"/>
    <p:sldId id="278" r:id="rId33"/>
    <p:sldId id="280" r:id="rId34"/>
    <p:sldId id="277" r:id="rId35"/>
    <p:sldId id="284" r:id="rId36"/>
    <p:sldId id="287" r:id="rId37"/>
    <p:sldId id="288" r:id="rId38"/>
    <p:sldId id="296" r:id="rId39"/>
    <p:sldId id="285" r:id="rId40"/>
    <p:sldId id="286" r:id="rId41"/>
    <p:sldId id="262" r:id="rId42"/>
    <p:sldId id="289" r:id="rId43"/>
    <p:sldId id="297" r:id="rId44"/>
    <p:sldId id="303" r:id="rId45"/>
    <p:sldId id="298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 varScale="1">
        <p:scale>
          <a:sx n="72" d="100"/>
          <a:sy n="72" d="100"/>
        </p:scale>
        <p:origin x="988" y="6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s://www.youtube.com/watch?v=tjcaO6ynVDw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3" Type="http://schemas.openxmlformats.org/officeDocument/2006/relationships/image" Target="../media/image30.jpeg"/><Relationship Id="rId7" Type="http://schemas.openxmlformats.org/officeDocument/2006/relationships/image" Target="../media/image34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10" Type="http://schemas.openxmlformats.org/officeDocument/2006/relationships/image" Target="../media/image37.jpeg"/><Relationship Id="rId4" Type="http://schemas.openxmlformats.org/officeDocument/2006/relationships/image" Target="../media/image31.jpeg"/><Relationship Id="rId9" Type="http://schemas.openxmlformats.org/officeDocument/2006/relationships/image" Target="../media/image36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hyperlink" Target="https://www.youtube.com/watch?v=0xsg-GnxHHE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hyperlink" Target="https://www.youtube.com/watch?v=9UYwteHLEBs" TargetMode="Externa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210826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999504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Niche Marketing &amp; Social Media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1041823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&amp; Enterprise by Quant </a:t>
            </a:r>
          </a:p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Jacqui Jones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03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4034" name="Picture 2" descr="Quant Movie Poster - IMP Awards">
            <a:extLst>
              <a:ext uri="{FF2B5EF4-FFF2-40B4-BE49-F238E27FC236}">
                <a16:creationId xmlns:a16="http://schemas.microsoft.com/office/drawing/2014/main" id="{45548714-E1F2-C1CA-5A59-D660489574B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36" r="1" b="1"/>
          <a:stretch/>
        </p:blipFill>
        <p:spPr bwMode="auto">
          <a:xfrm>
            <a:off x="-1" y="-2"/>
            <a:ext cx="5410198" cy="6858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44041" name="Rectangle 4404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A239A0-6070-CE34-5114-6D2E61C278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0" y="132522"/>
            <a:ext cx="6400800" cy="2080591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1"/>
                </a:solidFill>
              </a:rPr>
              <a:t>Marketing Cycle </a:t>
            </a:r>
            <a:br>
              <a:rPr lang="en-GB" sz="4000" b="1" dirty="0">
                <a:solidFill>
                  <a:schemeClr val="accent1"/>
                </a:solidFill>
              </a:rPr>
            </a:br>
            <a:r>
              <a:rPr lang="en-GB" sz="4000" b="1" dirty="0">
                <a:solidFill>
                  <a:schemeClr val="accent1"/>
                </a:solidFill>
              </a:rPr>
              <a:t>        The P’s of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A1FB61-7D70-F4EC-7DB9-12F1C6FC26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196" y="2285999"/>
            <a:ext cx="6708917" cy="4572001"/>
          </a:xfrm>
        </p:spPr>
        <p:txBody>
          <a:bodyPr anchor="ctr">
            <a:normAutofit/>
          </a:bodyPr>
          <a:lstStyle/>
          <a:p>
            <a:r>
              <a:rPr lang="en-GB" sz="2400" b="1" dirty="0"/>
              <a:t>Planning – Product Led or Market Led</a:t>
            </a:r>
          </a:p>
          <a:p>
            <a:r>
              <a:rPr lang="en-GB" sz="2400" b="1" dirty="0"/>
              <a:t>Product - Design, Development &amp; Production</a:t>
            </a:r>
          </a:p>
          <a:p>
            <a:r>
              <a:rPr lang="en-GB" sz="2400" b="1" dirty="0"/>
              <a:t>Purpose </a:t>
            </a:r>
          </a:p>
          <a:p>
            <a:r>
              <a:rPr lang="en-GB" sz="2400" b="1" dirty="0"/>
              <a:t>Price</a:t>
            </a:r>
          </a:p>
          <a:p>
            <a:r>
              <a:rPr lang="en-GB" sz="2400" b="1" dirty="0"/>
              <a:t>Place</a:t>
            </a:r>
          </a:p>
          <a:p>
            <a:r>
              <a:rPr lang="en-GB" sz="2400" b="1" dirty="0"/>
              <a:t>Packaging </a:t>
            </a:r>
          </a:p>
          <a:p>
            <a:r>
              <a:rPr lang="en-GB" sz="2400" b="1" dirty="0"/>
              <a:t>People</a:t>
            </a:r>
          </a:p>
          <a:p>
            <a:r>
              <a:rPr lang="en-GB" sz="2400" b="1" dirty="0"/>
              <a:t>Promotion</a:t>
            </a:r>
          </a:p>
          <a:p>
            <a:r>
              <a:rPr lang="en-GB" sz="2400" b="1" dirty="0"/>
              <a:t>Publicity</a:t>
            </a:r>
          </a:p>
          <a:p>
            <a:r>
              <a:rPr lang="en-GB" sz="2400" b="1" dirty="0"/>
              <a:t>Performance</a:t>
            </a:r>
          </a:p>
        </p:txBody>
      </p:sp>
    </p:spTree>
    <p:extLst>
      <p:ext uri="{BB962C8B-B14F-4D97-AF65-F5344CB8AC3E}">
        <p14:creationId xmlns:p14="http://schemas.microsoft.com/office/powerpoint/2010/main" val="29586990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9F6B7-AC25-541B-9026-C29ECCE34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139" y="1"/>
            <a:ext cx="12178748" cy="1318590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External Environment – 1960’s Dawn of A New Era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6E5AF-6822-2F75-2DF4-9A3934F9D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79444"/>
            <a:ext cx="11353800" cy="453786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Post War Years</a:t>
            </a:r>
          </a:p>
          <a:p>
            <a:r>
              <a:rPr lang="en-GB" dirty="0"/>
              <a:t>Economic Boom </a:t>
            </a:r>
          </a:p>
          <a:p>
            <a:r>
              <a:rPr lang="en-GB" dirty="0"/>
              <a:t>Leisure Generation</a:t>
            </a:r>
          </a:p>
          <a:p>
            <a:r>
              <a:rPr lang="en-GB" dirty="0"/>
              <a:t>Contraceptive Pill</a:t>
            </a:r>
          </a:p>
          <a:p>
            <a:r>
              <a:rPr lang="en-GB" dirty="0"/>
              <a:t>Tourism &amp; Events - Globalisation</a:t>
            </a:r>
          </a:p>
          <a:p>
            <a:r>
              <a:rPr lang="en-GB" dirty="0"/>
              <a:t>Entertainment – Music, Fashion, Social Culture</a:t>
            </a:r>
          </a:p>
          <a:p>
            <a:r>
              <a:rPr lang="en-GB" dirty="0"/>
              <a:t>Sex, Drugs &amp; Rock n Roll</a:t>
            </a:r>
          </a:p>
          <a:p>
            <a:endParaRPr lang="en-GB" dirty="0"/>
          </a:p>
          <a:p>
            <a:r>
              <a:rPr lang="en-GB" b="1" dirty="0"/>
              <a:t>Sales Revolution to Marketing Revolution</a:t>
            </a:r>
          </a:p>
          <a:p>
            <a:r>
              <a:rPr lang="en-GB" dirty="0"/>
              <a:t>Media Development – TV, Radio &amp; Magazines!</a:t>
            </a:r>
          </a:p>
          <a:p>
            <a:endParaRPr lang="en-GB" dirty="0"/>
          </a:p>
        </p:txBody>
      </p:sp>
      <p:pic>
        <p:nvPicPr>
          <p:cNvPr id="1026" name="Picture 2" descr="image - Fashion Galleries - Telegraph">
            <a:extLst>
              <a:ext uri="{FF2B5EF4-FFF2-40B4-BE49-F238E27FC236}">
                <a16:creationId xmlns:a16="http://schemas.microsoft.com/office/drawing/2014/main" id="{D869A376-01A5-8B8B-FAEB-1BEC95D891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3808" y="1053548"/>
            <a:ext cx="5471079" cy="441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2257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20721-7CB9-E137-6907-D087CA0F5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"/>
            <a:ext cx="10515600" cy="974034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The Launch of Mary Quant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23463F-26A0-BAB9-B346-76A809DA85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669236"/>
            <a:ext cx="12264887" cy="5507728"/>
          </a:xfrm>
        </p:spPr>
        <p:txBody>
          <a:bodyPr>
            <a:normAutofit/>
          </a:bodyPr>
          <a:lstStyle/>
          <a:p>
            <a:r>
              <a:rPr lang="en-GB" b="1" dirty="0"/>
              <a:t>All started in Swansea…….</a:t>
            </a:r>
            <a:endParaRPr lang="en-GB" dirty="0"/>
          </a:p>
          <a:p>
            <a:r>
              <a:rPr lang="en-GB" dirty="0"/>
              <a:t>Goldsmiths College of Art – Graduated 1953</a:t>
            </a:r>
          </a:p>
          <a:p>
            <a:endParaRPr lang="en-GB" dirty="0"/>
          </a:p>
          <a:p>
            <a:r>
              <a:rPr lang="en-GB" dirty="0"/>
              <a:t>Alexander Plunkett Greene – Inheritance to purchase Markham House, Kings Road </a:t>
            </a:r>
          </a:p>
          <a:p>
            <a:r>
              <a:rPr lang="en-GB" dirty="0"/>
              <a:t>Created Bazaar – Coffee Shop / Wine Bar / Thrift Shop / Fashion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Partnership  </a:t>
            </a:r>
          </a:p>
          <a:p>
            <a:r>
              <a:rPr lang="en-GB" dirty="0"/>
              <a:t>Mary Quant (Design)</a:t>
            </a:r>
          </a:p>
          <a:p>
            <a:r>
              <a:rPr lang="en-GB" dirty="0"/>
              <a:t>APG (Finance, Marketing &amp; Enterprise )</a:t>
            </a:r>
          </a:p>
          <a:p>
            <a:r>
              <a:rPr lang="en-GB" dirty="0"/>
              <a:t>Archie McNair (Legal Support &amp; Business Strategy)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3074" name="Picture 2" descr="Mary Quant kneeling on a floor surrounded by sketches. Her hair is styled in a bob, and a Peter Pan collar peeks out of her black dress.">
            <a:extLst>
              <a:ext uri="{FF2B5EF4-FFF2-40B4-BE49-F238E27FC236}">
                <a16:creationId xmlns:a16="http://schemas.microsoft.com/office/drawing/2014/main" id="{5899A4FE-19EC-7527-67A1-AB3B05D83F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4847" y="3177209"/>
            <a:ext cx="3348667" cy="2466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96457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B20B2-9B44-C8F7-3A22-2E8A4EB53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72277"/>
            <a:ext cx="10515600" cy="1630016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Trailblazing Designer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CEFF9B-D6B4-1214-7146-37F3906EEF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523" y="1027044"/>
            <a:ext cx="11221278" cy="5149920"/>
          </a:xfrm>
        </p:spPr>
        <p:txBody>
          <a:bodyPr/>
          <a:lstStyle/>
          <a:p>
            <a:r>
              <a:rPr lang="en-GB" dirty="0"/>
              <a:t>Purchased materials from retail outlets</a:t>
            </a:r>
          </a:p>
          <a:p>
            <a:r>
              <a:rPr lang="en-GB" dirty="0"/>
              <a:t>Self-taught Designer who learnt Cutting in Evening Class</a:t>
            </a:r>
          </a:p>
          <a:p>
            <a:endParaRPr lang="en-GB" dirty="0"/>
          </a:p>
          <a:p>
            <a:r>
              <a:rPr lang="en-GB" dirty="0"/>
              <a:t>Run &amp; Jump Fashion &amp; PVC Boots</a:t>
            </a:r>
          </a:p>
          <a:p>
            <a:endParaRPr lang="en-GB" dirty="0"/>
          </a:p>
          <a:p>
            <a:r>
              <a:rPr lang="en-GB" dirty="0"/>
              <a:t>Youth Identity – Youthquake</a:t>
            </a:r>
          </a:p>
          <a:p>
            <a:r>
              <a:rPr lang="en-GB" dirty="0"/>
              <a:t>Social &amp; </a:t>
            </a:r>
            <a:r>
              <a:rPr lang="en-GB" dirty="0" err="1"/>
              <a:t>Sexualiberation</a:t>
            </a:r>
            <a:r>
              <a:rPr lang="en-GB" dirty="0"/>
              <a:t> – Contraceptive Pill</a:t>
            </a:r>
          </a:p>
          <a:p>
            <a:r>
              <a:rPr lang="en-GB" dirty="0"/>
              <a:t>Beatlemania &amp; Music</a:t>
            </a:r>
          </a:p>
          <a:p>
            <a:r>
              <a:rPr lang="en-GB" dirty="0"/>
              <a:t>Rising Youth Affluence – 1960’s Chelsea Set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8674" name="Picture 2" descr="Image result for Mary Quant Cosmetics">
            <a:extLst>
              <a:ext uri="{FF2B5EF4-FFF2-40B4-BE49-F238E27FC236}">
                <a16:creationId xmlns:a16="http://schemas.microsoft.com/office/drawing/2014/main" id="{6FE50843-7943-CDBD-618E-CC84957899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0136" y="213540"/>
            <a:ext cx="3390134" cy="5321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27285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61DCE-5EE6-8FF0-36D1-8EC0D2BF5A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        Mary Quant &amp; The Swinging Sixties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9EA29-32CA-8E6F-0A2F-FCEEBB27FE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60113"/>
            <a:ext cx="10515600" cy="5116850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hlinkClick r:id="rId2"/>
              </a:rPr>
              <a:t>Working with Mary Quant - YouTube</a:t>
            </a:r>
            <a:endParaRPr lang="en-GB" dirty="0"/>
          </a:p>
        </p:txBody>
      </p:sp>
      <p:pic>
        <p:nvPicPr>
          <p:cNvPr id="47106" name="Picture 2" descr="Image result for Mary Quant Died">
            <a:extLst>
              <a:ext uri="{FF2B5EF4-FFF2-40B4-BE49-F238E27FC236}">
                <a16:creationId xmlns:a16="http://schemas.microsoft.com/office/drawing/2014/main" id="{2C665206-DA2D-432F-4992-A41F7FE045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5169" y="1564792"/>
            <a:ext cx="2752725" cy="3024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44165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601DF-C348-AC22-C685-B0225E6D13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25286"/>
            <a:ext cx="10515600" cy="1338469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Mary Quant – Marketeer Before Her Time!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295DB2-E061-EF8F-1A3A-2FE954FFF3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68626"/>
            <a:ext cx="10515600" cy="5408337"/>
          </a:xfrm>
        </p:spPr>
        <p:txBody>
          <a:bodyPr/>
          <a:lstStyle/>
          <a:p>
            <a:r>
              <a:rPr lang="en-GB" dirty="0"/>
              <a:t>Pioneer</a:t>
            </a:r>
          </a:p>
          <a:p>
            <a:r>
              <a:rPr lang="en-GB" dirty="0"/>
              <a:t>Product – Unique Fashion</a:t>
            </a:r>
          </a:p>
          <a:p>
            <a:r>
              <a:rPr lang="en-GB" dirty="0"/>
              <a:t>Planning</a:t>
            </a:r>
          </a:p>
          <a:p>
            <a:r>
              <a:rPr lang="en-GB" dirty="0"/>
              <a:t>Place – Bazaar</a:t>
            </a:r>
          </a:p>
          <a:p>
            <a:r>
              <a:rPr lang="en-GB" dirty="0"/>
              <a:t>Price – </a:t>
            </a:r>
            <a:r>
              <a:rPr lang="en-GB" dirty="0" err="1"/>
              <a:t>Affordablity</a:t>
            </a:r>
            <a:endParaRPr lang="en-GB" dirty="0"/>
          </a:p>
          <a:p>
            <a:r>
              <a:rPr lang="en-GB" dirty="0"/>
              <a:t>Packaging – Bags &amp; Branding</a:t>
            </a:r>
          </a:p>
          <a:p>
            <a:r>
              <a:rPr lang="en-GB" dirty="0"/>
              <a:t>Promotion</a:t>
            </a:r>
          </a:p>
          <a:p>
            <a:r>
              <a:rPr lang="en-GB" dirty="0"/>
              <a:t>Publicity</a:t>
            </a:r>
          </a:p>
          <a:p>
            <a:r>
              <a:rPr lang="en-GB" dirty="0"/>
              <a:t>Performance</a:t>
            </a:r>
          </a:p>
          <a:p>
            <a:r>
              <a:rPr lang="en-GB" dirty="0"/>
              <a:t>People</a:t>
            </a:r>
          </a:p>
          <a:p>
            <a:endParaRPr lang="en-GB" dirty="0"/>
          </a:p>
        </p:txBody>
      </p:sp>
      <p:pic>
        <p:nvPicPr>
          <p:cNvPr id="4098" name="Picture 2" descr="Image result for pictures of Mary Quant cosmetics">
            <a:extLst>
              <a:ext uri="{FF2B5EF4-FFF2-40B4-BE49-F238E27FC236}">
                <a16:creationId xmlns:a16="http://schemas.microsoft.com/office/drawing/2014/main" id="{23D6DEAF-44F1-ADCB-1A63-D5BAD3C133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4087" y="1205947"/>
            <a:ext cx="5612663" cy="4095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5400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A830D-F553-4402-DA23-6C96BF4CD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365125"/>
            <a:ext cx="11201399" cy="1325563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1960’s - Challenging the Norm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759107-150B-8040-30C2-4D745AE982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7496" y="1825625"/>
            <a:ext cx="9856304" cy="4351338"/>
          </a:xfrm>
        </p:spPr>
        <p:txBody>
          <a:bodyPr/>
          <a:lstStyle/>
          <a:p>
            <a:r>
              <a:rPr lang="en-GB" dirty="0"/>
              <a:t>New Cultures</a:t>
            </a:r>
          </a:p>
          <a:p>
            <a:r>
              <a:rPr lang="en-GB" dirty="0"/>
              <a:t>Sets of Values &amp; Beliefs</a:t>
            </a:r>
          </a:p>
          <a:p>
            <a:r>
              <a:rPr lang="en-GB" dirty="0"/>
              <a:t>Social Change</a:t>
            </a:r>
          </a:p>
          <a:p>
            <a:r>
              <a:rPr lang="en-GB" dirty="0"/>
              <a:t>Behaviour</a:t>
            </a:r>
          </a:p>
          <a:p>
            <a:r>
              <a:rPr lang="en-GB" dirty="0"/>
              <a:t>Travel</a:t>
            </a:r>
          </a:p>
          <a:p>
            <a:r>
              <a:rPr lang="en-GB" dirty="0"/>
              <a:t>Dress Codes</a:t>
            </a:r>
          </a:p>
          <a:p>
            <a:endParaRPr lang="en-GB" dirty="0"/>
          </a:p>
        </p:txBody>
      </p:sp>
      <p:pic>
        <p:nvPicPr>
          <p:cNvPr id="5126" name="Picture 6" descr="See related image detail. Mary Quant, A Fashion Designer Who Styled The Swinging Sixties, Dies At ...">
            <a:extLst>
              <a:ext uri="{FF2B5EF4-FFF2-40B4-BE49-F238E27FC236}">
                <a16:creationId xmlns:a16="http://schemas.microsoft.com/office/drawing/2014/main" id="{1873EE6C-49F6-AEAD-82AE-E5AA0CD015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9961" y="233982"/>
            <a:ext cx="4019247" cy="5331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68917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54BA8-4BB5-C5A7-7262-977EA8B82E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Creativity &amp; Ingenuity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9DC76E-4C16-D79F-7C2A-CA2A2E148C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Brand</a:t>
            </a:r>
          </a:p>
          <a:p>
            <a:r>
              <a:rPr lang="en-GB" dirty="0"/>
              <a:t>Image</a:t>
            </a:r>
          </a:p>
          <a:p>
            <a:r>
              <a:rPr lang="en-GB" dirty="0"/>
              <a:t>Personalisation</a:t>
            </a:r>
          </a:p>
          <a:p>
            <a:r>
              <a:rPr lang="en-GB" dirty="0"/>
              <a:t>Enterprise</a:t>
            </a:r>
          </a:p>
          <a:p>
            <a:r>
              <a:rPr lang="en-GB" dirty="0"/>
              <a:t>Globalisation</a:t>
            </a:r>
          </a:p>
          <a:p>
            <a:r>
              <a:rPr lang="en-GB" dirty="0"/>
              <a:t>Defined an Era</a:t>
            </a:r>
          </a:p>
        </p:txBody>
      </p:sp>
      <p:pic>
        <p:nvPicPr>
          <p:cNvPr id="14338" name="Picture 2" descr="Logo sketches - how simple can it be? – ShimmyShim">
            <a:extLst>
              <a:ext uri="{FF2B5EF4-FFF2-40B4-BE49-F238E27FC236}">
                <a16:creationId xmlns:a16="http://schemas.microsoft.com/office/drawing/2014/main" id="{24D544EF-BF96-2350-37EB-53082275CE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7546" y="1690688"/>
            <a:ext cx="4953828" cy="2677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60110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4C038-EBA2-628C-AAB1-1A7DC6844F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417443"/>
            <a:ext cx="10515600" cy="1795669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New Products, New Markets, New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E9953-B392-3156-FA51-95AFCBE7D0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28870"/>
            <a:ext cx="10515600" cy="544809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Mini Skirt</a:t>
            </a:r>
          </a:p>
          <a:p>
            <a:r>
              <a:rPr lang="en-GB" dirty="0"/>
              <a:t>Hot Pants</a:t>
            </a:r>
          </a:p>
          <a:p>
            <a:r>
              <a:rPr lang="en-GB" dirty="0"/>
              <a:t>Skinny Rib</a:t>
            </a:r>
          </a:p>
          <a:p>
            <a:r>
              <a:rPr lang="en-GB" dirty="0"/>
              <a:t>Wet Look</a:t>
            </a:r>
          </a:p>
          <a:p>
            <a:r>
              <a:rPr lang="en-GB" dirty="0"/>
              <a:t>PVC</a:t>
            </a:r>
          </a:p>
          <a:p>
            <a:r>
              <a:rPr lang="en-GB" dirty="0"/>
              <a:t>Colours</a:t>
            </a:r>
          </a:p>
          <a:p>
            <a:r>
              <a:rPr lang="en-GB" dirty="0"/>
              <a:t>Dominated Headlines</a:t>
            </a:r>
          </a:p>
          <a:p>
            <a:r>
              <a:rPr lang="en-GB" dirty="0"/>
              <a:t>Sense of Glamour</a:t>
            </a:r>
          </a:p>
          <a:p>
            <a:r>
              <a:rPr lang="en-GB" dirty="0"/>
              <a:t>Demand</a:t>
            </a:r>
          </a:p>
          <a:p>
            <a:r>
              <a:rPr lang="en-GB" dirty="0"/>
              <a:t>Influencers</a:t>
            </a:r>
          </a:p>
          <a:p>
            <a:r>
              <a:rPr lang="en-GB" dirty="0"/>
              <a:t>Branding</a:t>
            </a:r>
          </a:p>
        </p:txBody>
      </p:sp>
      <p:pic>
        <p:nvPicPr>
          <p:cNvPr id="5" name="Picture 2" descr="MARY QUANT Fashion | Mary quant, Fashion designer quotes, Sixties fashion">
            <a:extLst>
              <a:ext uri="{FF2B5EF4-FFF2-40B4-BE49-F238E27FC236}">
                <a16:creationId xmlns:a16="http://schemas.microsoft.com/office/drawing/2014/main" id="{D65DE1DB-F972-B840-C3B7-28595ECDF4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7983" y="1073426"/>
            <a:ext cx="6596457" cy="4167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2213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5A30E3-FCCB-C787-DFB3-A10F421A26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Dare to be Different in Design &amp; Content</a:t>
            </a:r>
          </a:p>
        </p:txBody>
      </p:sp>
      <p:pic>
        <p:nvPicPr>
          <p:cNvPr id="8194" name="Picture 2" descr="Quant expanded her fashion empire by branching out into accessories and makeup. She designed these silver stockings">
            <a:extLst>
              <a:ext uri="{FF2B5EF4-FFF2-40B4-BE49-F238E27FC236}">
                <a16:creationId xmlns:a16="http://schemas.microsoft.com/office/drawing/2014/main" id="{3189DF1C-FBDA-CF55-3092-13C1EB0C479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2156" y="1633295"/>
            <a:ext cx="3750365" cy="3750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03891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F1AA6-A459-906E-949C-5A875EA2E6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4260" y="365125"/>
            <a:ext cx="8239539" cy="1325563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Product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BB2C6E-B4A4-4BC0-2AC3-BAAF4A1DB8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Trendy</a:t>
            </a:r>
          </a:p>
          <a:p>
            <a:r>
              <a:rPr lang="en-GB" dirty="0"/>
              <a:t>Comfortable Fabrics</a:t>
            </a:r>
          </a:p>
          <a:p>
            <a:r>
              <a:rPr lang="en-GB" dirty="0"/>
              <a:t>Bold Colours</a:t>
            </a:r>
          </a:p>
          <a:p>
            <a:r>
              <a:rPr lang="en-GB" dirty="0"/>
              <a:t>Quirky</a:t>
            </a:r>
          </a:p>
          <a:p>
            <a:r>
              <a:rPr lang="en-GB" dirty="0"/>
              <a:t>Individual</a:t>
            </a:r>
          </a:p>
          <a:p>
            <a:r>
              <a:rPr lang="en-GB" dirty="0"/>
              <a:t>Target Market – Modern Independent Woman</a:t>
            </a:r>
          </a:p>
          <a:p>
            <a:r>
              <a:rPr lang="en-GB" dirty="0"/>
              <a:t>Stayed with the Brand</a:t>
            </a:r>
          </a:p>
          <a:p>
            <a:endParaRPr lang="en-GB" dirty="0"/>
          </a:p>
        </p:txBody>
      </p:sp>
      <p:pic>
        <p:nvPicPr>
          <p:cNvPr id="4" name="Picture 2" descr="Image result for Mary Quant Perfume">
            <a:extLst>
              <a:ext uri="{FF2B5EF4-FFF2-40B4-BE49-F238E27FC236}">
                <a16:creationId xmlns:a16="http://schemas.microsoft.com/office/drawing/2014/main" id="{014E01EB-68E9-926A-E62A-76C09B93CF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5059" y="1099930"/>
            <a:ext cx="2951490" cy="4525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95773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8F09B-B712-A74C-0F99-6C92DC33F9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Vision - I Love Breaking Down Barriers</a:t>
            </a:r>
          </a:p>
        </p:txBody>
      </p:sp>
      <p:pic>
        <p:nvPicPr>
          <p:cNvPr id="18434" name="Picture 2" descr="See related image detail. Mary Quant, A Fashion Designer Who Styled The Swinging Sixties, Dies At ...">
            <a:extLst>
              <a:ext uri="{FF2B5EF4-FFF2-40B4-BE49-F238E27FC236}">
                <a16:creationId xmlns:a16="http://schemas.microsoft.com/office/drawing/2014/main" id="{C387A350-9C84-97D6-CA5D-F940A1DF01C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1537" y="1475512"/>
            <a:ext cx="2828925" cy="375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60188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05991-9313-4C97-659E-9E0B2F6B5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443947"/>
            <a:ext cx="10515600" cy="1736034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Retail Pioneer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42B0A-2C07-C46B-878A-336A7AF3B3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765" y="728870"/>
            <a:ext cx="11261035" cy="5448093"/>
          </a:xfrm>
        </p:spPr>
        <p:txBody>
          <a:bodyPr/>
          <a:lstStyle/>
          <a:p>
            <a:r>
              <a:rPr lang="en-GB" dirty="0"/>
              <a:t>Cataclysmic Impact on London</a:t>
            </a:r>
          </a:p>
          <a:p>
            <a:r>
              <a:rPr lang="en-GB" dirty="0"/>
              <a:t>Personalised Fashion</a:t>
            </a:r>
          </a:p>
          <a:p>
            <a:r>
              <a:rPr lang="en-GB" dirty="0"/>
              <a:t>Swinging Sixties – Radical &amp; Scandalous Fashion</a:t>
            </a:r>
          </a:p>
          <a:p>
            <a:r>
              <a:rPr lang="en-GB" dirty="0"/>
              <a:t>Mini Skirt Named after Mini Car</a:t>
            </a:r>
          </a:p>
          <a:p>
            <a:r>
              <a:rPr lang="en-GB" dirty="0"/>
              <a:t>Vogue</a:t>
            </a:r>
          </a:p>
          <a:p>
            <a:r>
              <a:rPr lang="en-GB" dirty="0"/>
              <a:t>Cohesive Mary Quant Brand Promotion</a:t>
            </a:r>
          </a:p>
          <a:p>
            <a:r>
              <a:rPr lang="en-GB" dirty="0"/>
              <a:t>Attention to Detail &amp; Work Ethic</a:t>
            </a:r>
          </a:p>
          <a:p>
            <a:r>
              <a:rPr lang="en-GB" dirty="0"/>
              <a:t>Team Approach - Specialisms</a:t>
            </a:r>
          </a:p>
          <a:p>
            <a:r>
              <a:rPr lang="en-GB" dirty="0"/>
              <a:t>Committed to Women’s Rights</a:t>
            </a:r>
          </a:p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Female Retail Entrepreneur &amp; Marketeer but desperately Shy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4578" name="Picture 2" descr="Image result for Mary Quant 60s Fashion">
            <a:extLst>
              <a:ext uri="{FF2B5EF4-FFF2-40B4-BE49-F238E27FC236}">
                <a16:creationId xmlns:a16="http://schemas.microsoft.com/office/drawing/2014/main" id="{39E71857-2A63-6C02-681E-7BCE29F97C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5346" y="629052"/>
            <a:ext cx="3846064" cy="4674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35472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7DFD88-2FB0-775B-304D-2EC7C2023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8852" y="-66261"/>
            <a:ext cx="8444948" cy="1756949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Mary Quant’s Ginger Group</a:t>
            </a:r>
            <a:br>
              <a:rPr lang="en-GB" dirty="0"/>
            </a:br>
            <a:r>
              <a:rPr lang="en-GB" dirty="0"/>
              <a:t> </a:t>
            </a:r>
          </a:p>
        </p:txBody>
      </p:sp>
      <p:pic>
        <p:nvPicPr>
          <p:cNvPr id="11266" name="Picture 2" descr="Four models wearing black, bright red, and stripped outfits posing in a white setting. They have colorful shoes on.">
            <a:extLst>
              <a:ext uri="{FF2B5EF4-FFF2-40B4-BE49-F238E27FC236}">
                <a16:creationId xmlns:a16="http://schemas.microsoft.com/office/drawing/2014/main" id="{E39967DF-20D5-7D11-476A-982854168E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0" y="913365"/>
            <a:ext cx="5715000" cy="475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20882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4DF77-18AC-FDE4-17C7-D06BC01BF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8922" y="365125"/>
            <a:ext cx="9544878" cy="1325563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Product Differentiation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E1EBB5-D291-5F1A-1A35-E1583DD632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557" y="1825625"/>
            <a:ext cx="11009243" cy="4351338"/>
          </a:xfrm>
        </p:spPr>
        <p:txBody>
          <a:bodyPr/>
          <a:lstStyle/>
          <a:p>
            <a:r>
              <a:rPr lang="en-GB" dirty="0"/>
              <a:t>Cosmetics</a:t>
            </a:r>
          </a:p>
          <a:p>
            <a:r>
              <a:rPr lang="en-GB" dirty="0"/>
              <a:t>Accessories </a:t>
            </a:r>
          </a:p>
          <a:p>
            <a:r>
              <a:rPr lang="en-GB" dirty="0"/>
              <a:t>Competitor - Max Factor – Safe Homogenous </a:t>
            </a:r>
          </a:p>
          <a:p>
            <a:r>
              <a:rPr lang="en-GB" dirty="0"/>
              <a:t>Quant Quirky – </a:t>
            </a:r>
          </a:p>
          <a:p>
            <a:r>
              <a:rPr lang="en-GB" dirty="0"/>
              <a:t>Colourful Packaging</a:t>
            </a:r>
          </a:p>
          <a:p>
            <a:r>
              <a:rPr lang="en-GB" dirty="0"/>
              <a:t>High Impact &amp; Catchy Product Names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34820" name="Picture 4" descr="Pin by Lilyrattenbury on mary quant | Mary quant, Pieces quotes, Motivation">
            <a:extLst>
              <a:ext uri="{FF2B5EF4-FFF2-40B4-BE49-F238E27FC236}">
                <a16:creationId xmlns:a16="http://schemas.microsoft.com/office/drawing/2014/main" id="{39EE1D92-54CD-45DA-B0CD-543AE5405D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7150" y="1"/>
            <a:ext cx="4514850" cy="5811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40945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406B4-E9B2-CD71-643E-67B61026A2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3502" y="-125895"/>
            <a:ext cx="9420297" cy="974034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New Product Developments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42DAA3-0F1E-70AA-7FAC-22B3F2942C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444" y="775252"/>
            <a:ext cx="11158356" cy="498281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Cosmetics</a:t>
            </a:r>
          </a:p>
          <a:p>
            <a:r>
              <a:rPr lang="en-GB" dirty="0"/>
              <a:t>Accessories</a:t>
            </a:r>
          </a:p>
          <a:p>
            <a:r>
              <a:rPr lang="en-GB" dirty="0"/>
              <a:t>Bedlinen</a:t>
            </a:r>
          </a:p>
          <a:p>
            <a:r>
              <a:rPr lang="en-GB" dirty="0"/>
              <a:t>Wallpaper&amp; Home Decorations </a:t>
            </a:r>
          </a:p>
          <a:p>
            <a:r>
              <a:rPr lang="en-GB" dirty="0"/>
              <a:t>Hosiery </a:t>
            </a:r>
          </a:p>
          <a:p>
            <a:r>
              <a:rPr lang="en-GB" dirty="0"/>
              <a:t>Jewellery</a:t>
            </a:r>
          </a:p>
          <a:p>
            <a:r>
              <a:rPr lang="en-GB" dirty="0"/>
              <a:t>Perfume - Grasse</a:t>
            </a:r>
          </a:p>
          <a:p>
            <a:r>
              <a:rPr lang="en-GB" dirty="0"/>
              <a:t>Wine / Champagne - Grasse</a:t>
            </a:r>
          </a:p>
          <a:p>
            <a:r>
              <a:rPr lang="en-GB" dirty="0"/>
              <a:t>Mini Car</a:t>
            </a:r>
          </a:p>
          <a:p>
            <a:r>
              <a:rPr lang="en-GB" dirty="0"/>
              <a:t>Dolls</a:t>
            </a:r>
          </a:p>
          <a:p>
            <a:r>
              <a:rPr lang="en-GB" dirty="0"/>
              <a:t>Simplicity Patterns – Make your Own by Mary</a:t>
            </a:r>
          </a:p>
          <a:p>
            <a:r>
              <a:rPr lang="en-GB" dirty="0"/>
              <a:t>Books – Quant on Quant &amp; Fashion, &amp; Autobiographies 1966 &amp; 2012</a:t>
            </a:r>
          </a:p>
          <a:p>
            <a:endParaRPr lang="en-GB" dirty="0"/>
          </a:p>
        </p:txBody>
      </p:sp>
      <p:pic>
        <p:nvPicPr>
          <p:cNvPr id="25602" name="Picture 2" descr="The Best of Mary Quant">
            <a:extLst>
              <a:ext uri="{FF2B5EF4-FFF2-40B4-BE49-F238E27FC236}">
                <a16:creationId xmlns:a16="http://schemas.microsoft.com/office/drawing/2014/main" id="{622E5480-AFE4-E6CF-2DA2-08B1102DB5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6265" y="168585"/>
            <a:ext cx="3450291" cy="4982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84946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7F5005-92CA-0E3C-73A5-7C6832666E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04799" y="365125"/>
            <a:ext cx="12092608" cy="1325563"/>
          </a:xfrm>
        </p:spPr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        Revolutionised the High Street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C19189-44E0-B2B0-AC39-7A3C3F2EEB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399" y="1623391"/>
            <a:ext cx="11774557" cy="4553572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Developed the Retail Space in Bazaar </a:t>
            </a:r>
          </a:p>
          <a:p>
            <a:r>
              <a:rPr lang="en-GB" dirty="0"/>
              <a:t>Loud Music &amp; Welcoming Atmosphere</a:t>
            </a:r>
          </a:p>
          <a:p>
            <a:r>
              <a:rPr lang="en-GB" dirty="0"/>
              <a:t>Created a Social &amp; Informal Shopping Experience </a:t>
            </a:r>
          </a:p>
          <a:p>
            <a:r>
              <a:rPr lang="en-GB" dirty="0"/>
              <a:t>Complemented Alexander’s in Basement</a:t>
            </a:r>
          </a:p>
          <a:p>
            <a:r>
              <a:rPr lang="en-GB" dirty="0"/>
              <a:t>Part of Swinging 60’s Kings Road Culture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 descr="A black-and-white photo of a storefront in London, with mannequins in the window.">
            <a:extLst>
              <a:ext uri="{FF2B5EF4-FFF2-40B4-BE49-F238E27FC236}">
                <a16:creationId xmlns:a16="http://schemas.microsoft.com/office/drawing/2014/main" id="{4961EF1E-63A1-356F-5281-FE81282E61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398" y="2630902"/>
            <a:ext cx="4154558" cy="2994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A blue sign on a brick wall&#10;&#10;Description automatically generated">
            <a:extLst>
              <a:ext uri="{FF2B5EF4-FFF2-40B4-BE49-F238E27FC236}">
                <a16:creationId xmlns:a16="http://schemas.microsoft.com/office/drawing/2014/main" id="{C2DCE85F-03AD-EE7E-1D3F-922D2B1BC1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3543" y="230290"/>
            <a:ext cx="3348667" cy="2003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99130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2AB22-23B0-F477-B378-A06D91C28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Place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25498C-CCE6-1C29-43F1-E93694E631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226" y="1825625"/>
            <a:ext cx="10737573" cy="4351338"/>
          </a:xfrm>
        </p:spPr>
        <p:txBody>
          <a:bodyPr/>
          <a:lstStyle/>
          <a:p>
            <a:r>
              <a:rPr lang="en-GB" dirty="0"/>
              <a:t>Bazaar - Kings Road</a:t>
            </a:r>
          </a:p>
          <a:p>
            <a:r>
              <a:rPr lang="en-GB" dirty="0"/>
              <a:t>Home Designed &amp; Produced  Fashion &amp; Accessories</a:t>
            </a:r>
          </a:p>
          <a:p>
            <a:r>
              <a:rPr lang="en-GB" dirty="0"/>
              <a:t>Hand to Mouth Production Cycle</a:t>
            </a:r>
          </a:p>
          <a:p>
            <a:r>
              <a:rPr lang="en-GB" dirty="0"/>
              <a:t>Cottage Industry</a:t>
            </a:r>
          </a:p>
          <a:p>
            <a:endParaRPr lang="en-GB" dirty="0"/>
          </a:p>
          <a:p>
            <a:r>
              <a:rPr lang="en-GB" dirty="0"/>
              <a:t>2 further London Boutiques including Bond St</a:t>
            </a:r>
          </a:p>
          <a:p>
            <a:endParaRPr lang="en-GB" dirty="0"/>
          </a:p>
        </p:txBody>
      </p:sp>
      <p:pic>
        <p:nvPicPr>
          <p:cNvPr id="41986" name="Picture 2" descr="See related image detail. Isabel Costa on Instagram: “#Mary Quant at her Knightsbridge boutique ...">
            <a:extLst>
              <a:ext uri="{FF2B5EF4-FFF2-40B4-BE49-F238E27FC236}">
                <a16:creationId xmlns:a16="http://schemas.microsoft.com/office/drawing/2014/main" id="{E20D1F71-E2C6-94D8-F6D9-27EBCF7B8A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3733" y="1625292"/>
            <a:ext cx="3219240" cy="321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11216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EC50E-83DF-6168-626A-A5C36DD9A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1</a:t>
            </a:r>
            <a:r>
              <a:rPr lang="en-GB" b="1" baseline="30000" dirty="0">
                <a:solidFill>
                  <a:schemeClr val="accent1"/>
                </a:solidFill>
              </a:rPr>
              <a:t>st</a:t>
            </a:r>
            <a:r>
              <a:rPr lang="en-GB" b="1" dirty="0">
                <a:solidFill>
                  <a:schemeClr val="accent1"/>
                </a:solidFill>
              </a:rPr>
              <a:t> Point of Sale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460C73-C571-A816-FF4B-C4DEF829D6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356" y="2219739"/>
            <a:ext cx="10704443" cy="3957224"/>
          </a:xfrm>
        </p:spPr>
        <p:txBody>
          <a:bodyPr/>
          <a:lstStyle/>
          <a:p>
            <a:r>
              <a:rPr lang="en-GB" dirty="0"/>
              <a:t>Point of Sales Culture Cosmetics</a:t>
            </a:r>
          </a:p>
          <a:p>
            <a:r>
              <a:rPr lang="en-GB" dirty="0"/>
              <a:t>Make-Up Guidebooks</a:t>
            </a:r>
          </a:p>
          <a:p>
            <a:r>
              <a:rPr lang="en-GB" dirty="0"/>
              <a:t>Basic in today’s terms but cutting edge in 1960’s</a:t>
            </a:r>
          </a:p>
          <a:p>
            <a:r>
              <a:rPr lang="en-GB" dirty="0"/>
              <a:t>New Sales Reps in Stores </a:t>
            </a:r>
          </a:p>
          <a:p>
            <a:r>
              <a:rPr lang="en-GB" dirty="0"/>
              <a:t>Approachable, Dress &amp; Behaviour to Live the Brand</a:t>
            </a:r>
          </a:p>
          <a:p>
            <a:r>
              <a:rPr lang="en-GB" dirty="0"/>
              <a:t>Point of Sale Differentiation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0962" name="Picture 2" descr="Image result for pictures of Mary Quant cosmetics">
            <a:extLst>
              <a:ext uri="{FF2B5EF4-FFF2-40B4-BE49-F238E27FC236}">
                <a16:creationId xmlns:a16="http://schemas.microsoft.com/office/drawing/2014/main" id="{89708898-FFC4-AE28-35DA-7F6C5BE04C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7307" y="445674"/>
            <a:ext cx="4400550" cy="262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098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9DF7A-F6C5-B287-7B1B-72D67F94AE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014" y="739896"/>
            <a:ext cx="7259359" cy="950792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Pop Up Shops Before Their Time!</a:t>
            </a:r>
            <a:br>
              <a:rPr lang="en-GB" b="1" dirty="0">
                <a:solidFill>
                  <a:schemeClr val="accent1"/>
                </a:solidFill>
              </a:rPr>
            </a:b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20534A-28F1-51FB-75A6-0973B8DC0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849739"/>
            <a:ext cx="12039600" cy="4327225"/>
          </a:xfrm>
        </p:spPr>
        <p:txBody>
          <a:bodyPr/>
          <a:lstStyle/>
          <a:p>
            <a:r>
              <a:rPr lang="en-GB" dirty="0"/>
              <a:t>Quant’s Beauty Bus</a:t>
            </a:r>
          </a:p>
          <a:p>
            <a:r>
              <a:rPr lang="en-GB" dirty="0"/>
              <a:t>Mobile Pop Up Shop</a:t>
            </a:r>
          </a:p>
          <a:p>
            <a:r>
              <a:rPr lang="en-GB" dirty="0"/>
              <a:t>Bright Ref / Orange &amp; Yellow</a:t>
            </a:r>
          </a:p>
          <a:p>
            <a:r>
              <a:rPr lang="en-GB" dirty="0"/>
              <a:t>1970-1975 UK, Europe, North &amp; South America</a:t>
            </a:r>
          </a:p>
          <a:p>
            <a:r>
              <a:rPr lang="en-GB" dirty="0"/>
              <a:t>Created the Quant Brand as a Global </a:t>
            </a:r>
            <a:r>
              <a:rPr lang="en-GB" dirty="0" err="1"/>
              <a:t>Phenomen</a:t>
            </a:r>
            <a:endParaRPr lang="en-GB" dirty="0"/>
          </a:p>
          <a:p>
            <a:endParaRPr lang="en-GB" dirty="0"/>
          </a:p>
          <a:p>
            <a:r>
              <a:rPr lang="en-GB" dirty="0"/>
              <a:t>2019 Red Mary Quant London Bus to launch the Quant Exhibition at the V&amp;A</a:t>
            </a:r>
          </a:p>
        </p:txBody>
      </p:sp>
      <p:pic>
        <p:nvPicPr>
          <p:cNvPr id="26628" name="Picture 4" descr="see nostalgic images of fashion week in the 70s aboard mary quant’s ...">
            <a:extLst>
              <a:ext uri="{FF2B5EF4-FFF2-40B4-BE49-F238E27FC236}">
                <a16:creationId xmlns:a16="http://schemas.microsoft.com/office/drawing/2014/main" id="{7B11CB68-A344-C8A6-AB94-39F04B52EA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6487" y="128745"/>
            <a:ext cx="3602049" cy="4802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93971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8FE3E-368B-F3D9-15AE-84E209EBBF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Globalisation &amp; Retail Expansion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FB65D-AC5A-8FAB-EAB8-FBA985D57A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6186" y="1825625"/>
            <a:ext cx="11067614" cy="4351338"/>
          </a:xfrm>
        </p:spPr>
        <p:txBody>
          <a:bodyPr/>
          <a:lstStyle/>
          <a:p>
            <a:r>
              <a:rPr lang="en-GB" dirty="0"/>
              <a:t>Commercial &amp; Cultural Powerhouse</a:t>
            </a:r>
          </a:p>
          <a:p>
            <a:r>
              <a:rPr lang="en-GB" dirty="0"/>
              <a:t>Supplied Departmental Stores &amp; Retails Chains</a:t>
            </a:r>
          </a:p>
          <a:p>
            <a:r>
              <a:rPr lang="en-GB" dirty="0"/>
              <a:t>USA – JC Penney  - Tour Experience</a:t>
            </a:r>
          </a:p>
          <a:p>
            <a:r>
              <a:rPr lang="en-GB" dirty="0"/>
              <a:t>Expanded the Shopping Experience</a:t>
            </a:r>
          </a:p>
          <a:p>
            <a:r>
              <a:rPr lang="en-GB" dirty="0"/>
              <a:t>1973-74 Exhibition London Museum at Kensington Palace</a:t>
            </a:r>
          </a:p>
          <a:p>
            <a:r>
              <a:rPr lang="en-GB" dirty="0"/>
              <a:t>Japan </a:t>
            </a:r>
          </a:p>
          <a:p>
            <a:endParaRPr lang="en-GB" dirty="0"/>
          </a:p>
        </p:txBody>
      </p:sp>
      <p:pic>
        <p:nvPicPr>
          <p:cNvPr id="38914" name="Picture 2" descr="Image result for Mary Quant Quotes">
            <a:extLst>
              <a:ext uri="{FF2B5EF4-FFF2-40B4-BE49-F238E27FC236}">
                <a16:creationId xmlns:a16="http://schemas.microsoft.com/office/drawing/2014/main" id="{B7042724-7F19-6E96-6982-08753F9550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3721" y="254242"/>
            <a:ext cx="3582262" cy="3582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518105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83EEB7-0517-FFE6-9781-5E2E1987F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28546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                 “The whole point of Fashion is </a:t>
            </a:r>
            <a:br>
              <a:rPr lang="en-GB" b="1" dirty="0">
                <a:solidFill>
                  <a:schemeClr val="accent1"/>
                </a:solidFill>
              </a:rPr>
            </a:br>
            <a:r>
              <a:rPr lang="en-GB" b="1" dirty="0">
                <a:solidFill>
                  <a:schemeClr val="accent1"/>
                </a:solidFill>
              </a:rPr>
              <a:t>to make Fashionable Clothes available to everyone”</a:t>
            </a:r>
          </a:p>
        </p:txBody>
      </p:sp>
      <p:pic>
        <p:nvPicPr>
          <p:cNvPr id="7172" name="Picture 4" descr="Still fresh as a daisy: Mary Quant's era-defining fashion ...">
            <a:extLst>
              <a:ext uri="{FF2B5EF4-FFF2-40B4-BE49-F238E27FC236}">
                <a16:creationId xmlns:a16="http://schemas.microsoft.com/office/drawing/2014/main" id="{F2133134-6568-4231-B250-A2DAACF7255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7441" y="1202773"/>
            <a:ext cx="4686056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59689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E1EF7-E57D-6038-25DC-538D3821F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83" y="365125"/>
            <a:ext cx="11307417" cy="2066649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Price &amp; Paris Fashion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F45291-1BF1-C6ED-26D9-CAA6029F3E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83" y="2610677"/>
            <a:ext cx="12218504" cy="3566285"/>
          </a:xfrm>
        </p:spPr>
        <p:txBody>
          <a:bodyPr/>
          <a:lstStyle/>
          <a:p>
            <a:r>
              <a:rPr lang="en-GB" dirty="0"/>
              <a:t>Paris Fashion Week Priced for the few</a:t>
            </a:r>
          </a:p>
          <a:p>
            <a:r>
              <a:rPr lang="en-GB" dirty="0"/>
              <a:t>Quant re priced Fashion</a:t>
            </a:r>
          </a:p>
          <a:p>
            <a:r>
              <a:rPr lang="en-GB" dirty="0"/>
              <a:t>Creating Mass Market appeal</a:t>
            </a:r>
          </a:p>
          <a:p>
            <a:r>
              <a:rPr lang="en-GB" dirty="0"/>
              <a:t>Mary also brought Movement, Action, Music &amp; Entertainment on to the Cat-Walk</a:t>
            </a:r>
          </a:p>
        </p:txBody>
      </p:sp>
      <p:pic>
        <p:nvPicPr>
          <p:cNvPr id="13320" name="Picture 8" descr="V&amp;A to Host Mary Quant Fashion Exhibition - Harper's Bazaar Malaysia">
            <a:extLst>
              <a:ext uri="{FF2B5EF4-FFF2-40B4-BE49-F238E27FC236}">
                <a16:creationId xmlns:a16="http://schemas.microsoft.com/office/drawing/2014/main" id="{7FB2D020-4425-7F0C-265C-5F9F25E626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1163" y="268099"/>
            <a:ext cx="5553209" cy="3720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514450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00FA8-BDD9-E34D-2C7A-58818435A2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3878" y="92765"/>
            <a:ext cx="9809922" cy="1597923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Development of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F6A626-3D25-1BEA-0007-DCBB92BFFF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887" y="1411357"/>
            <a:ext cx="11280913" cy="4765606"/>
          </a:xfrm>
        </p:spPr>
        <p:txBody>
          <a:bodyPr/>
          <a:lstStyle/>
          <a:p>
            <a:r>
              <a:rPr lang="en-GB" dirty="0"/>
              <a:t>Restless Decade</a:t>
            </a:r>
          </a:p>
          <a:p>
            <a:r>
              <a:rPr lang="en-GB" dirty="0"/>
              <a:t>Music Domination </a:t>
            </a:r>
          </a:p>
          <a:p>
            <a:r>
              <a:rPr lang="en-GB" dirty="0"/>
              <a:t>USA Market - Tours</a:t>
            </a:r>
          </a:p>
          <a:p>
            <a:r>
              <a:rPr lang="en-GB" dirty="0"/>
              <a:t>Developed Influencers</a:t>
            </a:r>
          </a:p>
          <a:p>
            <a:r>
              <a:rPr lang="en-GB" dirty="0"/>
              <a:t>Rock Bands</a:t>
            </a:r>
          </a:p>
          <a:p>
            <a:r>
              <a:rPr lang="en-GB" dirty="0"/>
              <a:t>Role Models</a:t>
            </a:r>
          </a:p>
          <a:p>
            <a:r>
              <a:rPr lang="en-GB" dirty="0"/>
              <a:t>Fashion Models</a:t>
            </a:r>
          </a:p>
          <a:p>
            <a:r>
              <a:rPr lang="en-GB" dirty="0"/>
              <a:t>Marketing Campaigns relevant to 1960’s lifestyles </a:t>
            </a:r>
          </a:p>
          <a:p>
            <a:endParaRPr lang="en-GB" dirty="0"/>
          </a:p>
        </p:txBody>
      </p:sp>
      <p:pic>
        <p:nvPicPr>
          <p:cNvPr id="33796" name="Picture 4" descr="Mary Quant Quotes. QuotesGram">
            <a:extLst>
              <a:ext uri="{FF2B5EF4-FFF2-40B4-BE49-F238E27FC236}">
                <a16:creationId xmlns:a16="http://schemas.microsoft.com/office/drawing/2014/main" id="{ADA5D10E-F58B-C9FE-7097-02BFAB3A1F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5750" y="0"/>
            <a:ext cx="4286250" cy="572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96226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9" name="Rectangle 12298">
            <a:extLst>
              <a:ext uri="{FF2B5EF4-FFF2-40B4-BE49-F238E27FC236}">
                <a16:creationId xmlns:a16="http://schemas.microsoft.com/office/drawing/2014/main" id="{F0087D53-9295-4463-AAE4-D5C626046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B30857-8C0F-04C1-521A-1313C905A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01453"/>
            <a:ext cx="10909640" cy="101807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b="1" dirty="0"/>
              <a:t>Mary Quant Logo = Daisy</a:t>
            </a:r>
          </a:p>
        </p:txBody>
      </p:sp>
      <p:pic>
        <p:nvPicPr>
          <p:cNvPr id="12292" name="Picture 4" descr="Mary Quant's brand logo was a black daisy. Daisies were also a popular  print on her designs. | Mary quant, Mary quant 60s fashion, Mary quant 60s">
            <a:extLst>
              <a:ext uri="{FF2B5EF4-FFF2-40B4-BE49-F238E27FC236}">
                <a16:creationId xmlns:a16="http://schemas.microsoft.com/office/drawing/2014/main" id="{42117E6F-E553-548F-1406-8115686C93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13985" y="408875"/>
            <a:ext cx="2997588" cy="3895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Image result for pictures of Mary Quant cosmetics">
            <a:extLst>
              <a:ext uri="{FF2B5EF4-FFF2-40B4-BE49-F238E27FC236}">
                <a16:creationId xmlns:a16="http://schemas.microsoft.com/office/drawing/2014/main" id="{7956C024-94EE-D93C-9258-5B4366A638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54321" y="1484243"/>
            <a:ext cx="5614416" cy="2819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301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5594358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394738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4F154-E8EC-814F-2CE9-420F9D2B8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931" y="-192157"/>
            <a:ext cx="11015870" cy="1292087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Packaging – It’s all in a name!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449066-1C05-EEC5-77A7-E2780DF0A8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80" y="702791"/>
            <a:ext cx="11108635" cy="516834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Catchy names -APG</a:t>
            </a:r>
          </a:p>
          <a:p>
            <a:r>
              <a:rPr lang="en-GB" dirty="0"/>
              <a:t>Mini Skirt</a:t>
            </a:r>
          </a:p>
          <a:p>
            <a:r>
              <a:rPr lang="en-GB" dirty="0"/>
              <a:t>Hot Pants</a:t>
            </a:r>
          </a:p>
          <a:p>
            <a:r>
              <a:rPr lang="en-GB" dirty="0"/>
              <a:t>Skinny Rib</a:t>
            </a:r>
          </a:p>
          <a:p>
            <a:r>
              <a:rPr lang="en-GB" dirty="0"/>
              <a:t>Baby Dolls</a:t>
            </a:r>
          </a:p>
          <a:p>
            <a:r>
              <a:rPr lang="en-GB" dirty="0"/>
              <a:t>Bra’s – Booby Trap</a:t>
            </a:r>
          </a:p>
          <a:p>
            <a:r>
              <a:rPr lang="en-GB" dirty="0"/>
              <a:t>Bare Essentials </a:t>
            </a:r>
          </a:p>
          <a:p>
            <a:r>
              <a:rPr lang="en-GB" dirty="0"/>
              <a:t>Cry Baby Mascara</a:t>
            </a:r>
          </a:p>
          <a:p>
            <a:r>
              <a:rPr lang="en-GB" dirty="0"/>
              <a:t>Cheeky &amp; Blush Baby Blushers</a:t>
            </a:r>
          </a:p>
          <a:p>
            <a:r>
              <a:rPr lang="en-GB" dirty="0"/>
              <a:t>Crayons</a:t>
            </a:r>
          </a:p>
          <a:p>
            <a:r>
              <a:rPr lang="en-GB" dirty="0"/>
              <a:t>1974 Colouring Box for Men – David Bowie</a:t>
            </a:r>
          </a:p>
          <a:p>
            <a:endParaRPr lang="en-GB" dirty="0"/>
          </a:p>
        </p:txBody>
      </p:sp>
      <p:pic>
        <p:nvPicPr>
          <p:cNvPr id="27650" name="Picture 2" descr="Image result for Mary Quant Cosmetics">
            <a:extLst>
              <a:ext uri="{FF2B5EF4-FFF2-40B4-BE49-F238E27FC236}">
                <a16:creationId xmlns:a16="http://schemas.microsoft.com/office/drawing/2014/main" id="{D873783D-BEC4-2559-5CE9-2FE6593A2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4070" y="3701154"/>
            <a:ext cx="3524250" cy="203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652" name="Picture 4" descr="Image result for Mary Quant Cosmetics">
            <a:extLst>
              <a:ext uri="{FF2B5EF4-FFF2-40B4-BE49-F238E27FC236}">
                <a16:creationId xmlns:a16="http://schemas.microsoft.com/office/drawing/2014/main" id="{1464F44A-05A6-3AAB-7DEC-17C9AA1F37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6104" y="1045276"/>
            <a:ext cx="3743325" cy="2952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654" name="Picture 6" descr="Image result for Mary Quant Cosmetics">
            <a:extLst>
              <a:ext uri="{FF2B5EF4-FFF2-40B4-BE49-F238E27FC236}">
                <a16:creationId xmlns:a16="http://schemas.microsoft.com/office/drawing/2014/main" id="{91D19CC5-FDE5-292A-D03E-E4AF04BA35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9429" y="4186810"/>
            <a:ext cx="1576787" cy="1560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656" name="Picture 8" descr="Image result for Mary Quant Cosmetics">
            <a:extLst>
              <a:ext uri="{FF2B5EF4-FFF2-40B4-BE49-F238E27FC236}">
                <a16:creationId xmlns:a16="http://schemas.microsoft.com/office/drawing/2014/main" id="{77087F41-B05C-4929-0E34-7CD03CC95A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7360" y="4104142"/>
            <a:ext cx="1678472" cy="1230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658" name="Picture 10" descr="Image result for Mary Quant Cosmetics">
            <a:extLst>
              <a:ext uri="{FF2B5EF4-FFF2-40B4-BE49-F238E27FC236}">
                <a16:creationId xmlns:a16="http://schemas.microsoft.com/office/drawing/2014/main" id="{5A7C5F27-CAFD-57D2-C1C5-4C7FA916AD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8655" y="109345"/>
            <a:ext cx="2203402" cy="1549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660" name="Picture 12">
            <a:extLst>
              <a:ext uri="{FF2B5EF4-FFF2-40B4-BE49-F238E27FC236}">
                <a16:creationId xmlns:a16="http://schemas.microsoft.com/office/drawing/2014/main" id="{F22C5468-76FE-5C0C-E4BB-220A0EAA5F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5723" y="111064"/>
            <a:ext cx="1057275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662" name="Picture 14" descr="Image result for pictures of Mary Quant cosmetics">
            <a:extLst>
              <a:ext uri="{FF2B5EF4-FFF2-40B4-BE49-F238E27FC236}">
                <a16:creationId xmlns:a16="http://schemas.microsoft.com/office/drawing/2014/main" id="{B14BA4EA-8A69-C830-9F81-AB4151025E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83406" y="1862453"/>
            <a:ext cx="2097644" cy="1742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83613FE-D7DD-09B8-3342-999367AD92B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71356" y="353991"/>
            <a:ext cx="955813" cy="1402552"/>
          </a:xfrm>
          <a:prstGeom prst="rect">
            <a:avLst/>
          </a:prstGeom>
        </p:spPr>
      </p:pic>
      <p:pic>
        <p:nvPicPr>
          <p:cNvPr id="27664" name="Picture 16" descr="Image result for pictures of Mary Quant cosmetics">
            <a:extLst>
              <a:ext uri="{FF2B5EF4-FFF2-40B4-BE49-F238E27FC236}">
                <a16:creationId xmlns:a16="http://schemas.microsoft.com/office/drawing/2014/main" id="{483787BF-7983-3EFA-572B-1433156631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2411" y="1804564"/>
            <a:ext cx="1781175" cy="216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281405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3C535-0D8D-B636-20BC-341736B7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</a:t>
            </a:r>
            <a:r>
              <a:rPr lang="en-GB" b="1" dirty="0">
                <a:solidFill>
                  <a:schemeClr val="accent1"/>
                </a:solidFill>
              </a:rPr>
              <a:t>Mary Quant – Fashion Icon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64BBC-6D58-2234-D110-5613F98B70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hlinkClick r:id="rId2"/>
              </a:rPr>
              <a:t>Remembering MARY QUANT | Profile from the </a:t>
            </a:r>
            <a:r>
              <a:rPr lang="en-GB" dirty="0" err="1">
                <a:hlinkClick r:id="rId2"/>
              </a:rPr>
              <a:t>Videofashion</a:t>
            </a:r>
            <a:r>
              <a:rPr lang="en-GB" dirty="0">
                <a:hlinkClick r:id="rId2"/>
              </a:rPr>
              <a:t> Library - YouTube</a:t>
            </a:r>
            <a:endParaRPr lang="en-GB" dirty="0"/>
          </a:p>
        </p:txBody>
      </p:sp>
      <p:pic>
        <p:nvPicPr>
          <p:cNvPr id="46082" name="Picture 2" descr="Image result for pictures of Mary Quant's fashion shows">
            <a:extLst>
              <a:ext uri="{FF2B5EF4-FFF2-40B4-BE49-F238E27FC236}">
                <a16:creationId xmlns:a16="http://schemas.microsoft.com/office/drawing/2014/main" id="{740042EC-FFBE-EB74-159D-DD82ACC538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1537" y="1763782"/>
            <a:ext cx="2828925" cy="2800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525485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B942B-EA1E-B02A-4E4E-36880813AB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Quant Marketing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983BF4-D0F7-A0A2-497E-031502ADE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4522" y="1825625"/>
            <a:ext cx="10999304" cy="4351338"/>
          </a:xfrm>
        </p:spPr>
        <p:txBody>
          <a:bodyPr/>
          <a:lstStyle/>
          <a:p>
            <a:r>
              <a:rPr lang="en-GB" dirty="0"/>
              <a:t>Global Brand</a:t>
            </a:r>
          </a:p>
          <a:p>
            <a:r>
              <a:rPr lang="en-GB" dirty="0"/>
              <a:t>Daisy Logo became an emblem</a:t>
            </a:r>
          </a:p>
          <a:p>
            <a:r>
              <a:rPr lang="en-GB" dirty="0"/>
              <a:t>Packaging - 1</a:t>
            </a:r>
            <a:r>
              <a:rPr lang="en-GB" baseline="30000" dirty="0"/>
              <a:t>st</a:t>
            </a:r>
            <a:r>
              <a:rPr lang="en-GB" dirty="0"/>
              <a:t> Logo on Shopping Bags</a:t>
            </a:r>
          </a:p>
          <a:p>
            <a:r>
              <a:rPr lang="en-GB" dirty="0"/>
              <a:t>Logo on accessories</a:t>
            </a:r>
          </a:p>
          <a:p>
            <a:r>
              <a:rPr lang="en-GB" dirty="0"/>
              <a:t>Symbol of Consumer Ownership</a:t>
            </a:r>
          </a:p>
          <a:p>
            <a:r>
              <a:rPr lang="en-GB" dirty="0"/>
              <a:t>Promotional Materials </a:t>
            </a:r>
          </a:p>
          <a:p>
            <a:r>
              <a:rPr lang="en-GB" dirty="0"/>
              <a:t>By 1970 7m Women Owned a Quant Piece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4" descr="Quant received an OBE for her services to fashion in 1966">
            <a:extLst>
              <a:ext uri="{FF2B5EF4-FFF2-40B4-BE49-F238E27FC236}">
                <a16:creationId xmlns:a16="http://schemas.microsoft.com/office/drawing/2014/main" id="{98499E8E-2BF5-183E-FA51-65E990656A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5569" y="151985"/>
            <a:ext cx="2857500" cy="5343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935725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6A204-36C7-646D-60D9-ECBB7969BF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Simplicity Marketing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1C613-50D7-6CEB-829D-DA240B9B7D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Brand Consistency</a:t>
            </a:r>
          </a:p>
          <a:p>
            <a:r>
              <a:rPr lang="en-GB" dirty="0"/>
              <a:t>Products Represented Core Values</a:t>
            </a:r>
          </a:p>
          <a:p>
            <a:r>
              <a:rPr lang="en-GB" dirty="0"/>
              <a:t>Product developed an Identity</a:t>
            </a:r>
          </a:p>
          <a:p>
            <a:r>
              <a:rPr lang="en-GB" dirty="0"/>
              <a:t>Gained Consumer’s Hearts</a:t>
            </a:r>
          </a:p>
          <a:p>
            <a:r>
              <a:rPr lang="en-GB" dirty="0"/>
              <a:t>Promotes Loyalty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482" name="Picture 2" descr="Image result for Mary Quant 60s Fashion">
            <a:extLst>
              <a:ext uri="{FF2B5EF4-FFF2-40B4-BE49-F238E27FC236}">
                <a16:creationId xmlns:a16="http://schemas.microsoft.com/office/drawing/2014/main" id="{A11F74B7-E3A8-E4E9-F2E8-320542DA98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2460" y="681037"/>
            <a:ext cx="2828925" cy="426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537919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552-A048-E09F-47A7-3D28AE020D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12035"/>
            <a:ext cx="10515600" cy="1902723"/>
          </a:xfrm>
        </p:spPr>
        <p:txBody>
          <a:bodyPr/>
          <a:lstStyle/>
          <a:p>
            <a:r>
              <a:rPr lang="en-GB" dirty="0"/>
              <a:t> </a:t>
            </a:r>
            <a:r>
              <a:rPr lang="en-GB" b="1" dirty="0">
                <a:solidFill>
                  <a:schemeClr val="accent1"/>
                </a:solidFill>
              </a:rPr>
              <a:t>Marketing Vision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09977-68E3-3935-B872-332C865EF5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026" y="1278835"/>
            <a:ext cx="11194774" cy="4898127"/>
          </a:xfrm>
        </p:spPr>
        <p:txBody>
          <a:bodyPr>
            <a:normAutofit/>
          </a:bodyPr>
          <a:lstStyle/>
          <a:p>
            <a:r>
              <a:rPr lang="en-GB" dirty="0"/>
              <a:t>Clear Vision</a:t>
            </a:r>
          </a:p>
          <a:p>
            <a:r>
              <a:rPr lang="en-GB" dirty="0"/>
              <a:t>Business approach was questionable at the outset?</a:t>
            </a:r>
          </a:p>
          <a:p>
            <a:r>
              <a:rPr lang="en-GB" dirty="0"/>
              <a:t>Knew what she wanted to create &amp; for who!</a:t>
            </a:r>
          </a:p>
          <a:p>
            <a:r>
              <a:rPr lang="en-GB" dirty="0"/>
              <a:t>Clear Target Market</a:t>
            </a:r>
          </a:p>
          <a:p>
            <a:r>
              <a:rPr lang="en-GB" dirty="0"/>
              <a:t>Clear Product </a:t>
            </a:r>
          </a:p>
          <a:p>
            <a:r>
              <a:rPr lang="en-GB" dirty="0"/>
              <a:t>Affordable but Representative</a:t>
            </a:r>
          </a:p>
          <a:p>
            <a:r>
              <a:rPr lang="en-GB" dirty="0"/>
              <a:t>Lifestyle Choice</a:t>
            </a:r>
          </a:p>
          <a:p>
            <a:r>
              <a:rPr lang="en-GB" dirty="0"/>
              <a:t>Brand Ambassadors</a:t>
            </a:r>
          </a:p>
          <a:p>
            <a:r>
              <a:rPr lang="en-GB" dirty="0"/>
              <a:t>Marketing &amp; Strategic Support</a:t>
            </a:r>
          </a:p>
          <a:p>
            <a:endParaRPr lang="en-GB" dirty="0"/>
          </a:p>
        </p:txBody>
      </p:sp>
      <p:pic>
        <p:nvPicPr>
          <p:cNvPr id="15362" name="Picture 2" descr="La Mode Enchantée: Fashion Icon Mary Quant MiniSkirt">
            <a:extLst>
              <a:ext uri="{FF2B5EF4-FFF2-40B4-BE49-F238E27FC236}">
                <a16:creationId xmlns:a16="http://schemas.microsoft.com/office/drawing/2014/main" id="{8DA22486-8C88-DEDC-8F6A-BDED1F84DC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5923" y="1648137"/>
            <a:ext cx="3066842" cy="3066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835476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F91D4-A073-3412-3582-857210CDFD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12034"/>
            <a:ext cx="10515600" cy="1649896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Marketing is thinking outside the box!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B8AEC1-A177-2EE6-922E-348475CC5F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05948"/>
            <a:ext cx="10515600" cy="4971015"/>
          </a:xfrm>
        </p:spPr>
        <p:txBody>
          <a:bodyPr/>
          <a:lstStyle/>
          <a:p>
            <a:r>
              <a:rPr lang="en-GB" dirty="0"/>
              <a:t>Trailblazer Entrepreneur </a:t>
            </a:r>
          </a:p>
          <a:p>
            <a:r>
              <a:rPr lang="en-GB" dirty="0"/>
              <a:t>Creativity</a:t>
            </a:r>
          </a:p>
          <a:p>
            <a:r>
              <a:rPr lang="en-GB" dirty="0"/>
              <a:t>Initiative</a:t>
            </a:r>
          </a:p>
          <a:p>
            <a:r>
              <a:rPr lang="en-GB" dirty="0"/>
              <a:t>Opportunities</a:t>
            </a:r>
          </a:p>
          <a:p>
            <a:r>
              <a:rPr lang="en-GB" dirty="0"/>
              <a:t>Product led &amp; Market Led</a:t>
            </a:r>
          </a:p>
          <a:p>
            <a:r>
              <a:rPr lang="en-GB" dirty="0"/>
              <a:t>Became a Staple Product – Needs </a:t>
            </a:r>
          </a:p>
          <a:p>
            <a:r>
              <a:rPr lang="en-GB" dirty="0"/>
              <a:t>Created High Demand</a:t>
            </a:r>
          </a:p>
          <a:p>
            <a:r>
              <a:rPr lang="en-GB" dirty="0"/>
              <a:t>Low-Cost Pricing </a:t>
            </a:r>
          </a:p>
          <a:p>
            <a:r>
              <a:rPr lang="en-GB" dirty="0"/>
              <a:t>Demand - Mass Quantities</a:t>
            </a:r>
          </a:p>
        </p:txBody>
      </p:sp>
      <p:pic>
        <p:nvPicPr>
          <p:cNvPr id="32772" name="Picture 4" descr="Image result for Mary Quant Quotes">
            <a:extLst>
              <a:ext uri="{FF2B5EF4-FFF2-40B4-BE49-F238E27FC236}">
                <a16:creationId xmlns:a16="http://schemas.microsoft.com/office/drawing/2014/main" id="{27BC5728-2BF4-BCB2-DB92-4D4CA89AEC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2808" y="1300992"/>
            <a:ext cx="3596739" cy="3979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524556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260F08-9274-8559-625D-A5F3D69F9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3061" y="365125"/>
            <a:ext cx="11058939" cy="1325563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                    Marketing The Dream </a:t>
            </a:r>
            <a:br>
              <a:rPr lang="en-GB" b="1" dirty="0">
                <a:solidFill>
                  <a:schemeClr val="accent1"/>
                </a:solidFill>
              </a:rPr>
            </a:br>
            <a:r>
              <a:rPr lang="en-GB" b="1" dirty="0">
                <a:solidFill>
                  <a:schemeClr val="accent1"/>
                </a:solidFill>
              </a:rPr>
              <a:t>Consumers cannot imagine life without it!</a:t>
            </a:r>
          </a:p>
        </p:txBody>
      </p:sp>
      <p:pic>
        <p:nvPicPr>
          <p:cNvPr id="10242" name="Picture 2" descr="Her iconic miniskirt featured on a stamp in the UK in 2009, part of a series devoted to design classics">
            <a:extLst>
              <a:ext uri="{FF2B5EF4-FFF2-40B4-BE49-F238E27FC236}">
                <a16:creationId xmlns:a16="http://schemas.microsoft.com/office/drawing/2014/main" id="{1ADDC52D-6FD8-C143-5DBA-70DF0E8EE05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7688" y="1584032"/>
            <a:ext cx="4055164" cy="404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400109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B62D1B-B6BD-B9B1-C4F9-A57605E18F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53009"/>
            <a:ext cx="10515600" cy="1451113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Trends To Consumer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6A0B3-6E20-2B86-12DE-FE1DA95F9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460" y="894522"/>
            <a:ext cx="10515600" cy="5202929"/>
          </a:xfrm>
        </p:spPr>
        <p:txBody>
          <a:bodyPr/>
          <a:lstStyle/>
          <a:p>
            <a:r>
              <a:rPr lang="en-GB" dirty="0"/>
              <a:t>Socio – Economic Demographics</a:t>
            </a:r>
          </a:p>
          <a:p>
            <a:r>
              <a:rPr lang="en-GB" dirty="0"/>
              <a:t>Lifestyle Brand</a:t>
            </a:r>
          </a:p>
          <a:p>
            <a:r>
              <a:rPr lang="en-GB" dirty="0"/>
              <a:t>Identity</a:t>
            </a:r>
          </a:p>
          <a:p>
            <a:r>
              <a:rPr lang="en-GB" dirty="0"/>
              <a:t>Individuality</a:t>
            </a:r>
          </a:p>
          <a:p>
            <a:r>
              <a:rPr lang="en-GB" dirty="0"/>
              <a:t>Represented Women’s New Found Freedom</a:t>
            </a:r>
          </a:p>
          <a:p>
            <a:r>
              <a:rPr lang="en-GB" dirty="0"/>
              <a:t>Aimed at everyone – Ginger Group Mass Market</a:t>
            </a:r>
          </a:p>
          <a:p>
            <a:r>
              <a:rPr lang="en-GB" dirty="0"/>
              <a:t>Style not compromised</a:t>
            </a:r>
          </a:p>
          <a:p>
            <a:r>
              <a:rPr lang="en-GB" dirty="0"/>
              <a:t>Linked to Changing Trends – Vidal </a:t>
            </a:r>
            <a:r>
              <a:rPr lang="en-GB" dirty="0" err="1"/>
              <a:t>Sasson</a:t>
            </a:r>
            <a:r>
              <a:rPr lang="en-GB" dirty="0"/>
              <a:t> &amp; Beatles</a:t>
            </a:r>
          </a:p>
          <a:p>
            <a:r>
              <a:rPr lang="en-GB" dirty="0"/>
              <a:t>London Scene - Kings Road, Carnaby Street &amp; Music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2530" name="Picture 2" descr="Image result for Mary Quant 60s Fashion">
            <a:extLst>
              <a:ext uri="{FF2B5EF4-FFF2-40B4-BE49-F238E27FC236}">
                <a16:creationId xmlns:a16="http://schemas.microsoft.com/office/drawing/2014/main" id="{7C714D63-5ABF-5E23-E748-FB5CCFB0FF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7005" y="894522"/>
            <a:ext cx="2828925" cy="4029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513829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0D21C-2CA0-1B75-6A97-952853749C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83" y="-79512"/>
            <a:ext cx="11913704" cy="1199322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Pure Vision – More than Technical Innovations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F3C46-D499-1CCD-DEA1-C0DC19DAB5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696" y="821635"/>
            <a:ext cx="10923104" cy="5507728"/>
          </a:xfrm>
        </p:spPr>
        <p:txBody>
          <a:bodyPr>
            <a:normAutofit/>
          </a:bodyPr>
          <a:lstStyle/>
          <a:p>
            <a:r>
              <a:rPr lang="en-GB" dirty="0"/>
              <a:t>Alliances with the 1960’s Influencers </a:t>
            </a:r>
          </a:p>
          <a:p>
            <a:r>
              <a:rPr lang="en-GB" dirty="0"/>
              <a:t>Modern Techniques </a:t>
            </a:r>
          </a:p>
          <a:p>
            <a:r>
              <a:rPr lang="en-GB" dirty="0"/>
              <a:t>Support Networks  </a:t>
            </a:r>
          </a:p>
          <a:p>
            <a:r>
              <a:rPr lang="en-GB" dirty="0"/>
              <a:t>Vidal Sassoon</a:t>
            </a:r>
          </a:p>
          <a:p>
            <a:r>
              <a:rPr lang="en-GB" dirty="0"/>
              <a:t>David Bailey – Photographer</a:t>
            </a:r>
          </a:p>
          <a:p>
            <a:r>
              <a:rPr lang="en-GB" dirty="0"/>
              <a:t>Princess Margaret &amp; Lord Snowdon</a:t>
            </a:r>
          </a:p>
          <a:p>
            <a:r>
              <a:rPr lang="en-GB" dirty="0"/>
              <a:t>Bands</a:t>
            </a:r>
          </a:p>
          <a:p>
            <a:r>
              <a:rPr lang="en-GB" dirty="0"/>
              <a:t>Fashion Models – Twiggy &amp; Jean Shrimpton</a:t>
            </a:r>
          </a:p>
          <a:p>
            <a:r>
              <a:rPr lang="en-GB" dirty="0"/>
              <a:t>Globalised</a:t>
            </a:r>
          </a:p>
          <a:p>
            <a:r>
              <a:rPr lang="en-GB" dirty="0"/>
              <a:t>Collaboration Fashion, Music &amp; Entertainment Defined an Era</a:t>
            </a:r>
          </a:p>
        </p:txBody>
      </p:sp>
      <p:pic>
        <p:nvPicPr>
          <p:cNvPr id="9218" name="Picture 2" descr="Quant was known for her signature bob, created by the hairdresser Vidal Sassoon - seen here cutting her hair">
            <a:extLst>
              <a:ext uri="{FF2B5EF4-FFF2-40B4-BE49-F238E27FC236}">
                <a16:creationId xmlns:a16="http://schemas.microsoft.com/office/drawing/2014/main" id="{949B8F6F-E9B1-F6EA-4C6B-21034AD6B0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4736" y="965578"/>
            <a:ext cx="4354167" cy="4325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855539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85B38-8AC6-4E24-10B5-95A788C35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19269"/>
            <a:ext cx="10515600" cy="1809958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Engaging Content - AIDA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8C958-B5A9-B66F-8B12-0C9042905D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39687"/>
            <a:ext cx="10515600" cy="503727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Quants Designs Subverted Convention</a:t>
            </a:r>
          </a:p>
          <a:p>
            <a:r>
              <a:rPr lang="en-GB" dirty="0"/>
              <a:t>Aspects of Tradition with Function &amp; Daring</a:t>
            </a:r>
          </a:p>
          <a:p>
            <a:r>
              <a:rPr lang="en-GB" dirty="0"/>
              <a:t>Edge &amp; Quirky</a:t>
            </a:r>
          </a:p>
          <a:p>
            <a:r>
              <a:rPr lang="en-GB" dirty="0"/>
              <a:t>Images</a:t>
            </a:r>
          </a:p>
          <a:p>
            <a:endParaRPr lang="en-GB" dirty="0"/>
          </a:p>
          <a:p>
            <a:r>
              <a:rPr lang="en-GB" b="1" dirty="0"/>
              <a:t>MARKETING THEORY - AIDA</a:t>
            </a:r>
          </a:p>
          <a:p>
            <a:r>
              <a:rPr lang="en-GB" dirty="0"/>
              <a:t>Attention</a:t>
            </a:r>
          </a:p>
          <a:p>
            <a:r>
              <a:rPr lang="en-GB" dirty="0"/>
              <a:t>Interest</a:t>
            </a:r>
          </a:p>
          <a:p>
            <a:r>
              <a:rPr lang="en-GB" dirty="0"/>
              <a:t>Action </a:t>
            </a:r>
          </a:p>
          <a:p>
            <a:r>
              <a:rPr lang="en-GB" dirty="0"/>
              <a:t>Desire</a:t>
            </a:r>
          </a:p>
          <a:p>
            <a:endParaRPr lang="en-GB" dirty="0"/>
          </a:p>
        </p:txBody>
      </p:sp>
      <p:pic>
        <p:nvPicPr>
          <p:cNvPr id="36866" name="Picture 2" descr="Mary Quant Wearing A Miniskirt Framed Print by Bettmann">
            <a:extLst>
              <a:ext uri="{FF2B5EF4-FFF2-40B4-BE49-F238E27FC236}">
                <a16:creationId xmlns:a16="http://schemas.microsoft.com/office/drawing/2014/main" id="{AF9BAE2E-86F4-8572-1999-B169760101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8417" y="32555"/>
            <a:ext cx="4253948" cy="5774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48557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8F1CD-588F-7AED-006E-285521A522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Capture Attention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6DDEA-701F-8E2F-A956-08B560F50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631" y="1825625"/>
            <a:ext cx="10872169" cy="4351338"/>
          </a:xfrm>
        </p:spPr>
        <p:txBody>
          <a:bodyPr/>
          <a:lstStyle/>
          <a:p>
            <a:r>
              <a:rPr lang="en-GB" dirty="0"/>
              <a:t>Compelling Images</a:t>
            </a:r>
          </a:p>
          <a:p>
            <a:r>
              <a:rPr lang="en-GB" dirty="0"/>
              <a:t>Colour</a:t>
            </a:r>
          </a:p>
          <a:p>
            <a:r>
              <a:rPr lang="en-GB" dirty="0"/>
              <a:t>Use of Wit, humour &amp; colour</a:t>
            </a:r>
          </a:p>
          <a:p>
            <a:r>
              <a:rPr lang="en-GB" dirty="0"/>
              <a:t>Putting Spin on Subject Matters</a:t>
            </a:r>
          </a:p>
          <a:p>
            <a:r>
              <a:rPr lang="en-GB" dirty="0"/>
              <a:t>Stories – Bring them to life</a:t>
            </a:r>
          </a:p>
          <a:p>
            <a:r>
              <a:rPr lang="en-GB" dirty="0"/>
              <a:t>Capture Attention</a:t>
            </a:r>
          </a:p>
          <a:p>
            <a:r>
              <a:rPr lang="en-GB" dirty="0"/>
              <a:t>1960’s – Media developments &amp; news stories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419FCA-AA36-BD0C-EB7A-7D4D1C93FB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9889" y="195444"/>
            <a:ext cx="4080480" cy="5374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248314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FD6F9-E81C-E2E7-5A42-2D6ABF1A71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9249" y="365125"/>
            <a:ext cx="10034551" cy="1325563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PR Marketing &amp; Branding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E37AD6-169A-EFB7-CEBE-04F73C9404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047" y="1917973"/>
            <a:ext cx="11018753" cy="4258990"/>
          </a:xfrm>
        </p:spPr>
        <p:txBody>
          <a:bodyPr/>
          <a:lstStyle/>
          <a:p>
            <a:r>
              <a:rPr lang="en-GB" dirty="0"/>
              <a:t>Symbol of Youth Culture &amp; Rebellion</a:t>
            </a:r>
          </a:p>
          <a:p>
            <a:r>
              <a:rPr lang="en-GB" dirty="0"/>
              <a:t>Innovative Marketing – Colours &amp; Playful Graphics </a:t>
            </a:r>
          </a:p>
          <a:p>
            <a:r>
              <a:rPr lang="en-GB" dirty="0"/>
              <a:t>Stood out from more Traditional Marketing Strategies</a:t>
            </a:r>
          </a:p>
          <a:p>
            <a:r>
              <a:rPr lang="en-GB" dirty="0"/>
              <a:t>Emphasised Youthful Spirit</a:t>
            </a:r>
          </a:p>
          <a:p>
            <a:r>
              <a:rPr lang="en-GB" dirty="0"/>
              <a:t>Relatable to the Young </a:t>
            </a:r>
          </a:p>
          <a:p>
            <a:r>
              <a:rPr lang="en-GB" dirty="0"/>
              <a:t>Personalised Approach – Bob Haircut &amp; Face of 1960’s</a:t>
            </a:r>
          </a:p>
          <a:p>
            <a:endParaRPr lang="en-GB" dirty="0"/>
          </a:p>
        </p:txBody>
      </p:sp>
      <p:pic>
        <p:nvPicPr>
          <p:cNvPr id="29698" name="Picture 2" descr="Image result for Mary Quant Cosmetics">
            <a:extLst>
              <a:ext uri="{FF2B5EF4-FFF2-40B4-BE49-F238E27FC236}">
                <a16:creationId xmlns:a16="http://schemas.microsoft.com/office/drawing/2014/main" id="{E736D99A-5F70-25EB-40C8-F5EF55A0C0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2034" y="137840"/>
            <a:ext cx="3485771" cy="3449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072996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FE1FC-1BEF-A499-9B63-2D160DB2E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83" y="-304799"/>
            <a:ext cx="12145617" cy="1610138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Dared to be different in Marketing &amp; Product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751B4B-5CDF-3058-A70A-8480ECD197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99322"/>
            <a:ext cx="11353800" cy="4977641"/>
          </a:xfrm>
        </p:spPr>
        <p:txBody>
          <a:bodyPr/>
          <a:lstStyle/>
          <a:p>
            <a:r>
              <a:rPr lang="en-GB" dirty="0"/>
              <a:t>Popularised Fashion</a:t>
            </a:r>
          </a:p>
          <a:p>
            <a:r>
              <a:rPr lang="en-GB" dirty="0"/>
              <a:t>Revolutionary Designs – Put Fun into Functional</a:t>
            </a:r>
          </a:p>
          <a:p>
            <a:r>
              <a:rPr lang="en-GB" dirty="0"/>
              <a:t>Striking, Daring &amp; Exciting Products</a:t>
            </a:r>
          </a:p>
          <a:p>
            <a:r>
              <a:rPr lang="en-GB" dirty="0"/>
              <a:t>Place – Accessible</a:t>
            </a:r>
          </a:p>
          <a:p>
            <a:r>
              <a:rPr lang="en-GB" dirty="0"/>
              <a:t>Price – Affordable</a:t>
            </a:r>
          </a:p>
          <a:p>
            <a:r>
              <a:rPr lang="en-GB" dirty="0"/>
              <a:t>Publicity – Influencer Impact</a:t>
            </a:r>
          </a:p>
          <a:p>
            <a:r>
              <a:rPr lang="en-GB" dirty="0"/>
              <a:t>Promotion – Bus Marketing, Images, Brand Colour &amp; Logo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7890" name="Picture 2" descr="Mary Quant Work">
            <a:extLst>
              <a:ext uri="{FF2B5EF4-FFF2-40B4-BE49-F238E27FC236}">
                <a16:creationId xmlns:a16="http://schemas.microsoft.com/office/drawing/2014/main" id="{DD508FCE-A201-1F70-716C-861F0C028D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6678" y="1199322"/>
            <a:ext cx="2816087" cy="2816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75953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020D4-A369-F21B-EDBB-686110159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339" y="365125"/>
            <a:ext cx="10810461" cy="1325563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Content Marketing before it’s time!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C9AE38-6EF0-5CA5-55D3-18C309C9A5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1504122"/>
            <a:ext cx="9829800" cy="4672841"/>
          </a:xfrm>
        </p:spPr>
        <p:txBody>
          <a:bodyPr/>
          <a:lstStyle/>
          <a:p>
            <a:r>
              <a:rPr lang="en-GB" dirty="0"/>
              <a:t>Provide info</a:t>
            </a:r>
          </a:p>
          <a:p>
            <a:r>
              <a:rPr lang="en-GB" dirty="0"/>
              <a:t>Key was in the message delivery</a:t>
            </a:r>
          </a:p>
          <a:p>
            <a:r>
              <a:rPr lang="en-GB" dirty="0"/>
              <a:t>How it was delivered – Fun &amp; Catchy</a:t>
            </a:r>
          </a:p>
          <a:p>
            <a:r>
              <a:rPr lang="en-GB" dirty="0"/>
              <a:t>Engagement</a:t>
            </a:r>
          </a:p>
          <a:p>
            <a:r>
              <a:rPr lang="en-GB" dirty="0"/>
              <a:t>USP </a:t>
            </a:r>
          </a:p>
          <a:p>
            <a:r>
              <a:rPr lang="en-GB" dirty="0"/>
              <a:t>Listened to audience</a:t>
            </a:r>
          </a:p>
          <a:p>
            <a:r>
              <a:rPr lang="en-GB" dirty="0"/>
              <a:t>Thinking Outside the Box – Traditional versions of Videos &amp; Blogs</a:t>
            </a:r>
          </a:p>
          <a:p>
            <a:r>
              <a:rPr lang="en-GB" dirty="0"/>
              <a:t>Made Topic Relevant to audience</a:t>
            </a:r>
          </a:p>
        </p:txBody>
      </p:sp>
      <p:pic>
        <p:nvPicPr>
          <p:cNvPr id="30724" name="Picture 4" descr="Image result for Mary Quant Perfume">
            <a:extLst>
              <a:ext uri="{FF2B5EF4-FFF2-40B4-BE49-F238E27FC236}">
                <a16:creationId xmlns:a16="http://schemas.microsoft.com/office/drawing/2014/main" id="{929D85C3-5E8D-7162-A3BC-6F4A1DC93A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2585" y="894521"/>
            <a:ext cx="2551215" cy="3427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526975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3A27-B4C0-E59B-DFCF-D4B5C2571D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538" y="1027042"/>
            <a:ext cx="10353261" cy="351845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How Would Quant’s Fashion</a:t>
            </a:r>
            <a:br>
              <a:rPr lang="en-GB" b="1" dirty="0">
                <a:solidFill>
                  <a:schemeClr val="accent1"/>
                </a:solidFill>
              </a:rPr>
            </a:br>
            <a:r>
              <a:rPr lang="en-GB" b="1" dirty="0">
                <a:solidFill>
                  <a:schemeClr val="accent1"/>
                </a:solidFill>
              </a:rPr>
              <a:t>have developed differently</a:t>
            </a:r>
            <a:br>
              <a:rPr lang="en-GB" b="1" dirty="0">
                <a:solidFill>
                  <a:schemeClr val="accent1"/>
                </a:solidFill>
              </a:rPr>
            </a:br>
            <a:r>
              <a:rPr lang="en-GB" b="1" dirty="0">
                <a:solidFill>
                  <a:schemeClr val="accent1"/>
                </a:solidFill>
              </a:rPr>
              <a:t>in today’s Niche Marketing, </a:t>
            </a:r>
            <a:br>
              <a:rPr lang="en-GB" b="1" dirty="0">
                <a:solidFill>
                  <a:schemeClr val="accent1"/>
                </a:solidFill>
              </a:rPr>
            </a:br>
            <a:r>
              <a:rPr lang="en-GB" b="1" dirty="0">
                <a:solidFill>
                  <a:schemeClr val="accent1"/>
                </a:solidFill>
              </a:rPr>
              <a:t>Digital &amp; Social Media World ?</a:t>
            </a:r>
          </a:p>
        </p:txBody>
      </p:sp>
      <p:pic>
        <p:nvPicPr>
          <p:cNvPr id="35842" name="Picture 2" descr="See related image detail. Aging Quotes | Aging Sayings | Aging Picture Quotes - Page 5">
            <a:extLst>
              <a:ext uri="{FF2B5EF4-FFF2-40B4-BE49-F238E27FC236}">
                <a16:creationId xmlns:a16="http://schemas.microsoft.com/office/drawing/2014/main" id="{117FD001-F77F-6752-9219-391A0696B6D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5897" y="181586"/>
            <a:ext cx="4151060" cy="5351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662696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CD6F3-07E9-B26E-2A73-6BEE86951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408" y="-410816"/>
            <a:ext cx="11714921" cy="1755912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Consumer Decline Due to Changing Fashion Trends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1F4B8E-2CE8-F4F7-EF47-B6FA0C3506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15009"/>
            <a:ext cx="11986591" cy="5361954"/>
          </a:xfrm>
        </p:spPr>
        <p:txBody>
          <a:bodyPr>
            <a:normAutofit/>
          </a:bodyPr>
          <a:lstStyle/>
          <a:p>
            <a:r>
              <a:rPr lang="en-GB" dirty="0"/>
              <a:t>Consistent Brand approach but post 1970’s The Brand Identity became an issue</a:t>
            </a:r>
          </a:p>
          <a:p>
            <a:r>
              <a:rPr lang="en-GB" dirty="0"/>
              <a:t>1960’s Image – Trend Based</a:t>
            </a:r>
          </a:p>
          <a:p>
            <a:r>
              <a:rPr lang="en-GB" dirty="0"/>
              <a:t>Loyal Customers = Positive but they turned off Young &amp; New Customers</a:t>
            </a:r>
          </a:p>
          <a:p>
            <a:r>
              <a:rPr lang="en-GB" dirty="0"/>
              <a:t>“Mothers” – New Trends</a:t>
            </a:r>
          </a:p>
          <a:p>
            <a:r>
              <a:rPr lang="en-GB" dirty="0"/>
              <a:t>Contemporary became Historic</a:t>
            </a:r>
          </a:p>
          <a:p>
            <a:r>
              <a:rPr lang="en-GB" dirty="0"/>
              <a:t>Resulted in Brand Fixation</a:t>
            </a:r>
          </a:p>
          <a:p>
            <a:r>
              <a:rPr lang="en-GB" dirty="0"/>
              <a:t>Mary Quant Brand bought by Japan </a:t>
            </a:r>
          </a:p>
          <a:p>
            <a:r>
              <a:rPr lang="en-GB" dirty="0"/>
              <a:t>Cosmetics Brand Remained Strong Longer</a:t>
            </a:r>
          </a:p>
          <a:p>
            <a:r>
              <a:rPr lang="en-GB" dirty="0"/>
              <a:t>Brands often to reinterpret Brand Identity as competitors and customers change</a:t>
            </a:r>
          </a:p>
          <a:p>
            <a:r>
              <a:rPr lang="en-GB" dirty="0"/>
              <a:t> Burberry Case Study – Strategic Revitalisation</a:t>
            </a:r>
          </a:p>
        </p:txBody>
      </p:sp>
      <p:pic>
        <p:nvPicPr>
          <p:cNvPr id="39938" name="Picture 2" descr="Image result for Mary Quant Quotes">
            <a:extLst>
              <a:ext uri="{FF2B5EF4-FFF2-40B4-BE49-F238E27FC236}">
                <a16:creationId xmlns:a16="http://schemas.microsoft.com/office/drawing/2014/main" id="{DCDAE682-25E4-41FA-3C8F-A387579F40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336" y="2499484"/>
            <a:ext cx="4438650" cy="2124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644831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E16EF-F3EA-CB0F-B85A-BBC063E1F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574" y="435368"/>
            <a:ext cx="11300791" cy="1176591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Global Recognition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2BFDC-A2E8-E491-101D-283D7A65F4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09" y="1649895"/>
            <a:ext cx="13593418" cy="4527067"/>
          </a:xfrm>
        </p:spPr>
        <p:txBody>
          <a:bodyPr>
            <a:normAutofit/>
          </a:bodyPr>
          <a:lstStyle/>
          <a:p>
            <a:r>
              <a:rPr lang="en-GB" dirty="0"/>
              <a:t>1966 Awarded OBE</a:t>
            </a:r>
          </a:p>
          <a:p>
            <a:r>
              <a:rPr lang="en-GB" dirty="0"/>
              <a:t>2015 Dame Mary Quant</a:t>
            </a:r>
          </a:p>
          <a:p>
            <a:r>
              <a:rPr lang="en-GB" dirty="0"/>
              <a:t>2019 Exhibition at V&amp;A London</a:t>
            </a:r>
          </a:p>
          <a:p>
            <a:r>
              <a:rPr lang="en-GB" dirty="0"/>
              <a:t>2021 Quant – Sadie Frost Documentary Film </a:t>
            </a:r>
          </a:p>
          <a:p>
            <a:r>
              <a:rPr lang="en-GB" dirty="0"/>
              <a:t>International Exhibition Tour</a:t>
            </a:r>
          </a:p>
          <a:p>
            <a:r>
              <a:rPr lang="en-GB" dirty="0"/>
              <a:t>2023 Companion of Honour in King Charles’ 1</a:t>
            </a:r>
            <a:r>
              <a:rPr lang="en-GB" baseline="30000" dirty="0"/>
              <a:t>st</a:t>
            </a:r>
            <a:r>
              <a:rPr lang="en-GB" dirty="0"/>
              <a:t> New Year Honours</a:t>
            </a:r>
          </a:p>
          <a:p>
            <a:r>
              <a:rPr lang="en-GB" dirty="0"/>
              <a:t>April 2023 – Mary Quant Passed away aged 93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3012" name="Picture 4" descr="Image result for Quant at theV&amp;A">
            <a:extLst>
              <a:ext uri="{FF2B5EF4-FFF2-40B4-BE49-F238E27FC236}">
                <a16:creationId xmlns:a16="http://schemas.microsoft.com/office/drawing/2014/main" id="{9031DAC2-D4FE-E0E0-121E-3E17A6AA92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1299" y="227895"/>
            <a:ext cx="3973168" cy="3847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014" name="Picture 6" descr="Image result for quant documentary 2021">
            <a:extLst>
              <a:ext uri="{FF2B5EF4-FFF2-40B4-BE49-F238E27FC236}">
                <a16:creationId xmlns:a16="http://schemas.microsoft.com/office/drawing/2014/main" id="{FE03F039-19AD-430C-04D0-4AA8B5A5BF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6158" y="476944"/>
            <a:ext cx="1796434" cy="2733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955193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9F359-4F46-7210-3354-30F27117CA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</a:t>
            </a:r>
            <a:r>
              <a:rPr lang="en-GB" b="1" dirty="0">
                <a:solidFill>
                  <a:schemeClr val="accent1"/>
                </a:solidFill>
              </a:rPr>
              <a:t>Quant V&amp;A Exhibition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FF168-E64F-6BBE-3340-6EC5885A78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Farewell, Mary Quant - YouTube</a:t>
            </a:r>
            <a:endParaRPr lang="en-GB" dirty="0"/>
          </a:p>
        </p:txBody>
      </p:sp>
      <p:pic>
        <p:nvPicPr>
          <p:cNvPr id="4" name="Picture 2" descr="Image result for Quant at theV&amp;A">
            <a:extLst>
              <a:ext uri="{FF2B5EF4-FFF2-40B4-BE49-F238E27FC236}">
                <a16:creationId xmlns:a16="http://schemas.microsoft.com/office/drawing/2014/main" id="{13881A88-07F2-8F2D-17C4-44A3603AE8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9966" y="1511439"/>
            <a:ext cx="3405808" cy="3287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633278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89DC40-64AF-47D4-2C6E-DB9D57482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3026" y="470452"/>
            <a:ext cx="4114800" cy="1683026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Quant Legacy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8D8ADA-B751-F930-D504-B6F2FCA3A7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153478"/>
            <a:ext cx="6983895" cy="3551582"/>
          </a:xfrm>
        </p:spPr>
        <p:txBody>
          <a:bodyPr>
            <a:normAutofit/>
          </a:bodyPr>
          <a:lstStyle/>
          <a:p>
            <a:r>
              <a:rPr lang="en-GB" dirty="0"/>
              <a:t>“Mary Quant transformed the fashion systems, overturning the dominance of luxury couture from Paris, she liberated women, freed them from rules &amp; regulations and from dressing like their mothers.”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 dirty="0"/>
              <a:t>  Jenny Lister Co Curator of Mary Quant V&amp;A Exhibition (2021)</a:t>
            </a:r>
          </a:p>
        </p:txBody>
      </p:sp>
      <p:pic>
        <p:nvPicPr>
          <p:cNvPr id="17410" name="Picture 2" descr="| jeanjeanie61: Mary Quant Fashion Show - 1967 ...">
            <a:extLst>
              <a:ext uri="{FF2B5EF4-FFF2-40B4-BE49-F238E27FC236}">
                <a16:creationId xmlns:a16="http://schemas.microsoft.com/office/drawing/2014/main" id="{30A450DA-4D99-B7B0-1189-6C8077D35F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4503" y="470452"/>
            <a:ext cx="5208105" cy="4910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44368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1405</Words>
  <Application>Microsoft Office PowerPoint</Application>
  <PresentationFormat>Widescreen</PresentationFormat>
  <Paragraphs>342</Paragraphs>
  <Slides>45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49" baseType="lpstr">
      <vt:lpstr>Arial</vt:lpstr>
      <vt:lpstr>Calibri</vt:lpstr>
      <vt:lpstr>Calibri Light</vt:lpstr>
      <vt:lpstr>Office Theme</vt:lpstr>
      <vt:lpstr>PowerPoint Presentation</vt:lpstr>
      <vt:lpstr>Marketing Cycle          The P’s of Marketing</vt:lpstr>
      <vt:lpstr>External Environment – 1960’s Dawn of A New Era </vt:lpstr>
      <vt:lpstr>The Launch of Mary Quant</vt:lpstr>
      <vt:lpstr>Trailblazing Designer</vt:lpstr>
      <vt:lpstr>        Mary Quant &amp; The Swinging Sixties </vt:lpstr>
      <vt:lpstr>Mary Quant – Marketeer Before Her Time!</vt:lpstr>
      <vt:lpstr>1960’s - Challenging the Norm</vt:lpstr>
      <vt:lpstr>Creativity &amp; Ingenuity</vt:lpstr>
      <vt:lpstr>New Products, New Markets, New Marketing</vt:lpstr>
      <vt:lpstr>Dare to be Different in Design &amp; Content</vt:lpstr>
      <vt:lpstr>Product Design</vt:lpstr>
      <vt:lpstr>Vision - I Love Breaking Down Barriers</vt:lpstr>
      <vt:lpstr>Retail Pioneer </vt:lpstr>
      <vt:lpstr>Mary Quant’s Ginger Group  </vt:lpstr>
      <vt:lpstr>Product Differentiation</vt:lpstr>
      <vt:lpstr>New Product Developments</vt:lpstr>
      <vt:lpstr>        Revolutionised the High Street</vt:lpstr>
      <vt:lpstr>Place </vt:lpstr>
      <vt:lpstr>1st Point of Sale Marketing</vt:lpstr>
      <vt:lpstr>Pop Up Shops Before Their Time! </vt:lpstr>
      <vt:lpstr>Globalisation &amp; Retail Expansion</vt:lpstr>
      <vt:lpstr>                 “The whole point of Fashion is  to make Fashionable Clothes available to everyone”</vt:lpstr>
      <vt:lpstr>Price &amp; Paris Fashion Week</vt:lpstr>
      <vt:lpstr>Development of Marketing</vt:lpstr>
      <vt:lpstr>Mary Quant Logo = Daisy</vt:lpstr>
      <vt:lpstr>Packaging – It’s all in a name!</vt:lpstr>
      <vt:lpstr>                 Mary Quant – Fashion Icon</vt:lpstr>
      <vt:lpstr>Quant Marketing Strategy</vt:lpstr>
      <vt:lpstr>Simplicity Marketing </vt:lpstr>
      <vt:lpstr> Marketing Vision</vt:lpstr>
      <vt:lpstr>Marketing is thinking outside the box!</vt:lpstr>
      <vt:lpstr>                    Marketing The Dream  Consumers cannot imagine life without it!</vt:lpstr>
      <vt:lpstr>Trends To Consumer Culture</vt:lpstr>
      <vt:lpstr>Pure Vision – More than Technical Innovations</vt:lpstr>
      <vt:lpstr>Engaging Content - AIDA</vt:lpstr>
      <vt:lpstr>Capture Attention</vt:lpstr>
      <vt:lpstr>PR Marketing &amp; Branding</vt:lpstr>
      <vt:lpstr>Dared to be different in Marketing &amp; Product Context</vt:lpstr>
      <vt:lpstr>Content Marketing before it’s time!</vt:lpstr>
      <vt:lpstr>How Would Quant’s Fashion have developed differently in today’s Niche Marketing,  Digital &amp; Social Media World ?</vt:lpstr>
      <vt:lpstr>Consumer Decline Due to Changing Fashion Trends </vt:lpstr>
      <vt:lpstr>Global Recognition</vt:lpstr>
      <vt:lpstr>               Quant V&amp;A Exhibition</vt:lpstr>
      <vt:lpstr>Quant Legacy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7</cp:revision>
  <dcterms:created xsi:type="dcterms:W3CDTF">2023-09-15T09:31:09Z</dcterms:created>
  <dcterms:modified xsi:type="dcterms:W3CDTF">2023-10-22T21:32:09Z</dcterms:modified>
</cp:coreProperties>
</file>