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7" r:id="rId1"/>
  </p:sldMasterIdLst>
  <p:notesMasterIdLst>
    <p:notesMasterId r:id="rId24"/>
  </p:notesMasterIdLst>
  <p:sldIdLst>
    <p:sldId id="259" r:id="rId2"/>
    <p:sldId id="270" r:id="rId3"/>
    <p:sldId id="508" r:id="rId4"/>
    <p:sldId id="512" r:id="rId5"/>
    <p:sldId id="513" r:id="rId6"/>
    <p:sldId id="509" r:id="rId7"/>
    <p:sldId id="510" r:id="rId8"/>
    <p:sldId id="511" r:id="rId9"/>
    <p:sldId id="515" r:id="rId10"/>
    <p:sldId id="516" r:id="rId11"/>
    <p:sldId id="517" r:id="rId12"/>
    <p:sldId id="504" r:id="rId13"/>
    <p:sldId id="514" r:id="rId14"/>
    <p:sldId id="498" r:id="rId15"/>
    <p:sldId id="505" r:id="rId16"/>
    <p:sldId id="499" r:id="rId17"/>
    <p:sldId id="518" r:id="rId18"/>
    <p:sldId id="506" r:id="rId19"/>
    <p:sldId id="507" r:id="rId20"/>
    <p:sldId id="296" r:id="rId21"/>
    <p:sldId id="519" r:id="rId22"/>
    <p:sldId id="496" r:id="rId23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82524" autoAdjust="0"/>
  </p:normalViewPr>
  <p:slideViewPr>
    <p:cSldViewPr>
      <p:cViewPr varScale="1">
        <p:scale>
          <a:sx n="88" d="100"/>
          <a:sy n="88" d="100"/>
        </p:scale>
        <p:origin x="1368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5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A2D6598-39D4-46B2-9713-496B3447F3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F2024D-8C6B-45F3-ACF4-3D3ED6F5A6F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303292-C28D-475D-B03F-C37B2CB4A4F3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EB61ABD-9FF1-4DB4-B489-F142AE6BAF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CDDAA54-8818-46D9-AE11-E21D3B3F07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AC7FF0-F9E5-45CE-943C-F1125063D70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87D9AC-B319-4E64-8BE1-501EAF465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3B840F1-0E33-4179-81AC-7AE21D0E49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GB" sz="1200" dirty="0"/>
              <a:t>□ Group work</a:t>
            </a:r>
          </a:p>
          <a:p>
            <a:pPr>
              <a:buNone/>
            </a:pPr>
            <a:r>
              <a:rPr lang="en-GB" sz="1200" dirty="0"/>
              <a:t>□ Motivation</a:t>
            </a:r>
          </a:p>
          <a:p>
            <a:pPr>
              <a:buNone/>
            </a:pPr>
            <a:r>
              <a:rPr lang="en-GB" sz="1200" dirty="0"/>
              <a:t>□ Doomscrolling</a:t>
            </a:r>
          </a:p>
          <a:p>
            <a:pPr>
              <a:buNone/>
            </a:pPr>
            <a:r>
              <a:rPr lang="en-GB" sz="1200" dirty="0"/>
              <a:t>□ Perfectionism</a:t>
            </a:r>
          </a:p>
          <a:p>
            <a:pPr>
              <a:buNone/>
            </a:pPr>
            <a:r>
              <a:rPr lang="en-GB" sz="1200" dirty="0"/>
              <a:t>□ Heat</a:t>
            </a:r>
          </a:p>
          <a:p>
            <a:pPr>
              <a:buNone/>
            </a:pPr>
            <a:r>
              <a:rPr lang="en-GB" sz="1200" dirty="0"/>
              <a:t>□ Poor sleep</a:t>
            </a:r>
          </a:p>
          <a:p>
            <a:pPr>
              <a:buNone/>
            </a:pPr>
            <a:r>
              <a:rPr lang="en-GB" sz="1200" dirty="0"/>
              <a:t>□ Deadlines</a:t>
            </a:r>
          </a:p>
          <a:p>
            <a:pPr>
              <a:buNone/>
            </a:pPr>
            <a:r>
              <a:rPr lang="en-GB" sz="1200" dirty="0"/>
              <a:t>□ Work</a:t>
            </a:r>
          </a:p>
          <a:p>
            <a:pPr>
              <a:buNone/>
            </a:pPr>
            <a:r>
              <a:rPr lang="en-GB" sz="1200" dirty="0"/>
              <a:t>□ Placement</a:t>
            </a:r>
          </a:p>
          <a:p>
            <a:pPr>
              <a:buNone/>
            </a:pPr>
            <a:r>
              <a:rPr lang="en-GB" sz="1200" dirty="0"/>
              <a:t>□ Family</a:t>
            </a:r>
          </a:p>
          <a:p>
            <a:pPr>
              <a:buNone/>
            </a:pPr>
            <a:r>
              <a:rPr lang="en-GB" sz="1200" dirty="0"/>
              <a:t>□ Money</a:t>
            </a:r>
          </a:p>
          <a:p>
            <a:pPr>
              <a:buNone/>
            </a:pPr>
            <a:r>
              <a:rPr lang="en-GB" sz="1200" dirty="0"/>
              <a:t>□ Commuting</a:t>
            </a:r>
          </a:p>
          <a:p>
            <a:pPr>
              <a:buNone/>
            </a:pPr>
            <a:endParaRPr lang="en-GB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86286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 somewhere different to study</a:t>
            </a:r>
          </a:p>
          <a:p>
            <a:r>
              <a:rPr lang="en-GB" dirty="0"/>
              <a:t>☐ Message a friend</a:t>
            </a:r>
          </a:p>
          <a:p>
            <a:r>
              <a:rPr lang="en-GB" dirty="0"/>
              <a:t>☐ Break the task into smaller pieces</a:t>
            </a:r>
          </a:p>
          <a:p>
            <a:r>
              <a:rPr lang="en-GB" dirty="0"/>
              <a:t>☐ Put my phone away</a:t>
            </a:r>
          </a:p>
          <a:p>
            <a:r>
              <a:rPr lang="en-GB" dirty="0"/>
              <a:t>☐ Go for a walk</a:t>
            </a:r>
          </a:p>
          <a:p>
            <a:r>
              <a:rPr lang="en-GB" dirty="0"/>
              <a:t>☐ Ask my tutor</a:t>
            </a:r>
          </a:p>
          <a:p>
            <a:r>
              <a:rPr lang="en-GB" dirty="0"/>
              <a:t>☐ Work for just 20 minutes</a:t>
            </a:r>
          </a:p>
          <a:p>
            <a:r>
              <a:rPr lang="en-GB" dirty="0"/>
              <a:t>☐ Take a proper break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1493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Book tutor meeting.</a:t>
            </a:r>
          </a:p>
          <a:p>
            <a:r>
              <a:rPr lang="en-GB" sz="1200" dirty="0"/>
              <a:t>Write 300 words.</a:t>
            </a:r>
          </a:p>
          <a:p>
            <a:r>
              <a:rPr lang="en-GB" sz="1200" dirty="0"/>
              <a:t>Read one paper.</a:t>
            </a:r>
          </a:p>
          <a:p>
            <a:r>
              <a:rPr lang="en-GB" sz="1200" dirty="0"/>
              <a:t>Organise references.</a:t>
            </a:r>
          </a:p>
          <a:p>
            <a:r>
              <a:rPr lang="en-GB" sz="1200" dirty="0"/>
              <a:t>Email dissertation supervisor.</a:t>
            </a:r>
          </a:p>
          <a:p>
            <a:r>
              <a:rPr lang="en-GB" sz="1200" dirty="0"/>
              <a:t>Update LinkedIn.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B840F1-0E33-4179-81AC-7AE21D0E497D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9096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4E02B87A-ADB0-DE5F-26FB-CFDAF4B370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A6637B16-86A0-E92E-946D-ED2E0BD19B9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512048E0-B312-2B94-BAA2-928A648430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46861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B914AD80-C7A7-3457-9941-46D7C5CB8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61F31AEC-9994-977A-9752-D3C5FA2D31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1F79B17E-55A2-DF0B-A4AC-46D925E559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878068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>
          <a:extLst>
            <a:ext uri="{FF2B5EF4-FFF2-40B4-BE49-F238E27FC236}">
              <a16:creationId xmlns:a16="http://schemas.microsoft.com/office/drawing/2014/main" id="{3C2A79AA-AB50-78CB-00EE-CFEC12726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5c5211f441_6_85:notes">
            <a:extLst>
              <a:ext uri="{FF2B5EF4-FFF2-40B4-BE49-F238E27FC236}">
                <a16:creationId xmlns:a16="http://schemas.microsoft.com/office/drawing/2014/main" id="{B62A5FEE-AB23-5816-D463-5A295971CDD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dirty="0"/>
              <a:t>🎤 </a:t>
            </a:r>
            <a:r>
              <a:rPr lang="en-GB" b="1" dirty="0"/>
              <a:t>"Thank you for..."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"...starting earlier than you usually do." </a:t>
            </a:r>
          </a:p>
          <a:p>
            <a:r>
              <a:rPr lang="en-GB" dirty="0"/>
              <a:t>"...finally asking for help." </a:t>
            </a:r>
          </a:p>
          <a:p>
            <a:r>
              <a:rPr lang="en-GB" dirty="0"/>
              <a:t>"...stopping when you needed a break." </a:t>
            </a:r>
          </a:p>
          <a:p>
            <a:r>
              <a:rPr lang="en-GB" dirty="0"/>
              <a:t>"...not trying to make everything perfect." </a:t>
            </a:r>
          </a:p>
          <a:p>
            <a:r>
              <a:rPr lang="en-GB" dirty="0"/>
              <a:t>"...trusting yourself." 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"I'm so glad you didn't..."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"...leave it until the night before." </a:t>
            </a:r>
          </a:p>
          <a:p>
            <a:r>
              <a:rPr lang="en-GB" dirty="0"/>
              <a:t>"...give up after getting stuck." </a:t>
            </a:r>
          </a:p>
          <a:p>
            <a:r>
              <a:rPr lang="en-GB" dirty="0"/>
              <a:t>"...compare yourself to everyone else." </a:t>
            </a:r>
          </a:p>
          <a:p>
            <a:r>
              <a:rPr lang="en-GB" dirty="0"/>
              <a:t>"...ignore that feedback again." 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"The thing that made the biggest difference was..."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"...doing a little bit every day." </a:t>
            </a:r>
          </a:p>
          <a:p>
            <a:r>
              <a:rPr lang="en-GB" dirty="0"/>
              <a:t>"...actually using my planner." </a:t>
            </a:r>
          </a:p>
          <a:p>
            <a:r>
              <a:rPr lang="en-GB" dirty="0"/>
              <a:t>"...working in the library instead of my bedroom." </a:t>
            </a:r>
          </a:p>
          <a:p>
            <a:r>
              <a:rPr lang="en-GB" dirty="0"/>
              <a:t>"...breaking big jobs into smaller ones." 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"You were stressing about... but honestly..."</a:t>
            </a:r>
            <a:endParaRPr lang="en-GB" dirty="0"/>
          </a:p>
          <a:p>
            <a:r>
              <a:rPr lang="en-GB" dirty="0"/>
              <a:t>Examples</a:t>
            </a:r>
          </a:p>
          <a:p>
            <a:r>
              <a:rPr lang="en-GB" dirty="0"/>
              <a:t>"...it wasn't as bad as you thought."</a:t>
            </a:r>
          </a:p>
          <a:p>
            <a:r>
              <a:rPr lang="en-GB" dirty="0"/>
              <a:t>"...everyone else felt the same."</a:t>
            </a:r>
          </a:p>
          <a:p>
            <a:r>
              <a:rPr lang="en-GB" dirty="0"/>
              <a:t>"...once you started, it got easier."</a:t>
            </a:r>
          </a:p>
          <a:p>
            <a:r>
              <a:rPr lang="en-GB" dirty="0"/>
              <a:t>"...you knew more than you realised."</a:t>
            </a:r>
          </a:p>
          <a:p>
            <a:br>
              <a:rPr lang="en-GB" dirty="0"/>
            </a:br>
            <a:endParaRPr lang="en-GB" dirty="0"/>
          </a:p>
          <a:p>
            <a:r>
              <a:rPr lang="en-GB" dirty="0"/>
              <a:t>🎤 </a:t>
            </a:r>
            <a:r>
              <a:rPr lang="en-GB" b="1" dirty="0"/>
              <a:t>"One thing I wish you'd done sooner..."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19" name="Google Shape;219;g5c5211f441_6_85:notes">
            <a:extLst>
              <a:ext uri="{FF2B5EF4-FFF2-40B4-BE49-F238E27FC236}">
                <a16:creationId xmlns:a16="http://schemas.microsoft.com/office/drawing/2014/main" id="{77FE2F15-DD95-D1AC-E0C0-778D011D3F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26765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C8707-AC71-4AF4-9F16-8DB66B2212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D4EFC-1AF7-4057-9224-C92E134C78BB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53FCB-F76F-4BED-ADD4-F6FB67F1D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BDBC6-F9B6-46C7-9FEA-6F2F7B648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3614540-7CE4-40B4-8C4F-01B62F78CD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7588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B6680-BE27-4625-B8EC-7A593EC32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9A1F9-7570-4209-B1C1-E7383F728D65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91893-C450-4158-B2F5-3060DA7E8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846BFD-060C-4E52-B958-60EBBA6CD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4FAC45-781F-4602-98F1-5FADE8BA63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314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1C4F2-C6AE-400A-AED5-E2B21DCF1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CF4F9-382A-46AC-9DAE-FF670058D26E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B4480B-8001-4452-A366-39FC1329A24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19A5A-9F64-4C97-A215-F80B1AD922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6904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A6ABEBB-6F7C-4F4B-ACEB-DAB65F300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39370-36AC-420D-8C7D-088FF7266006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10F1F-8619-49D9-8024-9279D25884C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4AB43-9045-4D8B-B748-58A0DBC1DE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008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ACE00F9-2540-4DBE-9A35-8884D3198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39F5C-3C78-4E82-B9B9-38477B002A6C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43B52CD-7801-42DD-864A-94033B15B0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6B821-30F5-419F-BC10-2B56BEA317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9903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E25E4B4-B35C-43F9-8F4A-E07673C41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BCE5-C2CB-4F00-8634-493A13975D23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B2CE9F0-0AED-40B5-93D5-3E2A5F7FDD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45D2B-C582-400A-AEA6-92A3CD15A8F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114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EB97366-CF57-4EE6-9EFB-498E6E60D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48C57-A1F7-4161-BCB7-26B7A3A8F8FE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BD08296B-F621-4DC5-A959-33E523805F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7D847-7983-420A-BEC3-7857E25275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1170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F1A708B-4537-4CDF-9078-218158E76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24C2F-8189-43DE-BA57-1AEC4DD35792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24C93-C25A-49B7-91D9-B4694A3661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5D7F6-6E77-4922-BBC6-D6214893F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101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9C0CD8E-4BA9-4723-AD61-EDA3A87B7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CEF5C-266E-4086-AD21-16BDFF3A4B7B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7E0BC-CAD8-4769-8BC8-179BDF70A48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8CC17F-8AFE-4AA5-A062-8F7F28D27FE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6038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1895A-ECB5-4D60-BD68-2046146E0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1C616-1927-4D0B-94D9-4A795A7177D6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9C5608E-1DAA-4545-A1B2-9DE3E77ECAA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6BC80-9C58-4835-98BC-35DDAD5A940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9609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D2F7B-D7E4-444E-9320-5D85ED71F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3416C-7963-4795-825D-B4FB0850484A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282F118-2E08-4EAE-A112-0892DD9FC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A9F77-ED79-4167-BD78-F273BD64B5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0355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95002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811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DCC71E0-F1AD-4C36-B85D-4BE7D811DC6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5B3C3DB-E5A9-47E5-AE81-3ECF0EFB1C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1C748-4BC9-46D4-AB58-4A97D3BFDB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22DB86-EB4F-4B64-A14B-7E24DA2A2942}" type="datetimeFigureOut">
              <a:rPr lang="en-GB"/>
              <a:pPr>
                <a:defRPr/>
              </a:pPr>
              <a:t>10/07/2026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FE76C-0306-4667-8DD4-494C89A957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9502896F-2913-4024-A978-45FF1E7A8B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5" r:id="rId12"/>
    <p:sldLayoutId id="214748386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3718F9-3C64-7D51-EFAB-7110E9660A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none" lIns="0" tIns="0" rIns="0" bIns="0" rtlCol="0" anchor="ctr" anchorCtr="0">
            <a:noAutofit/>
          </a:bodyPr>
          <a:lstStyle/>
          <a:p>
            <a:pPr marL="0" indent="0" algn="ctr">
              <a:buNone/>
            </a:pPr>
            <a:r>
              <a:rPr lang="en-GB" sz="4000" b="1" dirty="0">
                <a:solidFill>
                  <a:schemeClr val="bg1"/>
                </a:solidFill>
                <a:ea typeface="Calibri" panose="020F0502020204030204"/>
                <a:cs typeface="Calibri" panose="020F0502020204030204"/>
              </a:rPr>
              <a:t>Essential Skills:</a:t>
            </a:r>
          </a:p>
          <a:p>
            <a:pPr marL="0" indent="0" algn="ctr" eaLnBrk="1" hangingPunct="1">
              <a:buNone/>
            </a:pPr>
            <a:r>
              <a:rPr lang="en-GB" altLang="en-US" sz="4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Focus</a:t>
            </a:r>
          </a:p>
        </p:txBody>
      </p:sp>
    </p:spTree>
    <p:extLst>
      <p:ext uri="{BB962C8B-B14F-4D97-AF65-F5344CB8AC3E}">
        <p14:creationId xmlns:p14="http://schemas.microsoft.com/office/powerpoint/2010/main" val="3644276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3A0EE-7166-43EA-B547-CC7E81B49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</a:rPr>
              <a:t>Session Objectives </a:t>
            </a:r>
            <a:endParaRPr lang="en-GB" dirty="0"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CE13D728-FECA-455C-A342-2B3C6E85D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1757320"/>
            <a:ext cx="11521280" cy="2548879"/>
          </a:xfrm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marL="107950" indent="0" eaLnBrk="1" hangingPunct="1">
              <a:spcAft>
                <a:spcPts val="1200"/>
              </a:spcAft>
              <a:buNone/>
              <a:defRPr/>
            </a:pPr>
            <a:r>
              <a:rPr lang="en-GB" altLang="en-US" sz="2000" dirty="0">
                <a:latin typeface="Arial Rounded MT Bold" panose="020F0704030504030204" pitchFamily="34" charset="0"/>
              </a:rPr>
              <a:t>During this session you will be: </a:t>
            </a:r>
          </a:p>
          <a:p>
            <a:r>
              <a:rPr lang="en-GB" sz="2000" dirty="0"/>
              <a:t>Working out what actually deserves your attention over the next three weeks</a:t>
            </a:r>
          </a:p>
          <a:p>
            <a:r>
              <a:rPr lang="en-GB" sz="2000" dirty="0"/>
              <a:t>spotting the habits helping (and hurting) your progress</a:t>
            </a:r>
          </a:p>
          <a:p>
            <a:r>
              <a:rPr lang="en-GB" sz="2000" dirty="0"/>
              <a:t>making a realistic plan, not an unrealistic fantasy timetable</a:t>
            </a:r>
          </a:p>
          <a:p>
            <a:r>
              <a:rPr lang="en-GB" sz="2000" dirty="0"/>
              <a:t>Identifying one thing ‘Future You’ will genuinely thank you for.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CAE154-1D37-F6B6-F473-55A666983384}"/>
              </a:ext>
            </a:extLst>
          </p:cNvPr>
          <p:cNvSpPr/>
          <p:nvPr/>
        </p:nvSpPr>
        <p:spPr>
          <a:xfrm>
            <a:off x="1199456" y="4621544"/>
            <a:ext cx="10081120" cy="8640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This session will help you make connections between your academic success and your onward professional development. </a:t>
            </a: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985A1-7854-3880-BD31-FB5DE3A61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Quick Poll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A9057D-1A0C-C242-A631-BE6160E11B5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767408" y="725337"/>
            <a:ext cx="3989040" cy="398904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B9F873B6-4DFB-B6F7-3490-9C1BF2EFF5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2852935"/>
            <a:ext cx="5384800" cy="167072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Complete the multiple-choice poll to log how you are feeling in week 10.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29B96E4-7CB8-D3E3-5710-513D8F7FF3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040" y="1600201"/>
            <a:ext cx="4032448" cy="7341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4B1F6D-7DBD-924A-EE32-9395959641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85" y="4962906"/>
            <a:ext cx="12017787" cy="52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616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A7599D4-78E8-58D3-48F9-238BE7B1425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t="1" b="51437"/>
          <a:stretch>
            <a:fillRect/>
          </a:stretch>
        </p:blipFill>
        <p:spPr bwMode="auto">
          <a:xfrm>
            <a:off x="983549" y="260649"/>
            <a:ext cx="10224902" cy="973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A68CE5B-2DC2-99B2-0EA9-60B6F145F06A}"/>
              </a:ext>
            </a:extLst>
          </p:cNvPr>
          <p:cNvSpPr/>
          <p:nvPr/>
        </p:nvSpPr>
        <p:spPr>
          <a:xfrm>
            <a:off x="191344" y="2636912"/>
            <a:ext cx="3168352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genuinely have a lot to do but it is manageable.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C2E4BBC-5989-7050-6972-0FFFF69ABF85}"/>
              </a:ext>
            </a:extLst>
          </p:cNvPr>
          <p:cNvSpPr/>
          <p:nvPr/>
        </p:nvSpPr>
        <p:spPr>
          <a:xfrm>
            <a:off x="2927648" y="3443955"/>
            <a:ext cx="3168352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have lots to do but I don’t know where to start.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1DEF513-A98F-C694-7628-DEBB9A0847CA}"/>
              </a:ext>
            </a:extLst>
          </p:cNvPr>
          <p:cNvSpPr/>
          <p:nvPr/>
        </p:nvSpPr>
        <p:spPr>
          <a:xfrm>
            <a:off x="219374" y="4005064"/>
            <a:ext cx="3168352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am actually more on track than I give myself credit for.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8763F583-E53A-FB75-E8FE-AEB57AACB4F9}"/>
              </a:ext>
            </a:extLst>
          </p:cNvPr>
          <p:cNvSpPr/>
          <p:nvPr/>
        </p:nvSpPr>
        <p:spPr>
          <a:xfrm>
            <a:off x="2042775" y="4831820"/>
            <a:ext cx="4104456" cy="7920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am overwhelmed because I am thinking about everything at once .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8F9AA4F5-B38C-62FB-A12D-E36ACF3123D0}"/>
              </a:ext>
            </a:extLst>
          </p:cNvPr>
          <p:cNvSpPr/>
          <p:nvPr/>
        </p:nvSpPr>
        <p:spPr>
          <a:xfrm>
            <a:off x="5663954" y="2452134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have too much to do.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A04C9C5-2B7F-3724-74E6-4202BA2C4F04}"/>
              </a:ext>
            </a:extLst>
          </p:cNvPr>
          <p:cNvSpPr/>
          <p:nvPr/>
        </p:nvSpPr>
        <p:spPr>
          <a:xfrm>
            <a:off x="8879759" y="3257007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will never get everything done in time. 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790D13F-B1BA-B3F8-37AB-DE90D632594F}"/>
              </a:ext>
            </a:extLst>
          </p:cNvPr>
          <p:cNvSpPr/>
          <p:nvPr/>
        </p:nvSpPr>
        <p:spPr>
          <a:xfrm>
            <a:off x="6312024" y="4236043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Everyone else has it together except me.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68FC730-76F8-0F8F-2E8A-5233DAC44EF7}"/>
              </a:ext>
            </a:extLst>
          </p:cNvPr>
          <p:cNvSpPr/>
          <p:nvPr/>
        </p:nvSpPr>
        <p:spPr>
          <a:xfrm>
            <a:off x="8858839" y="4831820"/>
            <a:ext cx="3168352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 am going to fail.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49AD017-2956-A335-7A62-FDA1EBDA5C4F}"/>
              </a:ext>
            </a:extLst>
          </p:cNvPr>
          <p:cNvSpPr txBox="1"/>
          <p:nvPr/>
        </p:nvSpPr>
        <p:spPr>
          <a:xfrm>
            <a:off x="534175" y="1545511"/>
            <a:ext cx="11493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Read the statements below, choose one that sounds most like you feel today. </a:t>
            </a:r>
          </a:p>
        </p:txBody>
      </p:sp>
    </p:spTree>
    <p:extLst>
      <p:ext uri="{BB962C8B-B14F-4D97-AF65-F5344CB8AC3E}">
        <p14:creationId xmlns:p14="http://schemas.microsoft.com/office/powerpoint/2010/main" val="1112139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>
            <a:extLst>
              <a:ext uri="{FF2B5EF4-FFF2-40B4-BE49-F238E27FC236}">
                <a16:creationId xmlns:a16="http://schemas.microsoft.com/office/drawing/2014/main" id="{CBD72301-0DB7-0223-C873-8CB9FB74A22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b="44798"/>
          <a:stretch>
            <a:fillRect/>
          </a:stretch>
        </p:blipFill>
        <p:spPr bwMode="auto">
          <a:xfrm>
            <a:off x="983549" y="260648"/>
            <a:ext cx="1022490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B113BC6-CA93-AEB4-B161-3C8CA3ED9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28564" y="1988840"/>
            <a:ext cx="9734872" cy="197281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You </a:t>
            </a:r>
            <a:r>
              <a:rPr lang="en-GB" u="sng" dirty="0"/>
              <a:t>are</a:t>
            </a:r>
            <a:r>
              <a:rPr lang="en-GB" dirty="0"/>
              <a:t> doing better than you think.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is one panic thought that you can let go of today?</a:t>
            </a:r>
          </a:p>
        </p:txBody>
      </p:sp>
    </p:spTree>
    <p:extLst>
      <p:ext uri="{BB962C8B-B14F-4D97-AF65-F5344CB8AC3E}">
        <p14:creationId xmlns:p14="http://schemas.microsoft.com/office/powerpoint/2010/main" val="1282367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EA66E-62CA-F2CF-AFBC-1FEF4F32F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/>
              <a:t>Immediate priorities </a:t>
            </a:r>
          </a:p>
        </p:txBody>
      </p:sp>
      <p:pic>
        <p:nvPicPr>
          <p:cNvPr id="6" name="Content Placeholder 5" descr="Bonfire with solid fill">
            <a:extLst>
              <a:ext uri="{FF2B5EF4-FFF2-40B4-BE49-F238E27FC236}">
                <a16:creationId xmlns:a16="http://schemas.microsoft.com/office/drawing/2014/main" id="{C65213EC-C58E-3663-E651-A257EBDD780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847236" y="274638"/>
            <a:ext cx="914400" cy="914400"/>
          </a:xfr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9D01B65E-5FA8-E083-5225-7E912715B7EA}"/>
              </a:ext>
            </a:extLst>
          </p:cNvPr>
          <p:cNvSpPr/>
          <p:nvPr/>
        </p:nvSpPr>
        <p:spPr>
          <a:xfrm>
            <a:off x="839416" y="3212976"/>
            <a:ext cx="2736304" cy="223224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Needs attention in the next 7 days.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C6F84C-71B0-BFD8-E7EE-CD4161B76402}"/>
              </a:ext>
            </a:extLst>
          </p:cNvPr>
          <p:cNvSpPr/>
          <p:nvPr/>
        </p:nvSpPr>
        <p:spPr>
          <a:xfrm>
            <a:off x="4843326" y="3212976"/>
            <a:ext cx="2736304" cy="223224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/>
              <a:t>Needs planning soon.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1307241-BD6E-36E6-19EF-CC39B15C1D8B}"/>
              </a:ext>
            </a:extLst>
          </p:cNvPr>
          <p:cNvSpPr/>
          <p:nvPr/>
        </p:nvSpPr>
        <p:spPr>
          <a:xfrm>
            <a:off x="8847236" y="3212976"/>
            <a:ext cx="2736304" cy="223224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Stop feeling guilty about things that are not genuine priorities.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D4358E-AFA0-18CC-F8EB-5DB710FAD007}"/>
              </a:ext>
            </a:extLst>
          </p:cNvPr>
          <p:cNvSpPr txBox="1"/>
          <p:nvPr/>
        </p:nvSpPr>
        <p:spPr>
          <a:xfrm>
            <a:off x="856968" y="1412776"/>
            <a:ext cx="10742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In your notebook, draw three circles.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Identify one task for each circle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56C376-D61D-832B-7114-25F7C143CE3E}"/>
              </a:ext>
            </a:extLst>
          </p:cNvPr>
          <p:cNvSpPr txBox="1"/>
          <p:nvPr/>
        </p:nvSpPr>
        <p:spPr>
          <a:xfrm>
            <a:off x="1343472" y="2708920"/>
            <a:ext cx="236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🔥 On Fire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9F2BF7-5183-EE6D-0A2E-51FD7DB5EBD1}"/>
              </a:ext>
            </a:extLst>
          </p:cNvPr>
          <p:cNvSpPr txBox="1"/>
          <p:nvPr/>
        </p:nvSpPr>
        <p:spPr>
          <a:xfrm>
            <a:off x="5372646" y="2714168"/>
            <a:ext cx="2347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⚠ Simmering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3F03F9-A8EC-5279-5BDA-2A6C648CE199}"/>
              </a:ext>
            </a:extLst>
          </p:cNvPr>
          <p:cNvSpPr txBox="1"/>
          <p:nvPr/>
        </p:nvSpPr>
        <p:spPr>
          <a:xfrm>
            <a:off x="9388214" y="2676654"/>
            <a:ext cx="2347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❄ Can Wait </a:t>
            </a:r>
          </a:p>
        </p:txBody>
      </p:sp>
      <p:sp>
        <p:nvSpPr>
          <p:cNvPr id="17" name="&quot;Not Allowed&quot; Symbol 16">
            <a:extLst>
              <a:ext uri="{FF2B5EF4-FFF2-40B4-BE49-F238E27FC236}">
                <a16:creationId xmlns:a16="http://schemas.microsoft.com/office/drawing/2014/main" id="{232BCB4A-0DF3-B9F6-38BB-D93DC0F9FAD3}"/>
              </a:ext>
            </a:extLst>
          </p:cNvPr>
          <p:cNvSpPr/>
          <p:nvPr/>
        </p:nvSpPr>
        <p:spPr>
          <a:xfrm>
            <a:off x="10920536" y="2708920"/>
            <a:ext cx="288032" cy="337066"/>
          </a:xfrm>
          <a:prstGeom prst="noSmoking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379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D445D-F721-C869-EF28-F2377EF78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25BA06-AEB1-0B2D-1503-B79B3DE5B8A7}"/>
              </a:ext>
            </a:extLst>
          </p:cNvPr>
          <p:cNvSpPr txBox="1"/>
          <p:nvPr/>
        </p:nvSpPr>
        <p:spPr>
          <a:xfrm>
            <a:off x="2236105" y="2676654"/>
            <a:ext cx="1540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🔥 On Fire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F4F10B-8BC9-375A-14FB-341694525DE8}"/>
              </a:ext>
            </a:extLst>
          </p:cNvPr>
          <p:cNvSpPr txBox="1"/>
          <p:nvPr/>
        </p:nvSpPr>
        <p:spPr>
          <a:xfrm>
            <a:off x="5447928" y="2670012"/>
            <a:ext cx="1785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⚠ Simmering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F2AE49-DB80-D3A0-7136-48AA62D9D15B}"/>
              </a:ext>
            </a:extLst>
          </p:cNvPr>
          <p:cNvSpPr txBox="1"/>
          <p:nvPr/>
        </p:nvSpPr>
        <p:spPr>
          <a:xfrm>
            <a:off x="8616280" y="2670012"/>
            <a:ext cx="15317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❄ Can Wait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9B98A8F-716A-D083-A260-D8755383F761}"/>
              </a:ext>
            </a:extLst>
          </p:cNvPr>
          <p:cNvSpPr/>
          <p:nvPr/>
        </p:nvSpPr>
        <p:spPr>
          <a:xfrm>
            <a:off x="2113783" y="3183775"/>
            <a:ext cx="1785268" cy="1728192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2CD2AD9-C298-65C8-F1A9-F71EFC3C4864}"/>
              </a:ext>
            </a:extLst>
          </p:cNvPr>
          <p:cNvSpPr/>
          <p:nvPr/>
        </p:nvSpPr>
        <p:spPr>
          <a:xfrm>
            <a:off x="5447928" y="3183775"/>
            <a:ext cx="1785268" cy="172819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B6D710B-5B2D-D661-FB15-13A068DD54CD}"/>
              </a:ext>
            </a:extLst>
          </p:cNvPr>
          <p:cNvSpPr/>
          <p:nvPr/>
        </p:nvSpPr>
        <p:spPr>
          <a:xfrm>
            <a:off x="8592616" y="3183775"/>
            <a:ext cx="1785268" cy="172819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02AA611-845B-C4A6-53C0-AFAA8D5FB1B0}"/>
              </a:ext>
            </a:extLst>
          </p:cNvPr>
          <p:cNvSpPr txBox="1"/>
          <p:nvPr/>
        </p:nvSpPr>
        <p:spPr>
          <a:xfrm>
            <a:off x="1775520" y="1615061"/>
            <a:ext cx="8628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 we have similar or different tasks to do in the next 7 days?</a:t>
            </a:r>
          </a:p>
        </p:txBody>
      </p:sp>
    </p:spTree>
    <p:extLst>
      <p:ext uri="{BB962C8B-B14F-4D97-AF65-F5344CB8AC3E}">
        <p14:creationId xmlns:p14="http://schemas.microsoft.com/office/powerpoint/2010/main" val="1581545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427E2-433B-A5EF-4247-B08C13C45D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66221" y="1111633"/>
            <a:ext cx="3562427" cy="398904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What's draining your battery?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 real. You cannot fix what you do not notice.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A4CC88-B6C1-07B1-165E-D613C0D73A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352" y="340295"/>
            <a:ext cx="7771544" cy="5152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80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7651B-D617-B50C-CC44-B9AD91D3A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reset routine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CC8B5-09FC-C8BD-CDBE-2114419F3D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28800"/>
            <a:ext cx="5990456" cy="1540767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Everyone goes off track sometimes.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Successful students are not the ones who never struggle, they are the ones who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notice it early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know how to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</a:rPr>
              <a:t>reset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Having a reset routine can help you to get back into your assessment work</a:t>
            </a:r>
            <a:r>
              <a:rPr lang="en-GB" dirty="0"/>
              <a:t>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1A66F7-553F-1E9F-C8A5-7E61BADDD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751" y="1811503"/>
            <a:ext cx="4417417" cy="344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825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5E048-3FC8-0846-3B17-241D55522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Spot when you need a reset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B8E518-247B-C777-4D85-FDDAFF518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9376" y="1600201"/>
            <a:ext cx="5384800" cy="3989040"/>
          </a:xfrm>
        </p:spPr>
        <p:txBody>
          <a:bodyPr wrap="square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b="1" dirty="0">
                <a:latin typeface="Arial" panose="020B0604020202020204" pitchFamily="34" charset="0"/>
                <a:cs typeface="Arial" panose="020B0604020202020204" pitchFamily="34" charset="0"/>
              </a:rPr>
              <a:t>Know Your Trigger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Feeling overwhelmed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Working too many hours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Money worries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Family commitments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Poor sleep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Heat/lack of energy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Social media distraction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Group work problems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Thinking "I'll start tomorrow"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Perfectionism</a:t>
            </a:r>
          </a:p>
        </p:txBody>
      </p:sp>
      <p:pic>
        <p:nvPicPr>
          <p:cNvPr id="8" name="Picture 7" descr="Young businessman sitting hands on head">
            <a:extLst>
              <a:ext uri="{FF2B5EF4-FFF2-40B4-BE49-F238E27FC236}">
                <a16:creationId xmlns:a16="http://schemas.microsoft.com/office/drawing/2014/main" id="{69F978D1-5286-C2E1-A6E2-20C1509E3F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48" y="1794520"/>
            <a:ext cx="1951650" cy="3600401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ED571EC-EA02-DD7C-0958-9854A4F8726E}"/>
              </a:ext>
            </a:extLst>
          </p:cNvPr>
          <p:cNvSpPr txBox="1">
            <a:spLocks/>
          </p:cNvSpPr>
          <p:nvPr/>
        </p:nvSpPr>
        <p:spPr bwMode="auto">
          <a:xfrm>
            <a:off x="6807200" y="1600200"/>
            <a:ext cx="5384800" cy="3989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Spot Your Warning Signs</a:t>
            </a:r>
          </a:p>
          <a:p>
            <a:pPr marL="0" indent="0"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 know I'm slipping when I...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Perfectionism stops me finishing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Spending hours planning instead of writing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Ignore emails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Keep making to-do lists instead of starting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Spend hours scrolling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Convince myself I'll work better later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Forgetting to take breaks</a:t>
            </a:r>
          </a:p>
        </p:txBody>
      </p:sp>
    </p:spTree>
    <p:extLst>
      <p:ext uri="{BB962C8B-B14F-4D97-AF65-F5344CB8AC3E}">
        <p14:creationId xmlns:p14="http://schemas.microsoft.com/office/powerpoint/2010/main" val="3869086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DC5D6-5034-8F0E-3A89-66C681E78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2064" y="274638"/>
            <a:ext cx="4910336" cy="1143000"/>
          </a:xfrm>
        </p:spPr>
        <p:txBody>
          <a:bodyPr/>
          <a:lstStyle/>
          <a:p>
            <a:r>
              <a:rPr lang="en-GB" dirty="0"/>
              <a:t>Your reset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854DF-D0FF-89CA-6B1F-0B49D48F4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6120" y="1600201"/>
            <a:ext cx="4406280" cy="3917032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Which actions would genuinely </a:t>
            </a: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help you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reset?</a:t>
            </a:r>
          </a:p>
          <a:p>
            <a:pPr mar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Discuss in pairs and come up with </a:t>
            </a:r>
            <a:r>
              <a:rPr lang="en-GB" sz="2800" u="sng" dirty="0">
                <a:latin typeface="Arial" panose="020B0604020202020204" pitchFamily="34" charset="0"/>
                <a:cs typeface="Arial" panose="020B0604020202020204" pitchFamily="34" charset="0"/>
              </a:rPr>
              <a:t>three more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reset methods. 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2B7A52E-1095-621C-6AD6-5D2DF93C730E}"/>
              </a:ext>
            </a:extLst>
          </p:cNvPr>
          <p:cNvGrpSpPr/>
          <p:nvPr/>
        </p:nvGrpSpPr>
        <p:grpSpPr>
          <a:xfrm>
            <a:off x="335360" y="96461"/>
            <a:ext cx="6388485" cy="5577926"/>
            <a:chOff x="1075665" y="93854"/>
            <a:chExt cx="5648180" cy="5381159"/>
          </a:xfrm>
        </p:grpSpPr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26CB7CBF-E19B-79C9-A375-CB793CE3BAEB}"/>
                </a:ext>
              </a:extLst>
            </p:cNvPr>
            <p:cNvSpPr/>
            <p:nvPr/>
          </p:nvSpPr>
          <p:spPr>
            <a:xfrm>
              <a:off x="3258264" y="220516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3128" tIns="203128" rIns="203128" bIns="203128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400" kern="1200" dirty="0"/>
                <a:t>Resets</a:t>
              </a:r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0E0BD0C1-81F5-3AA0-E082-3E6BC25B5F20}"/>
                </a:ext>
              </a:extLst>
            </p:cNvPr>
            <p:cNvSpPr/>
            <p:nvPr/>
          </p:nvSpPr>
          <p:spPr>
            <a:xfrm rot="16200000">
              <a:off x="3449947" y="1742316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4" rIns="440018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1DAC2B1D-EE19-3412-B142-B65409C16023}"/>
                </a:ext>
              </a:extLst>
            </p:cNvPr>
            <p:cNvSpPr/>
            <p:nvPr/>
          </p:nvSpPr>
          <p:spPr>
            <a:xfrm>
              <a:off x="3258264" y="93854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Message a friend</a:t>
              </a: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A8C4A454-766B-4E47-69F1-0612A938A91C}"/>
                </a:ext>
              </a:extLst>
            </p:cNvPr>
            <p:cNvSpPr/>
            <p:nvPr/>
          </p:nvSpPr>
          <p:spPr>
            <a:xfrm rot="18900000">
              <a:off x="4221613" y="2061950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7" tIns="-9455" rIns="440018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BAF42B9D-4DF6-0E56-9C7C-8DD0FB1A59DF}"/>
                </a:ext>
              </a:extLst>
            </p:cNvPr>
            <p:cNvSpPr/>
            <p:nvPr/>
          </p:nvSpPr>
          <p:spPr>
            <a:xfrm>
              <a:off x="4801595" y="661830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Break the task into smaller pieces</a:t>
              </a: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FB6D88E2-EC73-EE16-AC2E-80A05353C480}"/>
                </a:ext>
              </a:extLst>
            </p:cNvPr>
            <p:cNvSpPr/>
            <p:nvPr/>
          </p:nvSpPr>
          <p:spPr>
            <a:xfrm>
              <a:off x="4541247" y="2833615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3" rIns="440018" bIns="-9454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45D64D6A-94B2-C4F9-EC1E-7E51F9084891}"/>
                </a:ext>
              </a:extLst>
            </p:cNvPr>
            <p:cNvSpPr/>
            <p:nvPr/>
          </p:nvSpPr>
          <p:spPr>
            <a:xfrm>
              <a:off x="5440863" y="220516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Put my phone away</a:t>
              </a:r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D88CD3D4-C604-FC86-92A6-0B7BD8FEC04B}"/>
                </a:ext>
              </a:extLst>
            </p:cNvPr>
            <p:cNvSpPr/>
            <p:nvPr/>
          </p:nvSpPr>
          <p:spPr>
            <a:xfrm rot="2700000">
              <a:off x="4221613" y="3605280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3" rIns="440018" bIns="-9455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CFC28BCE-21BA-A863-48BE-8782AAB49A08}"/>
                </a:ext>
              </a:extLst>
            </p:cNvPr>
            <p:cNvSpPr/>
            <p:nvPr/>
          </p:nvSpPr>
          <p:spPr>
            <a:xfrm>
              <a:off x="4801595" y="374849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Go for a walk</a:t>
              </a:r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70905482-C598-04D1-F828-09C1C041AB46}"/>
                </a:ext>
              </a:extLst>
            </p:cNvPr>
            <p:cNvSpPr/>
            <p:nvPr/>
          </p:nvSpPr>
          <p:spPr>
            <a:xfrm rot="5400000">
              <a:off x="3449947" y="3924914"/>
              <a:ext cx="899616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0" y="13036"/>
                  </a:moveTo>
                  <a:lnTo>
                    <a:pt x="899616" y="1303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9" tIns="-9454" rIns="440017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81B50627-6CB9-C395-51D7-A163C5DED874}"/>
                </a:ext>
              </a:extLst>
            </p:cNvPr>
            <p:cNvSpPr/>
            <p:nvPr/>
          </p:nvSpPr>
          <p:spPr>
            <a:xfrm>
              <a:off x="3258264" y="419203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Ask my tutor</a:t>
              </a:r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552D3542-8D36-1882-12D7-79DD5939AC01}"/>
                </a:ext>
              </a:extLst>
            </p:cNvPr>
            <p:cNvSpPr/>
            <p:nvPr/>
          </p:nvSpPr>
          <p:spPr>
            <a:xfrm rot="18900000">
              <a:off x="2678282" y="3605279"/>
              <a:ext cx="899617" cy="26074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899616" y="13037"/>
                  </a:moveTo>
                  <a:lnTo>
                    <a:pt x="0" y="1303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7" tIns="-9453" rIns="440019" bIns="-9454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18" name="Free-form: Shape 17">
              <a:extLst>
                <a:ext uri="{FF2B5EF4-FFF2-40B4-BE49-F238E27FC236}">
                  <a16:creationId xmlns:a16="http://schemas.microsoft.com/office/drawing/2014/main" id="{6704427A-DF74-7C2E-BE47-258B77A7B9C8}"/>
                </a:ext>
              </a:extLst>
            </p:cNvPr>
            <p:cNvSpPr/>
            <p:nvPr/>
          </p:nvSpPr>
          <p:spPr>
            <a:xfrm>
              <a:off x="1714934" y="374849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Work for just 20 minutes</a:t>
              </a:r>
            </a:p>
          </p:txBody>
        </p:sp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5BE20993-795F-6614-ECF8-1B922A40966D}"/>
                </a:ext>
              </a:extLst>
            </p:cNvPr>
            <p:cNvSpPr/>
            <p:nvPr/>
          </p:nvSpPr>
          <p:spPr>
            <a:xfrm rot="21600000">
              <a:off x="2358648" y="2833614"/>
              <a:ext cx="899617" cy="26074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899616" y="13037"/>
                  </a:moveTo>
                  <a:lnTo>
                    <a:pt x="0" y="1303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8" tIns="-9452" rIns="440019" bIns="-9454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B851A548-99E7-0EA3-03AC-ABA8516E83C2}"/>
                </a:ext>
              </a:extLst>
            </p:cNvPr>
            <p:cNvSpPr/>
            <p:nvPr/>
          </p:nvSpPr>
          <p:spPr>
            <a:xfrm>
              <a:off x="1075665" y="2205161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Take a proper break</a:t>
              </a:r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3290330A-8A93-3C7C-BB59-2EEDF8B14A0C}"/>
                </a:ext>
              </a:extLst>
            </p:cNvPr>
            <p:cNvSpPr/>
            <p:nvPr/>
          </p:nvSpPr>
          <p:spPr>
            <a:xfrm rot="24300000">
              <a:off x="2678282" y="2061950"/>
              <a:ext cx="899617" cy="26073"/>
            </a:xfrm>
            <a:custGeom>
              <a:avLst/>
              <a:gdLst>
                <a:gd name="csX0" fmla="*/ 0 w 899616"/>
                <a:gd name="csY0" fmla="*/ 13036 h 26073"/>
                <a:gd name="csX1" fmla="*/ 899616 w 899616"/>
                <a:gd name="csY1" fmla="*/ 13036 h 2607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</a:cxnLst>
              <a:rect l="l" t="t" r="r" b="b"/>
              <a:pathLst>
                <a:path w="899616" h="26073">
                  <a:moveTo>
                    <a:pt x="899616" y="13037"/>
                  </a:moveTo>
                  <a:lnTo>
                    <a:pt x="0" y="13037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40017" tIns="-9455" rIns="440018" bIns="-9453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500" kern="1200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B160B56F-9F55-A21F-2325-BF2BA79DCA54}"/>
                </a:ext>
              </a:extLst>
            </p:cNvPr>
            <p:cNvSpPr/>
            <p:nvPr/>
          </p:nvSpPr>
          <p:spPr>
            <a:xfrm>
              <a:off x="1714934" y="661830"/>
              <a:ext cx="1282982" cy="1282982"/>
            </a:xfrm>
            <a:custGeom>
              <a:avLst/>
              <a:gdLst>
                <a:gd name="csX0" fmla="*/ 0 w 1282982"/>
                <a:gd name="csY0" fmla="*/ 641491 h 1282982"/>
                <a:gd name="csX1" fmla="*/ 641491 w 1282982"/>
                <a:gd name="csY1" fmla="*/ 0 h 1282982"/>
                <a:gd name="csX2" fmla="*/ 1282982 w 1282982"/>
                <a:gd name="csY2" fmla="*/ 641491 h 1282982"/>
                <a:gd name="csX3" fmla="*/ 641491 w 1282982"/>
                <a:gd name="csY3" fmla="*/ 1282982 h 1282982"/>
                <a:gd name="csX4" fmla="*/ 0 w 1282982"/>
                <a:gd name="csY4" fmla="*/ 641491 h 128298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282982" h="1282982">
                  <a:moveTo>
                    <a:pt x="0" y="641491"/>
                  </a:moveTo>
                  <a:cubicBezTo>
                    <a:pt x="0" y="287205"/>
                    <a:pt x="287205" y="0"/>
                    <a:pt x="641491" y="0"/>
                  </a:cubicBezTo>
                  <a:cubicBezTo>
                    <a:pt x="995777" y="0"/>
                    <a:pt x="1282982" y="287205"/>
                    <a:pt x="1282982" y="641491"/>
                  </a:cubicBezTo>
                  <a:cubicBezTo>
                    <a:pt x="1282982" y="995777"/>
                    <a:pt x="995777" y="1282982"/>
                    <a:pt x="641491" y="1282982"/>
                  </a:cubicBezTo>
                  <a:cubicBezTo>
                    <a:pt x="287205" y="1282982"/>
                    <a:pt x="0" y="995777"/>
                    <a:pt x="0" y="64149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6778" tIns="196778" rIns="196778" bIns="196778" numCol="1" spcCol="1270" anchor="ctr" anchorCtr="0">
              <a:noAutofit/>
            </a:bodyPr>
            <a:lstStyle/>
            <a:p>
              <a:pPr marL="0" lvl="0" indent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400" kern="1200" dirty="0"/>
                <a:t>Go somewhere different to study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46142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628B2-AAD4-7674-5CC2-F66887FE1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492896"/>
            <a:ext cx="10972800" cy="1143000"/>
          </a:xfrm>
        </p:spPr>
        <p:txBody>
          <a:bodyPr/>
          <a:lstStyle/>
          <a:p>
            <a:r>
              <a:rPr lang="en-GB" altLang="en-US" dirty="0"/>
              <a:t>Small wins = Perfect Plans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0274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697D7-463B-1CF0-C9C6-AB0B0D210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6566520" cy="1143000"/>
          </a:xfrm>
        </p:spPr>
        <p:txBody>
          <a:bodyPr/>
          <a:lstStyle/>
          <a:p>
            <a:r>
              <a:rPr lang="en-GB" dirty="0"/>
              <a:t>Small wins</a:t>
            </a:r>
          </a:p>
        </p:txBody>
      </p:sp>
      <p:pic>
        <p:nvPicPr>
          <p:cNvPr id="5" name="Content Placeholder 4" descr="Football ball in goal">
            <a:extLst>
              <a:ext uri="{FF2B5EF4-FFF2-40B4-BE49-F238E27FC236}">
                <a16:creationId xmlns:a16="http://schemas.microsoft.com/office/drawing/2014/main" id="{F9C55C9F-65E9-549E-FEE5-818F49BA81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274638"/>
            <a:ext cx="3658859" cy="2437989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59CC866-FF88-F6C4-0102-5D08C0F65DBD}"/>
              </a:ext>
            </a:extLst>
          </p:cNvPr>
          <p:cNvSpPr txBox="1"/>
          <p:nvPr/>
        </p:nvSpPr>
        <p:spPr>
          <a:xfrm>
            <a:off x="465584" y="1557140"/>
            <a:ext cx="7286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Instead of making huge goals...</a:t>
            </a:r>
          </a:p>
          <a:p>
            <a:endParaRPr lang="en-GB" sz="2000" dirty="0"/>
          </a:p>
          <a:p>
            <a:r>
              <a:rPr lang="en-GB" sz="2000" dirty="0"/>
              <a:t>Choose </a:t>
            </a:r>
            <a:r>
              <a:rPr lang="en-GB" sz="2000" b="1" u="sng" dirty="0"/>
              <a:t>one</a:t>
            </a:r>
            <a:r>
              <a:rPr lang="en-GB" sz="2000" dirty="0"/>
              <a:t> tiny action you'll complete in the next 48 hours.</a:t>
            </a:r>
          </a:p>
          <a:p>
            <a:endParaRPr lang="en-GB" sz="2000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349DCE6-E6E0-FD79-1B4C-0371533F30C2}"/>
              </a:ext>
            </a:extLst>
          </p:cNvPr>
          <p:cNvGrpSpPr/>
          <p:nvPr/>
        </p:nvGrpSpPr>
        <p:grpSpPr>
          <a:xfrm>
            <a:off x="292795" y="3132478"/>
            <a:ext cx="11362753" cy="2339186"/>
            <a:chOff x="292795" y="3132478"/>
            <a:chExt cx="11362753" cy="2339186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54FAEEE2-E832-B34E-20BB-0255AC74611E}"/>
                </a:ext>
              </a:extLst>
            </p:cNvPr>
            <p:cNvGrpSpPr/>
            <p:nvPr/>
          </p:nvGrpSpPr>
          <p:grpSpPr>
            <a:xfrm>
              <a:off x="1154512" y="3132478"/>
              <a:ext cx="10501036" cy="2290845"/>
              <a:chOff x="1154512" y="3132478"/>
              <a:chExt cx="10501036" cy="2290845"/>
            </a:xfrm>
          </p:grpSpPr>
          <p:pic>
            <p:nvPicPr>
              <p:cNvPr id="7" name="Content Placeholder 4" descr="Football ball in goal">
                <a:extLst>
                  <a:ext uri="{FF2B5EF4-FFF2-40B4-BE49-F238E27FC236}">
                    <a16:creationId xmlns:a16="http://schemas.microsoft.com/office/drawing/2014/main" id="{770BDAD5-B6F7-0065-0271-1B33986DFA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154512" y="3960271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Content Placeholder 4" descr="Football ball in goal">
                <a:extLst>
                  <a:ext uri="{FF2B5EF4-FFF2-40B4-BE49-F238E27FC236}">
                    <a16:creationId xmlns:a16="http://schemas.microsoft.com/office/drawing/2014/main" id="{F3917D3D-F6BB-9AC4-DF29-E54696A461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791744" y="3132478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6940CF91-6725-6E64-94D5-95F12FCE5B27}"/>
                  </a:ext>
                </a:extLst>
              </p:cNvPr>
              <p:cNvSpPr/>
              <p:nvPr/>
            </p:nvSpPr>
            <p:spPr>
              <a:xfrm>
                <a:off x="2913856" y="3636275"/>
                <a:ext cx="1381944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Read one paper</a:t>
                </a:r>
              </a:p>
            </p:txBody>
          </p:sp>
          <p:pic>
            <p:nvPicPr>
              <p:cNvPr id="16" name="Content Placeholder 4" descr="Football ball in goal">
                <a:extLst>
                  <a:ext uri="{FF2B5EF4-FFF2-40B4-BE49-F238E27FC236}">
                    <a16:creationId xmlns:a16="http://schemas.microsoft.com/office/drawing/2014/main" id="{AAE626C6-AB04-DC91-B048-E638CED12A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5431841" y="3883481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" name="Rectangle: Rounded Corners 17">
                <a:extLst>
                  <a:ext uri="{FF2B5EF4-FFF2-40B4-BE49-F238E27FC236}">
                    <a16:creationId xmlns:a16="http://schemas.microsoft.com/office/drawing/2014/main" id="{C0F77508-0CB9-6CD6-A80C-4C1DD5E9C405}"/>
                  </a:ext>
                </a:extLst>
              </p:cNvPr>
              <p:cNvSpPr/>
              <p:nvPr/>
            </p:nvSpPr>
            <p:spPr>
              <a:xfrm>
                <a:off x="4553952" y="4387278"/>
                <a:ext cx="1512167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Organise references</a:t>
                </a:r>
              </a:p>
            </p:txBody>
          </p:sp>
          <p:pic>
            <p:nvPicPr>
              <p:cNvPr id="22" name="Content Placeholder 4" descr="Football ball in goal">
                <a:extLst>
                  <a:ext uri="{FF2B5EF4-FFF2-40B4-BE49-F238E27FC236}">
                    <a16:creationId xmlns:a16="http://schemas.microsoft.com/office/drawing/2014/main" id="{6C0E06E1-F5D0-A736-468B-3B58427A92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183126" y="3312279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417CA81E-D97F-6441-36C9-D8EDD42157D9}"/>
                  </a:ext>
                </a:extLst>
              </p:cNvPr>
              <p:cNvSpPr/>
              <p:nvPr/>
            </p:nvSpPr>
            <p:spPr>
              <a:xfrm>
                <a:off x="7305238" y="3816076"/>
                <a:ext cx="1512168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Email project supervisor.</a:t>
                </a:r>
              </a:p>
            </p:txBody>
          </p:sp>
          <p:pic>
            <p:nvPicPr>
              <p:cNvPr id="26" name="Content Placeholder 4" descr="Football ball in goal">
                <a:extLst>
                  <a:ext uri="{FF2B5EF4-FFF2-40B4-BE49-F238E27FC236}">
                    <a16:creationId xmlns:a16="http://schemas.microsoft.com/office/drawing/2014/main" id="{0876A34A-8BAB-6A26-4165-A7BAA5B938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0143380" y="3911931"/>
                <a:ext cx="1512168" cy="10075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B1149894-0A15-BACE-A0DE-0EC35DD10F14}"/>
                  </a:ext>
                </a:extLst>
              </p:cNvPr>
              <p:cNvSpPr/>
              <p:nvPr/>
            </p:nvSpPr>
            <p:spPr>
              <a:xfrm>
                <a:off x="9265492" y="4415728"/>
                <a:ext cx="1381944" cy="100759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b="1" dirty="0"/>
                  <a:t>Update LinkedIn.</a:t>
                </a:r>
              </a:p>
            </p:txBody>
          </p:sp>
        </p:grp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F7DE56E6-13ED-5B03-E5A0-2E60BECECC97}"/>
                </a:ext>
              </a:extLst>
            </p:cNvPr>
            <p:cNvSpPr/>
            <p:nvPr/>
          </p:nvSpPr>
          <p:spPr>
            <a:xfrm>
              <a:off x="292795" y="4464069"/>
              <a:ext cx="1381944" cy="1007595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b="1" dirty="0"/>
                <a:t>Write 300 words.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35902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43273607-4BC4-94C3-C14A-F747E4E0A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7A591C4E-A714-71B9-F791-5BF59B39E217}"/>
              </a:ext>
            </a:extLst>
          </p:cNvPr>
          <p:cNvSpPr/>
          <p:nvPr/>
        </p:nvSpPr>
        <p:spPr>
          <a:xfrm>
            <a:off x="641866" y="1916832"/>
            <a:ext cx="7182326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r>
              <a:rPr lang="en-GB" sz="2400" dirty="0"/>
              <a:t>Share your small action goal with a peer or your tutor. </a:t>
            </a:r>
          </a:p>
          <a:p>
            <a:endParaRPr lang="en-GB" sz="2400" dirty="0"/>
          </a:p>
          <a:p>
            <a:r>
              <a:rPr lang="en-GB" sz="2400" dirty="0"/>
              <a:t>If you do not feel comfortable sharing, try setting an alarm on your phone for two days time to remind you to review your goal.  </a:t>
            </a:r>
            <a:endParaRPr sz="24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DA348B2-7BAB-59F5-DEE1-F35D095B5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6566520" cy="1143000"/>
          </a:xfrm>
        </p:spPr>
        <p:txBody>
          <a:bodyPr/>
          <a:lstStyle/>
          <a:p>
            <a:r>
              <a:rPr lang="en-GB" dirty="0"/>
              <a:t>Small wins</a:t>
            </a:r>
          </a:p>
        </p:txBody>
      </p:sp>
      <p:pic>
        <p:nvPicPr>
          <p:cNvPr id="4" name="Content Placeholder 4" descr="Football ball in goal">
            <a:extLst>
              <a:ext uri="{FF2B5EF4-FFF2-40B4-BE49-F238E27FC236}">
                <a16:creationId xmlns:a16="http://schemas.microsoft.com/office/drawing/2014/main" id="{C3A9B52B-4BE8-FAF7-06A3-53E87DE5A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8248" y="274638"/>
            <a:ext cx="3658859" cy="2437989"/>
          </a:xfrm>
        </p:spPr>
      </p:pic>
    </p:spTree>
    <p:extLst>
      <p:ext uri="{BB962C8B-B14F-4D97-AF65-F5344CB8AC3E}">
        <p14:creationId xmlns:p14="http://schemas.microsoft.com/office/powerpoint/2010/main" val="2464561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17C30-898E-2504-C749-4DAF5F1FD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2286000"/>
            <a:ext cx="10972800" cy="1143000"/>
          </a:xfrm>
        </p:spPr>
        <p:txBody>
          <a:bodyPr/>
          <a:lstStyle/>
          <a:p>
            <a:r>
              <a:rPr lang="en-GB" altLang="en-US" dirty="0"/>
              <a:t>Future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457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5C243732-FA3B-A311-F3C9-B4FC329C6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B98FA111-D6D4-F47B-D5A0-3347855F73BE}"/>
              </a:ext>
            </a:extLst>
          </p:cNvPr>
          <p:cNvSpPr/>
          <p:nvPr/>
        </p:nvSpPr>
        <p:spPr>
          <a:xfrm>
            <a:off x="641866" y="1916832"/>
            <a:ext cx="5258229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endParaRPr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BF7807-731E-7F04-67BA-E4DF5888DCFB}"/>
              </a:ext>
            </a:extLst>
          </p:cNvPr>
          <p:cNvSpPr txBox="1"/>
          <p:nvPr/>
        </p:nvSpPr>
        <p:spPr>
          <a:xfrm>
            <a:off x="4655840" y="404664"/>
            <a:ext cx="1108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Future You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BF9109-C252-F292-371B-B3EC2DCD4AF8}"/>
              </a:ext>
            </a:extLst>
          </p:cNvPr>
          <p:cNvSpPr txBox="1"/>
          <p:nvPr/>
        </p:nvSpPr>
        <p:spPr>
          <a:xfrm>
            <a:off x="641866" y="1557542"/>
            <a:ext cx="660626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/>
              <a:t>Imagine this...</a:t>
            </a:r>
          </a:p>
          <a:p>
            <a:pPr>
              <a:buNone/>
            </a:pPr>
            <a:r>
              <a:rPr lang="en-GB" sz="2400" dirty="0"/>
              <a:t>It's three weeks from now.</a:t>
            </a:r>
          </a:p>
          <a:p>
            <a:pPr>
              <a:buNone/>
            </a:pPr>
            <a:r>
              <a:rPr lang="en-GB" sz="2400" dirty="0"/>
              <a:t>You have submitted your final assignment.</a:t>
            </a:r>
          </a:p>
          <a:p>
            <a:pPr>
              <a:buNone/>
            </a:pPr>
            <a:r>
              <a:rPr lang="en-GB" sz="2400" dirty="0"/>
              <a:t>You have closed your laptop.</a:t>
            </a:r>
          </a:p>
          <a:p>
            <a:pPr>
              <a:buNone/>
            </a:pPr>
            <a:r>
              <a:rPr lang="en-GB" sz="2400" dirty="0"/>
              <a:t>You have completed the term.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dirty="0"/>
              <a:t>Future You has just sent you a 30-second voice note.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r>
              <a:rPr lang="en-GB" sz="2400" b="1" dirty="0"/>
              <a:t>What do they say?</a:t>
            </a:r>
            <a:endParaRPr lang="en-GB" sz="2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A3D3C65-3ACC-5F95-139D-311C9926D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5926" y="1512106"/>
            <a:ext cx="3122676" cy="343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4907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>
          <a:extLst>
            <a:ext uri="{FF2B5EF4-FFF2-40B4-BE49-F238E27FC236}">
              <a16:creationId xmlns:a16="http://schemas.microsoft.com/office/drawing/2014/main" id="{87DAFBC8-713B-6DA4-D376-4B16A5A29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9">
            <a:extLst>
              <a:ext uri="{FF2B5EF4-FFF2-40B4-BE49-F238E27FC236}">
                <a16:creationId xmlns:a16="http://schemas.microsoft.com/office/drawing/2014/main" id="{6C13A990-6A1E-CAF6-C6F8-2EE70B24C52C}"/>
              </a:ext>
            </a:extLst>
          </p:cNvPr>
          <p:cNvSpPr/>
          <p:nvPr/>
        </p:nvSpPr>
        <p:spPr>
          <a:xfrm>
            <a:off x="6096000" y="1700808"/>
            <a:ext cx="5258229" cy="13127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endParaRPr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BBFA7B-9FB0-F153-DD99-C5DC97D048BA}"/>
              </a:ext>
            </a:extLst>
          </p:cNvPr>
          <p:cNvSpPr txBox="1"/>
          <p:nvPr/>
        </p:nvSpPr>
        <p:spPr>
          <a:xfrm>
            <a:off x="4655840" y="404664"/>
            <a:ext cx="11089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Future You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C9F5AB-1C69-5536-277A-7EA002BCED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440" y="1556792"/>
            <a:ext cx="3122676" cy="34349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F05F9C-09EA-3E14-1171-D0EBB88AF103}"/>
              </a:ext>
            </a:extLst>
          </p:cNvPr>
          <p:cNvSpPr txBox="1"/>
          <p:nvPr/>
        </p:nvSpPr>
        <p:spPr>
          <a:xfrm>
            <a:off x="4655840" y="2441819"/>
            <a:ext cx="7872152" cy="2805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sz="2000" dirty="0"/>
              <a:t>Complete these prompts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"Thank you for...“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"I'm so glad you didn't...“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"The thing that made the biggest difference was...“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"You were stressing about... but honestly...“</a:t>
            </a:r>
          </a:p>
          <a:p>
            <a:pPr>
              <a:lnSpc>
                <a:spcPct val="150000"/>
              </a:lnSpc>
              <a:buNone/>
            </a:pPr>
            <a:r>
              <a:rPr lang="en-GB" sz="2000" dirty="0"/>
              <a:t>🎤 "One thing I wish you'd done sooner..."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05B430-0E13-384E-480B-BD3DFC8E4086}"/>
              </a:ext>
            </a:extLst>
          </p:cNvPr>
          <p:cNvSpPr txBox="1"/>
          <p:nvPr/>
        </p:nvSpPr>
        <p:spPr>
          <a:xfrm>
            <a:off x="4871864" y="1556792"/>
            <a:ext cx="6264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 a voice note on your phone, imagine we are three weeks in the future and the term is complete. </a:t>
            </a:r>
          </a:p>
        </p:txBody>
      </p:sp>
    </p:spTree>
    <p:extLst>
      <p:ext uri="{BB962C8B-B14F-4D97-AF65-F5344CB8AC3E}">
        <p14:creationId xmlns:p14="http://schemas.microsoft.com/office/powerpoint/2010/main" val="30166300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86168-501D-B117-9FA4-3383006FB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n-GB" dirty="0"/>
              <a:t>Voice note - Pair Discussion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7C2219-4F4F-E91A-4531-6784AABBC60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637" r="-1" b="22017"/>
          <a:stretch>
            <a:fillRect/>
          </a:stretch>
        </p:blipFill>
        <p:spPr>
          <a:xfrm>
            <a:off x="609600" y="1600201"/>
            <a:ext cx="5384800" cy="3989040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DC975D-5515-1CF2-F0E5-C858E33A91C3}"/>
              </a:ext>
            </a:extLst>
          </p:cNvPr>
          <p:cNvSpPr txBox="1"/>
          <p:nvPr/>
        </p:nvSpPr>
        <p:spPr bwMode="auto">
          <a:xfrm>
            <a:off x="6197600" y="1600201"/>
            <a:ext cx="5731048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u="sng" dirty="0">
                <a:latin typeface="+mn-lt"/>
                <a:cs typeface="+mn-cs"/>
              </a:rPr>
              <a:t>Share</a:t>
            </a:r>
            <a:r>
              <a:rPr lang="en-US" sz="2600" dirty="0">
                <a:latin typeface="+mn-lt"/>
                <a:cs typeface="+mn-cs"/>
              </a:rPr>
              <a:t> one part of your voice note with a partner.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600" dirty="0">
              <a:latin typeface="+mn-lt"/>
              <a:cs typeface="+mn-cs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u="sng" dirty="0">
                <a:latin typeface="+mn-lt"/>
                <a:cs typeface="+mn-cs"/>
              </a:rPr>
              <a:t>Discuss</a:t>
            </a:r>
            <a:r>
              <a:rPr lang="en-US" sz="2600" dirty="0">
                <a:latin typeface="+mn-lt"/>
                <a:cs typeface="+mn-cs"/>
              </a:rPr>
              <a:t>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600" dirty="0">
                <a:latin typeface="+mn-lt"/>
                <a:cs typeface="+mn-cs"/>
              </a:rPr>
              <a:t>Which message felt most real?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600" dirty="0">
              <a:latin typeface="+mn-lt"/>
              <a:cs typeface="+mn-cs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dirty="0">
                <a:latin typeface="+mn-lt"/>
                <a:cs typeface="+mn-cs"/>
              </a:rPr>
              <a:t>Did anything surprise you?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600" dirty="0">
                <a:latin typeface="+mn-lt"/>
                <a:cs typeface="+mn-cs"/>
              </a:rPr>
              <a:t>Is there anything ‘Future You’ would tell both of you?</a:t>
            </a:r>
          </a:p>
        </p:txBody>
      </p:sp>
    </p:spTree>
    <p:extLst>
      <p:ext uri="{BB962C8B-B14F-4D97-AF65-F5344CB8AC3E}">
        <p14:creationId xmlns:p14="http://schemas.microsoft.com/office/powerpoint/2010/main" val="33010305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9C24C-A294-A404-9684-103631E6E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2286000"/>
            <a:ext cx="10972800" cy="1143000"/>
          </a:xfrm>
        </p:spPr>
        <p:txBody>
          <a:bodyPr/>
          <a:lstStyle/>
          <a:p>
            <a:r>
              <a:rPr lang="en-GB" dirty="0"/>
              <a:t>Reflect and review</a:t>
            </a:r>
          </a:p>
        </p:txBody>
      </p:sp>
    </p:spTree>
    <p:extLst>
      <p:ext uri="{BB962C8B-B14F-4D97-AF65-F5344CB8AC3E}">
        <p14:creationId xmlns:p14="http://schemas.microsoft.com/office/powerpoint/2010/main" val="33496080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C20FC-1C4A-7810-7A63-88737BE1B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a typeface="Calibri Light"/>
                <a:cs typeface="Calibri Light"/>
              </a:rPr>
              <a:t>Personal Progress Padlet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27955-A2E1-F80A-B814-BFCCA67339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8" y="1825625"/>
            <a:ext cx="11481847" cy="357593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ea typeface="Calibri"/>
                <a:cs typeface="Calibri"/>
              </a:rPr>
              <a:t>There are </a:t>
            </a:r>
            <a:r>
              <a:rPr lang="en-GB" sz="2400" b="1" dirty="0">
                <a:ea typeface="Calibri"/>
                <a:cs typeface="Calibri"/>
              </a:rPr>
              <a:t>no formal assessments</a:t>
            </a:r>
            <a:r>
              <a:rPr lang="en-GB" sz="2400" dirty="0">
                <a:ea typeface="Calibri"/>
                <a:cs typeface="Calibri"/>
              </a:rPr>
              <a:t> within 'Essential Skills' classes but you are encouraged to keep your Personal Progress Padlet.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ea typeface="Calibri"/>
                <a:cs typeface="Calibri"/>
              </a:rPr>
              <a:t>Note down in your Personal Progress Padlet: 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ea typeface="Calibri"/>
                <a:cs typeface="Calibri"/>
              </a:rPr>
              <a:t>What have you learnt today? 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ea typeface="Calibri"/>
                <a:cs typeface="Calibri"/>
              </a:rPr>
              <a:t>How will you use this new skill?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ea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ea typeface="Calibri"/>
                <a:cs typeface="Calibri"/>
              </a:rPr>
              <a:t>.</a:t>
            </a:r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FAD5786-E0B0-4985-7D72-69BF418E4025}"/>
              </a:ext>
            </a:extLst>
          </p:cNvPr>
          <p:cNvSpPr/>
          <p:nvPr/>
        </p:nvSpPr>
        <p:spPr>
          <a:xfrm>
            <a:off x="551384" y="4446191"/>
            <a:ext cx="11282398" cy="82043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Share your Padlet with your tutor – email the link or share a QR code</a:t>
            </a:r>
          </a:p>
        </p:txBody>
      </p:sp>
    </p:spTree>
    <p:extLst>
      <p:ext uri="{BB962C8B-B14F-4D97-AF65-F5344CB8AC3E}">
        <p14:creationId xmlns:p14="http://schemas.microsoft.com/office/powerpoint/2010/main" val="316344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770C6-547E-1843-489D-EC20169CB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The remainder of the session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C32E60-A50A-535A-EFEB-163A5AA1F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708919"/>
            <a:ext cx="5384800" cy="2880321"/>
          </a:xfrm>
        </p:spPr>
        <p:txBody>
          <a:bodyPr wrap="square" anchor="t">
            <a:normAutofit/>
          </a:bodyPr>
          <a:lstStyle/>
          <a:p>
            <a:r>
              <a:rPr lang="en-GB" dirty="0"/>
              <a:t>Spend the remainder of the session focusing on the small goal you have set yourself. </a:t>
            </a:r>
          </a:p>
        </p:txBody>
      </p:sp>
      <p:pic>
        <p:nvPicPr>
          <p:cNvPr id="4" name="Content Placeholder 4" descr="Football ball in goal">
            <a:extLst>
              <a:ext uri="{FF2B5EF4-FFF2-40B4-BE49-F238E27FC236}">
                <a16:creationId xmlns:a16="http://schemas.microsoft.com/office/drawing/2014/main" id="{17F80DDB-79ED-5818-021D-9711B18D3C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4" r="-2" b="-2"/>
          <a:stretch>
            <a:fillRect/>
          </a:stretch>
        </p:blipFill>
        <p:spPr bwMode="auto">
          <a:xfrm>
            <a:off x="6197600" y="1600201"/>
            <a:ext cx="5384800" cy="398904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3302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B64818-EEDB-45A9-B157-A1897F85A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4152" y="188640"/>
            <a:ext cx="3834734" cy="2313623"/>
          </a:xfrm>
          <a:prstGeom prst="rect">
            <a:avLst/>
          </a:prstGeom>
        </p:spPr>
      </p:pic>
      <p:sp>
        <p:nvSpPr>
          <p:cNvPr id="3" name="TextBox 15">
            <a:extLst>
              <a:ext uri="{FF2B5EF4-FFF2-40B4-BE49-F238E27FC236}">
                <a16:creationId xmlns:a16="http://schemas.microsoft.com/office/drawing/2014/main" id="{698E26B7-06E6-4E8D-BCA4-AC5CB33DD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470" y="1241292"/>
            <a:ext cx="490594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6000" b="1" dirty="0"/>
              <a:t> </a:t>
            </a:r>
            <a:r>
              <a:rPr lang="en-GB" sz="5800" b="1" dirty="0"/>
              <a:t>Traffic Light </a:t>
            </a:r>
            <a:r>
              <a:rPr lang="en-GB" sz="7200" b="1" i="1" dirty="0">
                <a:solidFill>
                  <a:srgbClr val="FF0000"/>
                </a:solidFill>
                <a:latin typeface="Bradley Hand ITC" pitchFamily="66" charset="0"/>
              </a:rPr>
              <a:t>it</a:t>
            </a:r>
          </a:p>
        </p:txBody>
      </p:sp>
      <p:pic>
        <p:nvPicPr>
          <p:cNvPr id="4" name="Picture 3" descr="http://png.findicons.com/files/icons/2320/x_mac_general/400/traffic_lights.png">
            <a:hlinkClick r:id="" action="ppaction://noaction"/>
            <a:extLst>
              <a:ext uri="{FF2B5EF4-FFF2-40B4-BE49-F238E27FC236}">
                <a16:creationId xmlns:a16="http://schemas.microsoft.com/office/drawing/2014/main" id="{1CAD5F91-34FE-4424-B0B2-B61CA01C6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92333"/>
            <a:ext cx="2663825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5DB7FD-CA57-4659-925E-56D89A7218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348644"/>
              </p:ext>
            </p:extLst>
          </p:nvPr>
        </p:nvGraphicFramePr>
        <p:xfrm>
          <a:off x="2351584" y="3092333"/>
          <a:ext cx="9532398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2612">
                  <a:extLst>
                    <a:ext uri="{9D8B030D-6E8A-4147-A177-3AD203B41FA5}">
                      <a16:colId xmlns:a16="http://schemas.microsoft.com/office/drawing/2014/main" val="2064328041"/>
                    </a:ext>
                  </a:extLst>
                </a:gridCol>
                <a:gridCol w="8129786">
                  <a:extLst>
                    <a:ext uri="{9D8B030D-6E8A-4147-A177-3AD203B41FA5}">
                      <a16:colId xmlns:a16="http://schemas.microsoft.com/office/drawing/2014/main" val="1982762199"/>
                    </a:ext>
                  </a:extLst>
                </a:gridCol>
              </a:tblGrid>
              <a:tr h="3902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i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Where is your learning at ?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0179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misunderstood some of the topics. (write down 2 questions that you need help with)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5770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Amber</a:t>
                      </a:r>
                      <a:r>
                        <a:rPr lang="en-GB" b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understood most of the topics so far (write down 1 question and 1 key theme you have understood)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3598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accent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Green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800" b="0" i="0" dirty="0">
                          <a:latin typeface="+mn-lt"/>
                          <a:ea typeface="+mn-ea"/>
                        </a:rPr>
                        <a:t>I have understood the topics so far (write down 2 key themes from the lesson to show your understanding)</a:t>
                      </a:r>
                      <a:endParaRPr lang="en-GB" sz="18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26928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5267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4716</TotalTime>
  <Words>1161</Words>
  <Application>Microsoft Office PowerPoint</Application>
  <PresentationFormat>Widescreen</PresentationFormat>
  <Paragraphs>202</Paragraphs>
  <Slides>22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Arial Rounded MT Bold</vt:lpstr>
      <vt:lpstr>Bradley Hand ITC</vt:lpstr>
      <vt:lpstr>Calibri</vt:lpstr>
      <vt:lpstr>Calibri Light</vt:lpstr>
      <vt:lpstr>Myriad Pro</vt:lpstr>
      <vt:lpstr>Wingdings</vt:lpstr>
      <vt:lpstr>20140311PresentationUWTSDTemplate</vt:lpstr>
      <vt:lpstr>PowerPoint Presentation</vt:lpstr>
      <vt:lpstr>Session Objectives </vt:lpstr>
      <vt:lpstr>Quick Poll</vt:lpstr>
      <vt:lpstr>PowerPoint Presentation</vt:lpstr>
      <vt:lpstr>PowerPoint Presentation</vt:lpstr>
      <vt:lpstr>Immediate priorities </vt:lpstr>
      <vt:lpstr>Share</vt:lpstr>
      <vt:lpstr>PowerPoint Presentation</vt:lpstr>
      <vt:lpstr>A reset routine</vt:lpstr>
      <vt:lpstr>Spot when you need a reset</vt:lpstr>
      <vt:lpstr>Your reset plan</vt:lpstr>
      <vt:lpstr>Small wins = Perfect Plans</vt:lpstr>
      <vt:lpstr>Small wins</vt:lpstr>
      <vt:lpstr>Small wins</vt:lpstr>
      <vt:lpstr>Future You</vt:lpstr>
      <vt:lpstr>PowerPoint Presentation</vt:lpstr>
      <vt:lpstr>PowerPoint Presentation</vt:lpstr>
      <vt:lpstr>Voice note - Pair Discussion</vt:lpstr>
      <vt:lpstr>Reflect and review</vt:lpstr>
      <vt:lpstr>Personal Progress Padlet</vt:lpstr>
      <vt:lpstr>The remainder of the session</vt:lpstr>
      <vt:lpstr>PowerPoint Presentation</vt:lpstr>
    </vt:vector>
  </TitlesOfParts>
  <Company>University of Chester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Leadership and Development</dc:title>
  <dc:creator>kasia</dc:creator>
  <cp:lastModifiedBy>Beau Academic</cp:lastModifiedBy>
  <cp:revision>180</cp:revision>
  <cp:lastPrinted>2026-07-10T22:08:32Z</cp:lastPrinted>
  <dcterms:created xsi:type="dcterms:W3CDTF">2011-02-08T13:37:54Z</dcterms:created>
  <dcterms:modified xsi:type="dcterms:W3CDTF">2026-07-11T09:42:18Z</dcterms:modified>
</cp:coreProperties>
</file>