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 snapToObjects="1">
      <p:cViewPr varScale="1">
        <p:scale>
          <a:sx n="115" d="100"/>
          <a:sy n="115" d="100"/>
        </p:scale>
        <p:origin x="1752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1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03515"/>
            <a:ext cx="7772400" cy="2177142"/>
          </a:xfrm>
        </p:spPr>
        <p:txBody>
          <a:bodyPr/>
          <a:lstStyle/>
          <a:p>
            <a:r>
              <a:rPr sz="3400" b="1" dirty="0">
                <a:solidFill>
                  <a:srgbClr val="5A3C28"/>
                </a:solidFill>
              </a:rPr>
              <a:t>Enterprise and Entrepreneurship (LCLM4006)</a:t>
            </a:r>
          </a:p>
          <a:p>
            <a:r>
              <a:rPr sz="3400" b="1" dirty="0">
                <a:solidFill>
                  <a:srgbClr val="5A3C28"/>
                </a:solidFill>
              </a:rPr>
              <a:t>Student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sz="3400" b="1" dirty="0">
                <a:solidFill>
                  <a:srgbClr val="5A3C28"/>
                </a:solidFill>
              </a:rPr>
              <a:t>Business Idea: KEEP IT OPEN</a:t>
            </a:r>
          </a:p>
          <a:p>
            <a:r>
              <a:rPr sz="3400" b="1" dirty="0">
                <a:solidFill>
                  <a:srgbClr val="5A3C28"/>
                </a:solidFill>
              </a:rPr>
              <a:t>Student: Renata Boguszewska</a:t>
            </a:r>
          </a:p>
          <a:p>
            <a:r>
              <a:rPr sz="3400" b="1" dirty="0">
                <a:solidFill>
                  <a:srgbClr val="5A3C28"/>
                </a:solidFill>
              </a:rPr>
              <a:t>Student ID: 2429482</a:t>
            </a:r>
          </a:p>
          <a:p>
            <a:r>
              <a:rPr sz="3400" b="1" dirty="0">
                <a:solidFill>
                  <a:srgbClr val="5A3C28"/>
                </a:solidFill>
              </a:rPr>
              <a:t>Tutor: Charles </a:t>
            </a:r>
            <a:r>
              <a:rPr sz="3400" b="1" dirty="0" err="1">
                <a:solidFill>
                  <a:srgbClr val="5A3C28"/>
                </a:solidFill>
              </a:rPr>
              <a:t>Obinwa</a:t>
            </a:r>
            <a:endParaRPr sz="3400" b="1" dirty="0">
              <a:solidFill>
                <a:srgbClr val="5A3C28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1440" y="91440"/>
            <a:ext cx="11704320" cy="137160"/>
          </a:xfrm>
          <a:prstGeom prst="rect">
            <a:avLst/>
          </a:prstGeom>
          <a:solidFill>
            <a:srgbClr val="CD7D3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91440" y="6217920"/>
            <a:ext cx="11704320" cy="137160"/>
          </a:xfrm>
          <a:prstGeom prst="rect">
            <a:avLst/>
          </a:prstGeom>
          <a:solidFill>
            <a:srgbClr val="78788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1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400" b="1">
                <a:solidFill>
                  <a:srgbClr val="5A3C28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100">
                <a:solidFill>
                  <a:srgbClr val="463223"/>
                </a:solidFill>
              </a:rPr>
              <a:t>Overview of the business idea, vision, strategy and roadmap.</a:t>
            </a:r>
          </a:p>
          <a:p>
            <a:r>
              <a:rPr sz="2100">
                <a:solidFill>
                  <a:srgbClr val="463223"/>
                </a:solidFill>
              </a:rPr>
              <a:t>Source file: Business Plan by Renata Boguszewska.</a:t>
            </a:r>
          </a:p>
        </p:txBody>
      </p:sp>
      <p:sp>
        <p:nvSpPr>
          <p:cNvPr id="4" name="Rectangle 3"/>
          <p:cNvSpPr/>
          <p:nvPr/>
        </p:nvSpPr>
        <p:spPr>
          <a:xfrm>
            <a:off x="91440" y="91440"/>
            <a:ext cx="11704320" cy="137160"/>
          </a:xfrm>
          <a:prstGeom prst="rect">
            <a:avLst/>
          </a:prstGeom>
          <a:solidFill>
            <a:srgbClr val="CD7D3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91440" y="6217920"/>
            <a:ext cx="11704320" cy="137160"/>
          </a:xfrm>
          <a:prstGeom prst="rect">
            <a:avLst/>
          </a:prstGeom>
          <a:solidFill>
            <a:srgbClr val="78788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A open door with a view of the landscape&#10;&#10;AI-generated content may be incorrect.">
            <a:extLst>
              <a:ext uri="{FF2B5EF4-FFF2-40B4-BE49-F238E27FC236}">
                <a16:creationId xmlns:a16="http://schemas.microsoft.com/office/drawing/2014/main" id="{2AB99420-1DF0-ECE8-2BCD-35122A9329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728641"/>
            <a:ext cx="8028878" cy="252915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1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400" b="1">
                <a:solidFill>
                  <a:srgbClr val="5A3C28"/>
                </a:solidFill>
              </a:rPr>
              <a:t>Business Idea – KEEP IT OPEN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560849" cy="4525963"/>
          </a:xfrm>
        </p:spPr>
        <p:txBody>
          <a:bodyPr/>
          <a:lstStyle/>
          <a:p>
            <a:r>
              <a:rPr sz="2100" dirty="0">
                <a:solidFill>
                  <a:srgbClr val="463223"/>
                </a:solidFill>
              </a:rPr>
              <a:t>• Online shop offering unique hand‑painted stone doorstoppers and paperweights</a:t>
            </a:r>
          </a:p>
          <a:p>
            <a:r>
              <a:rPr sz="2100" dirty="0">
                <a:solidFill>
                  <a:srgbClr val="463223"/>
                </a:solidFill>
              </a:rPr>
              <a:t>• Each product is one‑of‑a‑kind, made from natural stones</a:t>
            </a:r>
          </a:p>
          <a:p>
            <a:r>
              <a:rPr sz="2100" dirty="0">
                <a:solidFill>
                  <a:srgbClr val="463223"/>
                </a:solidFill>
              </a:rPr>
              <a:t>• Blends art with function – usable décor</a:t>
            </a:r>
          </a:p>
          <a:p>
            <a:r>
              <a:rPr sz="2100" dirty="0">
                <a:solidFill>
                  <a:srgbClr val="463223"/>
                </a:solidFill>
              </a:rPr>
              <a:t>• Founded by artist Renata Boguszewska</a:t>
            </a:r>
          </a:p>
          <a:p>
            <a:r>
              <a:rPr sz="2100" dirty="0">
                <a:solidFill>
                  <a:srgbClr val="463223"/>
                </a:solidFill>
              </a:rPr>
              <a:t>• Sold via Etsy, eBay, artisan markets</a:t>
            </a:r>
          </a:p>
          <a:p>
            <a:r>
              <a:rPr sz="2100" dirty="0">
                <a:solidFill>
                  <a:srgbClr val="463223"/>
                </a:solidFill>
              </a:rPr>
              <a:t>• Appeals to customers who value craftsmanship and handmade goods</a:t>
            </a:r>
          </a:p>
        </p:txBody>
      </p:sp>
      <p:sp>
        <p:nvSpPr>
          <p:cNvPr id="4" name="Rectangle 3"/>
          <p:cNvSpPr/>
          <p:nvPr/>
        </p:nvSpPr>
        <p:spPr>
          <a:xfrm>
            <a:off x="91440" y="91440"/>
            <a:ext cx="11704320" cy="137160"/>
          </a:xfrm>
          <a:prstGeom prst="rect">
            <a:avLst/>
          </a:prstGeom>
          <a:solidFill>
            <a:srgbClr val="CD7D3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91440" y="6217920"/>
            <a:ext cx="11704320" cy="137160"/>
          </a:xfrm>
          <a:prstGeom prst="rect">
            <a:avLst/>
          </a:prstGeom>
          <a:solidFill>
            <a:srgbClr val="78788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A group of rocks with drawings on them&#10;&#10;AI-generated content may be incorrect.">
            <a:extLst>
              <a:ext uri="{FF2B5EF4-FFF2-40B4-BE49-F238E27FC236}">
                <a16:creationId xmlns:a16="http://schemas.microsoft.com/office/drawing/2014/main" id="{C5EA1327-5A2E-FEBE-1925-C6E13ED68A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0809" y="1975872"/>
            <a:ext cx="3175991" cy="317599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1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400" b="1">
                <a:solidFill>
                  <a:srgbClr val="5A3C28"/>
                </a:solidFill>
              </a:rPr>
              <a:t>Legal Format &amp; Management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100">
                <a:solidFill>
                  <a:srgbClr val="463223"/>
                </a:solidFill>
              </a:rPr>
              <a:t>• Registered as Sole Trader</a:t>
            </a:r>
          </a:p>
          <a:p>
            <a:r>
              <a:rPr sz="2100">
                <a:solidFill>
                  <a:srgbClr val="463223"/>
                </a:solidFill>
              </a:rPr>
              <a:t>• Advantages: creative freedom, easy setup, keep all profits</a:t>
            </a:r>
          </a:p>
          <a:p>
            <a:r>
              <a:rPr sz="2100">
                <a:solidFill>
                  <a:srgbClr val="463223"/>
                </a:solidFill>
              </a:rPr>
              <a:t>• Challenges: unlimited liability, financial limitations</a:t>
            </a:r>
          </a:p>
          <a:p>
            <a:endParaRPr sz="2100">
              <a:solidFill>
                <a:srgbClr val="463223"/>
              </a:solidFill>
            </a:endParaRPr>
          </a:p>
          <a:p>
            <a:r>
              <a:rPr sz="2100">
                <a:solidFill>
                  <a:srgbClr val="463223"/>
                </a:solidFill>
              </a:rPr>
              <a:t>Management Roles:</a:t>
            </a:r>
          </a:p>
          <a:p>
            <a:r>
              <a:rPr sz="2100">
                <a:solidFill>
                  <a:srgbClr val="463223"/>
                </a:solidFill>
              </a:rPr>
              <a:t>• Owner/Marketing/Quality Control/Sales – Renata Boguszewska</a:t>
            </a:r>
          </a:p>
          <a:p>
            <a:r>
              <a:rPr sz="2100">
                <a:solidFill>
                  <a:srgbClr val="463223"/>
                </a:solidFill>
              </a:rPr>
              <a:t>• Finance – Charlotte Pickering</a:t>
            </a:r>
          </a:p>
          <a:p>
            <a:r>
              <a:rPr sz="2100">
                <a:solidFill>
                  <a:srgbClr val="463223"/>
                </a:solidFill>
              </a:rPr>
              <a:t>• Production – Arabella &amp; Romeo Boguszewski</a:t>
            </a:r>
          </a:p>
        </p:txBody>
      </p:sp>
      <p:sp>
        <p:nvSpPr>
          <p:cNvPr id="4" name="Rectangle 3"/>
          <p:cNvSpPr/>
          <p:nvPr/>
        </p:nvSpPr>
        <p:spPr>
          <a:xfrm>
            <a:off x="91440" y="91440"/>
            <a:ext cx="11704320" cy="137160"/>
          </a:xfrm>
          <a:prstGeom prst="rect">
            <a:avLst/>
          </a:prstGeom>
          <a:solidFill>
            <a:srgbClr val="CD7D3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91440" y="6217920"/>
            <a:ext cx="11704320" cy="137160"/>
          </a:xfrm>
          <a:prstGeom prst="rect">
            <a:avLst/>
          </a:prstGeom>
          <a:solidFill>
            <a:srgbClr val="78788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1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400" b="1">
                <a:solidFill>
                  <a:srgbClr val="5A3C28"/>
                </a:solidFill>
              </a:rP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100">
                <a:solidFill>
                  <a:srgbClr val="463223"/>
                </a:solidFill>
              </a:rPr>
              <a:t>Political: support for small creative businesses</a:t>
            </a:r>
          </a:p>
          <a:p>
            <a:r>
              <a:rPr sz="2100">
                <a:solidFill>
                  <a:srgbClr val="463223"/>
                </a:solidFill>
              </a:rPr>
              <a:t>Economic: sales influenced by disposable income shifts</a:t>
            </a:r>
          </a:p>
          <a:p>
            <a:r>
              <a:rPr sz="2100">
                <a:solidFill>
                  <a:srgbClr val="463223"/>
                </a:solidFill>
              </a:rPr>
              <a:t>Social: increased demand for sustainable handmade goods</a:t>
            </a:r>
          </a:p>
          <a:p>
            <a:r>
              <a:rPr sz="2100">
                <a:solidFill>
                  <a:srgbClr val="463223"/>
                </a:solidFill>
              </a:rPr>
              <a:t>Technological: online platforms boost visibility</a:t>
            </a:r>
          </a:p>
          <a:p>
            <a:r>
              <a:rPr sz="2100">
                <a:solidFill>
                  <a:srgbClr val="463223"/>
                </a:solidFill>
              </a:rPr>
              <a:t>Legal: compliance with product safety standards</a:t>
            </a:r>
          </a:p>
          <a:p>
            <a:r>
              <a:rPr sz="2100">
                <a:solidFill>
                  <a:srgbClr val="463223"/>
                </a:solidFill>
              </a:rPr>
              <a:t>Environmental: eco‑friendly materials support brand identity</a:t>
            </a:r>
          </a:p>
        </p:txBody>
      </p:sp>
      <p:sp>
        <p:nvSpPr>
          <p:cNvPr id="4" name="Rectangle 3"/>
          <p:cNvSpPr/>
          <p:nvPr/>
        </p:nvSpPr>
        <p:spPr>
          <a:xfrm>
            <a:off x="91440" y="91440"/>
            <a:ext cx="11704320" cy="137160"/>
          </a:xfrm>
          <a:prstGeom prst="rect">
            <a:avLst/>
          </a:prstGeom>
          <a:solidFill>
            <a:srgbClr val="CD7D3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91440" y="6217920"/>
            <a:ext cx="11704320" cy="137160"/>
          </a:xfrm>
          <a:prstGeom prst="rect">
            <a:avLst/>
          </a:prstGeom>
          <a:solidFill>
            <a:srgbClr val="78788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1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400" b="1">
                <a:solidFill>
                  <a:srgbClr val="5A3C28"/>
                </a:solidFill>
              </a:rPr>
              <a:t>Target Market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100">
                <a:solidFill>
                  <a:srgbClr val="463223"/>
                </a:solidFill>
              </a:rPr>
              <a:t>Demographics: ages 25–55, mostly female, middle–upper income</a:t>
            </a:r>
          </a:p>
          <a:p>
            <a:r>
              <a:rPr sz="2100">
                <a:solidFill>
                  <a:srgbClr val="463223"/>
                </a:solidFill>
              </a:rPr>
              <a:t>Geographic: UK online buyers + local artisan markets</a:t>
            </a:r>
          </a:p>
          <a:p>
            <a:r>
              <a:rPr sz="2100">
                <a:solidFill>
                  <a:srgbClr val="463223"/>
                </a:solidFill>
              </a:rPr>
              <a:t>Psychographics: values sustainability, authenticity, art</a:t>
            </a:r>
          </a:p>
          <a:p>
            <a:r>
              <a:rPr sz="2100">
                <a:solidFill>
                  <a:srgbClr val="463223"/>
                </a:solidFill>
              </a:rPr>
              <a:t>Behavioural: gift buyers, décor lovers, eco-conscious customers</a:t>
            </a:r>
          </a:p>
        </p:txBody>
      </p:sp>
      <p:sp>
        <p:nvSpPr>
          <p:cNvPr id="4" name="Rectangle 3"/>
          <p:cNvSpPr/>
          <p:nvPr/>
        </p:nvSpPr>
        <p:spPr>
          <a:xfrm>
            <a:off x="91440" y="91440"/>
            <a:ext cx="11704320" cy="137160"/>
          </a:xfrm>
          <a:prstGeom prst="rect">
            <a:avLst/>
          </a:prstGeom>
          <a:solidFill>
            <a:srgbClr val="CD7D3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91440" y="6217920"/>
            <a:ext cx="11704320" cy="137160"/>
          </a:xfrm>
          <a:prstGeom prst="rect">
            <a:avLst/>
          </a:prstGeom>
          <a:solidFill>
            <a:srgbClr val="78788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1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400" b="1">
                <a:solidFill>
                  <a:srgbClr val="5A3C28"/>
                </a:solidFill>
              </a:rPr>
              <a:t>Unique Selling Points (USP)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/>
          <a:lstStyle/>
          <a:p>
            <a:r>
              <a:rPr sz="2100" dirty="0">
                <a:solidFill>
                  <a:srgbClr val="463223"/>
                </a:solidFill>
              </a:rPr>
              <a:t>• One‑of‑a‑kind hand‑painted stones</a:t>
            </a:r>
          </a:p>
          <a:p>
            <a:r>
              <a:rPr sz="2100" dirty="0">
                <a:solidFill>
                  <a:srgbClr val="463223"/>
                </a:solidFill>
              </a:rPr>
              <a:t>• Functional + artistic décor</a:t>
            </a:r>
          </a:p>
          <a:p>
            <a:r>
              <a:rPr sz="2100" dirty="0">
                <a:solidFill>
                  <a:srgbClr val="463223"/>
                </a:solidFill>
              </a:rPr>
              <a:t>• Sustainable natural materials</a:t>
            </a:r>
          </a:p>
          <a:p>
            <a:r>
              <a:rPr sz="2100" dirty="0">
                <a:solidFill>
                  <a:srgbClr val="463223"/>
                </a:solidFill>
              </a:rPr>
              <a:t>• Authentic story from an independent visual artist</a:t>
            </a:r>
          </a:p>
        </p:txBody>
      </p:sp>
      <p:sp>
        <p:nvSpPr>
          <p:cNvPr id="4" name="Rectangle 3"/>
          <p:cNvSpPr/>
          <p:nvPr/>
        </p:nvSpPr>
        <p:spPr>
          <a:xfrm>
            <a:off x="91440" y="91440"/>
            <a:ext cx="11704320" cy="137160"/>
          </a:xfrm>
          <a:prstGeom prst="rect">
            <a:avLst/>
          </a:prstGeom>
          <a:solidFill>
            <a:srgbClr val="CD7D3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91440" y="6217920"/>
            <a:ext cx="11704320" cy="137160"/>
          </a:xfrm>
          <a:prstGeom prst="rect">
            <a:avLst/>
          </a:prstGeom>
          <a:solidFill>
            <a:srgbClr val="78788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A painted rock on a pile of rocks&#10;&#10;AI-generated content may be incorrect.">
            <a:extLst>
              <a:ext uri="{FF2B5EF4-FFF2-40B4-BE49-F238E27FC236}">
                <a16:creationId xmlns:a16="http://schemas.microsoft.com/office/drawing/2014/main" id="{298B6CA3-4A55-6217-F8FA-9292B1BF27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149" y="1600200"/>
            <a:ext cx="3884651" cy="388465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1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400" b="1">
                <a:solidFill>
                  <a:srgbClr val="5A3C28"/>
                </a:solidFill>
              </a:rPr>
              <a:t>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21620" y="1326996"/>
            <a:ext cx="3367668" cy="4799168"/>
          </a:xfrm>
        </p:spPr>
        <p:txBody>
          <a:bodyPr/>
          <a:lstStyle/>
          <a:p>
            <a:r>
              <a:rPr sz="2100" dirty="0">
                <a:solidFill>
                  <a:srgbClr val="463223"/>
                </a:solidFill>
              </a:rPr>
              <a:t>• Social media content: Instagram, TikTok, Pinterest</a:t>
            </a:r>
          </a:p>
          <a:p>
            <a:r>
              <a:rPr sz="2100" dirty="0">
                <a:solidFill>
                  <a:srgbClr val="463223"/>
                </a:solidFill>
              </a:rPr>
              <a:t>• SEO optimization on Etsy / eBay</a:t>
            </a:r>
          </a:p>
          <a:p>
            <a:r>
              <a:rPr sz="2100" dirty="0">
                <a:solidFill>
                  <a:srgbClr val="463223"/>
                </a:solidFill>
              </a:rPr>
              <a:t>• Storytelling and artist narrative</a:t>
            </a:r>
          </a:p>
          <a:p>
            <a:r>
              <a:rPr sz="2100" dirty="0">
                <a:solidFill>
                  <a:srgbClr val="463223"/>
                </a:solidFill>
              </a:rPr>
              <a:t>• Collaborations with décor bloggers</a:t>
            </a:r>
          </a:p>
          <a:p>
            <a:r>
              <a:rPr sz="2100" dirty="0">
                <a:solidFill>
                  <a:srgbClr val="463223"/>
                </a:solidFill>
              </a:rPr>
              <a:t>• Participation in artisan fairs</a:t>
            </a:r>
          </a:p>
        </p:txBody>
      </p:sp>
      <p:sp>
        <p:nvSpPr>
          <p:cNvPr id="4" name="Rectangle 3"/>
          <p:cNvSpPr/>
          <p:nvPr/>
        </p:nvSpPr>
        <p:spPr>
          <a:xfrm>
            <a:off x="91440" y="91440"/>
            <a:ext cx="11704320" cy="137160"/>
          </a:xfrm>
          <a:prstGeom prst="rect">
            <a:avLst/>
          </a:prstGeom>
          <a:solidFill>
            <a:srgbClr val="CD7D3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91440" y="6217920"/>
            <a:ext cx="11704320" cy="137160"/>
          </a:xfrm>
          <a:prstGeom prst="rect">
            <a:avLst/>
          </a:prstGeom>
          <a:solidFill>
            <a:srgbClr val="78788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A pile of rocks on a beach&#10;&#10;AI-generated content may be incorrect.">
            <a:extLst>
              <a:ext uri="{FF2B5EF4-FFF2-40B4-BE49-F238E27FC236}">
                <a16:creationId xmlns:a16="http://schemas.microsoft.com/office/drawing/2014/main" id="{AEE1D88C-8942-EF9C-35A6-63BA64C607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6602684" y="3967493"/>
            <a:ext cx="2209800" cy="1958432"/>
          </a:xfrm>
          <a:prstGeom prst="rect">
            <a:avLst/>
          </a:prstGeom>
        </p:spPr>
      </p:pic>
      <p:pic>
        <p:nvPicPr>
          <p:cNvPr id="9" name="Picture 8" descr="A stone with a rope tied to it&#10;&#10;AI-generated content may be incorrect.">
            <a:extLst>
              <a:ext uri="{FF2B5EF4-FFF2-40B4-BE49-F238E27FC236}">
                <a16:creationId xmlns:a16="http://schemas.microsoft.com/office/drawing/2014/main" id="{43F0D0FD-61E2-7538-5A83-509B6AE041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8369" y="1326996"/>
            <a:ext cx="1958432" cy="2209800"/>
          </a:xfrm>
          <a:prstGeom prst="rect">
            <a:avLst/>
          </a:prstGeom>
        </p:spPr>
      </p:pic>
      <p:pic>
        <p:nvPicPr>
          <p:cNvPr id="11" name="Picture 10" descr="A door open to a yard&#10;&#10;AI-generated content may be incorrect.">
            <a:extLst>
              <a:ext uri="{FF2B5EF4-FFF2-40B4-BE49-F238E27FC236}">
                <a16:creationId xmlns:a16="http://schemas.microsoft.com/office/drawing/2014/main" id="{9D8D77BD-E080-A1EC-6770-C335E94E57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434" y="1659387"/>
            <a:ext cx="2637824" cy="375481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1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400" b="1">
                <a:solidFill>
                  <a:srgbClr val="5A3C28"/>
                </a:solidFill>
              </a:rPr>
              <a:t>Funding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100">
                <a:solidFill>
                  <a:srgbClr val="463223"/>
                </a:solidFill>
              </a:rPr>
              <a:t>Total Funding Needed: £15,000</a:t>
            </a:r>
          </a:p>
          <a:p>
            <a:endParaRPr sz="2100">
              <a:solidFill>
                <a:srgbClr val="463223"/>
              </a:solidFill>
            </a:endParaRPr>
          </a:p>
          <a:p>
            <a:r>
              <a:rPr sz="2100">
                <a:solidFill>
                  <a:srgbClr val="463223"/>
                </a:solidFill>
              </a:rPr>
              <a:t>Garden workshop – £3,000</a:t>
            </a:r>
          </a:p>
          <a:p>
            <a:r>
              <a:rPr sz="2100">
                <a:solidFill>
                  <a:srgbClr val="463223"/>
                </a:solidFill>
              </a:rPr>
              <a:t>Furniture – £2,000</a:t>
            </a:r>
          </a:p>
          <a:p>
            <a:r>
              <a:rPr sz="2100">
                <a:solidFill>
                  <a:srgbClr val="463223"/>
                </a:solidFill>
              </a:rPr>
              <a:t>Website/Photography – £1,000</a:t>
            </a:r>
          </a:p>
          <a:p>
            <a:r>
              <a:rPr sz="2100">
                <a:solidFill>
                  <a:srgbClr val="463223"/>
                </a:solidFill>
              </a:rPr>
              <a:t>Marketing launch – £3,000</a:t>
            </a:r>
          </a:p>
          <a:p>
            <a:r>
              <a:rPr sz="2100">
                <a:solidFill>
                  <a:srgbClr val="463223"/>
                </a:solidFill>
              </a:rPr>
              <a:t>Market stalls – £2,000</a:t>
            </a:r>
          </a:p>
          <a:p>
            <a:r>
              <a:rPr sz="2100">
                <a:solidFill>
                  <a:srgbClr val="463223"/>
                </a:solidFill>
              </a:rPr>
              <a:t>Materials – £1,400</a:t>
            </a:r>
          </a:p>
          <a:p>
            <a:r>
              <a:rPr sz="2100">
                <a:solidFill>
                  <a:srgbClr val="463223"/>
                </a:solidFill>
              </a:rPr>
              <a:t>Working capital reserve – £2,500</a:t>
            </a:r>
          </a:p>
        </p:txBody>
      </p:sp>
      <p:sp>
        <p:nvSpPr>
          <p:cNvPr id="4" name="Rectangle 3"/>
          <p:cNvSpPr/>
          <p:nvPr/>
        </p:nvSpPr>
        <p:spPr>
          <a:xfrm>
            <a:off x="91440" y="91440"/>
            <a:ext cx="11704320" cy="137160"/>
          </a:xfrm>
          <a:prstGeom prst="rect">
            <a:avLst/>
          </a:prstGeom>
          <a:solidFill>
            <a:srgbClr val="CD7D3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91440" y="6217920"/>
            <a:ext cx="11704320" cy="137160"/>
          </a:xfrm>
          <a:prstGeom prst="rect">
            <a:avLst/>
          </a:prstGeom>
          <a:solidFill>
            <a:srgbClr val="78788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1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400" b="1">
                <a:solidFill>
                  <a:srgbClr val="5A3C28"/>
                </a:solidFill>
              </a:rPr>
              <a:t>Cashflow Forecast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100">
                <a:solidFill>
                  <a:srgbClr val="463223"/>
                </a:solidFill>
              </a:rPr>
              <a:t>• Monthly costs and revenue projected from July–December</a:t>
            </a:r>
          </a:p>
          <a:p>
            <a:r>
              <a:rPr sz="2100">
                <a:solidFill>
                  <a:srgbClr val="463223"/>
                </a:solidFill>
              </a:rPr>
              <a:t>• Revenue increases from £330 → £880</a:t>
            </a:r>
          </a:p>
          <a:p>
            <a:r>
              <a:rPr sz="2100">
                <a:solidFill>
                  <a:srgbClr val="463223"/>
                </a:solidFill>
              </a:rPr>
              <a:t>• Profit grows from £0 → £250 by December</a:t>
            </a:r>
          </a:p>
          <a:p>
            <a:r>
              <a:rPr sz="2100">
                <a:solidFill>
                  <a:srgbClr val="463223"/>
                </a:solidFill>
              </a:rPr>
              <a:t>• Steady financial improvement indicates sustainable growth</a:t>
            </a:r>
          </a:p>
        </p:txBody>
      </p:sp>
      <p:sp>
        <p:nvSpPr>
          <p:cNvPr id="4" name="Rectangle 3"/>
          <p:cNvSpPr/>
          <p:nvPr/>
        </p:nvSpPr>
        <p:spPr>
          <a:xfrm>
            <a:off x="91440" y="91440"/>
            <a:ext cx="11704320" cy="137160"/>
          </a:xfrm>
          <a:prstGeom prst="rect">
            <a:avLst/>
          </a:prstGeom>
          <a:solidFill>
            <a:srgbClr val="CD7D3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91440" y="6217920"/>
            <a:ext cx="11704320" cy="137160"/>
          </a:xfrm>
          <a:prstGeom prst="rect">
            <a:avLst/>
          </a:prstGeom>
          <a:solidFill>
            <a:srgbClr val="78788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413</Words>
  <Application>Microsoft Macintosh PowerPoint</Application>
  <PresentationFormat>On-screen Show (4:3)</PresentationFormat>
  <Paragraphs>63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Enterprise and Entrepreneurship (LCLM4006) Student Presentation</vt:lpstr>
      <vt:lpstr>Introduction</vt:lpstr>
      <vt:lpstr>Business Idea – KEEP IT OPEN</vt:lpstr>
      <vt:lpstr>Legal Format &amp; Management Structure</vt:lpstr>
      <vt:lpstr>PESTEL Analysis</vt:lpstr>
      <vt:lpstr>Target Market Analysis</vt:lpstr>
      <vt:lpstr>Unique Selling Points (USP)</vt:lpstr>
      <vt:lpstr>Marketing Strategies</vt:lpstr>
      <vt:lpstr>Funding Requirements</vt:lpstr>
      <vt:lpstr>Cashflow Forecast 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Renata Boguszewska (2429482)</cp:lastModifiedBy>
  <cp:revision>3</cp:revision>
  <dcterms:created xsi:type="dcterms:W3CDTF">2013-01-27T09:14:16Z</dcterms:created>
  <dcterms:modified xsi:type="dcterms:W3CDTF">2025-12-11T15:15:40Z</dcterms:modified>
  <cp:category/>
</cp:coreProperties>
</file>