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46" r:id="rId3"/>
    <p:sldId id="328" r:id="rId4"/>
    <p:sldId id="347" r:id="rId5"/>
    <p:sldId id="348" r:id="rId6"/>
    <p:sldId id="349" r:id="rId7"/>
    <p:sldId id="350" r:id="rId8"/>
    <p:sldId id="351" r:id="rId9"/>
    <p:sldId id="352" r:id="rId10"/>
    <p:sldId id="354" r:id="rId11"/>
    <p:sldId id="353" r:id="rId12"/>
    <p:sldId id="355" r:id="rId13"/>
    <p:sldId id="356" r:id="rId14"/>
    <p:sldId id="358" r:id="rId15"/>
    <p:sldId id="359" r:id="rId16"/>
    <p:sldId id="367" r:id="rId17"/>
    <p:sldId id="368" r:id="rId18"/>
    <p:sldId id="366" r:id="rId19"/>
    <p:sldId id="361" r:id="rId20"/>
    <p:sldId id="369" r:id="rId21"/>
    <p:sldId id="34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86" y="148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0FA8A9-0668-4E37-8E95-9A5EB308E681}"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56E8C246-B13F-4EB5-AE02-174CDCE55480}">
      <dgm:prSet phldrT="[Text]"/>
      <dgm:spPr/>
      <dgm:t>
        <a:bodyPr/>
        <a:lstStyle/>
        <a:p>
          <a:r>
            <a:rPr lang="en-GB" dirty="0"/>
            <a:t>Urbanisation (MOD)</a:t>
          </a:r>
        </a:p>
      </dgm:t>
    </dgm:pt>
    <dgm:pt modelId="{3030291B-9A69-453D-A81C-15A179E5F85F}" type="parTrans" cxnId="{500C3CF1-6ED8-43D7-8513-0673AE8ECCA9}">
      <dgm:prSet/>
      <dgm:spPr/>
      <dgm:t>
        <a:bodyPr/>
        <a:lstStyle/>
        <a:p>
          <a:endParaRPr lang="en-GB"/>
        </a:p>
      </dgm:t>
    </dgm:pt>
    <dgm:pt modelId="{029557E7-D8B8-48FC-AD2A-DEC629805883}" type="sibTrans" cxnId="{500C3CF1-6ED8-43D7-8513-0673AE8ECCA9}">
      <dgm:prSet/>
      <dgm:spPr/>
      <dgm:t>
        <a:bodyPr/>
        <a:lstStyle/>
        <a:p>
          <a:endParaRPr lang="en-GB"/>
        </a:p>
      </dgm:t>
    </dgm:pt>
    <dgm:pt modelId="{5447F6D9-0FB3-4057-BCCF-B2AC3936F1B9}">
      <dgm:prSet phldrT="[Text]"/>
      <dgm:spPr/>
      <dgm:t>
        <a:bodyPr/>
        <a:lstStyle/>
        <a:p>
          <a:r>
            <a:rPr lang="en-GB" dirty="0"/>
            <a:t>Hyper-Urbanisation (PMOD)</a:t>
          </a:r>
        </a:p>
      </dgm:t>
    </dgm:pt>
    <dgm:pt modelId="{FCD89951-EC23-49C5-9779-4D707633809E}" type="parTrans" cxnId="{8C783CF9-4FB1-44AA-B04B-1CE22F20F5AD}">
      <dgm:prSet/>
      <dgm:spPr/>
      <dgm:t>
        <a:bodyPr/>
        <a:lstStyle/>
        <a:p>
          <a:endParaRPr lang="en-GB"/>
        </a:p>
      </dgm:t>
    </dgm:pt>
    <dgm:pt modelId="{4CBE7678-63A8-45F6-99DF-36161210E0D2}" type="sibTrans" cxnId="{8C783CF9-4FB1-44AA-B04B-1CE22F20F5AD}">
      <dgm:prSet/>
      <dgm:spPr/>
      <dgm:t>
        <a:bodyPr/>
        <a:lstStyle/>
        <a:p>
          <a:endParaRPr lang="en-GB"/>
        </a:p>
      </dgm:t>
    </dgm:pt>
    <dgm:pt modelId="{59E84D02-B200-4334-BB8C-617E2D332007}">
      <dgm:prSet phldrT="[Text]"/>
      <dgm:spPr/>
      <dgm:t>
        <a:bodyPr/>
        <a:lstStyle/>
        <a:p>
          <a:r>
            <a:rPr lang="en-GB" dirty="0"/>
            <a:t>Alienation and </a:t>
          </a:r>
          <a:r>
            <a:rPr lang="en-GB" i="1" dirty="0"/>
            <a:t>Anomie</a:t>
          </a:r>
          <a:r>
            <a:rPr lang="en-GB" dirty="0"/>
            <a:t> (Durkheim, 1897)</a:t>
          </a:r>
        </a:p>
      </dgm:t>
    </dgm:pt>
    <dgm:pt modelId="{2A3C453D-4F98-4DA7-9358-F57EBED763AD}" type="parTrans" cxnId="{824BB882-E79B-4A24-82AA-4031867EC1F1}">
      <dgm:prSet/>
      <dgm:spPr/>
      <dgm:t>
        <a:bodyPr/>
        <a:lstStyle/>
        <a:p>
          <a:endParaRPr lang="en-GB"/>
        </a:p>
      </dgm:t>
    </dgm:pt>
    <dgm:pt modelId="{6C4196B3-1996-40EC-B17F-0107388FDB47}" type="sibTrans" cxnId="{824BB882-E79B-4A24-82AA-4031867EC1F1}">
      <dgm:prSet/>
      <dgm:spPr/>
      <dgm:t>
        <a:bodyPr/>
        <a:lstStyle/>
        <a:p>
          <a:endParaRPr lang="en-GB"/>
        </a:p>
      </dgm:t>
    </dgm:pt>
    <dgm:pt modelId="{98212A83-71AD-4082-AC0E-10A129A736DF}">
      <dgm:prSet phldrT="[Text]"/>
      <dgm:spPr/>
      <dgm:t>
        <a:bodyPr/>
        <a:lstStyle/>
        <a:p>
          <a:r>
            <a:rPr lang="en-GB" dirty="0"/>
            <a:t>Individualism (MOD)</a:t>
          </a:r>
        </a:p>
      </dgm:t>
    </dgm:pt>
    <dgm:pt modelId="{AB6D0F97-B1B7-4138-89B7-4EED1474E04D}" type="parTrans" cxnId="{D404B25E-3001-4C81-A2E7-7996D8DC39AE}">
      <dgm:prSet/>
      <dgm:spPr/>
      <dgm:t>
        <a:bodyPr/>
        <a:lstStyle/>
        <a:p>
          <a:endParaRPr lang="en-GB"/>
        </a:p>
      </dgm:t>
    </dgm:pt>
    <dgm:pt modelId="{1669C3F1-859D-4335-B155-4C8AB013CD90}" type="sibTrans" cxnId="{D404B25E-3001-4C81-A2E7-7996D8DC39AE}">
      <dgm:prSet/>
      <dgm:spPr/>
      <dgm:t>
        <a:bodyPr/>
        <a:lstStyle/>
        <a:p>
          <a:endParaRPr lang="en-GB"/>
        </a:p>
      </dgm:t>
    </dgm:pt>
    <dgm:pt modelId="{B48C175F-AEC7-4E6C-A62E-540E6ACBE083}">
      <dgm:prSet phldrT="[Text]"/>
      <dgm:spPr/>
      <dgm:t>
        <a:bodyPr/>
        <a:lstStyle/>
        <a:p>
          <a:r>
            <a:rPr lang="en-GB" dirty="0"/>
            <a:t>Hyper-Individualism (PMOD)</a:t>
          </a:r>
        </a:p>
      </dgm:t>
    </dgm:pt>
    <dgm:pt modelId="{B81EEA31-7048-4C6B-B156-B5AAA8BB6FA1}" type="parTrans" cxnId="{50D0177D-2F9E-4679-AC85-D85B8D30903A}">
      <dgm:prSet/>
      <dgm:spPr/>
      <dgm:t>
        <a:bodyPr/>
        <a:lstStyle/>
        <a:p>
          <a:endParaRPr lang="en-GB"/>
        </a:p>
      </dgm:t>
    </dgm:pt>
    <dgm:pt modelId="{92844018-D80D-4A80-A28F-E2439C35597D}" type="sibTrans" cxnId="{50D0177D-2F9E-4679-AC85-D85B8D30903A}">
      <dgm:prSet/>
      <dgm:spPr/>
      <dgm:t>
        <a:bodyPr/>
        <a:lstStyle/>
        <a:p>
          <a:endParaRPr lang="en-GB"/>
        </a:p>
      </dgm:t>
    </dgm:pt>
    <dgm:pt modelId="{A04021D9-A2E9-4DA8-ACA0-967BE4E3DB4E}">
      <dgm:prSet phldrT="[Text]"/>
      <dgm:spPr/>
      <dgm:t>
        <a:bodyPr/>
        <a:lstStyle/>
        <a:p>
          <a:r>
            <a:rPr lang="en-GB" dirty="0"/>
            <a:t>Distrust and the rejection of universalism (Weber, 1920)</a:t>
          </a:r>
        </a:p>
      </dgm:t>
    </dgm:pt>
    <dgm:pt modelId="{C02F7CBB-6954-4A23-908B-8C499381D40B}" type="parTrans" cxnId="{A6CAF7CD-3FE2-4B5E-B5D8-20713985F167}">
      <dgm:prSet/>
      <dgm:spPr/>
      <dgm:t>
        <a:bodyPr/>
        <a:lstStyle/>
        <a:p>
          <a:endParaRPr lang="en-GB"/>
        </a:p>
      </dgm:t>
    </dgm:pt>
    <dgm:pt modelId="{E69ACD58-1E36-43F7-8561-6981F39D1E4E}" type="sibTrans" cxnId="{A6CAF7CD-3FE2-4B5E-B5D8-20713985F167}">
      <dgm:prSet/>
      <dgm:spPr/>
      <dgm:t>
        <a:bodyPr/>
        <a:lstStyle/>
        <a:p>
          <a:endParaRPr lang="en-GB"/>
        </a:p>
      </dgm:t>
    </dgm:pt>
    <dgm:pt modelId="{0DE0B848-3FAF-4A02-9DC3-7B433E75F762}" type="pres">
      <dgm:prSet presAssocID="{AB0FA8A9-0668-4E37-8E95-9A5EB308E681}" presName="Name0" presStyleCnt="0">
        <dgm:presLayoutVars>
          <dgm:dir/>
          <dgm:animLvl val="lvl"/>
          <dgm:resizeHandles val="exact"/>
        </dgm:presLayoutVars>
      </dgm:prSet>
      <dgm:spPr/>
    </dgm:pt>
    <dgm:pt modelId="{D2EA4DAC-A41C-48A9-A0AE-CF8D5F2A309F}" type="pres">
      <dgm:prSet presAssocID="{56E8C246-B13F-4EB5-AE02-174CDCE55480}" presName="vertFlow" presStyleCnt="0"/>
      <dgm:spPr/>
    </dgm:pt>
    <dgm:pt modelId="{3EEC3E9D-A077-4A1E-A256-D575B2C31251}" type="pres">
      <dgm:prSet presAssocID="{56E8C246-B13F-4EB5-AE02-174CDCE55480}" presName="header" presStyleLbl="node1" presStyleIdx="0" presStyleCnt="2"/>
      <dgm:spPr/>
    </dgm:pt>
    <dgm:pt modelId="{18A423AE-95D8-4176-997B-BC9C7D0EC4C6}" type="pres">
      <dgm:prSet presAssocID="{FCD89951-EC23-49C5-9779-4D707633809E}" presName="parTrans" presStyleLbl="sibTrans2D1" presStyleIdx="0" presStyleCnt="4"/>
      <dgm:spPr/>
    </dgm:pt>
    <dgm:pt modelId="{CE78C3D2-4D49-44B1-80BA-E9DFB8F27B82}" type="pres">
      <dgm:prSet presAssocID="{5447F6D9-0FB3-4057-BCCF-B2AC3936F1B9}" presName="child" presStyleLbl="alignAccFollowNode1" presStyleIdx="0" presStyleCnt="4">
        <dgm:presLayoutVars>
          <dgm:chMax val="0"/>
          <dgm:bulletEnabled val="1"/>
        </dgm:presLayoutVars>
      </dgm:prSet>
      <dgm:spPr/>
    </dgm:pt>
    <dgm:pt modelId="{48E16D63-D413-4049-A084-6F7ED557F6F3}" type="pres">
      <dgm:prSet presAssocID="{4CBE7678-63A8-45F6-99DF-36161210E0D2}" presName="sibTrans" presStyleLbl="sibTrans2D1" presStyleIdx="1" presStyleCnt="4"/>
      <dgm:spPr/>
    </dgm:pt>
    <dgm:pt modelId="{5CAAEA3E-7878-4D2B-95DD-09CD0D989FF9}" type="pres">
      <dgm:prSet presAssocID="{59E84D02-B200-4334-BB8C-617E2D332007}" presName="child" presStyleLbl="alignAccFollowNode1" presStyleIdx="1" presStyleCnt="4">
        <dgm:presLayoutVars>
          <dgm:chMax val="0"/>
          <dgm:bulletEnabled val="1"/>
        </dgm:presLayoutVars>
      </dgm:prSet>
      <dgm:spPr/>
    </dgm:pt>
    <dgm:pt modelId="{55B929D7-FC0C-42D8-80A6-DB196BBB07CE}" type="pres">
      <dgm:prSet presAssocID="{56E8C246-B13F-4EB5-AE02-174CDCE55480}" presName="hSp" presStyleCnt="0"/>
      <dgm:spPr/>
    </dgm:pt>
    <dgm:pt modelId="{7E2969CB-AEB0-460F-8383-D1C88EA4F03D}" type="pres">
      <dgm:prSet presAssocID="{98212A83-71AD-4082-AC0E-10A129A736DF}" presName="vertFlow" presStyleCnt="0"/>
      <dgm:spPr/>
    </dgm:pt>
    <dgm:pt modelId="{B572C7BF-F0C6-4D2B-8D75-F679CB24E9D7}" type="pres">
      <dgm:prSet presAssocID="{98212A83-71AD-4082-AC0E-10A129A736DF}" presName="header" presStyleLbl="node1" presStyleIdx="1" presStyleCnt="2"/>
      <dgm:spPr/>
    </dgm:pt>
    <dgm:pt modelId="{B09F0A8B-2386-4D99-BF73-98B452661E95}" type="pres">
      <dgm:prSet presAssocID="{B81EEA31-7048-4C6B-B156-B5AAA8BB6FA1}" presName="parTrans" presStyleLbl="sibTrans2D1" presStyleIdx="2" presStyleCnt="4"/>
      <dgm:spPr/>
    </dgm:pt>
    <dgm:pt modelId="{8D4EAFFB-9C6B-4762-8AB0-53D138CD40CE}" type="pres">
      <dgm:prSet presAssocID="{B48C175F-AEC7-4E6C-A62E-540E6ACBE083}" presName="child" presStyleLbl="alignAccFollowNode1" presStyleIdx="2" presStyleCnt="4">
        <dgm:presLayoutVars>
          <dgm:chMax val="0"/>
          <dgm:bulletEnabled val="1"/>
        </dgm:presLayoutVars>
      </dgm:prSet>
      <dgm:spPr/>
    </dgm:pt>
    <dgm:pt modelId="{F11760A4-FB87-4062-93EC-B68C321BCB36}" type="pres">
      <dgm:prSet presAssocID="{92844018-D80D-4A80-A28F-E2439C35597D}" presName="sibTrans" presStyleLbl="sibTrans2D1" presStyleIdx="3" presStyleCnt="4"/>
      <dgm:spPr/>
    </dgm:pt>
    <dgm:pt modelId="{4FB29F7F-DB28-457D-B36B-986C33593E0B}" type="pres">
      <dgm:prSet presAssocID="{A04021D9-A2E9-4DA8-ACA0-967BE4E3DB4E}" presName="child" presStyleLbl="alignAccFollowNode1" presStyleIdx="3" presStyleCnt="4">
        <dgm:presLayoutVars>
          <dgm:chMax val="0"/>
          <dgm:bulletEnabled val="1"/>
        </dgm:presLayoutVars>
      </dgm:prSet>
      <dgm:spPr/>
    </dgm:pt>
  </dgm:ptLst>
  <dgm:cxnLst>
    <dgm:cxn modelId="{03923E03-BB88-442A-A275-0F5EEECAC1D7}" type="presOf" srcId="{98212A83-71AD-4082-AC0E-10A129A736DF}" destId="{B572C7BF-F0C6-4D2B-8D75-F679CB24E9D7}" srcOrd="0" destOrd="0" presId="urn:microsoft.com/office/officeart/2005/8/layout/lProcess1"/>
    <dgm:cxn modelId="{FE917040-1B01-43E8-8657-3F23F4158DDD}" type="presOf" srcId="{A04021D9-A2E9-4DA8-ACA0-967BE4E3DB4E}" destId="{4FB29F7F-DB28-457D-B36B-986C33593E0B}" srcOrd="0" destOrd="0" presId="urn:microsoft.com/office/officeart/2005/8/layout/lProcess1"/>
    <dgm:cxn modelId="{D404B25E-3001-4C81-A2E7-7996D8DC39AE}" srcId="{AB0FA8A9-0668-4E37-8E95-9A5EB308E681}" destId="{98212A83-71AD-4082-AC0E-10A129A736DF}" srcOrd="1" destOrd="0" parTransId="{AB6D0F97-B1B7-4138-89B7-4EED1474E04D}" sibTransId="{1669C3F1-859D-4335-B155-4C8AB013CD90}"/>
    <dgm:cxn modelId="{F3E6FC78-8AF4-4369-B9F8-DAF403190C6E}" type="presOf" srcId="{B48C175F-AEC7-4E6C-A62E-540E6ACBE083}" destId="{8D4EAFFB-9C6B-4762-8AB0-53D138CD40CE}" srcOrd="0" destOrd="0" presId="urn:microsoft.com/office/officeart/2005/8/layout/lProcess1"/>
    <dgm:cxn modelId="{50D0177D-2F9E-4679-AC85-D85B8D30903A}" srcId="{98212A83-71AD-4082-AC0E-10A129A736DF}" destId="{B48C175F-AEC7-4E6C-A62E-540E6ACBE083}" srcOrd="0" destOrd="0" parTransId="{B81EEA31-7048-4C6B-B156-B5AAA8BB6FA1}" sibTransId="{92844018-D80D-4A80-A28F-E2439C35597D}"/>
    <dgm:cxn modelId="{8710097F-558B-4639-AA43-630CC2970F2B}" type="presOf" srcId="{5447F6D9-0FB3-4057-BCCF-B2AC3936F1B9}" destId="{CE78C3D2-4D49-44B1-80BA-E9DFB8F27B82}" srcOrd="0" destOrd="0" presId="urn:microsoft.com/office/officeart/2005/8/layout/lProcess1"/>
    <dgm:cxn modelId="{824BB882-E79B-4A24-82AA-4031867EC1F1}" srcId="{56E8C246-B13F-4EB5-AE02-174CDCE55480}" destId="{59E84D02-B200-4334-BB8C-617E2D332007}" srcOrd="1" destOrd="0" parTransId="{2A3C453D-4F98-4DA7-9358-F57EBED763AD}" sibTransId="{6C4196B3-1996-40EC-B17F-0107388FDB47}"/>
    <dgm:cxn modelId="{BE25E58F-B89E-4E44-9E49-2E18ECC1803B}" type="presOf" srcId="{59E84D02-B200-4334-BB8C-617E2D332007}" destId="{5CAAEA3E-7878-4D2B-95DD-09CD0D989FF9}" srcOrd="0" destOrd="0" presId="urn:microsoft.com/office/officeart/2005/8/layout/lProcess1"/>
    <dgm:cxn modelId="{01B6D096-D86C-4D34-BD8B-DBD6C9FE92E5}" type="presOf" srcId="{92844018-D80D-4A80-A28F-E2439C35597D}" destId="{F11760A4-FB87-4062-93EC-B68C321BCB36}" srcOrd="0" destOrd="0" presId="urn:microsoft.com/office/officeart/2005/8/layout/lProcess1"/>
    <dgm:cxn modelId="{9A00AF99-C14F-4D49-B608-6D6A257BDCA7}" type="presOf" srcId="{4CBE7678-63A8-45F6-99DF-36161210E0D2}" destId="{48E16D63-D413-4049-A084-6F7ED557F6F3}" srcOrd="0" destOrd="0" presId="urn:microsoft.com/office/officeart/2005/8/layout/lProcess1"/>
    <dgm:cxn modelId="{B96BB7A0-8454-42C6-B3BA-C205B1FDD006}" type="presOf" srcId="{AB0FA8A9-0668-4E37-8E95-9A5EB308E681}" destId="{0DE0B848-3FAF-4A02-9DC3-7B433E75F762}" srcOrd="0" destOrd="0" presId="urn:microsoft.com/office/officeart/2005/8/layout/lProcess1"/>
    <dgm:cxn modelId="{A6CAF7CD-3FE2-4B5E-B5D8-20713985F167}" srcId="{98212A83-71AD-4082-AC0E-10A129A736DF}" destId="{A04021D9-A2E9-4DA8-ACA0-967BE4E3DB4E}" srcOrd="1" destOrd="0" parTransId="{C02F7CBB-6954-4A23-908B-8C499381D40B}" sibTransId="{E69ACD58-1E36-43F7-8561-6981F39D1E4E}"/>
    <dgm:cxn modelId="{AFA904D0-DD10-4EA6-B5A1-C293EABCD9EA}" type="presOf" srcId="{56E8C246-B13F-4EB5-AE02-174CDCE55480}" destId="{3EEC3E9D-A077-4A1E-A256-D575B2C31251}" srcOrd="0" destOrd="0" presId="urn:microsoft.com/office/officeart/2005/8/layout/lProcess1"/>
    <dgm:cxn modelId="{3CA094EA-F065-4475-B497-6CD82F88DC0C}" type="presOf" srcId="{B81EEA31-7048-4C6B-B156-B5AAA8BB6FA1}" destId="{B09F0A8B-2386-4D99-BF73-98B452661E95}" srcOrd="0" destOrd="0" presId="urn:microsoft.com/office/officeart/2005/8/layout/lProcess1"/>
    <dgm:cxn modelId="{500C3CF1-6ED8-43D7-8513-0673AE8ECCA9}" srcId="{AB0FA8A9-0668-4E37-8E95-9A5EB308E681}" destId="{56E8C246-B13F-4EB5-AE02-174CDCE55480}" srcOrd="0" destOrd="0" parTransId="{3030291B-9A69-453D-A81C-15A179E5F85F}" sibTransId="{029557E7-D8B8-48FC-AD2A-DEC629805883}"/>
    <dgm:cxn modelId="{5F271DF4-D675-44A7-B9A4-FF78DF043077}" type="presOf" srcId="{FCD89951-EC23-49C5-9779-4D707633809E}" destId="{18A423AE-95D8-4176-997B-BC9C7D0EC4C6}" srcOrd="0" destOrd="0" presId="urn:microsoft.com/office/officeart/2005/8/layout/lProcess1"/>
    <dgm:cxn modelId="{8C783CF9-4FB1-44AA-B04B-1CE22F20F5AD}" srcId="{56E8C246-B13F-4EB5-AE02-174CDCE55480}" destId="{5447F6D9-0FB3-4057-BCCF-B2AC3936F1B9}" srcOrd="0" destOrd="0" parTransId="{FCD89951-EC23-49C5-9779-4D707633809E}" sibTransId="{4CBE7678-63A8-45F6-99DF-36161210E0D2}"/>
    <dgm:cxn modelId="{D9C009B9-7BC7-4EBE-998D-E06580EE8E49}" type="presParOf" srcId="{0DE0B848-3FAF-4A02-9DC3-7B433E75F762}" destId="{D2EA4DAC-A41C-48A9-A0AE-CF8D5F2A309F}" srcOrd="0" destOrd="0" presId="urn:microsoft.com/office/officeart/2005/8/layout/lProcess1"/>
    <dgm:cxn modelId="{532C8384-DDC0-4275-A4D8-975C18520426}" type="presParOf" srcId="{D2EA4DAC-A41C-48A9-A0AE-CF8D5F2A309F}" destId="{3EEC3E9D-A077-4A1E-A256-D575B2C31251}" srcOrd="0" destOrd="0" presId="urn:microsoft.com/office/officeart/2005/8/layout/lProcess1"/>
    <dgm:cxn modelId="{1ED58EAE-90AC-49E9-B60B-75FE356D9798}" type="presParOf" srcId="{D2EA4DAC-A41C-48A9-A0AE-CF8D5F2A309F}" destId="{18A423AE-95D8-4176-997B-BC9C7D0EC4C6}" srcOrd="1" destOrd="0" presId="urn:microsoft.com/office/officeart/2005/8/layout/lProcess1"/>
    <dgm:cxn modelId="{814E16D8-6C12-46F0-BA32-F2457676E90B}" type="presParOf" srcId="{D2EA4DAC-A41C-48A9-A0AE-CF8D5F2A309F}" destId="{CE78C3D2-4D49-44B1-80BA-E9DFB8F27B82}" srcOrd="2" destOrd="0" presId="urn:microsoft.com/office/officeart/2005/8/layout/lProcess1"/>
    <dgm:cxn modelId="{A7B88061-678D-4B5D-9F5E-35506FFB4772}" type="presParOf" srcId="{D2EA4DAC-A41C-48A9-A0AE-CF8D5F2A309F}" destId="{48E16D63-D413-4049-A084-6F7ED557F6F3}" srcOrd="3" destOrd="0" presId="urn:microsoft.com/office/officeart/2005/8/layout/lProcess1"/>
    <dgm:cxn modelId="{F3523ED7-BF1A-44D5-A337-B294E9EA86E7}" type="presParOf" srcId="{D2EA4DAC-A41C-48A9-A0AE-CF8D5F2A309F}" destId="{5CAAEA3E-7878-4D2B-95DD-09CD0D989FF9}" srcOrd="4" destOrd="0" presId="urn:microsoft.com/office/officeart/2005/8/layout/lProcess1"/>
    <dgm:cxn modelId="{FB65648A-C0DA-4592-8D6D-A9F1CF9CE20A}" type="presParOf" srcId="{0DE0B848-3FAF-4A02-9DC3-7B433E75F762}" destId="{55B929D7-FC0C-42D8-80A6-DB196BBB07CE}" srcOrd="1" destOrd="0" presId="urn:microsoft.com/office/officeart/2005/8/layout/lProcess1"/>
    <dgm:cxn modelId="{8C4444C7-002F-46FE-AC46-C77FE1B29E62}" type="presParOf" srcId="{0DE0B848-3FAF-4A02-9DC3-7B433E75F762}" destId="{7E2969CB-AEB0-460F-8383-D1C88EA4F03D}" srcOrd="2" destOrd="0" presId="urn:microsoft.com/office/officeart/2005/8/layout/lProcess1"/>
    <dgm:cxn modelId="{0E1D295C-CFD1-42A8-A2C7-C88503A27A51}" type="presParOf" srcId="{7E2969CB-AEB0-460F-8383-D1C88EA4F03D}" destId="{B572C7BF-F0C6-4D2B-8D75-F679CB24E9D7}" srcOrd="0" destOrd="0" presId="urn:microsoft.com/office/officeart/2005/8/layout/lProcess1"/>
    <dgm:cxn modelId="{FD8DE17F-E9C1-4E77-890E-FAF0C9E163EB}" type="presParOf" srcId="{7E2969CB-AEB0-460F-8383-D1C88EA4F03D}" destId="{B09F0A8B-2386-4D99-BF73-98B452661E95}" srcOrd="1" destOrd="0" presId="urn:microsoft.com/office/officeart/2005/8/layout/lProcess1"/>
    <dgm:cxn modelId="{2AEEC2AC-F3B4-4910-AC63-25F306F4F148}" type="presParOf" srcId="{7E2969CB-AEB0-460F-8383-D1C88EA4F03D}" destId="{8D4EAFFB-9C6B-4762-8AB0-53D138CD40CE}" srcOrd="2" destOrd="0" presId="urn:microsoft.com/office/officeart/2005/8/layout/lProcess1"/>
    <dgm:cxn modelId="{17B3AE81-C85F-4330-946A-C67422B238A6}" type="presParOf" srcId="{7E2969CB-AEB0-460F-8383-D1C88EA4F03D}" destId="{F11760A4-FB87-4062-93EC-B68C321BCB36}" srcOrd="3" destOrd="0" presId="urn:microsoft.com/office/officeart/2005/8/layout/lProcess1"/>
    <dgm:cxn modelId="{6784C834-3E0D-4905-A716-F383CCC56C53}" type="presParOf" srcId="{7E2969CB-AEB0-460F-8383-D1C88EA4F03D}" destId="{4FB29F7F-DB28-457D-B36B-986C33593E0B}"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3E9D-A077-4A1E-A256-D575B2C31251}">
      <dsp:nvSpPr>
        <dsp:cNvPr id="0" name=""/>
        <dsp:cNvSpPr/>
      </dsp:nvSpPr>
      <dsp:spPr>
        <a:xfrm>
          <a:off x="76" y="1218873"/>
          <a:ext cx="2688170" cy="6720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Urbanisation (MOD)</a:t>
          </a:r>
        </a:p>
      </dsp:txBody>
      <dsp:txXfrm>
        <a:off x="19759" y="1238556"/>
        <a:ext cx="2648804" cy="632676"/>
      </dsp:txXfrm>
    </dsp:sp>
    <dsp:sp modelId="{18A423AE-95D8-4176-997B-BC9C7D0EC4C6}">
      <dsp:nvSpPr>
        <dsp:cNvPr id="0" name=""/>
        <dsp:cNvSpPr/>
      </dsp:nvSpPr>
      <dsp:spPr>
        <a:xfrm rot="5400000">
          <a:off x="1285357" y="1949720"/>
          <a:ext cx="117607" cy="1176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E78C3D2-4D49-44B1-80BA-E9DFB8F27B82}">
      <dsp:nvSpPr>
        <dsp:cNvPr id="0" name=""/>
        <dsp:cNvSpPr/>
      </dsp:nvSpPr>
      <dsp:spPr>
        <a:xfrm>
          <a:off x="76" y="2126131"/>
          <a:ext cx="2688170" cy="67204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Hyper-Urbanisation (PMOD)</a:t>
          </a:r>
        </a:p>
      </dsp:txBody>
      <dsp:txXfrm>
        <a:off x="19759" y="2145814"/>
        <a:ext cx="2648804" cy="632676"/>
      </dsp:txXfrm>
    </dsp:sp>
    <dsp:sp modelId="{48E16D63-D413-4049-A084-6F7ED557F6F3}">
      <dsp:nvSpPr>
        <dsp:cNvPr id="0" name=""/>
        <dsp:cNvSpPr/>
      </dsp:nvSpPr>
      <dsp:spPr>
        <a:xfrm rot="5400000">
          <a:off x="1285357" y="2856977"/>
          <a:ext cx="117607" cy="1176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CAAEA3E-7878-4D2B-95DD-09CD0D989FF9}">
      <dsp:nvSpPr>
        <dsp:cNvPr id="0" name=""/>
        <dsp:cNvSpPr/>
      </dsp:nvSpPr>
      <dsp:spPr>
        <a:xfrm>
          <a:off x="76" y="3033388"/>
          <a:ext cx="2688170" cy="67204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Alienation and </a:t>
          </a:r>
          <a:r>
            <a:rPr lang="en-GB" sz="1800" i="1" kern="1200" dirty="0"/>
            <a:t>Anomie</a:t>
          </a:r>
          <a:r>
            <a:rPr lang="en-GB" sz="1800" kern="1200" dirty="0"/>
            <a:t> (Durkheim, 1897)</a:t>
          </a:r>
        </a:p>
      </dsp:txBody>
      <dsp:txXfrm>
        <a:off x="19759" y="3053071"/>
        <a:ext cx="2648804" cy="632676"/>
      </dsp:txXfrm>
    </dsp:sp>
    <dsp:sp modelId="{B572C7BF-F0C6-4D2B-8D75-F679CB24E9D7}">
      <dsp:nvSpPr>
        <dsp:cNvPr id="0" name=""/>
        <dsp:cNvSpPr/>
      </dsp:nvSpPr>
      <dsp:spPr>
        <a:xfrm>
          <a:off x="3064590" y="1218873"/>
          <a:ext cx="2688170" cy="6720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Individualism (MOD)</a:t>
          </a:r>
        </a:p>
      </dsp:txBody>
      <dsp:txXfrm>
        <a:off x="3084273" y="1238556"/>
        <a:ext cx="2648804" cy="632676"/>
      </dsp:txXfrm>
    </dsp:sp>
    <dsp:sp modelId="{B09F0A8B-2386-4D99-BF73-98B452661E95}">
      <dsp:nvSpPr>
        <dsp:cNvPr id="0" name=""/>
        <dsp:cNvSpPr/>
      </dsp:nvSpPr>
      <dsp:spPr>
        <a:xfrm rot="5400000">
          <a:off x="4349871" y="1949720"/>
          <a:ext cx="117607" cy="1176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D4EAFFB-9C6B-4762-8AB0-53D138CD40CE}">
      <dsp:nvSpPr>
        <dsp:cNvPr id="0" name=""/>
        <dsp:cNvSpPr/>
      </dsp:nvSpPr>
      <dsp:spPr>
        <a:xfrm>
          <a:off x="3064590" y="2126131"/>
          <a:ext cx="2688170" cy="67204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Hyper-Individualism (PMOD)</a:t>
          </a:r>
        </a:p>
      </dsp:txBody>
      <dsp:txXfrm>
        <a:off x="3084273" y="2145814"/>
        <a:ext cx="2648804" cy="632676"/>
      </dsp:txXfrm>
    </dsp:sp>
    <dsp:sp modelId="{F11760A4-FB87-4062-93EC-B68C321BCB36}">
      <dsp:nvSpPr>
        <dsp:cNvPr id="0" name=""/>
        <dsp:cNvSpPr/>
      </dsp:nvSpPr>
      <dsp:spPr>
        <a:xfrm rot="5400000">
          <a:off x="4349871" y="2856977"/>
          <a:ext cx="117607" cy="1176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B29F7F-DB28-457D-B36B-986C33593E0B}">
      <dsp:nvSpPr>
        <dsp:cNvPr id="0" name=""/>
        <dsp:cNvSpPr/>
      </dsp:nvSpPr>
      <dsp:spPr>
        <a:xfrm>
          <a:off x="3064590" y="3033388"/>
          <a:ext cx="2688170" cy="672042"/>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Distrust and the rejection of universalism (Weber, 1920)</a:t>
          </a:r>
        </a:p>
      </dsp:txBody>
      <dsp:txXfrm>
        <a:off x="3084273" y="3053071"/>
        <a:ext cx="2648804" cy="63267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04/09/2021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04/09/2021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04/09/2021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04/09/2021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04/09/2021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04/09/2021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Contemporary Ethical Theories</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Contemporary Ethical Theories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fontScale="92500" lnSpcReduction="20000"/>
          </a:bodyPr>
          <a:lstStyle/>
          <a:p>
            <a:pPr marL="0" indent="0">
              <a:buNone/>
            </a:pPr>
            <a:r>
              <a:rPr lang="en-GB" sz="1800" dirty="0"/>
              <a:t>In the previous section, we explored a few of the distinctive qualities of Protestant ethics, as well as some of the ways in which these distinctive qualities have raised issues in the interpretation and application of Scripture. This arises from the emphasis on Scripture within Protestantism, in contrast to the emphasis on tradition within the Catholic tradition.</a:t>
            </a:r>
          </a:p>
          <a:p>
            <a:pPr marL="0" indent="0">
              <a:buNone/>
            </a:pPr>
            <a:endParaRPr lang="en-GB" sz="1800" dirty="0"/>
          </a:p>
          <a:p>
            <a:pPr marL="0" indent="0">
              <a:buNone/>
            </a:pPr>
            <a:r>
              <a:rPr lang="en-GB" sz="1800" dirty="0"/>
              <a:t>In this section, I want us to examine two particular ‘systems’ of ethics that are often a part of Christian ethical and moral reflection – virtue ethics and situation ethics. In each case, these systems attempt to provide a holistic method for understanding ethical claims on our actions not just instance by instance, but as part of a broader ethical whole. </a:t>
            </a:r>
          </a:p>
          <a:p>
            <a:pPr marL="0" indent="0">
              <a:buNone/>
            </a:pPr>
            <a:r>
              <a:rPr lang="en-GB" sz="1800" dirty="0"/>
              <a:t>We begin by examining the characteristics of the historical period in which we find ourselves, before considering the ethical ramifications. </a:t>
            </a:r>
          </a:p>
        </p:txBody>
      </p:sp>
      <p:pic>
        <p:nvPicPr>
          <p:cNvPr id="7" name="Content Placeholder 6" descr="A picture containing tree, drawing, painting, plant&#10;&#10;Description automatically generated">
            <a:extLst>
              <a:ext uri="{FF2B5EF4-FFF2-40B4-BE49-F238E27FC236}">
                <a16:creationId xmlns:a16="http://schemas.microsoft.com/office/drawing/2014/main" id="{903D5F59-BA86-4B19-B29E-436C0AC938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872974" y="1324339"/>
            <a:ext cx="3367456" cy="4209321"/>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Modernity</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66779-D854-4FEC-8AD1-0B170D621FDD}"/>
              </a:ext>
            </a:extLst>
          </p:cNvPr>
          <p:cNvSpPr>
            <a:spLocks noGrp="1"/>
          </p:cNvSpPr>
          <p:nvPr>
            <p:ph type="title"/>
          </p:nvPr>
        </p:nvSpPr>
        <p:spPr/>
        <p:txBody>
          <a:bodyPr/>
          <a:lstStyle/>
          <a:p>
            <a:r>
              <a:rPr lang="en-GB" dirty="0"/>
              <a:t>Modernity</a:t>
            </a:r>
          </a:p>
        </p:txBody>
      </p:sp>
      <p:sp>
        <p:nvSpPr>
          <p:cNvPr id="3" name="Content Placeholder 2">
            <a:extLst>
              <a:ext uri="{FF2B5EF4-FFF2-40B4-BE49-F238E27FC236}">
                <a16:creationId xmlns:a16="http://schemas.microsoft.com/office/drawing/2014/main" id="{F8D2FF0E-3727-45D5-A8E6-2BE79AB4525A}"/>
              </a:ext>
            </a:extLst>
          </p:cNvPr>
          <p:cNvSpPr>
            <a:spLocks noGrp="1"/>
          </p:cNvSpPr>
          <p:nvPr>
            <p:ph sz="half" idx="1"/>
          </p:nvPr>
        </p:nvSpPr>
        <p:spPr/>
        <p:txBody>
          <a:bodyPr>
            <a:normAutofit/>
          </a:bodyPr>
          <a:lstStyle/>
          <a:p>
            <a:pPr marL="0" indent="0">
              <a:buNone/>
            </a:pPr>
            <a:r>
              <a:rPr lang="en-GB" sz="1800" b="0" dirty="0"/>
              <a:t>Generally in social-scientific approaches to religion, the modern period begins with the turn to rationality during the European Enlightenment and extends to around the 1970’s.</a:t>
            </a:r>
          </a:p>
          <a:p>
            <a:pPr marL="0" indent="0">
              <a:buNone/>
            </a:pPr>
            <a:r>
              <a:rPr lang="en-GB" sz="1800" b="0" dirty="0"/>
              <a:t>This is a fuzzy description as the processes and characteristics identified as modern naturally extend both before and after this period – there is no hard boundary and these periods elide into one another.</a:t>
            </a:r>
          </a:p>
          <a:p>
            <a:pPr marL="0" indent="0">
              <a:buNone/>
            </a:pPr>
            <a:r>
              <a:rPr lang="en-GB" sz="1800" dirty="0"/>
              <a:t>But what are the characteristics of the modern age?</a:t>
            </a:r>
          </a:p>
          <a:p>
            <a:pPr marL="0" indent="0">
              <a:buNone/>
            </a:pPr>
            <a:r>
              <a:rPr lang="en-GB" sz="1800" b="0" dirty="0"/>
              <a:t>Although not the focus of this module, I want us to take the time to lay out the groundwork for the characteristics of modernity here as it will come in useful later. </a:t>
            </a:r>
          </a:p>
        </p:txBody>
      </p:sp>
      <p:pic>
        <p:nvPicPr>
          <p:cNvPr id="6" name="Content Placeholder 5" descr="A pond with lily pads&#10;&#10;Description automatically generated with medium confidence">
            <a:extLst>
              <a:ext uri="{FF2B5EF4-FFF2-40B4-BE49-F238E27FC236}">
                <a16:creationId xmlns:a16="http://schemas.microsoft.com/office/drawing/2014/main" id="{2F89CF1D-2A38-466E-9E61-67E437C1ACD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46339" y="732805"/>
            <a:ext cx="4479944" cy="4479944"/>
          </a:xfrm>
        </p:spPr>
      </p:pic>
    </p:spTree>
    <p:extLst>
      <p:ext uri="{BB962C8B-B14F-4D97-AF65-F5344CB8AC3E}">
        <p14:creationId xmlns:p14="http://schemas.microsoft.com/office/powerpoint/2010/main" val="3259538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51FAB7-5ACE-4328-8F73-AAEDCC1BDD4C}"/>
              </a:ext>
            </a:extLst>
          </p:cNvPr>
          <p:cNvSpPr>
            <a:spLocks noGrp="1"/>
          </p:cNvSpPr>
          <p:nvPr>
            <p:ph sz="half" idx="1"/>
          </p:nvPr>
        </p:nvSpPr>
        <p:spPr>
          <a:xfrm>
            <a:off x="460353" y="157655"/>
            <a:ext cx="5559447" cy="5189895"/>
          </a:xfrm>
        </p:spPr>
        <p:txBody>
          <a:bodyPr>
            <a:noAutofit/>
          </a:bodyPr>
          <a:lstStyle/>
          <a:p>
            <a:pPr marL="0" lvl="0" indent="0">
              <a:buNone/>
            </a:pPr>
            <a:r>
              <a:rPr lang="en-GB" sz="2000" b="1" dirty="0"/>
              <a:t>Self</a:t>
            </a:r>
            <a:br>
              <a:rPr lang="en-GB" sz="2000" dirty="0"/>
            </a:br>
            <a:r>
              <a:rPr lang="en-GB" sz="2000" dirty="0"/>
              <a:t>Individualism -- growing stress on individuals as opposed to meditating structures such as family, clan, academy, village, church</a:t>
            </a:r>
            <a:br>
              <a:rPr lang="en-GB" sz="2000" dirty="0"/>
            </a:br>
            <a:r>
              <a:rPr lang="en-GB" sz="2000" dirty="0"/>
              <a:t>Disenchantment of the world -- the loss of sacred and metaphysical understandings of al facets of life and culture</a:t>
            </a:r>
            <a:br>
              <a:rPr lang="en-GB" sz="2000" dirty="0"/>
            </a:br>
            <a:r>
              <a:rPr lang="en-GB" sz="2000" dirty="0"/>
              <a:t>Subjectivism -- the turn inward for definitions and evaluations of truth and meaning</a:t>
            </a:r>
            <a:br>
              <a:rPr lang="en-GB" sz="2000" dirty="0"/>
            </a:br>
            <a:br>
              <a:rPr lang="en-GB" sz="2000" dirty="0"/>
            </a:br>
            <a:r>
              <a:rPr lang="en-GB" sz="2000" b="1" dirty="0"/>
              <a:t>Economy</a:t>
            </a:r>
            <a:br>
              <a:rPr lang="en-GB" sz="2000" dirty="0"/>
            </a:br>
            <a:r>
              <a:rPr lang="en-GB" sz="2000" dirty="0"/>
              <a:t>Commodification -- the reduction of all aspects of life to objects of monetary consumption and exchange</a:t>
            </a:r>
            <a:br>
              <a:rPr lang="en-GB" sz="2000" dirty="0"/>
            </a:br>
            <a:r>
              <a:rPr lang="en-GB" sz="2000" dirty="0"/>
              <a:t>Rationalization -- the world can be understood and managed through a reasonable and logical system of objectively accessible theories and data</a:t>
            </a:r>
            <a:br>
              <a:rPr lang="en-GB" sz="2000" dirty="0"/>
            </a:br>
            <a:r>
              <a:rPr lang="en-GB" sz="2000" dirty="0"/>
              <a:t>Secularization -- the loss of religious influence and/or religious belief at a societal level</a:t>
            </a:r>
          </a:p>
          <a:p>
            <a:pPr marL="0" indent="0">
              <a:buNone/>
            </a:pPr>
            <a:endParaRPr lang="en-GB" sz="1400" dirty="0"/>
          </a:p>
          <a:p>
            <a:pPr marL="0" indent="0">
              <a:buNone/>
            </a:pPr>
            <a:endParaRPr lang="en-GB" sz="1400" dirty="0"/>
          </a:p>
        </p:txBody>
      </p:sp>
      <p:sp>
        <p:nvSpPr>
          <p:cNvPr id="4" name="Content Placeholder 3">
            <a:extLst>
              <a:ext uri="{FF2B5EF4-FFF2-40B4-BE49-F238E27FC236}">
                <a16:creationId xmlns:a16="http://schemas.microsoft.com/office/drawing/2014/main" id="{F2CA906E-81CC-47AB-AA9D-C2DCA0E21DB7}"/>
              </a:ext>
            </a:extLst>
          </p:cNvPr>
          <p:cNvSpPr>
            <a:spLocks noGrp="1"/>
          </p:cNvSpPr>
          <p:nvPr>
            <p:ph sz="half" idx="2"/>
          </p:nvPr>
        </p:nvSpPr>
        <p:spPr>
          <a:xfrm>
            <a:off x="6172202" y="157655"/>
            <a:ext cx="5696079" cy="5189895"/>
          </a:xfrm>
        </p:spPr>
        <p:txBody>
          <a:bodyPr>
            <a:noAutofit/>
          </a:bodyPr>
          <a:lstStyle/>
          <a:p>
            <a:pPr marL="0" indent="0">
              <a:buNone/>
            </a:pPr>
            <a:r>
              <a:rPr lang="en-GB" sz="2000" b="1" dirty="0"/>
              <a:t>Society</a:t>
            </a:r>
          </a:p>
          <a:p>
            <a:pPr marL="0" lvl="1" indent="0">
              <a:buNone/>
            </a:pPr>
            <a:r>
              <a:rPr lang="en-GB" sz="2000" dirty="0"/>
              <a:t>Alienation -- isolation of the individual from systems of meaning--family, meaningful work, religion, clan, etc.</a:t>
            </a:r>
            <a:br>
              <a:rPr lang="en-GB" sz="2000" dirty="0"/>
            </a:br>
            <a:r>
              <a:rPr lang="en-GB" sz="2000" dirty="0"/>
              <a:t>Nationalism -- the rise of the modern nation-states as rational centralized governments that often cross local, ethnic groupings</a:t>
            </a:r>
            <a:br>
              <a:rPr lang="en-GB" sz="2000" dirty="0"/>
            </a:br>
            <a:r>
              <a:rPr lang="en-GB" sz="2000" dirty="0"/>
              <a:t>Urbanization — the move of people, cultural centres, and political influence to large cities</a:t>
            </a:r>
            <a:br>
              <a:rPr lang="en-GB" sz="2000" dirty="0"/>
            </a:br>
            <a:br>
              <a:rPr lang="en-GB" sz="2000" dirty="0"/>
            </a:br>
            <a:r>
              <a:rPr lang="en-GB" sz="2000" b="1" dirty="0"/>
              <a:t>Thought</a:t>
            </a:r>
          </a:p>
          <a:p>
            <a:pPr marL="0" lvl="1" indent="0">
              <a:buNone/>
            </a:pPr>
            <a:r>
              <a:rPr lang="en-GB" sz="2000" dirty="0"/>
              <a:t>Linear-progression -- preference for forms of reasoning that stress presuppositions and resulting chains of propositions</a:t>
            </a:r>
            <a:br>
              <a:rPr lang="en-GB" sz="2000" dirty="0"/>
            </a:br>
            <a:r>
              <a:rPr lang="en-GB" sz="2000" dirty="0"/>
              <a:t>Objectivism -- the belief that truth-claims can be established by autonomous information accessible by all</a:t>
            </a:r>
            <a:br>
              <a:rPr lang="en-GB" sz="2000" dirty="0"/>
            </a:br>
            <a:r>
              <a:rPr lang="en-GB" sz="2000" dirty="0"/>
              <a:t>Universalism -- application of ideas/claims to all cultures/circumstances</a:t>
            </a:r>
          </a:p>
        </p:txBody>
      </p:sp>
    </p:spTree>
    <p:extLst>
      <p:ext uri="{BB962C8B-B14F-4D97-AF65-F5344CB8AC3E}">
        <p14:creationId xmlns:p14="http://schemas.microsoft.com/office/powerpoint/2010/main" val="2255500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DDDAA-0418-47B6-BDA9-5E1FE106CA9B}"/>
              </a:ext>
            </a:extLst>
          </p:cNvPr>
          <p:cNvSpPr>
            <a:spLocks noGrp="1"/>
          </p:cNvSpPr>
          <p:nvPr>
            <p:ph type="title"/>
          </p:nvPr>
        </p:nvSpPr>
        <p:spPr/>
        <p:txBody>
          <a:bodyPr/>
          <a:lstStyle/>
          <a:p>
            <a:r>
              <a:rPr lang="en-GB" dirty="0"/>
              <a:t>Modernity</a:t>
            </a:r>
          </a:p>
        </p:txBody>
      </p:sp>
      <p:sp>
        <p:nvSpPr>
          <p:cNvPr id="3" name="Content Placeholder 2">
            <a:extLst>
              <a:ext uri="{FF2B5EF4-FFF2-40B4-BE49-F238E27FC236}">
                <a16:creationId xmlns:a16="http://schemas.microsoft.com/office/drawing/2014/main" id="{DA5F7211-CEF9-4AAE-BED1-FD61428AEAF5}"/>
              </a:ext>
            </a:extLst>
          </p:cNvPr>
          <p:cNvSpPr>
            <a:spLocks noGrp="1"/>
          </p:cNvSpPr>
          <p:nvPr>
            <p:ph sz="half" idx="1"/>
          </p:nvPr>
        </p:nvSpPr>
        <p:spPr/>
        <p:txBody>
          <a:bodyPr>
            <a:normAutofit fontScale="62500" lnSpcReduction="20000"/>
          </a:bodyPr>
          <a:lstStyle/>
          <a:p>
            <a:pPr marL="0" indent="0">
              <a:buNone/>
            </a:pPr>
            <a:r>
              <a:rPr lang="en-GB" sz="2800" dirty="0"/>
              <a:t>All of these characteristics and processes that are intimately involved in the construction of the “modern” produce a story about what our society is and where that society is going.</a:t>
            </a:r>
          </a:p>
          <a:p>
            <a:pPr marL="0" indent="0">
              <a:buNone/>
            </a:pPr>
            <a:r>
              <a:rPr lang="en-GB" sz="2800" dirty="0"/>
              <a:t>This is called a “narrative” – an explanatory story for the shape of our societies that </a:t>
            </a:r>
            <a:r>
              <a:rPr lang="en-GB" b="0" dirty="0"/>
              <a:t>attempts to explain aspects of our societies – for example, the narrative of scientific progress explains our attitudes toward science – that science is a good thing that can eventually be harnessed to provide for all human needs.</a:t>
            </a:r>
            <a:br>
              <a:rPr lang="en-GB" b="0" dirty="0"/>
            </a:br>
            <a:br>
              <a:rPr lang="en-GB" b="0" dirty="0"/>
            </a:br>
            <a:r>
              <a:rPr lang="en-GB" sz="2800" dirty="0"/>
              <a:t>These over-arching stories that explain the entirety of society are called meta-narratives. This term stems from its use in </a:t>
            </a:r>
            <a:r>
              <a:rPr lang="en-GB" sz="2800" i="1" dirty="0"/>
              <a:t>The Postmodern Condition: A Report on Knowledge</a:t>
            </a:r>
            <a:r>
              <a:rPr lang="en-GB" sz="2800" dirty="0"/>
              <a:t> by Jean-Francois Lyotard in 1979 where it is used to help clarify the difference between “modernity” and “post-modernity”.</a:t>
            </a:r>
          </a:p>
          <a:p>
            <a:pPr marL="0" indent="0">
              <a:buNone/>
            </a:pPr>
            <a:endParaRPr lang="en-GB" b="0" dirty="0"/>
          </a:p>
        </p:txBody>
      </p:sp>
      <p:pic>
        <p:nvPicPr>
          <p:cNvPr id="6" name="Content Placeholder 5" descr="A picture containing text, nature, drawing&#10;&#10;Description automatically generated">
            <a:extLst>
              <a:ext uri="{FF2B5EF4-FFF2-40B4-BE49-F238E27FC236}">
                <a16:creationId xmlns:a16="http://schemas.microsoft.com/office/drawing/2014/main" id="{532A7A64-C793-4DB4-B46D-EB1EBA1C2DD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55419" y="1279780"/>
            <a:ext cx="5181600" cy="3743706"/>
          </a:xfrm>
        </p:spPr>
      </p:pic>
    </p:spTree>
    <p:extLst>
      <p:ext uri="{BB962C8B-B14F-4D97-AF65-F5344CB8AC3E}">
        <p14:creationId xmlns:p14="http://schemas.microsoft.com/office/powerpoint/2010/main" val="9422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FC904-FD0C-443A-9926-3387E9ED8F8E}"/>
              </a:ext>
            </a:extLst>
          </p:cNvPr>
          <p:cNvSpPr>
            <a:spLocks noGrp="1"/>
          </p:cNvSpPr>
          <p:nvPr>
            <p:ph type="title"/>
          </p:nvPr>
        </p:nvSpPr>
        <p:spPr/>
        <p:txBody>
          <a:bodyPr/>
          <a:lstStyle/>
          <a:p>
            <a:r>
              <a:rPr lang="en-GB" dirty="0"/>
              <a:t>Modernity</a:t>
            </a:r>
          </a:p>
        </p:txBody>
      </p:sp>
      <p:sp>
        <p:nvSpPr>
          <p:cNvPr id="3" name="Content Placeholder 2">
            <a:extLst>
              <a:ext uri="{FF2B5EF4-FFF2-40B4-BE49-F238E27FC236}">
                <a16:creationId xmlns:a16="http://schemas.microsoft.com/office/drawing/2014/main" id="{712D5486-F3A0-491E-ADCB-161F8060419A}"/>
              </a:ext>
            </a:extLst>
          </p:cNvPr>
          <p:cNvSpPr>
            <a:spLocks noGrp="1"/>
          </p:cNvSpPr>
          <p:nvPr>
            <p:ph sz="half" idx="1"/>
          </p:nvPr>
        </p:nvSpPr>
        <p:spPr/>
        <p:txBody>
          <a:bodyPr>
            <a:normAutofit lnSpcReduction="10000"/>
          </a:bodyPr>
          <a:lstStyle/>
          <a:p>
            <a:pPr marL="0" indent="0">
              <a:buNone/>
            </a:pPr>
            <a:r>
              <a:rPr lang="en-GB" sz="1800" b="0" dirty="0"/>
              <a:t>The metanarrative that Lyotard sees as having been most important in modernity is a belief that:</a:t>
            </a:r>
          </a:p>
          <a:p>
            <a:pPr>
              <a:buFontTx/>
              <a:buChar char="-"/>
            </a:pPr>
            <a:r>
              <a:rPr lang="en-GB" sz="1800" b="0" dirty="0"/>
              <a:t>history is progressing towards social enlightenment and emancipation, and; </a:t>
            </a:r>
          </a:p>
          <a:p>
            <a:pPr>
              <a:buFontTx/>
              <a:buChar char="-"/>
            </a:pPr>
            <a:r>
              <a:rPr lang="en-GB" sz="1800" b="0" dirty="0"/>
              <a:t>knowledge is progressing towards totalisation. </a:t>
            </a:r>
            <a:br>
              <a:rPr lang="en-GB" sz="1800" b="0" dirty="0"/>
            </a:br>
            <a:endParaRPr lang="en-GB" sz="1800" b="0" dirty="0"/>
          </a:p>
          <a:p>
            <a:pPr marL="0" indent="0">
              <a:buNone/>
            </a:pPr>
            <a:r>
              <a:rPr lang="en-GB" sz="1800" b="0" dirty="0"/>
              <a:t>Modernity is defined by Lyotard as the age of metanarrative legitimation – an age where the persuasive power of the meta-narrative is strong and compelling for us, and offers significant explanatory power for the way things are. </a:t>
            </a:r>
            <a:br>
              <a:rPr lang="en-GB" sz="1800" b="0" dirty="0"/>
            </a:br>
            <a:endParaRPr lang="en-GB" sz="1800" b="0" dirty="0"/>
          </a:p>
          <a:p>
            <a:pPr marL="0" indent="0">
              <a:buNone/>
            </a:pPr>
            <a:r>
              <a:rPr lang="en-GB" sz="1800" b="1" dirty="0"/>
              <a:t>Does this describe your experience of the contemporary world?</a:t>
            </a:r>
            <a:endParaRPr lang="en-GB" b="1" dirty="0"/>
          </a:p>
        </p:txBody>
      </p:sp>
      <p:pic>
        <p:nvPicPr>
          <p:cNvPr id="6" name="Content Placeholder 5" descr="A picture containing drawing&#10;&#10;Description automatically generated">
            <a:extLst>
              <a:ext uri="{FF2B5EF4-FFF2-40B4-BE49-F238E27FC236}">
                <a16:creationId xmlns:a16="http://schemas.microsoft.com/office/drawing/2014/main" id="{1E5070E1-EBD3-453D-950D-BFC75E8D170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673243" y="955422"/>
            <a:ext cx="5181600" cy="4206465"/>
          </a:xfrm>
        </p:spPr>
      </p:pic>
    </p:spTree>
    <p:extLst>
      <p:ext uri="{BB962C8B-B14F-4D97-AF65-F5344CB8AC3E}">
        <p14:creationId xmlns:p14="http://schemas.microsoft.com/office/powerpoint/2010/main" val="2215986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ECB9-15D6-4B99-8124-3E45BC04FF1A}"/>
              </a:ext>
            </a:extLst>
          </p:cNvPr>
          <p:cNvSpPr>
            <a:spLocks noGrp="1"/>
          </p:cNvSpPr>
          <p:nvPr>
            <p:ph type="title"/>
          </p:nvPr>
        </p:nvSpPr>
        <p:spPr/>
        <p:txBody>
          <a:bodyPr/>
          <a:lstStyle/>
          <a:p>
            <a:r>
              <a:rPr lang="en-GB" dirty="0"/>
              <a:t>Post-Modernity</a:t>
            </a:r>
          </a:p>
        </p:txBody>
      </p:sp>
      <p:sp>
        <p:nvSpPr>
          <p:cNvPr id="3" name="Content Placeholder 2">
            <a:extLst>
              <a:ext uri="{FF2B5EF4-FFF2-40B4-BE49-F238E27FC236}">
                <a16:creationId xmlns:a16="http://schemas.microsoft.com/office/drawing/2014/main" id="{90C13C14-98DC-4AE9-8FE7-73AC292770A0}"/>
              </a:ext>
            </a:extLst>
          </p:cNvPr>
          <p:cNvSpPr>
            <a:spLocks noGrp="1"/>
          </p:cNvSpPr>
          <p:nvPr>
            <p:ph sz="half" idx="1"/>
          </p:nvPr>
        </p:nvSpPr>
        <p:spPr/>
        <p:txBody>
          <a:bodyPr>
            <a:noAutofit/>
          </a:bodyPr>
          <a:lstStyle/>
          <a:p>
            <a:pPr marL="0" indent="0">
              <a:buNone/>
            </a:pPr>
            <a:r>
              <a:rPr lang="en-GB" sz="2000" b="0" dirty="0"/>
              <a:t>Lyotard famously defines the postmodern as 'incredulity towards metanarratives’, where metanarratives are understood as totalising stories about history and the goals of the human race that do not adequately persuade us any more.</a:t>
            </a:r>
          </a:p>
          <a:p>
            <a:pPr marL="0" indent="0">
              <a:buNone/>
            </a:pPr>
            <a:r>
              <a:rPr lang="en-GB" sz="2000" b="0" dirty="0"/>
              <a:t>Through his theory of the end of metanarratives, Lyotard develops his own version of what tends to be a consensus among theorists of the postmodern – that postmodernity is an age of fragmentation,  pluralisation, and characterised by the processes of modernity taken to the extreme.</a:t>
            </a:r>
          </a:p>
          <a:p>
            <a:pPr marL="0" indent="0">
              <a:buNone/>
            </a:pPr>
            <a:endParaRPr lang="en-GB" dirty="0"/>
          </a:p>
          <a:p>
            <a:pPr marL="0" indent="0">
              <a:buNone/>
            </a:pPr>
            <a:endParaRPr lang="en-GB" dirty="0"/>
          </a:p>
          <a:p>
            <a:pPr marL="0" indent="0">
              <a:buNone/>
            </a:pPr>
            <a:endParaRPr lang="en-GB" dirty="0"/>
          </a:p>
        </p:txBody>
      </p:sp>
      <p:graphicFrame>
        <p:nvGraphicFramePr>
          <p:cNvPr id="5" name="Content Placeholder 4">
            <a:extLst>
              <a:ext uri="{FF2B5EF4-FFF2-40B4-BE49-F238E27FC236}">
                <a16:creationId xmlns:a16="http://schemas.microsoft.com/office/drawing/2014/main" id="{B981F32D-1558-4912-A21D-B79AD3435920}"/>
              </a:ext>
            </a:extLst>
          </p:cNvPr>
          <p:cNvGraphicFramePr>
            <a:graphicFrameLocks noGrp="1"/>
          </p:cNvGraphicFramePr>
          <p:nvPr>
            <p:ph sz="half" idx="2"/>
            <p:extLst>
              <p:ext uri="{D42A27DB-BD31-4B8C-83A1-F6EECF244321}">
                <p14:modId xmlns:p14="http://schemas.microsoft.com/office/powerpoint/2010/main" val="92562438"/>
              </p:ext>
            </p:extLst>
          </p:nvPr>
        </p:nvGraphicFramePr>
        <p:xfrm>
          <a:off x="6172199" y="668458"/>
          <a:ext cx="5752837" cy="4924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7353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FCEDC-6DDE-45F0-B540-444F1013E957}"/>
              </a:ext>
            </a:extLst>
          </p:cNvPr>
          <p:cNvSpPr>
            <a:spLocks noGrp="1"/>
          </p:cNvSpPr>
          <p:nvPr>
            <p:ph type="title"/>
          </p:nvPr>
        </p:nvSpPr>
        <p:spPr/>
        <p:txBody>
          <a:bodyPr/>
          <a:lstStyle/>
          <a:p>
            <a:r>
              <a:rPr lang="en-GB" dirty="0"/>
              <a:t>Christian Ethics in (Post-)Modernity</a:t>
            </a:r>
          </a:p>
        </p:txBody>
      </p:sp>
      <p:sp>
        <p:nvSpPr>
          <p:cNvPr id="3" name="Content Placeholder 2">
            <a:extLst>
              <a:ext uri="{FF2B5EF4-FFF2-40B4-BE49-F238E27FC236}">
                <a16:creationId xmlns:a16="http://schemas.microsoft.com/office/drawing/2014/main" id="{1461A948-533E-4051-9205-84818F78F9EB}"/>
              </a:ext>
            </a:extLst>
          </p:cNvPr>
          <p:cNvSpPr>
            <a:spLocks noGrp="1"/>
          </p:cNvSpPr>
          <p:nvPr>
            <p:ph sz="half" idx="1"/>
          </p:nvPr>
        </p:nvSpPr>
        <p:spPr/>
        <p:txBody>
          <a:bodyPr>
            <a:noAutofit/>
          </a:bodyPr>
          <a:lstStyle/>
          <a:p>
            <a:pPr marL="0" indent="0">
              <a:buNone/>
            </a:pPr>
            <a:r>
              <a:rPr lang="en-GB" sz="1800" dirty="0"/>
              <a:t>Christian theology and by extension, Christian Ethics, has had an ambivalent relationship to postmodernism. </a:t>
            </a:r>
          </a:p>
          <a:p>
            <a:pPr marL="0" indent="0">
              <a:buNone/>
            </a:pPr>
            <a:r>
              <a:rPr lang="en-GB" sz="1800" dirty="0"/>
              <a:t>On the one hand, some Christian traditions have appropriated aspects of the postmodern intellectual currents in engaging in theology.</a:t>
            </a:r>
          </a:p>
          <a:p>
            <a:pPr marL="0" indent="0">
              <a:buNone/>
            </a:pPr>
            <a:r>
              <a:rPr lang="en-GB" sz="1800" dirty="0"/>
              <a:t>More traditional schools of theology, however, have tended to be more critical of the tendency toward relativism within the more dominant forms of postmodern thought.</a:t>
            </a:r>
          </a:p>
          <a:p>
            <a:pPr marL="0" indent="0">
              <a:buNone/>
            </a:pPr>
            <a:r>
              <a:rPr lang="en-GB" sz="1800" dirty="0"/>
              <a:t>Post-modernity’s rejection of universalism is difficult to navigate for a religious tradition that is founded on the universal applicability of it’s beliefs. </a:t>
            </a:r>
          </a:p>
        </p:txBody>
      </p:sp>
      <p:pic>
        <p:nvPicPr>
          <p:cNvPr id="6" name="Content Placeholder 5" descr="A picture containing text, painting&#10;&#10;Description automatically generated">
            <a:extLst>
              <a:ext uri="{FF2B5EF4-FFF2-40B4-BE49-F238E27FC236}">
                <a16:creationId xmlns:a16="http://schemas.microsoft.com/office/drawing/2014/main" id="{03E9E30D-C275-42CB-88F1-C4C2CC0C740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58776" y="1690688"/>
            <a:ext cx="5181600" cy="3659505"/>
          </a:xfrm>
        </p:spPr>
      </p:pic>
    </p:spTree>
    <p:extLst>
      <p:ext uri="{BB962C8B-B14F-4D97-AF65-F5344CB8AC3E}">
        <p14:creationId xmlns:p14="http://schemas.microsoft.com/office/powerpoint/2010/main" val="2923353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8417-90BE-4912-90CC-6DE654DE256F}"/>
              </a:ext>
            </a:extLst>
          </p:cNvPr>
          <p:cNvSpPr>
            <a:spLocks noGrp="1"/>
          </p:cNvSpPr>
          <p:nvPr>
            <p:ph type="title"/>
          </p:nvPr>
        </p:nvSpPr>
        <p:spPr/>
        <p:txBody>
          <a:bodyPr/>
          <a:lstStyle/>
          <a:p>
            <a:r>
              <a:rPr lang="en-GB" dirty="0"/>
              <a:t>Situation and Virtue Ethics</a:t>
            </a:r>
          </a:p>
        </p:txBody>
      </p:sp>
      <p:sp>
        <p:nvSpPr>
          <p:cNvPr id="3" name="Text Placeholder 2">
            <a:extLst>
              <a:ext uri="{FF2B5EF4-FFF2-40B4-BE49-F238E27FC236}">
                <a16:creationId xmlns:a16="http://schemas.microsoft.com/office/drawing/2014/main" id="{A099C8C3-A04B-4B96-BC1B-8A181C22365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37362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80F74-1640-4AD7-9B1B-10D9A8B1466B}"/>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10B43A40-7F6C-4C9B-B3BD-553D6A23C0F0}"/>
              </a:ext>
            </a:extLst>
          </p:cNvPr>
          <p:cNvSpPr>
            <a:spLocks noGrp="1"/>
          </p:cNvSpPr>
          <p:nvPr>
            <p:ph sz="half" idx="1"/>
          </p:nvPr>
        </p:nvSpPr>
        <p:spPr/>
        <p:txBody>
          <a:bodyPr>
            <a:normAutofit fontScale="85000" lnSpcReduction="10000"/>
          </a:bodyPr>
          <a:lstStyle/>
          <a:p>
            <a:pPr marL="0" indent="0">
              <a:buNone/>
            </a:pPr>
            <a:r>
              <a:rPr lang="en-GB" sz="2400" dirty="0"/>
              <a:t>I want to turn, in this second half, to looking at two systems of ethics that have become popular ways of systematising and thinking through moral and ethical reflection in the Christian tradition in the contemporary period. </a:t>
            </a:r>
          </a:p>
          <a:p>
            <a:pPr marL="0" indent="0">
              <a:buNone/>
            </a:pPr>
            <a:r>
              <a:rPr lang="en-GB" sz="2400" dirty="0"/>
              <a:t>There are two – situation ethics and virtue ethics – that have both received a great deal of attention and work from within the Christian community. </a:t>
            </a:r>
          </a:p>
          <a:p>
            <a:pPr marL="0" indent="0">
              <a:buNone/>
            </a:pPr>
            <a:r>
              <a:rPr lang="en-GB" sz="2400" dirty="0"/>
              <a:t>They also approach the notion of ethics from different perspectives – a useful exploration before we turn to looking at specific ethical contexts through a Christian lens. </a:t>
            </a:r>
          </a:p>
        </p:txBody>
      </p:sp>
      <p:pic>
        <p:nvPicPr>
          <p:cNvPr id="6" name="Content Placeholder 5" descr="A picture containing text&#10;&#10;Description automatically generated">
            <a:extLst>
              <a:ext uri="{FF2B5EF4-FFF2-40B4-BE49-F238E27FC236}">
                <a16:creationId xmlns:a16="http://schemas.microsoft.com/office/drawing/2014/main" id="{158190ED-CFE3-41DE-87D5-0C0915BAC70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99303" y="1690688"/>
            <a:ext cx="5181600" cy="3728558"/>
          </a:xfrm>
        </p:spPr>
      </p:pic>
    </p:spTree>
    <p:extLst>
      <p:ext uri="{BB962C8B-B14F-4D97-AF65-F5344CB8AC3E}">
        <p14:creationId xmlns:p14="http://schemas.microsoft.com/office/powerpoint/2010/main" val="2600810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BCF3C-F589-470A-A24A-88E749CA6306}"/>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B5C0EB41-0771-46A1-8446-BC00112BB177}"/>
              </a:ext>
            </a:extLst>
          </p:cNvPr>
          <p:cNvSpPr>
            <a:spLocks noGrp="1"/>
          </p:cNvSpPr>
          <p:nvPr>
            <p:ph sz="half" idx="1"/>
          </p:nvPr>
        </p:nvSpPr>
        <p:spPr/>
        <p:txBody>
          <a:bodyPr>
            <a:normAutofit fontScale="92500" lnSpcReduction="10000"/>
          </a:bodyPr>
          <a:lstStyle/>
          <a:p>
            <a:pPr marL="0" indent="0" algn="just">
              <a:buNone/>
            </a:pPr>
            <a:r>
              <a:rPr lang="en-GB" sz="2000" dirty="0"/>
              <a:t>Situation ethics is an approach to Christian ethics which argues that the rightness or wrongness of an action cannot be determined in advance of the actual concrete situation wherein those acts will take place.</a:t>
            </a:r>
          </a:p>
          <a:p>
            <a:pPr marL="0" indent="0" algn="just">
              <a:buNone/>
            </a:pPr>
            <a:r>
              <a:rPr lang="en-GB" sz="2000" dirty="0"/>
              <a:t>This approach stresses the contextual nature of ethical instances – each ethical quandary comes from within a specific and particular set of contextual factors which must have an influence on the way we reason about the ethical quandary. </a:t>
            </a:r>
          </a:p>
          <a:p>
            <a:pPr marL="0" indent="0" algn="just">
              <a:buNone/>
            </a:pPr>
            <a:r>
              <a:rPr lang="en-GB" sz="2000" dirty="0"/>
              <a:t>The book “Situation Ethics: The New Morality” by John Fletcher (Westminster John Knox, 1966) is generally considered the classic text on the subject. </a:t>
            </a:r>
          </a:p>
        </p:txBody>
      </p:sp>
      <p:pic>
        <p:nvPicPr>
          <p:cNvPr id="5" name="Content Placeholder 5" descr="A picture containing text&#10;&#10;Description automatically generated">
            <a:extLst>
              <a:ext uri="{FF2B5EF4-FFF2-40B4-BE49-F238E27FC236}">
                <a16:creationId xmlns:a16="http://schemas.microsoft.com/office/drawing/2014/main" id="{C94E3539-3232-4188-96FC-B47A1D6DDAD5}"/>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903205" y="641311"/>
            <a:ext cx="3152222" cy="4746549"/>
          </a:xfrm>
        </p:spPr>
      </p:pic>
    </p:spTree>
    <p:extLst>
      <p:ext uri="{BB962C8B-B14F-4D97-AF65-F5344CB8AC3E}">
        <p14:creationId xmlns:p14="http://schemas.microsoft.com/office/powerpoint/2010/main" val="2449382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C81E7-DF22-479A-AB3B-D16F8A3FBCAD}"/>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A11E60FE-8CA9-45F6-9556-5C2CE0F2634E}"/>
              </a:ext>
            </a:extLst>
          </p:cNvPr>
          <p:cNvSpPr>
            <a:spLocks noGrp="1"/>
          </p:cNvSpPr>
          <p:nvPr>
            <p:ph sz="half" idx="1"/>
          </p:nvPr>
        </p:nvSpPr>
        <p:spPr/>
        <p:txBody>
          <a:bodyPr>
            <a:normAutofit fontScale="92500" lnSpcReduction="20000"/>
          </a:bodyPr>
          <a:lstStyle/>
          <a:p>
            <a:pPr marL="0" indent="0">
              <a:buNone/>
            </a:pPr>
            <a:r>
              <a:rPr lang="en-GB" sz="2000" dirty="0"/>
              <a:t>Fletcher considers that the New Testament grounds a Christian ethic of love over any form of legalism – the expression of love in a particular instance can provide the ethical grounds to overcome any set ethical laws or regulations.</a:t>
            </a:r>
          </a:p>
          <a:p>
            <a:pPr marL="0" indent="0">
              <a:buNone/>
            </a:pPr>
            <a:r>
              <a:rPr lang="en-GB" sz="2000" dirty="0"/>
              <a:t>He is critical of both deontological (duty) and consequentialist approaches to ethics, arguing that the only moral duty for the Christian is the duty to love God, by loving the neighbour. </a:t>
            </a:r>
          </a:p>
          <a:p>
            <a:pPr marL="0" indent="0">
              <a:buNone/>
            </a:pPr>
            <a:r>
              <a:rPr lang="en-GB" sz="2000" dirty="0"/>
              <a:t>Whereas, deontological forms of Christian ethics like those which draw upon a Kantian moral philosophy in arguing that certain moral principles are categorically imperative, Christian situation ethics argues that in some circumstances some usually right act may, if performed, be ‘bad’, and vice-versa. </a:t>
            </a:r>
          </a:p>
          <a:p>
            <a:pPr marL="0" indent="0">
              <a:buNone/>
            </a:pPr>
            <a:endParaRPr lang="en-GB" sz="2000" dirty="0"/>
          </a:p>
          <a:p>
            <a:pPr marL="0" indent="0">
              <a:buNone/>
            </a:pPr>
            <a:endParaRPr lang="en-GB" sz="2000" dirty="0"/>
          </a:p>
          <a:p>
            <a:endParaRPr lang="en-GB" dirty="0"/>
          </a:p>
        </p:txBody>
      </p:sp>
      <p:pic>
        <p:nvPicPr>
          <p:cNvPr id="10" name="Content Placeholder 9" descr="A picture containing grass, tree, outdoor, field&#10;&#10;Description automatically generated">
            <a:extLst>
              <a:ext uri="{FF2B5EF4-FFF2-40B4-BE49-F238E27FC236}">
                <a16:creationId xmlns:a16="http://schemas.microsoft.com/office/drawing/2014/main" id="{F81EA4CB-95FE-4213-A3AB-99D382C9FB87}"/>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432395" y="1766403"/>
            <a:ext cx="5181600" cy="3454400"/>
          </a:xfrm>
        </p:spPr>
      </p:pic>
    </p:spTree>
    <p:extLst>
      <p:ext uri="{BB962C8B-B14F-4D97-AF65-F5344CB8AC3E}">
        <p14:creationId xmlns:p14="http://schemas.microsoft.com/office/powerpoint/2010/main" val="3154677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4B20-2CF8-4EFD-9E26-B1B272AA668A}"/>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AC8D09D3-64A6-48DF-BCFA-EF30C7ABF6B1}"/>
              </a:ext>
            </a:extLst>
          </p:cNvPr>
          <p:cNvSpPr>
            <a:spLocks noGrp="1"/>
          </p:cNvSpPr>
          <p:nvPr>
            <p:ph sz="half" idx="1"/>
          </p:nvPr>
        </p:nvSpPr>
        <p:spPr/>
        <p:txBody>
          <a:bodyPr>
            <a:normAutofit fontScale="70000" lnSpcReduction="20000"/>
          </a:bodyPr>
          <a:lstStyle/>
          <a:p>
            <a:pPr marL="0" indent="0" algn="just">
              <a:buNone/>
            </a:pPr>
            <a:r>
              <a:rPr lang="en-GB" dirty="0"/>
              <a:t>Situation Ethics is informed by the America pragmatist philosophical tradition, in that that emphasis is on expediency and generally the ‘good’ is connected to the ‘useful’.</a:t>
            </a:r>
          </a:p>
          <a:p>
            <a:pPr marL="0" indent="0" algn="just">
              <a:buNone/>
            </a:pPr>
            <a:r>
              <a:rPr lang="en-GB" dirty="0"/>
              <a:t>It is also connected to forms of relativism, in that the rightness and wrongness of a particular action are always relative to context in which that action is to be performed, rather than to some timeless universally binding moral code. </a:t>
            </a:r>
          </a:p>
          <a:p>
            <a:pPr marL="0" indent="0" algn="just">
              <a:buNone/>
            </a:pPr>
            <a:r>
              <a:rPr lang="en-GB" dirty="0"/>
              <a:t>As part of this, Situation Ethics is also connected to forms of personalism, that is a focus on the individual, rather than on an external law. What is right is what makes sense to the individual, rather than necessarily what the individual is told. </a:t>
            </a:r>
          </a:p>
        </p:txBody>
      </p:sp>
      <p:pic>
        <p:nvPicPr>
          <p:cNvPr id="6" name="Content Placeholder 5" descr="A picture containing nature, colorful&#10;&#10;Description automatically generated">
            <a:extLst>
              <a:ext uri="{FF2B5EF4-FFF2-40B4-BE49-F238E27FC236}">
                <a16:creationId xmlns:a16="http://schemas.microsoft.com/office/drawing/2014/main" id="{E7FD3197-BF8C-4506-A45F-4514F85044A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52911" y="1545431"/>
            <a:ext cx="5031222" cy="3767138"/>
          </a:xfrm>
        </p:spPr>
      </p:pic>
    </p:spTree>
    <p:extLst>
      <p:ext uri="{BB962C8B-B14F-4D97-AF65-F5344CB8AC3E}">
        <p14:creationId xmlns:p14="http://schemas.microsoft.com/office/powerpoint/2010/main" val="3199252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1F0F-68A5-4418-BC54-117239F039FB}"/>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288E88D5-1D65-49D1-8916-908D3D126AAE}"/>
              </a:ext>
            </a:extLst>
          </p:cNvPr>
          <p:cNvSpPr>
            <a:spLocks noGrp="1"/>
          </p:cNvSpPr>
          <p:nvPr>
            <p:ph sz="half" idx="1"/>
          </p:nvPr>
        </p:nvSpPr>
        <p:spPr/>
        <p:txBody>
          <a:bodyPr>
            <a:normAutofit fontScale="70000" lnSpcReduction="20000"/>
          </a:bodyPr>
          <a:lstStyle/>
          <a:p>
            <a:pPr marL="0" indent="0">
              <a:buNone/>
            </a:pPr>
            <a:r>
              <a:rPr lang="en-GB" dirty="0"/>
              <a:t>In contrast, Virtue Ethics argues that the kind of persons we are is a more fundamental question than the kind of moral acts we perform. </a:t>
            </a:r>
          </a:p>
          <a:p>
            <a:pPr marL="0" indent="0">
              <a:buNone/>
            </a:pPr>
            <a:r>
              <a:rPr lang="en-GB" dirty="0"/>
              <a:t>For while we may, under some circumstances, do ‘good’ acts, these do not necessarily make us good persons.  </a:t>
            </a:r>
          </a:p>
          <a:p>
            <a:pPr marL="0" indent="0">
              <a:buNone/>
            </a:pPr>
            <a:r>
              <a:rPr lang="en-GB" dirty="0"/>
              <a:t>This idea is one I hope you recognise from touching on both Aristotle and Aquinas in previous sections, but has had a significant upswing in interest in recent years amongst Christian ethicists and theologians. </a:t>
            </a:r>
          </a:p>
          <a:p>
            <a:pPr marL="0" indent="0">
              <a:buNone/>
            </a:pPr>
            <a:r>
              <a:rPr lang="en-GB" dirty="0"/>
              <a:t>The moral philosophical work of Alasdair </a:t>
            </a:r>
            <a:r>
              <a:rPr lang="en-GB" dirty="0" err="1"/>
              <a:t>MacIntyre</a:t>
            </a:r>
            <a:r>
              <a:rPr lang="en-GB" dirty="0"/>
              <a:t> has been influential in informing this renewed appreciation of the virtues in recent Christian Ethics. </a:t>
            </a:r>
          </a:p>
          <a:p>
            <a:pPr marL="0" indent="0">
              <a:buNone/>
            </a:pPr>
            <a:endParaRPr lang="en-GB" dirty="0"/>
          </a:p>
          <a:p>
            <a:endParaRPr lang="en-GB" dirty="0"/>
          </a:p>
          <a:p>
            <a:pPr marL="0" indent="0">
              <a:buNone/>
            </a:pPr>
            <a:endParaRPr lang="en-GB" dirty="0"/>
          </a:p>
          <a:p>
            <a:endParaRPr lang="en-GB" dirty="0"/>
          </a:p>
        </p:txBody>
      </p:sp>
      <p:pic>
        <p:nvPicPr>
          <p:cNvPr id="6" name="Content Placeholder 5" descr="A picture containing text, drawing, painting, silhouette&#10;&#10;Description automatically generated">
            <a:extLst>
              <a:ext uri="{FF2B5EF4-FFF2-40B4-BE49-F238E27FC236}">
                <a16:creationId xmlns:a16="http://schemas.microsoft.com/office/drawing/2014/main" id="{6DF85600-C915-4308-8922-6B1D4D62E3DB}"/>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47501" y="1483654"/>
            <a:ext cx="4567701" cy="3767138"/>
          </a:xfrm>
        </p:spPr>
      </p:pic>
    </p:spTree>
    <p:extLst>
      <p:ext uri="{BB962C8B-B14F-4D97-AF65-F5344CB8AC3E}">
        <p14:creationId xmlns:p14="http://schemas.microsoft.com/office/powerpoint/2010/main" val="17570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A0734-DCDB-4D88-B3A2-C43CEFE91C58}"/>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2C26BA19-4BDC-4661-8E18-B92F51E43246}"/>
              </a:ext>
            </a:extLst>
          </p:cNvPr>
          <p:cNvSpPr>
            <a:spLocks noGrp="1"/>
          </p:cNvSpPr>
          <p:nvPr>
            <p:ph sz="half" idx="1"/>
          </p:nvPr>
        </p:nvSpPr>
        <p:spPr>
          <a:xfrm>
            <a:off x="838200" y="1598601"/>
            <a:ext cx="5181600" cy="3767867"/>
          </a:xfrm>
        </p:spPr>
        <p:txBody>
          <a:bodyPr>
            <a:noAutofit/>
          </a:bodyPr>
          <a:lstStyle/>
          <a:p>
            <a:pPr marL="0" indent="0">
              <a:buNone/>
            </a:pPr>
            <a:r>
              <a:rPr lang="en-US" altLang="en-US" sz="2000" dirty="0"/>
              <a:t>Initial forms of virtue ethics emphasised the development of character as the central theme of ethics, rather than trying to define 'goodness' or 'rightness’. </a:t>
            </a:r>
          </a:p>
          <a:p>
            <a:pPr marL="0" indent="0">
              <a:buNone/>
            </a:pPr>
            <a:r>
              <a:rPr lang="en-US" altLang="en-US" sz="2000" dirty="0"/>
              <a:t>It is a </a:t>
            </a:r>
            <a:r>
              <a:rPr lang="en-US" altLang="en-US" sz="2000" i="1" dirty="0"/>
              <a:t>eudemonistic</a:t>
            </a:r>
            <a:r>
              <a:rPr lang="en-US" altLang="en-US" sz="2000" dirty="0"/>
              <a:t> theory as it holds 'happiness' to be the highest goal for human flourishing. </a:t>
            </a:r>
          </a:p>
          <a:p>
            <a:pPr marL="0" indent="0">
              <a:buNone/>
            </a:pPr>
            <a:r>
              <a:rPr lang="en-US" altLang="en-US" sz="2000" dirty="0"/>
              <a:t>According to Aristotle, we attain happiness by cultivating both intellectual and moral virtue. We become virtuous by habit: we deliberately and consistently choose the mean between excess and deficiency until it becomes second-nature.</a:t>
            </a:r>
          </a:p>
          <a:p>
            <a:endParaRPr lang="en-GB" dirty="0"/>
          </a:p>
        </p:txBody>
      </p:sp>
      <p:sp>
        <p:nvSpPr>
          <p:cNvPr id="4" name="Content Placeholder 3">
            <a:extLst>
              <a:ext uri="{FF2B5EF4-FFF2-40B4-BE49-F238E27FC236}">
                <a16:creationId xmlns:a16="http://schemas.microsoft.com/office/drawing/2014/main" id="{65EBBB4E-C862-4610-AE27-DF3C18A80824}"/>
              </a:ext>
            </a:extLst>
          </p:cNvPr>
          <p:cNvSpPr>
            <a:spLocks noGrp="1"/>
          </p:cNvSpPr>
          <p:nvPr>
            <p:ph sz="half" idx="2"/>
          </p:nvPr>
        </p:nvSpPr>
        <p:spPr>
          <a:xfrm>
            <a:off x="6172202" y="1690688"/>
            <a:ext cx="5273566" cy="3767867"/>
          </a:xfrm>
        </p:spPr>
        <p:txBody>
          <a:bodyPr>
            <a:normAutofit/>
          </a:bodyPr>
          <a:lstStyle/>
          <a:p>
            <a:pPr marL="0" indent="0">
              <a:lnSpc>
                <a:spcPct val="150000"/>
              </a:lnSpc>
              <a:buNone/>
            </a:pPr>
            <a:r>
              <a:rPr lang="en-US" altLang="en-US" i="1" dirty="0">
                <a:latin typeface="Aparajita" panose="02020603050405020304" pitchFamily="18" charset="0"/>
                <a:cs typeface="Aparajita" panose="02020603050405020304" pitchFamily="18" charset="0"/>
              </a:rPr>
              <a:t>“We are what we repeatedly do.  Excellence, then, is not an act, but a habit.”</a:t>
            </a:r>
            <a:br>
              <a:rPr lang="en-US" altLang="en-US" sz="2800" i="1" dirty="0">
                <a:latin typeface="Aparajita" panose="02020603050405020304" pitchFamily="18" charset="0"/>
                <a:cs typeface="Aparajita" panose="02020603050405020304" pitchFamily="18" charset="0"/>
              </a:rPr>
            </a:br>
            <a:r>
              <a:rPr lang="en-US" altLang="en-US" sz="2000" b="1" i="1" dirty="0">
                <a:latin typeface="Aparajita" panose="02020603050405020304" pitchFamily="18" charset="0"/>
                <a:cs typeface="Aparajita" panose="02020603050405020304" pitchFamily="18" charset="0"/>
              </a:rPr>
              <a:t>Aristotle, Nicomachean Ethics</a:t>
            </a:r>
          </a:p>
          <a:p>
            <a:endParaRPr lang="en-GB" dirty="0"/>
          </a:p>
        </p:txBody>
      </p:sp>
    </p:spTree>
    <p:extLst>
      <p:ext uri="{BB962C8B-B14F-4D97-AF65-F5344CB8AC3E}">
        <p14:creationId xmlns:p14="http://schemas.microsoft.com/office/powerpoint/2010/main" val="1314452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098EF-AD5F-4C87-8191-9A6033E9A287}"/>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A03D619D-6DC8-41EA-A1D1-263E2B9AE48E}"/>
              </a:ext>
            </a:extLst>
          </p:cNvPr>
          <p:cNvSpPr>
            <a:spLocks noGrp="1"/>
          </p:cNvSpPr>
          <p:nvPr>
            <p:ph sz="half" idx="1"/>
          </p:nvPr>
        </p:nvSpPr>
        <p:spPr/>
        <p:txBody>
          <a:bodyPr>
            <a:normAutofit fontScale="62500" lnSpcReduction="20000"/>
          </a:bodyPr>
          <a:lstStyle/>
          <a:p>
            <a:pPr marL="0" indent="0">
              <a:buNone/>
            </a:pPr>
            <a:r>
              <a:rPr lang="en-GB" dirty="0"/>
              <a:t>For Aristotle, although we are naturally suited to moral goodness, we do not have an innate inclination towards them. </a:t>
            </a:r>
          </a:p>
          <a:p>
            <a:pPr marL="0" indent="0">
              <a:buNone/>
            </a:pPr>
            <a:r>
              <a:rPr lang="en-GB" dirty="0"/>
              <a:t>Rather, your habits and inclination develop with practice, and with practice and diligence you can develop a habitual and natural tendency towards right action. </a:t>
            </a:r>
          </a:p>
          <a:p>
            <a:pPr marL="0" indent="0">
              <a:buNone/>
            </a:pPr>
            <a:r>
              <a:rPr lang="en-GB" dirty="0"/>
              <a:t>The ideal action, for Aristotle, is doing the right thing because you want to do the right thing – you desire to act virtuously, and so you do. </a:t>
            </a:r>
          </a:p>
          <a:p>
            <a:pPr marL="0" indent="0">
              <a:buNone/>
            </a:pPr>
            <a:r>
              <a:rPr lang="en-GB" dirty="0"/>
              <a:t>If you act selfishly, then you will become a selfish person. Eventually, what feels right to you may be very wrong. </a:t>
            </a:r>
          </a:p>
          <a:p>
            <a:pPr marL="0" indent="0">
              <a:buNone/>
            </a:pPr>
            <a:r>
              <a:rPr lang="en-GB" dirty="0"/>
              <a:t>Thus, we must choose to be virtuous – our desire and our judgement must come to be in agreement. </a:t>
            </a:r>
          </a:p>
        </p:txBody>
      </p:sp>
      <p:pic>
        <p:nvPicPr>
          <p:cNvPr id="6" name="Content Placeholder 5" descr="A picture containing grass, tree, outdoor, plant&#10;&#10;Description automatically generated">
            <a:extLst>
              <a:ext uri="{FF2B5EF4-FFF2-40B4-BE49-F238E27FC236}">
                <a16:creationId xmlns:a16="http://schemas.microsoft.com/office/drawing/2014/main" id="{46403510-A7F5-4004-9344-B402F041271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31434" y="710503"/>
            <a:ext cx="3761755" cy="4609710"/>
          </a:xfrm>
        </p:spPr>
      </p:pic>
    </p:spTree>
    <p:extLst>
      <p:ext uri="{BB962C8B-B14F-4D97-AF65-F5344CB8AC3E}">
        <p14:creationId xmlns:p14="http://schemas.microsoft.com/office/powerpoint/2010/main" val="1739656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C59A5-4491-406E-939D-C7762138A827}"/>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75BC2915-1ED8-47E6-A197-F569D1E18C28}"/>
              </a:ext>
            </a:extLst>
          </p:cNvPr>
          <p:cNvSpPr>
            <a:spLocks noGrp="1"/>
          </p:cNvSpPr>
          <p:nvPr>
            <p:ph sz="half" idx="1"/>
          </p:nvPr>
        </p:nvSpPr>
        <p:spPr>
          <a:xfrm>
            <a:off x="838201" y="1690688"/>
            <a:ext cx="5181600" cy="3767867"/>
          </a:xfrm>
        </p:spPr>
        <p:txBody>
          <a:bodyPr>
            <a:noAutofit/>
          </a:bodyPr>
          <a:lstStyle/>
          <a:p>
            <a:pPr marL="0" indent="0">
              <a:buNone/>
            </a:pPr>
            <a:r>
              <a:rPr lang="en-US" sz="2000" dirty="0"/>
              <a:t>Why this contemporary alignment with virtue ethics among Christian thinkers? Virtue Ethics has become a popular topic of study because it offers a number of differing attitudes to moral reflection:</a:t>
            </a:r>
            <a:br>
              <a:rPr lang="en-US" sz="2000" dirty="0"/>
            </a:br>
            <a:br>
              <a:rPr lang="en-US" sz="2000" dirty="0"/>
            </a:br>
            <a:r>
              <a:rPr lang="en-US" sz="2000" b="1" dirty="0"/>
              <a:t>It provides new insights into moral education</a:t>
            </a:r>
          </a:p>
          <a:p>
            <a:pPr marL="457200" lvl="1" indent="0">
              <a:buNone/>
            </a:pPr>
            <a:r>
              <a:rPr lang="en-US" sz="2000" dirty="0"/>
              <a:t>Approaches moral learning as a skill</a:t>
            </a:r>
          </a:p>
          <a:p>
            <a:pPr marL="457200" lvl="1" indent="0">
              <a:buNone/>
            </a:pPr>
            <a:r>
              <a:rPr lang="en-US" sz="2000" dirty="0"/>
              <a:t>Involves the whole self: attitudes, knowledge, skill, emotion</a:t>
            </a:r>
          </a:p>
          <a:p>
            <a:endParaRPr lang="en-GB" sz="3600" dirty="0"/>
          </a:p>
        </p:txBody>
      </p:sp>
      <p:sp>
        <p:nvSpPr>
          <p:cNvPr id="4" name="Content Placeholder 3">
            <a:extLst>
              <a:ext uri="{FF2B5EF4-FFF2-40B4-BE49-F238E27FC236}">
                <a16:creationId xmlns:a16="http://schemas.microsoft.com/office/drawing/2014/main" id="{C5C38D85-6427-49A5-97F7-BC958157F8C4}"/>
              </a:ext>
            </a:extLst>
          </p:cNvPr>
          <p:cNvSpPr>
            <a:spLocks noGrp="1"/>
          </p:cNvSpPr>
          <p:nvPr>
            <p:ph sz="half" idx="2"/>
          </p:nvPr>
        </p:nvSpPr>
        <p:spPr>
          <a:xfrm>
            <a:off x="6172201" y="1690688"/>
            <a:ext cx="5181600" cy="3767867"/>
          </a:xfrm>
        </p:spPr>
        <p:txBody>
          <a:bodyPr>
            <a:noAutofit/>
          </a:bodyPr>
          <a:lstStyle/>
          <a:p>
            <a:pPr marL="0" indent="0">
              <a:buNone/>
            </a:pPr>
            <a:r>
              <a:rPr lang="en-US" sz="2000" b="1" dirty="0"/>
              <a:t>It reorients moral theory toward excellence</a:t>
            </a:r>
          </a:p>
          <a:p>
            <a:pPr marL="457200" lvl="1" indent="0">
              <a:buNone/>
            </a:pPr>
            <a:r>
              <a:rPr lang="en-US" sz="2000" dirty="0"/>
              <a:t>Utilitarianism and deontology tend to focus on the moral minimum—what is the least we should be doing</a:t>
            </a:r>
          </a:p>
          <a:p>
            <a:pPr marL="0" indent="0">
              <a:buNone/>
            </a:pPr>
            <a:r>
              <a:rPr lang="en-US" sz="2000" b="1" dirty="0"/>
              <a:t>It reorients moral thought from the actions we perform to ourselves as agents</a:t>
            </a:r>
          </a:p>
          <a:p>
            <a:pPr marL="457200" lvl="1" indent="0">
              <a:buNone/>
            </a:pPr>
            <a:r>
              <a:rPr lang="en-US" sz="2000" dirty="0"/>
              <a:t>Not, is this action right or wrong, good or bad but…</a:t>
            </a:r>
          </a:p>
          <a:p>
            <a:pPr marL="457200" lvl="1" indent="0">
              <a:buNone/>
            </a:pPr>
            <a:r>
              <a:rPr lang="en-US" sz="2000" dirty="0"/>
              <a:t>Can this action be integrated into the moral career of a good, virtuous, person?</a:t>
            </a:r>
          </a:p>
          <a:p>
            <a:endParaRPr lang="en-GB" sz="3600" dirty="0"/>
          </a:p>
        </p:txBody>
      </p:sp>
    </p:spTree>
    <p:extLst>
      <p:ext uri="{BB962C8B-B14F-4D97-AF65-F5344CB8AC3E}">
        <p14:creationId xmlns:p14="http://schemas.microsoft.com/office/powerpoint/2010/main" val="2937399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91F0F-68A5-4418-BC54-117239F039FB}"/>
              </a:ext>
            </a:extLst>
          </p:cNvPr>
          <p:cNvSpPr>
            <a:spLocks noGrp="1"/>
          </p:cNvSpPr>
          <p:nvPr>
            <p:ph type="title"/>
          </p:nvPr>
        </p:nvSpPr>
        <p:spPr/>
        <p:txBody>
          <a:bodyPr/>
          <a:lstStyle/>
          <a:p>
            <a:r>
              <a:rPr lang="en-GB" dirty="0"/>
              <a:t>Virtue Ethics</a:t>
            </a:r>
          </a:p>
        </p:txBody>
      </p:sp>
      <p:sp>
        <p:nvSpPr>
          <p:cNvPr id="3" name="Content Placeholder 2">
            <a:extLst>
              <a:ext uri="{FF2B5EF4-FFF2-40B4-BE49-F238E27FC236}">
                <a16:creationId xmlns:a16="http://schemas.microsoft.com/office/drawing/2014/main" id="{288E88D5-1D65-49D1-8916-908D3D126AAE}"/>
              </a:ext>
            </a:extLst>
          </p:cNvPr>
          <p:cNvSpPr>
            <a:spLocks noGrp="1"/>
          </p:cNvSpPr>
          <p:nvPr>
            <p:ph sz="half" idx="1"/>
          </p:nvPr>
        </p:nvSpPr>
        <p:spPr/>
        <p:txBody>
          <a:bodyPr>
            <a:noAutofit/>
          </a:bodyPr>
          <a:lstStyle/>
          <a:p>
            <a:pPr marL="0" indent="0">
              <a:buNone/>
            </a:pPr>
            <a:r>
              <a:rPr lang="en-GB" sz="2000" dirty="0" err="1"/>
              <a:t>MacIntyre’s</a:t>
            </a:r>
            <a:r>
              <a:rPr lang="en-GB" sz="2000" dirty="0"/>
              <a:t> virtue ethics argues that moral communities and the particularistic narratives by which they story themselves are crucial for the formation of moral agents.</a:t>
            </a:r>
          </a:p>
          <a:p>
            <a:pPr marL="0" indent="0">
              <a:buNone/>
            </a:pPr>
            <a:endParaRPr lang="en-GB" sz="2000" dirty="0"/>
          </a:p>
          <a:p>
            <a:pPr marL="0" indent="0">
              <a:buNone/>
            </a:pPr>
            <a:r>
              <a:rPr lang="en-GB" sz="2000" dirty="0"/>
              <a:t>It is not enough to merely do one or two good acts in disconnected instances, but we must seek to build moral character through our moral choices. By developing our ability to apply our ethical principles to new situations, we are able to craft and practice our ethical judgement and develop the virtues that the tradition values. </a:t>
            </a:r>
          </a:p>
        </p:txBody>
      </p:sp>
      <p:sp>
        <p:nvSpPr>
          <p:cNvPr id="4" name="Content Placeholder 3">
            <a:extLst>
              <a:ext uri="{FF2B5EF4-FFF2-40B4-BE49-F238E27FC236}">
                <a16:creationId xmlns:a16="http://schemas.microsoft.com/office/drawing/2014/main" id="{3CB2BEB4-0F24-4154-A1FF-2973415D1EC8}"/>
              </a:ext>
            </a:extLst>
          </p:cNvPr>
          <p:cNvSpPr>
            <a:spLocks noGrp="1"/>
          </p:cNvSpPr>
          <p:nvPr>
            <p:ph sz="half" idx="2"/>
          </p:nvPr>
        </p:nvSpPr>
        <p:spPr>
          <a:xfrm>
            <a:off x="6172200" y="365125"/>
            <a:ext cx="5181600" cy="5228367"/>
          </a:xfrm>
        </p:spPr>
        <p:txBody>
          <a:bodyPr>
            <a:noAutofit/>
          </a:bodyPr>
          <a:lstStyle/>
          <a:p>
            <a:pPr marL="0" indent="0">
              <a:lnSpc>
                <a:spcPct val="170000"/>
              </a:lnSpc>
              <a:buNone/>
            </a:pPr>
            <a:r>
              <a:rPr lang="en-GB" sz="1600" i="1" dirty="0">
                <a:latin typeface="Aparajita" panose="02020603050405020304" pitchFamily="18" charset="0"/>
                <a:cs typeface="Aparajita" panose="02020603050405020304" pitchFamily="18" charset="0"/>
              </a:rPr>
              <a:t>“A key part of my thesis has been that modern moral utterance and practice can only be understood as a series of fragmented survivals from an older past and that insoluble problems which they have generated for modern moral theorists will remain insoluble until this is well understood. If the deontological character of moral judgements is the ghost of conceptions of divine law which are quite alien to the metaphysics of modernity and if the teleological character is similarly the ghost of conceptions of human nature and activity which are equally not at home in the modern world, we should expect the problems of understanding and of assigning an intelligible status to moral judgements both continually to arise and as equally to prove inhospitable to philosophical solutions.”</a:t>
            </a:r>
            <a:br>
              <a:rPr lang="en-GB" sz="1600" i="1" dirty="0">
                <a:latin typeface="Aparajita" panose="02020603050405020304" pitchFamily="18" charset="0"/>
                <a:cs typeface="Aparajita" panose="02020603050405020304" pitchFamily="18" charset="0"/>
              </a:rPr>
            </a:br>
            <a:r>
              <a:rPr lang="en-GB" sz="1600" b="1" i="1" dirty="0" err="1">
                <a:latin typeface="Aparajita" panose="02020603050405020304" pitchFamily="18" charset="0"/>
                <a:cs typeface="Aparajita" panose="02020603050405020304" pitchFamily="18" charset="0"/>
              </a:rPr>
              <a:t>MacIntyre</a:t>
            </a:r>
            <a:r>
              <a:rPr lang="en-GB" sz="1600" b="1" i="1" dirty="0">
                <a:latin typeface="Aparajita" panose="02020603050405020304" pitchFamily="18" charset="0"/>
                <a:cs typeface="Aparajita" panose="02020603050405020304" pitchFamily="18" charset="0"/>
              </a:rPr>
              <a:t>, After Virtue</a:t>
            </a:r>
            <a:endParaRPr lang="en-GB" sz="1600" b="1" dirty="0"/>
          </a:p>
        </p:txBody>
      </p:sp>
    </p:spTree>
    <p:extLst>
      <p:ext uri="{BB962C8B-B14F-4D97-AF65-F5344CB8AC3E}">
        <p14:creationId xmlns:p14="http://schemas.microsoft.com/office/powerpoint/2010/main" val="2261975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C79B-9391-4184-8D8E-C791B8E2B604}"/>
              </a:ext>
            </a:extLst>
          </p:cNvPr>
          <p:cNvSpPr>
            <a:spLocks noGrp="1"/>
          </p:cNvSpPr>
          <p:nvPr>
            <p:ph type="title"/>
          </p:nvPr>
        </p:nvSpPr>
        <p:spPr/>
        <p:txBody>
          <a:bodyPr/>
          <a:lstStyle/>
          <a:p>
            <a:r>
              <a:rPr lang="en-GB" dirty="0"/>
              <a:t>Situation and Virtue Ethics</a:t>
            </a:r>
          </a:p>
        </p:txBody>
      </p:sp>
      <p:sp>
        <p:nvSpPr>
          <p:cNvPr id="3" name="Content Placeholder 2">
            <a:extLst>
              <a:ext uri="{FF2B5EF4-FFF2-40B4-BE49-F238E27FC236}">
                <a16:creationId xmlns:a16="http://schemas.microsoft.com/office/drawing/2014/main" id="{63B2EB30-B1E7-49A2-B2C8-81E55052E328}"/>
              </a:ext>
            </a:extLst>
          </p:cNvPr>
          <p:cNvSpPr>
            <a:spLocks noGrp="1"/>
          </p:cNvSpPr>
          <p:nvPr>
            <p:ph sz="half" idx="1"/>
          </p:nvPr>
        </p:nvSpPr>
        <p:spPr/>
        <p:txBody>
          <a:bodyPr>
            <a:noAutofit/>
          </a:bodyPr>
          <a:lstStyle/>
          <a:p>
            <a:pPr marL="0" indent="0">
              <a:buNone/>
            </a:pPr>
            <a:r>
              <a:rPr lang="en-US" sz="1800" dirty="0"/>
              <a:t>This notion of community, and its tradition, is incredibly important for the attraction of Virtue Ethics for the Christian tradition. </a:t>
            </a:r>
          </a:p>
          <a:p>
            <a:pPr marL="0" indent="0">
              <a:buNone/>
            </a:pPr>
            <a:r>
              <a:rPr lang="en-US" sz="1800" dirty="0" err="1"/>
              <a:t>MacIntyre</a:t>
            </a:r>
            <a:r>
              <a:rPr lang="en-US" sz="1800" dirty="0"/>
              <a:t> brings out the communitarianism seen in Aristotle, and argues that the perfection of moral </a:t>
            </a:r>
            <a:r>
              <a:rPr lang="en-GB" sz="1800" dirty="0"/>
              <a:t>behaviour</a:t>
            </a:r>
            <a:r>
              <a:rPr lang="en-US" sz="1800" dirty="0"/>
              <a:t> occurs only within structured and coherent traditions – we learn how do to good, by imitating and reacting to those around this. </a:t>
            </a:r>
          </a:p>
          <a:p>
            <a:pPr marL="0" indent="0">
              <a:buNone/>
            </a:pPr>
            <a:r>
              <a:rPr lang="en-US" sz="1800" dirty="0"/>
              <a:t>This makes the Christian community the pre-eminent field for the perfection of Christian moral behaviour and makes the ecclesiology (reflection on the nature and makeup of the Church) of Christianity vitally important. </a:t>
            </a:r>
          </a:p>
          <a:p>
            <a:pPr marL="0" indent="0">
              <a:buNone/>
            </a:pPr>
            <a:endParaRPr lang="en-GB" dirty="0"/>
          </a:p>
        </p:txBody>
      </p:sp>
      <p:sp>
        <p:nvSpPr>
          <p:cNvPr id="4" name="Content Placeholder 3">
            <a:extLst>
              <a:ext uri="{FF2B5EF4-FFF2-40B4-BE49-F238E27FC236}">
                <a16:creationId xmlns:a16="http://schemas.microsoft.com/office/drawing/2014/main" id="{C43C792A-274A-4F8E-8909-77A8E06C97AB}"/>
              </a:ext>
            </a:extLst>
          </p:cNvPr>
          <p:cNvSpPr>
            <a:spLocks noGrp="1"/>
          </p:cNvSpPr>
          <p:nvPr>
            <p:ph sz="half" idx="2"/>
          </p:nvPr>
        </p:nvSpPr>
        <p:spPr>
          <a:xfrm>
            <a:off x="6544266" y="1623827"/>
            <a:ext cx="5181600" cy="3767867"/>
          </a:xfrm>
        </p:spPr>
        <p:txBody>
          <a:bodyPr>
            <a:noAutofit/>
          </a:bodyPr>
          <a:lstStyle/>
          <a:p>
            <a:pPr marL="0" indent="0">
              <a:lnSpc>
                <a:spcPct val="170000"/>
              </a:lnSpc>
              <a:buNone/>
            </a:pPr>
            <a:r>
              <a:rPr lang="en-US" sz="2000" i="1" dirty="0">
                <a:latin typeface="Aparajita" panose="02020603050405020304" pitchFamily="18" charset="0"/>
                <a:cs typeface="Aparajita" panose="02020603050405020304" pitchFamily="18" charset="0"/>
              </a:rPr>
              <a:t>“A virtue is an acquired human quality the possession and exercise of which tend to enable us to achieve those goods which are internal to practices and the lack of which effectively prevents us from achieving any such goods.”</a:t>
            </a:r>
            <a:br>
              <a:rPr lang="en-US" sz="2000" i="1" dirty="0">
                <a:latin typeface="Aparajita" panose="02020603050405020304" pitchFamily="18" charset="0"/>
                <a:cs typeface="Aparajita" panose="02020603050405020304" pitchFamily="18" charset="0"/>
              </a:rPr>
            </a:br>
            <a:br>
              <a:rPr lang="en-US" sz="2000" i="1" dirty="0">
                <a:latin typeface="Aparajita" panose="02020603050405020304" pitchFamily="18" charset="0"/>
                <a:cs typeface="Aparajita" panose="02020603050405020304" pitchFamily="18" charset="0"/>
              </a:rPr>
            </a:br>
            <a:r>
              <a:rPr lang="en-US" sz="2000" b="1" i="1" dirty="0" err="1">
                <a:latin typeface="Aparajita" panose="02020603050405020304" pitchFamily="18" charset="0"/>
                <a:cs typeface="Aparajita" panose="02020603050405020304" pitchFamily="18" charset="0"/>
              </a:rPr>
              <a:t>MacIntyre</a:t>
            </a:r>
            <a:r>
              <a:rPr lang="en-US" sz="2000" b="1" i="1" dirty="0">
                <a:latin typeface="Aparajita" panose="02020603050405020304" pitchFamily="18" charset="0"/>
                <a:cs typeface="Aparajita" panose="02020603050405020304" pitchFamily="18" charset="0"/>
              </a:rPr>
              <a:t>, After Virtue</a:t>
            </a:r>
          </a:p>
          <a:p>
            <a:endParaRPr lang="en-GB" sz="20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3668949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77500" lnSpcReduction="20000"/>
          </a:bodyPr>
          <a:lstStyle/>
          <a:p>
            <a:pPr marL="0" indent="0">
              <a:buNone/>
            </a:pPr>
            <a:r>
              <a:rPr lang="en-GB" dirty="0"/>
              <a:t>The compulsory reading for this section is:</a:t>
            </a:r>
            <a:br>
              <a:rPr lang="en-GB" dirty="0"/>
            </a:br>
            <a:r>
              <a:rPr lang="en-GB" dirty="0"/>
              <a:t>Gill, R (2017) ‘Cult books revisited: Joseph Fletcher’s </a:t>
            </a:r>
            <a:r>
              <a:rPr lang="en-GB" i="1" dirty="0"/>
              <a:t>Situation Ethics</a:t>
            </a:r>
            <a:r>
              <a:rPr lang="en-GB" dirty="0"/>
              <a:t>’, </a:t>
            </a:r>
            <a:r>
              <a:rPr lang="en-GB" i="1" dirty="0"/>
              <a:t>Theology</a:t>
            </a:r>
            <a:r>
              <a:rPr lang="en-GB" dirty="0"/>
              <a:t>, 120:2, pp. 93-99</a:t>
            </a:r>
          </a:p>
          <a:p>
            <a:pPr marL="0" indent="0">
              <a:buNone/>
            </a:pPr>
            <a:r>
              <a:rPr lang="en-GB" dirty="0"/>
              <a:t>Sanford, Jonathan J. "INTRODUCTION." In </a:t>
            </a:r>
            <a:r>
              <a:rPr lang="en-GB" i="1" dirty="0"/>
              <a:t>Before Virtue</a:t>
            </a:r>
            <a:r>
              <a:rPr lang="en-GB" dirty="0"/>
              <a:t>, 1-20. Washington, D.C.: Catholic University of America Press, 2015</a:t>
            </a:r>
          </a:p>
          <a:p>
            <a:pPr marL="0" indent="0">
              <a:buNone/>
            </a:pPr>
            <a:endParaRPr lang="en-GB" dirty="0"/>
          </a:p>
          <a:p>
            <a:pPr marL="0" indent="0">
              <a:buNone/>
            </a:pPr>
            <a:r>
              <a:rPr lang="en-GB" dirty="0"/>
              <a:t>I would also recommend both “Origins of Contemporary Virtue Ethics” and “Moral Philosophy and Contemporary Virtue Ethics” in the same volume. All are available on the Moodle page. </a:t>
            </a:r>
          </a:p>
          <a:p>
            <a:pPr marL="0" indent="0">
              <a:buNone/>
            </a:pPr>
            <a:endParaRPr lang="en-GB" dirty="0"/>
          </a:p>
        </p:txBody>
      </p:sp>
      <p:pic>
        <p:nvPicPr>
          <p:cNvPr id="7" name="Content Placeholder 6" descr="A picture containing text&#10;&#10;Description automatically generated">
            <a:extLst>
              <a:ext uri="{FF2B5EF4-FFF2-40B4-BE49-F238E27FC236}">
                <a16:creationId xmlns:a16="http://schemas.microsoft.com/office/drawing/2014/main" id="{0BB99ABB-8DB2-4BBF-8E48-240FC2A52F4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33219" y="494151"/>
            <a:ext cx="3143638" cy="4883118"/>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974</TotalTime>
  <Words>2374</Words>
  <Application>Microsoft Office PowerPoint</Application>
  <PresentationFormat>Widescreen</PresentationFormat>
  <Paragraphs>104</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Aparajita</vt:lpstr>
      <vt:lpstr>Arial</vt:lpstr>
      <vt:lpstr>Calibri</vt:lpstr>
      <vt:lpstr>Calibri Light</vt:lpstr>
      <vt:lpstr>Lampeter</vt:lpstr>
      <vt:lpstr>Introduction to Christian Ethics – Contemporary Ethical Theories</vt:lpstr>
      <vt:lpstr>Contemporary Ethical Theories</vt:lpstr>
      <vt:lpstr>Modernity</vt:lpstr>
      <vt:lpstr>Modernity</vt:lpstr>
      <vt:lpstr>PowerPoint Presentation</vt:lpstr>
      <vt:lpstr>Modernity</vt:lpstr>
      <vt:lpstr>Modernity</vt:lpstr>
      <vt:lpstr>Post-Modernity</vt:lpstr>
      <vt:lpstr>Christian Ethics in (Post-)Modernity</vt:lpstr>
      <vt:lpstr>Situation and Virtue Ethics</vt:lpstr>
      <vt:lpstr>Situation and Virtue Ethics</vt:lpstr>
      <vt:lpstr>Situation and Virtue Ethics</vt:lpstr>
      <vt:lpstr>Situation and Virtue Ethics</vt:lpstr>
      <vt:lpstr>Situation and Virtue Ethics</vt:lpstr>
      <vt:lpstr>Situation and Virtue Ethics</vt:lpstr>
      <vt:lpstr>Situation and Virtue Ethics</vt:lpstr>
      <vt:lpstr>Situation and Virtue Ethics</vt:lpstr>
      <vt:lpstr>Situation and Virtue Ethics</vt:lpstr>
      <vt:lpstr>Virtue Ethics</vt:lpstr>
      <vt:lpstr>Situation and Virtue Ethics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54</cp:revision>
  <dcterms:created xsi:type="dcterms:W3CDTF">2018-09-20T09:13:54Z</dcterms:created>
  <dcterms:modified xsi:type="dcterms:W3CDTF">2021-09-04T16:01:06Z</dcterms:modified>
</cp:coreProperties>
</file>