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71" r:id="rId4"/>
    <p:sldId id="272" r:id="rId5"/>
    <p:sldId id="273" r:id="rId6"/>
    <p:sldId id="274" r:id="rId7"/>
    <p:sldId id="275" r:id="rId8"/>
    <p:sldId id="276" r:id="rId9"/>
    <p:sldId id="277" r:id="rId10"/>
    <p:sldId id="278" r:id="rId11"/>
    <p:sldId id="284" r:id="rId12"/>
    <p:sldId id="285" r:id="rId13"/>
    <p:sldId id="279" r:id="rId14"/>
    <p:sldId id="282" r:id="rId15"/>
    <p:sldId id="28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E5E9"/>
    <a:srgbClr val="CCB9A0"/>
    <a:srgbClr val="D1D5DA"/>
    <a:srgbClr val="0E244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819" autoAdjust="0"/>
  </p:normalViewPr>
  <p:slideViewPr>
    <p:cSldViewPr snapToGrid="0">
      <p:cViewPr varScale="1">
        <p:scale>
          <a:sx n="64" d="100"/>
          <a:sy n="64" d="100"/>
        </p:scale>
        <p:origin x="978" y="60"/>
      </p:cViewPr>
      <p:guideLst/>
    </p:cSldViewPr>
  </p:slideViewPr>
  <p:outlineViewPr>
    <p:cViewPr>
      <p:scale>
        <a:sx n="33" d="100"/>
        <a:sy n="33" d="100"/>
      </p:scale>
      <p:origin x="0" y="-28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iusz Fratczak (2424154)" userId="85c7b3c8-6f83-4124-80f7-954e441d4d26" providerId="ADAL" clId="{96B0C59B-A512-4057-AF7D-CB4B2AF9BE63}"/>
    <pc:docChg chg="modSld">
      <pc:chgData name="Daniel Mariusz Fratczak (2424154)" userId="85c7b3c8-6f83-4124-80f7-954e441d4d26" providerId="ADAL" clId="{96B0C59B-A512-4057-AF7D-CB4B2AF9BE63}" dt="2026-02-28T12:30:56.119" v="22" actId="20577"/>
      <pc:docMkLst>
        <pc:docMk/>
      </pc:docMkLst>
      <pc:sldChg chg="modSp mod">
        <pc:chgData name="Daniel Mariusz Fratczak (2424154)" userId="85c7b3c8-6f83-4124-80f7-954e441d4d26" providerId="ADAL" clId="{96B0C59B-A512-4057-AF7D-CB4B2AF9BE63}" dt="2026-02-28T12:30:56.119" v="22" actId="20577"/>
        <pc:sldMkLst>
          <pc:docMk/>
          <pc:sldMk cId="2819584673" sldId="256"/>
        </pc:sldMkLst>
        <pc:spChg chg="mod">
          <ac:chgData name="Daniel Mariusz Fratczak (2424154)" userId="85c7b3c8-6f83-4124-80f7-954e441d4d26" providerId="ADAL" clId="{96B0C59B-A512-4057-AF7D-CB4B2AF9BE63}" dt="2026-02-28T12:30:56.119" v="22" actId="20577"/>
          <ac:spMkLst>
            <pc:docMk/>
            <pc:sldMk cId="2819584673"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7C1E54-D2BB-4BB2-AF75-69B1AA4944B7}"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GB"/>
        </a:p>
      </dgm:t>
    </dgm:pt>
    <dgm:pt modelId="{3C78F68A-4DB3-4227-83C9-FEE63B5C292F}">
      <dgm:prSet phldrT="[Text]"/>
      <dgm:spPr/>
      <dgm:t>
        <a:bodyPr/>
        <a:lstStyle/>
        <a:p>
          <a:r>
            <a:rPr lang="en-US" dirty="0"/>
            <a:t>Core </a:t>
          </a:r>
          <a:endParaRPr lang="en-GB" dirty="0"/>
        </a:p>
      </dgm:t>
    </dgm:pt>
    <dgm:pt modelId="{8D5E38FB-0293-458C-89BC-EC6E9BCDBE12}" type="parTrans" cxnId="{40ECFBA1-D144-4ABA-A0F3-47B8970B6193}">
      <dgm:prSet/>
      <dgm:spPr/>
      <dgm:t>
        <a:bodyPr/>
        <a:lstStyle/>
        <a:p>
          <a:endParaRPr lang="en-GB"/>
        </a:p>
      </dgm:t>
    </dgm:pt>
    <dgm:pt modelId="{D4AB118D-DCD9-4E47-BD88-6358E1C9D9EC}" type="sibTrans" cxnId="{40ECFBA1-D144-4ABA-A0F3-47B8970B6193}">
      <dgm:prSet/>
      <dgm:spPr/>
      <dgm:t>
        <a:bodyPr/>
        <a:lstStyle/>
        <a:p>
          <a:endParaRPr lang="en-GB"/>
        </a:p>
      </dgm:t>
    </dgm:pt>
    <dgm:pt modelId="{B5F6897B-D87F-4593-8D9A-9C34453534F1}">
      <dgm:prSet phldrT="[Text]"/>
      <dgm:spPr/>
      <dgm:t>
        <a:bodyPr/>
        <a:lstStyle/>
        <a:p>
          <a:r>
            <a:rPr lang="en-US" dirty="0"/>
            <a:t>Developing business plan</a:t>
          </a:r>
          <a:endParaRPr lang="en-GB" dirty="0"/>
        </a:p>
      </dgm:t>
    </dgm:pt>
    <dgm:pt modelId="{ECAAF0BA-30E4-4F4B-A04B-7533B8DED43C}" type="parTrans" cxnId="{363FE9E9-234F-4474-BC52-30496DBD68FC}">
      <dgm:prSet/>
      <dgm:spPr/>
      <dgm:t>
        <a:bodyPr/>
        <a:lstStyle/>
        <a:p>
          <a:endParaRPr lang="en-GB"/>
        </a:p>
      </dgm:t>
    </dgm:pt>
    <dgm:pt modelId="{BF339633-6005-4EE0-8356-C7C0A955C646}" type="sibTrans" cxnId="{363FE9E9-234F-4474-BC52-30496DBD68FC}">
      <dgm:prSet/>
      <dgm:spPr/>
      <dgm:t>
        <a:bodyPr/>
        <a:lstStyle/>
        <a:p>
          <a:endParaRPr lang="en-GB"/>
        </a:p>
      </dgm:t>
    </dgm:pt>
    <dgm:pt modelId="{F96397C4-7976-4002-AC26-C4550AD1D5B3}">
      <dgm:prSet phldrT="[Text]"/>
      <dgm:spPr/>
      <dgm:t>
        <a:bodyPr/>
        <a:lstStyle/>
        <a:p>
          <a:r>
            <a:rPr lang="en-US" dirty="0"/>
            <a:t>Additional</a:t>
          </a:r>
          <a:endParaRPr lang="en-GB" dirty="0"/>
        </a:p>
      </dgm:t>
    </dgm:pt>
    <dgm:pt modelId="{3ACF1231-99DF-4F5B-8E5D-E8E5EDB7B6F8}" type="parTrans" cxnId="{FA004F87-FB4B-43AD-ACD2-45D3AA011F92}">
      <dgm:prSet/>
      <dgm:spPr/>
      <dgm:t>
        <a:bodyPr/>
        <a:lstStyle/>
        <a:p>
          <a:endParaRPr lang="en-GB"/>
        </a:p>
      </dgm:t>
    </dgm:pt>
    <dgm:pt modelId="{E78FB984-C678-475D-B0DB-6F40A3CBF2E8}" type="sibTrans" cxnId="{FA004F87-FB4B-43AD-ACD2-45D3AA011F92}">
      <dgm:prSet/>
      <dgm:spPr/>
      <dgm:t>
        <a:bodyPr/>
        <a:lstStyle/>
        <a:p>
          <a:endParaRPr lang="en-GB"/>
        </a:p>
      </dgm:t>
    </dgm:pt>
    <dgm:pt modelId="{61575E9C-2266-4901-8E9B-CDC09929DE0C}">
      <dgm:prSet phldrT="[Text]"/>
      <dgm:spPr/>
      <dgm:t>
        <a:bodyPr/>
        <a:lstStyle/>
        <a:p>
          <a:r>
            <a:rPr lang="en-US" dirty="0"/>
            <a:t>CRM proficiency</a:t>
          </a:r>
          <a:endParaRPr lang="en-GB" dirty="0"/>
        </a:p>
      </dgm:t>
    </dgm:pt>
    <dgm:pt modelId="{E3650B21-BE69-418C-A77D-8C8ECA3D76C7}" type="parTrans" cxnId="{1AC8908F-BA5E-4712-B5E0-A2AF509BAF49}">
      <dgm:prSet/>
      <dgm:spPr/>
      <dgm:t>
        <a:bodyPr/>
        <a:lstStyle/>
        <a:p>
          <a:endParaRPr lang="en-GB"/>
        </a:p>
      </dgm:t>
    </dgm:pt>
    <dgm:pt modelId="{977DCEFF-B82F-4D9B-8800-9CFD0E7CE5C0}" type="sibTrans" cxnId="{1AC8908F-BA5E-4712-B5E0-A2AF509BAF49}">
      <dgm:prSet/>
      <dgm:spPr/>
      <dgm:t>
        <a:bodyPr/>
        <a:lstStyle/>
        <a:p>
          <a:endParaRPr lang="en-GB"/>
        </a:p>
      </dgm:t>
    </dgm:pt>
    <dgm:pt modelId="{99D036CA-C0C6-42A1-BEDB-B0E267A33D5A}">
      <dgm:prSet phldrT="[Text]"/>
      <dgm:spPr/>
      <dgm:t>
        <a:bodyPr/>
        <a:lstStyle/>
        <a:p>
          <a:r>
            <a:rPr lang="en-US" dirty="0"/>
            <a:t>People Management</a:t>
          </a:r>
          <a:endParaRPr lang="en-GB" dirty="0"/>
        </a:p>
      </dgm:t>
    </dgm:pt>
    <dgm:pt modelId="{B67B2A4C-DDBE-4A12-9456-10532316E584}" type="parTrans" cxnId="{01FCE7CF-6290-4D7C-BB37-3B3096AC2CF6}">
      <dgm:prSet/>
      <dgm:spPr/>
      <dgm:t>
        <a:bodyPr/>
        <a:lstStyle/>
        <a:p>
          <a:endParaRPr lang="en-GB"/>
        </a:p>
      </dgm:t>
    </dgm:pt>
    <dgm:pt modelId="{948C311A-5212-4EFC-8684-122CEEF1D76B}" type="sibTrans" cxnId="{01FCE7CF-6290-4D7C-BB37-3B3096AC2CF6}">
      <dgm:prSet/>
      <dgm:spPr/>
      <dgm:t>
        <a:bodyPr/>
        <a:lstStyle/>
        <a:p>
          <a:endParaRPr lang="en-GB"/>
        </a:p>
      </dgm:t>
    </dgm:pt>
    <dgm:pt modelId="{7AD8ED91-B1B4-4959-B9D8-534D265DD15F}">
      <dgm:prSet phldrT="[Text]"/>
      <dgm:spPr/>
      <dgm:t>
        <a:bodyPr/>
        <a:lstStyle/>
        <a:p>
          <a:r>
            <a:rPr lang="en-US" dirty="0"/>
            <a:t>Financial Acumen</a:t>
          </a:r>
          <a:endParaRPr lang="en-GB" dirty="0"/>
        </a:p>
      </dgm:t>
    </dgm:pt>
    <dgm:pt modelId="{90388990-79C7-499A-B1AC-7E80DA630DC8}" type="parTrans" cxnId="{519FB2FD-4A0C-4885-AB46-8E8542AED5F1}">
      <dgm:prSet/>
      <dgm:spPr/>
      <dgm:t>
        <a:bodyPr/>
        <a:lstStyle/>
        <a:p>
          <a:endParaRPr lang="en-GB"/>
        </a:p>
      </dgm:t>
    </dgm:pt>
    <dgm:pt modelId="{8416A200-6C2D-40C6-B34F-D347E2E50900}" type="sibTrans" cxnId="{519FB2FD-4A0C-4885-AB46-8E8542AED5F1}">
      <dgm:prSet/>
      <dgm:spPr/>
      <dgm:t>
        <a:bodyPr/>
        <a:lstStyle/>
        <a:p>
          <a:endParaRPr lang="en-GB"/>
        </a:p>
      </dgm:t>
    </dgm:pt>
    <dgm:pt modelId="{EEE6D1DA-32C1-4339-AEA6-44B3FC4B01F5}" type="pres">
      <dgm:prSet presAssocID="{A77C1E54-D2BB-4BB2-AF75-69B1AA4944B7}" presName="Name0" presStyleCnt="0">
        <dgm:presLayoutVars>
          <dgm:dir/>
          <dgm:animLvl val="lvl"/>
          <dgm:resizeHandles val="exact"/>
        </dgm:presLayoutVars>
      </dgm:prSet>
      <dgm:spPr/>
    </dgm:pt>
    <dgm:pt modelId="{689A13AE-6B53-481B-8346-E8E1BCE917F5}" type="pres">
      <dgm:prSet presAssocID="{3C78F68A-4DB3-4227-83C9-FEE63B5C292F}" presName="composite" presStyleCnt="0"/>
      <dgm:spPr/>
    </dgm:pt>
    <dgm:pt modelId="{98897A8B-DE54-4AF9-9CB9-33AA5167EB01}" type="pres">
      <dgm:prSet presAssocID="{3C78F68A-4DB3-4227-83C9-FEE63B5C292F}" presName="parTx" presStyleLbl="alignNode1" presStyleIdx="0" presStyleCnt="2">
        <dgm:presLayoutVars>
          <dgm:chMax val="0"/>
          <dgm:chPref val="0"/>
          <dgm:bulletEnabled val="1"/>
        </dgm:presLayoutVars>
      </dgm:prSet>
      <dgm:spPr/>
    </dgm:pt>
    <dgm:pt modelId="{0A5E950E-2488-4F28-9D7E-04AA9DB4EAC6}" type="pres">
      <dgm:prSet presAssocID="{3C78F68A-4DB3-4227-83C9-FEE63B5C292F}" presName="desTx" presStyleLbl="alignAccFollowNode1" presStyleIdx="0" presStyleCnt="2">
        <dgm:presLayoutVars>
          <dgm:bulletEnabled val="1"/>
        </dgm:presLayoutVars>
      </dgm:prSet>
      <dgm:spPr/>
    </dgm:pt>
    <dgm:pt modelId="{CB9155D6-2D9A-4D45-9A79-88FEEDCC136E}" type="pres">
      <dgm:prSet presAssocID="{D4AB118D-DCD9-4E47-BD88-6358E1C9D9EC}" presName="space" presStyleCnt="0"/>
      <dgm:spPr/>
    </dgm:pt>
    <dgm:pt modelId="{E22FB4E0-81B5-462F-AF3A-723BE9485966}" type="pres">
      <dgm:prSet presAssocID="{F96397C4-7976-4002-AC26-C4550AD1D5B3}" presName="composite" presStyleCnt="0"/>
      <dgm:spPr/>
    </dgm:pt>
    <dgm:pt modelId="{2A2CE1A9-F2AD-4745-9F97-0F9F3ECBD077}" type="pres">
      <dgm:prSet presAssocID="{F96397C4-7976-4002-AC26-C4550AD1D5B3}" presName="parTx" presStyleLbl="alignNode1" presStyleIdx="1" presStyleCnt="2">
        <dgm:presLayoutVars>
          <dgm:chMax val="0"/>
          <dgm:chPref val="0"/>
          <dgm:bulletEnabled val="1"/>
        </dgm:presLayoutVars>
      </dgm:prSet>
      <dgm:spPr/>
    </dgm:pt>
    <dgm:pt modelId="{B10FA7DB-B478-4952-A627-C03183412120}" type="pres">
      <dgm:prSet presAssocID="{F96397C4-7976-4002-AC26-C4550AD1D5B3}" presName="desTx" presStyleLbl="alignAccFollowNode1" presStyleIdx="1" presStyleCnt="2">
        <dgm:presLayoutVars>
          <dgm:bulletEnabled val="1"/>
        </dgm:presLayoutVars>
      </dgm:prSet>
      <dgm:spPr/>
    </dgm:pt>
  </dgm:ptLst>
  <dgm:cxnLst>
    <dgm:cxn modelId="{FE37031E-96D6-4180-A853-A92D6A7487B5}" type="presOf" srcId="{99D036CA-C0C6-42A1-BEDB-B0E267A33D5A}" destId="{B10FA7DB-B478-4952-A627-C03183412120}" srcOrd="0" destOrd="2" presId="urn:microsoft.com/office/officeart/2005/8/layout/hList1"/>
    <dgm:cxn modelId="{DBCF1D6F-D2AB-43E1-8EAB-87809009C617}" type="presOf" srcId="{7AD8ED91-B1B4-4959-B9D8-534D265DD15F}" destId="{B10FA7DB-B478-4952-A627-C03183412120}" srcOrd="0" destOrd="1" presId="urn:microsoft.com/office/officeart/2005/8/layout/hList1"/>
    <dgm:cxn modelId="{4CBB9B70-EA76-4F27-9D37-2B5B3591C117}" type="presOf" srcId="{B5F6897B-D87F-4593-8D9A-9C34453534F1}" destId="{0A5E950E-2488-4F28-9D7E-04AA9DB4EAC6}" srcOrd="0" destOrd="0" presId="urn:microsoft.com/office/officeart/2005/8/layout/hList1"/>
    <dgm:cxn modelId="{FA004F87-FB4B-43AD-ACD2-45D3AA011F92}" srcId="{A77C1E54-D2BB-4BB2-AF75-69B1AA4944B7}" destId="{F96397C4-7976-4002-AC26-C4550AD1D5B3}" srcOrd="1" destOrd="0" parTransId="{3ACF1231-99DF-4F5B-8E5D-E8E5EDB7B6F8}" sibTransId="{E78FB984-C678-475D-B0DB-6F40A3CBF2E8}"/>
    <dgm:cxn modelId="{A851188F-2D33-437A-8015-E7A4B56BEC3D}" type="presOf" srcId="{3C78F68A-4DB3-4227-83C9-FEE63B5C292F}" destId="{98897A8B-DE54-4AF9-9CB9-33AA5167EB01}" srcOrd="0" destOrd="0" presId="urn:microsoft.com/office/officeart/2005/8/layout/hList1"/>
    <dgm:cxn modelId="{1AC8908F-BA5E-4712-B5E0-A2AF509BAF49}" srcId="{F96397C4-7976-4002-AC26-C4550AD1D5B3}" destId="{61575E9C-2266-4901-8E9B-CDC09929DE0C}" srcOrd="0" destOrd="0" parTransId="{E3650B21-BE69-418C-A77D-8C8ECA3D76C7}" sibTransId="{977DCEFF-B82F-4D9B-8800-9CFD0E7CE5C0}"/>
    <dgm:cxn modelId="{40ECFBA1-D144-4ABA-A0F3-47B8970B6193}" srcId="{A77C1E54-D2BB-4BB2-AF75-69B1AA4944B7}" destId="{3C78F68A-4DB3-4227-83C9-FEE63B5C292F}" srcOrd="0" destOrd="0" parTransId="{8D5E38FB-0293-458C-89BC-EC6E9BCDBE12}" sibTransId="{D4AB118D-DCD9-4E47-BD88-6358E1C9D9EC}"/>
    <dgm:cxn modelId="{CAFC7CB2-7A42-4386-9631-8BD7D59D5F59}" type="presOf" srcId="{A77C1E54-D2BB-4BB2-AF75-69B1AA4944B7}" destId="{EEE6D1DA-32C1-4339-AEA6-44B3FC4B01F5}" srcOrd="0" destOrd="0" presId="urn:microsoft.com/office/officeart/2005/8/layout/hList1"/>
    <dgm:cxn modelId="{1AED33C3-9EA8-497B-AE04-482B29AC1CD9}" type="presOf" srcId="{F96397C4-7976-4002-AC26-C4550AD1D5B3}" destId="{2A2CE1A9-F2AD-4745-9F97-0F9F3ECBD077}" srcOrd="0" destOrd="0" presId="urn:microsoft.com/office/officeart/2005/8/layout/hList1"/>
    <dgm:cxn modelId="{01FCE7CF-6290-4D7C-BB37-3B3096AC2CF6}" srcId="{F96397C4-7976-4002-AC26-C4550AD1D5B3}" destId="{99D036CA-C0C6-42A1-BEDB-B0E267A33D5A}" srcOrd="2" destOrd="0" parTransId="{B67B2A4C-DDBE-4A12-9456-10532316E584}" sibTransId="{948C311A-5212-4EFC-8684-122CEEF1D76B}"/>
    <dgm:cxn modelId="{363FE9E9-234F-4474-BC52-30496DBD68FC}" srcId="{3C78F68A-4DB3-4227-83C9-FEE63B5C292F}" destId="{B5F6897B-D87F-4593-8D9A-9C34453534F1}" srcOrd="0" destOrd="0" parTransId="{ECAAF0BA-30E4-4F4B-A04B-7533B8DED43C}" sibTransId="{BF339633-6005-4EE0-8356-C7C0A955C646}"/>
    <dgm:cxn modelId="{92DCDFF2-ED58-41A4-AA31-DA6B1349AC36}" type="presOf" srcId="{61575E9C-2266-4901-8E9B-CDC09929DE0C}" destId="{B10FA7DB-B478-4952-A627-C03183412120}" srcOrd="0" destOrd="0" presId="urn:microsoft.com/office/officeart/2005/8/layout/hList1"/>
    <dgm:cxn modelId="{519FB2FD-4A0C-4885-AB46-8E8542AED5F1}" srcId="{F96397C4-7976-4002-AC26-C4550AD1D5B3}" destId="{7AD8ED91-B1B4-4959-B9D8-534D265DD15F}" srcOrd="1" destOrd="0" parTransId="{90388990-79C7-499A-B1AC-7E80DA630DC8}" sibTransId="{8416A200-6C2D-40C6-B34F-D347E2E50900}"/>
    <dgm:cxn modelId="{B39F24E4-22BC-4026-A4C3-10D738244669}" type="presParOf" srcId="{EEE6D1DA-32C1-4339-AEA6-44B3FC4B01F5}" destId="{689A13AE-6B53-481B-8346-E8E1BCE917F5}" srcOrd="0" destOrd="0" presId="urn:microsoft.com/office/officeart/2005/8/layout/hList1"/>
    <dgm:cxn modelId="{0FC50665-2927-4B73-8718-3DBA4F232208}" type="presParOf" srcId="{689A13AE-6B53-481B-8346-E8E1BCE917F5}" destId="{98897A8B-DE54-4AF9-9CB9-33AA5167EB01}" srcOrd="0" destOrd="0" presId="urn:microsoft.com/office/officeart/2005/8/layout/hList1"/>
    <dgm:cxn modelId="{A5D89239-1B2F-41C0-915F-BEE396ADAA0C}" type="presParOf" srcId="{689A13AE-6B53-481B-8346-E8E1BCE917F5}" destId="{0A5E950E-2488-4F28-9D7E-04AA9DB4EAC6}" srcOrd="1" destOrd="0" presId="urn:microsoft.com/office/officeart/2005/8/layout/hList1"/>
    <dgm:cxn modelId="{20A02C2A-63A6-4743-84D7-DA395A7F670B}" type="presParOf" srcId="{EEE6D1DA-32C1-4339-AEA6-44B3FC4B01F5}" destId="{CB9155D6-2D9A-4D45-9A79-88FEEDCC136E}" srcOrd="1" destOrd="0" presId="urn:microsoft.com/office/officeart/2005/8/layout/hList1"/>
    <dgm:cxn modelId="{C71E0BEE-C5F6-4AF3-B038-9F38A62C01ED}" type="presParOf" srcId="{EEE6D1DA-32C1-4339-AEA6-44B3FC4B01F5}" destId="{E22FB4E0-81B5-462F-AF3A-723BE9485966}" srcOrd="2" destOrd="0" presId="urn:microsoft.com/office/officeart/2005/8/layout/hList1"/>
    <dgm:cxn modelId="{6665CD34-A60D-4DA8-B0AC-83635894C11E}" type="presParOf" srcId="{E22FB4E0-81B5-462F-AF3A-723BE9485966}" destId="{2A2CE1A9-F2AD-4745-9F97-0F9F3ECBD077}" srcOrd="0" destOrd="0" presId="urn:microsoft.com/office/officeart/2005/8/layout/hList1"/>
    <dgm:cxn modelId="{95381976-C02E-4783-AA3D-6AC51C2A2AFE}" type="presParOf" srcId="{E22FB4E0-81B5-462F-AF3A-723BE9485966}" destId="{B10FA7DB-B478-4952-A627-C03183412120}"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7C1E54-D2BB-4BB2-AF75-69B1AA4944B7}" type="doc">
      <dgm:prSet loTypeId="urn:microsoft.com/office/officeart/2005/8/layout/vList6" loCatId="list" qsTypeId="urn:microsoft.com/office/officeart/2005/8/quickstyle/simple3" qsCatId="simple" csTypeId="urn:microsoft.com/office/officeart/2005/8/colors/colorful3" csCatId="colorful" phldr="1"/>
      <dgm:spPr/>
      <dgm:t>
        <a:bodyPr/>
        <a:lstStyle/>
        <a:p>
          <a:endParaRPr lang="en-GB"/>
        </a:p>
      </dgm:t>
    </dgm:pt>
    <dgm:pt modelId="{3C78F68A-4DB3-4227-83C9-FEE63B5C292F}">
      <dgm:prSet phldrT="[Text]"/>
      <dgm:spPr/>
      <dgm:t>
        <a:bodyPr/>
        <a:lstStyle/>
        <a:p>
          <a:r>
            <a:rPr lang="en-US" b="1" dirty="0"/>
            <a:t>Academic Qualifications</a:t>
          </a:r>
          <a:endParaRPr lang="en-GB" b="1" dirty="0"/>
        </a:p>
      </dgm:t>
    </dgm:pt>
    <dgm:pt modelId="{8D5E38FB-0293-458C-89BC-EC6E9BCDBE12}" type="parTrans" cxnId="{40ECFBA1-D144-4ABA-A0F3-47B8970B6193}">
      <dgm:prSet/>
      <dgm:spPr/>
      <dgm:t>
        <a:bodyPr/>
        <a:lstStyle/>
        <a:p>
          <a:endParaRPr lang="en-GB" b="1"/>
        </a:p>
      </dgm:t>
    </dgm:pt>
    <dgm:pt modelId="{D4AB118D-DCD9-4E47-BD88-6358E1C9D9EC}" type="sibTrans" cxnId="{40ECFBA1-D144-4ABA-A0F3-47B8970B6193}">
      <dgm:prSet/>
      <dgm:spPr/>
      <dgm:t>
        <a:bodyPr/>
        <a:lstStyle/>
        <a:p>
          <a:endParaRPr lang="en-GB" b="1"/>
        </a:p>
      </dgm:t>
    </dgm:pt>
    <dgm:pt modelId="{B5F6897B-D87F-4593-8D9A-9C34453534F1}">
      <dgm:prSet phldrT="[Text]"/>
      <dgm:spPr/>
      <dgm:t>
        <a:bodyPr/>
        <a:lstStyle/>
        <a:p>
          <a:r>
            <a:rPr lang="en-US" b="0" dirty="0"/>
            <a:t>Level 4/5 diploma in sales management</a:t>
          </a:r>
          <a:endParaRPr lang="en-GB" b="0" dirty="0"/>
        </a:p>
      </dgm:t>
    </dgm:pt>
    <dgm:pt modelId="{ECAAF0BA-30E4-4F4B-A04B-7533B8DED43C}" type="parTrans" cxnId="{363FE9E9-234F-4474-BC52-30496DBD68FC}">
      <dgm:prSet/>
      <dgm:spPr/>
      <dgm:t>
        <a:bodyPr/>
        <a:lstStyle/>
        <a:p>
          <a:endParaRPr lang="en-GB" b="1"/>
        </a:p>
      </dgm:t>
    </dgm:pt>
    <dgm:pt modelId="{BF339633-6005-4EE0-8356-C7C0A955C646}" type="sibTrans" cxnId="{363FE9E9-234F-4474-BC52-30496DBD68FC}">
      <dgm:prSet/>
      <dgm:spPr/>
      <dgm:t>
        <a:bodyPr/>
        <a:lstStyle/>
        <a:p>
          <a:endParaRPr lang="en-GB" b="1"/>
        </a:p>
      </dgm:t>
    </dgm:pt>
    <dgm:pt modelId="{F96397C4-7976-4002-AC26-C4550AD1D5B3}">
      <dgm:prSet phldrT="[Text]"/>
      <dgm:spPr/>
      <dgm:t>
        <a:bodyPr/>
        <a:lstStyle/>
        <a:p>
          <a:r>
            <a:rPr lang="en-US" b="1" dirty="0"/>
            <a:t>Transformational Skills</a:t>
          </a:r>
          <a:endParaRPr lang="en-GB" b="1" dirty="0"/>
        </a:p>
      </dgm:t>
    </dgm:pt>
    <dgm:pt modelId="{3ACF1231-99DF-4F5B-8E5D-E8E5EDB7B6F8}" type="parTrans" cxnId="{FA004F87-FB4B-43AD-ACD2-45D3AA011F92}">
      <dgm:prSet/>
      <dgm:spPr/>
      <dgm:t>
        <a:bodyPr/>
        <a:lstStyle/>
        <a:p>
          <a:endParaRPr lang="en-GB" b="1"/>
        </a:p>
      </dgm:t>
    </dgm:pt>
    <dgm:pt modelId="{E78FB984-C678-475D-B0DB-6F40A3CBF2E8}" type="sibTrans" cxnId="{FA004F87-FB4B-43AD-ACD2-45D3AA011F92}">
      <dgm:prSet/>
      <dgm:spPr/>
      <dgm:t>
        <a:bodyPr/>
        <a:lstStyle/>
        <a:p>
          <a:endParaRPr lang="en-GB" b="1"/>
        </a:p>
      </dgm:t>
    </dgm:pt>
    <dgm:pt modelId="{61575E9C-2266-4901-8E9B-CDC09929DE0C}">
      <dgm:prSet phldrT="[Text]"/>
      <dgm:spPr/>
      <dgm:t>
        <a:bodyPr/>
        <a:lstStyle/>
        <a:p>
          <a:r>
            <a:rPr lang="en-US" b="0" dirty="0"/>
            <a:t>Leadership</a:t>
          </a:r>
          <a:endParaRPr lang="en-GB" b="0" dirty="0"/>
        </a:p>
      </dgm:t>
    </dgm:pt>
    <dgm:pt modelId="{E3650B21-BE69-418C-A77D-8C8ECA3D76C7}" type="parTrans" cxnId="{1AC8908F-BA5E-4712-B5E0-A2AF509BAF49}">
      <dgm:prSet/>
      <dgm:spPr/>
      <dgm:t>
        <a:bodyPr/>
        <a:lstStyle/>
        <a:p>
          <a:endParaRPr lang="en-GB" b="1"/>
        </a:p>
      </dgm:t>
    </dgm:pt>
    <dgm:pt modelId="{977DCEFF-B82F-4D9B-8800-9CFD0E7CE5C0}" type="sibTrans" cxnId="{1AC8908F-BA5E-4712-B5E0-A2AF509BAF49}">
      <dgm:prSet/>
      <dgm:spPr/>
      <dgm:t>
        <a:bodyPr/>
        <a:lstStyle/>
        <a:p>
          <a:endParaRPr lang="en-GB" b="1"/>
        </a:p>
      </dgm:t>
    </dgm:pt>
    <dgm:pt modelId="{99D036CA-C0C6-42A1-BEDB-B0E267A33D5A}">
      <dgm:prSet phldrT="[Text]"/>
      <dgm:spPr/>
      <dgm:t>
        <a:bodyPr/>
        <a:lstStyle/>
        <a:p>
          <a:r>
            <a:rPr lang="en-US" b="0" dirty="0"/>
            <a:t>People Management</a:t>
          </a:r>
          <a:endParaRPr lang="en-GB" b="0" dirty="0"/>
        </a:p>
      </dgm:t>
    </dgm:pt>
    <dgm:pt modelId="{B67B2A4C-DDBE-4A12-9456-10532316E584}" type="parTrans" cxnId="{01FCE7CF-6290-4D7C-BB37-3B3096AC2CF6}">
      <dgm:prSet/>
      <dgm:spPr/>
      <dgm:t>
        <a:bodyPr/>
        <a:lstStyle/>
        <a:p>
          <a:endParaRPr lang="en-GB" b="1"/>
        </a:p>
      </dgm:t>
    </dgm:pt>
    <dgm:pt modelId="{948C311A-5212-4EFC-8684-122CEEF1D76B}" type="sibTrans" cxnId="{01FCE7CF-6290-4D7C-BB37-3B3096AC2CF6}">
      <dgm:prSet/>
      <dgm:spPr/>
      <dgm:t>
        <a:bodyPr/>
        <a:lstStyle/>
        <a:p>
          <a:endParaRPr lang="en-GB" b="1"/>
        </a:p>
      </dgm:t>
    </dgm:pt>
    <dgm:pt modelId="{7AD8ED91-B1B4-4959-B9D8-534D265DD15F}">
      <dgm:prSet phldrT="[Text]"/>
      <dgm:spPr/>
      <dgm:t>
        <a:bodyPr/>
        <a:lstStyle/>
        <a:p>
          <a:r>
            <a:rPr lang="en-US" b="0" dirty="0"/>
            <a:t>Communication</a:t>
          </a:r>
          <a:endParaRPr lang="en-GB" b="0" dirty="0"/>
        </a:p>
      </dgm:t>
    </dgm:pt>
    <dgm:pt modelId="{90388990-79C7-499A-B1AC-7E80DA630DC8}" type="parTrans" cxnId="{519FB2FD-4A0C-4885-AB46-8E8542AED5F1}">
      <dgm:prSet/>
      <dgm:spPr/>
      <dgm:t>
        <a:bodyPr/>
        <a:lstStyle/>
        <a:p>
          <a:endParaRPr lang="en-GB" b="1"/>
        </a:p>
      </dgm:t>
    </dgm:pt>
    <dgm:pt modelId="{8416A200-6C2D-40C6-B34F-D347E2E50900}" type="sibTrans" cxnId="{519FB2FD-4A0C-4885-AB46-8E8542AED5F1}">
      <dgm:prSet/>
      <dgm:spPr/>
      <dgm:t>
        <a:bodyPr/>
        <a:lstStyle/>
        <a:p>
          <a:endParaRPr lang="en-GB" b="1"/>
        </a:p>
      </dgm:t>
    </dgm:pt>
    <dgm:pt modelId="{2E5273CF-A042-407A-B837-D619BFCED400}">
      <dgm:prSet phldrT="[Text]"/>
      <dgm:spPr/>
      <dgm:t>
        <a:bodyPr/>
        <a:lstStyle/>
        <a:p>
          <a:r>
            <a:rPr lang="en-US" b="0" dirty="0"/>
            <a:t>Masters in Sales</a:t>
          </a:r>
          <a:endParaRPr lang="en-GB" b="0" dirty="0"/>
        </a:p>
      </dgm:t>
    </dgm:pt>
    <dgm:pt modelId="{BF8FACE2-FC69-4737-840A-D947C7827131}" type="parTrans" cxnId="{9ADCB0B0-A359-4EF8-970A-5B7FBE8FF5E9}">
      <dgm:prSet/>
      <dgm:spPr/>
      <dgm:t>
        <a:bodyPr/>
        <a:lstStyle/>
        <a:p>
          <a:endParaRPr lang="en-GB" b="1"/>
        </a:p>
      </dgm:t>
    </dgm:pt>
    <dgm:pt modelId="{3CE8B3D4-33E3-4D99-99BA-F47107036D8C}" type="sibTrans" cxnId="{9ADCB0B0-A359-4EF8-970A-5B7FBE8FF5E9}">
      <dgm:prSet/>
      <dgm:spPr/>
      <dgm:t>
        <a:bodyPr/>
        <a:lstStyle/>
        <a:p>
          <a:endParaRPr lang="en-GB" b="1"/>
        </a:p>
      </dgm:t>
    </dgm:pt>
    <dgm:pt modelId="{BF2428B0-AEFD-4FA8-9E3D-12FD764BD74D}">
      <dgm:prSet phldrT="[Text]"/>
      <dgm:spPr/>
      <dgm:t>
        <a:bodyPr/>
        <a:lstStyle/>
        <a:p>
          <a:r>
            <a:rPr lang="en-US" b="0" dirty="0"/>
            <a:t>Technical proficiency in CRM software</a:t>
          </a:r>
          <a:endParaRPr lang="en-GB" b="0" dirty="0"/>
        </a:p>
      </dgm:t>
    </dgm:pt>
    <dgm:pt modelId="{D6A56472-37E9-4232-8959-C62042ED00F7}" type="parTrans" cxnId="{A0784E6D-F15C-47A9-B979-029A9E0FB7A3}">
      <dgm:prSet/>
      <dgm:spPr/>
      <dgm:t>
        <a:bodyPr/>
        <a:lstStyle/>
        <a:p>
          <a:endParaRPr lang="en-GB" b="1"/>
        </a:p>
      </dgm:t>
    </dgm:pt>
    <dgm:pt modelId="{AA34C910-BE3D-41BE-97FD-31E4EBB9CD45}" type="sibTrans" cxnId="{A0784E6D-F15C-47A9-B979-029A9E0FB7A3}">
      <dgm:prSet/>
      <dgm:spPr/>
      <dgm:t>
        <a:bodyPr/>
        <a:lstStyle/>
        <a:p>
          <a:endParaRPr lang="en-GB" b="1"/>
        </a:p>
      </dgm:t>
    </dgm:pt>
    <dgm:pt modelId="{59B1819E-25E0-4D1F-A451-7853E03AE40A}">
      <dgm:prSet phldrT="[Text]"/>
      <dgm:spPr/>
      <dgm:t>
        <a:bodyPr/>
        <a:lstStyle/>
        <a:p>
          <a:r>
            <a:rPr lang="en-US" b="0" dirty="0"/>
            <a:t>Negotiation</a:t>
          </a:r>
          <a:endParaRPr lang="en-GB" b="0" dirty="0"/>
        </a:p>
      </dgm:t>
    </dgm:pt>
    <dgm:pt modelId="{B5513AE6-4310-45D5-8586-2821B068D623}" type="parTrans" cxnId="{13A0CFE4-6284-4C8B-BBFB-AFCF25DBCEAE}">
      <dgm:prSet/>
      <dgm:spPr/>
      <dgm:t>
        <a:bodyPr/>
        <a:lstStyle/>
        <a:p>
          <a:endParaRPr lang="en-GB" b="1"/>
        </a:p>
      </dgm:t>
    </dgm:pt>
    <dgm:pt modelId="{C27E8B7D-C051-4103-9769-27DA19612FAF}" type="sibTrans" cxnId="{13A0CFE4-6284-4C8B-BBFB-AFCF25DBCEAE}">
      <dgm:prSet/>
      <dgm:spPr/>
      <dgm:t>
        <a:bodyPr/>
        <a:lstStyle/>
        <a:p>
          <a:endParaRPr lang="en-GB" b="1"/>
        </a:p>
      </dgm:t>
    </dgm:pt>
    <dgm:pt modelId="{4D55A3D7-09DA-4A98-8F81-B5614190D7EC}" type="pres">
      <dgm:prSet presAssocID="{A77C1E54-D2BB-4BB2-AF75-69B1AA4944B7}" presName="Name0" presStyleCnt="0">
        <dgm:presLayoutVars>
          <dgm:dir/>
          <dgm:animLvl val="lvl"/>
          <dgm:resizeHandles/>
        </dgm:presLayoutVars>
      </dgm:prSet>
      <dgm:spPr/>
    </dgm:pt>
    <dgm:pt modelId="{D02060FC-AAC2-437B-A465-4C4196834742}" type="pres">
      <dgm:prSet presAssocID="{3C78F68A-4DB3-4227-83C9-FEE63B5C292F}" presName="linNode" presStyleCnt="0"/>
      <dgm:spPr/>
    </dgm:pt>
    <dgm:pt modelId="{DA488187-D16E-411A-A4BE-433A0C6AD41F}" type="pres">
      <dgm:prSet presAssocID="{3C78F68A-4DB3-4227-83C9-FEE63B5C292F}" presName="parentShp" presStyleLbl="node1" presStyleIdx="0" presStyleCnt="2">
        <dgm:presLayoutVars>
          <dgm:bulletEnabled val="1"/>
        </dgm:presLayoutVars>
      </dgm:prSet>
      <dgm:spPr/>
    </dgm:pt>
    <dgm:pt modelId="{33BCC658-81A0-453D-A437-9FAFD6066FF2}" type="pres">
      <dgm:prSet presAssocID="{3C78F68A-4DB3-4227-83C9-FEE63B5C292F}" presName="childShp" presStyleLbl="bgAccFollowNode1" presStyleIdx="0" presStyleCnt="2">
        <dgm:presLayoutVars>
          <dgm:bulletEnabled val="1"/>
        </dgm:presLayoutVars>
      </dgm:prSet>
      <dgm:spPr/>
    </dgm:pt>
    <dgm:pt modelId="{607A8826-ABB5-425B-AC4B-5B9BA3EAB8CF}" type="pres">
      <dgm:prSet presAssocID="{D4AB118D-DCD9-4E47-BD88-6358E1C9D9EC}" presName="spacing" presStyleCnt="0"/>
      <dgm:spPr/>
    </dgm:pt>
    <dgm:pt modelId="{797E0805-7D7A-4E2E-89D0-8591285ADD8B}" type="pres">
      <dgm:prSet presAssocID="{F96397C4-7976-4002-AC26-C4550AD1D5B3}" presName="linNode" presStyleCnt="0"/>
      <dgm:spPr/>
    </dgm:pt>
    <dgm:pt modelId="{B0BA1924-29F4-4CC8-B8D4-604A8B6C262D}" type="pres">
      <dgm:prSet presAssocID="{F96397C4-7976-4002-AC26-C4550AD1D5B3}" presName="parentShp" presStyleLbl="node1" presStyleIdx="1" presStyleCnt="2">
        <dgm:presLayoutVars>
          <dgm:bulletEnabled val="1"/>
        </dgm:presLayoutVars>
      </dgm:prSet>
      <dgm:spPr/>
    </dgm:pt>
    <dgm:pt modelId="{1D0175CB-FDC3-42FF-8C1B-2816675BDFCE}" type="pres">
      <dgm:prSet presAssocID="{F96397C4-7976-4002-AC26-C4550AD1D5B3}" presName="childShp" presStyleLbl="bgAccFollowNode1" presStyleIdx="1" presStyleCnt="2">
        <dgm:presLayoutVars>
          <dgm:bulletEnabled val="1"/>
        </dgm:presLayoutVars>
      </dgm:prSet>
      <dgm:spPr/>
    </dgm:pt>
  </dgm:ptLst>
  <dgm:cxnLst>
    <dgm:cxn modelId="{38695514-D45E-496C-9017-DC568D4ECBDF}" type="presOf" srcId="{BF2428B0-AEFD-4FA8-9E3D-12FD764BD74D}" destId="{33BCC658-81A0-453D-A437-9FAFD6066FF2}" srcOrd="0" destOrd="2" presId="urn:microsoft.com/office/officeart/2005/8/layout/vList6"/>
    <dgm:cxn modelId="{A0784E6D-F15C-47A9-B979-029A9E0FB7A3}" srcId="{3C78F68A-4DB3-4227-83C9-FEE63B5C292F}" destId="{BF2428B0-AEFD-4FA8-9E3D-12FD764BD74D}" srcOrd="2" destOrd="0" parTransId="{D6A56472-37E9-4232-8959-C62042ED00F7}" sibTransId="{AA34C910-BE3D-41BE-97FD-31E4EBB9CD45}"/>
    <dgm:cxn modelId="{6C3A906D-135C-4D94-904F-0C6202C4BA0D}" type="presOf" srcId="{2E5273CF-A042-407A-B837-D619BFCED400}" destId="{33BCC658-81A0-453D-A437-9FAFD6066FF2}" srcOrd="0" destOrd="1" presId="urn:microsoft.com/office/officeart/2005/8/layout/vList6"/>
    <dgm:cxn modelId="{FA004F87-FB4B-43AD-ACD2-45D3AA011F92}" srcId="{A77C1E54-D2BB-4BB2-AF75-69B1AA4944B7}" destId="{F96397C4-7976-4002-AC26-C4550AD1D5B3}" srcOrd="1" destOrd="0" parTransId="{3ACF1231-99DF-4F5B-8E5D-E8E5EDB7B6F8}" sibTransId="{E78FB984-C678-475D-B0DB-6F40A3CBF2E8}"/>
    <dgm:cxn modelId="{1AC8908F-BA5E-4712-B5E0-A2AF509BAF49}" srcId="{F96397C4-7976-4002-AC26-C4550AD1D5B3}" destId="{61575E9C-2266-4901-8E9B-CDC09929DE0C}" srcOrd="0" destOrd="0" parTransId="{E3650B21-BE69-418C-A77D-8C8ECA3D76C7}" sibTransId="{977DCEFF-B82F-4D9B-8800-9CFD0E7CE5C0}"/>
    <dgm:cxn modelId="{9D80A792-BAFB-45C3-8B09-3E428688A051}" type="presOf" srcId="{B5F6897B-D87F-4593-8D9A-9C34453534F1}" destId="{33BCC658-81A0-453D-A437-9FAFD6066FF2}" srcOrd="0" destOrd="0" presId="urn:microsoft.com/office/officeart/2005/8/layout/vList6"/>
    <dgm:cxn modelId="{A77F6B96-E346-4B82-AD16-BFE40F952DF5}" type="presOf" srcId="{59B1819E-25E0-4D1F-A451-7853E03AE40A}" destId="{1D0175CB-FDC3-42FF-8C1B-2816675BDFCE}" srcOrd="0" destOrd="3" presId="urn:microsoft.com/office/officeart/2005/8/layout/vList6"/>
    <dgm:cxn modelId="{40ECFBA1-D144-4ABA-A0F3-47B8970B6193}" srcId="{A77C1E54-D2BB-4BB2-AF75-69B1AA4944B7}" destId="{3C78F68A-4DB3-4227-83C9-FEE63B5C292F}" srcOrd="0" destOrd="0" parTransId="{8D5E38FB-0293-458C-89BC-EC6E9BCDBE12}" sibTransId="{D4AB118D-DCD9-4E47-BD88-6358E1C9D9EC}"/>
    <dgm:cxn modelId="{9ADCB0B0-A359-4EF8-970A-5B7FBE8FF5E9}" srcId="{3C78F68A-4DB3-4227-83C9-FEE63B5C292F}" destId="{2E5273CF-A042-407A-B837-D619BFCED400}" srcOrd="1" destOrd="0" parTransId="{BF8FACE2-FC69-4737-840A-D947C7827131}" sibTransId="{3CE8B3D4-33E3-4D99-99BA-F47107036D8C}"/>
    <dgm:cxn modelId="{D467D5B9-CC27-47F6-A822-7AB51E277D78}" type="presOf" srcId="{7AD8ED91-B1B4-4959-B9D8-534D265DD15F}" destId="{1D0175CB-FDC3-42FF-8C1B-2816675BDFCE}" srcOrd="0" destOrd="1" presId="urn:microsoft.com/office/officeart/2005/8/layout/vList6"/>
    <dgm:cxn modelId="{281AB3C5-A5DF-41C4-B570-BF00C71AC55B}" type="presOf" srcId="{A77C1E54-D2BB-4BB2-AF75-69B1AA4944B7}" destId="{4D55A3D7-09DA-4A98-8F81-B5614190D7EC}" srcOrd="0" destOrd="0" presId="urn:microsoft.com/office/officeart/2005/8/layout/vList6"/>
    <dgm:cxn modelId="{01FCE7CF-6290-4D7C-BB37-3B3096AC2CF6}" srcId="{F96397C4-7976-4002-AC26-C4550AD1D5B3}" destId="{99D036CA-C0C6-42A1-BEDB-B0E267A33D5A}" srcOrd="2" destOrd="0" parTransId="{B67B2A4C-DDBE-4A12-9456-10532316E584}" sibTransId="{948C311A-5212-4EFC-8684-122CEEF1D76B}"/>
    <dgm:cxn modelId="{647692D7-AE51-47FE-9E1B-478B0BA87208}" type="presOf" srcId="{F96397C4-7976-4002-AC26-C4550AD1D5B3}" destId="{B0BA1924-29F4-4CC8-B8D4-604A8B6C262D}" srcOrd="0" destOrd="0" presId="urn:microsoft.com/office/officeart/2005/8/layout/vList6"/>
    <dgm:cxn modelId="{7E308CE0-E84E-4250-A07F-02530B9B27E1}" type="presOf" srcId="{99D036CA-C0C6-42A1-BEDB-B0E267A33D5A}" destId="{1D0175CB-FDC3-42FF-8C1B-2816675BDFCE}" srcOrd="0" destOrd="2" presId="urn:microsoft.com/office/officeart/2005/8/layout/vList6"/>
    <dgm:cxn modelId="{13A0CFE4-6284-4C8B-BBFB-AFCF25DBCEAE}" srcId="{F96397C4-7976-4002-AC26-C4550AD1D5B3}" destId="{59B1819E-25E0-4D1F-A451-7853E03AE40A}" srcOrd="3" destOrd="0" parTransId="{B5513AE6-4310-45D5-8586-2821B068D623}" sibTransId="{C27E8B7D-C051-4103-9769-27DA19612FAF}"/>
    <dgm:cxn modelId="{363FE9E9-234F-4474-BC52-30496DBD68FC}" srcId="{3C78F68A-4DB3-4227-83C9-FEE63B5C292F}" destId="{B5F6897B-D87F-4593-8D9A-9C34453534F1}" srcOrd="0" destOrd="0" parTransId="{ECAAF0BA-30E4-4F4B-A04B-7533B8DED43C}" sibTransId="{BF339633-6005-4EE0-8356-C7C0A955C646}"/>
    <dgm:cxn modelId="{4E2F84FA-FC51-4A42-879C-4FC24B48E2F2}" type="presOf" srcId="{3C78F68A-4DB3-4227-83C9-FEE63B5C292F}" destId="{DA488187-D16E-411A-A4BE-433A0C6AD41F}" srcOrd="0" destOrd="0" presId="urn:microsoft.com/office/officeart/2005/8/layout/vList6"/>
    <dgm:cxn modelId="{F51152FD-1469-4A91-B00C-F5628D44CC11}" type="presOf" srcId="{61575E9C-2266-4901-8E9B-CDC09929DE0C}" destId="{1D0175CB-FDC3-42FF-8C1B-2816675BDFCE}" srcOrd="0" destOrd="0" presId="urn:microsoft.com/office/officeart/2005/8/layout/vList6"/>
    <dgm:cxn modelId="{519FB2FD-4A0C-4885-AB46-8E8542AED5F1}" srcId="{F96397C4-7976-4002-AC26-C4550AD1D5B3}" destId="{7AD8ED91-B1B4-4959-B9D8-534D265DD15F}" srcOrd="1" destOrd="0" parTransId="{90388990-79C7-499A-B1AC-7E80DA630DC8}" sibTransId="{8416A200-6C2D-40C6-B34F-D347E2E50900}"/>
    <dgm:cxn modelId="{D97CC980-9451-42F1-9F08-79A18EBFC619}" type="presParOf" srcId="{4D55A3D7-09DA-4A98-8F81-B5614190D7EC}" destId="{D02060FC-AAC2-437B-A465-4C4196834742}" srcOrd="0" destOrd="0" presId="urn:microsoft.com/office/officeart/2005/8/layout/vList6"/>
    <dgm:cxn modelId="{CAFF1719-2B4C-47F8-9F0D-A6B35420BBEC}" type="presParOf" srcId="{D02060FC-AAC2-437B-A465-4C4196834742}" destId="{DA488187-D16E-411A-A4BE-433A0C6AD41F}" srcOrd="0" destOrd="0" presId="urn:microsoft.com/office/officeart/2005/8/layout/vList6"/>
    <dgm:cxn modelId="{088E8503-6EAF-42D1-A723-9DBECEC3149E}" type="presParOf" srcId="{D02060FC-AAC2-437B-A465-4C4196834742}" destId="{33BCC658-81A0-453D-A437-9FAFD6066FF2}" srcOrd="1" destOrd="0" presId="urn:microsoft.com/office/officeart/2005/8/layout/vList6"/>
    <dgm:cxn modelId="{AB95E83A-849E-4270-B497-4C1EC09B9EC2}" type="presParOf" srcId="{4D55A3D7-09DA-4A98-8F81-B5614190D7EC}" destId="{607A8826-ABB5-425B-AC4B-5B9BA3EAB8CF}" srcOrd="1" destOrd="0" presId="urn:microsoft.com/office/officeart/2005/8/layout/vList6"/>
    <dgm:cxn modelId="{8790DF8C-8107-43D2-B9B9-940F780F7B66}" type="presParOf" srcId="{4D55A3D7-09DA-4A98-8F81-B5614190D7EC}" destId="{797E0805-7D7A-4E2E-89D0-8591285ADD8B}" srcOrd="2" destOrd="0" presId="urn:microsoft.com/office/officeart/2005/8/layout/vList6"/>
    <dgm:cxn modelId="{DB750FB2-1E97-4BD9-9292-FF4544F0D309}" type="presParOf" srcId="{797E0805-7D7A-4E2E-89D0-8591285ADD8B}" destId="{B0BA1924-29F4-4CC8-B8D4-604A8B6C262D}" srcOrd="0" destOrd="0" presId="urn:microsoft.com/office/officeart/2005/8/layout/vList6"/>
    <dgm:cxn modelId="{3337E1FF-29FE-4896-829B-C231F9FD5EE3}" type="presParOf" srcId="{797E0805-7D7A-4E2E-89D0-8591285ADD8B}" destId="{1D0175CB-FDC3-42FF-8C1B-2816675BDFCE}"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97A8B-DE54-4AF9-9CB9-33AA5167EB01}">
      <dsp:nvSpPr>
        <dsp:cNvPr id="0" name=""/>
        <dsp:cNvSpPr/>
      </dsp:nvSpPr>
      <dsp:spPr>
        <a:xfrm>
          <a:off x="27" y="397968"/>
          <a:ext cx="2628195" cy="77760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Core </a:t>
          </a:r>
          <a:endParaRPr lang="en-GB" sz="2700" kern="1200" dirty="0"/>
        </a:p>
      </dsp:txBody>
      <dsp:txXfrm>
        <a:off x="27" y="397968"/>
        <a:ext cx="2628195" cy="777600"/>
      </dsp:txXfrm>
    </dsp:sp>
    <dsp:sp modelId="{0A5E950E-2488-4F28-9D7E-04AA9DB4EAC6}">
      <dsp:nvSpPr>
        <dsp:cNvPr id="0" name=""/>
        <dsp:cNvSpPr/>
      </dsp:nvSpPr>
      <dsp:spPr>
        <a:xfrm>
          <a:off x="27" y="1175568"/>
          <a:ext cx="2628195" cy="2619502"/>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Developing business plan</a:t>
          </a:r>
          <a:endParaRPr lang="en-GB" sz="2700" kern="1200" dirty="0"/>
        </a:p>
      </dsp:txBody>
      <dsp:txXfrm>
        <a:off x="27" y="1175568"/>
        <a:ext cx="2628195" cy="2619502"/>
      </dsp:txXfrm>
    </dsp:sp>
    <dsp:sp modelId="{2A2CE1A9-F2AD-4745-9F97-0F9F3ECBD077}">
      <dsp:nvSpPr>
        <dsp:cNvPr id="0" name=""/>
        <dsp:cNvSpPr/>
      </dsp:nvSpPr>
      <dsp:spPr>
        <a:xfrm>
          <a:off x="2996170" y="397968"/>
          <a:ext cx="2628195" cy="77760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Additional</a:t>
          </a:r>
          <a:endParaRPr lang="en-GB" sz="2700" kern="1200" dirty="0"/>
        </a:p>
      </dsp:txBody>
      <dsp:txXfrm>
        <a:off x="2996170" y="397968"/>
        <a:ext cx="2628195" cy="777600"/>
      </dsp:txXfrm>
    </dsp:sp>
    <dsp:sp modelId="{B10FA7DB-B478-4952-A627-C03183412120}">
      <dsp:nvSpPr>
        <dsp:cNvPr id="0" name=""/>
        <dsp:cNvSpPr/>
      </dsp:nvSpPr>
      <dsp:spPr>
        <a:xfrm>
          <a:off x="2996170" y="1175568"/>
          <a:ext cx="2628195" cy="2619502"/>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CRM proficiency</a:t>
          </a:r>
          <a:endParaRPr lang="en-GB" sz="2700" kern="1200" dirty="0"/>
        </a:p>
        <a:p>
          <a:pPr marL="228600" lvl="1" indent="-228600" algn="l" defTabSz="1200150">
            <a:lnSpc>
              <a:spcPct val="90000"/>
            </a:lnSpc>
            <a:spcBef>
              <a:spcPct val="0"/>
            </a:spcBef>
            <a:spcAft>
              <a:spcPct val="15000"/>
            </a:spcAft>
            <a:buChar char="•"/>
          </a:pPr>
          <a:r>
            <a:rPr lang="en-US" sz="2700" kern="1200" dirty="0"/>
            <a:t>Financial Acumen</a:t>
          </a:r>
          <a:endParaRPr lang="en-GB" sz="2700" kern="1200" dirty="0"/>
        </a:p>
        <a:p>
          <a:pPr marL="228600" lvl="1" indent="-228600" algn="l" defTabSz="1200150">
            <a:lnSpc>
              <a:spcPct val="90000"/>
            </a:lnSpc>
            <a:spcBef>
              <a:spcPct val="0"/>
            </a:spcBef>
            <a:spcAft>
              <a:spcPct val="15000"/>
            </a:spcAft>
            <a:buChar char="•"/>
          </a:pPr>
          <a:r>
            <a:rPr lang="en-US" sz="2700" kern="1200" dirty="0"/>
            <a:t>People Management</a:t>
          </a:r>
          <a:endParaRPr lang="en-GB" sz="2700" kern="1200" dirty="0"/>
        </a:p>
      </dsp:txBody>
      <dsp:txXfrm>
        <a:off x="2996170" y="1175568"/>
        <a:ext cx="2628195" cy="2619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CC658-81A0-453D-A437-9FAFD6066FF2}">
      <dsp:nvSpPr>
        <dsp:cNvPr id="0" name=""/>
        <dsp:cNvSpPr/>
      </dsp:nvSpPr>
      <dsp:spPr>
        <a:xfrm>
          <a:off x="2249757" y="511"/>
          <a:ext cx="3374636" cy="1996197"/>
        </a:xfrm>
        <a:prstGeom prst="rightArrow">
          <a:avLst>
            <a:gd name="adj1" fmla="val 75000"/>
            <a:gd name="adj2" fmla="val 5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kern="1200" dirty="0"/>
            <a:t>Level 4/5 diploma in sales management</a:t>
          </a:r>
          <a:endParaRPr lang="en-GB" sz="2000" b="0" kern="1200" dirty="0"/>
        </a:p>
        <a:p>
          <a:pPr marL="228600" lvl="1" indent="-228600" algn="l" defTabSz="889000">
            <a:lnSpc>
              <a:spcPct val="90000"/>
            </a:lnSpc>
            <a:spcBef>
              <a:spcPct val="0"/>
            </a:spcBef>
            <a:spcAft>
              <a:spcPct val="15000"/>
            </a:spcAft>
            <a:buChar char="•"/>
          </a:pPr>
          <a:r>
            <a:rPr lang="en-US" sz="2000" b="0" kern="1200" dirty="0"/>
            <a:t>Masters in Sales</a:t>
          </a:r>
          <a:endParaRPr lang="en-GB" sz="2000" b="0" kern="1200" dirty="0"/>
        </a:p>
        <a:p>
          <a:pPr marL="228600" lvl="1" indent="-228600" algn="l" defTabSz="889000">
            <a:lnSpc>
              <a:spcPct val="90000"/>
            </a:lnSpc>
            <a:spcBef>
              <a:spcPct val="0"/>
            </a:spcBef>
            <a:spcAft>
              <a:spcPct val="15000"/>
            </a:spcAft>
            <a:buChar char="•"/>
          </a:pPr>
          <a:r>
            <a:rPr lang="en-US" sz="2000" b="0" kern="1200" dirty="0"/>
            <a:t>Technical proficiency in CRM software</a:t>
          </a:r>
          <a:endParaRPr lang="en-GB" sz="2000" b="0" kern="1200" dirty="0"/>
        </a:p>
      </dsp:txBody>
      <dsp:txXfrm>
        <a:off x="2249757" y="250036"/>
        <a:ext cx="2626062" cy="1497147"/>
      </dsp:txXfrm>
    </dsp:sp>
    <dsp:sp modelId="{DA488187-D16E-411A-A4BE-433A0C6AD41F}">
      <dsp:nvSpPr>
        <dsp:cNvPr id="0" name=""/>
        <dsp:cNvSpPr/>
      </dsp:nvSpPr>
      <dsp:spPr>
        <a:xfrm>
          <a:off x="0" y="511"/>
          <a:ext cx="2249757" cy="1996197"/>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Academic Qualifications</a:t>
          </a:r>
          <a:endParaRPr lang="en-GB" sz="1800" b="1" kern="1200" dirty="0"/>
        </a:p>
      </dsp:txBody>
      <dsp:txXfrm>
        <a:off x="97446" y="97957"/>
        <a:ext cx="2054865" cy="1801305"/>
      </dsp:txXfrm>
    </dsp:sp>
    <dsp:sp modelId="{1D0175CB-FDC3-42FF-8C1B-2816675BDFCE}">
      <dsp:nvSpPr>
        <dsp:cNvPr id="0" name=""/>
        <dsp:cNvSpPr/>
      </dsp:nvSpPr>
      <dsp:spPr>
        <a:xfrm>
          <a:off x="2249757" y="2196329"/>
          <a:ext cx="3374636" cy="1996197"/>
        </a:xfrm>
        <a:prstGeom prst="rightArrow">
          <a:avLst>
            <a:gd name="adj1" fmla="val 75000"/>
            <a:gd name="adj2" fmla="val 50000"/>
          </a:avLst>
        </a:prstGeom>
        <a:solidFill>
          <a:schemeClr val="accent3">
            <a:tint val="40000"/>
            <a:alpha val="90000"/>
            <a:hueOff val="2029141"/>
            <a:satOff val="100000"/>
            <a:lumOff val="1779"/>
            <a:alphaOff val="0"/>
          </a:schemeClr>
        </a:solidFill>
        <a:ln w="6350" cap="flat" cmpd="sng" algn="ctr">
          <a:solidFill>
            <a:schemeClr val="accent3">
              <a:tint val="40000"/>
              <a:alpha val="90000"/>
              <a:hueOff val="2029141"/>
              <a:satOff val="100000"/>
              <a:lumOff val="177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kern="1200" dirty="0"/>
            <a:t>Leadership</a:t>
          </a:r>
          <a:endParaRPr lang="en-GB" sz="2000" b="0" kern="1200" dirty="0"/>
        </a:p>
        <a:p>
          <a:pPr marL="228600" lvl="1" indent="-228600" algn="l" defTabSz="889000">
            <a:lnSpc>
              <a:spcPct val="90000"/>
            </a:lnSpc>
            <a:spcBef>
              <a:spcPct val="0"/>
            </a:spcBef>
            <a:spcAft>
              <a:spcPct val="15000"/>
            </a:spcAft>
            <a:buChar char="•"/>
          </a:pPr>
          <a:r>
            <a:rPr lang="en-US" sz="2000" b="0" kern="1200" dirty="0"/>
            <a:t>Communication</a:t>
          </a:r>
          <a:endParaRPr lang="en-GB" sz="2000" b="0" kern="1200" dirty="0"/>
        </a:p>
        <a:p>
          <a:pPr marL="228600" lvl="1" indent="-228600" algn="l" defTabSz="889000">
            <a:lnSpc>
              <a:spcPct val="90000"/>
            </a:lnSpc>
            <a:spcBef>
              <a:spcPct val="0"/>
            </a:spcBef>
            <a:spcAft>
              <a:spcPct val="15000"/>
            </a:spcAft>
            <a:buChar char="•"/>
          </a:pPr>
          <a:r>
            <a:rPr lang="en-US" sz="2000" b="0" kern="1200" dirty="0"/>
            <a:t>People Management</a:t>
          </a:r>
          <a:endParaRPr lang="en-GB" sz="2000" b="0" kern="1200" dirty="0"/>
        </a:p>
        <a:p>
          <a:pPr marL="228600" lvl="1" indent="-228600" algn="l" defTabSz="889000">
            <a:lnSpc>
              <a:spcPct val="90000"/>
            </a:lnSpc>
            <a:spcBef>
              <a:spcPct val="0"/>
            </a:spcBef>
            <a:spcAft>
              <a:spcPct val="15000"/>
            </a:spcAft>
            <a:buChar char="•"/>
          </a:pPr>
          <a:r>
            <a:rPr lang="en-US" sz="2000" b="0" kern="1200" dirty="0"/>
            <a:t>Negotiation</a:t>
          </a:r>
          <a:endParaRPr lang="en-GB" sz="2000" b="0" kern="1200" dirty="0"/>
        </a:p>
      </dsp:txBody>
      <dsp:txXfrm>
        <a:off x="2249757" y="2445854"/>
        <a:ext cx="2626062" cy="1497147"/>
      </dsp:txXfrm>
    </dsp:sp>
    <dsp:sp modelId="{B0BA1924-29F4-4CC8-B8D4-604A8B6C262D}">
      <dsp:nvSpPr>
        <dsp:cNvPr id="0" name=""/>
        <dsp:cNvSpPr/>
      </dsp:nvSpPr>
      <dsp:spPr>
        <a:xfrm>
          <a:off x="0" y="2196329"/>
          <a:ext cx="2249757" cy="1996197"/>
        </a:xfrm>
        <a:prstGeom prst="roundRect">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1" kern="1200" dirty="0"/>
            <a:t>Transformational Skills</a:t>
          </a:r>
          <a:endParaRPr lang="en-GB" sz="1800" b="1" kern="1200" dirty="0"/>
        </a:p>
      </dsp:txBody>
      <dsp:txXfrm>
        <a:off x="97446" y="2293775"/>
        <a:ext cx="2054865" cy="180130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D2DCDE-6752-4251-8AD0-943A97602186}"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BD095D-50A6-48B0-9C09-A6935F3B6AE4}" type="slidenum">
              <a:rPr lang="en-GB" smtClean="0"/>
              <a:t>‹#›</a:t>
            </a:fld>
            <a:endParaRPr lang="en-GB"/>
          </a:p>
        </p:txBody>
      </p:sp>
    </p:spTree>
    <p:extLst>
      <p:ext uri="{BB962C8B-B14F-4D97-AF65-F5344CB8AC3E}">
        <p14:creationId xmlns:p14="http://schemas.microsoft.com/office/powerpoint/2010/main" val="1395030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7BD095D-50A6-48B0-9C09-A6935F3B6AE4}" type="slidenum">
              <a:rPr lang="en-GB" smtClean="0"/>
              <a:t>1</a:t>
            </a:fld>
            <a:endParaRPr lang="en-GB"/>
          </a:p>
        </p:txBody>
      </p:sp>
    </p:spTree>
    <p:extLst>
      <p:ext uri="{BB962C8B-B14F-4D97-AF65-F5344CB8AC3E}">
        <p14:creationId xmlns:p14="http://schemas.microsoft.com/office/powerpoint/2010/main" val="3215819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presentation is to discuss the relevant actions needed to demonstrate the ways to make an individual successful in a particular position in an organisation. The chosen job role for the following discussion is Regional Sales Manager at Hydro International, UK. The discussion will include an analysis of the recruitment process with an emphasis on the skill development and learning needs for the role.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3</a:t>
            </a:fld>
            <a:endParaRPr lang="en-GB"/>
          </a:p>
        </p:txBody>
      </p:sp>
    </p:spTree>
    <p:extLst>
      <p:ext uri="{BB962C8B-B14F-4D97-AF65-F5344CB8AC3E}">
        <p14:creationId xmlns:p14="http://schemas.microsoft.com/office/powerpoint/2010/main" val="157572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practices of Hydro International include specific consultancy to assist municipalities, industries, and construction sites to improve water management facilities. The values of Hydro International include collaboration, responsibility, continuous improvement, rewarding excellence, and respite to the community. The essential services delivered by Hydro International include wastewater treatment, monitoring, storm water control and spare management.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4</a:t>
            </a:fld>
            <a:endParaRPr lang="en-GB"/>
          </a:p>
        </p:txBody>
      </p:sp>
    </p:spTree>
    <p:extLst>
      <p:ext uri="{BB962C8B-B14F-4D97-AF65-F5344CB8AC3E}">
        <p14:creationId xmlns:p14="http://schemas.microsoft.com/office/powerpoint/2010/main" val="1724105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regional sales manager of Hydro International occupies a pivotal role in accelerating the position of the company through developing sales opportunities. Therefore, the chosen candidate must have adequate experience and conversion skills while dealing with customers of high value, as this business is going to deal in a B2B context.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5</a:t>
            </a:fld>
            <a:endParaRPr lang="en-GB"/>
          </a:p>
        </p:txBody>
      </p:sp>
    </p:spTree>
    <p:extLst>
      <p:ext uri="{BB962C8B-B14F-4D97-AF65-F5344CB8AC3E}">
        <p14:creationId xmlns:p14="http://schemas.microsoft.com/office/powerpoint/2010/main" val="306252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specific actions of the regional sales manager would also include an in-depth analysis of the market and target consumer needs to shape the business pitch and address themes. As per my understanding, the regional managers will have to develop strong communication with the merchants, groundwork supervisors, and main contractors of the market. The regional sales manager must have the knowledge to use specific CRM tools such as MS Dynamics and Goldmine.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6</a:t>
            </a:fld>
            <a:endParaRPr lang="en-GB"/>
          </a:p>
        </p:txBody>
      </p:sp>
    </p:spTree>
    <p:extLst>
      <p:ext uri="{BB962C8B-B14F-4D97-AF65-F5344CB8AC3E}">
        <p14:creationId xmlns:p14="http://schemas.microsoft.com/office/powerpoint/2010/main" val="2833941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transferable skills of the potential candidate need to include sales and negotiation ability, communication skills, leadership skills, project management and collaboration skills. The regional sales manager must follow up with the ongoing projects of the construction sector to decide which areas have to be under speculation to acquire the highest levels of conversion rate. The candidate must have high persuasive skills, as there will be a specific need of attending needs of the government and councils.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7</a:t>
            </a:fld>
            <a:endParaRPr lang="en-GB"/>
          </a:p>
        </p:txBody>
      </p:sp>
    </p:spTree>
    <p:extLst>
      <p:ext uri="{BB962C8B-B14F-4D97-AF65-F5344CB8AC3E}">
        <p14:creationId xmlns:p14="http://schemas.microsoft.com/office/powerpoint/2010/main" val="3442223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competencies have led me to believe that the regional sales manager has a significant role to play in our company. Therefore, recruitment practices should involve individuals who are capable of understanding whether the person is fit to determine the movements in the business.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8</a:t>
            </a:fld>
            <a:endParaRPr lang="en-GB"/>
          </a:p>
        </p:txBody>
      </p:sp>
    </p:spTree>
    <p:extLst>
      <p:ext uri="{BB962C8B-B14F-4D97-AF65-F5344CB8AC3E}">
        <p14:creationId xmlns:p14="http://schemas.microsoft.com/office/powerpoint/2010/main" val="464699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addition to the mentioned qualifications, masters in sales management, as well as learning experience in technical measures of customer relationship management has to be present in the resume of the candidate.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9</a:t>
            </a:fld>
            <a:endParaRPr lang="en-GB"/>
          </a:p>
        </p:txBody>
      </p:sp>
    </p:spTree>
    <p:extLst>
      <p:ext uri="{BB962C8B-B14F-4D97-AF65-F5344CB8AC3E}">
        <p14:creationId xmlns:p14="http://schemas.microsoft.com/office/powerpoint/2010/main" val="2657347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regional sales manager must have extensive practical experience in the region of sales and gathering opportunities through negotiations. I think that the training and learning of our company should allow individuals to overcome applicable barriers only in real-life situations; otherwise, the candidates would not be able to have the confidence to find innovative solutions under pressure. </a:t>
            </a:r>
          </a:p>
          <a:p>
            <a:endParaRPr lang="en-GB" dirty="0"/>
          </a:p>
        </p:txBody>
      </p:sp>
      <p:sp>
        <p:nvSpPr>
          <p:cNvPr id="4" name="Slide Number Placeholder 3"/>
          <p:cNvSpPr>
            <a:spLocks noGrp="1"/>
          </p:cNvSpPr>
          <p:nvPr>
            <p:ph type="sldNum" sz="quarter" idx="10"/>
          </p:nvPr>
        </p:nvSpPr>
        <p:spPr/>
        <p:txBody>
          <a:bodyPr/>
          <a:lstStyle/>
          <a:p>
            <a:fld id="{77BD095D-50A6-48B0-9C09-A6935F3B6AE4}" type="slidenum">
              <a:rPr lang="en-GB" smtClean="0"/>
              <a:t>10</a:t>
            </a:fld>
            <a:endParaRPr lang="en-GB"/>
          </a:p>
        </p:txBody>
      </p:sp>
    </p:spTree>
    <p:extLst>
      <p:ext uri="{BB962C8B-B14F-4D97-AF65-F5344CB8AC3E}">
        <p14:creationId xmlns:p14="http://schemas.microsoft.com/office/powerpoint/2010/main" val="3011624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Mayer, (2024), the cognitivist learning approach shows a preference for mental stimulation in learning based on the knowledge accumulation through new information gathering. Therefore, the cognitive approach has to be relevant at Hydro International through extended knowledge sharing and providing simulator-based training to ensure that learners get the right information to process and develop knowledge. </a:t>
            </a:r>
          </a:p>
        </p:txBody>
      </p:sp>
      <p:sp>
        <p:nvSpPr>
          <p:cNvPr id="4" name="Slide Number Placeholder 3"/>
          <p:cNvSpPr>
            <a:spLocks noGrp="1"/>
          </p:cNvSpPr>
          <p:nvPr>
            <p:ph type="sldNum" sz="quarter" idx="10"/>
          </p:nvPr>
        </p:nvSpPr>
        <p:spPr/>
        <p:txBody>
          <a:bodyPr/>
          <a:lstStyle/>
          <a:p>
            <a:fld id="{77BD095D-50A6-48B0-9C09-A6935F3B6AE4}" type="slidenum">
              <a:rPr lang="en-GB" smtClean="0"/>
              <a:t>11</a:t>
            </a:fld>
            <a:endParaRPr lang="en-GB"/>
          </a:p>
        </p:txBody>
      </p:sp>
    </p:spTree>
    <p:extLst>
      <p:ext uri="{BB962C8B-B14F-4D97-AF65-F5344CB8AC3E}">
        <p14:creationId xmlns:p14="http://schemas.microsoft.com/office/powerpoint/2010/main" val="2552261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analysis presented in this presentation defines the possible angles of training and learning frameworks that Hydro International should establish. The findings in this presentation also signify the key assessment of the person-specific and job-specific details that have to be part of the consideration in the hiring process. </a:t>
            </a:r>
          </a:p>
        </p:txBody>
      </p:sp>
      <p:sp>
        <p:nvSpPr>
          <p:cNvPr id="4" name="Slide Number Placeholder 3"/>
          <p:cNvSpPr>
            <a:spLocks noGrp="1"/>
          </p:cNvSpPr>
          <p:nvPr>
            <p:ph type="sldNum" sz="quarter" idx="10"/>
          </p:nvPr>
        </p:nvSpPr>
        <p:spPr/>
        <p:txBody>
          <a:bodyPr/>
          <a:lstStyle/>
          <a:p>
            <a:fld id="{77BD095D-50A6-48B0-9C09-A6935F3B6AE4}" type="slidenum">
              <a:rPr lang="en-GB" smtClean="0"/>
              <a:t>12</a:t>
            </a:fld>
            <a:endParaRPr lang="en-GB"/>
          </a:p>
        </p:txBody>
      </p:sp>
    </p:spTree>
    <p:extLst>
      <p:ext uri="{BB962C8B-B14F-4D97-AF65-F5344CB8AC3E}">
        <p14:creationId xmlns:p14="http://schemas.microsoft.com/office/powerpoint/2010/main" val="851985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84CE690-0965-46D7-B9C2-C617F9F39741}" type="datetime1">
              <a:rPr lang="en-GB" smtClean="0"/>
              <a:t>28/02/2026</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lvl1pPr>
              <a:defRPr/>
            </a:lvl1pPr>
          </a:lstStyle>
          <a:p>
            <a:r>
              <a:rPr lang="en-GB" dirty="0"/>
              <a:t>1</a:t>
            </a:r>
          </a:p>
        </p:txBody>
      </p:sp>
    </p:spTree>
    <p:extLst>
      <p:ext uri="{BB962C8B-B14F-4D97-AF65-F5344CB8AC3E}">
        <p14:creationId xmlns:p14="http://schemas.microsoft.com/office/powerpoint/2010/main" val="2602640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Slide Number Placeholder 6"/>
          <p:cNvSpPr>
            <a:spLocks noGrp="1"/>
          </p:cNvSpPr>
          <p:nvPr>
            <p:ph type="sldNum" sz="quarter" idx="10"/>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332278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640F2067-07D8-46F3-B505-C8436F325DC8}" type="datetime1">
              <a:rPr lang="en-GB" smtClean="0"/>
              <a:t>28/02/2026</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r>
              <a:rPr lang="en-GB" dirty="0"/>
              <a:t>3</a:t>
            </a:r>
          </a:p>
        </p:txBody>
      </p:sp>
    </p:spTree>
    <p:extLst>
      <p:ext uri="{BB962C8B-B14F-4D97-AF65-F5344CB8AC3E}">
        <p14:creationId xmlns:p14="http://schemas.microsoft.com/office/powerpoint/2010/main" val="4104795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320023B1-09D4-431E-BD06-E30C7D66F1BC}" type="datetime1">
              <a:rPr lang="en-GB" smtClean="0"/>
              <a:t>28/02/2026</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lvl1pPr>
              <a:defRPr/>
            </a:lvl1pPr>
          </a:lstStyle>
          <a:p>
            <a:r>
              <a:rPr lang="en-GB" dirty="0"/>
              <a:t>4</a:t>
            </a:r>
          </a:p>
        </p:txBody>
      </p:sp>
    </p:spTree>
    <p:extLst>
      <p:ext uri="{BB962C8B-B14F-4D97-AF65-F5344CB8AC3E}">
        <p14:creationId xmlns:p14="http://schemas.microsoft.com/office/powerpoint/2010/main" val="1133108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838200" y="6356350"/>
            <a:ext cx="2743200" cy="365125"/>
          </a:xfrm>
          <a:prstGeom prst="rect">
            <a:avLst/>
          </a:prstGeom>
        </p:spPr>
        <p:txBody>
          <a:bodyPr/>
          <a:lstStyle/>
          <a:p>
            <a:fld id="{27B3D52B-2267-41D5-BCBE-FDFE218D2F93}" type="datetime1">
              <a:rPr lang="en-GB" smtClean="0"/>
              <a:t>28/02/2026</a:t>
            </a:fld>
            <a:endParaRPr lang="en-GB"/>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endParaRPr lang="en-GB"/>
          </a:p>
        </p:txBody>
      </p:sp>
      <p:sp>
        <p:nvSpPr>
          <p:cNvPr id="9" name="Slide Number Placeholder 8"/>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3574672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25A3CF8-07DA-4DC9-BBDC-B56233E2C585}" type="datetime1">
              <a:rPr lang="en-GB" smtClean="0"/>
              <a:t>28/02/2026</a:t>
            </a:fld>
            <a:endParaRPr lang="en-GB"/>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GB"/>
          </a:p>
        </p:txBody>
      </p:sp>
      <p:sp>
        <p:nvSpPr>
          <p:cNvPr id="5" name="Slide Number Placeholder 4"/>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2404612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3028DE6C-C16B-4B4F-BF15-4250DA514617}" type="datetime1">
              <a:rPr lang="en-GB" smtClean="0"/>
              <a:t>28/02/2026</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402816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D783C5F7-58A3-4E59-BE41-8103B56195A8}" type="datetime1">
              <a:rPr lang="en-GB" smtClean="0"/>
              <a:t>28/02/2026</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3301842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72EA1EF1-102B-4C8D-90D1-F09B096C16D5}" type="datetime1">
              <a:rPr lang="en-GB" smtClean="0"/>
              <a:t>28/02/2026</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88889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AB4CEB86-D738-4AED-A331-2B31C256303B}" type="datetime1">
              <a:rPr lang="en-GB" smtClean="0"/>
              <a:t>28/02/2026</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4181292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78456668-7328-45FE-9D59-47961C626CB6}" type="datetime1">
              <a:rPr lang="en-GB" smtClean="0"/>
              <a:t>28/02/2026</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CA0649A-817F-4537-8396-DB64D9B28458}" type="slidenum">
              <a:rPr lang="en-GB" smtClean="0"/>
              <a:t>‹#›</a:t>
            </a:fld>
            <a:endParaRPr lang="en-GB"/>
          </a:p>
        </p:txBody>
      </p:sp>
    </p:spTree>
    <p:extLst>
      <p:ext uri="{BB962C8B-B14F-4D97-AF65-F5344CB8AC3E}">
        <p14:creationId xmlns:p14="http://schemas.microsoft.com/office/powerpoint/2010/main" val="2263484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A0649A-817F-4537-8396-DB64D9B28458}" type="slidenum">
              <a:rPr lang="en-GB" smtClean="0"/>
              <a:t>‹#›</a:t>
            </a:fld>
            <a:endParaRPr lang="en-GB"/>
          </a:p>
        </p:txBody>
      </p:sp>
    </p:spTree>
    <p:extLst>
      <p:ext uri="{BB962C8B-B14F-4D97-AF65-F5344CB8AC3E}">
        <p14:creationId xmlns:p14="http://schemas.microsoft.com/office/powerpoint/2010/main" val="1903870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07/s10648-023-09842-1"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dfs.semanticscholar.org/b019/9d9abe5d83f4bc2b2662dd304159efa8c9a3.pdf"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97047" y="1114331"/>
            <a:ext cx="7085428" cy="3970287"/>
          </a:xfrm>
        </p:spPr>
        <p:txBody>
          <a:bodyPr anchor="t">
            <a:normAutofit fontScale="90000"/>
          </a:bodyPr>
          <a:lstStyle/>
          <a:p>
            <a:pPr>
              <a:lnSpc>
                <a:spcPct val="150000"/>
              </a:lnSpc>
            </a:pPr>
            <a:r>
              <a:rPr lang="en-GB" sz="2800" b="1" dirty="0">
                <a:effectLst>
                  <a:outerShdw blurRad="38100" dist="38100" dir="2700000" algn="tl">
                    <a:srgbClr val="000000">
                      <a:alpha val="43137"/>
                    </a:srgbClr>
                  </a:outerShdw>
                </a:effectLst>
              </a:rPr>
              <a:t>BA (Hons) Leadership and Management Skills for the Workplace</a:t>
            </a:r>
            <a:br>
              <a:rPr lang="en-GB" sz="2800" b="1" dirty="0">
                <a:effectLst>
                  <a:outerShdw blurRad="38100" dist="38100" dir="2700000" algn="tl">
                    <a:srgbClr val="000000">
                      <a:alpha val="43137"/>
                    </a:srgbClr>
                  </a:outerShdw>
                </a:effectLst>
              </a:rPr>
            </a:br>
            <a:r>
              <a:rPr lang="en-GB" sz="2800" b="1" dirty="0">
                <a:effectLst>
                  <a:outerShdw blurRad="38100" dist="38100" dir="2700000" algn="tl">
                    <a:srgbClr val="000000">
                      <a:alpha val="43137"/>
                    </a:srgbClr>
                  </a:outerShdw>
                </a:effectLst>
              </a:rPr>
              <a:t>Developing and Managing Individuals and Teams</a:t>
            </a:r>
            <a:br>
              <a:rPr lang="en-GB" sz="2800" b="1" dirty="0">
                <a:effectLst>
                  <a:outerShdw blurRad="38100" dist="38100" dir="2700000" algn="tl">
                    <a:srgbClr val="000000">
                      <a:alpha val="43137"/>
                    </a:srgbClr>
                  </a:outerShdw>
                </a:effectLst>
              </a:rPr>
            </a:br>
            <a:r>
              <a:rPr lang="en-GB" sz="2800" b="1" dirty="0">
                <a:effectLst>
                  <a:outerShdw blurRad="38100" dist="38100" dir="2700000" algn="tl">
                    <a:srgbClr val="000000">
                      <a:alpha val="43137"/>
                    </a:srgbClr>
                  </a:outerShdw>
                </a:effectLst>
              </a:rPr>
              <a:t>LCLM5002</a:t>
            </a:r>
            <a:br>
              <a:rPr lang="en-GB" sz="2800" b="1" dirty="0">
                <a:effectLst>
                  <a:outerShdw blurRad="38100" dist="38100" dir="2700000" algn="tl">
                    <a:srgbClr val="000000">
                      <a:alpha val="43137"/>
                    </a:srgbClr>
                  </a:outerShdw>
                </a:effectLst>
              </a:rPr>
            </a:br>
            <a:r>
              <a:rPr lang="en-GB" sz="2800" b="1" dirty="0">
                <a:effectLst>
                  <a:outerShdw blurRad="38100" dist="38100" dir="2700000" algn="tl">
                    <a:srgbClr val="000000">
                      <a:alpha val="43137"/>
                    </a:srgbClr>
                  </a:outerShdw>
                </a:effectLst>
              </a:rPr>
              <a:t>Component 1- Individual Presentation</a:t>
            </a:r>
            <a:br>
              <a:rPr lang="en-GB" sz="2800" b="1" dirty="0">
                <a:effectLst>
                  <a:outerShdw blurRad="38100" dist="38100" dir="2700000" algn="tl">
                    <a:srgbClr val="000000">
                      <a:alpha val="43137"/>
                    </a:srgbClr>
                  </a:outerShdw>
                </a:effectLst>
              </a:rPr>
            </a:br>
            <a:r>
              <a:rPr lang="en-GB" sz="2400" b="1" dirty="0">
                <a:effectLst>
                  <a:outerShdw blurRad="38100" dist="38100" dir="2700000" algn="tl">
                    <a:srgbClr val="000000">
                      <a:alpha val="43137"/>
                    </a:srgbClr>
                  </a:outerShdw>
                </a:effectLst>
              </a:rPr>
              <a:t>Lecturer’s Name: </a:t>
            </a:r>
            <a:br>
              <a:rPr lang="en-GB" sz="2400" b="1" dirty="0">
                <a:effectLst>
                  <a:outerShdw blurRad="38100" dist="38100" dir="2700000" algn="tl">
                    <a:srgbClr val="000000">
                      <a:alpha val="43137"/>
                    </a:srgbClr>
                  </a:outerShdw>
                </a:effectLst>
              </a:rPr>
            </a:br>
            <a:br>
              <a:rPr lang="en-GB" sz="2800" b="1" dirty="0">
                <a:effectLst>
                  <a:outerShdw blurRad="38100" dist="38100" dir="2700000" algn="tl">
                    <a:srgbClr val="000000">
                      <a:alpha val="43137"/>
                    </a:srgbClr>
                  </a:outerShdw>
                </a:effectLst>
              </a:rPr>
            </a:br>
            <a:endParaRPr lang="en-GB" sz="2800" b="1" dirty="0">
              <a:solidFill>
                <a:srgbClr val="0E2444"/>
              </a:solidFill>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997047" y="5541818"/>
            <a:ext cx="7042053" cy="814532"/>
          </a:xfrm>
        </p:spPr>
        <p:txBody>
          <a:bodyPr>
            <a:normAutofit/>
          </a:bodyPr>
          <a:lstStyle/>
          <a:p>
            <a:pPr algn="l"/>
            <a:r>
              <a:rPr lang="en-GB" sz="1800" b="1" dirty="0"/>
              <a:t>Student Name: Daniel Fratczak</a:t>
            </a:r>
            <a:endParaRPr lang="en-GB" sz="1800" dirty="0"/>
          </a:p>
          <a:p>
            <a:pPr algn="l"/>
            <a:r>
              <a:rPr lang="en-GB" sz="1800" b="1" dirty="0"/>
              <a:t>Student ID</a:t>
            </a:r>
            <a:r>
              <a:rPr lang="en-GB" sz="1800" b="1"/>
              <a:t>: 2424154</a:t>
            </a:r>
            <a:endParaRPr lang="en-GB" sz="1800" dirty="0"/>
          </a:p>
          <a:p>
            <a:pPr algn="l"/>
            <a:endParaRPr lang="en-GB" sz="1800" dirty="0">
              <a:solidFill>
                <a:srgbClr val="0E2444"/>
              </a:solidFill>
            </a:endParaRPr>
          </a:p>
        </p:txBody>
      </p:sp>
      <p:sp>
        <p:nvSpPr>
          <p:cNvPr id="4" name="Slide Number Placeholder 3"/>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2819584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blip>
          <a:srcRect/>
          <a:stretch>
            <a:fillRect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Table of content</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214652"/>
            <a:ext cx="10515600" cy="4962311"/>
          </a:xfrm>
          <a:solidFill>
            <a:srgbClr val="E2E5E9"/>
          </a:solidFill>
        </p:spPr>
        <p:txBody>
          <a:bodyPr>
            <a:normAutofit/>
          </a:bodyPr>
          <a:lstStyle/>
          <a:p>
            <a:pPr marL="342900" indent="-342900" algn="just">
              <a:lnSpc>
                <a:spcPct val="110000"/>
              </a:lnSpc>
              <a:buFont typeface="+mj-lt"/>
              <a:buAutoNum type="arabicPeriod"/>
            </a:pPr>
            <a:r>
              <a:rPr lang="en-US" sz="1800" b="1" dirty="0"/>
              <a:t>Introduction</a:t>
            </a:r>
          </a:p>
          <a:p>
            <a:pPr marL="342900" indent="-342900" algn="just">
              <a:lnSpc>
                <a:spcPct val="110000"/>
              </a:lnSpc>
              <a:buFont typeface="+mj-lt"/>
              <a:buAutoNum type="arabicPeriod"/>
            </a:pPr>
            <a:r>
              <a:rPr lang="en-US" sz="1800" b="1" dirty="0"/>
              <a:t>Introduction to the Company</a:t>
            </a:r>
          </a:p>
          <a:p>
            <a:pPr marL="342900" indent="-342900" algn="just">
              <a:lnSpc>
                <a:spcPct val="110000"/>
              </a:lnSpc>
              <a:buFont typeface="+mj-lt"/>
              <a:buAutoNum type="arabicPeriod"/>
            </a:pPr>
            <a:r>
              <a:rPr lang="en-GB" sz="1800" b="1" dirty="0"/>
              <a:t>Recruitment Process of a team member (Job Analysis)</a:t>
            </a:r>
          </a:p>
          <a:p>
            <a:pPr marL="342900" indent="-342900" algn="just">
              <a:lnSpc>
                <a:spcPct val="110000"/>
              </a:lnSpc>
              <a:buFont typeface="+mj-lt"/>
              <a:buAutoNum type="arabicPeriod"/>
            </a:pPr>
            <a:r>
              <a:rPr lang="en-GB" sz="1800" b="1" dirty="0"/>
              <a:t> Recruitment Process of a team member (Job Description)</a:t>
            </a:r>
          </a:p>
          <a:p>
            <a:pPr marL="342900" indent="-342900" algn="just">
              <a:lnSpc>
                <a:spcPct val="110000"/>
              </a:lnSpc>
              <a:buFont typeface="+mj-lt"/>
              <a:buAutoNum type="arabicPeriod"/>
            </a:pPr>
            <a:r>
              <a:rPr lang="en-GB" sz="1800" b="1" dirty="0"/>
              <a:t>Recruitment Process of a team member (Person Specification)</a:t>
            </a:r>
          </a:p>
          <a:p>
            <a:pPr marL="342900" indent="-342900" algn="just">
              <a:lnSpc>
                <a:spcPct val="110000"/>
              </a:lnSpc>
              <a:buFont typeface="+mj-lt"/>
              <a:buAutoNum type="arabicPeriod"/>
            </a:pPr>
            <a:r>
              <a:rPr lang="en-GB" sz="1800" b="1" dirty="0"/>
              <a:t>Identification of learning or training needs within the chosen company</a:t>
            </a:r>
          </a:p>
          <a:p>
            <a:pPr marL="342900" indent="-342900" algn="just">
              <a:lnSpc>
                <a:spcPct val="110000"/>
              </a:lnSpc>
              <a:buFont typeface="+mj-lt"/>
              <a:buAutoNum type="arabicPeriod"/>
            </a:pPr>
            <a:r>
              <a:rPr lang="en-GB" sz="1800" b="1" dirty="0"/>
              <a:t>Analysis of the learning or training needs within the chosen company</a:t>
            </a:r>
          </a:p>
          <a:p>
            <a:pPr marL="342900" indent="-342900" algn="just">
              <a:lnSpc>
                <a:spcPct val="110000"/>
              </a:lnSpc>
              <a:buFont typeface="+mj-lt"/>
              <a:buAutoNum type="arabicPeriod"/>
            </a:pPr>
            <a:r>
              <a:rPr lang="en-GB" sz="1800" b="1" dirty="0"/>
              <a:t>Conclusion</a:t>
            </a:r>
          </a:p>
          <a:p>
            <a:pPr marL="342900" indent="-342900" algn="just">
              <a:lnSpc>
                <a:spcPct val="110000"/>
              </a:lnSpc>
              <a:buFont typeface="+mj-lt"/>
              <a:buAutoNum type="arabicPeriod"/>
            </a:pPr>
            <a:r>
              <a:rPr lang="en-GB" sz="1800" b="1" dirty="0"/>
              <a:t>Reference List</a:t>
            </a:r>
          </a:p>
          <a:p>
            <a:pPr marL="342900" indent="-342900" algn="just">
              <a:lnSpc>
                <a:spcPct val="110000"/>
              </a:lnSpc>
              <a:buFont typeface="+mj-lt"/>
              <a:buAutoNum type="arabicPeriod"/>
            </a:pPr>
            <a:endParaRPr lang="en-GB" sz="1800" b="1" dirty="0"/>
          </a:p>
        </p:txBody>
      </p:sp>
      <p:sp>
        <p:nvSpPr>
          <p:cNvPr id="4" name="Slide Number Placeholder 3"/>
          <p:cNvSpPr>
            <a:spLocks noGrp="1"/>
          </p:cNvSpPr>
          <p:nvPr>
            <p:ph type="sldNum" sz="quarter" idx="10"/>
          </p:nvPr>
        </p:nvSpPr>
        <p:spPr/>
        <p:txBody>
          <a:bodyPr/>
          <a:lstStyle/>
          <a:p>
            <a:fld id="{4CA0649A-817F-4537-8396-DB64D9B28458}" type="slidenum">
              <a:rPr lang="en-GB" smtClean="0"/>
              <a:t>2</a:t>
            </a:fld>
            <a:endParaRPr lang="en-GB"/>
          </a:p>
        </p:txBody>
      </p:sp>
    </p:spTree>
    <p:extLst>
      <p:ext uri="{BB962C8B-B14F-4D97-AF65-F5344CB8AC3E}">
        <p14:creationId xmlns:p14="http://schemas.microsoft.com/office/powerpoint/2010/main" val="1249607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Introduction</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004515" y="2164670"/>
            <a:ext cx="8182970" cy="3239843"/>
          </a:xfrm>
        </p:spPr>
        <p:txBody>
          <a:bodyPr>
            <a:normAutofit/>
          </a:bodyPr>
          <a:lstStyle/>
          <a:p>
            <a:pPr algn="just">
              <a:lnSpc>
                <a:spcPct val="150000"/>
              </a:lnSpc>
            </a:pPr>
            <a:r>
              <a:rPr lang="en-GB" sz="2000" dirty="0"/>
              <a:t>Management of individuals in human resource management requires specific strategies and planning to exploit the potential of individual employees to maximise efficiency.</a:t>
            </a:r>
          </a:p>
          <a:p>
            <a:pPr algn="just">
              <a:lnSpc>
                <a:spcPct val="150000"/>
              </a:lnSpc>
            </a:pPr>
            <a:r>
              <a:rPr lang="en-GB" sz="2000" dirty="0"/>
              <a:t>The core components of managing individuals in an organisational dimension are performance management, motivation, development and conflict resolution (Boselie and Van der Heijden, 2024).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736834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Introduction to the company</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5371531" cy="3701718"/>
          </a:xfrm>
        </p:spPr>
        <p:txBody>
          <a:bodyPr>
            <a:normAutofit lnSpcReduction="10000"/>
          </a:bodyPr>
          <a:lstStyle/>
          <a:p>
            <a:pPr algn="just">
              <a:lnSpc>
                <a:spcPct val="150000"/>
              </a:lnSpc>
            </a:pPr>
            <a:r>
              <a:rPr lang="en-GB" sz="2000" dirty="0"/>
              <a:t>Hydro International is a UK-based organisation founded in 1980, specialising in water management and wastewater treatment. </a:t>
            </a:r>
          </a:p>
          <a:p>
            <a:pPr algn="just">
              <a:lnSpc>
                <a:spcPct val="150000"/>
              </a:lnSpc>
            </a:pPr>
            <a:r>
              <a:rPr lang="en-GB" sz="2000" dirty="0"/>
              <a:t>Hydro International works through 80 distribution partners across 40 countries and operates under the CRH Company (Hydro International, 2026).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4</a:t>
            </a:fld>
            <a:endParaRPr lang="en-GB">
              <a:solidFill>
                <a:prstClr val="black">
                  <a:tint val="75000"/>
                </a:prstClr>
              </a:solidFill>
            </a:endParaRPr>
          </a:p>
        </p:txBody>
      </p:sp>
      <p:pic>
        <p:nvPicPr>
          <p:cNvPr id="5" name="image1.png"/>
          <p:cNvPicPr/>
          <p:nvPr/>
        </p:nvPicPr>
        <p:blipFill>
          <a:blip r:embed="rId4"/>
          <a:srcRect/>
          <a:stretch>
            <a:fillRect/>
          </a:stretch>
        </p:blipFill>
        <p:spPr>
          <a:xfrm>
            <a:off x="6315643" y="2128671"/>
            <a:ext cx="5429250" cy="3095625"/>
          </a:xfrm>
          <a:prstGeom prst="rect">
            <a:avLst/>
          </a:prstGeom>
          <a:ln/>
        </p:spPr>
      </p:pic>
      <p:sp>
        <p:nvSpPr>
          <p:cNvPr id="7" name="Rectangle 6"/>
          <p:cNvSpPr/>
          <p:nvPr/>
        </p:nvSpPr>
        <p:spPr>
          <a:xfrm>
            <a:off x="8226201" y="5296511"/>
            <a:ext cx="1608133" cy="230832"/>
          </a:xfrm>
          <a:prstGeom prst="rect">
            <a:avLst/>
          </a:prstGeom>
        </p:spPr>
        <p:txBody>
          <a:bodyPr wrap="none">
            <a:spAutoFit/>
          </a:bodyPr>
          <a:lstStyle/>
          <a:p>
            <a:pPr algn="ctr"/>
            <a:r>
              <a:rPr lang="en-GB" sz="900" dirty="0"/>
              <a:t>(House-builder.co.uk, 2024)</a:t>
            </a:r>
          </a:p>
        </p:txBody>
      </p:sp>
    </p:spTree>
    <p:extLst>
      <p:ext uri="{BB962C8B-B14F-4D97-AF65-F5344CB8AC3E}">
        <p14:creationId xmlns:p14="http://schemas.microsoft.com/office/powerpoint/2010/main" val="71225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Recruitment Process of a team member (Job Analysis)</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988326" y="1532299"/>
            <a:ext cx="5944738" cy="4923092"/>
          </a:xfrm>
          <a:solidFill>
            <a:srgbClr val="E2E5E9"/>
          </a:solidFill>
        </p:spPr>
        <p:txBody>
          <a:bodyPr>
            <a:normAutofit/>
          </a:bodyPr>
          <a:lstStyle/>
          <a:p>
            <a:pPr algn="just">
              <a:lnSpc>
                <a:spcPct val="150000"/>
              </a:lnSpc>
            </a:pPr>
            <a:r>
              <a:rPr lang="en-GB" sz="2000" dirty="0"/>
              <a:t>The job analysis refers to the systematic progression of accumulating, recording, and analysing information about specific elements of a job. These elements of a job include responsibilities, required skill, and working conditions. </a:t>
            </a:r>
          </a:p>
          <a:p>
            <a:pPr algn="just">
              <a:lnSpc>
                <a:spcPct val="150000"/>
              </a:lnSpc>
            </a:pPr>
            <a:r>
              <a:rPr lang="en-GB" sz="2000" dirty="0"/>
              <a:t>The job responsibilities of the regional sales manager include driving growth, developing partnership, and shaping the future of drainage solutions (Indeed.com, 2026).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5</a:t>
            </a:fld>
            <a:endParaRPr lang="en-GB">
              <a:solidFill>
                <a:prstClr val="black">
                  <a:tint val="75000"/>
                </a:prstClr>
              </a:solidFill>
            </a:endParaRPr>
          </a:p>
        </p:txBody>
      </p:sp>
      <p:pic>
        <p:nvPicPr>
          <p:cNvPr id="5" name="Picture 4"/>
          <p:cNvPicPr>
            <a:picLocks noChangeAspect="1"/>
          </p:cNvPicPr>
          <p:nvPr/>
        </p:nvPicPr>
        <p:blipFill>
          <a:blip r:embed="rId4"/>
          <a:stretch>
            <a:fillRect/>
          </a:stretch>
        </p:blipFill>
        <p:spPr>
          <a:xfrm>
            <a:off x="7205876" y="1532298"/>
            <a:ext cx="3821515" cy="4941614"/>
          </a:xfrm>
          <a:prstGeom prst="rect">
            <a:avLst/>
          </a:prstGeom>
        </p:spPr>
      </p:pic>
      <p:sp>
        <p:nvSpPr>
          <p:cNvPr id="6" name="Rectangle 5"/>
          <p:cNvSpPr/>
          <p:nvPr/>
        </p:nvSpPr>
        <p:spPr>
          <a:xfrm>
            <a:off x="8576260" y="6489971"/>
            <a:ext cx="1080745" cy="215444"/>
          </a:xfrm>
          <a:prstGeom prst="rect">
            <a:avLst/>
          </a:prstGeom>
        </p:spPr>
        <p:txBody>
          <a:bodyPr wrap="none">
            <a:spAutoFit/>
          </a:bodyPr>
          <a:lstStyle/>
          <a:p>
            <a:pPr algn="ctr"/>
            <a:r>
              <a:rPr lang="en-GB" sz="800" dirty="0"/>
              <a:t>(Indeed.com, 2026)</a:t>
            </a:r>
          </a:p>
        </p:txBody>
      </p:sp>
    </p:spTree>
    <p:extLst>
      <p:ext uri="{BB962C8B-B14F-4D97-AF65-F5344CB8AC3E}">
        <p14:creationId xmlns:p14="http://schemas.microsoft.com/office/powerpoint/2010/main" val="1883933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Recruitment Process of a team member (Job Description)</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584326"/>
            <a:ext cx="4511722" cy="4516223"/>
          </a:xfrm>
        </p:spPr>
        <p:txBody>
          <a:bodyPr>
            <a:normAutofit/>
          </a:bodyPr>
          <a:lstStyle/>
          <a:p>
            <a:pPr algn="just">
              <a:lnSpc>
                <a:spcPct val="150000"/>
              </a:lnSpc>
            </a:pPr>
            <a:r>
              <a:rPr lang="en-GB" sz="2000" dirty="0"/>
              <a:t>The location of the Job is in Scotland, which is described by the company as the Northern region of its UK operations. </a:t>
            </a:r>
          </a:p>
          <a:p>
            <a:pPr algn="just">
              <a:lnSpc>
                <a:spcPct val="150000"/>
              </a:lnSpc>
            </a:pPr>
            <a:r>
              <a:rPr lang="en-GB" sz="2000" dirty="0"/>
              <a:t>The regional sales manager will have to work closely with the Headquarters at Clevedon, England.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6</a:t>
            </a:fld>
            <a:endParaRPr lang="en-GB">
              <a:solidFill>
                <a:prstClr val="black">
                  <a:tint val="75000"/>
                </a:prstClr>
              </a:solidFill>
            </a:endParaRPr>
          </a:p>
        </p:txBody>
      </p:sp>
      <p:pic>
        <p:nvPicPr>
          <p:cNvPr id="5" name="Picture 4"/>
          <p:cNvPicPr>
            <a:picLocks noChangeAspect="1"/>
          </p:cNvPicPr>
          <p:nvPr/>
        </p:nvPicPr>
        <p:blipFill>
          <a:blip r:embed="rId4"/>
          <a:stretch>
            <a:fillRect/>
          </a:stretch>
        </p:blipFill>
        <p:spPr>
          <a:xfrm>
            <a:off x="5677469" y="1584326"/>
            <a:ext cx="5623804" cy="4407042"/>
          </a:xfrm>
          <a:prstGeom prst="rect">
            <a:avLst/>
          </a:prstGeom>
        </p:spPr>
      </p:pic>
      <p:sp>
        <p:nvSpPr>
          <p:cNvPr id="6" name="Rectangle 5"/>
          <p:cNvSpPr/>
          <p:nvPr/>
        </p:nvSpPr>
        <p:spPr>
          <a:xfrm>
            <a:off x="7844803" y="6050748"/>
            <a:ext cx="1289135" cy="246221"/>
          </a:xfrm>
          <a:prstGeom prst="rect">
            <a:avLst/>
          </a:prstGeom>
        </p:spPr>
        <p:txBody>
          <a:bodyPr wrap="none">
            <a:spAutoFit/>
          </a:bodyPr>
          <a:lstStyle/>
          <a:p>
            <a:pPr algn="ctr"/>
            <a:r>
              <a:rPr lang="en-GB" sz="1000" dirty="0"/>
              <a:t>(Indeed.com, 2026)</a:t>
            </a:r>
          </a:p>
        </p:txBody>
      </p:sp>
    </p:spTree>
    <p:extLst>
      <p:ext uri="{BB962C8B-B14F-4D97-AF65-F5344CB8AC3E}">
        <p14:creationId xmlns:p14="http://schemas.microsoft.com/office/powerpoint/2010/main" val="2543507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49370"/>
            <a:ext cx="10515600" cy="849526"/>
          </a:xfrm>
        </p:spPr>
        <p:txBody>
          <a:bodyPr>
            <a:normAutofit fontScale="90000"/>
          </a:bodyPr>
          <a:lstStyle/>
          <a:p>
            <a:pPr algn="ctr"/>
            <a:r>
              <a:rPr lang="en-US" sz="2800" b="1" dirty="0">
                <a:effectLst>
                  <a:outerShdw blurRad="38100" dist="38100" dir="2700000" algn="tl">
                    <a:srgbClr val="000000">
                      <a:alpha val="43137"/>
                    </a:srgbClr>
                  </a:outerShdw>
                </a:effectLst>
              </a:rPr>
              <a:t>Recruitment Process of a team member (Person Specification)</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025556" y="2480717"/>
            <a:ext cx="8142026" cy="2978387"/>
          </a:xfrm>
        </p:spPr>
        <p:txBody>
          <a:bodyPr>
            <a:normAutofit/>
          </a:bodyPr>
          <a:lstStyle/>
          <a:p>
            <a:pPr algn="just">
              <a:lnSpc>
                <a:spcPct val="150000"/>
              </a:lnSpc>
            </a:pPr>
            <a:r>
              <a:rPr lang="en-GB" sz="2000" dirty="0"/>
              <a:t>The regional sales manager job will require a candidate with a minimum of five years of experience in selling heavy civil products. </a:t>
            </a:r>
          </a:p>
          <a:p>
            <a:pPr algn="just">
              <a:lnSpc>
                <a:spcPct val="150000"/>
              </a:lnSpc>
            </a:pPr>
            <a:r>
              <a:rPr lang="en-GB" sz="2000" dirty="0"/>
              <a:t>The candidate must have experience in dealing with sustainable drainage solutions and technical knowledge of storm water storage, treatment and flow control.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3986609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fontScale="90000"/>
          </a:bodyPr>
          <a:lstStyle/>
          <a:p>
            <a:pPr algn="ctr"/>
            <a:r>
              <a:rPr lang="en-GB" sz="2800" b="1" dirty="0">
                <a:effectLst>
                  <a:outerShdw blurRad="38100" dist="38100" dir="2700000" algn="tl">
                    <a:srgbClr val="000000">
                      <a:alpha val="43137"/>
                    </a:srgbClr>
                  </a:outerShdw>
                </a:effectLst>
              </a:rPr>
              <a:t>Identification of learning or training needs within the chosen company</a:t>
            </a:r>
          </a:p>
        </p:txBody>
      </p:sp>
      <p:sp>
        <p:nvSpPr>
          <p:cNvPr id="3" name="Content Placeholder 2"/>
          <p:cNvSpPr>
            <a:spLocks noGrp="1"/>
          </p:cNvSpPr>
          <p:nvPr>
            <p:ph idx="1"/>
          </p:nvPr>
        </p:nvSpPr>
        <p:spPr>
          <a:xfrm>
            <a:off x="838201" y="1825625"/>
            <a:ext cx="5084928" cy="4193038"/>
          </a:xfrm>
          <a:solidFill>
            <a:srgbClr val="E2E5E9"/>
          </a:solidFill>
        </p:spPr>
        <p:txBody>
          <a:bodyPr>
            <a:normAutofit lnSpcReduction="10000"/>
          </a:bodyPr>
          <a:lstStyle/>
          <a:p>
            <a:pPr algn="just">
              <a:lnSpc>
                <a:spcPct val="150000"/>
              </a:lnSpc>
            </a:pPr>
            <a:r>
              <a:rPr lang="en-GB" sz="2000" b="1" i="1" dirty="0"/>
              <a:t>Core competencies</a:t>
            </a:r>
            <a:endParaRPr lang="en-GB" sz="2000" dirty="0"/>
          </a:p>
          <a:p>
            <a:pPr algn="just">
              <a:lnSpc>
                <a:spcPct val="150000"/>
              </a:lnSpc>
            </a:pPr>
            <a:r>
              <a:rPr lang="en-GB" sz="2000" dirty="0"/>
              <a:t>The core competencies of becoming a regional sales manager include the ability to develop a business plan through setting up plans and analysing sales data. </a:t>
            </a:r>
          </a:p>
          <a:p>
            <a:pPr algn="just">
              <a:lnSpc>
                <a:spcPct val="150000"/>
              </a:lnSpc>
            </a:pPr>
            <a:r>
              <a:rPr lang="en-GB" sz="2000" dirty="0"/>
              <a:t>The regional manager must have financial acumen, CRM proficiency and a high level of people management skills.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8</a:t>
            </a:fld>
            <a:endParaRPr lang="en-GB">
              <a:solidFill>
                <a:prstClr val="black">
                  <a:tint val="75000"/>
                </a:prstClr>
              </a:solidFill>
            </a:endParaRPr>
          </a:p>
        </p:txBody>
      </p:sp>
      <p:graphicFrame>
        <p:nvGraphicFramePr>
          <p:cNvPr id="5" name="Diagram 4"/>
          <p:cNvGraphicFramePr/>
          <p:nvPr>
            <p:extLst>
              <p:ext uri="{D42A27DB-BD31-4B8C-83A1-F6EECF244321}">
                <p14:modId xmlns:p14="http://schemas.microsoft.com/office/powerpoint/2010/main" val="1780072367"/>
              </p:ext>
            </p:extLst>
          </p:nvPr>
        </p:nvGraphicFramePr>
        <p:xfrm>
          <a:off x="6096000" y="1825624"/>
          <a:ext cx="5624394" cy="41930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5372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fontScale="90000"/>
          </a:bodyPr>
          <a:lstStyle/>
          <a:p>
            <a:pPr algn="ctr"/>
            <a:r>
              <a:rPr lang="en-US" sz="2800" b="1" dirty="0">
                <a:effectLst>
                  <a:outerShdw blurRad="38100" dist="38100" dir="2700000" algn="tl">
                    <a:srgbClr val="000000">
                      <a:alpha val="43137"/>
                    </a:srgbClr>
                  </a:outerShdw>
                </a:effectLst>
              </a:rPr>
              <a:t>Identification of learning or training needs within the chosen company</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566317"/>
            <a:ext cx="4743734" cy="4233981"/>
          </a:xfrm>
        </p:spPr>
        <p:txBody>
          <a:bodyPr>
            <a:normAutofit/>
          </a:bodyPr>
          <a:lstStyle/>
          <a:p>
            <a:pPr algn="just">
              <a:lnSpc>
                <a:spcPct val="150000"/>
              </a:lnSpc>
            </a:pPr>
            <a:r>
              <a:rPr lang="en-GB" sz="2000" b="1" i="1" dirty="0"/>
              <a:t>Key training/Academic needs</a:t>
            </a:r>
            <a:endParaRPr lang="en-GB" sz="2000" dirty="0"/>
          </a:p>
          <a:p>
            <a:pPr algn="just">
              <a:lnSpc>
                <a:spcPct val="150000"/>
              </a:lnSpc>
            </a:pPr>
            <a:r>
              <a:rPr lang="en-GB" sz="2000" dirty="0"/>
              <a:t>The regional manager should have a level 4 or level 5 diploma in sales management.</a:t>
            </a:r>
          </a:p>
          <a:p>
            <a:pPr algn="just">
              <a:lnSpc>
                <a:spcPct val="150000"/>
              </a:lnSpc>
            </a:pPr>
            <a:r>
              <a:rPr lang="en-GB" sz="2000" dirty="0"/>
              <a:t>There should be specific academic and professional levels of training for the leadership and people management</a:t>
            </a:r>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9</a:t>
            </a:fld>
            <a:endParaRPr lang="en-GB">
              <a:solidFill>
                <a:prstClr val="black">
                  <a:tint val="75000"/>
                </a:prstClr>
              </a:solidFill>
            </a:endParaRPr>
          </a:p>
        </p:txBody>
      </p:sp>
      <p:graphicFrame>
        <p:nvGraphicFramePr>
          <p:cNvPr id="5" name="Diagram 4"/>
          <p:cNvGraphicFramePr/>
          <p:nvPr>
            <p:extLst>
              <p:ext uri="{D42A27DB-BD31-4B8C-83A1-F6EECF244321}">
                <p14:modId xmlns:p14="http://schemas.microsoft.com/office/powerpoint/2010/main" val="233281026"/>
              </p:ext>
            </p:extLst>
          </p:nvPr>
        </p:nvGraphicFramePr>
        <p:xfrm>
          <a:off x="5798403" y="1688981"/>
          <a:ext cx="5624394" cy="41930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9232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fontScale="90000"/>
          </a:bodyPr>
          <a:lstStyle/>
          <a:p>
            <a:pPr algn="ctr"/>
            <a:r>
              <a:rPr lang="en-US" sz="2800" b="1" dirty="0">
                <a:effectLst>
                  <a:outerShdw blurRad="38100" dist="38100" dir="2700000" algn="tl">
                    <a:srgbClr val="000000">
                      <a:alpha val="43137"/>
                    </a:srgbClr>
                  </a:outerShdw>
                </a:effectLst>
              </a:rPr>
              <a:t>Analysis of the learning or training needs within the chosen company</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4"/>
            <a:ext cx="5344236" cy="4370459"/>
          </a:xfrm>
        </p:spPr>
        <p:txBody>
          <a:bodyPr>
            <a:normAutofit/>
          </a:bodyPr>
          <a:lstStyle/>
          <a:p>
            <a:pPr algn="just">
              <a:lnSpc>
                <a:spcPct val="150000"/>
              </a:lnSpc>
            </a:pPr>
            <a:r>
              <a:rPr lang="en-GB" sz="2000" dirty="0"/>
              <a:t>According to the behaviourist theory, the concept of learning is the transformation of individual behaviour based on the stimulation of the external environment (Blackman, 2022).</a:t>
            </a:r>
          </a:p>
          <a:p>
            <a:pPr algn="just">
              <a:lnSpc>
                <a:spcPct val="150000"/>
              </a:lnSpc>
            </a:pPr>
            <a:r>
              <a:rPr lang="en-GB" sz="2000" dirty="0"/>
              <a:t>The theory highlights the fact that learning has to be the result of habits generated from consistent responses. </a:t>
            </a:r>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10</a:t>
            </a:fld>
            <a:endParaRPr lang="en-GB">
              <a:solidFill>
                <a:prstClr val="black">
                  <a:tint val="75000"/>
                </a:prstClr>
              </a:solidFill>
            </a:endParaRPr>
          </a:p>
        </p:txBody>
      </p:sp>
      <p:pic>
        <p:nvPicPr>
          <p:cNvPr id="5" name="Picture 4"/>
          <p:cNvPicPr>
            <a:picLocks noChangeAspect="1"/>
          </p:cNvPicPr>
          <p:nvPr/>
        </p:nvPicPr>
        <p:blipFill>
          <a:blip r:embed="rId4"/>
          <a:stretch>
            <a:fillRect/>
          </a:stretch>
        </p:blipFill>
        <p:spPr>
          <a:xfrm>
            <a:off x="6346329" y="1825624"/>
            <a:ext cx="5007471" cy="3786900"/>
          </a:xfrm>
          <a:prstGeom prst="rect">
            <a:avLst/>
          </a:prstGeom>
        </p:spPr>
      </p:pic>
    </p:spTree>
    <p:extLst>
      <p:ext uri="{BB962C8B-B14F-4D97-AF65-F5344CB8AC3E}">
        <p14:creationId xmlns:p14="http://schemas.microsoft.com/office/powerpoint/2010/main" val="266988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fontScale="90000"/>
          </a:bodyPr>
          <a:lstStyle/>
          <a:p>
            <a:pPr algn="ctr"/>
            <a:r>
              <a:rPr lang="en-US" sz="2800" b="1" dirty="0">
                <a:effectLst>
                  <a:outerShdw blurRad="38100" dist="38100" dir="2700000" algn="tl">
                    <a:srgbClr val="000000">
                      <a:alpha val="43137"/>
                    </a:srgbClr>
                  </a:outerShdw>
                </a:effectLst>
              </a:rPr>
              <a:t>Analysis of the learning or training needs within the chosen company</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336964" y="1918925"/>
            <a:ext cx="9566564" cy="3733729"/>
          </a:xfrm>
          <a:solidFill>
            <a:srgbClr val="E2E5E9"/>
          </a:solidFill>
        </p:spPr>
        <p:txBody>
          <a:bodyPr>
            <a:normAutofit/>
          </a:bodyPr>
          <a:lstStyle/>
          <a:p>
            <a:pPr algn="just">
              <a:lnSpc>
                <a:spcPct val="150000"/>
              </a:lnSpc>
            </a:pPr>
            <a:r>
              <a:rPr lang="en-US" sz="2000" dirty="0"/>
              <a:t>The theory of humanism refers to the specific role of the educators in bringing out the potential of the learners from the influence of the educators on self-direction (</a:t>
            </a:r>
            <a:r>
              <a:rPr lang="en-US" sz="2000" dirty="0" err="1"/>
              <a:t>Syafira</a:t>
            </a:r>
            <a:r>
              <a:rPr lang="en-US" sz="2000" dirty="0"/>
              <a:t> </a:t>
            </a:r>
            <a:r>
              <a:rPr lang="en-US" sz="2000" i="1" dirty="0"/>
              <a:t>et al., </a:t>
            </a:r>
            <a:r>
              <a:rPr lang="en-US" sz="2000" dirty="0"/>
              <a:t>2024).</a:t>
            </a:r>
          </a:p>
          <a:p>
            <a:pPr algn="just">
              <a:lnSpc>
                <a:spcPct val="150000"/>
              </a:lnSpc>
            </a:pPr>
            <a:r>
              <a:rPr lang="en-US" sz="2000" dirty="0"/>
              <a:t>The humanist approach of training refers to the action of the trainer as a helping hand in developing a better learning experience by providing individualism to the learners. </a:t>
            </a:r>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2656548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9526"/>
          </a:xfrm>
        </p:spPr>
        <p:txBody>
          <a:bodyPr>
            <a:normAutofit/>
          </a:bodyPr>
          <a:lstStyle/>
          <a:p>
            <a:pPr algn="ctr"/>
            <a:r>
              <a:rPr lang="en-US" sz="2800" b="1" dirty="0">
                <a:effectLst>
                  <a:outerShdw blurRad="38100" dist="38100" dir="2700000" algn="tl">
                    <a:srgbClr val="000000">
                      <a:alpha val="43137"/>
                    </a:srgbClr>
                  </a:outerShdw>
                </a:effectLst>
              </a:rPr>
              <a:t>Conclusion</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929168" y="2497529"/>
            <a:ext cx="8333664" cy="2575944"/>
          </a:xfrm>
          <a:noFill/>
        </p:spPr>
        <p:txBody>
          <a:bodyPr>
            <a:normAutofit/>
          </a:bodyPr>
          <a:lstStyle/>
          <a:p>
            <a:pPr algn="just">
              <a:lnSpc>
                <a:spcPct val="150000"/>
              </a:lnSpc>
            </a:pPr>
            <a:r>
              <a:rPr lang="en-US" sz="2000" dirty="0"/>
              <a:t>The role of regional sales manager holds a significant position in the business progression of Hydro International. </a:t>
            </a:r>
          </a:p>
          <a:p>
            <a:pPr algn="just">
              <a:lnSpc>
                <a:spcPct val="150000"/>
              </a:lnSpc>
            </a:pPr>
            <a:r>
              <a:rPr lang="en-US" sz="2000" dirty="0"/>
              <a:t>The choice of candidate and training facilities has to provide real-world specifications to ensure that their orientation is at the required level. </a:t>
            </a:r>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2055708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0548"/>
            <a:ext cx="10387818" cy="788424"/>
          </a:xfrm>
        </p:spPr>
        <p:txBody>
          <a:bodyPr>
            <a:normAutofit/>
          </a:bodyPr>
          <a:lstStyle/>
          <a:p>
            <a:pPr algn="ctr"/>
            <a:r>
              <a:rPr lang="en-US" sz="2800" b="1" dirty="0">
                <a:effectLst>
                  <a:outerShdw blurRad="38100" dist="38100" dir="2700000" algn="tl">
                    <a:srgbClr val="000000">
                      <a:alpha val="43137"/>
                    </a:srgbClr>
                  </a:outerShdw>
                </a:effectLst>
              </a:rPr>
              <a:t>Reference List</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10387818" cy="4351338"/>
          </a:xfrm>
        </p:spPr>
        <p:txBody>
          <a:bodyPr>
            <a:normAutofit fontScale="85000" lnSpcReduction="20000"/>
          </a:bodyPr>
          <a:lstStyle/>
          <a:p>
            <a:pPr algn="just"/>
            <a:r>
              <a:rPr lang="en-GB" sz="2000" dirty="0"/>
              <a:t>Blackman, D.E., 2022. Contemporary behaviourism: A brief overview. </a:t>
            </a:r>
            <a:r>
              <a:rPr lang="en-GB" sz="2000" i="1" dirty="0"/>
              <a:t>Behaviour analysis and contemporary psychology</a:t>
            </a:r>
            <a:r>
              <a:rPr lang="en-GB" sz="2000" dirty="0"/>
              <a:t>.</a:t>
            </a:r>
          </a:p>
          <a:p>
            <a:pPr algn="just"/>
            <a:r>
              <a:rPr lang="en-GB" sz="2000" dirty="0"/>
              <a:t>Boselie, P. and Van der Heijden, B., 2024. </a:t>
            </a:r>
            <a:r>
              <a:rPr lang="en-GB" sz="2000" i="1" dirty="0"/>
              <a:t>Strategic human resource management: A balanced approach</a:t>
            </a:r>
            <a:r>
              <a:rPr lang="en-GB" sz="2000" dirty="0"/>
              <a:t>. McGraw Hill.</a:t>
            </a:r>
          </a:p>
          <a:p>
            <a:pPr algn="just"/>
            <a:r>
              <a:rPr lang="en-GB" sz="2000" dirty="0"/>
              <a:t>House-builder.co.uk. 2024. </a:t>
            </a:r>
            <a:r>
              <a:rPr lang="en-GB" sz="2000" i="1" dirty="0"/>
              <a:t>Hydro International</a:t>
            </a:r>
            <a:r>
              <a:rPr lang="en-GB" sz="2000" dirty="0"/>
              <a:t>. [online] Available at: https://www.house-builder.co.uk/products/companies/hydro-international/ [Accessed 27 Feb. 2026].</a:t>
            </a:r>
          </a:p>
          <a:p>
            <a:pPr algn="just"/>
            <a:r>
              <a:rPr lang="en-GB" sz="2000" dirty="0"/>
              <a:t>Hydro International. 2026. </a:t>
            </a:r>
            <a:r>
              <a:rPr lang="en-GB" sz="2000" i="1" dirty="0"/>
              <a:t>Services | Hydro International</a:t>
            </a:r>
            <a:r>
              <a:rPr lang="en-GB" sz="2000" dirty="0"/>
              <a:t>. [online] Available at: https://hydro-int.com/en/services [Accessed 27 Feb. 2026].</a:t>
            </a:r>
          </a:p>
          <a:p>
            <a:pPr algn="just"/>
            <a:r>
              <a:rPr lang="en-GB" sz="2000" dirty="0"/>
              <a:t>Indeed.com. 2026. </a:t>
            </a:r>
            <a:r>
              <a:rPr lang="en-GB" sz="2000" i="1" dirty="0"/>
              <a:t>Regional Sales Manager - Scotland - Indeed.com</a:t>
            </a:r>
            <a:r>
              <a:rPr lang="en-GB" sz="2000" dirty="0"/>
              <a:t>. [online] Available at: https://uk.indeed.com/viewjob?jk=f38a2d6456d0386f&amp;tk=1jieo4svchaap80r&amp;from=serp&amp;vjs=3 [Accessed 27 Feb. 2026].</a:t>
            </a:r>
          </a:p>
          <a:p>
            <a:pPr algn="just"/>
            <a:r>
              <a:rPr lang="en-GB" sz="2000" dirty="0"/>
              <a:t>Mayer, R.E., 2024. The past, present, and future of the cognitive theory of multimedia learning. </a:t>
            </a:r>
            <a:r>
              <a:rPr lang="en-GB" sz="2000" i="1" dirty="0"/>
              <a:t>Educational Psychology Review</a:t>
            </a:r>
            <a:r>
              <a:rPr lang="en-GB" sz="2000" dirty="0"/>
              <a:t>, </a:t>
            </a:r>
            <a:r>
              <a:rPr lang="en-GB" sz="2000" i="1" dirty="0"/>
              <a:t>36</a:t>
            </a:r>
            <a:r>
              <a:rPr lang="en-GB" sz="2000" dirty="0"/>
              <a:t>(1), p.8.</a:t>
            </a:r>
            <a:r>
              <a:rPr lang="en-GB" sz="2000" dirty="0">
                <a:hlinkClick r:id="rId3"/>
              </a:rPr>
              <a:t> </a:t>
            </a:r>
            <a:r>
              <a:rPr lang="en-GB" sz="2000" u="sng" dirty="0">
                <a:hlinkClick r:id="rId3"/>
              </a:rPr>
              <a:t>https://link.springer.com/article/10.1007/s10648-023-09842-1</a:t>
            </a:r>
            <a:endParaRPr lang="en-GB" sz="2000" dirty="0"/>
          </a:p>
          <a:p>
            <a:pPr algn="just"/>
            <a:r>
              <a:rPr lang="en-GB" sz="2000" dirty="0" err="1"/>
              <a:t>Syafira</a:t>
            </a:r>
            <a:r>
              <a:rPr lang="en-GB" sz="2000" dirty="0"/>
              <a:t>, N.P., Yusuf, A., </a:t>
            </a:r>
            <a:r>
              <a:rPr lang="en-GB" sz="2000" dirty="0" err="1"/>
              <a:t>Prayuga</a:t>
            </a:r>
            <a:r>
              <a:rPr lang="en-GB" sz="2000" dirty="0"/>
              <a:t>, N.G.A.P. and </a:t>
            </a:r>
            <a:r>
              <a:rPr lang="en-GB" sz="2000" dirty="0" err="1"/>
              <a:t>Putri</a:t>
            </a:r>
            <a:r>
              <a:rPr lang="en-GB" sz="2000" dirty="0"/>
              <a:t>, N.H., 2024. Learning theory according to humanistic psychology and its implementation in students. </a:t>
            </a:r>
            <a:r>
              <a:rPr lang="en-GB" sz="2000" i="1" dirty="0" err="1"/>
              <a:t>Progres</a:t>
            </a:r>
            <a:r>
              <a:rPr lang="en-GB" sz="2000" i="1" dirty="0"/>
              <a:t> </a:t>
            </a:r>
            <a:r>
              <a:rPr lang="en-GB" sz="2000" i="1" dirty="0" err="1"/>
              <a:t>Pendidikan</a:t>
            </a:r>
            <a:r>
              <a:rPr lang="en-GB" sz="2000" dirty="0"/>
              <a:t>, </a:t>
            </a:r>
            <a:r>
              <a:rPr lang="en-GB" sz="2000" i="1" dirty="0"/>
              <a:t>5</a:t>
            </a:r>
            <a:r>
              <a:rPr lang="en-GB" sz="2000" dirty="0"/>
              <a:t>(3), pp.215-221.</a:t>
            </a:r>
            <a:r>
              <a:rPr lang="en-GB" sz="2000" dirty="0">
                <a:hlinkClick r:id="rId4"/>
              </a:rPr>
              <a:t> </a:t>
            </a:r>
            <a:r>
              <a:rPr lang="en-GB" sz="2000" u="sng" dirty="0">
                <a:hlinkClick r:id="rId4"/>
              </a:rPr>
              <a:t>https://pdfs.semanticscholar.org/b019/9d9abe5d83f4bc2b2662dd304159efa8c9a3.pdf</a:t>
            </a:r>
            <a:endParaRPr lang="en-GB" sz="2000" dirty="0"/>
          </a:p>
          <a:p>
            <a:pPr algn="just">
              <a:lnSpc>
                <a:spcPct val="150000"/>
              </a:lnSpc>
            </a:pPr>
            <a:endParaRPr lang="en-GB" sz="2000" dirty="0"/>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2001032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00752" y="2612177"/>
            <a:ext cx="10290412" cy="1782402"/>
          </a:xfrm>
        </p:spPr>
        <p:txBody>
          <a:bodyPr>
            <a:noAutofit/>
          </a:bodyPr>
          <a:lstStyle/>
          <a:p>
            <a:pPr algn="ctr"/>
            <a:r>
              <a:rPr lang="en-US" sz="9600" b="1" dirty="0">
                <a:solidFill>
                  <a:schemeClr val="accent4">
                    <a:lumMod val="50000"/>
                  </a:schemeClr>
                </a:solidFill>
                <a:effectLst>
                  <a:outerShdw blurRad="38100" dist="38100" dir="2700000" algn="tl">
                    <a:srgbClr val="000000">
                      <a:alpha val="43137"/>
                    </a:srgbClr>
                  </a:outerShdw>
                </a:effectLst>
              </a:rPr>
              <a:t>Thank You</a:t>
            </a:r>
            <a:endParaRPr lang="en-GB" sz="9600" b="1" dirty="0">
              <a:solidFill>
                <a:schemeClr val="accent4">
                  <a:lumMod val="50000"/>
                </a:schemeClr>
              </a:solidFill>
              <a:effectLst>
                <a:outerShdw blurRad="38100" dist="38100" dir="2700000" algn="tl">
                  <a:srgbClr val="000000">
                    <a:alpha val="43137"/>
                  </a:srgbClr>
                </a:outerShdw>
              </a:effectLst>
            </a:endParaRPr>
          </a:p>
        </p:txBody>
      </p:sp>
      <p:sp>
        <p:nvSpPr>
          <p:cNvPr id="4" name="Slide Number Placeholder 3"/>
          <p:cNvSpPr>
            <a:spLocks noGrp="1"/>
          </p:cNvSpPr>
          <p:nvPr>
            <p:ph type="sldNum" sz="quarter" idx="10"/>
          </p:nvPr>
        </p:nvSpPr>
        <p:spPr/>
        <p:txBody>
          <a:bodyPr/>
          <a:lstStyle/>
          <a:p>
            <a:fld id="{4CA0649A-817F-4537-8396-DB64D9B28458}"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2120701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blip>
          <a:srcRect/>
          <a:stretch>
            <a:fillRect/>
          </a:stretch>
        </a:blipFill>
        <a:effectLst/>
      </p:bgPr>
    </p:bg>
    <p:spTree>
      <p:nvGrpSpPr>
        <p:cNvPr id="1" name=""/>
        <p:cNvGrpSpPr/>
        <p:nvPr/>
      </p:nvGrpSpPr>
      <p:grpSpPr>
        <a:xfrm>
          <a:off x="0" y="0"/>
          <a:ext cx="0" cy="0"/>
          <a:chOff x="0" y="0"/>
          <a:chExt cx="0" cy="0"/>
        </a:xfrm>
      </p:grpSpPr>
      <p:pic>
        <p:nvPicPr>
          <p:cNvPr id="1030" name="Picture 6" descr="Any Questions PNG, Vector, PSD, and Clipart With Transparent Background for  Free Download | Pngtre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6070" y="673881"/>
            <a:ext cx="6313464" cy="538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26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1641</Words>
  <Application>Microsoft Office PowerPoint</Application>
  <PresentationFormat>Widescreen</PresentationFormat>
  <Paragraphs>107</Paragraphs>
  <Slides>15</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BA (Hons) Leadership and Management Skills for the Workplace Developing and Managing Individuals and Teams LCLM5002 Component 1- Individual Presentation Lecturer’s Name:   </vt:lpstr>
      <vt:lpstr>Table of content</vt:lpstr>
      <vt:lpstr>Introduction</vt:lpstr>
      <vt:lpstr>Introduction to the company</vt:lpstr>
      <vt:lpstr>Recruitment Process of a team member (Job Analysis)</vt:lpstr>
      <vt:lpstr>Recruitment Process of a team member (Job Description)</vt:lpstr>
      <vt:lpstr>Recruitment Process of a team member (Person Specification)</vt:lpstr>
      <vt:lpstr>Identification of learning or training needs within the chosen company</vt:lpstr>
      <vt:lpstr>Identification of learning or training needs within the chosen company</vt:lpstr>
      <vt:lpstr>Analysis of the learning or training needs within the chosen company</vt:lpstr>
      <vt:lpstr>Analysis of the learning or training needs within the chosen company</vt:lpstr>
      <vt:lpstr>Conclusion</vt:lpstr>
      <vt:lpstr>Reference List</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Daniel Mariusz Fratczak (2424154)</cp:lastModifiedBy>
  <cp:revision>65</cp:revision>
  <dcterms:created xsi:type="dcterms:W3CDTF">2026-02-27T05:33:42Z</dcterms:created>
  <dcterms:modified xsi:type="dcterms:W3CDTF">2026-02-28T12:30:57Z</dcterms:modified>
</cp:coreProperties>
</file>