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ata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52.png"/><Relationship Id="rId7" Type="http://schemas.openxmlformats.org/officeDocument/2006/relationships/image" Target="../media/image4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52.png"/><Relationship Id="rId7" Type="http://schemas.openxmlformats.org/officeDocument/2006/relationships/image" Target="../media/image4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51871A-C8A2-4653-BE9E-CEC14DA4AB6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506493-88EA-4D3B-A98B-81C009A38ED7}">
      <dgm:prSet/>
      <dgm:spPr/>
      <dgm:t>
        <a:bodyPr/>
        <a:lstStyle/>
        <a:p>
          <a:pPr>
            <a:defRPr cap="all"/>
          </a:pPr>
          <a:r>
            <a:rPr lang="en-US" dirty="0"/>
            <a:t>Mental health has become a serious issue in hospitality, made worse by long hours and customer demands.</a:t>
          </a:r>
        </a:p>
      </dgm:t>
    </dgm:pt>
    <dgm:pt modelId="{19770D3A-7325-40EA-A74F-B48244625FC1}" type="parTrans" cxnId="{19906EFA-6D50-446C-9B0F-03FF8F232E27}">
      <dgm:prSet/>
      <dgm:spPr/>
      <dgm:t>
        <a:bodyPr/>
        <a:lstStyle/>
        <a:p>
          <a:endParaRPr lang="en-US"/>
        </a:p>
      </dgm:t>
    </dgm:pt>
    <dgm:pt modelId="{E8CC3B67-0E4D-40E9-B61E-E3E91E7B8FB3}" type="sibTrans" cxnId="{19906EFA-6D50-446C-9B0F-03FF8F232E27}">
      <dgm:prSet/>
      <dgm:spPr/>
      <dgm:t>
        <a:bodyPr/>
        <a:lstStyle/>
        <a:p>
          <a:endParaRPr lang="en-US"/>
        </a:p>
      </dgm:t>
    </dgm:pt>
    <dgm:pt modelId="{CADC3ED7-B3A6-4DC3-B287-30A3E4CC3368}">
      <dgm:prSet/>
      <dgm:spPr/>
      <dgm:t>
        <a:bodyPr/>
        <a:lstStyle/>
        <a:p>
          <a:pPr>
            <a:defRPr cap="all"/>
          </a:pPr>
          <a:r>
            <a:rPr lang="en-US" dirty="0"/>
            <a:t>COVID-19 increased anxiety, job loss, and uncertainty.</a:t>
          </a:r>
        </a:p>
      </dgm:t>
    </dgm:pt>
    <dgm:pt modelId="{C61A908D-65C9-4559-89CE-322AE215B728}" type="parTrans" cxnId="{F0E1E03A-1A5F-4237-9CC3-01DDA5ECBA2A}">
      <dgm:prSet/>
      <dgm:spPr/>
      <dgm:t>
        <a:bodyPr/>
        <a:lstStyle/>
        <a:p>
          <a:endParaRPr lang="en-US"/>
        </a:p>
      </dgm:t>
    </dgm:pt>
    <dgm:pt modelId="{F06E3B4F-966F-49ED-85B2-0662EA3A81C6}" type="sibTrans" cxnId="{F0E1E03A-1A5F-4237-9CC3-01DDA5ECBA2A}">
      <dgm:prSet/>
      <dgm:spPr/>
      <dgm:t>
        <a:bodyPr/>
        <a:lstStyle/>
        <a:p>
          <a:endParaRPr lang="en-US"/>
        </a:p>
      </dgm:t>
    </dgm:pt>
    <dgm:pt modelId="{7D9583BC-F61D-4FDA-943D-8DD81DF4AA84}">
      <dgm:prSet/>
      <dgm:spPr/>
      <dgm:t>
        <a:bodyPr/>
        <a:lstStyle/>
        <a:p>
          <a:pPr>
            <a:defRPr cap="all"/>
          </a:pPr>
          <a:r>
            <a:rPr lang="en-US" dirty="0"/>
            <a:t>Poor mental health affects service quality and business performance.</a:t>
          </a:r>
        </a:p>
      </dgm:t>
    </dgm:pt>
    <dgm:pt modelId="{3683D63C-C41A-4D3A-B190-66E96A52713F}" type="parTrans" cxnId="{C429C851-39C1-4515-9061-F2950957B19F}">
      <dgm:prSet/>
      <dgm:spPr/>
      <dgm:t>
        <a:bodyPr/>
        <a:lstStyle/>
        <a:p>
          <a:endParaRPr lang="en-US"/>
        </a:p>
      </dgm:t>
    </dgm:pt>
    <dgm:pt modelId="{A3E8EEC0-0C13-4DE7-814B-5B53C2F63849}" type="sibTrans" cxnId="{C429C851-39C1-4515-9061-F2950957B19F}">
      <dgm:prSet/>
      <dgm:spPr/>
      <dgm:t>
        <a:bodyPr/>
        <a:lstStyle/>
        <a:p>
          <a:endParaRPr lang="en-US"/>
        </a:p>
      </dgm:t>
    </dgm:pt>
    <dgm:pt modelId="{E400C729-25FF-473C-8EFE-73CDB8892D28}">
      <dgm:prSet/>
      <dgm:spPr/>
      <dgm:t>
        <a:bodyPr/>
        <a:lstStyle/>
        <a:p>
          <a:pPr>
            <a:defRPr cap="all"/>
          </a:pPr>
          <a:r>
            <a:rPr lang="en-US" dirty="0"/>
            <a:t>Employee wellbeing is now essential for sustainability and competitiveness.</a:t>
          </a:r>
        </a:p>
      </dgm:t>
    </dgm:pt>
    <dgm:pt modelId="{75DA8AD6-D44E-4424-920B-C8D446E8D61B}" type="parTrans" cxnId="{E9EB027F-C83C-4571-B807-E0643E4F7E75}">
      <dgm:prSet/>
      <dgm:spPr/>
      <dgm:t>
        <a:bodyPr/>
        <a:lstStyle/>
        <a:p>
          <a:endParaRPr lang="en-US"/>
        </a:p>
      </dgm:t>
    </dgm:pt>
    <dgm:pt modelId="{4CF6613F-359C-45D6-94D0-7024A77F6700}" type="sibTrans" cxnId="{E9EB027F-C83C-4571-B807-E0643E4F7E75}">
      <dgm:prSet/>
      <dgm:spPr/>
      <dgm:t>
        <a:bodyPr/>
        <a:lstStyle/>
        <a:p>
          <a:endParaRPr lang="en-US"/>
        </a:p>
      </dgm:t>
    </dgm:pt>
    <dgm:pt modelId="{F293A583-4814-4C54-A24A-013CFF927E86}" type="pres">
      <dgm:prSet presAssocID="{0751871A-C8A2-4653-BE9E-CEC14DA4AB61}" presName="root" presStyleCnt="0">
        <dgm:presLayoutVars>
          <dgm:dir/>
          <dgm:resizeHandles val="exact"/>
        </dgm:presLayoutVars>
      </dgm:prSet>
      <dgm:spPr/>
    </dgm:pt>
    <dgm:pt modelId="{C5F166BC-873D-49A0-9B2E-6DBC60F1DC2C}" type="pres">
      <dgm:prSet presAssocID="{1F506493-88EA-4D3B-A98B-81C009A38ED7}" presName="compNode" presStyleCnt="0"/>
      <dgm:spPr/>
    </dgm:pt>
    <dgm:pt modelId="{9BA11D5A-FD3E-4764-B168-28310589A04C}" type="pres">
      <dgm:prSet presAssocID="{1F506493-88EA-4D3B-A98B-81C009A38ED7}" presName="iconBgRect" presStyleLbl="bgShp" presStyleIdx="0" presStyleCnt="4"/>
      <dgm:spPr/>
    </dgm:pt>
    <dgm:pt modelId="{6256DC17-296F-4FE6-9177-6F6C4BB1948B}" type="pres">
      <dgm:prSet presAssocID="{1F506493-88EA-4D3B-A98B-81C009A38E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AA68D4F4-991A-4D0F-8A66-B7062146D0F6}" type="pres">
      <dgm:prSet presAssocID="{1F506493-88EA-4D3B-A98B-81C009A38ED7}" presName="spaceRect" presStyleCnt="0"/>
      <dgm:spPr/>
    </dgm:pt>
    <dgm:pt modelId="{9BF48E74-8403-4E81-B5CC-EE518F87C604}" type="pres">
      <dgm:prSet presAssocID="{1F506493-88EA-4D3B-A98B-81C009A38ED7}" presName="textRect" presStyleLbl="revTx" presStyleIdx="0" presStyleCnt="4">
        <dgm:presLayoutVars>
          <dgm:chMax val="1"/>
          <dgm:chPref val="1"/>
        </dgm:presLayoutVars>
      </dgm:prSet>
      <dgm:spPr/>
    </dgm:pt>
    <dgm:pt modelId="{6A20E4D1-59DA-41A2-8A22-49EABE1AB31C}" type="pres">
      <dgm:prSet presAssocID="{E8CC3B67-0E4D-40E9-B61E-E3E91E7B8FB3}" presName="sibTrans" presStyleCnt="0"/>
      <dgm:spPr/>
    </dgm:pt>
    <dgm:pt modelId="{AA9DD4D8-B503-4FD3-8655-99D062E1C849}" type="pres">
      <dgm:prSet presAssocID="{CADC3ED7-B3A6-4DC3-B287-30A3E4CC3368}" presName="compNode" presStyleCnt="0"/>
      <dgm:spPr/>
    </dgm:pt>
    <dgm:pt modelId="{CB5A0BC7-2BF4-4F35-ACFF-9AB1FE9DC874}" type="pres">
      <dgm:prSet presAssocID="{CADC3ED7-B3A6-4DC3-B287-30A3E4CC3368}" presName="iconBgRect" presStyleLbl="bgShp" presStyleIdx="1" presStyleCnt="4"/>
      <dgm:spPr/>
    </dgm:pt>
    <dgm:pt modelId="{4980B035-99F6-4562-9792-8F4922D1EE98}" type="pres">
      <dgm:prSet presAssocID="{CADC3ED7-B3A6-4DC3-B287-30A3E4CC33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A409BFAE-0549-4C63-8EAC-AC50F630EF11}" type="pres">
      <dgm:prSet presAssocID="{CADC3ED7-B3A6-4DC3-B287-30A3E4CC3368}" presName="spaceRect" presStyleCnt="0"/>
      <dgm:spPr/>
    </dgm:pt>
    <dgm:pt modelId="{F1BFDB92-864E-4948-A596-A78D3397A5E9}" type="pres">
      <dgm:prSet presAssocID="{CADC3ED7-B3A6-4DC3-B287-30A3E4CC3368}" presName="textRect" presStyleLbl="revTx" presStyleIdx="1" presStyleCnt="4">
        <dgm:presLayoutVars>
          <dgm:chMax val="1"/>
          <dgm:chPref val="1"/>
        </dgm:presLayoutVars>
      </dgm:prSet>
      <dgm:spPr/>
    </dgm:pt>
    <dgm:pt modelId="{06185D23-FD72-43A6-B029-DCBF52B1765E}" type="pres">
      <dgm:prSet presAssocID="{F06E3B4F-966F-49ED-85B2-0662EA3A81C6}" presName="sibTrans" presStyleCnt="0"/>
      <dgm:spPr/>
    </dgm:pt>
    <dgm:pt modelId="{BC5197B5-2038-48C9-9B26-FD960A4C48A7}" type="pres">
      <dgm:prSet presAssocID="{7D9583BC-F61D-4FDA-943D-8DD81DF4AA84}" presName="compNode" presStyleCnt="0"/>
      <dgm:spPr/>
    </dgm:pt>
    <dgm:pt modelId="{A7ED44AE-45EB-4D4B-872C-7CF734F6EEE6}" type="pres">
      <dgm:prSet presAssocID="{7D9583BC-F61D-4FDA-943D-8DD81DF4AA84}" presName="iconBgRect" presStyleLbl="bgShp" presStyleIdx="2" presStyleCnt="4"/>
      <dgm:spPr/>
    </dgm:pt>
    <dgm:pt modelId="{5F9CC37F-FF47-4FAF-A4E0-70E0771C0781}" type="pres">
      <dgm:prSet presAssocID="{7D9583BC-F61D-4FDA-943D-8DD81DF4AA8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CACA6B9E-B40F-4D31-BEC9-6AABD4CD8341}" type="pres">
      <dgm:prSet presAssocID="{7D9583BC-F61D-4FDA-943D-8DD81DF4AA84}" presName="spaceRect" presStyleCnt="0"/>
      <dgm:spPr/>
    </dgm:pt>
    <dgm:pt modelId="{BB411E88-11AE-424F-975E-24AFCA277AA6}" type="pres">
      <dgm:prSet presAssocID="{7D9583BC-F61D-4FDA-943D-8DD81DF4AA84}" presName="textRect" presStyleLbl="revTx" presStyleIdx="2" presStyleCnt="4">
        <dgm:presLayoutVars>
          <dgm:chMax val="1"/>
          <dgm:chPref val="1"/>
        </dgm:presLayoutVars>
      </dgm:prSet>
      <dgm:spPr/>
    </dgm:pt>
    <dgm:pt modelId="{0CEEE006-999B-47E4-B004-125E35BD4E0E}" type="pres">
      <dgm:prSet presAssocID="{A3E8EEC0-0C13-4DE7-814B-5B53C2F63849}" presName="sibTrans" presStyleCnt="0"/>
      <dgm:spPr/>
    </dgm:pt>
    <dgm:pt modelId="{A1CA4B5C-9CCA-460D-BEDF-E5A4135F6DE1}" type="pres">
      <dgm:prSet presAssocID="{E400C729-25FF-473C-8EFE-73CDB8892D28}" presName="compNode" presStyleCnt="0"/>
      <dgm:spPr/>
    </dgm:pt>
    <dgm:pt modelId="{2B031410-30BC-457D-AF70-EAD323239EE9}" type="pres">
      <dgm:prSet presAssocID="{E400C729-25FF-473C-8EFE-73CDB8892D28}" presName="iconBgRect" presStyleLbl="bgShp" presStyleIdx="3" presStyleCnt="4"/>
      <dgm:spPr/>
    </dgm:pt>
    <dgm:pt modelId="{5BBDABA9-C9D7-4D40-AC41-A193E393801C}" type="pres">
      <dgm:prSet presAssocID="{E400C729-25FF-473C-8EFE-73CDB8892D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nt"/>
        </a:ext>
      </dgm:extLst>
    </dgm:pt>
    <dgm:pt modelId="{F754B0FD-595C-4AD3-ABE8-5E0DBEF918EE}" type="pres">
      <dgm:prSet presAssocID="{E400C729-25FF-473C-8EFE-73CDB8892D28}" presName="spaceRect" presStyleCnt="0"/>
      <dgm:spPr/>
    </dgm:pt>
    <dgm:pt modelId="{E750B4BF-1051-471E-8AC9-49E8596173C0}" type="pres">
      <dgm:prSet presAssocID="{E400C729-25FF-473C-8EFE-73CDB8892D28}" presName="textRect" presStyleLbl="revTx" presStyleIdx="3" presStyleCnt="4">
        <dgm:presLayoutVars>
          <dgm:chMax val="1"/>
          <dgm:chPref val="1"/>
        </dgm:presLayoutVars>
      </dgm:prSet>
      <dgm:spPr/>
    </dgm:pt>
  </dgm:ptLst>
  <dgm:cxnLst>
    <dgm:cxn modelId="{F0E1E03A-1A5F-4237-9CC3-01DDA5ECBA2A}" srcId="{0751871A-C8A2-4653-BE9E-CEC14DA4AB61}" destId="{CADC3ED7-B3A6-4DC3-B287-30A3E4CC3368}" srcOrd="1" destOrd="0" parTransId="{C61A908D-65C9-4559-89CE-322AE215B728}" sibTransId="{F06E3B4F-966F-49ED-85B2-0662EA3A81C6}"/>
    <dgm:cxn modelId="{B2E8CA5D-4C39-48FD-9181-D3B10E943A93}" type="presOf" srcId="{7D9583BC-F61D-4FDA-943D-8DD81DF4AA84}" destId="{BB411E88-11AE-424F-975E-24AFCA277AA6}" srcOrd="0" destOrd="0" presId="urn:microsoft.com/office/officeart/2018/5/layout/IconCircleLabelList"/>
    <dgm:cxn modelId="{C429C851-39C1-4515-9061-F2950957B19F}" srcId="{0751871A-C8A2-4653-BE9E-CEC14DA4AB61}" destId="{7D9583BC-F61D-4FDA-943D-8DD81DF4AA84}" srcOrd="2" destOrd="0" parTransId="{3683D63C-C41A-4D3A-B190-66E96A52713F}" sibTransId="{A3E8EEC0-0C13-4DE7-814B-5B53C2F63849}"/>
    <dgm:cxn modelId="{CF1C657E-62D9-4066-94F3-F14C58752FAA}" type="presOf" srcId="{1F506493-88EA-4D3B-A98B-81C009A38ED7}" destId="{9BF48E74-8403-4E81-B5CC-EE518F87C604}" srcOrd="0" destOrd="0" presId="urn:microsoft.com/office/officeart/2018/5/layout/IconCircleLabelList"/>
    <dgm:cxn modelId="{E9EB027F-C83C-4571-B807-E0643E4F7E75}" srcId="{0751871A-C8A2-4653-BE9E-CEC14DA4AB61}" destId="{E400C729-25FF-473C-8EFE-73CDB8892D28}" srcOrd="3" destOrd="0" parTransId="{75DA8AD6-D44E-4424-920B-C8D446E8D61B}" sibTransId="{4CF6613F-359C-45D6-94D0-7024A77F6700}"/>
    <dgm:cxn modelId="{738464D6-FC44-445D-A8F4-9AD565D79B08}" type="presOf" srcId="{0751871A-C8A2-4653-BE9E-CEC14DA4AB61}" destId="{F293A583-4814-4C54-A24A-013CFF927E86}" srcOrd="0" destOrd="0" presId="urn:microsoft.com/office/officeart/2018/5/layout/IconCircleLabelList"/>
    <dgm:cxn modelId="{16FC78E8-D71D-4EAF-92C7-3215C3E92263}" type="presOf" srcId="{E400C729-25FF-473C-8EFE-73CDB8892D28}" destId="{E750B4BF-1051-471E-8AC9-49E8596173C0}" srcOrd="0" destOrd="0" presId="urn:microsoft.com/office/officeart/2018/5/layout/IconCircleLabelList"/>
    <dgm:cxn modelId="{AD5F38F8-7302-4B29-8EA6-0DFEABBAF7A7}" type="presOf" srcId="{CADC3ED7-B3A6-4DC3-B287-30A3E4CC3368}" destId="{F1BFDB92-864E-4948-A596-A78D3397A5E9}" srcOrd="0" destOrd="0" presId="urn:microsoft.com/office/officeart/2018/5/layout/IconCircleLabelList"/>
    <dgm:cxn modelId="{19906EFA-6D50-446C-9B0F-03FF8F232E27}" srcId="{0751871A-C8A2-4653-BE9E-CEC14DA4AB61}" destId="{1F506493-88EA-4D3B-A98B-81C009A38ED7}" srcOrd="0" destOrd="0" parTransId="{19770D3A-7325-40EA-A74F-B48244625FC1}" sibTransId="{E8CC3B67-0E4D-40E9-B61E-E3E91E7B8FB3}"/>
    <dgm:cxn modelId="{6DBBB986-BCF0-465F-8EAB-9A2191C147CE}" type="presParOf" srcId="{F293A583-4814-4C54-A24A-013CFF927E86}" destId="{C5F166BC-873D-49A0-9B2E-6DBC60F1DC2C}" srcOrd="0" destOrd="0" presId="urn:microsoft.com/office/officeart/2018/5/layout/IconCircleLabelList"/>
    <dgm:cxn modelId="{2D056CEF-4625-45C7-B631-30F3D57D2BC0}" type="presParOf" srcId="{C5F166BC-873D-49A0-9B2E-6DBC60F1DC2C}" destId="{9BA11D5A-FD3E-4764-B168-28310589A04C}" srcOrd="0" destOrd="0" presId="urn:microsoft.com/office/officeart/2018/5/layout/IconCircleLabelList"/>
    <dgm:cxn modelId="{CEDC33F8-6184-48C8-A2F6-24F7BF28E242}" type="presParOf" srcId="{C5F166BC-873D-49A0-9B2E-6DBC60F1DC2C}" destId="{6256DC17-296F-4FE6-9177-6F6C4BB1948B}" srcOrd="1" destOrd="0" presId="urn:microsoft.com/office/officeart/2018/5/layout/IconCircleLabelList"/>
    <dgm:cxn modelId="{0166EF41-DF54-4298-A81D-E0064060D3A0}" type="presParOf" srcId="{C5F166BC-873D-49A0-9B2E-6DBC60F1DC2C}" destId="{AA68D4F4-991A-4D0F-8A66-B7062146D0F6}" srcOrd="2" destOrd="0" presId="urn:microsoft.com/office/officeart/2018/5/layout/IconCircleLabelList"/>
    <dgm:cxn modelId="{F69D3171-9758-4096-8133-27B2E618C959}" type="presParOf" srcId="{C5F166BC-873D-49A0-9B2E-6DBC60F1DC2C}" destId="{9BF48E74-8403-4E81-B5CC-EE518F87C604}" srcOrd="3" destOrd="0" presId="urn:microsoft.com/office/officeart/2018/5/layout/IconCircleLabelList"/>
    <dgm:cxn modelId="{C59650EB-0CC2-4196-A6D1-F55649C1BAFC}" type="presParOf" srcId="{F293A583-4814-4C54-A24A-013CFF927E86}" destId="{6A20E4D1-59DA-41A2-8A22-49EABE1AB31C}" srcOrd="1" destOrd="0" presId="urn:microsoft.com/office/officeart/2018/5/layout/IconCircleLabelList"/>
    <dgm:cxn modelId="{963D1CC5-7092-4DD7-9CAE-756A903D1A8F}" type="presParOf" srcId="{F293A583-4814-4C54-A24A-013CFF927E86}" destId="{AA9DD4D8-B503-4FD3-8655-99D062E1C849}" srcOrd="2" destOrd="0" presId="urn:microsoft.com/office/officeart/2018/5/layout/IconCircleLabelList"/>
    <dgm:cxn modelId="{2E5DC602-1B84-410D-889F-C6C93975406A}" type="presParOf" srcId="{AA9DD4D8-B503-4FD3-8655-99D062E1C849}" destId="{CB5A0BC7-2BF4-4F35-ACFF-9AB1FE9DC874}" srcOrd="0" destOrd="0" presId="urn:microsoft.com/office/officeart/2018/5/layout/IconCircleLabelList"/>
    <dgm:cxn modelId="{5E276385-89FB-4D70-B2C3-050B33708898}" type="presParOf" srcId="{AA9DD4D8-B503-4FD3-8655-99D062E1C849}" destId="{4980B035-99F6-4562-9792-8F4922D1EE98}" srcOrd="1" destOrd="0" presId="urn:microsoft.com/office/officeart/2018/5/layout/IconCircleLabelList"/>
    <dgm:cxn modelId="{8242D01F-5D13-4B87-82A1-EC2BA743DCDA}" type="presParOf" srcId="{AA9DD4D8-B503-4FD3-8655-99D062E1C849}" destId="{A409BFAE-0549-4C63-8EAC-AC50F630EF11}" srcOrd="2" destOrd="0" presId="urn:microsoft.com/office/officeart/2018/5/layout/IconCircleLabelList"/>
    <dgm:cxn modelId="{1E358529-9F4B-4AEC-AD2F-C8F4425379B9}" type="presParOf" srcId="{AA9DD4D8-B503-4FD3-8655-99D062E1C849}" destId="{F1BFDB92-864E-4948-A596-A78D3397A5E9}" srcOrd="3" destOrd="0" presId="urn:microsoft.com/office/officeart/2018/5/layout/IconCircleLabelList"/>
    <dgm:cxn modelId="{8F21CA78-3E30-4347-B2D6-0F53507644FC}" type="presParOf" srcId="{F293A583-4814-4C54-A24A-013CFF927E86}" destId="{06185D23-FD72-43A6-B029-DCBF52B1765E}" srcOrd="3" destOrd="0" presId="urn:microsoft.com/office/officeart/2018/5/layout/IconCircleLabelList"/>
    <dgm:cxn modelId="{2E2F9630-F811-431D-BD5E-B71654D0C1C6}" type="presParOf" srcId="{F293A583-4814-4C54-A24A-013CFF927E86}" destId="{BC5197B5-2038-48C9-9B26-FD960A4C48A7}" srcOrd="4" destOrd="0" presId="urn:microsoft.com/office/officeart/2018/5/layout/IconCircleLabelList"/>
    <dgm:cxn modelId="{9DB228B7-154F-44DD-9F75-BFFC4547C5A1}" type="presParOf" srcId="{BC5197B5-2038-48C9-9B26-FD960A4C48A7}" destId="{A7ED44AE-45EB-4D4B-872C-7CF734F6EEE6}" srcOrd="0" destOrd="0" presId="urn:microsoft.com/office/officeart/2018/5/layout/IconCircleLabelList"/>
    <dgm:cxn modelId="{2A66BD89-B25A-47EA-AFBD-2393516B10B0}" type="presParOf" srcId="{BC5197B5-2038-48C9-9B26-FD960A4C48A7}" destId="{5F9CC37F-FF47-4FAF-A4E0-70E0771C0781}" srcOrd="1" destOrd="0" presId="urn:microsoft.com/office/officeart/2018/5/layout/IconCircleLabelList"/>
    <dgm:cxn modelId="{09BE9FAB-1291-440C-A45C-D3EDE25252F0}" type="presParOf" srcId="{BC5197B5-2038-48C9-9B26-FD960A4C48A7}" destId="{CACA6B9E-B40F-4D31-BEC9-6AABD4CD8341}" srcOrd="2" destOrd="0" presId="urn:microsoft.com/office/officeart/2018/5/layout/IconCircleLabelList"/>
    <dgm:cxn modelId="{82B5CDCF-8DCE-4D82-9178-4B667396DD76}" type="presParOf" srcId="{BC5197B5-2038-48C9-9B26-FD960A4C48A7}" destId="{BB411E88-11AE-424F-975E-24AFCA277AA6}" srcOrd="3" destOrd="0" presId="urn:microsoft.com/office/officeart/2018/5/layout/IconCircleLabelList"/>
    <dgm:cxn modelId="{0CE4CC5F-3F64-4407-821F-09A1A933CBF2}" type="presParOf" srcId="{F293A583-4814-4C54-A24A-013CFF927E86}" destId="{0CEEE006-999B-47E4-B004-125E35BD4E0E}" srcOrd="5" destOrd="0" presId="urn:microsoft.com/office/officeart/2018/5/layout/IconCircleLabelList"/>
    <dgm:cxn modelId="{42E00CCB-9181-4F5A-B7B9-1D1AA8621B14}" type="presParOf" srcId="{F293A583-4814-4C54-A24A-013CFF927E86}" destId="{A1CA4B5C-9CCA-460D-BEDF-E5A4135F6DE1}" srcOrd="6" destOrd="0" presId="urn:microsoft.com/office/officeart/2018/5/layout/IconCircleLabelList"/>
    <dgm:cxn modelId="{D4FABA7C-D266-4B5F-B696-5A3086398B41}" type="presParOf" srcId="{A1CA4B5C-9CCA-460D-BEDF-E5A4135F6DE1}" destId="{2B031410-30BC-457D-AF70-EAD323239EE9}" srcOrd="0" destOrd="0" presId="urn:microsoft.com/office/officeart/2018/5/layout/IconCircleLabelList"/>
    <dgm:cxn modelId="{9F1B62F9-AD46-4245-A1CF-FE31A32F4379}" type="presParOf" srcId="{A1CA4B5C-9CCA-460D-BEDF-E5A4135F6DE1}" destId="{5BBDABA9-C9D7-4D40-AC41-A193E393801C}" srcOrd="1" destOrd="0" presId="urn:microsoft.com/office/officeart/2018/5/layout/IconCircleLabelList"/>
    <dgm:cxn modelId="{92D671D9-A8FB-4FA1-9594-19E3A6594767}" type="presParOf" srcId="{A1CA4B5C-9CCA-460D-BEDF-E5A4135F6DE1}" destId="{F754B0FD-595C-4AD3-ABE8-5E0DBEF918EE}" srcOrd="2" destOrd="0" presId="urn:microsoft.com/office/officeart/2018/5/layout/IconCircleLabelList"/>
    <dgm:cxn modelId="{57A852F1-F381-430E-BB2F-B37421D2D8DC}" type="presParOf" srcId="{A1CA4B5C-9CCA-460D-BEDF-E5A4135F6DE1}" destId="{E750B4BF-1051-471E-8AC9-49E8596173C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1CA58E-CED4-4D6D-9A2B-395899BF356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3317AE-427E-42B2-8C3F-DDEFFEEB63CE}">
      <dgm:prSet/>
      <dgm:spPr/>
      <dgm:t>
        <a:bodyPr/>
        <a:lstStyle/>
        <a:p>
          <a:pPr>
            <a:defRPr cap="all"/>
          </a:pPr>
          <a:r>
            <a:rPr lang="en-US"/>
            <a:t>Hospitality relies on human interaction emotional labour is constant.</a:t>
          </a:r>
        </a:p>
      </dgm:t>
    </dgm:pt>
    <dgm:pt modelId="{A4A06E37-D6F7-45F7-99E2-6125253263E7}" type="parTrans" cxnId="{CAC2D7FB-3981-4489-8F39-65BE44D7148D}">
      <dgm:prSet/>
      <dgm:spPr/>
      <dgm:t>
        <a:bodyPr/>
        <a:lstStyle/>
        <a:p>
          <a:endParaRPr lang="en-US"/>
        </a:p>
      </dgm:t>
    </dgm:pt>
    <dgm:pt modelId="{05168106-4537-4F53-89D0-431474A904E0}" type="sibTrans" cxnId="{CAC2D7FB-3981-4489-8F39-65BE44D7148D}">
      <dgm:prSet/>
      <dgm:spPr/>
      <dgm:t>
        <a:bodyPr/>
        <a:lstStyle/>
        <a:p>
          <a:endParaRPr lang="en-US"/>
        </a:p>
      </dgm:t>
    </dgm:pt>
    <dgm:pt modelId="{ED2F8335-9BF2-4152-9CF9-EC48D711D219}">
      <dgm:prSet/>
      <dgm:spPr/>
      <dgm:t>
        <a:bodyPr/>
        <a:lstStyle/>
        <a:p>
          <a:pPr>
            <a:defRPr cap="all"/>
          </a:pPr>
          <a:r>
            <a:rPr lang="en-US"/>
            <a:t>Unstable schedules, staff shortages, and pressure create burnout.</a:t>
          </a:r>
        </a:p>
      </dgm:t>
    </dgm:pt>
    <dgm:pt modelId="{93DE1F37-0DC7-4E11-8BC8-739BC664E908}" type="parTrans" cxnId="{E25C2236-EFA7-4C76-8E7B-7B502D19A0E0}">
      <dgm:prSet/>
      <dgm:spPr/>
      <dgm:t>
        <a:bodyPr/>
        <a:lstStyle/>
        <a:p>
          <a:endParaRPr lang="en-US"/>
        </a:p>
      </dgm:t>
    </dgm:pt>
    <dgm:pt modelId="{C7DC1861-BB05-4026-9439-55C0C67CF59B}" type="sibTrans" cxnId="{E25C2236-EFA7-4C76-8E7B-7B502D19A0E0}">
      <dgm:prSet/>
      <dgm:spPr/>
      <dgm:t>
        <a:bodyPr/>
        <a:lstStyle/>
        <a:p>
          <a:endParaRPr lang="en-US"/>
        </a:p>
      </dgm:t>
    </dgm:pt>
    <dgm:pt modelId="{F68AD5C4-72B6-4CE9-984F-3793FF06FB5C}">
      <dgm:prSet/>
      <dgm:spPr/>
      <dgm:t>
        <a:bodyPr/>
        <a:lstStyle/>
        <a:p>
          <a:pPr>
            <a:defRPr cap="all"/>
          </a:pPr>
          <a:r>
            <a:rPr lang="en-US"/>
            <a:t>Post-COVID recovery has increased workload and stress.</a:t>
          </a:r>
        </a:p>
      </dgm:t>
    </dgm:pt>
    <dgm:pt modelId="{EE655CC1-0AFE-44A7-A499-B14BB2230291}" type="parTrans" cxnId="{DC725EBB-4638-485B-8EA7-5DFEBAF494F4}">
      <dgm:prSet/>
      <dgm:spPr/>
      <dgm:t>
        <a:bodyPr/>
        <a:lstStyle/>
        <a:p>
          <a:endParaRPr lang="en-US"/>
        </a:p>
      </dgm:t>
    </dgm:pt>
    <dgm:pt modelId="{79B8AB65-EF38-47DA-8B7E-FD7A0410C71C}" type="sibTrans" cxnId="{DC725EBB-4638-485B-8EA7-5DFEBAF494F4}">
      <dgm:prSet/>
      <dgm:spPr/>
      <dgm:t>
        <a:bodyPr/>
        <a:lstStyle/>
        <a:p>
          <a:endParaRPr lang="en-US"/>
        </a:p>
      </dgm:t>
    </dgm:pt>
    <dgm:pt modelId="{19A4371A-6E84-492E-B4C1-41059A8B3D1D}">
      <dgm:prSet/>
      <dgm:spPr/>
      <dgm:t>
        <a:bodyPr/>
        <a:lstStyle/>
        <a:p>
          <a:pPr>
            <a:defRPr cap="all"/>
          </a:pPr>
          <a:r>
            <a:rPr lang="en-US"/>
            <a:t>High burnout rates and turnover are common across the industry.</a:t>
          </a:r>
        </a:p>
      </dgm:t>
    </dgm:pt>
    <dgm:pt modelId="{F83FA337-1E64-48A7-A921-667C0BF42672}" type="parTrans" cxnId="{6F11AE76-D622-49B7-BAFF-AF4D975A5665}">
      <dgm:prSet/>
      <dgm:spPr/>
      <dgm:t>
        <a:bodyPr/>
        <a:lstStyle/>
        <a:p>
          <a:endParaRPr lang="en-US"/>
        </a:p>
      </dgm:t>
    </dgm:pt>
    <dgm:pt modelId="{6043A851-D18B-4C96-9061-562DDFF15F29}" type="sibTrans" cxnId="{6F11AE76-D622-49B7-BAFF-AF4D975A5665}">
      <dgm:prSet/>
      <dgm:spPr/>
      <dgm:t>
        <a:bodyPr/>
        <a:lstStyle/>
        <a:p>
          <a:endParaRPr lang="en-US"/>
        </a:p>
      </dgm:t>
    </dgm:pt>
    <dgm:pt modelId="{4EBD91BC-AFC3-4E87-8260-AF4FF54477DC}" type="pres">
      <dgm:prSet presAssocID="{801CA58E-CED4-4D6D-9A2B-395899BF356B}" presName="root" presStyleCnt="0">
        <dgm:presLayoutVars>
          <dgm:dir/>
          <dgm:resizeHandles val="exact"/>
        </dgm:presLayoutVars>
      </dgm:prSet>
      <dgm:spPr/>
    </dgm:pt>
    <dgm:pt modelId="{2944DF0D-472B-4F59-8FBE-D006B797D1D3}" type="pres">
      <dgm:prSet presAssocID="{163317AE-427E-42B2-8C3F-DDEFFEEB63CE}" presName="compNode" presStyleCnt="0"/>
      <dgm:spPr/>
    </dgm:pt>
    <dgm:pt modelId="{018BA181-4065-4C6C-8BCF-B28E31EAFDD6}" type="pres">
      <dgm:prSet presAssocID="{163317AE-427E-42B2-8C3F-DDEFFEEB63CE}" presName="iconBgRect" presStyleLbl="bgShp" presStyleIdx="0" presStyleCnt="4"/>
      <dgm:spPr>
        <a:prstGeom prst="round2DiagRect">
          <a:avLst>
            <a:gd name="adj1" fmla="val 29727"/>
            <a:gd name="adj2" fmla="val 0"/>
          </a:avLst>
        </a:prstGeom>
      </dgm:spPr>
    </dgm:pt>
    <dgm:pt modelId="{31AA66C4-78FC-4D97-A86D-4B538C11CB81}" type="pres">
      <dgm:prSet presAssocID="{163317AE-427E-42B2-8C3F-DDEFFEEB63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2FD6C3E4-82E5-41AE-9398-F53F61753B5A}" type="pres">
      <dgm:prSet presAssocID="{163317AE-427E-42B2-8C3F-DDEFFEEB63CE}" presName="spaceRect" presStyleCnt="0"/>
      <dgm:spPr/>
    </dgm:pt>
    <dgm:pt modelId="{B0431221-AD6B-4E64-A78E-C1DBEDAD6F0B}" type="pres">
      <dgm:prSet presAssocID="{163317AE-427E-42B2-8C3F-DDEFFEEB63CE}" presName="textRect" presStyleLbl="revTx" presStyleIdx="0" presStyleCnt="4">
        <dgm:presLayoutVars>
          <dgm:chMax val="1"/>
          <dgm:chPref val="1"/>
        </dgm:presLayoutVars>
      </dgm:prSet>
      <dgm:spPr/>
    </dgm:pt>
    <dgm:pt modelId="{A07CBA1F-A7B0-4DE2-9C15-C028E356DBD3}" type="pres">
      <dgm:prSet presAssocID="{05168106-4537-4F53-89D0-431474A904E0}" presName="sibTrans" presStyleCnt="0"/>
      <dgm:spPr/>
    </dgm:pt>
    <dgm:pt modelId="{8008E84D-BC4B-49FA-8264-7A969D23D042}" type="pres">
      <dgm:prSet presAssocID="{ED2F8335-9BF2-4152-9CF9-EC48D711D219}" presName="compNode" presStyleCnt="0"/>
      <dgm:spPr/>
    </dgm:pt>
    <dgm:pt modelId="{D87392E4-5E2C-4206-8076-9A1D7D57FC83}" type="pres">
      <dgm:prSet presAssocID="{ED2F8335-9BF2-4152-9CF9-EC48D711D219}" presName="iconBgRect" presStyleLbl="bgShp" presStyleIdx="1" presStyleCnt="4"/>
      <dgm:spPr>
        <a:prstGeom prst="round2DiagRect">
          <a:avLst>
            <a:gd name="adj1" fmla="val 29727"/>
            <a:gd name="adj2" fmla="val 0"/>
          </a:avLst>
        </a:prstGeom>
      </dgm:spPr>
    </dgm:pt>
    <dgm:pt modelId="{2C5202A4-BD80-4258-8A0F-91BED3F4FDCF}" type="pres">
      <dgm:prSet presAssocID="{ED2F8335-9BF2-4152-9CF9-EC48D711D2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20B2B381-A1A4-403F-990A-CC5D8C272759}" type="pres">
      <dgm:prSet presAssocID="{ED2F8335-9BF2-4152-9CF9-EC48D711D219}" presName="spaceRect" presStyleCnt="0"/>
      <dgm:spPr/>
    </dgm:pt>
    <dgm:pt modelId="{5B393DE6-3162-488F-88A9-A444BDD4EDF0}" type="pres">
      <dgm:prSet presAssocID="{ED2F8335-9BF2-4152-9CF9-EC48D711D219}" presName="textRect" presStyleLbl="revTx" presStyleIdx="1" presStyleCnt="4">
        <dgm:presLayoutVars>
          <dgm:chMax val="1"/>
          <dgm:chPref val="1"/>
        </dgm:presLayoutVars>
      </dgm:prSet>
      <dgm:spPr/>
    </dgm:pt>
    <dgm:pt modelId="{E0B08720-7838-4CE1-927F-4384437B6C82}" type="pres">
      <dgm:prSet presAssocID="{C7DC1861-BB05-4026-9439-55C0C67CF59B}" presName="sibTrans" presStyleCnt="0"/>
      <dgm:spPr/>
    </dgm:pt>
    <dgm:pt modelId="{3AE4C5EE-00C2-4AA6-B047-05F39B737950}" type="pres">
      <dgm:prSet presAssocID="{F68AD5C4-72B6-4CE9-984F-3793FF06FB5C}" presName="compNode" presStyleCnt="0"/>
      <dgm:spPr/>
    </dgm:pt>
    <dgm:pt modelId="{842E9D81-2763-4094-93EA-D32E2A9A713A}" type="pres">
      <dgm:prSet presAssocID="{F68AD5C4-72B6-4CE9-984F-3793FF06FB5C}" presName="iconBgRect" presStyleLbl="bgShp" presStyleIdx="2" presStyleCnt="4"/>
      <dgm:spPr>
        <a:prstGeom prst="round2DiagRect">
          <a:avLst>
            <a:gd name="adj1" fmla="val 29727"/>
            <a:gd name="adj2" fmla="val 0"/>
          </a:avLst>
        </a:prstGeom>
      </dgm:spPr>
    </dgm:pt>
    <dgm:pt modelId="{59BAC79D-B82C-494B-B30E-5CA2574693F3}" type="pres">
      <dgm:prSet presAssocID="{F68AD5C4-72B6-4CE9-984F-3793FF06FB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ilbox"/>
        </a:ext>
      </dgm:extLst>
    </dgm:pt>
    <dgm:pt modelId="{9DBFB18C-D128-4689-A9CD-CA6A26B39B8A}" type="pres">
      <dgm:prSet presAssocID="{F68AD5C4-72B6-4CE9-984F-3793FF06FB5C}" presName="spaceRect" presStyleCnt="0"/>
      <dgm:spPr/>
    </dgm:pt>
    <dgm:pt modelId="{21165F61-55E8-497F-B97E-8106ACA31D36}" type="pres">
      <dgm:prSet presAssocID="{F68AD5C4-72B6-4CE9-984F-3793FF06FB5C}" presName="textRect" presStyleLbl="revTx" presStyleIdx="2" presStyleCnt="4">
        <dgm:presLayoutVars>
          <dgm:chMax val="1"/>
          <dgm:chPref val="1"/>
        </dgm:presLayoutVars>
      </dgm:prSet>
      <dgm:spPr/>
    </dgm:pt>
    <dgm:pt modelId="{28919AFA-7F73-4853-9B51-C55E10FE2DB5}" type="pres">
      <dgm:prSet presAssocID="{79B8AB65-EF38-47DA-8B7E-FD7A0410C71C}" presName="sibTrans" presStyleCnt="0"/>
      <dgm:spPr/>
    </dgm:pt>
    <dgm:pt modelId="{9CDB9F78-5452-4739-8146-73BAE797B97A}" type="pres">
      <dgm:prSet presAssocID="{19A4371A-6E84-492E-B4C1-41059A8B3D1D}" presName="compNode" presStyleCnt="0"/>
      <dgm:spPr/>
    </dgm:pt>
    <dgm:pt modelId="{4DB6345E-B297-4532-938D-5C1757C4BD92}" type="pres">
      <dgm:prSet presAssocID="{19A4371A-6E84-492E-B4C1-41059A8B3D1D}" presName="iconBgRect" presStyleLbl="bgShp" presStyleIdx="3" presStyleCnt="4"/>
      <dgm:spPr>
        <a:prstGeom prst="round2DiagRect">
          <a:avLst>
            <a:gd name="adj1" fmla="val 29727"/>
            <a:gd name="adj2" fmla="val 0"/>
          </a:avLst>
        </a:prstGeom>
      </dgm:spPr>
    </dgm:pt>
    <dgm:pt modelId="{D0AE2A3A-3645-43BA-89D4-F3E80B85376F}" type="pres">
      <dgm:prSet presAssocID="{19A4371A-6E84-492E-B4C1-41059A8B3D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
        </a:ext>
      </dgm:extLst>
    </dgm:pt>
    <dgm:pt modelId="{8692E377-7935-4420-A4A3-7390317AC886}" type="pres">
      <dgm:prSet presAssocID="{19A4371A-6E84-492E-B4C1-41059A8B3D1D}" presName="spaceRect" presStyleCnt="0"/>
      <dgm:spPr/>
    </dgm:pt>
    <dgm:pt modelId="{F5EFCCFA-6105-4D75-BC12-460577EC46D0}" type="pres">
      <dgm:prSet presAssocID="{19A4371A-6E84-492E-B4C1-41059A8B3D1D}" presName="textRect" presStyleLbl="revTx" presStyleIdx="3" presStyleCnt="4">
        <dgm:presLayoutVars>
          <dgm:chMax val="1"/>
          <dgm:chPref val="1"/>
        </dgm:presLayoutVars>
      </dgm:prSet>
      <dgm:spPr/>
    </dgm:pt>
  </dgm:ptLst>
  <dgm:cxnLst>
    <dgm:cxn modelId="{4C57900A-B12E-4AEC-8740-B9EE44EE9A87}" type="presOf" srcId="{19A4371A-6E84-492E-B4C1-41059A8B3D1D}" destId="{F5EFCCFA-6105-4D75-BC12-460577EC46D0}" srcOrd="0" destOrd="0" presId="urn:microsoft.com/office/officeart/2018/5/layout/IconLeafLabelList"/>
    <dgm:cxn modelId="{F0A63F18-30E9-40AE-8C87-B7BE9BD20F71}" type="presOf" srcId="{801CA58E-CED4-4D6D-9A2B-395899BF356B}" destId="{4EBD91BC-AFC3-4E87-8260-AF4FF54477DC}" srcOrd="0" destOrd="0" presId="urn:microsoft.com/office/officeart/2018/5/layout/IconLeafLabelList"/>
    <dgm:cxn modelId="{E25C2236-EFA7-4C76-8E7B-7B502D19A0E0}" srcId="{801CA58E-CED4-4D6D-9A2B-395899BF356B}" destId="{ED2F8335-9BF2-4152-9CF9-EC48D711D219}" srcOrd="1" destOrd="0" parTransId="{93DE1F37-0DC7-4E11-8BC8-739BC664E908}" sibTransId="{C7DC1861-BB05-4026-9439-55C0C67CF59B}"/>
    <dgm:cxn modelId="{82B69A6D-A67B-4BA2-A293-D05045B97008}" type="presOf" srcId="{ED2F8335-9BF2-4152-9CF9-EC48D711D219}" destId="{5B393DE6-3162-488F-88A9-A444BDD4EDF0}" srcOrd="0" destOrd="0" presId="urn:microsoft.com/office/officeart/2018/5/layout/IconLeafLabelList"/>
    <dgm:cxn modelId="{6F11AE76-D622-49B7-BAFF-AF4D975A5665}" srcId="{801CA58E-CED4-4D6D-9A2B-395899BF356B}" destId="{19A4371A-6E84-492E-B4C1-41059A8B3D1D}" srcOrd="3" destOrd="0" parTransId="{F83FA337-1E64-48A7-A921-667C0BF42672}" sibTransId="{6043A851-D18B-4C96-9061-562DDFF15F29}"/>
    <dgm:cxn modelId="{3EC3F7B3-3447-4FE9-B7E3-D9DB157E7D00}" type="presOf" srcId="{163317AE-427E-42B2-8C3F-DDEFFEEB63CE}" destId="{B0431221-AD6B-4E64-A78E-C1DBEDAD6F0B}" srcOrd="0" destOrd="0" presId="urn:microsoft.com/office/officeart/2018/5/layout/IconLeafLabelList"/>
    <dgm:cxn modelId="{DC725EBB-4638-485B-8EA7-5DFEBAF494F4}" srcId="{801CA58E-CED4-4D6D-9A2B-395899BF356B}" destId="{F68AD5C4-72B6-4CE9-984F-3793FF06FB5C}" srcOrd="2" destOrd="0" parTransId="{EE655CC1-0AFE-44A7-A499-B14BB2230291}" sibTransId="{79B8AB65-EF38-47DA-8B7E-FD7A0410C71C}"/>
    <dgm:cxn modelId="{CAC2D7FB-3981-4489-8F39-65BE44D7148D}" srcId="{801CA58E-CED4-4D6D-9A2B-395899BF356B}" destId="{163317AE-427E-42B2-8C3F-DDEFFEEB63CE}" srcOrd="0" destOrd="0" parTransId="{A4A06E37-D6F7-45F7-99E2-6125253263E7}" sibTransId="{05168106-4537-4F53-89D0-431474A904E0}"/>
    <dgm:cxn modelId="{26CD73FE-BB6F-49B5-8A76-858E6F9B38D2}" type="presOf" srcId="{F68AD5C4-72B6-4CE9-984F-3793FF06FB5C}" destId="{21165F61-55E8-497F-B97E-8106ACA31D36}" srcOrd="0" destOrd="0" presId="urn:microsoft.com/office/officeart/2018/5/layout/IconLeafLabelList"/>
    <dgm:cxn modelId="{F0E9F89A-8FF3-4469-AE1D-B413A35E72D0}" type="presParOf" srcId="{4EBD91BC-AFC3-4E87-8260-AF4FF54477DC}" destId="{2944DF0D-472B-4F59-8FBE-D006B797D1D3}" srcOrd="0" destOrd="0" presId="urn:microsoft.com/office/officeart/2018/5/layout/IconLeafLabelList"/>
    <dgm:cxn modelId="{861D7F29-9B89-4071-8A7B-C160D8491385}" type="presParOf" srcId="{2944DF0D-472B-4F59-8FBE-D006B797D1D3}" destId="{018BA181-4065-4C6C-8BCF-B28E31EAFDD6}" srcOrd="0" destOrd="0" presId="urn:microsoft.com/office/officeart/2018/5/layout/IconLeafLabelList"/>
    <dgm:cxn modelId="{1E35A6A8-B053-47BC-B804-833AD694737E}" type="presParOf" srcId="{2944DF0D-472B-4F59-8FBE-D006B797D1D3}" destId="{31AA66C4-78FC-4D97-A86D-4B538C11CB81}" srcOrd="1" destOrd="0" presId="urn:microsoft.com/office/officeart/2018/5/layout/IconLeafLabelList"/>
    <dgm:cxn modelId="{58F60CAF-E71F-459B-BFC9-819EB9A831AB}" type="presParOf" srcId="{2944DF0D-472B-4F59-8FBE-D006B797D1D3}" destId="{2FD6C3E4-82E5-41AE-9398-F53F61753B5A}" srcOrd="2" destOrd="0" presId="urn:microsoft.com/office/officeart/2018/5/layout/IconLeafLabelList"/>
    <dgm:cxn modelId="{79F593F0-B019-4780-93E7-577616E92769}" type="presParOf" srcId="{2944DF0D-472B-4F59-8FBE-D006B797D1D3}" destId="{B0431221-AD6B-4E64-A78E-C1DBEDAD6F0B}" srcOrd="3" destOrd="0" presId="urn:microsoft.com/office/officeart/2018/5/layout/IconLeafLabelList"/>
    <dgm:cxn modelId="{7054308F-9E7B-46E6-8C3A-4984025401F9}" type="presParOf" srcId="{4EBD91BC-AFC3-4E87-8260-AF4FF54477DC}" destId="{A07CBA1F-A7B0-4DE2-9C15-C028E356DBD3}" srcOrd="1" destOrd="0" presId="urn:microsoft.com/office/officeart/2018/5/layout/IconLeafLabelList"/>
    <dgm:cxn modelId="{DAEF01D8-FB18-4CDB-B5C1-2411A12F3F73}" type="presParOf" srcId="{4EBD91BC-AFC3-4E87-8260-AF4FF54477DC}" destId="{8008E84D-BC4B-49FA-8264-7A969D23D042}" srcOrd="2" destOrd="0" presId="urn:microsoft.com/office/officeart/2018/5/layout/IconLeafLabelList"/>
    <dgm:cxn modelId="{3B05F14A-9631-40C2-965B-0DD0E00C9F16}" type="presParOf" srcId="{8008E84D-BC4B-49FA-8264-7A969D23D042}" destId="{D87392E4-5E2C-4206-8076-9A1D7D57FC83}" srcOrd="0" destOrd="0" presId="urn:microsoft.com/office/officeart/2018/5/layout/IconLeafLabelList"/>
    <dgm:cxn modelId="{0FA1DFC7-C1AB-4FDB-AAF3-DD99B3EB59D6}" type="presParOf" srcId="{8008E84D-BC4B-49FA-8264-7A969D23D042}" destId="{2C5202A4-BD80-4258-8A0F-91BED3F4FDCF}" srcOrd="1" destOrd="0" presId="urn:microsoft.com/office/officeart/2018/5/layout/IconLeafLabelList"/>
    <dgm:cxn modelId="{F1018463-07F0-4BD1-9E05-00C55C04423A}" type="presParOf" srcId="{8008E84D-BC4B-49FA-8264-7A969D23D042}" destId="{20B2B381-A1A4-403F-990A-CC5D8C272759}" srcOrd="2" destOrd="0" presId="urn:microsoft.com/office/officeart/2018/5/layout/IconLeafLabelList"/>
    <dgm:cxn modelId="{436B07CD-0EBB-4DAB-8B03-2C804CDBB73E}" type="presParOf" srcId="{8008E84D-BC4B-49FA-8264-7A969D23D042}" destId="{5B393DE6-3162-488F-88A9-A444BDD4EDF0}" srcOrd="3" destOrd="0" presId="urn:microsoft.com/office/officeart/2018/5/layout/IconLeafLabelList"/>
    <dgm:cxn modelId="{03204578-631D-41E6-831A-9E26584B21AB}" type="presParOf" srcId="{4EBD91BC-AFC3-4E87-8260-AF4FF54477DC}" destId="{E0B08720-7838-4CE1-927F-4384437B6C82}" srcOrd="3" destOrd="0" presId="urn:microsoft.com/office/officeart/2018/5/layout/IconLeafLabelList"/>
    <dgm:cxn modelId="{4C7CB03E-710C-40B7-A26D-7818C31A5212}" type="presParOf" srcId="{4EBD91BC-AFC3-4E87-8260-AF4FF54477DC}" destId="{3AE4C5EE-00C2-4AA6-B047-05F39B737950}" srcOrd="4" destOrd="0" presId="urn:microsoft.com/office/officeart/2018/5/layout/IconLeafLabelList"/>
    <dgm:cxn modelId="{495FFAEF-06FB-4EAE-996B-44D02A2EA8FC}" type="presParOf" srcId="{3AE4C5EE-00C2-4AA6-B047-05F39B737950}" destId="{842E9D81-2763-4094-93EA-D32E2A9A713A}" srcOrd="0" destOrd="0" presId="urn:microsoft.com/office/officeart/2018/5/layout/IconLeafLabelList"/>
    <dgm:cxn modelId="{012ED2DC-BEC1-4679-A68F-D52C4BB8EF12}" type="presParOf" srcId="{3AE4C5EE-00C2-4AA6-B047-05F39B737950}" destId="{59BAC79D-B82C-494B-B30E-5CA2574693F3}" srcOrd="1" destOrd="0" presId="urn:microsoft.com/office/officeart/2018/5/layout/IconLeafLabelList"/>
    <dgm:cxn modelId="{D731EC05-039A-4040-94E9-7DD3CBCF5CB3}" type="presParOf" srcId="{3AE4C5EE-00C2-4AA6-B047-05F39B737950}" destId="{9DBFB18C-D128-4689-A9CD-CA6A26B39B8A}" srcOrd="2" destOrd="0" presId="urn:microsoft.com/office/officeart/2018/5/layout/IconLeafLabelList"/>
    <dgm:cxn modelId="{78C85235-58D7-4851-8CAA-01A1B442F72C}" type="presParOf" srcId="{3AE4C5EE-00C2-4AA6-B047-05F39B737950}" destId="{21165F61-55E8-497F-B97E-8106ACA31D36}" srcOrd="3" destOrd="0" presId="urn:microsoft.com/office/officeart/2018/5/layout/IconLeafLabelList"/>
    <dgm:cxn modelId="{D59C4D2D-C998-4FFF-BED2-B9ECB1617E54}" type="presParOf" srcId="{4EBD91BC-AFC3-4E87-8260-AF4FF54477DC}" destId="{28919AFA-7F73-4853-9B51-C55E10FE2DB5}" srcOrd="5" destOrd="0" presId="urn:microsoft.com/office/officeart/2018/5/layout/IconLeafLabelList"/>
    <dgm:cxn modelId="{A260625E-EA57-4E3B-B265-E839FEDB5F47}" type="presParOf" srcId="{4EBD91BC-AFC3-4E87-8260-AF4FF54477DC}" destId="{9CDB9F78-5452-4739-8146-73BAE797B97A}" srcOrd="6" destOrd="0" presId="urn:microsoft.com/office/officeart/2018/5/layout/IconLeafLabelList"/>
    <dgm:cxn modelId="{CCFC0096-8E6D-4C63-901B-B85C72D8EBE6}" type="presParOf" srcId="{9CDB9F78-5452-4739-8146-73BAE797B97A}" destId="{4DB6345E-B297-4532-938D-5C1757C4BD92}" srcOrd="0" destOrd="0" presId="urn:microsoft.com/office/officeart/2018/5/layout/IconLeafLabelList"/>
    <dgm:cxn modelId="{58FD5B78-5807-4027-9772-F3BC696D39B8}" type="presParOf" srcId="{9CDB9F78-5452-4739-8146-73BAE797B97A}" destId="{D0AE2A3A-3645-43BA-89D4-F3E80B85376F}" srcOrd="1" destOrd="0" presId="urn:microsoft.com/office/officeart/2018/5/layout/IconLeafLabelList"/>
    <dgm:cxn modelId="{2A2E11F2-BE75-4597-A358-29C958EE06D7}" type="presParOf" srcId="{9CDB9F78-5452-4739-8146-73BAE797B97A}" destId="{8692E377-7935-4420-A4A3-7390317AC886}" srcOrd="2" destOrd="0" presId="urn:microsoft.com/office/officeart/2018/5/layout/IconLeafLabelList"/>
    <dgm:cxn modelId="{48561B3F-518E-4D52-A237-ED463F151082}" type="presParOf" srcId="{9CDB9F78-5452-4739-8146-73BAE797B97A}" destId="{F5EFCCFA-6105-4D75-BC12-460577EC46D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7E56CA-EAD6-48FF-B7C0-C56866435E5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2CCAAF-F302-468D-B778-1B68A0A5DE0E}">
      <dgm:prSet/>
      <dgm:spPr/>
      <dgm:t>
        <a:bodyPr/>
        <a:lstStyle/>
        <a:p>
          <a:r>
            <a:rPr lang="en-US"/>
            <a:t>Ford &amp; Sturman (2018): High-pressure culture leads to emotional exhaustion.</a:t>
          </a:r>
        </a:p>
      </dgm:t>
    </dgm:pt>
    <dgm:pt modelId="{4CE66272-A10E-4BA2-A4D6-80CBD876528F}" type="parTrans" cxnId="{5DABEA52-55FD-4CBD-9232-47BCBA54CE22}">
      <dgm:prSet/>
      <dgm:spPr/>
      <dgm:t>
        <a:bodyPr/>
        <a:lstStyle/>
        <a:p>
          <a:endParaRPr lang="en-US"/>
        </a:p>
      </dgm:t>
    </dgm:pt>
    <dgm:pt modelId="{49B2C08E-D3F2-4889-9821-C42D2CA2B813}" type="sibTrans" cxnId="{5DABEA52-55FD-4CBD-9232-47BCBA54CE22}">
      <dgm:prSet/>
      <dgm:spPr/>
      <dgm:t>
        <a:bodyPr/>
        <a:lstStyle/>
        <a:p>
          <a:endParaRPr lang="en-US"/>
        </a:p>
      </dgm:t>
    </dgm:pt>
    <dgm:pt modelId="{38764F14-21E1-4C1D-A9AF-FF7ECEAAB9FF}">
      <dgm:prSet/>
      <dgm:spPr/>
      <dgm:t>
        <a:bodyPr/>
        <a:lstStyle/>
        <a:p>
          <a:r>
            <a:rPr lang="en-US"/>
            <a:t>Costa &amp; Costa (2022): Wellbeing supports competitiveness and sustainability.</a:t>
          </a:r>
        </a:p>
      </dgm:t>
    </dgm:pt>
    <dgm:pt modelId="{53E0AB6A-F118-47D2-8A68-8EC58EBBA993}" type="parTrans" cxnId="{F946D0BE-4717-422E-B371-493AEEFB95DB}">
      <dgm:prSet/>
      <dgm:spPr/>
      <dgm:t>
        <a:bodyPr/>
        <a:lstStyle/>
        <a:p>
          <a:endParaRPr lang="en-US"/>
        </a:p>
      </dgm:t>
    </dgm:pt>
    <dgm:pt modelId="{79C37FC5-0055-439A-A564-94D405B2A02F}" type="sibTrans" cxnId="{F946D0BE-4717-422E-B371-493AEEFB95DB}">
      <dgm:prSet/>
      <dgm:spPr/>
      <dgm:t>
        <a:bodyPr/>
        <a:lstStyle/>
        <a:p>
          <a:endParaRPr lang="en-US"/>
        </a:p>
      </dgm:t>
    </dgm:pt>
    <dgm:pt modelId="{2C5AF3EC-2F66-4D25-A436-788FCF17E65B}">
      <dgm:prSet/>
      <dgm:spPr/>
      <dgm:t>
        <a:bodyPr/>
        <a:lstStyle/>
        <a:p>
          <a:r>
            <a:rPr lang="en-US"/>
            <a:t>Batabyal &amp; Das (2019): Global challenges and guest expectations add stress.</a:t>
          </a:r>
        </a:p>
      </dgm:t>
    </dgm:pt>
    <dgm:pt modelId="{1BC93D67-74E3-4169-AA36-FB43A59C9636}" type="parTrans" cxnId="{AB7FA24D-13DF-406C-8D4B-4EBBF7AEBA89}">
      <dgm:prSet/>
      <dgm:spPr/>
      <dgm:t>
        <a:bodyPr/>
        <a:lstStyle/>
        <a:p>
          <a:endParaRPr lang="en-US"/>
        </a:p>
      </dgm:t>
    </dgm:pt>
    <dgm:pt modelId="{0F4467E6-D7F4-41CC-9016-9B29C8ACD910}" type="sibTrans" cxnId="{AB7FA24D-13DF-406C-8D4B-4EBBF7AEBA89}">
      <dgm:prSet/>
      <dgm:spPr/>
      <dgm:t>
        <a:bodyPr/>
        <a:lstStyle/>
        <a:p>
          <a:endParaRPr lang="en-US"/>
        </a:p>
      </dgm:t>
    </dgm:pt>
    <dgm:pt modelId="{98C40F6A-74B4-471A-8E82-EF5CA6B91DE2}">
      <dgm:prSet/>
      <dgm:spPr/>
      <dgm:t>
        <a:bodyPr/>
        <a:lstStyle/>
        <a:p>
          <a:r>
            <a:rPr lang="en-US"/>
            <a:t>Overall, improving working conditions is vital for resilience.</a:t>
          </a:r>
        </a:p>
      </dgm:t>
    </dgm:pt>
    <dgm:pt modelId="{246C1204-8DE0-4B93-9416-A8AB8DD85D4F}" type="parTrans" cxnId="{81AF4A52-635B-4BCF-A6F0-11A19B2F6572}">
      <dgm:prSet/>
      <dgm:spPr/>
      <dgm:t>
        <a:bodyPr/>
        <a:lstStyle/>
        <a:p>
          <a:endParaRPr lang="en-US"/>
        </a:p>
      </dgm:t>
    </dgm:pt>
    <dgm:pt modelId="{38C489D1-BFC5-4C37-BFCC-F90E900A8307}" type="sibTrans" cxnId="{81AF4A52-635B-4BCF-A6F0-11A19B2F6572}">
      <dgm:prSet/>
      <dgm:spPr/>
      <dgm:t>
        <a:bodyPr/>
        <a:lstStyle/>
        <a:p>
          <a:endParaRPr lang="en-US"/>
        </a:p>
      </dgm:t>
    </dgm:pt>
    <dgm:pt modelId="{05517656-B3AB-45F0-953B-84D12AA0B78E}" type="pres">
      <dgm:prSet presAssocID="{0A7E56CA-EAD6-48FF-B7C0-C56866435E5C}" presName="root" presStyleCnt="0">
        <dgm:presLayoutVars>
          <dgm:dir/>
          <dgm:resizeHandles val="exact"/>
        </dgm:presLayoutVars>
      </dgm:prSet>
      <dgm:spPr/>
    </dgm:pt>
    <dgm:pt modelId="{37B26FFB-BFAC-4E39-BA1C-A85D180C494F}" type="pres">
      <dgm:prSet presAssocID="{A52CCAAF-F302-468D-B778-1B68A0A5DE0E}" presName="compNode" presStyleCnt="0"/>
      <dgm:spPr/>
    </dgm:pt>
    <dgm:pt modelId="{586F0A10-291D-432C-9901-0293A2B4935C}" type="pres">
      <dgm:prSet presAssocID="{A52CCAAF-F302-468D-B778-1B68A0A5DE0E}" presName="bgRect" presStyleLbl="bgShp" presStyleIdx="0" presStyleCnt="4"/>
      <dgm:spPr/>
    </dgm:pt>
    <dgm:pt modelId="{7C4A4E99-7DB8-4BDF-9396-33CAAB64068E}" type="pres">
      <dgm:prSet presAssocID="{A52CCAAF-F302-468D-B778-1B68A0A5DE0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74FAEE22-C34B-4583-8923-8A42F9C27F67}" type="pres">
      <dgm:prSet presAssocID="{A52CCAAF-F302-468D-B778-1B68A0A5DE0E}" presName="spaceRect" presStyleCnt="0"/>
      <dgm:spPr/>
    </dgm:pt>
    <dgm:pt modelId="{B892E784-5492-4D10-B33A-BF90B126D642}" type="pres">
      <dgm:prSet presAssocID="{A52CCAAF-F302-468D-B778-1B68A0A5DE0E}" presName="parTx" presStyleLbl="revTx" presStyleIdx="0" presStyleCnt="4">
        <dgm:presLayoutVars>
          <dgm:chMax val="0"/>
          <dgm:chPref val="0"/>
        </dgm:presLayoutVars>
      </dgm:prSet>
      <dgm:spPr/>
    </dgm:pt>
    <dgm:pt modelId="{DAE2A176-CA55-4D0C-9463-C9A8D17F9C73}" type="pres">
      <dgm:prSet presAssocID="{49B2C08E-D3F2-4889-9821-C42D2CA2B813}" presName="sibTrans" presStyleCnt="0"/>
      <dgm:spPr/>
    </dgm:pt>
    <dgm:pt modelId="{B5FCC81E-4DF5-40CA-8365-A81A77B030A6}" type="pres">
      <dgm:prSet presAssocID="{38764F14-21E1-4C1D-A9AF-FF7ECEAAB9FF}" presName="compNode" presStyleCnt="0"/>
      <dgm:spPr/>
    </dgm:pt>
    <dgm:pt modelId="{07F8BEEF-DE52-4034-B293-D9F37B05D0AE}" type="pres">
      <dgm:prSet presAssocID="{38764F14-21E1-4C1D-A9AF-FF7ECEAAB9FF}" presName="bgRect" presStyleLbl="bgShp" presStyleIdx="1" presStyleCnt="4"/>
      <dgm:spPr/>
    </dgm:pt>
    <dgm:pt modelId="{008D13BE-E892-4CB7-9342-C27C6B3DE63D}" type="pres">
      <dgm:prSet presAssocID="{38764F14-21E1-4C1D-A9AF-FF7ECEAAB9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12571DFC-7B63-4D13-B328-E0458913558A}" type="pres">
      <dgm:prSet presAssocID="{38764F14-21E1-4C1D-A9AF-FF7ECEAAB9FF}" presName="spaceRect" presStyleCnt="0"/>
      <dgm:spPr/>
    </dgm:pt>
    <dgm:pt modelId="{25AF4D8C-9769-471D-A204-8749911C276A}" type="pres">
      <dgm:prSet presAssocID="{38764F14-21E1-4C1D-A9AF-FF7ECEAAB9FF}" presName="parTx" presStyleLbl="revTx" presStyleIdx="1" presStyleCnt="4">
        <dgm:presLayoutVars>
          <dgm:chMax val="0"/>
          <dgm:chPref val="0"/>
        </dgm:presLayoutVars>
      </dgm:prSet>
      <dgm:spPr/>
    </dgm:pt>
    <dgm:pt modelId="{11377DD5-9000-49BA-B56A-D14EB2EB5D48}" type="pres">
      <dgm:prSet presAssocID="{79C37FC5-0055-439A-A564-94D405B2A02F}" presName="sibTrans" presStyleCnt="0"/>
      <dgm:spPr/>
    </dgm:pt>
    <dgm:pt modelId="{DFC9594E-5D6A-4E5E-8DFA-A7CCA5EE7062}" type="pres">
      <dgm:prSet presAssocID="{2C5AF3EC-2F66-4D25-A436-788FCF17E65B}" presName="compNode" presStyleCnt="0"/>
      <dgm:spPr/>
    </dgm:pt>
    <dgm:pt modelId="{37FFFF02-40F9-416B-863D-1178E67C5FAE}" type="pres">
      <dgm:prSet presAssocID="{2C5AF3EC-2F66-4D25-A436-788FCF17E65B}" presName="bgRect" presStyleLbl="bgShp" presStyleIdx="2" presStyleCnt="4"/>
      <dgm:spPr/>
    </dgm:pt>
    <dgm:pt modelId="{00DACF98-1361-4460-A351-162227885659}" type="pres">
      <dgm:prSet presAssocID="{2C5AF3EC-2F66-4D25-A436-788FCF17E6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ch umbrella"/>
        </a:ext>
      </dgm:extLst>
    </dgm:pt>
    <dgm:pt modelId="{0CF28ED0-8CEF-4162-B951-F90966722EBF}" type="pres">
      <dgm:prSet presAssocID="{2C5AF3EC-2F66-4D25-A436-788FCF17E65B}" presName="spaceRect" presStyleCnt="0"/>
      <dgm:spPr/>
    </dgm:pt>
    <dgm:pt modelId="{82B01001-99CD-4B55-8F27-EF2FAAC17DC9}" type="pres">
      <dgm:prSet presAssocID="{2C5AF3EC-2F66-4D25-A436-788FCF17E65B}" presName="parTx" presStyleLbl="revTx" presStyleIdx="2" presStyleCnt="4">
        <dgm:presLayoutVars>
          <dgm:chMax val="0"/>
          <dgm:chPref val="0"/>
        </dgm:presLayoutVars>
      </dgm:prSet>
      <dgm:spPr/>
    </dgm:pt>
    <dgm:pt modelId="{9A531F95-2487-4293-9DF9-FBC8E0FA8DA0}" type="pres">
      <dgm:prSet presAssocID="{0F4467E6-D7F4-41CC-9016-9B29C8ACD910}" presName="sibTrans" presStyleCnt="0"/>
      <dgm:spPr/>
    </dgm:pt>
    <dgm:pt modelId="{58FC9D6B-D9A4-4D85-BB9C-DBD2EC942EA9}" type="pres">
      <dgm:prSet presAssocID="{98C40F6A-74B4-471A-8E82-EF5CA6B91DE2}" presName="compNode" presStyleCnt="0"/>
      <dgm:spPr/>
    </dgm:pt>
    <dgm:pt modelId="{19E5DF8C-3165-4B5D-97DA-AC3A98ED2EF6}" type="pres">
      <dgm:prSet presAssocID="{98C40F6A-74B4-471A-8E82-EF5CA6B91DE2}" presName="bgRect" presStyleLbl="bgShp" presStyleIdx="3" presStyleCnt="4"/>
      <dgm:spPr/>
    </dgm:pt>
    <dgm:pt modelId="{FFB771FE-67FB-4F20-8DFE-D107BA7251D8}" type="pres">
      <dgm:prSet presAssocID="{98C40F6A-74B4-471A-8E82-EF5CA6B91DE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mbulance"/>
        </a:ext>
      </dgm:extLst>
    </dgm:pt>
    <dgm:pt modelId="{5F9F49B1-3BF3-4499-866A-4EC1679FF3CB}" type="pres">
      <dgm:prSet presAssocID="{98C40F6A-74B4-471A-8E82-EF5CA6B91DE2}" presName="spaceRect" presStyleCnt="0"/>
      <dgm:spPr/>
    </dgm:pt>
    <dgm:pt modelId="{F167D9E1-07D6-4613-97EB-3155D72C783A}" type="pres">
      <dgm:prSet presAssocID="{98C40F6A-74B4-471A-8E82-EF5CA6B91DE2}" presName="parTx" presStyleLbl="revTx" presStyleIdx="3" presStyleCnt="4">
        <dgm:presLayoutVars>
          <dgm:chMax val="0"/>
          <dgm:chPref val="0"/>
        </dgm:presLayoutVars>
      </dgm:prSet>
      <dgm:spPr/>
    </dgm:pt>
  </dgm:ptLst>
  <dgm:cxnLst>
    <dgm:cxn modelId="{ECB3412A-9A5C-4137-ADBA-0B792522BA6B}" type="presOf" srcId="{2C5AF3EC-2F66-4D25-A436-788FCF17E65B}" destId="{82B01001-99CD-4B55-8F27-EF2FAAC17DC9}" srcOrd="0" destOrd="0" presId="urn:microsoft.com/office/officeart/2018/2/layout/IconVerticalSolidList"/>
    <dgm:cxn modelId="{FEEED246-7871-4244-9A9C-1E7D049333FF}" type="presOf" srcId="{A52CCAAF-F302-468D-B778-1B68A0A5DE0E}" destId="{B892E784-5492-4D10-B33A-BF90B126D642}" srcOrd="0" destOrd="0" presId="urn:microsoft.com/office/officeart/2018/2/layout/IconVerticalSolidList"/>
    <dgm:cxn modelId="{AB7FA24D-13DF-406C-8D4B-4EBBF7AEBA89}" srcId="{0A7E56CA-EAD6-48FF-B7C0-C56866435E5C}" destId="{2C5AF3EC-2F66-4D25-A436-788FCF17E65B}" srcOrd="2" destOrd="0" parTransId="{1BC93D67-74E3-4169-AA36-FB43A59C9636}" sibTransId="{0F4467E6-D7F4-41CC-9016-9B29C8ACD910}"/>
    <dgm:cxn modelId="{81AF4A52-635B-4BCF-A6F0-11A19B2F6572}" srcId="{0A7E56CA-EAD6-48FF-B7C0-C56866435E5C}" destId="{98C40F6A-74B4-471A-8E82-EF5CA6B91DE2}" srcOrd="3" destOrd="0" parTransId="{246C1204-8DE0-4B93-9416-A8AB8DD85D4F}" sibTransId="{38C489D1-BFC5-4C37-BFCC-F90E900A8307}"/>
    <dgm:cxn modelId="{5DABEA52-55FD-4CBD-9232-47BCBA54CE22}" srcId="{0A7E56CA-EAD6-48FF-B7C0-C56866435E5C}" destId="{A52CCAAF-F302-468D-B778-1B68A0A5DE0E}" srcOrd="0" destOrd="0" parTransId="{4CE66272-A10E-4BA2-A4D6-80CBD876528F}" sibTransId="{49B2C08E-D3F2-4889-9821-C42D2CA2B813}"/>
    <dgm:cxn modelId="{1A85107A-8417-4AC4-B566-3B78E0EA9816}" type="presOf" srcId="{98C40F6A-74B4-471A-8E82-EF5CA6B91DE2}" destId="{F167D9E1-07D6-4613-97EB-3155D72C783A}" srcOrd="0" destOrd="0" presId="urn:microsoft.com/office/officeart/2018/2/layout/IconVerticalSolidList"/>
    <dgm:cxn modelId="{BE8E55B6-19F4-463D-96F5-308B376F649D}" type="presOf" srcId="{0A7E56CA-EAD6-48FF-B7C0-C56866435E5C}" destId="{05517656-B3AB-45F0-953B-84D12AA0B78E}" srcOrd="0" destOrd="0" presId="urn:microsoft.com/office/officeart/2018/2/layout/IconVerticalSolidList"/>
    <dgm:cxn modelId="{F946D0BE-4717-422E-B371-493AEEFB95DB}" srcId="{0A7E56CA-EAD6-48FF-B7C0-C56866435E5C}" destId="{38764F14-21E1-4C1D-A9AF-FF7ECEAAB9FF}" srcOrd="1" destOrd="0" parTransId="{53E0AB6A-F118-47D2-8A68-8EC58EBBA993}" sibTransId="{79C37FC5-0055-439A-A564-94D405B2A02F}"/>
    <dgm:cxn modelId="{A76257D8-0608-43A2-8BB4-EF2C748FC085}" type="presOf" srcId="{38764F14-21E1-4C1D-A9AF-FF7ECEAAB9FF}" destId="{25AF4D8C-9769-471D-A204-8749911C276A}" srcOrd="0" destOrd="0" presId="urn:microsoft.com/office/officeart/2018/2/layout/IconVerticalSolidList"/>
    <dgm:cxn modelId="{F06E6F0C-6B91-4562-82D4-80B5B933E707}" type="presParOf" srcId="{05517656-B3AB-45F0-953B-84D12AA0B78E}" destId="{37B26FFB-BFAC-4E39-BA1C-A85D180C494F}" srcOrd="0" destOrd="0" presId="urn:microsoft.com/office/officeart/2018/2/layout/IconVerticalSolidList"/>
    <dgm:cxn modelId="{5FF26F10-B5B8-49C3-89EE-BA0F592CA754}" type="presParOf" srcId="{37B26FFB-BFAC-4E39-BA1C-A85D180C494F}" destId="{586F0A10-291D-432C-9901-0293A2B4935C}" srcOrd="0" destOrd="0" presId="urn:microsoft.com/office/officeart/2018/2/layout/IconVerticalSolidList"/>
    <dgm:cxn modelId="{BDEBF304-1B44-465F-97C5-0C5970F561B1}" type="presParOf" srcId="{37B26FFB-BFAC-4E39-BA1C-A85D180C494F}" destId="{7C4A4E99-7DB8-4BDF-9396-33CAAB64068E}" srcOrd="1" destOrd="0" presId="urn:microsoft.com/office/officeart/2018/2/layout/IconVerticalSolidList"/>
    <dgm:cxn modelId="{60A39960-D350-4F1B-8C82-F61932156435}" type="presParOf" srcId="{37B26FFB-BFAC-4E39-BA1C-A85D180C494F}" destId="{74FAEE22-C34B-4583-8923-8A42F9C27F67}" srcOrd="2" destOrd="0" presId="urn:microsoft.com/office/officeart/2018/2/layout/IconVerticalSolidList"/>
    <dgm:cxn modelId="{6BB89AAA-7A14-4598-A35B-BE636664BAA4}" type="presParOf" srcId="{37B26FFB-BFAC-4E39-BA1C-A85D180C494F}" destId="{B892E784-5492-4D10-B33A-BF90B126D642}" srcOrd="3" destOrd="0" presId="urn:microsoft.com/office/officeart/2018/2/layout/IconVerticalSolidList"/>
    <dgm:cxn modelId="{88BEA9FF-5145-4E0B-BE53-AD50126648F3}" type="presParOf" srcId="{05517656-B3AB-45F0-953B-84D12AA0B78E}" destId="{DAE2A176-CA55-4D0C-9463-C9A8D17F9C73}" srcOrd="1" destOrd="0" presId="urn:microsoft.com/office/officeart/2018/2/layout/IconVerticalSolidList"/>
    <dgm:cxn modelId="{33F7FC71-E433-4AC9-A3A2-5586958FBE89}" type="presParOf" srcId="{05517656-B3AB-45F0-953B-84D12AA0B78E}" destId="{B5FCC81E-4DF5-40CA-8365-A81A77B030A6}" srcOrd="2" destOrd="0" presId="urn:microsoft.com/office/officeart/2018/2/layout/IconVerticalSolidList"/>
    <dgm:cxn modelId="{7EE90278-8A76-4470-9DC2-D10DC810B24F}" type="presParOf" srcId="{B5FCC81E-4DF5-40CA-8365-A81A77B030A6}" destId="{07F8BEEF-DE52-4034-B293-D9F37B05D0AE}" srcOrd="0" destOrd="0" presId="urn:microsoft.com/office/officeart/2018/2/layout/IconVerticalSolidList"/>
    <dgm:cxn modelId="{EDAE0156-6704-498C-BE3C-7BCC99682242}" type="presParOf" srcId="{B5FCC81E-4DF5-40CA-8365-A81A77B030A6}" destId="{008D13BE-E892-4CB7-9342-C27C6B3DE63D}" srcOrd="1" destOrd="0" presId="urn:microsoft.com/office/officeart/2018/2/layout/IconVerticalSolidList"/>
    <dgm:cxn modelId="{9E9FB74C-BFA3-41BC-8132-3D7D0EDA6973}" type="presParOf" srcId="{B5FCC81E-4DF5-40CA-8365-A81A77B030A6}" destId="{12571DFC-7B63-4D13-B328-E0458913558A}" srcOrd="2" destOrd="0" presId="urn:microsoft.com/office/officeart/2018/2/layout/IconVerticalSolidList"/>
    <dgm:cxn modelId="{C3ECE897-6FE9-4365-8B98-492F23517D04}" type="presParOf" srcId="{B5FCC81E-4DF5-40CA-8365-A81A77B030A6}" destId="{25AF4D8C-9769-471D-A204-8749911C276A}" srcOrd="3" destOrd="0" presId="urn:microsoft.com/office/officeart/2018/2/layout/IconVerticalSolidList"/>
    <dgm:cxn modelId="{88544BA6-E808-4635-AC61-29BDCB8B7F77}" type="presParOf" srcId="{05517656-B3AB-45F0-953B-84D12AA0B78E}" destId="{11377DD5-9000-49BA-B56A-D14EB2EB5D48}" srcOrd="3" destOrd="0" presId="urn:microsoft.com/office/officeart/2018/2/layout/IconVerticalSolidList"/>
    <dgm:cxn modelId="{5C2DC429-EEDF-46A2-B0D8-8033BB379089}" type="presParOf" srcId="{05517656-B3AB-45F0-953B-84D12AA0B78E}" destId="{DFC9594E-5D6A-4E5E-8DFA-A7CCA5EE7062}" srcOrd="4" destOrd="0" presId="urn:microsoft.com/office/officeart/2018/2/layout/IconVerticalSolidList"/>
    <dgm:cxn modelId="{C7499C03-BBD0-4975-9134-7556561290B6}" type="presParOf" srcId="{DFC9594E-5D6A-4E5E-8DFA-A7CCA5EE7062}" destId="{37FFFF02-40F9-416B-863D-1178E67C5FAE}" srcOrd="0" destOrd="0" presId="urn:microsoft.com/office/officeart/2018/2/layout/IconVerticalSolidList"/>
    <dgm:cxn modelId="{1A8B55F1-6643-47C6-B5BC-0E81CA4516A6}" type="presParOf" srcId="{DFC9594E-5D6A-4E5E-8DFA-A7CCA5EE7062}" destId="{00DACF98-1361-4460-A351-162227885659}" srcOrd="1" destOrd="0" presId="urn:microsoft.com/office/officeart/2018/2/layout/IconVerticalSolidList"/>
    <dgm:cxn modelId="{4F4F4385-69F2-47FF-8060-BF35E6B3EC61}" type="presParOf" srcId="{DFC9594E-5D6A-4E5E-8DFA-A7CCA5EE7062}" destId="{0CF28ED0-8CEF-4162-B951-F90966722EBF}" srcOrd="2" destOrd="0" presId="urn:microsoft.com/office/officeart/2018/2/layout/IconVerticalSolidList"/>
    <dgm:cxn modelId="{6BB26DD9-2C98-447D-9788-646166D0547C}" type="presParOf" srcId="{DFC9594E-5D6A-4E5E-8DFA-A7CCA5EE7062}" destId="{82B01001-99CD-4B55-8F27-EF2FAAC17DC9}" srcOrd="3" destOrd="0" presId="urn:microsoft.com/office/officeart/2018/2/layout/IconVerticalSolidList"/>
    <dgm:cxn modelId="{692CDE02-A105-4A2E-BB08-063EAC32C6D8}" type="presParOf" srcId="{05517656-B3AB-45F0-953B-84D12AA0B78E}" destId="{9A531F95-2487-4293-9DF9-FBC8E0FA8DA0}" srcOrd="5" destOrd="0" presId="urn:microsoft.com/office/officeart/2018/2/layout/IconVerticalSolidList"/>
    <dgm:cxn modelId="{C3ABFBDB-2AFA-494C-9AFD-21916DF38D29}" type="presParOf" srcId="{05517656-B3AB-45F0-953B-84D12AA0B78E}" destId="{58FC9D6B-D9A4-4D85-BB9C-DBD2EC942EA9}" srcOrd="6" destOrd="0" presId="urn:microsoft.com/office/officeart/2018/2/layout/IconVerticalSolidList"/>
    <dgm:cxn modelId="{3D5D7209-AE45-4598-A80A-44DFC6668F8C}" type="presParOf" srcId="{58FC9D6B-D9A4-4D85-BB9C-DBD2EC942EA9}" destId="{19E5DF8C-3165-4B5D-97DA-AC3A98ED2EF6}" srcOrd="0" destOrd="0" presId="urn:microsoft.com/office/officeart/2018/2/layout/IconVerticalSolidList"/>
    <dgm:cxn modelId="{7F565CAA-C723-4653-8F2C-B91C63C86184}" type="presParOf" srcId="{58FC9D6B-D9A4-4D85-BB9C-DBD2EC942EA9}" destId="{FFB771FE-67FB-4F20-8DFE-D107BA7251D8}" srcOrd="1" destOrd="0" presId="urn:microsoft.com/office/officeart/2018/2/layout/IconVerticalSolidList"/>
    <dgm:cxn modelId="{D7BF5B24-DE71-4559-AEFC-06A7CEDA5705}" type="presParOf" srcId="{58FC9D6B-D9A4-4D85-BB9C-DBD2EC942EA9}" destId="{5F9F49B1-3BF3-4499-866A-4EC1679FF3CB}" srcOrd="2" destOrd="0" presId="urn:microsoft.com/office/officeart/2018/2/layout/IconVerticalSolidList"/>
    <dgm:cxn modelId="{3A6283AA-7183-44B8-AB2E-90BED3BC6813}" type="presParOf" srcId="{58FC9D6B-D9A4-4D85-BB9C-DBD2EC942EA9}" destId="{F167D9E1-07D6-4613-97EB-3155D72C78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54EF2E-DE4D-4309-B6E1-D05500711AEB}"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20C00326-C49F-484F-89B6-5EB0A797E7AF}">
      <dgm:prSet/>
      <dgm:spPr/>
      <dgm:t>
        <a:bodyPr/>
        <a:lstStyle/>
        <a:p>
          <a:r>
            <a:rPr lang="en-US"/>
            <a:t>Emotional labour and long hours increase stress.</a:t>
          </a:r>
        </a:p>
      </dgm:t>
    </dgm:pt>
    <dgm:pt modelId="{518ED2AE-B1D3-4E9C-8861-ACE8D97D3B19}" type="parTrans" cxnId="{8C1EB4AD-4876-4C56-8A1E-3007FFB918DE}">
      <dgm:prSet/>
      <dgm:spPr/>
      <dgm:t>
        <a:bodyPr/>
        <a:lstStyle/>
        <a:p>
          <a:endParaRPr lang="en-US"/>
        </a:p>
      </dgm:t>
    </dgm:pt>
    <dgm:pt modelId="{9B6ADEBF-9449-4C9A-8984-F435B6C64E6B}" type="sibTrans" cxnId="{8C1EB4AD-4876-4C56-8A1E-3007FFB918DE}">
      <dgm:prSet/>
      <dgm:spPr/>
      <dgm:t>
        <a:bodyPr/>
        <a:lstStyle/>
        <a:p>
          <a:endParaRPr lang="en-US"/>
        </a:p>
      </dgm:t>
    </dgm:pt>
    <dgm:pt modelId="{0F5C3BE3-C222-4B87-ACA9-975B27B45025}">
      <dgm:prSet/>
      <dgm:spPr/>
      <dgm:t>
        <a:bodyPr/>
        <a:lstStyle/>
        <a:p>
          <a:r>
            <a:rPr lang="en-US"/>
            <a:t>Job insecurity and lack of support cause anxiety.</a:t>
          </a:r>
        </a:p>
      </dgm:t>
    </dgm:pt>
    <dgm:pt modelId="{83F5C7EF-D959-4763-B85A-2A2118C49A65}" type="parTrans" cxnId="{4F699F54-99D2-466E-A883-B94D8DB29EB3}">
      <dgm:prSet/>
      <dgm:spPr/>
      <dgm:t>
        <a:bodyPr/>
        <a:lstStyle/>
        <a:p>
          <a:endParaRPr lang="en-US"/>
        </a:p>
      </dgm:t>
    </dgm:pt>
    <dgm:pt modelId="{8308557B-026D-4FB5-BEF0-CF8EFC9A5944}" type="sibTrans" cxnId="{4F699F54-99D2-466E-A883-B94D8DB29EB3}">
      <dgm:prSet/>
      <dgm:spPr/>
      <dgm:t>
        <a:bodyPr/>
        <a:lstStyle/>
        <a:p>
          <a:endParaRPr lang="en-US"/>
        </a:p>
      </dgm:t>
    </dgm:pt>
    <dgm:pt modelId="{40F4066E-7205-4E13-895C-90E969CAEC70}">
      <dgm:prSet/>
      <dgm:spPr/>
      <dgm:t>
        <a:bodyPr/>
        <a:lstStyle/>
        <a:p>
          <a:r>
            <a:rPr lang="en-US"/>
            <a:t>Few organisations have strong mental health policies.</a:t>
          </a:r>
        </a:p>
      </dgm:t>
    </dgm:pt>
    <dgm:pt modelId="{DF377BF7-ED9B-4EE7-A912-090F7797B6EF}" type="parTrans" cxnId="{599EE846-5502-4224-90E4-A853B017D53F}">
      <dgm:prSet/>
      <dgm:spPr/>
      <dgm:t>
        <a:bodyPr/>
        <a:lstStyle/>
        <a:p>
          <a:endParaRPr lang="en-US"/>
        </a:p>
      </dgm:t>
    </dgm:pt>
    <dgm:pt modelId="{F14C6D94-B189-4CA2-99D0-A8C3625A5603}" type="sibTrans" cxnId="{599EE846-5502-4224-90E4-A853B017D53F}">
      <dgm:prSet/>
      <dgm:spPr/>
      <dgm:t>
        <a:bodyPr/>
        <a:lstStyle/>
        <a:p>
          <a:endParaRPr lang="en-US"/>
        </a:p>
      </dgm:t>
    </dgm:pt>
    <dgm:pt modelId="{1ABC5498-D676-443D-9393-517DD5A452DB}">
      <dgm:prSet/>
      <dgm:spPr/>
      <dgm:t>
        <a:bodyPr/>
        <a:lstStyle/>
        <a:p>
          <a:r>
            <a:rPr lang="en-US"/>
            <a:t>Awareness is improving but action remains limited.</a:t>
          </a:r>
        </a:p>
      </dgm:t>
    </dgm:pt>
    <dgm:pt modelId="{BFFB2C4F-A117-436D-B774-101D456C7448}" type="parTrans" cxnId="{004B18E9-414F-4719-89B6-A8BE48E5696D}">
      <dgm:prSet/>
      <dgm:spPr/>
      <dgm:t>
        <a:bodyPr/>
        <a:lstStyle/>
        <a:p>
          <a:endParaRPr lang="en-US"/>
        </a:p>
      </dgm:t>
    </dgm:pt>
    <dgm:pt modelId="{68C22D79-2A2C-43D9-B4E2-B7AC57D6EE4D}" type="sibTrans" cxnId="{004B18E9-414F-4719-89B6-A8BE48E5696D}">
      <dgm:prSet/>
      <dgm:spPr/>
      <dgm:t>
        <a:bodyPr/>
        <a:lstStyle/>
        <a:p>
          <a:endParaRPr lang="en-US"/>
        </a:p>
      </dgm:t>
    </dgm:pt>
    <dgm:pt modelId="{092F21EB-14BD-4DFA-8DFE-72D843EF5E49}" type="pres">
      <dgm:prSet presAssocID="{4454EF2E-DE4D-4309-B6E1-D05500711AEB}" presName="matrix" presStyleCnt="0">
        <dgm:presLayoutVars>
          <dgm:chMax val="1"/>
          <dgm:dir/>
          <dgm:resizeHandles val="exact"/>
        </dgm:presLayoutVars>
      </dgm:prSet>
      <dgm:spPr/>
    </dgm:pt>
    <dgm:pt modelId="{0B99427B-6E44-4E61-8850-655FB2265ACD}" type="pres">
      <dgm:prSet presAssocID="{4454EF2E-DE4D-4309-B6E1-D05500711AEB}" presName="diamond" presStyleLbl="bgShp" presStyleIdx="0" presStyleCnt="1"/>
      <dgm:spPr/>
    </dgm:pt>
    <dgm:pt modelId="{1B4AAAA6-A996-42E6-8394-08062C9524E4}" type="pres">
      <dgm:prSet presAssocID="{4454EF2E-DE4D-4309-B6E1-D05500711AEB}" presName="quad1" presStyleLbl="node1" presStyleIdx="0" presStyleCnt="4">
        <dgm:presLayoutVars>
          <dgm:chMax val="0"/>
          <dgm:chPref val="0"/>
          <dgm:bulletEnabled val="1"/>
        </dgm:presLayoutVars>
      </dgm:prSet>
      <dgm:spPr/>
    </dgm:pt>
    <dgm:pt modelId="{072A32B7-C7DF-4B22-81B1-96480B71927E}" type="pres">
      <dgm:prSet presAssocID="{4454EF2E-DE4D-4309-B6E1-D05500711AEB}" presName="quad2" presStyleLbl="node1" presStyleIdx="1" presStyleCnt="4">
        <dgm:presLayoutVars>
          <dgm:chMax val="0"/>
          <dgm:chPref val="0"/>
          <dgm:bulletEnabled val="1"/>
        </dgm:presLayoutVars>
      </dgm:prSet>
      <dgm:spPr/>
    </dgm:pt>
    <dgm:pt modelId="{D6EBD9C1-B767-4FBE-8C1D-653C8B627DA6}" type="pres">
      <dgm:prSet presAssocID="{4454EF2E-DE4D-4309-B6E1-D05500711AEB}" presName="quad3" presStyleLbl="node1" presStyleIdx="2" presStyleCnt="4">
        <dgm:presLayoutVars>
          <dgm:chMax val="0"/>
          <dgm:chPref val="0"/>
          <dgm:bulletEnabled val="1"/>
        </dgm:presLayoutVars>
      </dgm:prSet>
      <dgm:spPr/>
    </dgm:pt>
    <dgm:pt modelId="{1885BF3F-89E9-4C0B-800A-D89C1F3C7784}" type="pres">
      <dgm:prSet presAssocID="{4454EF2E-DE4D-4309-B6E1-D05500711AEB}" presName="quad4" presStyleLbl="node1" presStyleIdx="3" presStyleCnt="4">
        <dgm:presLayoutVars>
          <dgm:chMax val="0"/>
          <dgm:chPref val="0"/>
          <dgm:bulletEnabled val="1"/>
        </dgm:presLayoutVars>
      </dgm:prSet>
      <dgm:spPr/>
    </dgm:pt>
  </dgm:ptLst>
  <dgm:cxnLst>
    <dgm:cxn modelId="{7BC6E824-7EC3-4188-B8D0-D2CCFF4326C9}" type="presOf" srcId="{40F4066E-7205-4E13-895C-90E969CAEC70}" destId="{D6EBD9C1-B767-4FBE-8C1D-653C8B627DA6}" srcOrd="0" destOrd="0" presId="urn:microsoft.com/office/officeart/2005/8/layout/matrix3"/>
    <dgm:cxn modelId="{599EE846-5502-4224-90E4-A853B017D53F}" srcId="{4454EF2E-DE4D-4309-B6E1-D05500711AEB}" destId="{40F4066E-7205-4E13-895C-90E969CAEC70}" srcOrd="2" destOrd="0" parTransId="{DF377BF7-ED9B-4EE7-A912-090F7797B6EF}" sibTransId="{F14C6D94-B189-4CA2-99D0-A8C3625A5603}"/>
    <dgm:cxn modelId="{4F699F54-99D2-466E-A883-B94D8DB29EB3}" srcId="{4454EF2E-DE4D-4309-B6E1-D05500711AEB}" destId="{0F5C3BE3-C222-4B87-ACA9-975B27B45025}" srcOrd="1" destOrd="0" parTransId="{83F5C7EF-D959-4763-B85A-2A2118C49A65}" sibTransId="{8308557B-026D-4FB5-BEF0-CF8EFC9A5944}"/>
    <dgm:cxn modelId="{F7DACA8E-4C7B-4C20-BF99-542C00261E31}" type="presOf" srcId="{4454EF2E-DE4D-4309-B6E1-D05500711AEB}" destId="{092F21EB-14BD-4DFA-8DFE-72D843EF5E49}" srcOrd="0" destOrd="0" presId="urn:microsoft.com/office/officeart/2005/8/layout/matrix3"/>
    <dgm:cxn modelId="{7248F79A-571B-4B45-BA9A-319CD1F589F2}" type="presOf" srcId="{0F5C3BE3-C222-4B87-ACA9-975B27B45025}" destId="{072A32B7-C7DF-4B22-81B1-96480B71927E}" srcOrd="0" destOrd="0" presId="urn:microsoft.com/office/officeart/2005/8/layout/matrix3"/>
    <dgm:cxn modelId="{8C1EB4AD-4876-4C56-8A1E-3007FFB918DE}" srcId="{4454EF2E-DE4D-4309-B6E1-D05500711AEB}" destId="{20C00326-C49F-484F-89B6-5EB0A797E7AF}" srcOrd="0" destOrd="0" parTransId="{518ED2AE-B1D3-4E9C-8861-ACE8D97D3B19}" sibTransId="{9B6ADEBF-9449-4C9A-8984-F435B6C64E6B}"/>
    <dgm:cxn modelId="{B1F6BFB5-4D56-4A4F-85DB-2BE11A3525C2}" type="presOf" srcId="{1ABC5498-D676-443D-9393-517DD5A452DB}" destId="{1885BF3F-89E9-4C0B-800A-D89C1F3C7784}" srcOrd="0" destOrd="0" presId="urn:microsoft.com/office/officeart/2005/8/layout/matrix3"/>
    <dgm:cxn modelId="{004B18E9-414F-4719-89B6-A8BE48E5696D}" srcId="{4454EF2E-DE4D-4309-B6E1-D05500711AEB}" destId="{1ABC5498-D676-443D-9393-517DD5A452DB}" srcOrd="3" destOrd="0" parTransId="{BFFB2C4F-A117-436D-B774-101D456C7448}" sibTransId="{68C22D79-2A2C-43D9-B4E2-B7AC57D6EE4D}"/>
    <dgm:cxn modelId="{339DBBF1-6FA9-480F-AEB2-CFF2C1D9BBCF}" type="presOf" srcId="{20C00326-C49F-484F-89B6-5EB0A797E7AF}" destId="{1B4AAAA6-A996-42E6-8394-08062C9524E4}" srcOrd="0" destOrd="0" presId="urn:microsoft.com/office/officeart/2005/8/layout/matrix3"/>
    <dgm:cxn modelId="{B1E33755-E93C-4413-BDDD-BD5BD40C78EA}" type="presParOf" srcId="{092F21EB-14BD-4DFA-8DFE-72D843EF5E49}" destId="{0B99427B-6E44-4E61-8850-655FB2265ACD}" srcOrd="0" destOrd="0" presId="urn:microsoft.com/office/officeart/2005/8/layout/matrix3"/>
    <dgm:cxn modelId="{62EBDFEF-AA3C-4C61-910C-40415F4153A8}" type="presParOf" srcId="{092F21EB-14BD-4DFA-8DFE-72D843EF5E49}" destId="{1B4AAAA6-A996-42E6-8394-08062C9524E4}" srcOrd="1" destOrd="0" presId="urn:microsoft.com/office/officeart/2005/8/layout/matrix3"/>
    <dgm:cxn modelId="{F238E747-3D7B-4142-B10A-A2F44828E667}" type="presParOf" srcId="{092F21EB-14BD-4DFA-8DFE-72D843EF5E49}" destId="{072A32B7-C7DF-4B22-81B1-96480B71927E}" srcOrd="2" destOrd="0" presId="urn:microsoft.com/office/officeart/2005/8/layout/matrix3"/>
    <dgm:cxn modelId="{08583A6C-90CB-4855-9005-CE2B08340F47}" type="presParOf" srcId="{092F21EB-14BD-4DFA-8DFE-72D843EF5E49}" destId="{D6EBD9C1-B767-4FBE-8C1D-653C8B627DA6}" srcOrd="3" destOrd="0" presId="urn:microsoft.com/office/officeart/2005/8/layout/matrix3"/>
    <dgm:cxn modelId="{9D8EEE4E-E6AC-4CF8-9651-1E9FC09871E3}" type="presParOf" srcId="{092F21EB-14BD-4DFA-8DFE-72D843EF5E49}" destId="{1885BF3F-89E9-4C0B-800A-D89C1F3C778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34A2E7-8DAF-4970-970B-45460A1D271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3DB2B56-DA1C-483E-B6C5-9F87190859DA}">
      <dgm:prSet/>
      <dgm:spPr/>
      <dgm:t>
        <a:bodyPr/>
        <a:lstStyle/>
        <a:p>
          <a:r>
            <a:rPr lang="en-US"/>
            <a:t>Research used secondary and qualitative methods.</a:t>
          </a:r>
        </a:p>
      </dgm:t>
    </dgm:pt>
    <dgm:pt modelId="{A8C3E692-44CB-4200-BDD7-184EA576C323}" type="parTrans" cxnId="{798B0C91-26EA-4D47-ADD6-D936E73358FE}">
      <dgm:prSet/>
      <dgm:spPr/>
      <dgm:t>
        <a:bodyPr/>
        <a:lstStyle/>
        <a:p>
          <a:endParaRPr lang="en-US"/>
        </a:p>
      </dgm:t>
    </dgm:pt>
    <dgm:pt modelId="{4380DE0D-2EB8-46BF-80B8-B6F3DB7C1B30}" type="sibTrans" cxnId="{798B0C91-26EA-4D47-ADD6-D936E73358FE}">
      <dgm:prSet/>
      <dgm:spPr/>
      <dgm:t>
        <a:bodyPr/>
        <a:lstStyle/>
        <a:p>
          <a:endParaRPr lang="en-US"/>
        </a:p>
      </dgm:t>
    </dgm:pt>
    <dgm:pt modelId="{EC23760C-D3B9-4B03-93AC-DDF29253FCBC}">
      <dgm:prSet/>
      <dgm:spPr/>
      <dgm:t>
        <a:bodyPr/>
        <a:lstStyle/>
        <a:p>
          <a:r>
            <a:rPr lang="en-US"/>
            <a:t>Sources included academic journals, books, and professional reports.</a:t>
          </a:r>
        </a:p>
      </dgm:t>
    </dgm:pt>
    <dgm:pt modelId="{622E4EF0-408B-49FD-860C-9CC6BBBD40B3}" type="parTrans" cxnId="{3740C4E2-1D94-4332-B395-4181298808D7}">
      <dgm:prSet/>
      <dgm:spPr/>
      <dgm:t>
        <a:bodyPr/>
        <a:lstStyle/>
        <a:p>
          <a:endParaRPr lang="en-US"/>
        </a:p>
      </dgm:t>
    </dgm:pt>
    <dgm:pt modelId="{B86BE05E-3418-45ED-A914-AF80EE6519C3}" type="sibTrans" cxnId="{3740C4E2-1D94-4332-B395-4181298808D7}">
      <dgm:prSet/>
      <dgm:spPr/>
      <dgm:t>
        <a:bodyPr/>
        <a:lstStyle/>
        <a:p>
          <a:endParaRPr lang="en-US"/>
        </a:p>
      </dgm:t>
    </dgm:pt>
    <dgm:pt modelId="{33D64AF2-1955-4AC9-8916-57A60E909B3F}">
      <dgm:prSet/>
      <dgm:spPr/>
      <dgm:t>
        <a:bodyPr/>
        <a:lstStyle/>
        <a:p>
          <a:r>
            <a:rPr lang="en-US"/>
            <a:t>Thematic analysis was used to identify recurring issues.</a:t>
          </a:r>
        </a:p>
      </dgm:t>
    </dgm:pt>
    <dgm:pt modelId="{891C6CCF-3864-49C2-98E2-70B33E5D34DA}" type="parTrans" cxnId="{F0C6B3E3-000B-4D4A-9D0A-9F6374856452}">
      <dgm:prSet/>
      <dgm:spPr/>
      <dgm:t>
        <a:bodyPr/>
        <a:lstStyle/>
        <a:p>
          <a:endParaRPr lang="en-US"/>
        </a:p>
      </dgm:t>
    </dgm:pt>
    <dgm:pt modelId="{22163FE6-EB1A-47B7-81F7-6E3A4679331B}" type="sibTrans" cxnId="{F0C6B3E3-000B-4D4A-9D0A-9F6374856452}">
      <dgm:prSet/>
      <dgm:spPr/>
      <dgm:t>
        <a:bodyPr/>
        <a:lstStyle/>
        <a:p>
          <a:endParaRPr lang="en-US"/>
        </a:p>
      </dgm:t>
    </dgm:pt>
    <dgm:pt modelId="{2A78AD8C-85EB-4747-A5E9-6AF272516F14}">
      <dgm:prSet/>
      <dgm:spPr/>
      <dgm:t>
        <a:bodyPr/>
        <a:lstStyle/>
        <a:p>
          <a:r>
            <a:rPr lang="en-US"/>
            <a:t>Focus on emotional labour, leadership, and wellbeing initiatives.</a:t>
          </a:r>
        </a:p>
      </dgm:t>
    </dgm:pt>
    <dgm:pt modelId="{277D1BC8-D0C9-4921-927B-43EE247143C7}" type="parTrans" cxnId="{F8FFD991-5B04-414C-BEBD-406812520842}">
      <dgm:prSet/>
      <dgm:spPr/>
      <dgm:t>
        <a:bodyPr/>
        <a:lstStyle/>
        <a:p>
          <a:endParaRPr lang="en-US"/>
        </a:p>
      </dgm:t>
    </dgm:pt>
    <dgm:pt modelId="{02D99E54-7AC1-4DD1-BA28-61A2F8570CDC}" type="sibTrans" cxnId="{F8FFD991-5B04-414C-BEBD-406812520842}">
      <dgm:prSet/>
      <dgm:spPr/>
      <dgm:t>
        <a:bodyPr/>
        <a:lstStyle/>
        <a:p>
          <a:endParaRPr lang="en-US"/>
        </a:p>
      </dgm:t>
    </dgm:pt>
    <dgm:pt modelId="{A71D9B08-C523-4112-8405-830FA342B814}" type="pres">
      <dgm:prSet presAssocID="{7834A2E7-8DAF-4970-970B-45460A1D2711}" presName="root" presStyleCnt="0">
        <dgm:presLayoutVars>
          <dgm:dir/>
          <dgm:resizeHandles val="exact"/>
        </dgm:presLayoutVars>
      </dgm:prSet>
      <dgm:spPr/>
    </dgm:pt>
    <dgm:pt modelId="{C8445128-3607-4431-AEA3-25C421918E0C}" type="pres">
      <dgm:prSet presAssocID="{43DB2B56-DA1C-483E-B6C5-9F87190859DA}" presName="compNode" presStyleCnt="0"/>
      <dgm:spPr/>
    </dgm:pt>
    <dgm:pt modelId="{6EC53E78-7766-4BD5-9E31-FE540DF3C09B}" type="pres">
      <dgm:prSet presAssocID="{43DB2B56-DA1C-483E-B6C5-9F87190859DA}" presName="bgRect" presStyleLbl="bgShp" presStyleIdx="0" presStyleCnt="4"/>
      <dgm:spPr/>
    </dgm:pt>
    <dgm:pt modelId="{8AB979AB-BF73-48FA-8B2A-E3B32E86C32F}" type="pres">
      <dgm:prSet presAssocID="{43DB2B56-DA1C-483E-B6C5-9F87190859D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AC91F26-1E3C-4F0C-8E78-10CBC8198A4B}" type="pres">
      <dgm:prSet presAssocID="{43DB2B56-DA1C-483E-B6C5-9F87190859DA}" presName="spaceRect" presStyleCnt="0"/>
      <dgm:spPr/>
    </dgm:pt>
    <dgm:pt modelId="{698E2ACF-44AB-4A42-A7ED-A055629AE1AE}" type="pres">
      <dgm:prSet presAssocID="{43DB2B56-DA1C-483E-B6C5-9F87190859DA}" presName="parTx" presStyleLbl="revTx" presStyleIdx="0" presStyleCnt="4">
        <dgm:presLayoutVars>
          <dgm:chMax val="0"/>
          <dgm:chPref val="0"/>
        </dgm:presLayoutVars>
      </dgm:prSet>
      <dgm:spPr/>
    </dgm:pt>
    <dgm:pt modelId="{9DF2D2C7-0F9C-432E-B47D-322E17D3538D}" type="pres">
      <dgm:prSet presAssocID="{4380DE0D-2EB8-46BF-80B8-B6F3DB7C1B30}" presName="sibTrans" presStyleCnt="0"/>
      <dgm:spPr/>
    </dgm:pt>
    <dgm:pt modelId="{B7883AF3-DE11-475B-98AA-4F3866CBBE21}" type="pres">
      <dgm:prSet presAssocID="{EC23760C-D3B9-4B03-93AC-DDF29253FCBC}" presName="compNode" presStyleCnt="0"/>
      <dgm:spPr/>
    </dgm:pt>
    <dgm:pt modelId="{2CE3629C-C69E-4D9E-939A-F0E00A62DD0C}" type="pres">
      <dgm:prSet presAssocID="{EC23760C-D3B9-4B03-93AC-DDF29253FCBC}" presName="bgRect" presStyleLbl="bgShp" presStyleIdx="1" presStyleCnt="4"/>
      <dgm:spPr/>
    </dgm:pt>
    <dgm:pt modelId="{153C2C85-DEE2-4883-A544-2D4709481EC5}" type="pres">
      <dgm:prSet presAssocID="{EC23760C-D3B9-4B03-93AC-DDF29253FCB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4AAFC68-3075-4045-ACAD-66AC84EB6DCE}" type="pres">
      <dgm:prSet presAssocID="{EC23760C-D3B9-4B03-93AC-DDF29253FCBC}" presName="spaceRect" presStyleCnt="0"/>
      <dgm:spPr/>
    </dgm:pt>
    <dgm:pt modelId="{89F11E77-0D22-4EFA-8BE8-C25EE7C8BE2E}" type="pres">
      <dgm:prSet presAssocID="{EC23760C-D3B9-4B03-93AC-DDF29253FCBC}" presName="parTx" presStyleLbl="revTx" presStyleIdx="1" presStyleCnt="4">
        <dgm:presLayoutVars>
          <dgm:chMax val="0"/>
          <dgm:chPref val="0"/>
        </dgm:presLayoutVars>
      </dgm:prSet>
      <dgm:spPr/>
    </dgm:pt>
    <dgm:pt modelId="{98ED7069-662C-4BA4-84A0-49760DAD3C95}" type="pres">
      <dgm:prSet presAssocID="{B86BE05E-3418-45ED-A914-AF80EE6519C3}" presName="sibTrans" presStyleCnt="0"/>
      <dgm:spPr/>
    </dgm:pt>
    <dgm:pt modelId="{45E28DED-16BF-4699-8F0E-2FEB077B9AF2}" type="pres">
      <dgm:prSet presAssocID="{33D64AF2-1955-4AC9-8916-57A60E909B3F}" presName="compNode" presStyleCnt="0"/>
      <dgm:spPr/>
    </dgm:pt>
    <dgm:pt modelId="{7F82CB9B-607B-476A-8958-34409AE96F77}" type="pres">
      <dgm:prSet presAssocID="{33D64AF2-1955-4AC9-8916-57A60E909B3F}" presName="bgRect" presStyleLbl="bgShp" presStyleIdx="2" presStyleCnt="4"/>
      <dgm:spPr/>
    </dgm:pt>
    <dgm:pt modelId="{35A1F9A1-B62E-4CED-98BC-CDAC8C9BD4AA}" type="pres">
      <dgm:prSet presAssocID="{33D64AF2-1955-4AC9-8916-57A60E909B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a:ext>
      </dgm:extLst>
    </dgm:pt>
    <dgm:pt modelId="{9957A5A6-0179-4CA9-B45C-114522ECD63F}" type="pres">
      <dgm:prSet presAssocID="{33D64AF2-1955-4AC9-8916-57A60E909B3F}" presName="spaceRect" presStyleCnt="0"/>
      <dgm:spPr/>
    </dgm:pt>
    <dgm:pt modelId="{45E9AD94-6BAA-4D6D-86E6-A082D6643314}" type="pres">
      <dgm:prSet presAssocID="{33D64AF2-1955-4AC9-8916-57A60E909B3F}" presName="parTx" presStyleLbl="revTx" presStyleIdx="2" presStyleCnt="4">
        <dgm:presLayoutVars>
          <dgm:chMax val="0"/>
          <dgm:chPref val="0"/>
        </dgm:presLayoutVars>
      </dgm:prSet>
      <dgm:spPr/>
    </dgm:pt>
    <dgm:pt modelId="{010B92D3-CE77-461D-809D-6A2E4C4419CB}" type="pres">
      <dgm:prSet presAssocID="{22163FE6-EB1A-47B7-81F7-6E3A4679331B}" presName="sibTrans" presStyleCnt="0"/>
      <dgm:spPr/>
    </dgm:pt>
    <dgm:pt modelId="{4D4C3F44-F612-4E06-85C4-8014053BCBF5}" type="pres">
      <dgm:prSet presAssocID="{2A78AD8C-85EB-4747-A5E9-6AF272516F14}" presName="compNode" presStyleCnt="0"/>
      <dgm:spPr/>
    </dgm:pt>
    <dgm:pt modelId="{77D16DF6-74CC-4AFC-A96B-700193EAEBA0}" type="pres">
      <dgm:prSet presAssocID="{2A78AD8C-85EB-4747-A5E9-6AF272516F14}" presName="bgRect" presStyleLbl="bgShp" presStyleIdx="3" presStyleCnt="4"/>
      <dgm:spPr/>
    </dgm:pt>
    <dgm:pt modelId="{FABCBF6E-00A5-47B8-9431-D712263FDE9E}" type="pres">
      <dgm:prSet presAssocID="{2A78AD8C-85EB-4747-A5E9-6AF272516F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053947F-22D6-4483-A818-5C92133A1522}" type="pres">
      <dgm:prSet presAssocID="{2A78AD8C-85EB-4747-A5E9-6AF272516F14}" presName="spaceRect" presStyleCnt="0"/>
      <dgm:spPr/>
    </dgm:pt>
    <dgm:pt modelId="{88240168-DE95-4854-8CEB-4CEF7E960E44}" type="pres">
      <dgm:prSet presAssocID="{2A78AD8C-85EB-4747-A5E9-6AF272516F14}" presName="parTx" presStyleLbl="revTx" presStyleIdx="3" presStyleCnt="4">
        <dgm:presLayoutVars>
          <dgm:chMax val="0"/>
          <dgm:chPref val="0"/>
        </dgm:presLayoutVars>
      </dgm:prSet>
      <dgm:spPr/>
    </dgm:pt>
  </dgm:ptLst>
  <dgm:cxnLst>
    <dgm:cxn modelId="{A101B36F-95B0-4509-B25D-044CE95937AD}" type="presOf" srcId="{33D64AF2-1955-4AC9-8916-57A60E909B3F}" destId="{45E9AD94-6BAA-4D6D-86E6-A082D6643314}" srcOrd="0" destOrd="0" presId="urn:microsoft.com/office/officeart/2018/2/layout/IconVerticalSolidList"/>
    <dgm:cxn modelId="{798B0C91-26EA-4D47-ADD6-D936E73358FE}" srcId="{7834A2E7-8DAF-4970-970B-45460A1D2711}" destId="{43DB2B56-DA1C-483E-B6C5-9F87190859DA}" srcOrd="0" destOrd="0" parTransId="{A8C3E692-44CB-4200-BDD7-184EA576C323}" sibTransId="{4380DE0D-2EB8-46BF-80B8-B6F3DB7C1B30}"/>
    <dgm:cxn modelId="{F8FFD991-5B04-414C-BEBD-406812520842}" srcId="{7834A2E7-8DAF-4970-970B-45460A1D2711}" destId="{2A78AD8C-85EB-4747-A5E9-6AF272516F14}" srcOrd="3" destOrd="0" parTransId="{277D1BC8-D0C9-4921-927B-43EE247143C7}" sibTransId="{02D99E54-7AC1-4DD1-BA28-61A2F8570CDC}"/>
    <dgm:cxn modelId="{9E7F7D9A-25D9-40BB-B4A0-006E84EF0B63}" type="presOf" srcId="{43DB2B56-DA1C-483E-B6C5-9F87190859DA}" destId="{698E2ACF-44AB-4A42-A7ED-A055629AE1AE}" srcOrd="0" destOrd="0" presId="urn:microsoft.com/office/officeart/2018/2/layout/IconVerticalSolidList"/>
    <dgm:cxn modelId="{172C58A8-71CF-480F-BB30-6E845FA18176}" type="presOf" srcId="{EC23760C-D3B9-4B03-93AC-DDF29253FCBC}" destId="{89F11E77-0D22-4EFA-8BE8-C25EE7C8BE2E}" srcOrd="0" destOrd="0" presId="urn:microsoft.com/office/officeart/2018/2/layout/IconVerticalSolidList"/>
    <dgm:cxn modelId="{9C9626B4-8DC4-426D-8E32-DD41AD2AF3E2}" type="presOf" srcId="{2A78AD8C-85EB-4747-A5E9-6AF272516F14}" destId="{88240168-DE95-4854-8CEB-4CEF7E960E44}" srcOrd="0" destOrd="0" presId="urn:microsoft.com/office/officeart/2018/2/layout/IconVerticalSolidList"/>
    <dgm:cxn modelId="{3740C4E2-1D94-4332-B395-4181298808D7}" srcId="{7834A2E7-8DAF-4970-970B-45460A1D2711}" destId="{EC23760C-D3B9-4B03-93AC-DDF29253FCBC}" srcOrd="1" destOrd="0" parTransId="{622E4EF0-408B-49FD-860C-9CC6BBBD40B3}" sibTransId="{B86BE05E-3418-45ED-A914-AF80EE6519C3}"/>
    <dgm:cxn modelId="{F0C6B3E3-000B-4D4A-9D0A-9F6374856452}" srcId="{7834A2E7-8DAF-4970-970B-45460A1D2711}" destId="{33D64AF2-1955-4AC9-8916-57A60E909B3F}" srcOrd="2" destOrd="0" parTransId="{891C6CCF-3864-49C2-98E2-70B33E5D34DA}" sibTransId="{22163FE6-EB1A-47B7-81F7-6E3A4679331B}"/>
    <dgm:cxn modelId="{2D7EA4FE-2CE7-47C2-9F8D-320E7BF675A4}" type="presOf" srcId="{7834A2E7-8DAF-4970-970B-45460A1D2711}" destId="{A71D9B08-C523-4112-8405-830FA342B814}" srcOrd="0" destOrd="0" presId="urn:microsoft.com/office/officeart/2018/2/layout/IconVerticalSolidList"/>
    <dgm:cxn modelId="{70DC7878-8D07-4EF6-AB7A-BBD6E5A815B8}" type="presParOf" srcId="{A71D9B08-C523-4112-8405-830FA342B814}" destId="{C8445128-3607-4431-AEA3-25C421918E0C}" srcOrd="0" destOrd="0" presId="urn:microsoft.com/office/officeart/2018/2/layout/IconVerticalSolidList"/>
    <dgm:cxn modelId="{476D2F1A-CCD5-4000-8EB6-738EEB3F584B}" type="presParOf" srcId="{C8445128-3607-4431-AEA3-25C421918E0C}" destId="{6EC53E78-7766-4BD5-9E31-FE540DF3C09B}" srcOrd="0" destOrd="0" presId="urn:microsoft.com/office/officeart/2018/2/layout/IconVerticalSolidList"/>
    <dgm:cxn modelId="{5D22E3CF-A758-45A5-932F-0184B51C2AE8}" type="presParOf" srcId="{C8445128-3607-4431-AEA3-25C421918E0C}" destId="{8AB979AB-BF73-48FA-8B2A-E3B32E86C32F}" srcOrd="1" destOrd="0" presId="urn:microsoft.com/office/officeart/2018/2/layout/IconVerticalSolidList"/>
    <dgm:cxn modelId="{7624C3E2-F6ED-44A9-96DB-DA4D5CD0E913}" type="presParOf" srcId="{C8445128-3607-4431-AEA3-25C421918E0C}" destId="{9AC91F26-1E3C-4F0C-8E78-10CBC8198A4B}" srcOrd="2" destOrd="0" presId="urn:microsoft.com/office/officeart/2018/2/layout/IconVerticalSolidList"/>
    <dgm:cxn modelId="{109693B3-25F5-43E7-93EC-4A1AC6930BE4}" type="presParOf" srcId="{C8445128-3607-4431-AEA3-25C421918E0C}" destId="{698E2ACF-44AB-4A42-A7ED-A055629AE1AE}" srcOrd="3" destOrd="0" presId="urn:microsoft.com/office/officeart/2018/2/layout/IconVerticalSolidList"/>
    <dgm:cxn modelId="{AD0F18A7-1BE7-4D7E-A584-E37A177ED677}" type="presParOf" srcId="{A71D9B08-C523-4112-8405-830FA342B814}" destId="{9DF2D2C7-0F9C-432E-B47D-322E17D3538D}" srcOrd="1" destOrd="0" presId="urn:microsoft.com/office/officeart/2018/2/layout/IconVerticalSolidList"/>
    <dgm:cxn modelId="{B7653C7B-0AC0-4C98-9B76-7704734C3AD9}" type="presParOf" srcId="{A71D9B08-C523-4112-8405-830FA342B814}" destId="{B7883AF3-DE11-475B-98AA-4F3866CBBE21}" srcOrd="2" destOrd="0" presId="urn:microsoft.com/office/officeart/2018/2/layout/IconVerticalSolidList"/>
    <dgm:cxn modelId="{CE42E8F6-4404-43C2-94DA-FB16C3C67829}" type="presParOf" srcId="{B7883AF3-DE11-475B-98AA-4F3866CBBE21}" destId="{2CE3629C-C69E-4D9E-939A-F0E00A62DD0C}" srcOrd="0" destOrd="0" presId="urn:microsoft.com/office/officeart/2018/2/layout/IconVerticalSolidList"/>
    <dgm:cxn modelId="{CD7E44D4-0763-4D7C-B2C5-A178D7AEA16B}" type="presParOf" srcId="{B7883AF3-DE11-475B-98AA-4F3866CBBE21}" destId="{153C2C85-DEE2-4883-A544-2D4709481EC5}" srcOrd="1" destOrd="0" presId="urn:microsoft.com/office/officeart/2018/2/layout/IconVerticalSolidList"/>
    <dgm:cxn modelId="{B38EA8DB-1421-42FA-8E16-22870B936E29}" type="presParOf" srcId="{B7883AF3-DE11-475B-98AA-4F3866CBBE21}" destId="{B4AAFC68-3075-4045-ACAD-66AC84EB6DCE}" srcOrd="2" destOrd="0" presId="urn:microsoft.com/office/officeart/2018/2/layout/IconVerticalSolidList"/>
    <dgm:cxn modelId="{4EA9DD0F-1B5C-4B5E-8BF0-106FD53AA141}" type="presParOf" srcId="{B7883AF3-DE11-475B-98AA-4F3866CBBE21}" destId="{89F11E77-0D22-4EFA-8BE8-C25EE7C8BE2E}" srcOrd="3" destOrd="0" presId="urn:microsoft.com/office/officeart/2018/2/layout/IconVerticalSolidList"/>
    <dgm:cxn modelId="{F81A3FD3-3465-4F3F-B345-77C492E57A97}" type="presParOf" srcId="{A71D9B08-C523-4112-8405-830FA342B814}" destId="{98ED7069-662C-4BA4-84A0-49760DAD3C95}" srcOrd="3" destOrd="0" presId="urn:microsoft.com/office/officeart/2018/2/layout/IconVerticalSolidList"/>
    <dgm:cxn modelId="{E2A4FF5F-EBF9-4213-B5F7-7B74F5BD1AE8}" type="presParOf" srcId="{A71D9B08-C523-4112-8405-830FA342B814}" destId="{45E28DED-16BF-4699-8F0E-2FEB077B9AF2}" srcOrd="4" destOrd="0" presId="urn:microsoft.com/office/officeart/2018/2/layout/IconVerticalSolidList"/>
    <dgm:cxn modelId="{CAD42DC2-D8EA-4984-8998-141902D78CDE}" type="presParOf" srcId="{45E28DED-16BF-4699-8F0E-2FEB077B9AF2}" destId="{7F82CB9B-607B-476A-8958-34409AE96F77}" srcOrd="0" destOrd="0" presId="urn:microsoft.com/office/officeart/2018/2/layout/IconVerticalSolidList"/>
    <dgm:cxn modelId="{BDE06674-3E4A-4546-9C97-3B2286AE6E31}" type="presParOf" srcId="{45E28DED-16BF-4699-8F0E-2FEB077B9AF2}" destId="{35A1F9A1-B62E-4CED-98BC-CDAC8C9BD4AA}" srcOrd="1" destOrd="0" presId="urn:microsoft.com/office/officeart/2018/2/layout/IconVerticalSolidList"/>
    <dgm:cxn modelId="{1232EA33-DF27-4252-950B-5EEF19ACBB9F}" type="presParOf" srcId="{45E28DED-16BF-4699-8F0E-2FEB077B9AF2}" destId="{9957A5A6-0179-4CA9-B45C-114522ECD63F}" srcOrd="2" destOrd="0" presId="urn:microsoft.com/office/officeart/2018/2/layout/IconVerticalSolidList"/>
    <dgm:cxn modelId="{59F666F9-535D-45AA-AFD2-E154537E8E6B}" type="presParOf" srcId="{45E28DED-16BF-4699-8F0E-2FEB077B9AF2}" destId="{45E9AD94-6BAA-4D6D-86E6-A082D6643314}" srcOrd="3" destOrd="0" presId="urn:microsoft.com/office/officeart/2018/2/layout/IconVerticalSolidList"/>
    <dgm:cxn modelId="{7DDCBB64-626E-40F4-AB43-6876CDAB84FA}" type="presParOf" srcId="{A71D9B08-C523-4112-8405-830FA342B814}" destId="{010B92D3-CE77-461D-809D-6A2E4C4419CB}" srcOrd="5" destOrd="0" presId="urn:microsoft.com/office/officeart/2018/2/layout/IconVerticalSolidList"/>
    <dgm:cxn modelId="{894ED517-09DB-4615-BEB5-157903584AE8}" type="presParOf" srcId="{A71D9B08-C523-4112-8405-830FA342B814}" destId="{4D4C3F44-F612-4E06-85C4-8014053BCBF5}" srcOrd="6" destOrd="0" presId="urn:microsoft.com/office/officeart/2018/2/layout/IconVerticalSolidList"/>
    <dgm:cxn modelId="{90D11D6C-0B39-4397-87E1-DDD20E200566}" type="presParOf" srcId="{4D4C3F44-F612-4E06-85C4-8014053BCBF5}" destId="{77D16DF6-74CC-4AFC-A96B-700193EAEBA0}" srcOrd="0" destOrd="0" presId="urn:microsoft.com/office/officeart/2018/2/layout/IconVerticalSolidList"/>
    <dgm:cxn modelId="{83FBD7AA-13AD-4B88-B991-1B1E0A1E3B5B}" type="presParOf" srcId="{4D4C3F44-F612-4E06-85C4-8014053BCBF5}" destId="{FABCBF6E-00A5-47B8-9431-D712263FDE9E}" srcOrd="1" destOrd="0" presId="urn:microsoft.com/office/officeart/2018/2/layout/IconVerticalSolidList"/>
    <dgm:cxn modelId="{CBE4728A-43AF-4DAB-A890-1F1158210FC0}" type="presParOf" srcId="{4D4C3F44-F612-4E06-85C4-8014053BCBF5}" destId="{0053947F-22D6-4483-A818-5C92133A1522}" srcOrd="2" destOrd="0" presId="urn:microsoft.com/office/officeart/2018/2/layout/IconVerticalSolidList"/>
    <dgm:cxn modelId="{6280C9AD-EECB-4FF8-A9D2-E792D75E5DF9}" type="presParOf" srcId="{4D4C3F44-F612-4E06-85C4-8014053BCBF5}" destId="{88240168-DE95-4854-8CEB-4CEF7E960E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B25351-3C0B-4E69-A4CF-D2B4BF8AEF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5B9207-5956-422E-B86A-145165DA0124}">
      <dgm:prSet/>
      <dgm:spPr/>
      <dgm:t>
        <a:bodyPr/>
        <a:lstStyle/>
        <a:p>
          <a:r>
            <a:rPr lang="en-US"/>
            <a:t>Mental health issues are widespread across all hospitality roles.</a:t>
          </a:r>
        </a:p>
      </dgm:t>
    </dgm:pt>
    <dgm:pt modelId="{EA0C2343-5779-4F8B-B2C2-487F023CB74B}" type="parTrans" cxnId="{09B103A9-2FFB-4F9D-AE77-8536E7E90C8D}">
      <dgm:prSet/>
      <dgm:spPr/>
      <dgm:t>
        <a:bodyPr/>
        <a:lstStyle/>
        <a:p>
          <a:endParaRPr lang="en-US"/>
        </a:p>
      </dgm:t>
    </dgm:pt>
    <dgm:pt modelId="{D568B509-336A-4619-8A77-D01D25EACB60}" type="sibTrans" cxnId="{09B103A9-2FFB-4F9D-AE77-8536E7E90C8D}">
      <dgm:prSet/>
      <dgm:spPr/>
      <dgm:t>
        <a:bodyPr/>
        <a:lstStyle/>
        <a:p>
          <a:endParaRPr lang="en-US"/>
        </a:p>
      </dgm:t>
    </dgm:pt>
    <dgm:pt modelId="{6E036532-DD6A-4735-99CD-915F6C299388}">
      <dgm:prSet/>
      <dgm:spPr/>
      <dgm:t>
        <a:bodyPr/>
        <a:lstStyle/>
        <a:p>
          <a:r>
            <a:rPr lang="en-US"/>
            <a:t>Key causes: long hours, unstable schedules, and emotional strain.</a:t>
          </a:r>
        </a:p>
      </dgm:t>
    </dgm:pt>
    <dgm:pt modelId="{D997E5E3-1315-4854-A0EA-71A055E23706}" type="parTrans" cxnId="{493FDCF0-DF49-4C0F-B8A4-06C469C9E93A}">
      <dgm:prSet/>
      <dgm:spPr/>
      <dgm:t>
        <a:bodyPr/>
        <a:lstStyle/>
        <a:p>
          <a:endParaRPr lang="en-US"/>
        </a:p>
      </dgm:t>
    </dgm:pt>
    <dgm:pt modelId="{76FD2383-4595-4A5D-A380-8FAEB75DDAFD}" type="sibTrans" cxnId="{493FDCF0-DF49-4C0F-B8A4-06C469C9E93A}">
      <dgm:prSet/>
      <dgm:spPr/>
      <dgm:t>
        <a:bodyPr/>
        <a:lstStyle/>
        <a:p>
          <a:endParaRPr lang="en-US"/>
        </a:p>
      </dgm:t>
    </dgm:pt>
    <dgm:pt modelId="{18246BBF-DC0E-40B4-8CAD-582CB87343C8}">
      <dgm:prSet/>
      <dgm:spPr/>
      <dgm:t>
        <a:bodyPr/>
        <a:lstStyle/>
        <a:p>
          <a:r>
            <a:rPr lang="en-US"/>
            <a:t>Leadership plays a critical role in supporting staff.</a:t>
          </a:r>
        </a:p>
      </dgm:t>
    </dgm:pt>
    <dgm:pt modelId="{13A6F9DD-2F65-4F84-8077-B3E4956351E6}" type="parTrans" cxnId="{0783A71D-E234-42D2-A044-9FDED129F828}">
      <dgm:prSet/>
      <dgm:spPr/>
      <dgm:t>
        <a:bodyPr/>
        <a:lstStyle/>
        <a:p>
          <a:endParaRPr lang="en-US"/>
        </a:p>
      </dgm:t>
    </dgm:pt>
    <dgm:pt modelId="{564C66BE-EB41-4877-8BE5-C1AAA4690F61}" type="sibTrans" cxnId="{0783A71D-E234-42D2-A044-9FDED129F828}">
      <dgm:prSet/>
      <dgm:spPr/>
      <dgm:t>
        <a:bodyPr/>
        <a:lstStyle/>
        <a:p>
          <a:endParaRPr lang="en-US"/>
        </a:p>
      </dgm:t>
    </dgm:pt>
    <dgm:pt modelId="{0052E341-E071-4A59-960D-13FA157F2043}">
      <dgm:prSet/>
      <dgm:spPr/>
      <dgm:t>
        <a:bodyPr/>
        <a:lstStyle/>
        <a:p>
          <a:r>
            <a:rPr lang="en-US"/>
            <a:t>Fear of stigma prevents open discussion of mental health.</a:t>
          </a:r>
        </a:p>
      </dgm:t>
    </dgm:pt>
    <dgm:pt modelId="{1C4E685B-892D-4423-8706-F4829FDFCB8F}" type="parTrans" cxnId="{04F4CC95-3CFF-4927-A3DC-68C39029CCA6}">
      <dgm:prSet/>
      <dgm:spPr/>
      <dgm:t>
        <a:bodyPr/>
        <a:lstStyle/>
        <a:p>
          <a:endParaRPr lang="en-US"/>
        </a:p>
      </dgm:t>
    </dgm:pt>
    <dgm:pt modelId="{CDA080CF-0FE8-4338-B593-01A4DA537E60}" type="sibTrans" cxnId="{04F4CC95-3CFF-4927-A3DC-68C39029CCA6}">
      <dgm:prSet/>
      <dgm:spPr/>
      <dgm:t>
        <a:bodyPr/>
        <a:lstStyle/>
        <a:p>
          <a:endParaRPr lang="en-US"/>
        </a:p>
      </dgm:t>
    </dgm:pt>
    <dgm:pt modelId="{372402F0-BD7F-4770-8283-49C22CFE14F9}">
      <dgm:prSet/>
      <dgm:spPr/>
      <dgm:t>
        <a:bodyPr/>
        <a:lstStyle/>
        <a:p>
          <a:r>
            <a:rPr lang="en-US"/>
            <a:t>Support programs exist but are not fully effective.</a:t>
          </a:r>
        </a:p>
      </dgm:t>
    </dgm:pt>
    <dgm:pt modelId="{E0B60E55-1ECA-4C3F-91D4-115AB26D419A}" type="parTrans" cxnId="{8551C4DC-196A-442C-8C0C-1F76F3B1C5A2}">
      <dgm:prSet/>
      <dgm:spPr/>
      <dgm:t>
        <a:bodyPr/>
        <a:lstStyle/>
        <a:p>
          <a:endParaRPr lang="en-US"/>
        </a:p>
      </dgm:t>
    </dgm:pt>
    <dgm:pt modelId="{A4658597-C142-4DFE-A09C-487DB759C257}" type="sibTrans" cxnId="{8551C4DC-196A-442C-8C0C-1F76F3B1C5A2}">
      <dgm:prSet/>
      <dgm:spPr/>
      <dgm:t>
        <a:bodyPr/>
        <a:lstStyle/>
        <a:p>
          <a:endParaRPr lang="en-US"/>
        </a:p>
      </dgm:t>
    </dgm:pt>
    <dgm:pt modelId="{C5A3AF29-5F33-4E0A-A053-0AE0829F9252}" type="pres">
      <dgm:prSet presAssocID="{9DB25351-3C0B-4E69-A4CF-D2B4BF8AEFE7}" presName="root" presStyleCnt="0">
        <dgm:presLayoutVars>
          <dgm:dir/>
          <dgm:resizeHandles val="exact"/>
        </dgm:presLayoutVars>
      </dgm:prSet>
      <dgm:spPr/>
    </dgm:pt>
    <dgm:pt modelId="{A8C05492-F756-427A-8B90-BD1692E1AE16}" type="pres">
      <dgm:prSet presAssocID="{A15B9207-5956-422E-B86A-145165DA0124}" presName="compNode" presStyleCnt="0"/>
      <dgm:spPr/>
    </dgm:pt>
    <dgm:pt modelId="{50C01029-F29C-463A-9A90-7E2891ACDCB7}" type="pres">
      <dgm:prSet presAssocID="{A15B9207-5956-422E-B86A-145165DA0124}" presName="bgRect" presStyleLbl="bgShp" presStyleIdx="0" presStyleCnt="5"/>
      <dgm:spPr/>
    </dgm:pt>
    <dgm:pt modelId="{BF3CA103-1282-4ECC-B7FA-EC0DC8E0A902}" type="pres">
      <dgm:prSet presAssocID="{A15B9207-5956-422E-B86A-145165DA012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6940CD7-4399-4A09-B784-38ACCE96F1BE}" type="pres">
      <dgm:prSet presAssocID="{A15B9207-5956-422E-B86A-145165DA0124}" presName="spaceRect" presStyleCnt="0"/>
      <dgm:spPr/>
    </dgm:pt>
    <dgm:pt modelId="{4303EEDE-953E-4AF6-B98D-C08ED996751B}" type="pres">
      <dgm:prSet presAssocID="{A15B9207-5956-422E-B86A-145165DA0124}" presName="parTx" presStyleLbl="revTx" presStyleIdx="0" presStyleCnt="5">
        <dgm:presLayoutVars>
          <dgm:chMax val="0"/>
          <dgm:chPref val="0"/>
        </dgm:presLayoutVars>
      </dgm:prSet>
      <dgm:spPr/>
    </dgm:pt>
    <dgm:pt modelId="{14FD452B-6C85-4E47-B199-9D042ED5D0B3}" type="pres">
      <dgm:prSet presAssocID="{D568B509-336A-4619-8A77-D01D25EACB60}" presName="sibTrans" presStyleCnt="0"/>
      <dgm:spPr/>
    </dgm:pt>
    <dgm:pt modelId="{4205CDAD-E211-4A22-AF2B-25BF56838AFC}" type="pres">
      <dgm:prSet presAssocID="{6E036532-DD6A-4735-99CD-915F6C299388}" presName="compNode" presStyleCnt="0"/>
      <dgm:spPr/>
    </dgm:pt>
    <dgm:pt modelId="{C6E3AFE5-78C2-49D8-8230-73749A59D01A}" type="pres">
      <dgm:prSet presAssocID="{6E036532-DD6A-4735-99CD-915F6C299388}" presName="bgRect" presStyleLbl="bgShp" presStyleIdx="1" presStyleCnt="5"/>
      <dgm:spPr/>
    </dgm:pt>
    <dgm:pt modelId="{53393498-0F44-428A-A6DD-B022AD1856CC}" type="pres">
      <dgm:prSet presAssocID="{6E036532-DD6A-4735-99CD-915F6C29938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4FA9C66C-91ED-48D4-A4BC-BD4743285436}" type="pres">
      <dgm:prSet presAssocID="{6E036532-DD6A-4735-99CD-915F6C299388}" presName="spaceRect" presStyleCnt="0"/>
      <dgm:spPr/>
    </dgm:pt>
    <dgm:pt modelId="{046D0CA5-2EF4-4408-9D7D-C5B9B81F4B0F}" type="pres">
      <dgm:prSet presAssocID="{6E036532-DD6A-4735-99CD-915F6C299388}" presName="parTx" presStyleLbl="revTx" presStyleIdx="1" presStyleCnt="5">
        <dgm:presLayoutVars>
          <dgm:chMax val="0"/>
          <dgm:chPref val="0"/>
        </dgm:presLayoutVars>
      </dgm:prSet>
      <dgm:spPr/>
    </dgm:pt>
    <dgm:pt modelId="{7269D49E-A1C4-4E2D-AA60-02B9D6F6CA32}" type="pres">
      <dgm:prSet presAssocID="{76FD2383-4595-4A5D-A380-8FAEB75DDAFD}" presName="sibTrans" presStyleCnt="0"/>
      <dgm:spPr/>
    </dgm:pt>
    <dgm:pt modelId="{EEC9B2CB-B61E-4400-ACEB-FDF47CDEBAD0}" type="pres">
      <dgm:prSet presAssocID="{18246BBF-DC0E-40B4-8CAD-582CB87343C8}" presName="compNode" presStyleCnt="0"/>
      <dgm:spPr/>
    </dgm:pt>
    <dgm:pt modelId="{C0D71E7D-5A2E-4100-9EFD-E701D408F658}" type="pres">
      <dgm:prSet presAssocID="{18246BBF-DC0E-40B4-8CAD-582CB87343C8}" presName="bgRect" presStyleLbl="bgShp" presStyleIdx="2" presStyleCnt="5"/>
      <dgm:spPr/>
    </dgm:pt>
    <dgm:pt modelId="{A6E32486-C266-48D5-AD90-11F9DBD1CAAC}" type="pres">
      <dgm:prSet presAssocID="{18246BBF-DC0E-40B4-8CAD-582CB87343C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91DD5AF4-7ACC-44B2-811B-FF7D46CF8912}" type="pres">
      <dgm:prSet presAssocID="{18246BBF-DC0E-40B4-8CAD-582CB87343C8}" presName="spaceRect" presStyleCnt="0"/>
      <dgm:spPr/>
    </dgm:pt>
    <dgm:pt modelId="{D89BABA8-F4E3-4136-B354-4727CF69BD66}" type="pres">
      <dgm:prSet presAssocID="{18246BBF-DC0E-40B4-8CAD-582CB87343C8}" presName="parTx" presStyleLbl="revTx" presStyleIdx="2" presStyleCnt="5">
        <dgm:presLayoutVars>
          <dgm:chMax val="0"/>
          <dgm:chPref val="0"/>
        </dgm:presLayoutVars>
      </dgm:prSet>
      <dgm:spPr/>
    </dgm:pt>
    <dgm:pt modelId="{7294C26F-2DFA-4EC9-B60C-48B4EB5A73D2}" type="pres">
      <dgm:prSet presAssocID="{564C66BE-EB41-4877-8BE5-C1AAA4690F61}" presName="sibTrans" presStyleCnt="0"/>
      <dgm:spPr/>
    </dgm:pt>
    <dgm:pt modelId="{53BF707E-E36B-41BE-9DB2-9A1E5D551AED}" type="pres">
      <dgm:prSet presAssocID="{0052E341-E071-4A59-960D-13FA157F2043}" presName="compNode" presStyleCnt="0"/>
      <dgm:spPr/>
    </dgm:pt>
    <dgm:pt modelId="{A6A1064E-4ED5-4CE8-85B8-CA4A6EACF56E}" type="pres">
      <dgm:prSet presAssocID="{0052E341-E071-4A59-960D-13FA157F2043}" presName="bgRect" presStyleLbl="bgShp" presStyleIdx="3" presStyleCnt="5"/>
      <dgm:spPr/>
    </dgm:pt>
    <dgm:pt modelId="{9AAFDB33-E0B5-4229-B591-057F201C7234}" type="pres">
      <dgm:prSet presAssocID="{0052E341-E071-4A59-960D-13FA157F204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BAF736A-8FEF-4CE3-ACED-EF235D175FB9}" type="pres">
      <dgm:prSet presAssocID="{0052E341-E071-4A59-960D-13FA157F2043}" presName="spaceRect" presStyleCnt="0"/>
      <dgm:spPr/>
    </dgm:pt>
    <dgm:pt modelId="{CB9C8391-DD30-468F-BFA8-8A4F8E543535}" type="pres">
      <dgm:prSet presAssocID="{0052E341-E071-4A59-960D-13FA157F2043}" presName="parTx" presStyleLbl="revTx" presStyleIdx="3" presStyleCnt="5">
        <dgm:presLayoutVars>
          <dgm:chMax val="0"/>
          <dgm:chPref val="0"/>
        </dgm:presLayoutVars>
      </dgm:prSet>
      <dgm:spPr/>
    </dgm:pt>
    <dgm:pt modelId="{D53C0DAF-C0FC-4E7C-B60D-296FFF3C6AEA}" type="pres">
      <dgm:prSet presAssocID="{CDA080CF-0FE8-4338-B593-01A4DA537E60}" presName="sibTrans" presStyleCnt="0"/>
      <dgm:spPr/>
    </dgm:pt>
    <dgm:pt modelId="{BDFC5B09-1BD4-4693-B60A-E42D5E40AED8}" type="pres">
      <dgm:prSet presAssocID="{372402F0-BD7F-4770-8283-49C22CFE14F9}" presName="compNode" presStyleCnt="0"/>
      <dgm:spPr/>
    </dgm:pt>
    <dgm:pt modelId="{B22D72AF-B7A1-4636-99DF-ABA515163C5A}" type="pres">
      <dgm:prSet presAssocID="{372402F0-BD7F-4770-8283-49C22CFE14F9}" presName="bgRect" presStyleLbl="bgShp" presStyleIdx="4" presStyleCnt="5"/>
      <dgm:spPr/>
    </dgm:pt>
    <dgm:pt modelId="{3C2D48F4-4C5C-44F6-818E-BAED65AF03DE}" type="pres">
      <dgm:prSet presAssocID="{372402F0-BD7F-4770-8283-49C22CFE14F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hoolhouse"/>
        </a:ext>
      </dgm:extLst>
    </dgm:pt>
    <dgm:pt modelId="{3C741BCF-213B-4A42-B40C-777ECE7768DB}" type="pres">
      <dgm:prSet presAssocID="{372402F0-BD7F-4770-8283-49C22CFE14F9}" presName="spaceRect" presStyleCnt="0"/>
      <dgm:spPr/>
    </dgm:pt>
    <dgm:pt modelId="{8E1D8DE3-2B63-46ED-8AE8-B0B51F72C316}" type="pres">
      <dgm:prSet presAssocID="{372402F0-BD7F-4770-8283-49C22CFE14F9}" presName="parTx" presStyleLbl="revTx" presStyleIdx="4" presStyleCnt="5">
        <dgm:presLayoutVars>
          <dgm:chMax val="0"/>
          <dgm:chPref val="0"/>
        </dgm:presLayoutVars>
      </dgm:prSet>
      <dgm:spPr/>
    </dgm:pt>
  </dgm:ptLst>
  <dgm:cxnLst>
    <dgm:cxn modelId="{0783A71D-E234-42D2-A044-9FDED129F828}" srcId="{9DB25351-3C0B-4E69-A4CF-D2B4BF8AEFE7}" destId="{18246BBF-DC0E-40B4-8CAD-582CB87343C8}" srcOrd="2" destOrd="0" parTransId="{13A6F9DD-2F65-4F84-8077-B3E4956351E6}" sibTransId="{564C66BE-EB41-4877-8BE5-C1AAA4690F61}"/>
    <dgm:cxn modelId="{E9D90626-EBAD-41AD-AFA2-494AC26458BF}" type="presOf" srcId="{9DB25351-3C0B-4E69-A4CF-D2B4BF8AEFE7}" destId="{C5A3AF29-5F33-4E0A-A053-0AE0829F9252}" srcOrd="0" destOrd="0" presId="urn:microsoft.com/office/officeart/2018/2/layout/IconVerticalSolidList"/>
    <dgm:cxn modelId="{A2364835-E6F0-494A-B02E-AAAFA6E59C93}" type="presOf" srcId="{372402F0-BD7F-4770-8283-49C22CFE14F9}" destId="{8E1D8DE3-2B63-46ED-8AE8-B0B51F72C316}" srcOrd="0" destOrd="0" presId="urn:microsoft.com/office/officeart/2018/2/layout/IconVerticalSolidList"/>
    <dgm:cxn modelId="{DE5CD16C-44D2-4B7C-8454-1B4F8DD7C632}" type="presOf" srcId="{A15B9207-5956-422E-B86A-145165DA0124}" destId="{4303EEDE-953E-4AF6-B98D-C08ED996751B}" srcOrd="0" destOrd="0" presId="urn:microsoft.com/office/officeart/2018/2/layout/IconVerticalSolidList"/>
    <dgm:cxn modelId="{04F4CC95-3CFF-4927-A3DC-68C39029CCA6}" srcId="{9DB25351-3C0B-4E69-A4CF-D2B4BF8AEFE7}" destId="{0052E341-E071-4A59-960D-13FA157F2043}" srcOrd="3" destOrd="0" parTransId="{1C4E685B-892D-4423-8706-F4829FDFCB8F}" sibTransId="{CDA080CF-0FE8-4338-B593-01A4DA537E60}"/>
    <dgm:cxn modelId="{09B103A9-2FFB-4F9D-AE77-8536E7E90C8D}" srcId="{9DB25351-3C0B-4E69-A4CF-D2B4BF8AEFE7}" destId="{A15B9207-5956-422E-B86A-145165DA0124}" srcOrd="0" destOrd="0" parTransId="{EA0C2343-5779-4F8B-B2C2-487F023CB74B}" sibTransId="{D568B509-336A-4619-8A77-D01D25EACB60}"/>
    <dgm:cxn modelId="{2537EDAF-633B-4243-8ECD-2888018B2AE1}" type="presOf" srcId="{18246BBF-DC0E-40B4-8CAD-582CB87343C8}" destId="{D89BABA8-F4E3-4136-B354-4727CF69BD66}" srcOrd="0" destOrd="0" presId="urn:microsoft.com/office/officeart/2018/2/layout/IconVerticalSolidList"/>
    <dgm:cxn modelId="{7D6105B8-AE91-4B6A-9823-F90973205BDA}" type="presOf" srcId="{6E036532-DD6A-4735-99CD-915F6C299388}" destId="{046D0CA5-2EF4-4408-9D7D-C5B9B81F4B0F}" srcOrd="0" destOrd="0" presId="urn:microsoft.com/office/officeart/2018/2/layout/IconVerticalSolidList"/>
    <dgm:cxn modelId="{8551C4DC-196A-442C-8C0C-1F76F3B1C5A2}" srcId="{9DB25351-3C0B-4E69-A4CF-D2B4BF8AEFE7}" destId="{372402F0-BD7F-4770-8283-49C22CFE14F9}" srcOrd="4" destOrd="0" parTransId="{E0B60E55-1ECA-4C3F-91D4-115AB26D419A}" sibTransId="{A4658597-C142-4DFE-A09C-487DB759C257}"/>
    <dgm:cxn modelId="{45A1F5E0-426F-468A-A5AA-D66CCCE8D821}" type="presOf" srcId="{0052E341-E071-4A59-960D-13FA157F2043}" destId="{CB9C8391-DD30-468F-BFA8-8A4F8E543535}" srcOrd="0" destOrd="0" presId="urn:microsoft.com/office/officeart/2018/2/layout/IconVerticalSolidList"/>
    <dgm:cxn modelId="{493FDCF0-DF49-4C0F-B8A4-06C469C9E93A}" srcId="{9DB25351-3C0B-4E69-A4CF-D2B4BF8AEFE7}" destId="{6E036532-DD6A-4735-99CD-915F6C299388}" srcOrd="1" destOrd="0" parTransId="{D997E5E3-1315-4854-A0EA-71A055E23706}" sibTransId="{76FD2383-4595-4A5D-A380-8FAEB75DDAFD}"/>
    <dgm:cxn modelId="{C35CA3D4-B9A4-4D9F-A760-1339BC9AC472}" type="presParOf" srcId="{C5A3AF29-5F33-4E0A-A053-0AE0829F9252}" destId="{A8C05492-F756-427A-8B90-BD1692E1AE16}" srcOrd="0" destOrd="0" presId="urn:microsoft.com/office/officeart/2018/2/layout/IconVerticalSolidList"/>
    <dgm:cxn modelId="{EA06F35D-639D-435B-89A2-1D939897BC39}" type="presParOf" srcId="{A8C05492-F756-427A-8B90-BD1692E1AE16}" destId="{50C01029-F29C-463A-9A90-7E2891ACDCB7}" srcOrd="0" destOrd="0" presId="urn:microsoft.com/office/officeart/2018/2/layout/IconVerticalSolidList"/>
    <dgm:cxn modelId="{6B985AA4-956F-4249-9E02-C98F59D2E1B5}" type="presParOf" srcId="{A8C05492-F756-427A-8B90-BD1692E1AE16}" destId="{BF3CA103-1282-4ECC-B7FA-EC0DC8E0A902}" srcOrd="1" destOrd="0" presId="urn:microsoft.com/office/officeart/2018/2/layout/IconVerticalSolidList"/>
    <dgm:cxn modelId="{0B3B0284-EFF0-4F59-A0A4-3BB57B2C94A7}" type="presParOf" srcId="{A8C05492-F756-427A-8B90-BD1692E1AE16}" destId="{E6940CD7-4399-4A09-B784-38ACCE96F1BE}" srcOrd="2" destOrd="0" presId="urn:microsoft.com/office/officeart/2018/2/layout/IconVerticalSolidList"/>
    <dgm:cxn modelId="{3D6857D6-C4D8-4240-9DB5-70AEACF5A168}" type="presParOf" srcId="{A8C05492-F756-427A-8B90-BD1692E1AE16}" destId="{4303EEDE-953E-4AF6-B98D-C08ED996751B}" srcOrd="3" destOrd="0" presId="urn:microsoft.com/office/officeart/2018/2/layout/IconVerticalSolidList"/>
    <dgm:cxn modelId="{7529FC67-CBE4-4F0F-A08A-D686DAC836FF}" type="presParOf" srcId="{C5A3AF29-5F33-4E0A-A053-0AE0829F9252}" destId="{14FD452B-6C85-4E47-B199-9D042ED5D0B3}" srcOrd="1" destOrd="0" presId="urn:microsoft.com/office/officeart/2018/2/layout/IconVerticalSolidList"/>
    <dgm:cxn modelId="{95524DBF-F982-4E8A-9507-2E1530CC6EE0}" type="presParOf" srcId="{C5A3AF29-5F33-4E0A-A053-0AE0829F9252}" destId="{4205CDAD-E211-4A22-AF2B-25BF56838AFC}" srcOrd="2" destOrd="0" presId="urn:microsoft.com/office/officeart/2018/2/layout/IconVerticalSolidList"/>
    <dgm:cxn modelId="{EF048EE3-A5F9-4CE9-83D4-2F72AB6CBA9A}" type="presParOf" srcId="{4205CDAD-E211-4A22-AF2B-25BF56838AFC}" destId="{C6E3AFE5-78C2-49D8-8230-73749A59D01A}" srcOrd="0" destOrd="0" presId="urn:microsoft.com/office/officeart/2018/2/layout/IconVerticalSolidList"/>
    <dgm:cxn modelId="{E45A97A8-E610-4187-B04D-59C2A7BB2F9D}" type="presParOf" srcId="{4205CDAD-E211-4A22-AF2B-25BF56838AFC}" destId="{53393498-0F44-428A-A6DD-B022AD1856CC}" srcOrd="1" destOrd="0" presId="urn:microsoft.com/office/officeart/2018/2/layout/IconVerticalSolidList"/>
    <dgm:cxn modelId="{8F0708D3-36CA-492C-BFA4-A3D10674318A}" type="presParOf" srcId="{4205CDAD-E211-4A22-AF2B-25BF56838AFC}" destId="{4FA9C66C-91ED-48D4-A4BC-BD4743285436}" srcOrd="2" destOrd="0" presId="urn:microsoft.com/office/officeart/2018/2/layout/IconVerticalSolidList"/>
    <dgm:cxn modelId="{C1EC6A5D-13D9-482F-A23C-25DC5FEE6E0D}" type="presParOf" srcId="{4205CDAD-E211-4A22-AF2B-25BF56838AFC}" destId="{046D0CA5-2EF4-4408-9D7D-C5B9B81F4B0F}" srcOrd="3" destOrd="0" presId="urn:microsoft.com/office/officeart/2018/2/layout/IconVerticalSolidList"/>
    <dgm:cxn modelId="{28BF487B-FB35-47B6-B1D7-E8BB8689EB80}" type="presParOf" srcId="{C5A3AF29-5F33-4E0A-A053-0AE0829F9252}" destId="{7269D49E-A1C4-4E2D-AA60-02B9D6F6CA32}" srcOrd="3" destOrd="0" presId="urn:microsoft.com/office/officeart/2018/2/layout/IconVerticalSolidList"/>
    <dgm:cxn modelId="{DE303E51-45F7-4788-A5AD-2F4EDF754BE2}" type="presParOf" srcId="{C5A3AF29-5F33-4E0A-A053-0AE0829F9252}" destId="{EEC9B2CB-B61E-4400-ACEB-FDF47CDEBAD0}" srcOrd="4" destOrd="0" presId="urn:microsoft.com/office/officeart/2018/2/layout/IconVerticalSolidList"/>
    <dgm:cxn modelId="{CBC91BC6-33D5-4477-8395-64B67132BF14}" type="presParOf" srcId="{EEC9B2CB-B61E-4400-ACEB-FDF47CDEBAD0}" destId="{C0D71E7D-5A2E-4100-9EFD-E701D408F658}" srcOrd="0" destOrd="0" presId="urn:microsoft.com/office/officeart/2018/2/layout/IconVerticalSolidList"/>
    <dgm:cxn modelId="{2332F9AF-D5E9-4190-BB57-E91996EFF977}" type="presParOf" srcId="{EEC9B2CB-B61E-4400-ACEB-FDF47CDEBAD0}" destId="{A6E32486-C266-48D5-AD90-11F9DBD1CAAC}" srcOrd="1" destOrd="0" presId="urn:microsoft.com/office/officeart/2018/2/layout/IconVerticalSolidList"/>
    <dgm:cxn modelId="{0890045B-8F04-4F19-B194-39FD5D3801C5}" type="presParOf" srcId="{EEC9B2CB-B61E-4400-ACEB-FDF47CDEBAD0}" destId="{91DD5AF4-7ACC-44B2-811B-FF7D46CF8912}" srcOrd="2" destOrd="0" presId="urn:microsoft.com/office/officeart/2018/2/layout/IconVerticalSolidList"/>
    <dgm:cxn modelId="{E3290C17-E2DA-420A-AA84-D805C836448D}" type="presParOf" srcId="{EEC9B2CB-B61E-4400-ACEB-FDF47CDEBAD0}" destId="{D89BABA8-F4E3-4136-B354-4727CF69BD66}" srcOrd="3" destOrd="0" presId="urn:microsoft.com/office/officeart/2018/2/layout/IconVerticalSolidList"/>
    <dgm:cxn modelId="{04436A1D-0CED-4550-A251-8DCD06E4B624}" type="presParOf" srcId="{C5A3AF29-5F33-4E0A-A053-0AE0829F9252}" destId="{7294C26F-2DFA-4EC9-B60C-48B4EB5A73D2}" srcOrd="5" destOrd="0" presId="urn:microsoft.com/office/officeart/2018/2/layout/IconVerticalSolidList"/>
    <dgm:cxn modelId="{3A9790E4-8042-42F2-A5EC-D3CB4BF1F0AC}" type="presParOf" srcId="{C5A3AF29-5F33-4E0A-A053-0AE0829F9252}" destId="{53BF707E-E36B-41BE-9DB2-9A1E5D551AED}" srcOrd="6" destOrd="0" presId="urn:microsoft.com/office/officeart/2018/2/layout/IconVerticalSolidList"/>
    <dgm:cxn modelId="{594F7AD6-4BF0-406D-A9C8-C40B98CF16C5}" type="presParOf" srcId="{53BF707E-E36B-41BE-9DB2-9A1E5D551AED}" destId="{A6A1064E-4ED5-4CE8-85B8-CA4A6EACF56E}" srcOrd="0" destOrd="0" presId="urn:microsoft.com/office/officeart/2018/2/layout/IconVerticalSolidList"/>
    <dgm:cxn modelId="{5BF02D14-8C44-40FD-A35D-312D54135E9B}" type="presParOf" srcId="{53BF707E-E36B-41BE-9DB2-9A1E5D551AED}" destId="{9AAFDB33-E0B5-4229-B591-057F201C7234}" srcOrd="1" destOrd="0" presId="urn:microsoft.com/office/officeart/2018/2/layout/IconVerticalSolidList"/>
    <dgm:cxn modelId="{B36220A8-91D2-48B9-A21F-7E78822CBAC9}" type="presParOf" srcId="{53BF707E-E36B-41BE-9DB2-9A1E5D551AED}" destId="{1BAF736A-8FEF-4CE3-ACED-EF235D175FB9}" srcOrd="2" destOrd="0" presId="urn:microsoft.com/office/officeart/2018/2/layout/IconVerticalSolidList"/>
    <dgm:cxn modelId="{C66D83A2-08E7-49EC-ABAD-C60B3B446794}" type="presParOf" srcId="{53BF707E-E36B-41BE-9DB2-9A1E5D551AED}" destId="{CB9C8391-DD30-468F-BFA8-8A4F8E543535}" srcOrd="3" destOrd="0" presId="urn:microsoft.com/office/officeart/2018/2/layout/IconVerticalSolidList"/>
    <dgm:cxn modelId="{53315813-387E-469F-9DEC-CD6EE66929A6}" type="presParOf" srcId="{C5A3AF29-5F33-4E0A-A053-0AE0829F9252}" destId="{D53C0DAF-C0FC-4E7C-B60D-296FFF3C6AEA}" srcOrd="7" destOrd="0" presId="urn:microsoft.com/office/officeart/2018/2/layout/IconVerticalSolidList"/>
    <dgm:cxn modelId="{74B90C21-BB1F-46F2-BDD8-82B5D2220D20}" type="presParOf" srcId="{C5A3AF29-5F33-4E0A-A053-0AE0829F9252}" destId="{BDFC5B09-1BD4-4693-B60A-E42D5E40AED8}" srcOrd="8" destOrd="0" presId="urn:microsoft.com/office/officeart/2018/2/layout/IconVerticalSolidList"/>
    <dgm:cxn modelId="{985184A7-32FF-4AA3-8344-7C038220650A}" type="presParOf" srcId="{BDFC5B09-1BD4-4693-B60A-E42D5E40AED8}" destId="{B22D72AF-B7A1-4636-99DF-ABA515163C5A}" srcOrd="0" destOrd="0" presId="urn:microsoft.com/office/officeart/2018/2/layout/IconVerticalSolidList"/>
    <dgm:cxn modelId="{B0343AE5-7C12-4634-AC98-034B8F109A3A}" type="presParOf" srcId="{BDFC5B09-1BD4-4693-B60A-E42D5E40AED8}" destId="{3C2D48F4-4C5C-44F6-818E-BAED65AF03DE}" srcOrd="1" destOrd="0" presId="urn:microsoft.com/office/officeart/2018/2/layout/IconVerticalSolidList"/>
    <dgm:cxn modelId="{87A71E59-92F5-4D86-81A9-3D70A81A6622}" type="presParOf" srcId="{BDFC5B09-1BD4-4693-B60A-E42D5E40AED8}" destId="{3C741BCF-213B-4A42-B40C-777ECE7768DB}" srcOrd="2" destOrd="0" presId="urn:microsoft.com/office/officeart/2018/2/layout/IconVerticalSolidList"/>
    <dgm:cxn modelId="{019231B1-EB78-4E20-91C8-0F0ADD5153EA}" type="presParOf" srcId="{BDFC5B09-1BD4-4693-B60A-E42D5E40AED8}" destId="{8E1D8DE3-2B63-46ED-8AE8-B0B51F72C3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8435B0-5058-412A-B906-4E292956F1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F8E9CB-5478-4840-B266-112258B20CD3}">
      <dgm:prSet/>
      <dgm:spPr/>
      <dgm:t>
        <a:bodyPr/>
        <a:lstStyle/>
        <a:p>
          <a:r>
            <a:rPr lang="en-US"/>
            <a:t>The mental health crisis in hospitality continues to grow.</a:t>
          </a:r>
        </a:p>
      </dgm:t>
    </dgm:pt>
    <dgm:pt modelId="{9149301D-F8EA-4E11-9694-FBFA15F4B46C}" type="parTrans" cxnId="{AF773190-8CBF-4981-9BC5-585812464077}">
      <dgm:prSet/>
      <dgm:spPr/>
      <dgm:t>
        <a:bodyPr/>
        <a:lstStyle/>
        <a:p>
          <a:endParaRPr lang="en-US"/>
        </a:p>
      </dgm:t>
    </dgm:pt>
    <dgm:pt modelId="{D41B26B2-6B90-4BA7-8B51-404B6EE35BB0}" type="sibTrans" cxnId="{AF773190-8CBF-4981-9BC5-585812464077}">
      <dgm:prSet/>
      <dgm:spPr/>
      <dgm:t>
        <a:bodyPr/>
        <a:lstStyle/>
        <a:p>
          <a:endParaRPr lang="en-US"/>
        </a:p>
      </dgm:t>
    </dgm:pt>
    <dgm:pt modelId="{4F6CFAA0-66B5-4365-91C7-98AA1BB462A7}">
      <dgm:prSet/>
      <dgm:spPr/>
      <dgm:t>
        <a:bodyPr/>
        <a:lstStyle/>
        <a:p>
          <a:r>
            <a:rPr lang="en-US"/>
            <a:t>Long hours, stress, and poor support are main causes.</a:t>
          </a:r>
        </a:p>
      </dgm:t>
    </dgm:pt>
    <dgm:pt modelId="{D82A7E28-960C-4137-92E3-56A6209F2997}" type="parTrans" cxnId="{52386C2B-0CC2-425F-A73E-064749947876}">
      <dgm:prSet/>
      <dgm:spPr/>
      <dgm:t>
        <a:bodyPr/>
        <a:lstStyle/>
        <a:p>
          <a:endParaRPr lang="en-US"/>
        </a:p>
      </dgm:t>
    </dgm:pt>
    <dgm:pt modelId="{19E702AA-17AD-4E6B-BFBB-5299BF03B9B4}" type="sibTrans" cxnId="{52386C2B-0CC2-425F-A73E-064749947876}">
      <dgm:prSet/>
      <dgm:spPr/>
      <dgm:t>
        <a:bodyPr/>
        <a:lstStyle/>
        <a:p>
          <a:endParaRPr lang="en-US"/>
        </a:p>
      </dgm:t>
    </dgm:pt>
    <dgm:pt modelId="{AF2D39B8-DA8C-4713-A9E8-3A1D03BDEFDB}">
      <dgm:prSet/>
      <dgm:spPr/>
      <dgm:t>
        <a:bodyPr/>
        <a:lstStyle/>
        <a:p>
          <a:r>
            <a:rPr lang="en-US"/>
            <a:t>Employee wellbeing must be prioritised for sustainable growth.</a:t>
          </a:r>
        </a:p>
      </dgm:t>
    </dgm:pt>
    <dgm:pt modelId="{77A668EA-037C-4A51-A0C6-F5ED172D7A65}" type="parTrans" cxnId="{9332E7FD-A5C5-49B0-9AC6-6DE583C7F534}">
      <dgm:prSet/>
      <dgm:spPr/>
      <dgm:t>
        <a:bodyPr/>
        <a:lstStyle/>
        <a:p>
          <a:endParaRPr lang="en-US"/>
        </a:p>
      </dgm:t>
    </dgm:pt>
    <dgm:pt modelId="{4A46268F-C3CD-4BBE-8539-BD84F706FA00}" type="sibTrans" cxnId="{9332E7FD-A5C5-49B0-9AC6-6DE583C7F534}">
      <dgm:prSet/>
      <dgm:spPr/>
      <dgm:t>
        <a:bodyPr/>
        <a:lstStyle/>
        <a:p>
          <a:endParaRPr lang="en-US"/>
        </a:p>
      </dgm:t>
    </dgm:pt>
    <dgm:pt modelId="{A40BA83C-32B2-411F-93E4-EBFA524FB338}">
      <dgm:prSet/>
      <dgm:spPr/>
      <dgm:t>
        <a:bodyPr/>
        <a:lstStyle/>
        <a:p>
          <a:r>
            <a:rPr lang="en-US"/>
            <a:t>Healthy minds create a stronger and more resilient industry.</a:t>
          </a:r>
        </a:p>
      </dgm:t>
    </dgm:pt>
    <dgm:pt modelId="{820D7557-0008-4CF7-9786-C5F399D6AC5F}" type="parTrans" cxnId="{3C995298-0F13-4840-BFEF-DFEFCCCEFC6C}">
      <dgm:prSet/>
      <dgm:spPr/>
      <dgm:t>
        <a:bodyPr/>
        <a:lstStyle/>
        <a:p>
          <a:endParaRPr lang="en-US"/>
        </a:p>
      </dgm:t>
    </dgm:pt>
    <dgm:pt modelId="{62B495F9-3C3B-4724-BA47-1923DEF9E896}" type="sibTrans" cxnId="{3C995298-0F13-4840-BFEF-DFEFCCCEFC6C}">
      <dgm:prSet/>
      <dgm:spPr/>
      <dgm:t>
        <a:bodyPr/>
        <a:lstStyle/>
        <a:p>
          <a:endParaRPr lang="en-US"/>
        </a:p>
      </dgm:t>
    </dgm:pt>
    <dgm:pt modelId="{A9E3EE1B-17FC-458D-8B98-5F2503AC8CD3}" type="pres">
      <dgm:prSet presAssocID="{B28435B0-5058-412A-B906-4E292956F107}" presName="root" presStyleCnt="0">
        <dgm:presLayoutVars>
          <dgm:dir/>
          <dgm:resizeHandles val="exact"/>
        </dgm:presLayoutVars>
      </dgm:prSet>
      <dgm:spPr/>
    </dgm:pt>
    <dgm:pt modelId="{AA64999F-DB70-4CEF-91EC-00E657973ABD}" type="pres">
      <dgm:prSet presAssocID="{ACF8E9CB-5478-4840-B266-112258B20CD3}" presName="compNode" presStyleCnt="0"/>
      <dgm:spPr/>
    </dgm:pt>
    <dgm:pt modelId="{037E7EC0-55F1-4CD5-901A-40EFBA5C711A}" type="pres">
      <dgm:prSet presAssocID="{ACF8E9CB-5478-4840-B266-112258B20CD3}" presName="bgRect" presStyleLbl="bgShp" presStyleIdx="0" presStyleCnt="4"/>
      <dgm:spPr/>
    </dgm:pt>
    <dgm:pt modelId="{2F81979A-5058-46AF-8F49-8C9BF9E4D522}" type="pres">
      <dgm:prSet presAssocID="{ACF8E9CB-5478-4840-B266-112258B20C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177F87C3-43B9-4BA8-9994-A4A6FAF8CCF0}" type="pres">
      <dgm:prSet presAssocID="{ACF8E9CB-5478-4840-B266-112258B20CD3}" presName="spaceRect" presStyleCnt="0"/>
      <dgm:spPr/>
    </dgm:pt>
    <dgm:pt modelId="{FB9C7018-4B6B-4ABD-ADCD-1B8656456EA6}" type="pres">
      <dgm:prSet presAssocID="{ACF8E9CB-5478-4840-B266-112258B20CD3}" presName="parTx" presStyleLbl="revTx" presStyleIdx="0" presStyleCnt="4">
        <dgm:presLayoutVars>
          <dgm:chMax val="0"/>
          <dgm:chPref val="0"/>
        </dgm:presLayoutVars>
      </dgm:prSet>
      <dgm:spPr/>
    </dgm:pt>
    <dgm:pt modelId="{115EB338-9123-4EB0-A169-AB3DB04DE47F}" type="pres">
      <dgm:prSet presAssocID="{D41B26B2-6B90-4BA7-8B51-404B6EE35BB0}" presName="sibTrans" presStyleCnt="0"/>
      <dgm:spPr/>
    </dgm:pt>
    <dgm:pt modelId="{6A5653C5-7728-488B-BC29-25A7A176EB9D}" type="pres">
      <dgm:prSet presAssocID="{4F6CFAA0-66B5-4365-91C7-98AA1BB462A7}" presName="compNode" presStyleCnt="0"/>
      <dgm:spPr/>
    </dgm:pt>
    <dgm:pt modelId="{EBC11804-9906-4365-AEDC-7F856DA44E53}" type="pres">
      <dgm:prSet presAssocID="{4F6CFAA0-66B5-4365-91C7-98AA1BB462A7}" presName="bgRect" presStyleLbl="bgShp" presStyleIdx="1" presStyleCnt="4"/>
      <dgm:spPr/>
    </dgm:pt>
    <dgm:pt modelId="{38AC5EA9-FF80-4246-AEE9-9480BD4E2A54}" type="pres">
      <dgm:prSet presAssocID="{4F6CFAA0-66B5-4365-91C7-98AA1BB462A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Organ"/>
        </a:ext>
      </dgm:extLst>
    </dgm:pt>
    <dgm:pt modelId="{A39F6A68-C0D7-4789-BDB6-7149AECC08E2}" type="pres">
      <dgm:prSet presAssocID="{4F6CFAA0-66B5-4365-91C7-98AA1BB462A7}" presName="spaceRect" presStyleCnt="0"/>
      <dgm:spPr/>
    </dgm:pt>
    <dgm:pt modelId="{6064C4B2-3259-4DB9-B99E-B8081FEC018C}" type="pres">
      <dgm:prSet presAssocID="{4F6CFAA0-66B5-4365-91C7-98AA1BB462A7}" presName="parTx" presStyleLbl="revTx" presStyleIdx="1" presStyleCnt="4">
        <dgm:presLayoutVars>
          <dgm:chMax val="0"/>
          <dgm:chPref val="0"/>
        </dgm:presLayoutVars>
      </dgm:prSet>
      <dgm:spPr/>
    </dgm:pt>
    <dgm:pt modelId="{BF117594-9F6F-46C0-881D-7ACC98B948C9}" type="pres">
      <dgm:prSet presAssocID="{19E702AA-17AD-4E6B-BFBB-5299BF03B9B4}" presName="sibTrans" presStyleCnt="0"/>
      <dgm:spPr/>
    </dgm:pt>
    <dgm:pt modelId="{A753B565-6471-4D77-8FF2-DF5D8413D499}" type="pres">
      <dgm:prSet presAssocID="{AF2D39B8-DA8C-4713-A9E8-3A1D03BDEFDB}" presName="compNode" presStyleCnt="0"/>
      <dgm:spPr/>
    </dgm:pt>
    <dgm:pt modelId="{6799E831-5849-4518-BF81-90C5B2C07F35}" type="pres">
      <dgm:prSet presAssocID="{AF2D39B8-DA8C-4713-A9E8-3A1D03BDEFDB}" presName="bgRect" presStyleLbl="bgShp" presStyleIdx="2" presStyleCnt="4"/>
      <dgm:spPr/>
    </dgm:pt>
    <dgm:pt modelId="{B12390A9-F8F4-45AF-A9CC-76F5D61A1A37}" type="pres">
      <dgm:prSet presAssocID="{AF2D39B8-DA8C-4713-A9E8-3A1D03BDEF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BC17C962-E89A-4A40-9A30-4B2A121C9790}" type="pres">
      <dgm:prSet presAssocID="{AF2D39B8-DA8C-4713-A9E8-3A1D03BDEFDB}" presName="spaceRect" presStyleCnt="0"/>
      <dgm:spPr/>
    </dgm:pt>
    <dgm:pt modelId="{D0DF4FC8-4497-43CE-9E2A-A7C83F943486}" type="pres">
      <dgm:prSet presAssocID="{AF2D39B8-DA8C-4713-A9E8-3A1D03BDEFDB}" presName="parTx" presStyleLbl="revTx" presStyleIdx="2" presStyleCnt="4">
        <dgm:presLayoutVars>
          <dgm:chMax val="0"/>
          <dgm:chPref val="0"/>
        </dgm:presLayoutVars>
      </dgm:prSet>
      <dgm:spPr/>
    </dgm:pt>
    <dgm:pt modelId="{519C0773-B12C-4BFE-BA62-8E63E7808A51}" type="pres">
      <dgm:prSet presAssocID="{4A46268F-C3CD-4BBE-8539-BD84F706FA00}" presName="sibTrans" presStyleCnt="0"/>
      <dgm:spPr/>
    </dgm:pt>
    <dgm:pt modelId="{947E7F85-E849-418C-BFB1-3910863C9F25}" type="pres">
      <dgm:prSet presAssocID="{A40BA83C-32B2-411F-93E4-EBFA524FB338}" presName="compNode" presStyleCnt="0"/>
      <dgm:spPr/>
    </dgm:pt>
    <dgm:pt modelId="{B5AAEB4E-4D38-430E-8D68-342BD87208FD}" type="pres">
      <dgm:prSet presAssocID="{A40BA83C-32B2-411F-93E4-EBFA524FB338}" presName="bgRect" presStyleLbl="bgShp" presStyleIdx="3" presStyleCnt="4"/>
      <dgm:spPr/>
    </dgm:pt>
    <dgm:pt modelId="{0C4A9C0B-38F6-48AF-83D8-5E4098B371EC}" type="pres">
      <dgm:prSet presAssocID="{A40BA83C-32B2-411F-93E4-EBFA524FB3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7827500-AFE7-4E58-A800-575FEF9DA1DB}" type="pres">
      <dgm:prSet presAssocID="{A40BA83C-32B2-411F-93E4-EBFA524FB338}" presName="spaceRect" presStyleCnt="0"/>
      <dgm:spPr/>
    </dgm:pt>
    <dgm:pt modelId="{FFC6AFDD-CB1A-41F9-A2B9-2001437BDB86}" type="pres">
      <dgm:prSet presAssocID="{A40BA83C-32B2-411F-93E4-EBFA524FB338}" presName="parTx" presStyleLbl="revTx" presStyleIdx="3" presStyleCnt="4">
        <dgm:presLayoutVars>
          <dgm:chMax val="0"/>
          <dgm:chPref val="0"/>
        </dgm:presLayoutVars>
      </dgm:prSet>
      <dgm:spPr/>
    </dgm:pt>
  </dgm:ptLst>
  <dgm:cxnLst>
    <dgm:cxn modelId="{52386C2B-0CC2-425F-A73E-064749947876}" srcId="{B28435B0-5058-412A-B906-4E292956F107}" destId="{4F6CFAA0-66B5-4365-91C7-98AA1BB462A7}" srcOrd="1" destOrd="0" parTransId="{D82A7E28-960C-4137-92E3-56A6209F2997}" sibTransId="{19E702AA-17AD-4E6B-BFBB-5299BF03B9B4}"/>
    <dgm:cxn modelId="{56D19273-ED86-431E-85B1-659D879355E3}" type="presOf" srcId="{4F6CFAA0-66B5-4365-91C7-98AA1BB462A7}" destId="{6064C4B2-3259-4DB9-B99E-B8081FEC018C}" srcOrd="0" destOrd="0" presId="urn:microsoft.com/office/officeart/2018/2/layout/IconVerticalSolidList"/>
    <dgm:cxn modelId="{2331A787-B8EC-4AE8-9B6B-E1BD80A7B351}" type="presOf" srcId="{A40BA83C-32B2-411F-93E4-EBFA524FB338}" destId="{FFC6AFDD-CB1A-41F9-A2B9-2001437BDB86}" srcOrd="0" destOrd="0" presId="urn:microsoft.com/office/officeart/2018/2/layout/IconVerticalSolidList"/>
    <dgm:cxn modelId="{AF773190-8CBF-4981-9BC5-585812464077}" srcId="{B28435B0-5058-412A-B906-4E292956F107}" destId="{ACF8E9CB-5478-4840-B266-112258B20CD3}" srcOrd="0" destOrd="0" parTransId="{9149301D-F8EA-4E11-9694-FBFA15F4B46C}" sibTransId="{D41B26B2-6B90-4BA7-8B51-404B6EE35BB0}"/>
    <dgm:cxn modelId="{3C995298-0F13-4840-BFEF-DFEFCCCEFC6C}" srcId="{B28435B0-5058-412A-B906-4E292956F107}" destId="{A40BA83C-32B2-411F-93E4-EBFA524FB338}" srcOrd="3" destOrd="0" parTransId="{820D7557-0008-4CF7-9786-C5F399D6AC5F}" sibTransId="{62B495F9-3C3B-4724-BA47-1923DEF9E896}"/>
    <dgm:cxn modelId="{4292A8C7-DE99-4713-8CF9-ADFAF3C6DB8F}" type="presOf" srcId="{ACF8E9CB-5478-4840-B266-112258B20CD3}" destId="{FB9C7018-4B6B-4ABD-ADCD-1B8656456EA6}" srcOrd="0" destOrd="0" presId="urn:microsoft.com/office/officeart/2018/2/layout/IconVerticalSolidList"/>
    <dgm:cxn modelId="{EFC77BC9-8D2E-4D25-BFF7-FF03795A750A}" type="presOf" srcId="{AF2D39B8-DA8C-4713-A9E8-3A1D03BDEFDB}" destId="{D0DF4FC8-4497-43CE-9E2A-A7C83F943486}" srcOrd="0" destOrd="0" presId="urn:microsoft.com/office/officeart/2018/2/layout/IconVerticalSolidList"/>
    <dgm:cxn modelId="{2D7C20D6-B618-4C5C-A9AE-06EE08995E2C}" type="presOf" srcId="{B28435B0-5058-412A-B906-4E292956F107}" destId="{A9E3EE1B-17FC-458D-8B98-5F2503AC8CD3}" srcOrd="0" destOrd="0" presId="urn:microsoft.com/office/officeart/2018/2/layout/IconVerticalSolidList"/>
    <dgm:cxn modelId="{9332E7FD-A5C5-49B0-9AC6-6DE583C7F534}" srcId="{B28435B0-5058-412A-B906-4E292956F107}" destId="{AF2D39B8-DA8C-4713-A9E8-3A1D03BDEFDB}" srcOrd="2" destOrd="0" parTransId="{77A668EA-037C-4A51-A0C6-F5ED172D7A65}" sibTransId="{4A46268F-C3CD-4BBE-8539-BD84F706FA00}"/>
    <dgm:cxn modelId="{2690CFCB-4045-493A-919A-58EE7BF1E145}" type="presParOf" srcId="{A9E3EE1B-17FC-458D-8B98-5F2503AC8CD3}" destId="{AA64999F-DB70-4CEF-91EC-00E657973ABD}" srcOrd="0" destOrd="0" presId="urn:microsoft.com/office/officeart/2018/2/layout/IconVerticalSolidList"/>
    <dgm:cxn modelId="{E3917278-317E-4AA0-953F-CF4D006FAB6B}" type="presParOf" srcId="{AA64999F-DB70-4CEF-91EC-00E657973ABD}" destId="{037E7EC0-55F1-4CD5-901A-40EFBA5C711A}" srcOrd="0" destOrd="0" presId="urn:microsoft.com/office/officeart/2018/2/layout/IconVerticalSolidList"/>
    <dgm:cxn modelId="{F097DC1E-EA69-4BAA-9363-6E173DD27E75}" type="presParOf" srcId="{AA64999F-DB70-4CEF-91EC-00E657973ABD}" destId="{2F81979A-5058-46AF-8F49-8C9BF9E4D522}" srcOrd="1" destOrd="0" presId="urn:microsoft.com/office/officeart/2018/2/layout/IconVerticalSolidList"/>
    <dgm:cxn modelId="{EF68C41F-8332-40E5-83BC-6DBA58D168CE}" type="presParOf" srcId="{AA64999F-DB70-4CEF-91EC-00E657973ABD}" destId="{177F87C3-43B9-4BA8-9994-A4A6FAF8CCF0}" srcOrd="2" destOrd="0" presId="urn:microsoft.com/office/officeart/2018/2/layout/IconVerticalSolidList"/>
    <dgm:cxn modelId="{2C65E020-FDF1-4522-BF9F-3CC61E348172}" type="presParOf" srcId="{AA64999F-DB70-4CEF-91EC-00E657973ABD}" destId="{FB9C7018-4B6B-4ABD-ADCD-1B8656456EA6}" srcOrd="3" destOrd="0" presId="urn:microsoft.com/office/officeart/2018/2/layout/IconVerticalSolidList"/>
    <dgm:cxn modelId="{EEB39E59-4F26-4E4D-903D-45AE1CA3EBD4}" type="presParOf" srcId="{A9E3EE1B-17FC-458D-8B98-5F2503AC8CD3}" destId="{115EB338-9123-4EB0-A169-AB3DB04DE47F}" srcOrd="1" destOrd="0" presId="urn:microsoft.com/office/officeart/2018/2/layout/IconVerticalSolidList"/>
    <dgm:cxn modelId="{5A785736-D62C-473C-BCC6-60D0DF134767}" type="presParOf" srcId="{A9E3EE1B-17FC-458D-8B98-5F2503AC8CD3}" destId="{6A5653C5-7728-488B-BC29-25A7A176EB9D}" srcOrd="2" destOrd="0" presId="urn:microsoft.com/office/officeart/2018/2/layout/IconVerticalSolidList"/>
    <dgm:cxn modelId="{BE3F93DA-250F-45A2-905A-18AC8E26F3E0}" type="presParOf" srcId="{6A5653C5-7728-488B-BC29-25A7A176EB9D}" destId="{EBC11804-9906-4365-AEDC-7F856DA44E53}" srcOrd="0" destOrd="0" presId="urn:microsoft.com/office/officeart/2018/2/layout/IconVerticalSolidList"/>
    <dgm:cxn modelId="{CB15DCE7-08E6-49C6-A509-7ECDFC629F44}" type="presParOf" srcId="{6A5653C5-7728-488B-BC29-25A7A176EB9D}" destId="{38AC5EA9-FF80-4246-AEE9-9480BD4E2A54}" srcOrd="1" destOrd="0" presId="urn:microsoft.com/office/officeart/2018/2/layout/IconVerticalSolidList"/>
    <dgm:cxn modelId="{481343DD-8711-43B6-BE75-E032B89C7CF6}" type="presParOf" srcId="{6A5653C5-7728-488B-BC29-25A7A176EB9D}" destId="{A39F6A68-C0D7-4789-BDB6-7149AECC08E2}" srcOrd="2" destOrd="0" presId="urn:microsoft.com/office/officeart/2018/2/layout/IconVerticalSolidList"/>
    <dgm:cxn modelId="{9A538E62-F50B-4CD2-9713-4F33650306F9}" type="presParOf" srcId="{6A5653C5-7728-488B-BC29-25A7A176EB9D}" destId="{6064C4B2-3259-4DB9-B99E-B8081FEC018C}" srcOrd="3" destOrd="0" presId="urn:microsoft.com/office/officeart/2018/2/layout/IconVerticalSolidList"/>
    <dgm:cxn modelId="{FBA0A8DF-5951-419E-A7A3-FA3527B3D002}" type="presParOf" srcId="{A9E3EE1B-17FC-458D-8B98-5F2503AC8CD3}" destId="{BF117594-9F6F-46C0-881D-7ACC98B948C9}" srcOrd="3" destOrd="0" presId="urn:microsoft.com/office/officeart/2018/2/layout/IconVerticalSolidList"/>
    <dgm:cxn modelId="{10BC5187-FFDB-4D3C-B07F-BA3A5068F090}" type="presParOf" srcId="{A9E3EE1B-17FC-458D-8B98-5F2503AC8CD3}" destId="{A753B565-6471-4D77-8FF2-DF5D8413D499}" srcOrd="4" destOrd="0" presId="urn:microsoft.com/office/officeart/2018/2/layout/IconVerticalSolidList"/>
    <dgm:cxn modelId="{359859B5-9EB9-4016-921C-77EDEBFC24A6}" type="presParOf" srcId="{A753B565-6471-4D77-8FF2-DF5D8413D499}" destId="{6799E831-5849-4518-BF81-90C5B2C07F35}" srcOrd="0" destOrd="0" presId="urn:microsoft.com/office/officeart/2018/2/layout/IconVerticalSolidList"/>
    <dgm:cxn modelId="{8536BCCF-3052-4D2F-BD51-BB751BED6474}" type="presParOf" srcId="{A753B565-6471-4D77-8FF2-DF5D8413D499}" destId="{B12390A9-F8F4-45AF-A9CC-76F5D61A1A37}" srcOrd="1" destOrd="0" presId="urn:microsoft.com/office/officeart/2018/2/layout/IconVerticalSolidList"/>
    <dgm:cxn modelId="{5DA2C809-8C90-497E-8081-925FCC24A051}" type="presParOf" srcId="{A753B565-6471-4D77-8FF2-DF5D8413D499}" destId="{BC17C962-E89A-4A40-9A30-4B2A121C9790}" srcOrd="2" destOrd="0" presId="urn:microsoft.com/office/officeart/2018/2/layout/IconVerticalSolidList"/>
    <dgm:cxn modelId="{A68DF584-F330-4621-9DBD-4D304123CBC6}" type="presParOf" srcId="{A753B565-6471-4D77-8FF2-DF5D8413D499}" destId="{D0DF4FC8-4497-43CE-9E2A-A7C83F943486}" srcOrd="3" destOrd="0" presId="urn:microsoft.com/office/officeart/2018/2/layout/IconVerticalSolidList"/>
    <dgm:cxn modelId="{290F0606-46D1-4B20-B78F-1E7EDBA44E6E}" type="presParOf" srcId="{A9E3EE1B-17FC-458D-8B98-5F2503AC8CD3}" destId="{519C0773-B12C-4BFE-BA62-8E63E7808A51}" srcOrd="5" destOrd="0" presId="urn:microsoft.com/office/officeart/2018/2/layout/IconVerticalSolidList"/>
    <dgm:cxn modelId="{4239DACF-B026-4884-A2E9-1BC2326795E0}" type="presParOf" srcId="{A9E3EE1B-17FC-458D-8B98-5F2503AC8CD3}" destId="{947E7F85-E849-418C-BFB1-3910863C9F25}" srcOrd="6" destOrd="0" presId="urn:microsoft.com/office/officeart/2018/2/layout/IconVerticalSolidList"/>
    <dgm:cxn modelId="{DB3028CB-5E11-48E2-8AB2-138BB81D4CBA}" type="presParOf" srcId="{947E7F85-E849-418C-BFB1-3910863C9F25}" destId="{B5AAEB4E-4D38-430E-8D68-342BD87208FD}" srcOrd="0" destOrd="0" presId="urn:microsoft.com/office/officeart/2018/2/layout/IconVerticalSolidList"/>
    <dgm:cxn modelId="{92512B57-7D76-4232-8BD9-9998653ACEF2}" type="presParOf" srcId="{947E7F85-E849-418C-BFB1-3910863C9F25}" destId="{0C4A9C0B-38F6-48AF-83D8-5E4098B371EC}" srcOrd="1" destOrd="0" presId="urn:microsoft.com/office/officeart/2018/2/layout/IconVerticalSolidList"/>
    <dgm:cxn modelId="{39B4D7C2-79DF-485F-8D60-1F3964C56909}" type="presParOf" srcId="{947E7F85-E849-418C-BFB1-3910863C9F25}" destId="{57827500-AFE7-4E58-A800-575FEF9DA1DB}" srcOrd="2" destOrd="0" presId="urn:microsoft.com/office/officeart/2018/2/layout/IconVerticalSolidList"/>
    <dgm:cxn modelId="{00A39425-3959-4D47-84FE-39633BC52FC0}" type="presParOf" srcId="{947E7F85-E849-418C-BFB1-3910863C9F25}" destId="{FFC6AFDD-CB1A-41F9-A2B9-2001437BDB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11D5A-FD3E-4764-B168-28310589A04C}">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6DC17-296F-4FE6-9177-6F6C4BB1948B}">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F48E74-8403-4E81-B5CC-EE518F87C604}">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Mental health has become a serious issue in hospitality, made worse by long hours and customer demands.</a:t>
          </a:r>
        </a:p>
      </dsp:txBody>
      <dsp:txXfrm>
        <a:off x="569079" y="2644614"/>
        <a:ext cx="2072362" cy="720000"/>
      </dsp:txXfrm>
    </dsp:sp>
    <dsp:sp modelId="{CB5A0BC7-2BF4-4F35-ACFF-9AB1FE9DC874}">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0B035-99F6-4562-9792-8F4922D1EE98}">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FDB92-864E-4948-A596-A78D3397A5E9}">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COVID-19 increased anxiety, job loss, and uncertainty.</a:t>
          </a:r>
        </a:p>
      </dsp:txBody>
      <dsp:txXfrm>
        <a:off x="3004105" y="2644614"/>
        <a:ext cx="2072362" cy="720000"/>
      </dsp:txXfrm>
    </dsp:sp>
    <dsp:sp modelId="{A7ED44AE-45EB-4D4B-872C-7CF734F6EEE6}">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9CC37F-FF47-4FAF-A4E0-70E0771C0781}">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411E88-11AE-424F-975E-24AFCA277AA6}">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Poor mental health affects service quality and business performance.</a:t>
          </a:r>
        </a:p>
      </dsp:txBody>
      <dsp:txXfrm>
        <a:off x="5439131" y="2644614"/>
        <a:ext cx="2072362" cy="720000"/>
      </dsp:txXfrm>
    </dsp:sp>
    <dsp:sp modelId="{2B031410-30BC-457D-AF70-EAD323239EE9}">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BDABA9-C9D7-4D40-AC41-A193E393801C}">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50B4BF-1051-471E-8AC9-49E8596173C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Employee wellbeing is now essential for sustainability and competitiveness.</a:t>
          </a:r>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BA181-4065-4C6C-8BCF-B28E31EAFDD6}">
      <dsp:nvSpPr>
        <dsp:cNvPr id="0" name=""/>
        <dsp:cNvSpPr/>
      </dsp:nvSpPr>
      <dsp:spPr>
        <a:xfrm>
          <a:off x="973190" y="986724"/>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A66C4-78FC-4D97-A86D-4B538C11CB81}">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431221-AD6B-4E64-A78E-C1DBEDAD6F0B}">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Hospitality relies on human interaction emotional labour is constant.</a:t>
          </a:r>
        </a:p>
      </dsp:txBody>
      <dsp:txXfrm>
        <a:off x="569079" y="2644614"/>
        <a:ext cx="2072362" cy="720000"/>
      </dsp:txXfrm>
    </dsp:sp>
    <dsp:sp modelId="{D87392E4-5E2C-4206-8076-9A1D7D57FC83}">
      <dsp:nvSpPr>
        <dsp:cNvPr id="0" name=""/>
        <dsp:cNvSpPr/>
      </dsp:nvSpPr>
      <dsp:spPr>
        <a:xfrm>
          <a:off x="3408216" y="986724"/>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202A4-BD80-4258-8A0F-91BED3F4FDC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93DE6-3162-488F-88A9-A444BDD4EDF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Unstable schedules, staff shortages, and pressure create burnout.</a:t>
          </a:r>
        </a:p>
      </dsp:txBody>
      <dsp:txXfrm>
        <a:off x="3004105" y="2644614"/>
        <a:ext cx="2072362" cy="720000"/>
      </dsp:txXfrm>
    </dsp:sp>
    <dsp:sp modelId="{842E9D81-2763-4094-93EA-D32E2A9A713A}">
      <dsp:nvSpPr>
        <dsp:cNvPr id="0" name=""/>
        <dsp:cNvSpPr/>
      </dsp:nvSpPr>
      <dsp:spPr>
        <a:xfrm>
          <a:off x="5843242" y="986724"/>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BAC79D-B82C-494B-B30E-5CA2574693F3}">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165F61-55E8-497F-B97E-8106ACA31D36}">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Post-COVID recovery has increased workload and stress.</a:t>
          </a:r>
        </a:p>
      </dsp:txBody>
      <dsp:txXfrm>
        <a:off x="5439131" y="2644614"/>
        <a:ext cx="2072362" cy="720000"/>
      </dsp:txXfrm>
    </dsp:sp>
    <dsp:sp modelId="{4DB6345E-B297-4532-938D-5C1757C4BD92}">
      <dsp:nvSpPr>
        <dsp:cNvPr id="0" name=""/>
        <dsp:cNvSpPr/>
      </dsp:nvSpPr>
      <dsp:spPr>
        <a:xfrm>
          <a:off x="8278268" y="986724"/>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AE2A3A-3645-43BA-89D4-F3E80B85376F}">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EFCCFA-6105-4D75-BC12-460577EC46D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High burnout rates and turnover are common across the industry.</a:t>
          </a:r>
        </a:p>
      </dsp:txBody>
      <dsp:txXfrm>
        <a:off x="7874157" y="2644614"/>
        <a:ext cx="207236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F0A10-291D-432C-9901-0293A2B4935C}">
      <dsp:nvSpPr>
        <dsp:cNvPr id="0" name=""/>
        <dsp:cNvSpPr/>
      </dsp:nvSpPr>
      <dsp:spPr>
        <a:xfrm>
          <a:off x="0" y="2215"/>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4A4E99-7DB8-4BDF-9396-33CAAB64068E}">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92E784-5492-4D10-B33A-BF90B126D642}">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Ford &amp; Sturman (2018): High-pressure culture leads to emotional exhaustion.</a:t>
          </a:r>
        </a:p>
      </dsp:txBody>
      <dsp:txXfrm>
        <a:off x="1297085" y="2215"/>
        <a:ext cx="5354167" cy="1123017"/>
      </dsp:txXfrm>
    </dsp:sp>
    <dsp:sp modelId="{07F8BEEF-DE52-4034-B293-D9F37B05D0AE}">
      <dsp:nvSpPr>
        <dsp:cNvPr id="0" name=""/>
        <dsp:cNvSpPr/>
      </dsp:nvSpPr>
      <dsp:spPr>
        <a:xfrm>
          <a:off x="0" y="1405987"/>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8D13BE-E892-4CB7-9342-C27C6B3DE63D}">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AF4D8C-9769-471D-A204-8749911C276A}">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Costa &amp; Costa (2022): Wellbeing supports competitiveness and sustainability.</a:t>
          </a:r>
        </a:p>
      </dsp:txBody>
      <dsp:txXfrm>
        <a:off x="1297085" y="1405987"/>
        <a:ext cx="5354167" cy="1123017"/>
      </dsp:txXfrm>
    </dsp:sp>
    <dsp:sp modelId="{37FFFF02-40F9-416B-863D-1178E67C5FAE}">
      <dsp:nvSpPr>
        <dsp:cNvPr id="0" name=""/>
        <dsp:cNvSpPr/>
      </dsp:nvSpPr>
      <dsp:spPr>
        <a:xfrm>
          <a:off x="0" y="2809759"/>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ACF98-1361-4460-A351-162227885659}">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B01001-99CD-4B55-8F27-EF2FAAC17DC9}">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Batabyal &amp; Das (2019): Global challenges and guest expectations add stress.</a:t>
          </a:r>
        </a:p>
      </dsp:txBody>
      <dsp:txXfrm>
        <a:off x="1297085" y="2809759"/>
        <a:ext cx="5354167" cy="1123017"/>
      </dsp:txXfrm>
    </dsp:sp>
    <dsp:sp modelId="{19E5DF8C-3165-4B5D-97DA-AC3A98ED2EF6}">
      <dsp:nvSpPr>
        <dsp:cNvPr id="0" name=""/>
        <dsp:cNvSpPr/>
      </dsp:nvSpPr>
      <dsp:spPr>
        <a:xfrm>
          <a:off x="0" y="4213530"/>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771FE-67FB-4F20-8DFE-D107BA7251D8}">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67D9E1-07D6-4613-97EB-3155D72C783A}">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Overall, improving working conditions is vital for resilience.</a:t>
          </a:r>
        </a:p>
      </dsp:txBody>
      <dsp:txXfrm>
        <a:off x="1297085" y="4213530"/>
        <a:ext cx="5354167" cy="1123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9427B-6E44-4E61-8850-655FB2265ACD}">
      <dsp:nvSpPr>
        <dsp:cNvPr id="0" name=""/>
        <dsp:cNvSpPr/>
      </dsp:nvSpPr>
      <dsp:spPr>
        <a:xfrm>
          <a:off x="952500" y="0"/>
          <a:ext cx="4876799" cy="48767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AAAA6-A996-42E6-8394-08062C9524E4}">
      <dsp:nvSpPr>
        <dsp:cNvPr id="0" name=""/>
        <dsp:cNvSpPr/>
      </dsp:nvSpPr>
      <dsp:spPr>
        <a:xfrm>
          <a:off x="1415796" y="463295"/>
          <a:ext cx="1901951" cy="190195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Emotional labour and long hours increase stress.</a:t>
          </a:r>
        </a:p>
      </dsp:txBody>
      <dsp:txXfrm>
        <a:off x="1508642" y="556141"/>
        <a:ext cx="1716259" cy="1716259"/>
      </dsp:txXfrm>
    </dsp:sp>
    <dsp:sp modelId="{072A32B7-C7DF-4B22-81B1-96480B71927E}">
      <dsp:nvSpPr>
        <dsp:cNvPr id="0" name=""/>
        <dsp:cNvSpPr/>
      </dsp:nvSpPr>
      <dsp:spPr>
        <a:xfrm>
          <a:off x="3464051" y="463295"/>
          <a:ext cx="1901951" cy="1901951"/>
        </a:xfrm>
        <a:prstGeom prst="roundRect">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Job insecurity and lack of support cause anxiety.</a:t>
          </a:r>
        </a:p>
      </dsp:txBody>
      <dsp:txXfrm>
        <a:off x="3556897" y="556141"/>
        <a:ext cx="1716259" cy="1716259"/>
      </dsp:txXfrm>
    </dsp:sp>
    <dsp:sp modelId="{D6EBD9C1-B767-4FBE-8C1D-653C8B627DA6}">
      <dsp:nvSpPr>
        <dsp:cNvPr id="0" name=""/>
        <dsp:cNvSpPr/>
      </dsp:nvSpPr>
      <dsp:spPr>
        <a:xfrm>
          <a:off x="1415796" y="2511551"/>
          <a:ext cx="1901951" cy="1901951"/>
        </a:xfrm>
        <a:prstGeom prst="roundRect">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Few organisations have strong mental health policies.</a:t>
          </a:r>
        </a:p>
      </dsp:txBody>
      <dsp:txXfrm>
        <a:off x="1508642" y="2604397"/>
        <a:ext cx="1716259" cy="1716259"/>
      </dsp:txXfrm>
    </dsp:sp>
    <dsp:sp modelId="{1885BF3F-89E9-4C0B-800A-D89C1F3C7784}">
      <dsp:nvSpPr>
        <dsp:cNvPr id="0" name=""/>
        <dsp:cNvSpPr/>
      </dsp:nvSpPr>
      <dsp:spPr>
        <a:xfrm>
          <a:off x="3464051" y="2511551"/>
          <a:ext cx="1901951" cy="1901951"/>
        </a:xfrm>
        <a:prstGeom prst="round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Awareness is improving but action remains limited.</a:t>
          </a:r>
        </a:p>
      </dsp:txBody>
      <dsp:txXfrm>
        <a:off x="3556897" y="2604397"/>
        <a:ext cx="1716259" cy="17162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53E78-7766-4BD5-9E31-FE540DF3C09B}">
      <dsp:nvSpPr>
        <dsp:cNvPr id="0" name=""/>
        <dsp:cNvSpPr/>
      </dsp:nvSpPr>
      <dsp:spPr>
        <a:xfrm>
          <a:off x="0" y="2215"/>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B979AB-BF73-48FA-8B2A-E3B32E86C32F}">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E2ACF-44AB-4A42-A7ED-A055629AE1AE}">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Research used secondary and qualitative methods.</a:t>
          </a:r>
        </a:p>
      </dsp:txBody>
      <dsp:txXfrm>
        <a:off x="1297085" y="2215"/>
        <a:ext cx="5354167" cy="1123017"/>
      </dsp:txXfrm>
    </dsp:sp>
    <dsp:sp modelId="{2CE3629C-C69E-4D9E-939A-F0E00A62DD0C}">
      <dsp:nvSpPr>
        <dsp:cNvPr id="0" name=""/>
        <dsp:cNvSpPr/>
      </dsp:nvSpPr>
      <dsp:spPr>
        <a:xfrm>
          <a:off x="0" y="1405987"/>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C2C85-DEE2-4883-A544-2D4709481EC5}">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11E77-0D22-4EFA-8BE8-C25EE7C8BE2E}">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Sources included academic journals, books, and professional reports.</a:t>
          </a:r>
        </a:p>
      </dsp:txBody>
      <dsp:txXfrm>
        <a:off x="1297085" y="1405987"/>
        <a:ext cx="5354167" cy="1123017"/>
      </dsp:txXfrm>
    </dsp:sp>
    <dsp:sp modelId="{7F82CB9B-607B-476A-8958-34409AE96F77}">
      <dsp:nvSpPr>
        <dsp:cNvPr id="0" name=""/>
        <dsp:cNvSpPr/>
      </dsp:nvSpPr>
      <dsp:spPr>
        <a:xfrm>
          <a:off x="0" y="2809759"/>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1F9A1-B62E-4CED-98BC-CDAC8C9BD4AA}">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E9AD94-6BAA-4D6D-86E6-A082D6643314}">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Thematic analysis was used to identify recurring issues.</a:t>
          </a:r>
        </a:p>
      </dsp:txBody>
      <dsp:txXfrm>
        <a:off x="1297085" y="2809759"/>
        <a:ext cx="5354167" cy="1123017"/>
      </dsp:txXfrm>
    </dsp:sp>
    <dsp:sp modelId="{77D16DF6-74CC-4AFC-A96B-700193EAEBA0}">
      <dsp:nvSpPr>
        <dsp:cNvPr id="0" name=""/>
        <dsp:cNvSpPr/>
      </dsp:nvSpPr>
      <dsp:spPr>
        <a:xfrm>
          <a:off x="0" y="4213530"/>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CBF6E-00A5-47B8-9431-D712263FDE9E}">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240168-DE95-4854-8CEB-4CEF7E960E44}">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Focus on emotional labour, leadership, and wellbeing initiatives.</a:t>
          </a:r>
        </a:p>
      </dsp:txBody>
      <dsp:txXfrm>
        <a:off x="1297085" y="4213530"/>
        <a:ext cx="5354167" cy="11230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01029-F29C-463A-9A90-7E2891ACDCB7}">
      <dsp:nvSpPr>
        <dsp:cNvPr id="0" name=""/>
        <dsp:cNvSpPr/>
      </dsp:nvSpPr>
      <dsp:spPr>
        <a:xfrm>
          <a:off x="0" y="4592"/>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CA103-1282-4ECC-B7FA-EC0DC8E0A902}">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3EEDE-953E-4AF6-B98D-C08ED996751B}">
      <dsp:nvSpPr>
        <dsp:cNvPr id="0" name=""/>
        <dsp:cNvSpPr/>
      </dsp:nvSpPr>
      <dsp:spPr>
        <a:xfrm>
          <a:off x="1129902" y="4592"/>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Mental health issues are widespread across all hospitality roles.</a:t>
          </a:r>
        </a:p>
      </dsp:txBody>
      <dsp:txXfrm>
        <a:off x="1129902" y="4592"/>
        <a:ext cx="5171698" cy="978270"/>
      </dsp:txXfrm>
    </dsp:sp>
    <dsp:sp modelId="{C6E3AFE5-78C2-49D8-8230-73749A59D01A}">
      <dsp:nvSpPr>
        <dsp:cNvPr id="0" name=""/>
        <dsp:cNvSpPr/>
      </dsp:nvSpPr>
      <dsp:spPr>
        <a:xfrm>
          <a:off x="0" y="1227431"/>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93498-0F44-428A-A6DD-B022AD1856CC}">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6D0CA5-2EF4-4408-9D7D-C5B9B81F4B0F}">
      <dsp:nvSpPr>
        <dsp:cNvPr id="0" name=""/>
        <dsp:cNvSpPr/>
      </dsp:nvSpPr>
      <dsp:spPr>
        <a:xfrm>
          <a:off x="1129902" y="1227431"/>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Key causes: long hours, unstable schedules, and emotional strain.</a:t>
          </a:r>
        </a:p>
      </dsp:txBody>
      <dsp:txXfrm>
        <a:off x="1129902" y="1227431"/>
        <a:ext cx="5171698" cy="978270"/>
      </dsp:txXfrm>
    </dsp:sp>
    <dsp:sp modelId="{C0D71E7D-5A2E-4100-9EFD-E701D408F658}">
      <dsp:nvSpPr>
        <dsp:cNvPr id="0" name=""/>
        <dsp:cNvSpPr/>
      </dsp:nvSpPr>
      <dsp:spPr>
        <a:xfrm>
          <a:off x="0" y="2450269"/>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32486-C266-48D5-AD90-11F9DBD1CAAC}">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9BABA8-F4E3-4136-B354-4727CF69BD66}">
      <dsp:nvSpPr>
        <dsp:cNvPr id="0" name=""/>
        <dsp:cNvSpPr/>
      </dsp:nvSpPr>
      <dsp:spPr>
        <a:xfrm>
          <a:off x="1129902" y="2450269"/>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Leadership plays a critical role in supporting staff.</a:t>
          </a:r>
        </a:p>
      </dsp:txBody>
      <dsp:txXfrm>
        <a:off x="1129902" y="2450269"/>
        <a:ext cx="5171698" cy="978270"/>
      </dsp:txXfrm>
    </dsp:sp>
    <dsp:sp modelId="{A6A1064E-4ED5-4CE8-85B8-CA4A6EACF56E}">
      <dsp:nvSpPr>
        <dsp:cNvPr id="0" name=""/>
        <dsp:cNvSpPr/>
      </dsp:nvSpPr>
      <dsp:spPr>
        <a:xfrm>
          <a:off x="0" y="3673107"/>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AFDB33-E0B5-4229-B591-057F201C7234}">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9C8391-DD30-468F-BFA8-8A4F8E543535}">
      <dsp:nvSpPr>
        <dsp:cNvPr id="0" name=""/>
        <dsp:cNvSpPr/>
      </dsp:nvSpPr>
      <dsp:spPr>
        <a:xfrm>
          <a:off x="1129902" y="3673107"/>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Fear of stigma prevents open discussion of mental health.</a:t>
          </a:r>
        </a:p>
      </dsp:txBody>
      <dsp:txXfrm>
        <a:off x="1129902" y="3673107"/>
        <a:ext cx="5171698" cy="978270"/>
      </dsp:txXfrm>
    </dsp:sp>
    <dsp:sp modelId="{B22D72AF-B7A1-4636-99DF-ABA515163C5A}">
      <dsp:nvSpPr>
        <dsp:cNvPr id="0" name=""/>
        <dsp:cNvSpPr/>
      </dsp:nvSpPr>
      <dsp:spPr>
        <a:xfrm>
          <a:off x="0" y="4895945"/>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D48F4-4C5C-44F6-818E-BAED65AF03DE}">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1D8DE3-2B63-46ED-8AE8-B0B51F72C316}">
      <dsp:nvSpPr>
        <dsp:cNvPr id="0" name=""/>
        <dsp:cNvSpPr/>
      </dsp:nvSpPr>
      <dsp:spPr>
        <a:xfrm>
          <a:off x="1129902" y="4895945"/>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Support programs exist but are not fully effective.</a:t>
          </a:r>
        </a:p>
      </dsp:txBody>
      <dsp:txXfrm>
        <a:off x="1129902" y="4895945"/>
        <a:ext cx="5171698" cy="978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E7EC0-55F1-4CD5-901A-40EFBA5C711A}">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1979A-5058-46AF-8F49-8C9BF9E4D522}">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9C7018-4B6B-4ABD-ADCD-1B8656456EA6}">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The mental health crisis in hospitality continues to grow.</a:t>
          </a:r>
        </a:p>
      </dsp:txBody>
      <dsp:txXfrm>
        <a:off x="1428292" y="2439"/>
        <a:ext cx="4873308" cy="1236616"/>
      </dsp:txXfrm>
    </dsp:sp>
    <dsp:sp modelId="{EBC11804-9906-4365-AEDC-7F856DA44E53}">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C5EA9-FF80-4246-AEE9-9480BD4E2A54}">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64C4B2-3259-4DB9-B99E-B8081FEC018C}">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Long hours, stress, and poor support are main causes.</a:t>
          </a:r>
        </a:p>
      </dsp:txBody>
      <dsp:txXfrm>
        <a:off x="1428292" y="1548210"/>
        <a:ext cx="4873308" cy="1236616"/>
      </dsp:txXfrm>
    </dsp:sp>
    <dsp:sp modelId="{6799E831-5849-4518-BF81-90C5B2C07F35}">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390A9-F8F4-45AF-A9CC-76F5D61A1A37}">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DF4FC8-4497-43CE-9E2A-A7C83F943486}">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Employee wellbeing must be prioritised for sustainable growth.</a:t>
          </a:r>
        </a:p>
      </dsp:txBody>
      <dsp:txXfrm>
        <a:off x="1428292" y="3093981"/>
        <a:ext cx="4873308" cy="1236616"/>
      </dsp:txXfrm>
    </dsp:sp>
    <dsp:sp modelId="{B5AAEB4E-4D38-430E-8D68-342BD87208FD}">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4A9C0B-38F6-48AF-83D8-5E4098B371EC}">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6AFDD-CB1A-41F9-A2B9-2001437BDB86}">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Healthy minds create a stronger and more resilient industry.</a:t>
          </a:r>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8F58E2-EDB3-4D58-B321-D819DDAD2EAB}"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EAD48A-A1E1-487A-B177-8DAD0A286DBD}" type="slidenum">
              <a:rPr lang="en-GB" smtClean="0"/>
              <a:t>‹#›</a:t>
            </a:fld>
            <a:endParaRPr lang="en-GB"/>
          </a:p>
        </p:txBody>
      </p:sp>
    </p:spTree>
    <p:extLst>
      <p:ext uri="{BB962C8B-B14F-4D97-AF65-F5344CB8AC3E}">
        <p14:creationId xmlns:p14="http://schemas.microsoft.com/office/powerpoint/2010/main" val="384146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E0AD06-4C7F-44FE-9DA3-0DAE0A1BA3BE}" type="slidenum">
              <a:rPr lang="en-US" smtClean="0"/>
              <a:t>1</a:t>
            </a:fld>
            <a:endParaRPr lang="en-US" dirty="0"/>
          </a:p>
        </p:txBody>
      </p:sp>
    </p:spTree>
    <p:extLst>
      <p:ext uri="{BB962C8B-B14F-4D97-AF65-F5344CB8AC3E}">
        <p14:creationId xmlns:p14="http://schemas.microsoft.com/office/powerpoint/2010/main" val="447647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Mental health has been discussed a lot in the recent years and the hospitality industry does not feel that it has been left out. There is increased awareness that the individuals working in the hotels, restaurants and even travelling professions are being overworked. Long shifts are being worked, weekends, holidays are being worked and even when people are tired to the bone, smiling faces are being displayed. In the pandemic, all things were worsened. People were losing their jobs, their hours were being fluctuated, and fear was being experienced at any given time. The pressure was just mounting up.</a:t>
            </a:r>
          </a:p>
          <a:p>
            <a:r>
              <a:rPr lang="en-US" sz="1200" kern="1200" dirty="0">
                <a:solidFill>
                  <a:schemeClr val="tx1"/>
                </a:solidFill>
                <a:effectLst/>
                <a:latin typeface="+mn-lt"/>
                <a:ea typeface="+mn-ea"/>
                <a:cs typeface="+mn-cs"/>
              </a:rPr>
              <a:t>People are what the hospitality industry is constructed about, with their energy and emotions. Once they begin to deteriorate, the entire service experience begins to be influenced. Guests can feel it too. Therefore, mental wellbeing is no longer being regarded as a personal issue but as it is now influencing the overall performance of the whole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It is being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that there cannot be consistency on quality without mentally healthy staffs, regardless of how powerful the brand or system may be.</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2</a:t>
            </a:fld>
            <a:endParaRPr lang="en-US"/>
          </a:p>
        </p:txBody>
      </p:sp>
    </p:spTree>
    <p:extLst>
      <p:ext uri="{BB962C8B-B14F-4D97-AF65-F5344CB8AC3E}">
        <p14:creationId xmlns:p14="http://schemas.microsoft.com/office/powerpoint/2010/main" val="3787178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Background and Context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hospitality industry, individuals are being told to smile even when they do not feel like smiling, everyday. The power that is being conserved to remain charming in front of the customers is getting exhausted rapidly. Higher levels are exerting pressure on the managers to maintain profits and in exchange are pressuring them to demand more out of the personnel. It is losing the balance somewhere.</a:t>
            </a:r>
          </a:p>
          <a:p>
            <a:r>
              <a:rPr lang="en-US" sz="1200" kern="1200" dirty="0">
                <a:solidFill>
                  <a:schemeClr val="tx1"/>
                </a:solidFill>
                <a:effectLst/>
                <a:latin typeface="+mn-lt"/>
                <a:ea typeface="+mn-ea"/>
                <a:cs typeface="+mn-cs"/>
              </a:rPr>
              <a:t>There is a continuous shift in schedules, some late nights, and early mornings. The guarantee of work-life balance is not the delivery of the same. Most of the workers are also being left without a routine to cling onto, and hence sleep and health is also being disarranged.</a:t>
            </a:r>
          </a:p>
          <a:p>
            <a:r>
              <a:rPr lang="en-US" sz="1200" kern="1200" dirty="0">
                <a:solidFill>
                  <a:schemeClr val="tx1"/>
                </a:solidFill>
                <a:effectLst/>
                <a:latin typeface="+mn-lt"/>
                <a:ea typeface="+mn-ea"/>
                <a:cs typeface="+mn-cs"/>
              </a:rPr>
              <a:t>This was all made worse after COVID. The problem of staff shortages was being experienced all over and thus those who remained were being overworked. Something is carried, there is an unseen weight. In other hotels, individuals began to check out in large quantities and the industry became perceived as emotionally exhausting. Now it is being said that the hospitality business is among the top in terms of burnout rates, and it does not come as a surprise.</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3</a:t>
            </a:fld>
            <a:endParaRPr lang="en-US"/>
          </a:p>
        </p:txBody>
      </p:sp>
    </p:spTree>
    <p:extLst>
      <p:ext uri="{BB962C8B-B14F-4D97-AF65-F5344CB8AC3E}">
        <p14:creationId xmlns:p14="http://schemas.microsoft.com/office/powerpoint/2010/main" val="2804218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Review</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has been researchable since some time. According to Ford and Sturman, there is a lot of pressure in the work culture of hospitality and that the pressure is directly being associated with the emotional exhaustion. It is indicated that when everyone is always acting like they are happy, some form of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is being performed that is quite an expensive cost (Ford and Sturman, 2020).</a:t>
            </a:r>
          </a:p>
          <a:p>
            <a:r>
              <a:rPr lang="en-US" sz="1200" kern="1200" dirty="0">
                <a:solidFill>
                  <a:schemeClr val="tx1"/>
                </a:solidFill>
                <a:effectLst/>
                <a:latin typeface="+mn-lt"/>
                <a:ea typeface="+mn-ea"/>
                <a:cs typeface="+mn-cs"/>
              </a:rPr>
              <a:t>Wellbeing has ceased to be a luxury, and it continues to make companies competitive (</a:t>
            </a:r>
            <a:r>
              <a:rPr lang="en-US" sz="1200" kern="1200" dirty="0" err="1">
                <a:solidFill>
                  <a:schemeClr val="tx1"/>
                </a:solidFill>
                <a:effectLst/>
                <a:latin typeface="+mn-lt"/>
                <a:ea typeface="+mn-ea"/>
                <a:cs typeface="+mn-cs"/>
              </a:rPr>
              <a:t>Vânia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Gonçalves</a:t>
            </a:r>
            <a:r>
              <a:rPr lang="en-US" sz="1200" kern="1200" dirty="0">
                <a:solidFill>
                  <a:schemeClr val="tx1"/>
                </a:solidFill>
                <a:effectLst/>
                <a:latin typeface="+mn-lt"/>
                <a:ea typeface="+mn-ea"/>
                <a:cs typeface="+mn-cs"/>
              </a:rPr>
              <a:t> Costa and Costa, 2022). When the workers are supported, they remain longer and they work better. Otherwise, turnover increases and the quality decreases.</a:t>
            </a:r>
          </a:p>
          <a:p>
            <a:r>
              <a:rPr lang="en-US" sz="1200" kern="1200" dirty="0">
                <a:solidFill>
                  <a:schemeClr val="tx1"/>
                </a:solidFill>
                <a:effectLst/>
                <a:latin typeface="+mn-lt"/>
                <a:ea typeface="+mn-ea"/>
                <a:cs typeface="+mn-cs"/>
              </a:rPr>
              <a:t>Other researchers have been meaning the same. The publications of the International Journal of Hospitality Management demonstrated that stress is caused by job insecurity and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to a significant extent. The employees tend to have the feeling that they can lose their job anytime, and that is the only reason why fear accumulates anxiety.</a:t>
            </a:r>
          </a:p>
          <a:p>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and Das have authored that the problems are not only within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but also global. The lack of skilled labor, evolving guest demands, and increasing international uncertainty are also being compounded to make the work even more difficult (</a:t>
            </a:r>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and Das, 2019). What is being observed therefore is that it is not a handful of lousy managers or bad companies. It is a trend that is being followed everywhere.</a:t>
            </a:r>
          </a:p>
          <a:p>
            <a:r>
              <a:rPr lang="en-US" sz="1200" kern="1200" dirty="0">
                <a:solidFill>
                  <a:schemeClr val="tx1"/>
                </a:solidFill>
                <a:effectLst/>
                <a:latin typeface="+mn-lt"/>
                <a:ea typeface="+mn-ea"/>
                <a:cs typeface="+mn-cs"/>
              </a:rPr>
              <a:t>All these researchers appear to concur on one thing that the industry requires to survive in the long term, that is, there is the need to have better working conditions and adequate mental health awareness. Otherwise, burnout will continue to increase, and the industry will not be in a position to retain talents. </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4</a:t>
            </a:fld>
            <a:endParaRPr lang="en-US"/>
          </a:p>
        </p:txBody>
      </p:sp>
    </p:spTree>
    <p:extLst>
      <p:ext uri="{BB962C8B-B14F-4D97-AF65-F5344CB8AC3E}">
        <p14:creationId xmlns:p14="http://schemas.microsoft.com/office/powerpoint/2010/main" val="2719770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Methodology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research was being conducted using secondary and qualitative research. No personal surveys or interviews were being carried out. Rather, current literature was undergoing research and gathering of information.</a:t>
            </a:r>
          </a:p>
          <a:p>
            <a:r>
              <a:rPr lang="en-US" sz="1200" kern="1200" dirty="0">
                <a:solidFill>
                  <a:schemeClr val="tx1"/>
                </a:solidFill>
                <a:effectLst/>
                <a:latin typeface="+mn-lt"/>
                <a:ea typeface="+mn-ea"/>
                <a:cs typeface="+mn-cs"/>
              </a:rPr>
              <a:t>The module reading materials consist of peer reviewed journals, textbooks and professional reports that were used. Such sources as Cooper and Hall were utilized to secure an idea of the overall picture of the tourism and hospitality environment, and other sources, such as Sharma, updated it following the pandemic.</a:t>
            </a:r>
          </a:p>
          <a:p>
            <a:r>
              <a:rPr lang="en-US" sz="1200" kern="1200" dirty="0">
                <a:solidFill>
                  <a:schemeClr val="tx1"/>
                </a:solidFill>
                <a:effectLst/>
                <a:latin typeface="+mn-lt"/>
                <a:ea typeface="+mn-ea"/>
                <a:cs typeface="+mn-cs"/>
              </a:rPr>
              <a:t>It was a thematic analysis that was being done. The primary objective was to identify recurrent problems and general reactions to mental health problems in this profession. The information was being grouped together into key themes of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long working hours, leadership issues and wellbeing initiatives.</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6</a:t>
            </a:fld>
            <a:endParaRPr lang="en-US"/>
          </a:p>
        </p:txBody>
      </p:sp>
    </p:spTree>
    <p:extLst>
      <p:ext uri="{BB962C8B-B14F-4D97-AF65-F5344CB8AC3E}">
        <p14:creationId xmlns:p14="http://schemas.microsoft.com/office/powerpoint/2010/main" val="2676448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Findings and Discussion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previously mentioned, it was revealed that mental health issues are being experienced by all levels of hospitality frontline employees to managers. Too much working hours, unstable schedules, and emotional stress due to constant interaction with customers are being named as the main triggers.</a:t>
            </a:r>
          </a:p>
          <a:p>
            <a:r>
              <a:rPr lang="en-US" sz="1200" kern="1200" dirty="0">
                <a:solidFill>
                  <a:schemeClr val="tx1"/>
                </a:solidFill>
                <a:effectLst/>
                <a:latin typeface="+mn-lt"/>
                <a:ea typeface="+mn-ea"/>
                <a:cs typeface="+mn-cs"/>
              </a:rPr>
              <a:t>In the working stations, several employees are being made to feel that they can be replaced, and will thus be anxious and will feel out of touch (Petitta and Ghezzi, 2023). Many of them are being viewed as a formality and not as a support system, even in the introduction of wellness programs. Most of the hotels are finding that employees do not feel safe to discuss stress or depression. </a:t>
            </a:r>
          </a:p>
          <a:p>
            <a:r>
              <a:rPr lang="en-US" sz="1200" kern="1200" dirty="0">
                <a:solidFill>
                  <a:schemeClr val="tx1"/>
                </a:solidFill>
                <a:effectLst/>
                <a:latin typeface="+mn-lt"/>
                <a:ea typeface="+mn-ea"/>
                <a:cs typeface="+mn-cs"/>
              </a:rPr>
              <a:t>Leadership is being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as a key factor. When managers show understanding and empathy, the difference in employee attitude is being quickly noticed (Santhosh, 2023). But often, leaders are being trained to focus only on numbers and not on people.</a:t>
            </a:r>
          </a:p>
          <a:p>
            <a:r>
              <a:rPr lang="en-US" sz="1200" kern="1200" dirty="0">
                <a:solidFill>
                  <a:schemeClr val="tx1"/>
                </a:solidFill>
                <a:effectLst/>
                <a:latin typeface="+mn-lt"/>
                <a:ea typeface="+mn-ea"/>
                <a:cs typeface="+mn-cs"/>
              </a:rPr>
              <a:t>Another finding is being connected to stigma. Even though mental health is being talked about more, it’s still being judged in workplaces. Employees fear being seen as weak if they ask for help. That silence is being kept until it turns into burnout or even resignation. It’s being felt that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is not just part of the job it’s the job itself. But when that emotional energy is being spent every day without recovery, something has to give. Productivity is being lost, but more importantly, people’s health is being damaged slowly.</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7</a:t>
            </a:fld>
            <a:endParaRPr lang="en-US"/>
          </a:p>
        </p:txBody>
      </p:sp>
    </p:spTree>
    <p:extLst>
      <p:ext uri="{BB962C8B-B14F-4D97-AF65-F5344CB8AC3E}">
        <p14:creationId xmlns:p14="http://schemas.microsoft.com/office/powerpoint/2010/main" val="2787020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looking at everything, it’s being clear that the mental health crisis in hospitality is deep and spreading. Long hours, emotional pressure, and weak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support are being identified as the main causes. Some awareness is being created, but action is still too slow.</a:t>
            </a:r>
          </a:p>
          <a:p>
            <a:r>
              <a:rPr lang="en-US" sz="1200" kern="1200" dirty="0">
                <a:solidFill>
                  <a:schemeClr val="tx1"/>
                </a:solidFill>
                <a:effectLst/>
                <a:latin typeface="+mn-lt"/>
                <a:ea typeface="+mn-ea"/>
                <a:cs typeface="+mn-cs"/>
              </a:rPr>
              <a:t>The sense of urgency is that, in case the industry wants a sustainable future then the emphasis should not be placed on business performance alone but on employee wellbeing. An organization that appreciates its human resources will automatically perform well. Employees are being identified as the heart of the hospitality industry - there could not be the experience without them.</a:t>
            </a:r>
          </a:p>
          <a:p>
            <a:r>
              <a:rPr lang="en-US" sz="1200" kern="1200" dirty="0">
                <a:solidFill>
                  <a:schemeClr val="tx1"/>
                </a:solidFill>
                <a:effectLst/>
                <a:latin typeface="+mn-lt"/>
                <a:ea typeface="+mn-ea"/>
                <a:cs typeface="+mn-cs"/>
              </a:rPr>
              <a:t>Wellbeing investment is therefore, not merely being kind. It’s a strategy for survival. The industry can continue to progress as long as mental health is being minded, creativity and motivation are also being restored. </a:t>
            </a:r>
            <a:r>
              <a:rPr lang="en-US" sz="1200" kern="1200">
                <a:solidFill>
                  <a:schemeClr val="tx1"/>
                </a:solidFill>
                <a:effectLst/>
                <a:latin typeface="+mn-lt"/>
                <a:ea typeface="+mn-ea"/>
                <a:cs typeface="+mn-cs"/>
              </a:rPr>
              <a:t>Finally, hospitality is a human enterprise, and when people within the facility are well taken care of, the entire structure becomes better.</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8</a:t>
            </a:fld>
            <a:endParaRPr lang="en-US"/>
          </a:p>
        </p:txBody>
      </p:sp>
    </p:spTree>
    <p:extLst>
      <p:ext uri="{BB962C8B-B14F-4D97-AF65-F5344CB8AC3E}">
        <p14:creationId xmlns:p14="http://schemas.microsoft.com/office/powerpoint/2010/main" val="29427108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81E5062-46F3-4A72-9825-0812B76CDE9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06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981923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8902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1176518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0B5350-87F1-475D-8693-FF1FD31B979E}"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1E5062-46F3-4A72-9825-0812B76CDE9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7453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0B5350-87F1-475D-8693-FF1FD31B979E}"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1E5062-46F3-4A72-9825-0812B76CDE9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390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0B5350-87F1-475D-8693-FF1FD31B979E}"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4240092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1861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2231365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410805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3636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274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301197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436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7540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1977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2111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F0B5350-87F1-475D-8693-FF1FD31B979E}" type="datetimeFigureOut">
              <a:rPr lang="en-GB" smtClean="0"/>
              <a:t>06/11/2025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81E5062-46F3-4A72-9825-0812B76CDE95}" type="slidenum">
              <a:rPr lang="en-GB" smtClean="0"/>
              <a:t>‹#›</a:t>
            </a:fld>
            <a:endParaRPr lang="en-GB"/>
          </a:p>
        </p:txBody>
      </p:sp>
    </p:spTree>
    <p:extLst>
      <p:ext uri="{BB962C8B-B14F-4D97-AF65-F5344CB8AC3E}">
        <p14:creationId xmlns:p14="http://schemas.microsoft.com/office/powerpoint/2010/main" val="101843152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media.licdn.com/dms/image/C4D12AQF_uCIeYIbwWA/article-cover_image-shrink_720_1280/0/1630663752942?e=2147483647&amp;v=beta&amp;t=0TPFoHwxr2Y1hwjszfMN3WPIpxIvML6Ss5FqBeU3uu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67815" y="1874638"/>
            <a:ext cx="5756694" cy="1470025"/>
          </a:xfrm>
        </p:spPr>
        <p:txBody>
          <a:bodyPr>
            <a:noAutofit/>
          </a:bodyPr>
          <a:lstStyle/>
          <a:p>
            <a:r>
              <a:rPr sz="4000" b="1" dirty="0"/>
              <a:t>The Deepening Mental Health Crisis in the Hospitality Industry</a:t>
            </a:r>
            <a:r>
              <a:rPr lang="en-US" sz="4000" b="1" dirty="0"/>
              <a:t> </a:t>
            </a:r>
            <a:endParaRPr sz="4000" b="1" dirty="0"/>
          </a:p>
        </p:txBody>
      </p:sp>
      <p:sp>
        <p:nvSpPr>
          <p:cNvPr id="3" name="Subtitle 2"/>
          <p:cNvSpPr>
            <a:spLocks noGrp="1"/>
          </p:cNvSpPr>
          <p:nvPr>
            <p:ph type="subTitle" idx="1"/>
          </p:nvPr>
        </p:nvSpPr>
        <p:spPr>
          <a:xfrm>
            <a:off x="4455416" y="3868445"/>
            <a:ext cx="5929223" cy="1752600"/>
          </a:xfrm>
        </p:spPr>
        <p:txBody>
          <a:bodyPr/>
          <a:lstStyle/>
          <a:p>
            <a:r>
              <a:rPr dirty="0"/>
              <a:t>Student Name</a:t>
            </a:r>
            <a:r>
              <a:rPr lang="en-US" dirty="0"/>
              <a:t>:</a:t>
            </a:r>
            <a:r>
              <a:rPr dirty="0"/>
              <a:t> </a:t>
            </a:r>
            <a:r>
              <a:rPr lang="en-US" dirty="0"/>
              <a:t> Khalilur Rahman</a:t>
            </a:r>
          </a:p>
          <a:p>
            <a:r>
              <a:rPr dirty="0"/>
              <a:t>Student ID</a:t>
            </a:r>
            <a:r>
              <a:rPr lang="en-US" dirty="0"/>
              <a:t>: </a:t>
            </a:r>
            <a:r>
              <a:rPr lang="en-GB"/>
              <a:t>2211971</a:t>
            </a:r>
            <a:endParaRPr dirty="0"/>
          </a:p>
        </p:txBody>
      </p:sp>
      <p:pic>
        <p:nvPicPr>
          <p:cNvPr id="1026" name="Picture 2" descr="Mental Health in Hospitality - Or: Please support your employees">
            <a:extLst>
              <a:ext uri="{FF2B5EF4-FFF2-40B4-BE49-F238E27FC236}">
                <a16:creationId xmlns:a16="http://schemas.microsoft.com/office/drawing/2014/main" id="{3D47839E-EA32-2401-D84F-755473226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89781"/>
            <a:ext cx="4367814" cy="64698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9863"/>
            <a:ext cx="10515600" cy="1004594"/>
          </a:xfrm>
        </p:spPr>
        <p:txBody>
          <a:bodyPr>
            <a:normAutofit/>
          </a:bodyPr>
          <a:lstStyle/>
          <a:p>
            <a:r>
              <a:rPr lang="en-US" dirty="0">
                <a:solidFill>
                  <a:schemeClr val="accent1">
                    <a:lumMod val="50000"/>
                  </a:schemeClr>
                </a:solidFill>
              </a:rPr>
              <a:t>Introduction</a:t>
            </a:r>
          </a:p>
        </p:txBody>
      </p:sp>
      <p:graphicFrame>
        <p:nvGraphicFramePr>
          <p:cNvPr id="5" name="Content Placeholder 2">
            <a:extLst>
              <a:ext uri="{FF2B5EF4-FFF2-40B4-BE49-F238E27FC236}">
                <a16:creationId xmlns:a16="http://schemas.microsoft.com/office/drawing/2014/main" id="{B6E72FCF-8E76-7FDB-404C-646E350FDAE5}"/>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9863"/>
            <a:ext cx="10515600" cy="1004594"/>
          </a:xfrm>
        </p:spPr>
        <p:txBody>
          <a:bodyPr>
            <a:normAutofit/>
          </a:bodyPr>
          <a:lstStyle/>
          <a:p>
            <a:r>
              <a:rPr lang="en-US" dirty="0">
                <a:solidFill>
                  <a:schemeClr val="accent1">
                    <a:lumMod val="50000"/>
                  </a:schemeClr>
                </a:solidFill>
              </a:rPr>
              <a:t>Background and Context</a:t>
            </a:r>
          </a:p>
        </p:txBody>
      </p:sp>
      <p:graphicFrame>
        <p:nvGraphicFramePr>
          <p:cNvPr id="5" name="Content Placeholder 2">
            <a:extLst>
              <a:ext uri="{FF2B5EF4-FFF2-40B4-BE49-F238E27FC236}">
                <a16:creationId xmlns:a16="http://schemas.microsoft.com/office/drawing/2014/main" id="{B42F50DB-A08E-CAEC-018D-1B92224BD0BD}"/>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941" y="685801"/>
            <a:ext cx="3494859" cy="5491162"/>
          </a:xfrm>
        </p:spPr>
        <p:txBody>
          <a:bodyPr>
            <a:normAutofit/>
          </a:bodyPr>
          <a:lstStyle/>
          <a:p>
            <a:r>
              <a:rPr lang="en-US" dirty="0"/>
              <a:t>Literature Review - Key Authors</a:t>
            </a:r>
          </a:p>
        </p:txBody>
      </p:sp>
      <p:graphicFrame>
        <p:nvGraphicFramePr>
          <p:cNvPr id="5" name="Content Placeholder 2">
            <a:extLst>
              <a:ext uri="{FF2B5EF4-FFF2-40B4-BE49-F238E27FC236}">
                <a16:creationId xmlns:a16="http://schemas.microsoft.com/office/drawing/2014/main" id="{47849ADB-B8F9-BA0D-76DF-4834E0E87447}"/>
              </a:ext>
            </a:extLst>
          </p:cNvPr>
          <p:cNvGraphicFramePr>
            <a:graphicFrameLocks noGrp="1"/>
          </p:cNvGraphicFramePr>
          <p:nvPr>
            <p:ph idx="1"/>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6266" y="2457635"/>
            <a:ext cx="3349171" cy="4191000"/>
          </a:xfrm>
        </p:spPr>
        <p:txBody>
          <a:bodyPr anchor="t">
            <a:normAutofit/>
          </a:bodyPr>
          <a:lstStyle/>
          <a:p>
            <a:r>
              <a:rPr lang="en-US" sz="4000" dirty="0"/>
              <a:t>Literature Review - Key Themes</a:t>
            </a:r>
          </a:p>
        </p:txBody>
      </p:sp>
      <p:graphicFrame>
        <p:nvGraphicFramePr>
          <p:cNvPr id="5" name="Content Placeholder 2">
            <a:extLst>
              <a:ext uri="{FF2B5EF4-FFF2-40B4-BE49-F238E27FC236}">
                <a16:creationId xmlns:a16="http://schemas.microsoft.com/office/drawing/2014/main" id="{68B6F8CF-0B47-F2B5-D88C-3AC202A63F99}"/>
              </a:ext>
            </a:extLst>
          </p:cNvPr>
          <p:cNvGraphicFramePr>
            <a:graphicFrameLocks noGrp="1"/>
          </p:cNvGraphicFramePr>
          <p:nvPr>
            <p:ph idx="1"/>
          </p:nvPr>
        </p:nvGraphicFramePr>
        <p:xfrm>
          <a:off x="4724400" y="990601"/>
          <a:ext cx="6781800" cy="4876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825" y="685801"/>
            <a:ext cx="3829975" cy="5491162"/>
          </a:xfrm>
        </p:spPr>
        <p:txBody>
          <a:bodyPr>
            <a:normAutofit/>
          </a:bodyPr>
          <a:lstStyle/>
          <a:p>
            <a:r>
              <a:rPr dirty="0"/>
              <a:t>Methodology</a:t>
            </a:r>
          </a:p>
        </p:txBody>
      </p:sp>
      <p:graphicFrame>
        <p:nvGraphicFramePr>
          <p:cNvPr id="5" name="Content Placeholder 2">
            <a:extLst>
              <a:ext uri="{FF2B5EF4-FFF2-40B4-BE49-F238E27FC236}">
                <a16:creationId xmlns:a16="http://schemas.microsoft.com/office/drawing/2014/main" id="{A619CF52-21FA-C295-1492-A60F8584A2AA}"/>
              </a:ext>
            </a:extLst>
          </p:cNvPr>
          <p:cNvGraphicFramePr>
            <a:graphicFrameLocks noGrp="1"/>
          </p:cNvGraphicFramePr>
          <p:nvPr>
            <p:ph idx="1"/>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329" y="1213452"/>
            <a:ext cx="3200400" cy="4238118"/>
          </a:xfrm>
        </p:spPr>
        <p:txBody>
          <a:bodyPr>
            <a:normAutofit/>
          </a:bodyPr>
          <a:lstStyle/>
          <a:p>
            <a:r>
              <a:rPr lang="en-US" dirty="0">
                <a:solidFill>
                  <a:schemeClr val="tx1"/>
                </a:solidFill>
              </a:rPr>
              <a:t>Findings and Discussion</a:t>
            </a:r>
          </a:p>
        </p:txBody>
      </p:sp>
      <p:graphicFrame>
        <p:nvGraphicFramePr>
          <p:cNvPr id="5" name="Content Placeholder 2">
            <a:extLst>
              <a:ext uri="{FF2B5EF4-FFF2-40B4-BE49-F238E27FC236}">
                <a16:creationId xmlns:a16="http://schemas.microsoft.com/office/drawing/2014/main" id="{51263266-A3B7-44C0-80B2-63209F8FBB03}"/>
              </a:ext>
            </a:extLst>
          </p:cNvPr>
          <p:cNvGraphicFramePr>
            <a:graphicFrameLocks noGrp="1"/>
          </p:cNvGraphicFramePr>
          <p:nvPr>
            <p:ph idx="1"/>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95697"/>
            <a:ext cx="3200400" cy="4238118"/>
          </a:xfrm>
        </p:spPr>
        <p:txBody>
          <a:bodyPr>
            <a:normAutofit/>
          </a:bodyPr>
          <a:lstStyle/>
          <a:p>
            <a:r>
              <a:rPr lang="en-US" dirty="0">
                <a:solidFill>
                  <a:schemeClr val="tx1"/>
                </a:solidFill>
              </a:rPr>
              <a:t>Conclusion</a:t>
            </a:r>
          </a:p>
        </p:txBody>
      </p:sp>
      <p:graphicFrame>
        <p:nvGraphicFramePr>
          <p:cNvPr id="5" name="Content Placeholder 2">
            <a:extLst>
              <a:ext uri="{FF2B5EF4-FFF2-40B4-BE49-F238E27FC236}">
                <a16:creationId xmlns:a16="http://schemas.microsoft.com/office/drawing/2014/main" id="{B4B410F1-74CE-BC8C-B23B-BEB053C0BF8B}"/>
              </a:ext>
            </a:extLst>
          </p:cNvPr>
          <p:cNvGraphicFramePr>
            <a:graphicFrameLocks noGrp="1"/>
          </p:cNvGraphicFramePr>
          <p:nvPr>
            <p:ph idx="1"/>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713" y="248038"/>
            <a:ext cx="7063721" cy="1159200"/>
          </a:xfrm>
        </p:spPr>
        <p:txBody>
          <a:bodyPr vert="horz" lIns="91440" tIns="45720" rIns="91440" bIns="45720" rtlCol="0" anchor="ctr">
            <a:normAutofit/>
          </a:bodyPr>
          <a:lstStyle/>
          <a:p>
            <a:pPr algn="l" defTabSz="914400">
              <a:lnSpc>
                <a:spcPct val="90000"/>
              </a:lnSpc>
            </a:pPr>
            <a:r>
              <a:rPr lang="en-US" sz="4000" kern="1200" dirty="0">
                <a:solidFill>
                  <a:schemeClr val="tx1"/>
                </a:solidFill>
                <a:latin typeface="+mj-lt"/>
                <a:ea typeface="+mj-ea"/>
                <a:cs typeface="+mj-cs"/>
              </a:rPr>
              <a:t>Recommendations</a:t>
            </a:r>
          </a:p>
        </p:txBody>
      </p:sp>
      <p:graphicFrame>
        <p:nvGraphicFramePr>
          <p:cNvPr id="3" name="Table 2"/>
          <p:cNvGraphicFramePr>
            <a:graphicFrameLocks noGrp="1"/>
          </p:cNvGraphicFramePr>
          <p:nvPr>
            <p:extLst>
              <p:ext uri="{D42A27DB-BD31-4B8C-83A1-F6EECF244321}">
                <p14:modId xmlns:p14="http://schemas.microsoft.com/office/powerpoint/2010/main" val="2468000284"/>
              </p:ext>
            </p:extLst>
          </p:nvPr>
        </p:nvGraphicFramePr>
        <p:xfrm>
          <a:off x="432225" y="1588414"/>
          <a:ext cx="11327550" cy="4337911"/>
        </p:xfrm>
        <a:graphic>
          <a:graphicData uri="http://schemas.openxmlformats.org/drawingml/2006/table">
            <a:tbl>
              <a:tblPr firstRow="1" bandRow="1">
                <a:tableStyleId>{5C22544A-7EE6-4342-B048-85BDC9FD1C3A}</a:tableStyleId>
              </a:tblPr>
              <a:tblGrid>
                <a:gridCol w="3702693">
                  <a:extLst>
                    <a:ext uri="{9D8B030D-6E8A-4147-A177-3AD203B41FA5}">
                      <a16:colId xmlns:a16="http://schemas.microsoft.com/office/drawing/2014/main" val="20000"/>
                    </a:ext>
                  </a:extLst>
                </a:gridCol>
                <a:gridCol w="3818507">
                  <a:extLst>
                    <a:ext uri="{9D8B030D-6E8A-4147-A177-3AD203B41FA5}">
                      <a16:colId xmlns:a16="http://schemas.microsoft.com/office/drawing/2014/main" val="20001"/>
                    </a:ext>
                  </a:extLst>
                </a:gridCol>
                <a:gridCol w="3806350">
                  <a:extLst>
                    <a:ext uri="{9D8B030D-6E8A-4147-A177-3AD203B41FA5}">
                      <a16:colId xmlns:a16="http://schemas.microsoft.com/office/drawing/2014/main" val="20002"/>
                    </a:ext>
                  </a:extLst>
                </a:gridCol>
              </a:tblGrid>
              <a:tr h="339623">
                <a:tc>
                  <a:txBody>
                    <a:bodyPr/>
                    <a:lstStyle/>
                    <a:p>
                      <a:r>
                        <a:rPr lang="en-US" sz="1500"/>
                        <a:t>Key Area</a:t>
                      </a:r>
                    </a:p>
                  </a:txBody>
                  <a:tcPr marL="77187" marR="77187" marT="38593" marB="38593"/>
                </a:tc>
                <a:tc>
                  <a:txBody>
                    <a:bodyPr/>
                    <a:lstStyle/>
                    <a:p>
                      <a:r>
                        <a:rPr lang="en-US" sz="1500"/>
                        <a:t>What Should Be Done</a:t>
                      </a:r>
                    </a:p>
                  </a:txBody>
                  <a:tcPr marL="77187" marR="77187" marT="38593" marB="38593"/>
                </a:tc>
                <a:tc>
                  <a:txBody>
                    <a:bodyPr/>
                    <a:lstStyle/>
                    <a:p>
                      <a:r>
                        <a:rPr lang="en-US" sz="1500"/>
                        <a:t>Why It Matters / Expected Impact</a:t>
                      </a:r>
                    </a:p>
                  </a:txBody>
                  <a:tcPr marL="77187" marR="77187" marT="38593" marB="38593"/>
                </a:tc>
                <a:extLst>
                  <a:ext uri="{0D108BD9-81ED-4DB2-BD59-A6C34878D82A}">
                    <a16:rowId xmlns:a16="http://schemas.microsoft.com/office/drawing/2014/main" val="10000"/>
                  </a:ext>
                </a:extLst>
              </a:tr>
              <a:tr h="571184">
                <a:tc>
                  <a:txBody>
                    <a:bodyPr/>
                    <a:lstStyle/>
                    <a:p>
                      <a:r>
                        <a:rPr lang="en-US" sz="1500"/>
                        <a:t>Mental Health Programs</a:t>
                      </a:r>
                    </a:p>
                  </a:txBody>
                  <a:tcPr marL="77187" marR="77187" marT="38593" marB="38593"/>
                </a:tc>
                <a:tc>
                  <a:txBody>
                    <a:bodyPr/>
                    <a:lstStyle/>
                    <a:p>
                      <a:r>
                        <a:rPr lang="en-US" sz="1500"/>
                        <a:t>Regular counselling and wellbeing workshops should be offered.</a:t>
                      </a:r>
                    </a:p>
                  </a:txBody>
                  <a:tcPr marL="77187" marR="77187" marT="38593" marB="38593"/>
                </a:tc>
                <a:tc>
                  <a:txBody>
                    <a:bodyPr/>
                    <a:lstStyle/>
                    <a:p>
                      <a:r>
                        <a:rPr lang="en-US" sz="1500"/>
                        <a:t>Helps reduce burnout and supports staff morale.</a:t>
                      </a:r>
                    </a:p>
                  </a:txBody>
                  <a:tcPr marL="77187" marR="77187" marT="38593" marB="38593"/>
                </a:tc>
                <a:extLst>
                  <a:ext uri="{0D108BD9-81ED-4DB2-BD59-A6C34878D82A}">
                    <a16:rowId xmlns:a16="http://schemas.microsoft.com/office/drawing/2014/main" val="10001"/>
                  </a:ext>
                </a:extLst>
              </a:tr>
              <a:tr h="571184">
                <a:tc>
                  <a:txBody>
                    <a:bodyPr/>
                    <a:lstStyle/>
                    <a:p>
                      <a:r>
                        <a:rPr lang="en-US" sz="1500"/>
                        <a:t>Leadership Training</a:t>
                      </a:r>
                    </a:p>
                  </a:txBody>
                  <a:tcPr marL="77187" marR="77187" marT="38593" marB="38593"/>
                </a:tc>
                <a:tc>
                  <a:txBody>
                    <a:bodyPr/>
                    <a:lstStyle/>
                    <a:p>
                      <a:r>
                        <a:rPr lang="en-US" sz="1500"/>
                        <a:t>Managers should be trained to handle emotional issues with care.</a:t>
                      </a:r>
                    </a:p>
                  </a:txBody>
                  <a:tcPr marL="77187" marR="77187" marT="38593" marB="38593"/>
                </a:tc>
                <a:tc>
                  <a:txBody>
                    <a:bodyPr/>
                    <a:lstStyle/>
                    <a:p>
                      <a:r>
                        <a:rPr lang="en-US" sz="1500"/>
                        <a:t>Empathetic leadership improves retention and motivation.</a:t>
                      </a:r>
                    </a:p>
                  </a:txBody>
                  <a:tcPr marL="77187" marR="77187" marT="38593" marB="38593"/>
                </a:tc>
                <a:extLst>
                  <a:ext uri="{0D108BD9-81ED-4DB2-BD59-A6C34878D82A}">
                    <a16:rowId xmlns:a16="http://schemas.microsoft.com/office/drawing/2014/main" val="10002"/>
                  </a:ext>
                </a:extLst>
              </a:tr>
              <a:tr h="571184">
                <a:tc>
                  <a:txBody>
                    <a:bodyPr/>
                    <a:lstStyle/>
                    <a:p>
                      <a:r>
                        <a:rPr lang="en-US" sz="1500"/>
                        <a:t>Flexible Scheduling</a:t>
                      </a:r>
                    </a:p>
                  </a:txBody>
                  <a:tcPr marL="77187" marR="77187" marT="38593" marB="38593"/>
                </a:tc>
                <a:tc>
                  <a:txBody>
                    <a:bodyPr/>
                    <a:lstStyle/>
                    <a:p>
                      <a:r>
                        <a:rPr lang="en-US" sz="1500"/>
                        <a:t>Rotating shifts and rest days should be fairly managed.</a:t>
                      </a:r>
                    </a:p>
                  </a:txBody>
                  <a:tcPr marL="77187" marR="77187" marT="38593" marB="38593"/>
                </a:tc>
                <a:tc>
                  <a:txBody>
                    <a:bodyPr/>
                    <a:lstStyle/>
                    <a:p>
                      <a:r>
                        <a:rPr lang="en-US" sz="1500"/>
                        <a:t>Prevents exhaustion and supports work-life balance.</a:t>
                      </a:r>
                    </a:p>
                  </a:txBody>
                  <a:tcPr marL="77187" marR="77187" marT="38593" marB="38593"/>
                </a:tc>
                <a:extLst>
                  <a:ext uri="{0D108BD9-81ED-4DB2-BD59-A6C34878D82A}">
                    <a16:rowId xmlns:a16="http://schemas.microsoft.com/office/drawing/2014/main" val="10003"/>
                  </a:ext>
                </a:extLst>
              </a:tr>
              <a:tr h="571184">
                <a:tc>
                  <a:txBody>
                    <a:bodyPr/>
                    <a:lstStyle/>
                    <a:p>
                      <a:r>
                        <a:rPr lang="en-US" sz="1500"/>
                        <a:t>Open Culture</a:t>
                      </a:r>
                    </a:p>
                  </a:txBody>
                  <a:tcPr marL="77187" marR="77187" marT="38593" marB="38593"/>
                </a:tc>
                <a:tc>
                  <a:txBody>
                    <a:bodyPr/>
                    <a:lstStyle/>
                    <a:p>
                      <a:r>
                        <a:rPr lang="en-US" sz="1500"/>
                        <a:t>Encourage open talk about stress without fear.</a:t>
                      </a:r>
                    </a:p>
                  </a:txBody>
                  <a:tcPr marL="77187" marR="77187" marT="38593" marB="38593"/>
                </a:tc>
                <a:tc>
                  <a:txBody>
                    <a:bodyPr/>
                    <a:lstStyle/>
                    <a:p>
                      <a:r>
                        <a:rPr lang="en-US" sz="1500"/>
                        <a:t>Reduces stigma and builds trust among employees.</a:t>
                      </a:r>
                    </a:p>
                  </a:txBody>
                  <a:tcPr marL="77187" marR="77187" marT="38593" marB="38593"/>
                </a:tc>
                <a:extLst>
                  <a:ext uri="{0D108BD9-81ED-4DB2-BD59-A6C34878D82A}">
                    <a16:rowId xmlns:a16="http://schemas.microsoft.com/office/drawing/2014/main" val="10004"/>
                  </a:ext>
                </a:extLst>
              </a:tr>
              <a:tr h="571184">
                <a:tc>
                  <a:txBody>
                    <a:bodyPr/>
                    <a:lstStyle/>
                    <a:p>
                      <a:r>
                        <a:rPr lang="en-US" sz="1500" dirty="0"/>
                        <a:t>Wellbeing Surveys</a:t>
                      </a:r>
                    </a:p>
                  </a:txBody>
                  <a:tcPr marL="77187" marR="77187" marT="38593" marB="38593"/>
                </a:tc>
                <a:tc>
                  <a:txBody>
                    <a:bodyPr/>
                    <a:lstStyle/>
                    <a:p>
                      <a:r>
                        <a:rPr lang="en-US" sz="1500"/>
                        <a:t>Anonymous surveys should be used to track staff stress.</a:t>
                      </a:r>
                    </a:p>
                  </a:txBody>
                  <a:tcPr marL="77187" marR="77187" marT="38593" marB="38593"/>
                </a:tc>
                <a:tc>
                  <a:txBody>
                    <a:bodyPr/>
                    <a:lstStyle/>
                    <a:p>
                      <a:r>
                        <a:rPr lang="en-US" sz="1500"/>
                        <a:t>Helps identify real issues early for better management.</a:t>
                      </a:r>
                    </a:p>
                  </a:txBody>
                  <a:tcPr marL="77187" marR="77187" marT="38593" marB="38593"/>
                </a:tc>
                <a:extLst>
                  <a:ext uri="{0D108BD9-81ED-4DB2-BD59-A6C34878D82A}">
                    <a16:rowId xmlns:a16="http://schemas.microsoft.com/office/drawing/2014/main" val="10005"/>
                  </a:ext>
                </a:extLst>
              </a:tr>
              <a:tr h="571184">
                <a:tc>
                  <a:txBody>
                    <a:bodyPr/>
                    <a:lstStyle/>
                    <a:p>
                      <a:r>
                        <a:rPr lang="en-US" sz="1500"/>
                        <a:t>Recognition</a:t>
                      </a:r>
                    </a:p>
                  </a:txBody>
                  <a:tcPr marL="77187" marR="77187" marT="38593" marB="38593"/>
                </a:tc>
                <a:tc>
                  <a:txBody>
                    <a:bodyPr/>
                    <a:lstStyle/>
                    <a:p>
                      <a:r>
                        <a:rPr lang="en-US" sz="1500"/>
                        <a:t>Regular appreciation for staff contributions.</a:t>
                      </a:r>
                    </a:p>
                  </a:txBody>
                  <a:tcPr marL="77187" marR="77187" marT="38593" marB="38593"/>
                </a:tc>
                <a:tc>
                  <a:txBody>
                    <a:bodyPr/>
                    <a:lstStyle/>
                    <a:p>
                      <a:r>
                        <a:rPr lang="en-US" sz="1500"/>
                        <a:t>Boosts morale and emotional resilience.</a:t>
                      </a:r>
                    </a:p>
                  </a:txBody>
                  <a:tcPr marL="77187" marR="77187" marT="38593" marB="38593"/>
                </a:tc>
                <a:extLst>
                  <a:ext uri="{0D108BD9-81ED-4DB2-BD59-A6C34878D82A}">
                    <a16:rowId xmlns:a16="http://schemas.microsoft.com/office/drawing/2014/main" val="10006"/>
                  </a:ext>
                </a:extLst>
              </a:tr>
              <a:tr h="571184">
                <a:tc>
                  <a:txBody>
                    <a:bodyPr/>
                    <a:lstStyle/>
                    <a:p>
                      <a:r>
                        <a:rPr lang="en-US" sz="1500"/>
                        <a:t>Supportive Environment</a:t>
                      </a:r>
                    </a:p>
                  </a:txBody>
                  <a:tcPr marL="77187" marR="77187" marT="38593" marB="38593"/>
                </a:tc>
                <a:tc>
                  <a:txBody>
                    <a:bodyPr/>
                    <a:lstStyle/>
                    <a:p>
                      <a:r>
                        <a:rPr lang="en-US" sz="1500"/>
                        <a:t>Provide quiet rest spaces and healthy refreshments.</a:t>
                      </a:r>
                    </a:p>
                  </a:txBody>
                  <a:tcPr marL="77187" marR="77187" marT="38593" marB="38593"/>
                </a:tc>
                <a:tc>
                  <a:txBody>
                    <a:bodyPr/>
                    <a:lstStyle/>
                    <a:p>
                      <a:r>
                        <a:rPr lang="en-US" sz="1500" dirty="0"/>
                        <a:t>Improves comfort and energy during long hours.</a:t>
                      </a:r>
                    </a:p>
                  </a:txBody>
                  <a:tcPr marL="77187" marR="77187" marT="38593" marB="38593"/>
                </a:tc>
                <a:extLst>
                  <a:ext uri="{0D108BD9-81ED-4DB2-BD59-A6C34878D82A}">
                    <a16:rowId xmlns:a16="http://schemas.microsoft.com/office/drawing/2014/main" val="10007"/>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fontScale="55000" lnSpcReduction="20000"/>
          </a:bodyPr>
          <a:lstStyle/>
          <a:p>
            <a:pPr lvl="0"/>
            <a:r>
              <a:rPr lang="en-US" dirty="0" err="1"/>
              <a:t>Batabyal</a:t>
            </a:r>
            <a:r>
              <a:rPr lang="en-US" dirty="0"/>
              <a:t>, D. and Das, D.K. (2019). </a:t>
            </a:r>
            <a:r>
              <a:rPr lang="en-US" i="1" dirty="0"/>
              <a:t>Global trends, practices, and challenges in contemporary tourism and hospitality management</a:t>
            </a:r>
            <a:r>
              <a:rPr lang="en-US" dirty="0"/>
              <a:t>. Hershey, PA: IGI Global.</a:t>
            </a:r>
          </a:p>
          <a:p>
            <a:pPr lvl="0"/>
            <a:r>
              <a:rPr lang="en-US" dirty="0"/>
              <a:t>Ford, R.C. and Sturman, M.C. (2020). </a:t>
            </a:r>
            <a:r>
              <a:rPr lang="en-US" i="1" dirty="0"/>
              <a:t>Managing hospitality organizations : achieving excellence in the guest experience</a:t>
            </a:r>
            <a:r>
              <a:rPr lang="en-US" dirty="0"/>
              <a:t>. Thousand Oaks, California: Sage Publications, Inc.</a:t>
            </a:r>
          </a:p>
          <a:p>
            <a:pPr lvl="0"/>
            <a:r>
              <a:rPr lang="en-US" dirty="0"/>
              <a:t>Image (2022). Mental Health. Available at </a:t>
            </a:r>
            <a:r>
              <a:rPr lang="en-US" dirty="0">
                <a:hlinkClick r:id="rId2"/>
              </a:rPr>
              <a:t>https://media.licdn.com/dms/image/C4D12AQF_uCIeYIbwWA/article-cover_image-shrink_720_1280/0/1630663752942?e=2147483647&amp;v=beta&amp;t=0TPFoHwxr2Y1hwjszfMN3WPIpxIvML6Ss5FqBeU3uuQ</a:t>
            </a:r>
            <a:endParaRPr lang="en-US" dirty="0"/>
          </a:p>
          <a:p>
            <a:pPr lvl="0"/>
            <a:r>
              <a:rPr lang="en-US" dirty="0"/>
              <a:t>Petitta, L. and Ghezzi, V. (2023). Remote, Disconnected, or Detached? Examining the Effects of Psychological Disconnectedness and Cynicism on Employee Performance, Wellbeing, and Work–Family Interface. </a:t>
            </a:r>
            <a:r>
              <a:rPr lang="en-US" i="1" dirty="0"/>
              <a:t>International Journal of Environmental Research and Public Health</a:t>
            </a:r>
            <a:r>
              <a:rPr lang="en-US" dirty="0"/>
              <a:t>, [online] 20(13), p.6318. </a:t>
            </a:r>
            <a:r>
              <a:rPr lang="en-US" dirty="0" err="1"/>
              <a:t>doi:https</a:t>
            </a:r>
            <a:r>
              <a:rPr lang="en-US" dirty="0"/>
              <a:t>://doi.org/10.3390/ijerph20136318.</a:t>
            </a:r>
          </a:p>
          <a:p>
            <a:pPr lvl="0"/>
            <a:r>
              <a:rPr lang="en-US" dirty="0"/>
              <a:t>Santhosh (2023). </a:t>
            </a:r>
            <a:r>
              <a:rPr lang="en-US" i="1" dirty="0"/>
              <a:t>What is empathy in leadership: Tips to become an empathetic leader</a:t>
            </a:r>
            <a:r>
              <a:rPr lang="en-US" dirty="0"/>
              <a:t>. [online] </a:t>
            </a:r>
            <a:r>
              <a:rPr lang="en-US" dirty="0" err="1"/>
              <a:t>CultureMonkey</a:t>
            </a:r>
            <a:r>
              <a:rPr lang="en-US" dirty="0"/>
              <a:t>. Available at: https://www.culturemonkey.io/employee-engagement/empathy-in-leadership/.</a:t>
            </a:r>
          </a:p>
          <a:p>
            <a:r>
              <a:rPr lang="en-US" dirty="0" err="1"/>
              <a:t>Vânia</a:t>
            </a:r>
            <a:r>
              <a:rPr lang="en-US" dirty="0"/>
              <a:t> </a:t>
            </a:r>
            <a:r>
              <a:rPr lang="en-US" dirty="0" err="1"/>
              <a:t>Gonçalves</a:t>
            </a:r>
            <a:r>
              <a:rPr lang="en-US" dirty="0"/>
              <a:t> Costa and Costa, C. (2022). </a:t>
            </a:r>
            <a:r>
              <a:rPr lang="en-US" i="1" dirty="0"/>
              <a:t>Sustainability and competitiveness in the hospitality industry</a:t>
            </a:r>
            <a:r>
              <a:rPr lang="en-US" dirty="0"/>
              <a:t>. Hershey Pa: Business Science Reference.</a:t>
            </a:r>
            <a:endParaRPr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9779</TotalTime>
  <Words>2084</Words>
  <Application>Microsoft Office PowerPoint</Application>
  <PresentationFormat>Widescreen</PresentationFormat>
  <Paragraphs>104</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The Deepening Mental Health Crisis in the Hospitality Industry </vt:lpstr>
      <vt:lpstr>Introduction</vt:lpstr>
      <vt:lpstr>Background and Context</vt:lpstr>
      <vt:lpstr>Literature Review - Key Authors</vt:lpstr>
      <vt:lpstr>Literature Review - Key Themes</vt:lpstr>
      <vt:lpstr>Methodology</vt:lpstr>
      <vt:lpstr>Findings and Discussion</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CTHH</dc:title>
  <dc:creator>Khalilur Rahman (2211971)</dc:creator>
  <cp:lastModifiedBy>Khalilur Rahman (2211971)</cp:lastModifiedBy>
  <cp:revision>34</cp:revision>
  <dcterms:created xsi:type="dcterms:W3CDTF">2025-10-30T22:10:08Z</dcterms:created>
  <dcterms:modified xsi:type="dcterms:W3CDTF">2025-11-06T17:13:09Z</dcterms:modified>
</cp:coreProperties>
</file>