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3DE73-6262-22D9-F27D-39619DA56ED8}" v="78" dt="2022-05-12T17:35:10.406"/>
    <p1510:client id="{375166F3-FFDE-43A8-B2AD-B8C214E87A48}" v="21" dt="2022-05-14T18:54:51.705"/>
    <p1510:client id="{9D009700-ED58-DD9A-581C-55F10B18942B}" v="326" dt="2022-05-02T18:41:30.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my Rouse (2008450)" userId="S::2008450@student.uwtsd.ac.uk::ddabb511-492b-4442-9bd6-50e95e9176f2" providerId="AD" clId="Web-{375166F3-FFDE-43A8-B2AD-B8C214E87A48}"/>
    <pc:docChg chg="modSld">
      <pc:chgData name="Tammy Rouse (2008450)" userId="S::2008450@student.uwtsd.ac.uk::ddabb511-492b-4442-9bd6-50e95e9176f2" providerId="AD" clId="Web-{375166F3-FFDE-43A8-B2AD-B8C214E87A48}" dt="2022-05-14T18:54:51.705" v="13" actId="14100"/>
      <pc:docMkLst>
        <pc:docMk/>
      </pc:docMkLst>
      <pc:sldChg chg="modSp">
        <pc:chgData name="Tammy Rouse (2008450)" userId="S::2008450@student.uwtsd.ac.uk::ddabb511-492b-4442-9bd6-50e95e9176f2" providerId="AD" clId="Web-{375166F3-FFDE-43A8-B2AD-B8C214E87A48}" dt="2022-05-14T18:54:51.705" v="13" actId="14100"/>
        <pc:sldMkLst>
          <pc:docMk/>
          <pc:sldMk cId="288584651" sldId="257"/>
        </pc:sldMkLst>
        <pc:spChg chg="mod">
          <ac:chgData name="Tammy Rouse (2008450)" userId="S::2008450@student.uwtsd.ac.uk::ddabb511-492b-4442-9bd6-50e95e9176f2" providerId="AD" clId="Web-{375166F3-FFDE-43A8-B2AD-B8C214E87A48}" dt="2022-05-14T18:54:51.705" v="13" actId="14100"/>
          <ac:spMkLst>
            <pc:docMk/>
            <pc:sldMk cId="288584651" sldId="257"/>
            <ac:spMk id="2" creationId="{33FFDBCD-3B75-E94E-2B92-E3DF35805A52}"/>
          </ac:spMkLst>
        </pc:spChg>
      </pc:sldChg>
    </pc:docChg>
  </pc:docChgLst>
  <pc:docChgLst>
    <pc:chgData name="Tammy Rouse (2008450)" userId="S::2008450@student.uwtsd.ac.uk::ddabb511-492b-4442-9bd6-50e95e9176f2" providerId="AD" clId="Web-{9D009700-ED58-DD9A-581C-55F10B18942B}"/>
    <pc:docChg chg="addSld delSld modSld addMainMaster delMainMaster">
      <pc:chgData name="Tammy Rouse (2008450)" userId="S::2008450@student.uwtsd.ac.uk::ddabb511-492b-4442-9bd6-50e95e9176f2" providerId="AD" clId="Web-{9D009700-ED58-DD9A-581C-55F10B18942B}" dt="2022-05-02T18:41:30.745" v="299" actId="1076"/>
      <pc:docMkLst>
        <pc:docMk/>
      </pc:docMkLst>
      <pc:sldChg chg="addSp delSp modSp mod setBg modClrScheme chgLayout">
        <pc:chgData name="Tammy Rouse (2008450)" userId="S::2008450@student.uwtsd.ac.uk::ddabb511-492b-4442-9bd6-50e95e9176f2" providerId="AD" clId="Web-{9D009700-ED58-DD9A-581C-55F10B18942B}" dt="2022-05-02T18:41:30.745" v="299" actId="1076"/>
        <pc:sldMkLst>
          <pc:docMk/>
          <pc:sldMk cId="109857222" sldId="256"/>
        </pc:sldMkLst>
        <pc:spChg chg="mod ord">
          <ac:chgData name="Tammy Rouse (2008450)" userId="S::2008450@student.uwtsd.ac.uk::ddabb511-492b-4442-9bd6-50e95e9176f2" providerId="AD" clId="Web-{9D009700-ED58-DD9A-581C-55F10B18942B}" dt="2022-05-02T18:13:11.944" v="80" actId="20577"/>
          <ac:spMkLst>
            <pc:docMk/>
            <pc:sldMk cId="109857222" sldId="256"/>
            <ac:spMk id="2" creationId="{00000000-0000-0000-0000-000000000000}"/>
          </ac:spMkLst>
        </pc:spChg>
        <pc:spChg chg="mod ord">
          <ac:chgData name="Tammy Rouse (2008450)" userId="S::2008450@student.uwtsd.ac.uk::ddabb511-492b-4442-9bd6-50e95e9176f2" providerId="AD" clId="Web-{9D009700-ED58-DD9A-581C-55F10B18942B}" dt="2022-05-02T18:14:56.217" v="88" actId="14100"/>
          <ac:spMkLst>
            <pc:docMk/>
            <pc:sldMk cId="109857222" sldId="256"/>
            <ac:spMk id="3" creationId="{00000000-0000-0000-0000-000000000000}"/>
          </ac:spMkLst>
        </pc:spChg>
        <pc:spChg chg="add mod">
          <ac:chgData name="Tammy Rouse (2008450)" userId="S::2008450@student.uwtsd.ac.uk::ddabb511-492b-4442-9bd6-50e95e9176f2" providerId="AD" clId="Web-{9D009700-ED58-DD9A-581C-55F10B18942B}" dt="2022-05-02T18:13:41.368" v="82" actId="1076"/>
          <ac:spMkLst>
            <pc:docMk/>
            <pc:sldMk cId="109857222" sldId="256"/>
            <ac:spMk id="4" creationId="{D40A2ABB-E40C-EE38-4360-8D4796A501A1}"/>
          </ac:spMkLst>
        </pc:spChg>
        <pc:spChg chg="add del">
          <ac:chgData name="Tammy Rouse (2008450)" userId="S::2008450@student.uwtsd.ac.uk::ddabb511-492b-4442-9bd6-50e95e9176f2" providerId="AD" clId="Web-{9D009700-ED58-DD9A-581C-55F10B18942B}" dt="2022-05-02T18:30:19.389" v="185"/>
          <ac:spMkLst>
            <pc:docMk/>
            <pc:sldMk cId="109857222" sldId="256"/>
            <ac:spMk id="5" creationId="{63E18962-2CF7-3E68-C48A-2A4B86D7A4FC}"/>
          </ac:spMkLst>
        </pc:spChg>
        <pc:spChg chg="add del mod">
          <ac:chgData name="Tammy Rouse (2008450)" userId="S::2008450@student.uwtsd.ac.uk::ddabb511-492b-4442-9bd6-50e95e9176f2" providerId="AD" clId="Web-{9D009700-ED58-DD9A-581C-55F10B18942B}" dt="2022-05-02T18:29:22.947" v="179"/>
          <ac:spMkLst>
            <pc:docMk/>
            <pc:sldMk cId="109857222" sldId="256"/>
            <ac:spMk id="6" creationId="{E699D779-76A4-3BE4-A70D-4800DDE8CD0E}"/>
          </ac:spMkLst>
        </pc:spChg>
        <pc:spChg chg="add del mod">
          <ac:chgData name="Tammy Rouse (2008450)" userId="S::2008450@student.uwtsd.ac.uk::ddabb511-492b-4442-9bd6-50e95e9176f2" providerId="AD" clId="Web-{9D009700-ED58-DD9A-581C-55F10B18942B}" dt="2022-05-02T18:30:25.483" v="187"/>
          <ac:spMkLst>
            <pc:docMk/>
            <pc:sldMk cId="109857222" sldId="256"/>
            <ac:spMk id="7" creationId="{9E1F51AA-1947-BEFA-7984-CB9178594FB0}"/>
          </ac:spMkLst>
        </pc:spChg>
        <pc:spChg chg="add del mod">
          <ac:chgData name="Tammy Rouse (2008450)" userId="S::2008450@student.uwtsd.ac.uk::ddabb511-492b-4442-9bd6-50e95e9176f2" providerId="AD" clId="Web-{9D009700-ED58-DD9A-581C-55F10B18942B}" dt="2022-05-02T18:31:01.095" v="196"/>
          <ac:spMkLst>
            <pc:docMk/>
            <pc:sldMk cId="109857222" sldId="256"/>
            <ac:spMk id="8" creationId="{E753732F-EB29-A18F-BAF2-33BFE015A552}"/>
          </ac:spMkLst>
        </pc:spChg>
        <pc:spChg chg="add mod">
          <ac:chgData name="Tammy Rouse (2008450)" userId="S::2008450@student.uwtsd.ac.uk::ddabb511-492b-4442-9bd6-50e95e9176f2" providerId="AD" clId="Web-{9D009700-ED58-DD9A-581C-55F10B18942B}" dt="2022-05-02T18:33:00.243" v="212" actId="14100"/>
          <ac:spMkLst>
            <pc:docMk/>
            <pc:sldMk cId="109857222" sldId="256"/>
            <ac:spMk id="9" creationId="{3B730C1D-E894-065A-34FA-9875BE5A9AC8}"/>
          </ac:spMkLst>
        </pc:spChg>
        <pc:spChg chg="add mod">
          <ac:chgData name="Tammy Rouse (2008450)" userId="S::2008450@student.uwtsd.ac.uk::ddabb511-492b-4442-9bd6-50e95e9176f2" providerId="AD" clId="Web-{9D009700-ED58-DD9A-581C-55F10B18942B}" dt="2022-05-02T18:41:30.745" v="299" actId="1076"/>
          <ac:spMkLst>
            <pc:docMk/>
            <pc:sldMk cId="109857222" sldId="256"/>
            <ac:spMk id="10" creationId="{DFD63DDA-E408-DB45-6A27-8BCC7F1632E5}"/>
          </ac:spMkLst>
        </pc:spChg>
        <pc:spChg chg="add mod">
          <ac:chgData name="Tammy Rouse (2008450)" userId="S::2008450@student.uwtsd.ac.uk::ddabb511-492b-4442-9bd6-50e95e9176f2" providerId="AD" clId="Web-{9D009700-ED58-DD9A-581C-55F10B18942B}" dt="2022-05-02T18:41:07.228" v="295" actId="1076"/>
          <ac:spMkLst>
            <pc:docMk/>
            <pc:sldMk cId="109857222" sldId="256"/>
            <ac:spMk id="11" creationId="{946C0B5B-E672-8B38-4131-1A9AC97B1EFF}"/>
          </ac:spMkLst>
        </pc:spChg>
        <pc:spChg chg="add mod">
          <ac:chgData name="Tammy Rouse (2008450)" userId="S::2008450@student.uwtsd.ac.uk::ddabb511-492b-4442-9bd6-50e95e9176f2" providerId="AD" clId="Web-{9D009700-ED58-DD9A-581C-55F10B18942B}" dt="2022-05-02T18:40:52.696" v="293" actId="14100"/>
          <ac:spMkLst>
            <pc:docMk/>
            <pc:sldMk cId="109857222" sldId="256"/>
            <ac:spMk id="12" creationId="{BAABAB83-9587-EFA3-486C-9CF200FE1B91}"/>
          </ac:spMkLst>
        </pc:spChg>
        <pc:spChg chg="add mod">
          <ac:chgData name="Tammy Rouse (2008450)" userId="S::2008450@student.uwtsd.ac.uk::ddabb511-492b-4442-9bd6-50e95e9176f2" providerId="AD" clId="Web-{9D009700-ED58-DD9A-581C-55F10B18942B}" dt="2022-05-02T18:39:46.879" v="279" actId="14100"/>
          <ac:spMkLst>
            <pc:docMk/>
            <pc:sldMk cId="109857222" sldId="256"/>
            <ac:spMk id="13" creationId="{594D1F7C-7E7F-3657-B72B-E637AA2B804B}"/>
          </ac:spMkLst>
        </pc:spChg>
        <pc:spChg chg="add mod">
          <ac:chgData name="Tammy Rouse (2008450)" userId="S::2008450@student.uwtsd.ac.uk::ddabb511-492b-4442-9bd6-50e95e9176f2" providerId="AD" clId="Web-{9D009700-ED58-DD9A-581C-55F10B18942B}" dt="2022-05-02T18:40:42.258" v="291" actId="14100"/>
          <ac:spMkLst>
            <pc:docMk/>
            <pc:sldMk cId="109857222" sldId="256"/>
            <ac:spMk id="14" creationId="{A30C4BB1-B90A-423B-EC01-8D3DB7567426}"/>
          </ac:spMkLst>
        </pc:spChg>
        <pc:spChg chg="add mod">
          <ac:chgData name="Tammy Rouse (2008450)" userId="S::2008450@student.uwtsd.ac.uk::ddabb511-492b-4442-9bd6-50e95e9176f2" providerId="AD" clId="Web-{9D009700-ED58-DD9A-581C-55F10B18942B}" dt="2022-05-02T18:40:49.477" v="292" actId="14100"/>
          <ac:spMkLst>
            <pc:docMk/>
            <pc:sldMk cId="109857222" sldId="256"/>
            <ac:spMk id="15" creationId="{46754250-DE69-7A86-28A9-DF845B947AA2}"/>
          </ac:spMkLst>
        </pc:spChg>
        <pc:spChg chg="add mod">
          <ac:chgData name="Tammy Rouse (2008450)" userId="S::2008450@student.uwtsd.ac.uk::ddabb511-492b-4442-9bd6-50e95e9176f2" providerId="AD" clId="Web-{9D009700-ED58-DD9A-581C-55F10B18942B}" dt="2022-05-02T18:39:54.629" v="281" actId="14100"/>
          <ac:spMkLst>
            <pc:docMk/>
            <pc:sldMk cId="109857222" sldId="256"/>
            <ac:spMk id="16" creationId="{A810AF97-2B99-9267-DEC6-E61622075CDA}"/>
          </ac:spMkLst>
        </pc:spChg>
      </pc:sldChg>
      <pc:sldChg chg="addSp modSp new">
        <pc:chgData name="Tammy Rouse (2008450)" userId="S::2008450@student.uwtsd.ac.uk::ddabb511-492b-4442-9bd6-50e95e9176f2" providerId="AD" clId="Web-{9D009700-ED58-DD9A-581C-55F10B18942B}" dt="2022-05-02T18:24:23.850" v="143" actId="20577"/>
        <pc:sldMkLst>
          <pc:docMk/>
          <pc:sldMk cId="288584651" sldId="257"/>
        </pc:sldMkLst>
        <pc:spChg chg="add mod">
          <ac:chgData name="Tammy Rouse (2008450)" userId="S::2008450@student.uwtsd.ac.uk::ddabb511-492b-4442-9bd6-50e95e9176f2" providerId="AD" clId="Web-{9D009700-ED58-DD9A-581C-55F10B18942B}" dt="2022-05-02T18:24:23.850" v="143" actId="20577"/>
          <ac:spMkLst>
            <pc:docMk/>
            <pc:sldMk cId="288584651" sldId="257"/>
            <ac:spMk id="2" creationId="{33FFDBCD-3B75-E94E-2B92-E3DF35805A52}"/>
          </ac:spMkLst>
        </pc:spChg>
      </pc:sldChg>
      <pc:sldChg chg="addSp modSp new del mod setBg">
        <pc:chgData name="Tammy Rouse (2008450)" userId="S::2008450@student.uwtsd.ac.uk::ddabb511-492b-4442-9bd6-50e95e9176f2" providerId="AD" clId="Web-{9D009700-ED58-DD9A-581C-55F10B18942B}" dt="2022-05-02T18:21:02.368" v="116"/>
        <pc:sldMkLst>
          <pc:docMk/>
          <pc:sldMk cId="1581167227" sldId="257"/>
        </pc:sldMkLst>
        <pc:spChg chg="add mod">
          <ac:chgData name="Tammy Rouse (2008450)" userId="S::2008450@student.uwtsd.ac.uk::ddabb511-492b-4442-9bd6-50e95e9176f2" providerId="AD" clId="Web-{9D009700-ED58-DD9A-581C-55F10B18942B}" dt="2022-05-02T18:18:16.826" v="100"/>
          <ac:spMkLst>
            <pc:docMk/>
            <pc:sldMk cId="1581167227" sldId="257"/>
            <ac:spMk id="2" creationId="{F67111B7-632A-BCB8-8C33-F1D4D1E52E90}"/>
          </ac:spMkLst>
        </pc:spChg>
        <pc:spChg chg="add mod">
          <ac:chgData name="Tammy Rouse (2008450)" userId="S::2008450@student.uwtsd.ac.uk::ddabb511-492b-4442-9bd6-50e95e9176f2" providerId="AD" clId="Web-{9D009700-ED58-DD9A-581C-55F10B18942B}" dt="2022-05-02T18:19:16.533" v="106" actId="1076"/>
          <ac:spMkLst>
            <pc:docMk/>
            <pc:sldMk cId="1581167227" sldId="257"/>
            <ac:spMk id="3" creationId="{28313789-78FA-FEBA-E521-182812E80DB9}"/>
          </ac:spMkLst>
        </pc:spChg>
        <pc:spChg chg="add mod">
          <ac:chgData name="Tammy Rouse (2008450)" userId="S::2008450@student.uwtsd.ac.uk::ddabb511-492b-4442-9bd6-50e95e9176f2" providerId="AD" clId="Web-{9D009700-ED58-DD9A-581C-55F10B18942B}" dt="2022-05-02T18:20:44.179" v="115" actId="20577"/>
          <ac:spMkLst>
            <pc:docMk/>
            <pc:sldMk cId="1581167227" sldId="257"/>
            <ac:spMk id="4" creationId="{24C44013-A956-882D-26CA-32CE12B58A41}"/>
          </ac:spMkLst>
        </pc:spChg>
      </pc:sldChg>
      <pc:sldMasterChg chg="del delSldLayout">
        <pc:chgData name="Tammy Rouse (2008450)" userId="S::2008450@student.uwtsd.ac.uk::ddabb511-492b-4442-9bd6-50e95e9176f2" providerId="AD" clId="Web-{9D009700-ED58-DD9A-581C-55F10B18942B}" dt="2022-05-02T17:59:52.642" v="3"/>
        <pc:sldMasterMkLst>
          <pc:docMk/>
          <pc:sldMasterMk cId="2460954070" sldId="2147483660"/>
        </pc:sldMasterMkLst>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2385387890" sldId="2147483661"/>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949138452" sldId="2147483662"/>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2591524520" sldId="2147483663"/>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1203092039" sldId="2147483664"/>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3733172339" sldId="2147483665"/>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3210312558" sldId="2147483666"/>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3146388984" sldId="2147483667"/>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3171841454" sldId="2147483668"/>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1718958274" sldId="2147483669"/>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2202905451" sldId="2147483670"/>
          </pc:sldLayoutMkLst>
        </pc:sldLayoutChg>
        <pc:sldLayoutChg chg="del">
          <pc:chgData name="Tammy Rouse (2008450)" userId="S::2008450@student.uwtsd.ac.uk::ddabb511-492b-4442-9bd6-50e95e9176f2" providerId="AD" clId="Web-{9D009700-ED58-DD9A-581C-55F10B18942B}" dt="2022-05-02T17:59:52.642" v="3"/>
          <pc:sldLayoutMkLst>
            <pc:docMk/>
            <pc:sldMasterMk cId="2460954070" sldId="2147483660"/>
            <pc:sldLayoutMk cId="3479445657" sldId="2147483671"/>
          </pc:sldLayoutMkLst>
        </pc:sldLayoutChg>
      </pc:sldMasterChg>
      <pc:sldMasterChg chg="add del addSldLayout delSldLayout modSldLayout">
        <pc:chgData name="Tammy Rouse (2008450)" userId="S::2008450@student.uwtsd.ac.uk::ddabb511-492b-4442-9bd6-50e95e9176f2" providerId="AD" clId="Web-{9D009700-ED58-DD9A-581C-55F10B18942B}" dt="2022-05-02T18:00:06.909" v="4"/>
        <pc:sldMasterMkLst>
          <pc:docMk/>
          <pc:sldMasterMk cId="2562059661" sldId="2147483672"/>
        </pc:sldMasterMkLst>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738622719" sldId="2147483673"/>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2717156859" sldId="2147483674"/>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2739477393" sldId="2147483675"/>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3207621993" sldId="2147483676"/>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3816280219" sldId="2147483677"/>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3253739861" sldId="2147483678"/>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447639496" sldId="2147483679"/>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911727063" sldId="2147483680"/>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3366613603" sldId="2147483681"/>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2074153486" sldId="2147483682"/>
          </pc:sldLayoutMkLst>
        </pc:sldLayoutChg>
        <pc:sldLayoutChg chg="add del mod replId">
          <pc:chgData name="Tammy Rouse (2008450)" userId="S::2008450@student.uwtsd.ac.uk::ddabb511-492b-4442-9bd6-50e95e9176f2" providerId="AD" clId="Web-{9D009700-ED58-DD9A-581C-55F10B18942B}" dt="2022-05-02T18:00:06.909" v="4"/>
          <pc:sldLayoutMkLst>
            <pc:docMk/>
            <pc:sldMasterMk cId="2562059661" sldId="2147483672"/>
            <pc:sldLayoutMk cId="728195454" sldId="2147483683"/>
          </pc:sldLayoutMkLst>
        </pc:sldLayoutChg>
      </pc:sldMasterChg>
      <pc:sldMasterChg chg="add del addSldLayout delSldLayout modSldLayout">
        <pc:chgData name="Tammy Rouse (2008450)" userId="S::2008450@student.uwtsd.ac.uk::ddabb511-492b-4442-9bd6-50e95e9176f2" providerId="AD" clId="Web-{9D009700-ED58-DD9A-581C-55F10B18942B}" dt="2022-05-02T18:01:55.260" v="15"/>
        <pc:sldMasterMkLst>
          <pc:docMk/>
          <pc:sldMasterMk cId="50398331" sldId="2147483684"/>
        </pc:sldMasterMkLst>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1017751156" sldId="2147483685"/>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1202735529" sldId="2147483686"/>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1906602857" sldId="2147483687"/>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3772542915" sldId="2147483688"/>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2318942862" sldId="2147483689"/>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1384758755" sldId="2147483690"/>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183223683" sldId="2147483691"/>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2393868764" sldId="2147483692"/>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241140684" sldId="2147483693"/>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3616594991" sldId="2147483694"/>
          </pc:sldLayoutMkLst>
        </pc:sldLayoutChg>
        <pc:sldLayoutChg chg="add del mod replId">
          <pc:chgData name="Tammy Rouse (2008450)" userId="S::2008450@student.uwtsd.ac.uk::ddabb511-492b-4442-9bd6-50e95e9176f2" providerId="AD" clId="Web-{9D009700-ED58-DD9A-581C-55F10B18942B}" dt="2022-05-02T18:01:55.260" v="15"/>
          <pc:sldLayoutMkLst>
            <pc:docMk/>
            <pc:sldMasterMk cId="50398331" sldId="2147483684"/>
            <pc:sldLayoutMk cId="2392374203" sldId="2147483695"/>
          </pc:sldLayoutMkLst>
        </pc:sldLayoutChg>
      </pc:sldMasterChg>
      <pc:sldMasterChg chg="add addSldLayout modSldLayout">
        <pc:chgData name="Tammy Rouse (2008450)" userId="S::2008450@student.uwtsd.ac.uk::ddabb511-492b-4442-9bd6-50e95e9176f2" providerId="AD" clId="Web-{9D009700-ED58-DD9A-581C-55F10B18942B}" dt="2022-05-02T18:01:55.260" v="15"/>
        <pc:sldMasterMkLst>
          <pc:docMk/>
          <pc:sldMasterMk cId="2928995854" sldId="2147483696"/>
        </pc:sldMasterMkLst>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3696578654" sldId="2147483697"/>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2169158115" sldId="2147483698"/>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736360775" sldId="2147483699"/>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3162350075" sldId="2147483700"/>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3287518859" sldId="2147483701"/>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352768335" sldId="2147483702"/>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1982933778" sldId="2147483703"/>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421796263" sldId="2147483704"/>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4006372518" sldId="2147483705"/>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1783792069" sldId="2147483706"/>
          </pc:sldLayoutMkLst>
        </pc:sldLayoutChg>
        <pc:sldLayoutChg chg="add mod replId">
          <pc:chgData name="Tammy Rouse (2008450)" userId="S::2008450@student.uwtsd.ac.uk::ddabb511-492b-4442-9bd6-50e95e9176f2" providerId="AD" clId="Web-{9D009700-ED58-DD9A-581C-55F10B18942B}" dt="2022-05-02T18:01:55.260" v="15"/>
          <pc:sldLayoutMkLst>
            <pc:docMk/>
            <pc:sldMasterMk cId="2928995854" sldId="2147483696"/>
            <pc:sldLayoutMk cId="2705844160" sldId="2147483707"/>
          </pc:sldLayoutMkLst>
        </pc:sldLayoutChg>
      </pc:sldMasterChg>
    </pc:docChg>
  </pc:docChgLst>
  <pc:docChgLst>
    <pc:chgData name="Tammy Rouse (2008450)" userId="S::2008450@student.uwtsd.ac.uk::ddabb511-492b-4442-9bd6-50e95e9176f2" providerId="AD" clId="Web-{03A3DE73-6262-22D9-F27D-39619DA56ED8}"/>
    <pc:docChg chg="modSld">
      <pc:chgData name="Tammy Rouse (2008450)" userId="S::2008450@student.uwtsd.ac.uk::ddabb511-492b-4442-9bd6-50e95e9176f2" providerId="AD" clId="Web-{03A3DE73-6262-22D9-F27D-39619DA56ED8}" dt="2022-05-12T17:35:10.406" v="83" actId="20577"/>
      <pc:docMkLst>
        <pc:docMk/>
      </pc:docMkLst>
      <pc:sldChg chg="delSp modSp">
        <pc:chgData name="Tammy Rouse (2008450)" userId="S::2008450@student.uwtsd.ac.uk::ddabb511-492b-4442-9bd6-50e95e9176f2" providerId="AD" clId="Web-{03A3DE73-6262-22D9-F27D-39619DA56ED8}" dt="2022-05-12T17:35:10.406" v="83" actId="20577"/>
        <pc:sldMkLst>
          <pc:docMk/>
          <pc:sldMk cId="109857222" sldId="256"/>
        </pc:sldMkLst>
        <pc:spChg chg="del mod">
          <ac:chgData name="Tammy Rouse (2008450)" userId="S::2008450@student.uwtsd.ac.uk::ddabb511-492b-4442-9bd6-50e95e9176f2" providerId="AD" clId="Web-{03A3DE73-6262-22D9-F27D-39619DA56ED8}" dt="2022-05-12T17:14:55.881" v="14"/>
          <ac:spMkLst>
            <pc:docMk/>
            <pc:sldMk cId="109857222" sldId="256"/>
            <ac:spMk id="9" creationId="{3B730C1D-E894-065A-34FA-9875BE5A9AC8}"/>
          </ac:spMkLst>
        </pc:spChg>
        <pc:spChg chg="mod">
          <ac:chgData name="Tammy Rouse (2008450)" userId="S::2008450@student.uwtsd.ac.uk::ddabb511-492b-4442-9bd6-50e95e9176f2" providerId="AD" clId="Web-{03A3DE73-6262-22D9-F27D-39619DA56ED8}" dt="2022-05-12T16:52:20.385" v="2" actId="20577"/>
          <ac:spMkLst>
            <pc:docMk/>
            <pc:sldMk cId="109857222" sldId="256"/>
            <ac:spMk id="10" creationId="{DFD63DDA-E408-DB45-6A27-8BCC7F1632E5}"/>
          </ac:spMkLst>
        </pc:spChg>
        <pc:spChg chg="mod">
          <ac:chgData name="Tammy Rouse (2008450)" userId="S::2008450@student.uwtsd.ac.uk::ddabb511-492b-4442-9bd6-50e95e9176f2" providerId="AD" clId="Web-{03A3DE73-6262-22D9-F27D-39619DA56ED8}" dt="2022-05-12T17:25:25.769" v="57" actId="14100"/>
          <ac:spMkLst>
            <pc:docMk/>
            <pc:sldMk cId="109857222" sldId="256"/>
            <ac:spMk id="11" creationId="{946C0B5B-E672-8B38-4131-1A9AC97B1EFF}"/>
          </ac:spMkLst>
        </pc:spChg>
        <pc:spChg chg="mod">
          <ac:chgData name="Tammy Rouse (2008450)" userId="S::2008450@student.uwtsd.ac.uk::ddabb511-492b-4442-9bd6-50e95e9176f2" providerId="AD" clId="Web-{03A3DE73-6262-22D9-F27D-39619DA56ED8}" dt="2022-05-12T17:28:55.211" v="68" actId="14100"/>
          <ac:spMkLst>
            <pc:docMk/>
            <pc:sldMk cId="109857222" sldId="256"/>
            <ac:spMk id="12" creationId="{BAABAB83-9587-EFA3-486C-9CF200FE1B91}"/>
          </ac:spMkLst>
        </pc:spChg>
        <pc:spChg chg="mod">
          <ac:chgData name="Tammy Rouse (2008450)" userId="S::2008450@student.uwtsd.ac.uk::ddabb511-492b-4442-9bd6-50e95e9176f2" providerId="AD" clId="Web-{03A3DE73-6262-22D9-F27D-39619DA56ED8}" dt="2022-05-12T17:35:10.406" v="83" actId="20577"/>
          <ac:spMkLst>
            <pc:docMk/>
            <pc:sldMk cId="109857222" sldId="256"/>
            <ac:spMk id="13" creationId="{594D1F7C-7E7F-3657-B72B-E637AA2B804B}"/>
          </ac:spMkLst>
        </pc:spChg>
        <pc:spChg chg="mod">
          <ac:chgData name="Tammy Rouse (2008450)" userId="S::2008450@student.uwtsd.ac.uk::ddabb511-492b-4442-9bd6-50e95e9176f2" providerId="AD" clId="Web-{03A3DE73-6262-22D9-F27D-39619DA56ED8}" dt="2022-05-12T17:25:30.488" v="58" actId="14100"/>
          <ac:spMkLst>
            <pc:docMk/>
            <pc:sldMk cId="109857222" sldId="256"/>
            <ac:spMk id="14" creationId="{A30C4BB1-B90A-423B-EC01-8D3DB7567426}"/>
          </ac:spMkLst>
        </pc:spChg>
        <pc:spChg chg="mod">
          <ac:chgData name="Tammy Rouse (2008450)" userId="S::2008450@student.uwtsd.ac.uk::ddabb511-492b-4442-9bd6-50e95e9176f2" providerId="AD" clId="Web-{03A3DE73-6262-22D9-F27D-39619DA56ED8}" dt="2022-05-12T17:31:19.338" v="72" actId="20577"/>
          <ac:spMkLst>
            <pc:docMk/>
            <pc:sldMk cId="109857222" sldId="256"/>
            <ac:spMk id="15" creationId="{46754250-DE69-7A86-28A9-DF845B947AA2}"/>
          </ac:spMkLst>
        </pc:spChg>
        <pc:spChg chg="mod">
          <ac:chgData name="Tammy Rouse (2008450)" userId="S::2008450@student.uwtsd.ac.uk::ddabb511-492b-4442-9bd6-50e95e9176f2" providerId="AD" clId="Web-{03A3DE73-6262-22D9-F27D-39619DA56ED8}" dt="2022-05-12T17:16:51.337" v="27" actId="14100"/>
          <ac:spMkLst>
            <pc:docMk/>
            <pc:sldMk cId="109857222" sldId="256"/>
            <ac:spMk id="16" creationId="{A810AF97-2B99-9267-DEC6-E61622075C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6578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9158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6360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62350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7518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768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2933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796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06372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83792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0584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289958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roquest.com/docview/1803285295?parentSessionId=XLAVCavfk39ZEE6UoVGHWT5LN2qPoY7I%2FbCmj%2F0k4wM%3D&amp;pq-origsite=primo&amp;accountid=130472" TargetMode="External"/><Relationship Id="rId13" Type="http://schemas.openxmlformats.org/officeDocument/2006/relationships/hyperlink" Target="https://www.nhs.uk/conditions/dyslexia/living-with/" TargetMode="External"/><Relationship Id="rId18" Type="http://schemas.openxmlformats.org/officeDocument/2006/relationships/hyperlink" Target="https://gov.wales/sites/default/files/statistics-and-research/2019-08/120824-current-literacy-dyslexia-provision-en.pdf" TargetMode="External"/><Relationship Id="rId3" Type="http://schemas.openxmlformats.org/officeDocument/2006/relationships/hyperlink" Target="https://www.bdadyslexia.org.uk/services/assessments/diagnostic-assessments" TargetMode="External"/><Relationship Id="rId21" Type="http://schemas.openxmlformats.org/officeDocument/2006/relationships/hyperlink" Target="https://www.dyslexia.com/articles/2007-Literacy-Today.pdf" TargetMode="External"/><Relationship Id="rId7" Type="http://schemas.openxmlformats.org/officeDocument/2006/relationships/hyperlink" Target="https://childmind.org/guide/parents-guide-to-dyslexia/#block_0b1dcc49-9f4c-407e-898c-e0a27baa666d" TargetMode="External"/><Relationship Id="rId12" Type="http://schemas.openxmlformats.org/officeDocument/2006/relationships/hyperlink" Target="https://111.wales.nhs.uk/Dyslexia/" TargetMode="External"/><Relationship Id="rId17" Type="http://schemas.openxmlformats.org/officeDocument/2006/relationships/hyperlink" Target="http://www.thetotallearningcenter.com/2017/03/understanding-dyslexia-near-red-bank/" TargetMode="External"/><Relationship Id="rId2" Type="http://schemas.openxmlformats.org/officeDocument/2006/relationships/hyperlink" Target="https://education.alot.com/k-12/pros-and-cons-of-being-a-special-education-teacher--9892" TargetMode="External"/><Relationship Id="rId16" Type="http://schemas.openxmlformats.org/officeDocument/2006/relationships/hyperlink" Target="https://www.unicef.org.uk/rights-respecting-schools/resources/teaching-resources/guidance-assemblies-lessons/special-schools-convention/" TargetMode="External"/><Relationship Id="rId20" Type="http://schemas.openxmlformats.org/officeDocument/2006/relationships/hyperlink" Target="https://gov.wales/additional-learning-needs-aln-system-parents-guide-html" TargetMode="External"/><Relationship Id="rId1" Type="http://schemas.openxmlformats.org/officeDocument/2006/relationships/slideLayout" Target="../slideLayouts/slideLayout7.xml"/><Relationship Id="rId6" Type="http://schemas.openxmlformats.org/officeDocument/2006/relationships/hyperlink" Target="https://challengingbehavior.cbcs.usf.edu/docs/whatworks/WhatWorksBrief_12.pdf" TargetMode="External"/><Relationship Id="rId11" Type="http://schemas.openxmlformats.org/officeDocument/2006/relationships/hyperlink" Target="https://www.nhs.uk/conditions/dyslexia/diagnosis/" TargetMode="External"/><Relationship Id="rId5" Type="http://schemas.openxmlformats.org/officeDocument/2006/relationships/hyperlink" Target="https://www.bdadyslexia.org.uk/news/definition-of-dyslexia" TargetMode="External"/><Relationship Id="rId15" Type="http://schemas.openxmlformats.org/officeDocument/2006/relationships/hyperlink" Target="https://www.understood.org/en/articles/a-day-in-the-life-of-a-child-with-dyslexia" TargetMode="External"/><Relationship Id="rId10" Type="http://schemas.openxmlformats.org/officeDocument/2006/relationships/hyperlink" Target="https://greatergood.berkeley.edu/article/item/six_ways_to_help_your_child_deal_with_social_exclusion" TargetMode="External"/><Relationship Id="rId19" Type="http://schemas.openxmlformats.org/officeDocument/2006/relationships/hyperlink" Target="https://gov.wales/sites/default/files/publications/2021-03/the-additional-learning-needs-code-for-wales-2021.pdf" TargetMode="External"/><Relationship Id="rId4" Type="http://schemas.openxmlformats.org/officeDocument/2006/relationships/hyperlink" Target="https://www.bdadyslexia.org.uk/advice/children/is-my-child-dyslexic/signs-of-dyslexia-early-years" TargetMode="External"/><Relationship Id="rId9" Type="http://schemas.openxmlformats.org/officeDocument/2006/relationships/hyperlink" Target="https://www.dyslexic.com/helping-your-student-with-dyslexia-learn-5-strategies-to-rely-on/" TargetMode="External"/><Relationship Id="rId14" Type="http://schemas.openxmlformats.org/officeDocument/2006/relationships/hyperlink" Target="https://www.ocushield.com/blogs/bluelight/coloured-overlays-could-help-your-child-read-better?currency=GB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5397"/>
            <a:ext cx="9144000" cy="881380"/>
          </a:xfrm>
        </p:spPr>
        <p:txBody>
          <a:bodyPr>
            <a:normAutofit/>
          </a:bodyPr>
          <a:lstStyle/>
          <a:p>
            <a:endParaRPr lang="en-GB" sz="2000">
              <a:latin typeface="Arial"/>
              <a:ea typeface="Calibri Light"/>
              <a:cs typeface="Calibri Light"/>
            </a:endParaRPr>
          </a:p>
        </p:txBody>
      </p:sp>
      <p:sp>
        <p:nvSpPr>
          <p:cNvPr id="3" name="Subtitle 2"/>
          <p:cNvSpPr>
            <a:spLocks noGrp="1"/>
          </p:cNvSpPr>
          <p:nvPr>
            <p:ph type="subTitle" idx="1"/>
          </p:nvPr>
        </p:nvSpPr>
        <p:spPr>
          <a:xfrm>
            <a:off x="16285844" y="2259965"/>
            <a:ext cx="7215188" cy="1584325"/>
          </a:xfrm>
        </p:spPr>
        <p:txBody>
          <a:bodyPr/>
          <a:lstStyle/>
          <a:p>
            <a:endParaRPr lang="en-GB"/>
          </a:p>
        </p:txBody>
      </p:sp>
      <p:sp>
        <p:nvSpPr>
          <p:cNvPr id="4" name="Flowchart: Punched Tape 3">
            <a:extLst>
              <a:ext uri="{FF2B5EF4-FFF2-40B4-BE49-F238E27FC236}">
                <a16:creationId xmlns:a16="http://schemas.microsoft.com/office/drawing/2014/main" id="{D40A2ABB-E40C-EE38-4360-8D4796A501A1}"/>
              </a:ext>
            </a:extLst>
          </p:cNvPr>
          <p:cNvSpPr/>
          <p:nvPr/>
        </p:nvSpPr>
        <p:spPr>
          <a:xfrm>
            <a:off x="3327082" y="-858"/>
            <a:ext cx="6233160" cy="9982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Calibri"/>
                <a:cs typeface="Calibri"/>
              </a:rPr>
              <a:t>2008450                                                   ECEY6006</a:t>
            </a:r>
          </a:p>
          <a:p>
            <a:pPr algn="ctr"/>
            <a:r>
              <a:rPr lang="en-GB" sz="2000" b="1">
                <a:latin typeface="Arial"/>
                <a:ea typeface="Calibri"/>
                <a:cs typeface="Calibri"/>
              </a:rPr>
              <a:t>Dyslexia</a:t>
            </a:r>
          </a:p>
        </p:txBody>
      </p:sp>
      <p:sp>
        <p:nvSpPr>
          <p:cNvPr id="10" name="Rectangle: Rounded Corners 9">
            <a:extLst>
              <a:ext uri="{FF2B5EF4-FFF2-40B4-BE49-F238E27FC236}">
                <a16:creationId xmlns:a16="http://schemas.microsoft.com/office/drawing/2014/main" id="{DFD63DDA-E408-DB45-6A27-8BCC7F1632E5}"/>
              </a:ext>
            </a:extLst>
          </p:cNvPr>
          <p:cNvSpPr/>
          <p:nvPr/>
        </p:nvSpPr>
        <p:spPr>
          <a:xfrm>
            <a:off x="215265" y="6014085"/>
            <a:ext cx="11757660" cy="8458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b="1" dirty="0">
                <a:ea typeface="+mn-lt"/>
                <a:cs typeface="+mn-lt"/>
              </a:rPr>
              <a:t>CONCLUSION</a:t>
            </a:r>
            <a:endParaRPr lang="en-GB" sz="1000" dirty="0">
              <a:ea typeface="+mn-lt"/>
              <a:cs typeface="+mn-lt"/>
            </a:endParaRPr>
          </a:p>
          <a:p>
            <a:pPr algn="just"/>
            <a:r>
              <a:rPr lang="en-GB" sz="1000" dirty="0">
                <a:ea typeface="+mn-lt"/>
                <a:cs typeface="+mn-lt"/>
              </a:rPr>
              <a:t>Dyslexia is neurodevelopmental learning need; the effects are predominantly associated with reading and spelling. Many barriers can be faced for children with dyslexia, however, with sufficient strategies in place, a positive outcome is possible, academically, socially and emotionally with the correct support system. British Dyslexia Association (2019).</a:t>
            </a:r>
          </a:p>
          <a:p>
            <a:pPr algn="ctr"/>
            <a:endParaRPr lang="en-GB" dirty="0">
              <a:ea typeface="Calibri"/>
              <a:cs typeface="Calibri"/>
            </a:endParaRPr>
          </a:p>
        </p:txBody>
      </p:sp>
      <p:sp>
        <p:nvSpPr>
          <p:cNvPr id="11" name="Rectangle: Rounded Corners 10">
            <a:extLst>
              <a:ext uri="{FF2B5EF4-FFF2-40B4-BE49-F238E27FC236}">
                <a16:creationId xmlns:a16="http://schemas.microsoft.com/office/drawing/2014/main" id="{946C0B5B-E672-8B38-4131-1A9AC97B1EFF}"/>
              </a:ext>
            </a:extLst>
          </p:cNvPr>
          <p:cNvSpPr/>
          <p:nvPr/>
        </p:nvSpPr>
        <p:spPr>
          <a:xfrm>
            <a:off x="-60097" y="989594"/>
            <a:ext cx="4096971" cy="25043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dirty="0">
                <a:ea typeface="+mn-lt"/>
                <a:cs typeface="+mn-lt"/>
              </a:rPr>
              <a:t>WHAT IS DYSLEXIA?</a:t>
            </a:r>
            <a:r>
              <a:rPr lang="en-GB" sz="800" dirty="0">
                <a:ea typeface="+mn-lt"/>
                <a:cs typeface="+mn-lt"/>
              </a:rPr>
              <a:t> </a:t>
            </a:r>
          </a:p>
          <a:p>
            <a:pPr algn="ctr"/>
            <a:r>
              <a:rPr lang="en-GB" sz="800" dirty="0">
                <a:ea typeface="+mn-lt"/>
                <a:cs typeface="+mn-lt"/>
              </a:rPr>
              <a:t>Dyslexia affects language and literacy of children and adults, Dyslexia is common. However, the symptoms can be misinterpreted especially at a young age. Whitehead (2007) describes this as apparent and estimates that three quarters of the British public profess to not understand dyslexia. British Dyslexia Association (no date) state that during the early years, indicators, such as, slow speech and difficulty reciting the alphabet along with their peers. Difficulty sitting still for story time and learning nursery rhymes, among other activities throughout the day, these may be prominent signifying an issue with a specific learning difficulty for a child. Similarly, Peterson and Pennington (2012) describe the symptoms of dyslexia as slow and inaccurate recognition of words. Although at such a young age, the learning ability and lack of improvement in certain areas can be a frequent occurrence and understandable during early years. However, when the issue perseveres, the contrast between children within the same age group becomes more prominent initiating the requirement for further investigation to determine whether a diagnosis of dyslexia would be appropriate. </a:t>
            </a:r>
          </a:p>
          <a:p>
            <a:pPr algn="ctr"/>
            <a:r>
              <a:rPr lang="en-GB" sz="800" dirty="0">
                <a:ea typeface="+mn-lt"/>
                <a:cs typeface="+mn-lt"/>
              </a:rPr>
              <a:t>As children grow, further symptoms become clear through everyday tasks, such as, organisation and time keeping, along with concentration within the classroom and having the ability to memorise areas of the day. </a:t>
            </a:r>
          </a:p>
          <a:p>
            <a:pPr algn="ctr"/>
            <a:endParaRPr lang="en-GB" sz="800" dirty="0">
              <a:cs typeface="Calibri"/>
            </a:endParaRPr>
          </a:p>
        </p:txBody>
      </p:sp>
      <p:sp>
        <p:nvSpPr>
          <p:cNvPr id="12" name="Rectangle: Rounded Corners 11">
            <a:extLst>
              <a:ext uri="{FF2B5EF4-FFF2-40B4-BE49-F238E27FC236}">
                <a16:creationId xmlns:a16="http://schemas.microsoft.com/office/drawing/2014/main" id="{BAABAB83-9587-EFA3-486C-9CF200FE1B91}"/>
              </a:ext>
            </a:extLst>
          </p:cNvPr>
          <p:cNvSpPr/>
          <p:nvPr/>
        </p:nvSpPr>
        <p:spPr>
          <a:xfrm>
            <a:off x="4088309" y="987690"/>
            <a:ext cx="3698289" cy="27919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endParaRPr lang="en-GB" sz="800" b="1" dirty="0">
              <a:ea typeface="+mn-lt"/>
              <a:cs typeface="+mn-lt"/>
            </a:endParaRPr>
          </a:p>
          <a:p>
            <a:pPr algn="ctr"/>
            <a:r>
              <a:rPr lang="en-GB" sz="800" b="1" dirty="0">
                <a:ea typeface="+mn-lt"/>
                <a:cs typeface="+mn-lt"/>
              </a:rPr>
              <a:t>Barriers</a:t>
            </a:r>
            <a:endParaRPr lang="en-GB" sz="800" dirty="0">
              <a:ea typeface="+mn-lt"/>
              <a:cs typeface="+mn-lt"/>
            </a:endParaRPr>
          </a:p>
          <a:p>
            <a:pPr algn="ctr"/>
            <a:r>
              <a:rPr lang="en-GB" sz="800" dirty="0">
                <a:ea typeface="+mn-lt"/>
                <a:cs typeface="+mn-lt"/>
              </a:rPr>
              <a:t>children diagnosed with dyslexia also face further barriers. Along with the initial symptoms associated with it regarding their learning ability relating to reading and understanding of letter sequences. Social barriers can deter a child from attempting to join in their peers due to their communication skills disallowing them to be vocal in an appropriate manner, this can affect a child emotionally as they may feel embarrassed in front of others or simply frustrated by their inability to communicate in their chosen manner. Child Mind Institute (2022). This can form a barrier between children and their peers as the inability to communicate well and with ease is too difficult, this can, in turn cause emotional distress to the child.</a:t>
            </a:r>
          </a:p>
          <a:p>
            <a:pPr algn="ctr"/>
            <a:r>
              <a:rPr lang="en-GB" sz="800" dirty="0">
                <a:ea typeface="+mn-lt"/>
                <a:cs typeface="+mn-lt"/>
              </a:rPr>
              <a:t>Coming to terms with realising they may be slightly different to other children around them can be upsetting for a child. It can lead to exclusion; this can become overwhelmingly apparent during school playtimes. Hurley (2018) describes how parents can pick up on a child being excluded, they may not be forthcoming, but parents will often pick up on their child's emotions or if they have mentioned having no friends or sitting alone at lunchtime. The Medical Model of Disability suggests there is a problem with the child, however, Guevera (2021) describes it as a social reaction rather than not a personal problem.</a:t>
            </a:r>
          </a:p>
          <a:p>
            <a:pPr algn="ctr"/>
            <a:r>
              <a:rPr lang="en-GB" sz="800" dirty="0">
                <a:ea typeface="+mn-lt"/>
                <a:cs typeface="+mn-lt"/>
              </a:rPr>
              <a:t>Some parents are in a situation where they do not accept their child suffering  emotional insecurity through adult life stemming from dyslexia diagnosis.</a:t>
            </a:r>
          </a:p>
          <a:p>
            <a:pPr algn="ctr"/>
            <a:endParaRPr lang="en-GB" dirty="0">
              <a:cs typeface="Calibri"/>
            </a:endParaRPr>
          </a:p>
        </p:txBody>
      </p:sp>
      <p:sp>
        <p:nvSpPr>
          <p:cNvPr id="13" name="Rectangle: Rounded Corners 12">
            <a:extLst>
              <a:ext uri="{FF2B5EF4-FFF2-40B4-BE49-F238E27FC236}">
                <a16:creationId xmlns:a16="http://schemas.microsoft.com/office/drawing/2014/main" id="{594D1F7C-7E7F-3657-B72B-E637AA2B804B}"/>
              </a:ext>
            </a:extLst>
          </p:cNvPr>
          <p:cNvSpPr/>
          <p:nvPr/>
        </p:nvSpPr>
        <p:spPr>
          <a:xfrm>
            <a:off x="7840621" y="993405"/>
            <a:ext cx="4251960" cy="27919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dirty="0">
                <a:ea typeface="+mn-lt"/>
                <a:cs typeface="+mn-lt"/>
              </a:rPr>
              <a:t>Strategy barriers</a:t>
            </a:r>
            <a:endParaRPr lang="en-GB" sz="800" dirty="0">
              <a:ea typeface="+mn-lt"/>
              <a:cs typeface="+mn-lt"/>
            </a:endParaRPr>
          </a:p>
          <a:p>
            <a:pPr algn="ctr"/>
            <a:r>
              <a:rPr lang="en-GB" sz="800" dirty="0">
                <a:ea typeface="+mn-lt"/>
                <a:cs typeface="+mn-lt"/>
              </a:rPr>
              <a:t>The role of a one-to-one teacher for children struggling with dyslexia can be very rewarding, however, there are barriers that may occur. Alot (2022) focuses on the barriers </a:t>
            </a:r>
          </a:p>
          <a:p>
            <a:pPr algn="ctr"/>
            <a:r>
              <a:rPr lang="en-GB" sz="800" dirty="0">
                <a:ea typeface="+mn-lt"/>
                <a:cs typeface="+mn-lt"/>
              </a:rPr>
              <a:t>PARENTAL EXPECTATIONS</a:t>
            </a:r>
          </a:p>
          <a:p>
            <a:pPr algn="ctr"/>
            <a:r>
              <a:rPr lang="en-GB" sz="800" dirty="0">
                <a:ea typeface="+mn-lt"/>
                <a:cs typeface="+mn-lt"/>
              </a:rPr>
              <a:t>in terms of parent's expectations and understanding of their child's needs, often due to them not fully understanding the needs themselves, nevertheless, catalysing on successful outcomes despite the challenges.</a:t>
            </a:r>
          </a:p>
          <a:p>
            <a:pPr algn="ctr"/>
            <a:r>
              <a:rPr lang="en-GB" sz="800" dirty="0">
                <a:ea typeface="+mn-lt"/>
                <a:cs typeface="+mn-lt"/>
              </a:rPr>
              <a:t>SUBSTANTIAL AMOUNT OF PAPERWORK </a:t>
            </a:r>
          </a:p>
          <a:p>
            <a:pPr algn="ctr"/>
            <a:r>
              <a:rPr lang="en-GB" sz="800" dirty="0">
                <a:ea typeface="+mn-lt"/>
                <a:cs typeface="+mn-lt"/>
              </a:rPr>
              <a:t>Due to the nature of providing supporting teaching, paperwork will be above average compared to general teachers, this is due to data and improvement will be required to be recorded for meetings associated with each child requiring support.</a:t>
            </a:r>
          </a:p>
          <a:p>
            <a:pPr algn="ctr"/>
            <a:r>
              <a:rPr lang="en-GB" sz="800" dirty="0">
                <a:ea typeface="+mn-lt"/>
                <a:cs typeface="+mn-lt"/>
              </a:rPr>
              <a:t>ADDITIONAL TRAINING</a:t>
            </a:r>
          </a:p>
          <a:p>
            <a:pPr algn="ctr"/>
            <a:r>
              <a:rPr lang="en-GB" sz="800" dirty="0">
                <a:ea typeface="+mn-lt"/>
                <a:cs typeface="+mn-lt"/>
              </a:rPr>
              <a:t>To ensure up to date knowledge surrounding dyslexia, further training will be required to enable a continued level of support for the child to have the opportunity to achieve their best. </a:t>
            </a:r>
          </a:p>
          <a:p>
            <a:pPr algn="ctr"/>
            <a:r>
              <a:rPr lang="en-GB" sz="800" dirty="0">
                <a:ea typeface="+mn-lt"/>
                <a:cs typeface="+mn-lt"/>
              </a:rPr>
              <a:t>ADAPTING TO DIFFERENT CIRCUMSTANCES</a:t>
            </a:r>
          </a:p>
          <a:p>
            <a:pPr algn="ctr"/>
            <a:r>
              <a:rPr lang="en-GB" sz="800" dirty="0">
                <a:ea typeface="+mn-lt"/>
                <a:cs typeface="+mn-lt"/>
              </a:rPr>
              <a:t>Every child is unique and for this reason, the ability to adapt to each challenge and change is important, again to offer the best support.</a:t>
            </a:r>
          </a:p>
          <a:p>
            <a:pPr algn="ctr"/>
            <a:endParaRPr lang="en-GB" dirty="0">
              <a:cs typeface="Calibri"/>
            </a:endParaRPr>
          </a:p>
        </p:txBody>
      </p:sp>
      <p:sp>
        <p:nvSpPr>
          <p:cNvPr id="14" name="Rectangle: Rounded Corners 13">
            <a:extLst>
              <a:ext uri="{FF2B5EF4-FFF2-40B4-BE49-F238E27FC236}">
                <a16:creationId xmlns:a16="http://schemas.microsoft.com/office/drawing/2014/main" id="{A30C4BB1-B90A-423B-EC01-8D3DB7567426}"/>
              </a:ext>
            </a:extLst>
          </p:cNvPr>
          <p:cNvSpPr/>
          <p:nvPr/>
        </p:nvSpPr>
        <p:spPr>
          <a:xfrm>
            <a:off x="-66675" y="3372534"/>
            <a:ext cx="4091940" cy="26058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dirty="0">
                <a:ea typeface="+mn-lt"/>
                <a:cs typeface="+mn-lt"/>
              </a:rPr>
              <a:t>How is Dyslexia identified and diagnosed?</a:t>
            </a:r>
            <a:endParaRPr lang="en-GB" sz="800" dirty="0">
              <a:ea typeface="+mn-lt"/>
              <a:cs typeface="+mn-lt"/>
            </a:endParaRPr>
          </a:p>
          <a:p>
            <a:pPr algn="ctr"/>
            <a:r>
              <a:rPr lang="en-GB" sz="800" dirty="0">
                <a:ea typeface="+mn-lt"/>
                <a:cs typeface="+mn-lt"/>
              </a:rPr>
              <a:t>Identifying dyslexia can be quite complex, therefore, diagnosis can be somewhat difficult. NHS (no date) state, as the signs of dyslexia are not always obvious, parents and teachers can miss the signs. Helland (2016) explains that the gap between readers of the same age can be determined from a young age, this can continue into adolescence. The importance of diagnosis at an early stage is beneficial to not only provide an understanding for the child, their family as well as educators but also, educational interventions will be more effective the earlier on interventions are put in place. Where there are known concerns, a diagnostic assessment can be offered. The assessment is the most efficient way to formally identify dyslexia, however, the assessments only begin from age seven years old and upwards. This indicates Issues arising as a waiting process will prolong the difficulties if there are already concerns from an earlier age, therefore, the child will be undiagnosed for a long period of time, resulting in delayed intervention. British Dyslexia Association (no date).</a:t>
            </a:r>
          </a:p>
          <a:p>
            <a:pPr algn="ctr"/>
            <a:r>
              <a:rPr lang="en-GB" sz="800" dirty="0">
                <a:ea typeface="+mn-lt"/>
                <a:cs typeface="+mn-lt"/>
              </a:rPr>
              <a:t>Welsh Government (2021) outline The Additional Learning Needs Code is statutory guidance for authorities. In Wales, it sets out how children with additional learning needs will receive support, furthermore, it will be the local authority's decision whether a child has ALN. Currently, circumstances which will not require this decision by the authority is only when an IDP is already maintained for a child or where there are no changes to the authority's earlier decision, and it is satisfactory.</a:t>
            </a:r>
          </a:p>
          <a:p>
            <a:pPr algn="ctr"/>
            <a:endParaRPr lang="en-GB" dirty="0">
              <a:cs typeface="Calibri"/>
            </a:endParaRPr>
          </a:p>
        </p:txBody>
      </p:sp>
      <p:sp>
        <p:nvSpPr>
          <p:cNvPr id="15" name="Rectangle: Rounded Corners 14">
            <a:extLst>
              <a:ext uri="{FF2B5EF4-FFF2-40B4-BE49-F238E27FC236}">
                <a16:creationId xmlns:a16="http://schemas.microsoft.com/office/drawing/2014/main" id="{46754250-DE69-7A86-28A9-DF845B947AA2}"/>
              </a:ext>
            </a:extLst>
          </p:cNvPr>
          <p:cNvSpPr/>
          <p:nvPr/>
        </p:nvSpPr>
        <p:spPr>
          <a:xfrm>
            <a:off x="4084320" y="3845081"/>
            <a:ext cx="3710940" cy="21238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dirty="0">
                <a:ea typeface="+mn-lt"/>
                <a:cs typeface="+mn-lt"/>
              </a:rPr>
              <a:t>A strategy to support dyslexia</a:t>
            </a:r>
            <a:r>
              <a:rPr lang="en-GB" sz="800" dirty="0">
                <a:ea typeface="+mn-lt"/>
                <a:cs typeface="+mn-lt"/>
              </a:rPr>
              <a:t> </a:t>
            </a:r>
          </a:p>
          <a:p>
            <a:pPr algn="ctr"/>
            <a:r>
              <a:rPr lang="en-GB" sz="800" dirty="0">
                <a:ea typeface="+mn-lt"/>
                <a:cs typeface="+mn-lt"/>
              </a:rPr>
              <a:t>Identifying dyslexia during the early years is important, as diagnosis can initiate help early on. Assessments carried out during primary school are significant as they offer information on each child's ability and individual stage of progress. Welsh Government (2012) state that dyslexia related training is offered throughout local authorities, this is beneficial for teachers to gain an understanding, surrounding dyslexia and this would provide some knowledge for teachers to assist in this area. Furthermore, Reid (2008) describes the importance of an understanding of dyslexia and the factor of inclusion during secondary school. Issues may become apparent if not identified before. Teaching is based on a curriculum accessible to every student in secondary school and is widely presumed that dyslexia had been identified during primary school, however, this is not always evident and can lead to struggles during lesson times. </a:t>
            </a:r>
          </a:p>
          <a:p>
            <a:pPr algn="ctr"/>
            <a:endParaRPr lang="en-GB" sz="800" dirty="0">
              <a:cs typeface="Calibri"/>
            </a:endParaRPr>
          </a:p>
          <a:p>
            <a:pPr algn="ctr"/>
            <a:endParaRPr lang="en-GB" dirty="0">
              <a:cs typeface="Calibri"/>
            </a:endParaRPr>
          </a:p>
        </p:txBody>
      </p:sp>
      <p:sp>
        <p:nvSpPr>
          <p:cNvPr id="16" name="Rectangle: Rounded Corners 15">
            <a:extLst>
              <a:ext uri="{FF2B5EF4-FFF2-40B4-BE49-F238E27FC236}">
                <a16:creationId xmlns:a16="http://schemas.microsoft.com/office/drawing/2014/main" id="{A810AF97-2B99-9267-DEC6-E61622075CDA}"/>
              </a:ext>
            </a:extLst>
          </p:cNvPr>
          <p:cNvSpPr/>
          <p:nvPr/>
        </p:nvSpPr>
        <p:spPr>
          <a:xfrm>
            <a:off x="7893278" y="3849933"/>
            <a:ext cx="4252822" cy="21813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dirty="0">
                <a:ea typeface="+mn-lt"/>
                <a:cs typeface="+mn-lt"/>
              </a:rPr>
              <a:t>Strategy barriers</a:t>
            </a:r>
            <a:endParaRPr lang="en-GB" sz="800" dirty="0">
              <a:ea typeface="+mn-lt"/>
              <a:cs typeface="+mn-lt"/>
            </a:endParaRPr>
          </a:p>
          <a:p>
            <a:pPr algn="ctr"/>
            <a:r>
              <a:rPr lang="en-GB" sz="800" dirty="0">
                <a:ea typeface="+mn-lt"/>
                <a:cs typeface="+mn-lt"/>
              </a:rPr>
              <a:t>The role of a one-to-one teacher for children struggling with dyslexia can be very rewarding, however, there are barriers that may occur. Alot (2022) focuses on the barriers </a:t>
            </a:r>
          </a:p>
          <a:p>
            <a:pPr algn="ctr"/>
            <a:r>
              <a:rPr lang="en-GB" sz="800" dirty="0">
                <a:ea typeface="+mn-lt"/>
                <a:cs typeface="+mn-lt"/>
              </a:rPr>
              <a:t>PARENTAL EXPECTATIONS</a:t>
            </a:r>
          </a:p>
          <a:p>
            <a:pPr algn="ctr"/>
            <a:r>
              <a:rPr lang="en-GB" sz="800" dirty="0">
                <a:ea typeface="+mn-lt"/>
                <a:cs typeface="+mn-lt"/>
              </a:rPr>
              <a:t>in terms of parent's expectations and understanding of their child's needs, often due to them not fully understanding the needs themselves, nevertheless, catalysing on successful outcomes despite the challenges.</a:t>
            </a:r>
          </a:p>
          <a:p>
            <a:pPr algn="ctr"/>
            <a:r>
              <a:rPr lang="en-GB" sz="800" dirty="0">
                <a:ea typeface="+mn-lt"/>
                <a:cs typeface="+mn-lt"/>
              </a:rPr>
              <a:t>SUBSTANTIAL AMOUNT OF PAPERWORK </a:t>
            </a:r>
          </a:p>
          <a:p>
            <a:pPr algn="ctr"/>
            <a:r>
              <a:rPr lang="en-GB" sz="800" dirty="0">
                <a:ea typeface="+mn-lt"/>
                <a:cs typeface="+mn-lt"/>
              </a:rPr>
              <a:t>Due to the nature of providing supporting teaching, paperwork will be above average compared to general teachers, this is due to data and improvement will be required to be recorded for meetings associated with each child requiring support.</a:t>
            </a:r>
          </a:p>
          <a:p>
            <a:pPr algn="ctr"/>
            <a:r>
              <a:rPr lang="en-GB" sz="800" dirty="0">
                <a:ea typeface="+mn-lt"/>
                <a:cs typeface="+mn-lt"/>
              </a:rPr>
              <a:t>ADDITIONAL TRAINING</a:t>
            </a:r>
          </a:p>
          <a:p>
            <a:pPr algn="ctr"/>
            <a:r>
              <a:rPr lang="en-GB" sz="800" dirty="0">
                <a:ea typeface="+mn-lt"/>
                <a:cs typeface="+mn-lt"/>
              </a:rPr>
              <a:t>To ensure up to date knowledge surrounding dyslexia, further training will be required to enable a continued level of support for the child to have the opportunity to achieve their best. </a:t>
            </a:r>
          </a:p>
          <a:p>
            <a:pPr algn="ctr"/>
            <a:r>
              <a:rPr lang="en-GB" sz="800" dirty="0">
                <a:ea typeface="+mn-lt"/>
                <a:cs typeface="+mn-lt"/>
              </a:rPr>
              <a:t>ADAPTING TO DIFFERENT CIRCUMSTANCES</a:t>
            </a:r>
          </a:p>
          <a:p>
            <a:pPr algn="ctr"/>
            <a:r>
              <a:rPr lang="en-GB" sz="800" dirty="0">
                <a:ea typeface="+mn-lt"/>
                <a:cs typeface="+mn-lt"/>
              </a:rPr>
              <a:t>Every child is unique and for this reason, the ability to adapt to each challenge and change is important, again to offer the best support.</a:t>
            </a:r>
          </a:p>
          <a:p>
            <a:pPr algn="ctr"/>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FFDBCD-3B75-E94E-2B92-E3DF35805A52}"/>
              </a:ext>
            </a:extLst>
          </p:cNvPr>
          <p:cNvSpPr txBox="1"/>
          <p:nvPr/>
        </p:nvSpPr>
        <p:spPr>
          <a:xfrm>
            <a:off x="1150476" y="213360"/>
            <a:ext cx="10765766" cy="88177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00" b="1" u="sng" dirty="0">
                <a:ea typeface="+mn-lt"/>
                <a:cs typeface="+mn-lt"/>
              </a:rPr>
              <a:t>REFERENCE LIST</a:t>
            </a:r>
            <a:endParaRPr lang="en-GB" sz="900" dirty="0">
              <a:ea typeface="+mn-lt"/>
              <a:cs typeface="+mn-lt"/>
            </a:endParaRPr>
          </a:p>
          <a:p>
            <a:pPr algn="just"/>
            <a:endParaRPr lang="en-GB" sz="900" dirty="0">
              <a:ea typeface="+mn-lt"/>
              <a:cs typeface="+mn-lt"/>
            </a:endParaRPr>
          </a:p>
          <a:p>
            <a:pPr algn="just"/>
            <a:r>
              <a:rPr lang="en-GB" sz="900" dirty="0">
                <a:ea typeface="+mn-lt"/>
                <a:cs typeface="+mn-lt"/>
              </a:rPr>
              <a:t>Alot (2022) </a:t>
            </a:r>
            <a:r>
              <a:rPr lang="en-GB" sz="900" i="1" dirty="0">
                <a:ea typeface="+mn-lt"/>
                <a:cs typeface="+mn-lt"/>
              </a:rPr>
              <a:t>Pros and Cons of Being a Special Education Teacher. </a:t>
            </a:r>
            <a:r>
              <a:rPr lang="en-GB" sz="900" dirty="0">
                <a:ea typeface="+mn-lt"/>
                <a:cs typeface="+mn-lt"/>
              </a:rPr>
              <a:t>Available at: </a:t>
            </a:r>
            <a:r>
              <a:rPr lang="en-GB" sz="900" u="sng" dirty="0">
                <a:ea typeface="+mn-lt"/>
                <a:cs typeface="+mn-lt"/>
                <a:hlinkClick r:id="rId2"/>
              </a:rPr>
              <a:t>https://education.alot.com/k-12/pros-and-cons-of-being-a-special-education-teacher--9892</a:t>
            </a:r>
            <a:r>
              <a:rPr lang="en-GB" sz="900" dirty="0">
                <a:ea typeface="+mn-lt"/>
                <a:cs typeface="+mn-lt"/>
              </a:rPr>
              <a:t> (Accessed: 5 May 2022).</a:t>
            </a:r>
          </a:p>
          <a:p>
            <a:pPr algn="just"/>
            <a:endParaRPr lang="en-GB" sz="900" dirty="0">
              <a:ea typeface="+mn-lt"/>
              <a:cs typeface="+mn-lt"/>
            </a:endParaRPr>
          </a:p>
          <a:p>
            <a:pPr algn="just"/>
            <a:r>
              <a:rPr lang="en-GB" sz="900" dirty="0">
                <a:ea typeface="+mn-lt"/>
                <a:cs typeface="+mn-lt"/>
              </a:rPr>
              <a:t>British Dyslexia Association (no date). </a:t>
            </a:r>
            <a:r>
              <a:rPr lang="en-GB" sz="900" i="1" dirty="0">
                <a:ea typeface="+mn-lt"/>
                <a:cs typeface="+mn-lt"/>
              </a:rPr>
              <a:t>Diagnostic Assessments for Dyslexia.</a:t>
            </a:r>
            <a:r>
              <a:rPr lang="en-GB" sz="900" dirty="0">
                <a:ea typeface="+mn-lt"/>
                <a:cs typeface="+mn-lt"/>
              </a:rPr>
              <a:t> Available at: </a:t>
            </a:r>
            <a:r>
              <a:rPr lang="en-GB" sz="900" u="sng" dirty="0">
                <a:ea typeface="+mn-lt"/>
                <a:cs typeface="+mn-lt"/>
                <a:hlinkClick r:id="rId3"/>
              </a:rPr>
              <a:t>https://www.bdadyslexia.org.uk/services/assessments/diagnostic-assessments</a:t>
            </a:r>
            <a:r>
              <a:rPr lang="en-GB" sz="900" dirty="0">
                <a:ea typeface="+mn-lt"/>
                <a:cs typeface="+mn-lt"/>
              </a:rPr>
              <a:t> (Accessed: 22 April 2022).</a:t>
            </a:r>
          </a:p>
          <a:p>
            <a:pPr algn="just"/>
            <a:endParaRPr lang="en-GB" sz="900" dirty="0">
              <a:ea typeface="+mn-lt"/>
              <a:cs typeface="+mn-lt"/>
            </a:endParaRPr>
          </a:p>
          <a:p>
            <a:pPr algn="just"/>
            <a:r>
              <a:rPr lang="en-GB" sz="900" dirty="0">
                <a:ea typeface="+mn-lt"/>
                <a:cs typeface="+mn-lt"/>
              </a:rPr>
              <a:t>British Dyslexia Association (no date). </a:t>
            </a:r>
            <a:r>
              <a:rPr lang="en-GB" sz="900" i="1" dirty="0">
                <a:ea typeface="+mn-lt"/>
                <a:cs typeface="+mn-lt"/>
              </a:rPr>
              <a:t>Is my child dyslexic? </a:t>
            </a:r>
            <a:r>
              <a:rPr lang="en-GB" sz="900" dirty="0">
                <a:ea typeface="+mn-lt"/>
                <a:cs typeface="+mn-lt"/>
              </a:rPr>
              <a:t>Available at: </a:t>
            </a:r>
            <a:r>
              <a:rPr lang="en-GB" sz="900" u="sng" dirty="0">
                <a:ea typeface="+mn-lt"/>
                <a:cs typeface="+mn-lt"/>
                <a:hlinkClick r:id="rId4"/>
              </a:rPr>
              <a:t>https://www.bdadyslexia.org.uk/advice/children/is-my-child-dyslexic/signs-of-dyslexia-early-years</a:t>
            </a:r>
            <a:r>
              <a:rPr lang="en-GB" sz="900" dirty="0">
                <a:ea typeface="+mn-lt"/>
                <a:cs typeface="+mn-lt"/>
              </a:rPr>
              <a:t> (Accessed: 21 April 2022).</a:t>
            </a:r>
          </a:p>
          <a:p>
            <a:pPr algn="just"/>
            <a:endParaRPr lang="en-GB" sz="900" dirty="0">
              <a:ea typeface="+mn-lt"/>
              <a:cs typeface="+mn-lt"/>
            </a:endParaRPr>
          </a:p>
          <a:p>
            <a:pPr algn="just"/>
            <a:r>
              <a:rPr lang="en-GB" sz="900" dirty="0">
                <a:ea typeface="+mn-lt"/>
                <a:cs typeface="+mn-lt"/>
              </a:rPr>
              <a:t>British Dyslexia Association (2019) Definition</a:t>
            </a:r>
            <a:r>
              <a:rPr lang="en-GB" sz="900" i="1" dirty="0">
                <a:ea typeface="+mn-lt"/>
                <a:cs typeface="+mn-lt"/>
              </a:rPr>
              <a:t> of Dyslexia. </a:t>
            </a:r>
            <a:r>
              <a:rPr lang="en-GB" sz="900" dirty="0">
                <a:ea typeface="+mn-lt"/>
                <a:cs typeface="+mn-lt"/>
              </a:rPr>
              <a:t>Available at: </a:t>
            </a:r>
            <a:r>
              <a:rPr lang="en-GB" sz="900" u="sng" dirty="0">
                <a:ea typeface="+mn-lt"/>
                <a:cs typeface="+mn-lt"/>
                <a:hlinkClick r:id="rId5"/>
              </a:rPr>
              <a:t>https://www.bdadyslexia.org.uk/news/definition-of-dyslexia</a:t>
            </a:r>
            <a:r>
              <a:rPr lang="en-GB" sz="900" dirty="0">
                <a:ea typeface="+mn-lt"/>
                <a:cs typeface="+mn-lt"/>
              </a:rPr>
              <a:t> (Accessed: 9 May 2022).</a:t>
            </a:r>
          </a:p>
          <a:p>
            <a:pPr algn="just"/>
            <a:endParaRPr lang="en-GB" sz="900" dirty="0">
              <a:ea typeface="+mn-lt"/>
              <a:cs typeface="+mn-lt"/>
            </a:endParaRPr>
          </a:p>
          <a:p>
            <a:pPr algn="just"/>
            <a:r>
              <a:rPr lang="en-GB" sz="900" dirty="0">
                <a:ea typeface="+mn-lt"/>
                <a:cs typeface="+mn-lt"/>
              </a:rPr>
              <a:t>Challenging Behaviour (no date) </a:t>
            </a:r>
            <a:r>
              <a:rPr lang="en-GB" sz="900" i="1" dirty="0">
                <a:ea typeface="+mn-lt"/>
                <a:cs typeface="+mn-lt"/>
              </a:rPr>
              <a:t>Building Positive Teacher – Child Relationships. </a:t>
            </a:r>
            <a:r>
              <a:rPr lang="en-GB" sz="900" dirty="0">
                <a:ea typeface="+mn-lt"/>
                <a:cs typeface="+mn-lt"/>
              </a:rPr>
              <a:t>Available at: </a:t>
            </a:r>
            <a:r>
              <a:rPr lang="en-GB" sz="900" u="sng" dirty="0">
                <a:ea typeface="+mn-lt"/>
                <a:cs typeface="+mn-lt"/>
                <a:hlinkClick r:id="rId6"/>
              </a:rPr>
              <a:t>https://challengingbehavior.cbcs.usf.edu/docs/whatworks/WhatWorksBrief_12.pdf</a:t>
            </a:r>
            <a:r>
              <a:rPr lang="en-GB" sz="900" dirty="0">
                <a:ea typeface="+mn-lt"/>
                <a:cs typeface="+mn-lt"/>
              </a:rPr>
              <a:t> (Accessed: 2 May 2022).</a:t>
            </a:r>
          </a:p>
          <a:p>
            <a:pPr algn="just"/>
            <a:endParaRPr lang="en-GB" sz="900" dirty="0">
              <a:ea typeface="+mn-lt"/>
              <a:cs typeface="+mn-lt"/>
            </a:endParaRPr>
          </a:p>
          <a:p>
            <a:pPr algn="just"/>
            <a:r>
              <a:rPr lang="en-GB" sz="900" dirty="0">
                <a:ea typeface="+mn-lt"/>
                <a:cs typeface="+mn-lt"/>
              </a:rPr>
              <a:t>Child Mind Institute (2022) Complete Guide to Dyslexia. Available at: </a:t>
            </a:r>
            <a:r>
              <a:rPr lang="en-GB" sz="900" u="sng" dirty="0">
                <a:ea typeface="+mn-lt"/>
                <a:cs typeface="+mn-lt"/>
                <a:hlinkClick r:id="rId7"/>
              </a:rPr>
              <a:t>https://childmind.org/guide/parents-guide-to-dyslexia/#block_0b1dcc49-9f4c-407e-898c-e0a27baa666d</a:t>
            </a:r>
            <a:r>
              <a:rPr lang="en-GB" sz="900" dirty="0">
                <a:ea typeface="+mn-lt"/>
                <a:cs typeface="+mn-lt"/>
              </a:rPr>
              <a:t> (Accessed: 26 April 2022).</a:t>
            </a:r>
          </a:p>
          <a:p>
            <a:pPr algn="just"/>
            <a:endParaRPr lang="en-GB" sz="900" dirty="0">
              <a:ea typeface="+mn-lt"/>
              <a:cs typeface="+mn-lt"/>
            </a:endParaRPr>
          </a:p>
          <a:p>
            <a:pPr algn="just"/>
            <a:r>
              <a:rPr lang="en-GB" sz="900" dirty="0">
                <a:ea typeface="+mn-lt"/>
                <a:cs typeface="+mn-lt"/>
              </a:rPr>
              <a:t>Dawood, S. (2016) </a:t>
            </a:r>
            <a:r>
              <a:rPr lang="en-GB" sz="900" i="1" dirty="0">
                <a:ea typeface="+mn-lt"/>
                <a:cs typeface="+mn-lt"/>
              </a:rPr>
              <a:t>New design exhibition hopes to remove stigma associated with dyslexia. </a:t>
            </a:r>
            <a:r>
              <a:rPr lang="en-GB" sz="900" dirty="0">
                <a:ea typeface="+mn-lt"/>
                <a:cs typeface="+mn-lt"/>
              </a:rPr>
              <a:t>Available at: </a:t>
            </a:r>
            <a:r>
              <a:rPr lang="en-GB" sz="900" u="sng" dirty="0">
                <a:ea typeface="+mn-lt"/>
                <a:cs typeface="+mn-lt"/>
                <a:hlinkClick r:id="rId8"/>
              </a:rPr>
              <a:t>https://www.proquest.com/docview/1803285295?parentSessionId=XLAVCavfk39ZEE6UoVGHWT5LN2qPoY7I%2FbCmj%2F0k4wM%3D&amp;pq-origsite=primo&amp;accountid=130472</a:t>
            </a:r>
            <a:r>
              <a:rPr lang="en-GB" sz="900" dirty="0">
                <a:ea typeface="+mn-lt"/>
                <a:cs typeface="+mn-lt"/>
              </a:rPr>
              <a:t> (Accessed: 8 my 2022).</a:t>
            </a:r>
          </a:p>
          <a:p>
            <a:pPr algn="just"/>
            <a:endParaRPr lang="en-GB" sz="900" dirty="0">
              <a:ea typeface="+mn-lt"/>
              <a:cs typeface="+mn-lt"/>
            </a:endParaRPr>
          </a:p>
          <a:p>
            <a:pPr algn="just"/>
            <a:r>
              <a:rPr lang="en-GB" sz="900" dirty="0">
                <a:ea typeface="+mn-lt"/>
                <a:cs typeface="+mn-lt"/>
              </a:rPr>
              <a:t>Dyslexia.com (2022) </a:t>
            </a:r>
            <a:r>
              <a:rPr lang="en-GB" sz="900" i="1" dirty="0">
                <a:ea typeface="+mn-lt"/>
                <a:cs typeface="+mn-lt"/>
              </a:rPr>
              <a:t>Helping Your Student with Dyslexia Learn: 5 Strategies to Rely On. </a:t>
            </a:r>
            <a:r>
              <a:rPr lang="en-GB" sz="900" dirty="0">
                <a:ea typeface="+mn-lt"/>
                <a:cs typeface="+mn-lt"/>
              </a:rPr>
              <a:t>Available at: </a:t>
            </a:r>
            <a:r>
              <a:rPr lang="en-GB" sz="900" u="sng" dirty="0">
                <a:ea typeface="+mn-lt"/>
                <a:cs typeface="+mn-lt"/>
                <a:hlinkClick r:id="rId9"/>
              </a:rPr>
              <a:t>https://www.dyslexic.com/helping-your-student-with-dyslexia-learn-5-strategies-to-rely-on/</a:t>
            </a:r>
            <a:r>
              <a:rPr lang="en-GB" sz="900" dirty="0">
                <a:ea typeface="+mn-lt"/>
                <a:cs typeface="+mn-lt"/>
              </a:rPr>
              <a:t> (Accessed: 2 May 2022).</a:t>
            </a:r>
          </a:p>
          <a:p>
            <a:pPr algn="just"/>
            <a:endParaRPr lang="en-GB" sz="900" dirty="0">
              <a:ea typeface="+mn-lt"/>
              <a:cs typeface="+mn-lt"/>
            </a:endParaRPr>
          </a:p>
          <a:p>
            <a:pPr algn="just"/>
            <a:r>
              <a:rPr lang="en-GB" sz="900" dirty="0">
                <a:ea typeface="+mn-lt"/>
                <a:cs typeface="+mn-lt"/>
              </a:rPr>
              <a:t>Guevera, A. </a:t>
            </a:r>
            <a:r>
              <a:rPr lang="en-GB" sz="900" i="1" dirty="0">
                <a:ea typeface="+mn-lt"/>
                <a:cs typeface="+mn-lt"/>
              </a:rPr>
              <a:t>The Need to Reimagine Disability Rights Law Because the Medical Model of Disability Fails Us All. </a:t>
            </a:r>
            <a:r>
              <a:rPr lang="en-GB" sz="900" dirty="0">
                <a:ea typeface="+mn-lt"/>
                <a:cs typeface="+mn-lt"/>
              </a:rPr>
              <a:t>(2021) Wisconsin Law Review.</a:t>
            </a:r>
          </a:p>
          <a:p>
            <a:pPr algn="just"/>
            <a:endParaRPr lang="en-GB" sz="900" dirty="0">
              <a:ea typeface="+mn-lt"/>
              <a:cs typeface="+mn-lt"/>
            </a:endParaRPr>
          </a:p>
          <a:p>
            <a:pPr algn="just"/>
            <a:r>
              <a:rPr lang="en-GB" sz="900" dirty="0">
                <a:ea typeface="+mn-lt"/>
                <a:cs typeface="+mn-lt"/>
              </a:rPr>
              <a:t>Helland, T. </a:t>
            </a:r>
            <a:r>
              <a:rPr lang="en-GB" sz="900" i="1" dirty="0">
                <a:ea typeface="+mn-lt"/>
                <a:cs typeface="+mn-lt"/>
              </a:rPr>
              <a:t>Dyslexia identified early and persists into adolescence. </a:t>
            </a:r>
            <a:r>
              <a:rPr lang="en-GB" sz="900" dirty="0">
                <a:ea typeface="+mn-lt"/>
                <a:cs typeface="+mn-lt"/>
              </a:rPr>
              <a:t>The Journal of </a:t>
            </a:r>
            <a:r>
              <a:rPr lang="en-GB" sz="900" dirty="0" err="1">
                <a:ea typeface="+mn-lt"/>
                <a:cs typeface="+mn-lt"/>
              </a:rPr>
              <a:t>pediatrics</a:t>
            </a:r>
            <a:r>
              <a:rPr lang="en-GB" sz="900" dirty="0">
                <a:ea typeface="+mn-lt"/>
                <a:cs typeface="+mn-lt"/>
              </a:rPr>
              <a:t>. (2016) United States: Elsevier inc.</a:t>
            </a:r>
          </a:p>
          <a:p>
            <a:pPr algn="just"/>
            <a:endParaRPr lang="en-GB" sz="900" dirty="0">
              <a:ea typeface="+mn-lt"/>
              <a:cs typeface="+mn-lt"/>
            </a:endParaRPr>
          </a:p>
          <a:p>
            <a:pPr algn="just"/>
            <a:r>
              <a:rPr lang="en-GB" sz="900" dirty="0">
                <a:ea typeface="+mn-lt"/>
                <a:cs typeface="+mn-lt"/>
              </a:rPr>
              <a:t>Hurley, K. (2018) </a:t>
            </a:r>
            <a:r>
              <a:rPr lang="en-GB" sz="900" i="1" dirty="0">
                <a:ea typeface="+mn-lt"/>
                <a:cs typeface="+mn-lt"/>
              </a:rPr>
              <a:t>Six Ways to Help Your Child Deal with Social Exclusion. </a:t>
            </a:r>
            <a:r>
              <a:rPr lang="en-GB" sz="900" dirty="0">
                <a:ea typeface="+mn-lt"/>
                <a:cs typeface="+mn-lt"/>
              </a:rPr>
              <a:t>Available at: </a:t>
            </a:r>
            <a:r>
              <a:rPr lang="en-GB" sz="900" u="sng" dirty="0">
                <a:ea typeface="+mn-lt"/>
                <a:cs typeface="+mn-lt"/>
                <a:hlinkClick r:id="rId10"/>
              </a:rPr>
              <a:t>https://greatergood.berkeley.edu/article/item/six_ways_to_help_your_child_deal_with_social_exclusion</a:t>
            </a:r>
            <a:r>
              <a:rPr lang="en-GB" sz="900" dirty="0">
                <a:ea typeface="+mn-lt"/>
                <a:cs typeface="+mn-lt"/>
              </a:rPr>
              <a:t> (Accessed: 5 May 2022). </a:t>
            </a:r>
          </a:p>
          <a:p>
            <a:pPr algn="just"/>
            <a:endParaRPr lang="en-GB" sz="900" dirty="0">
              <a:ea typeface="+mn-lt"/>
              <a:cs typeface="+mn-lt"/>
            </a:endParaRPr>
          </a:p>
          <a:p>
            <a:pPr algn="just"/>
            <a:r>
              <a:rPr lang="en-GB" sz="900" dirty="0">
                <a:ea typeface="+mn-lt"/>
                <a:cs typeface="+mn-lt"/>
              </a:rPr>
              <a:t>McNulty, M, A. </a:t>
            </a:r>
            <a:r>
              <a:rPr lang="en-GB" sz="900" i="1" dirty="0">
                <a:ea typeface="+mn-lt"/>
                <a:cs typeface="+mn-lt"/>
              </a:rPr>
              <a:t>Dyslexia and the Life Course. </a:t>
            </a:r>
            <a:r>
              <a:rPr lang="en-GB" sz="900" dirty="0">
                <a:ea typeface="+mn-lt"/>
                <a:cs typeface="+mn-lt"/>
              </a:rPr>
              <a:t>(2007) Los Angeles, CA: Sage Publications.</a:t>
            </a:r>
          </a:p>
          <a:p>
            <a:pPr algn="just"/>
            <a:endParaRPr lang="en-GB" sz="900" dirty="0">
              <a:ea typeface="+mn-lt"/>
              <a:cs typeface="+mn-lt"/>
            </a:endParaRPr>
          </a:p>
          <a:p>
            <a:pPr algn="just"/>
            <a:r>
              <a:rPr lang="en-GB" sz="900" dirty="0">
                <a:ea typeface="+mn-lt"/>
                <a:cs typeface="+mn-lt"/>
              </a:rPr>
              <a:t>NHS (no date) </a:t>
            </a:r>
            <a:r>
              <a:rPr lang="en-GB" sz="900" i="1" dirty="0">
                <a:ea typeface="+mn-lt"/>
                <a:cs typeface="+mn-lt"/>
              </a:rPr>
              <a:t>Diagnosis. </a:t>
            </a:r>
            <a:r>
              <a:rPr lang="en-GB" sz="900" dirty="0">
                <a:ea typeface="+mn-lt"/>
                <a:cs typeface="+mn-lt"/>
              </a:rPr>
              <a:t>Available at: </a:t>
            </a:r>
            <a:r>
              <a:rPr lang="en-GB" sz="900" u="sng" dirty="0">
                <a:ea typeface="+mn-lt"/>
                <a:cs typeface="+mn-lt"/>
                <a:hlinkClick r:id="rId11"/>
              </a:rPr>
              <a:t>https://www.nhs.uk/conditions/dyslexia/diagnosis/</a:t>
            </a:r>
            <a:r>
              <a:rPr lang="en-GB" sz="900" dirty="0">
                <a:ea typeface="+mn-lt"/>
                <a:cs typeface="+mn-lt"/>
              </a:rPr>
              <a:t> (Accessed: 21 April 2022).</a:t>
            </a:r>
          </a:p>
          <a:p>
            <a:pPr algn="just"/>
            <a:endParaRPr lang="en-GB" sz="900" dirty="0">
              <a:ea typeface="+mn-lt"/>
              <a:cs typeface="+mn-lt"/>
            </a:endParaRPr>
          </a:p>
          <a:p>
            <a:pPr algn="just"/>
            <a:r>
              <a:rPr lang="en-GB" sz="900" dirty="0">
                <a:ea typeface="+mn-lt"/>
                <a:cs typeface="+mn-lt"/>
              </a:rPr>
              <a:t>NHS (2022) </a:t>
            </a:r>
            <a:r>
              <a:rPr lang="en-GB" sz="900" i="1" dirty="0">
                <a:ea typeface="+mn-lt"/>
                <a:cs typeface="+mn-lt"/>
              </a:rPr>
              <a:t>Dyslexia. </a:t>
            </a:r>
            <a:r>
              <a:rPr lang="en-GB" sz="900" dirty="0">
                <a:ea typeface="+mn-lt"/>
                <a:cs typeface="+mn-lt"/>
              </a:rPr>
              <a:t>Available at: </a:t>
            </a:r>
            <a:r>
              <a:rPr lang="en-GB" sz="900" u="sng" dirty="0">
                <a:ea typeface="+mn-lt"/>
                <a:cs typeface="+mn-lt"/>
                <a:hlinkClick r:id="rId12"/>
              </a:rPr>
              <a:t>https://111.wales.nhs.uk/Dyslexia/</a:t>
            </a:r>
            <a:r>
              <a:rPr lang="en-GB" sz="900" dirty="0">
                <a:ea typeface="+mn-lt"/>
                <a:cs typeface="+mn-lt"/>
              </a:rPr>
              <a:t> (Accessed: 9 May 2022).</a:t>
            </a:r>
          </a:p>
          <a:p>
            <a:pPr algn="just"/>
            <a:endParaRPr lang="en-GB" sz="900" dirty="0">
              <a:ea typeface="+mn-lt"/>
              <a:cs typeface="+mn-lt"/>
            </a:endParaRPr>
          </a:p>
          <a:p>
            <a:pPr algn="just"/>
            <a:r>
              <a:rPr lang="en-GB" sz="900" dirty="0">
                <a:ea typeface="+mn-lt"/>
                <a:cs typeface="+mn-lt"/>
              </a:rPr>
              <a:t>NHS (2022) </a:t>
            </a:r>
            <a:r>
              <a:rPr lang="en-GB" sz="900" i="1" dirty="0">
                <a:ea typeface="+mn-lt"/>
                <a:cs typeface="+mn-lt"/>
              </a:rPr>
              <a:t>Management Dyslexia. </a:t>
            </a:r>
            <a:r>
              <a:rPr lang="en-GB" sz="900" dirty="0">
                <a:ea typeface="+mn-lt"/>
                <a:cs typeface="+mn-lt"/>
              </a:rPr>
              <a:t>Available at: </a:t>
            </a:r>
            <a:r>
              <a:rPr lang="en-GB" sz="900" u="sng" dirty="0">
                <a:ea typeface="+mn-lt"/>
                <a:cs typeface="+mn-lt"/>
                <a:hlinkClick r:id="rId13"/>
              </a:rPr>
              <a:t>https://www.nhs.uk/conditions/dyslexia/living-with/</a:t>
            </a:r>
            <a:r>
              <a:rPr lang="en-GB" sz="900" dirty="0">
                <a:ea typeface="+mn-lt"/>
                <a:cs typeface="+mn-lt"/>
              </a:rPr>
              <a:t> (Accessed: 2 May 2022).</a:t>
            </a:r>
          </a:p>
          <a:p>
            <a:pPr algn="just"/>
            <a:endParaRPr lang="en-GB" sz="900" dirty="0">
              <a:ea typeface="+mn-lt"/>
              <a:cs typeface="+mn-lt"/>
            </a:endParaRPr>
          </a:p>
          <a:p>
            <a:pPr algn="just"/>
            <a:r>
              <a:rPr lang="en-GB" sz="900" dirty="0" err="1">
                <a:ea typeface="+mn-lt"/>
                <a:cs typeface="+mn-lt"/>
              </a:rPr>
              <a:t>Ocushield</a:t>
            </a:r>
            <a:r>
              <a:rPr lang="en-GB" sz="900" dirty="0">
                <a:ea typeface="+mn-lt"/>
                <a:cs typeface="+mn-lt"/>
              </a:rPr>
              <a:t> (2015) </a:t>
            </a:r>
            <a:r>
              <a:rPr lang="en-GB" sz="900" i="1" dirty="0">
                <a:ea typeface="+mn-lt"/>
                <a:cs typeface="+mn-lt"/>
              </a:rPr>
              <a:t>Coloured overlays could help your child read better.</a:t>
            </a:r>
            <a:r>
              <a:rPr lang="en-GB" sz="900" dirty="0">
                <a:ea typeface="+mn-lt"/>
                <a:cs typeface="+mn-lt"/>
              </a:rPr>
              <a:t> Available at: </a:t>
            </a:r>
            <a:r>
              <a:rPr lang="en-GB" sz="900" u="sng" dirty="0">
                <a:ea typeface="+mn-lt"/>
                <a:cs typeface="+mn-lt"/>
                <a:hlinkClick r:id="rId14"/>
              </a:rPr>
              <a:t>https://www.ocushield.com/blogs/bluelight/coloured-overlays-could-help-your-child-read-better?currency=GBP</a:t>
            </a:r>
            <a:r>
              <a:rPr lang="en-GB" sz="900" dirty="0">
                <a:ea typeface="+mn-lt"/>
                <a:cs typeface="+mn-lt"/>
              </a:rPr>
              <a:t> (Accessed: 4 May 2022).</a:t>
            </a:r>
          </a:p>
          <a:p>
            <a:pPr algn="just"/>
            <a:endParaRPr lang="en-GB" sz="900" dirty="0">
              <a:ea typeface="+mn-lt"/>
              <a:cs typeface="+mn-lt"/>
            </a:endParaRPr>
          </a:p>
          <a:p>
            <a:pPr algn="just"/>
            <a:r>
              <a:rPr lang="en-GB" sz="900" dirty="0">
                <a:ea typeface="+mn-lt"/>
                <a:cs typeface="+mn-lt"/>
              </a:rPr>
              <a:t>Peterson, R, L. and Pennington, B, F. </a:t>
            </a:r>
            <a:r>
              <a:rPr lang="en-GB" sz="900" i="1" dirty="0">
                <a:ea typeface="+mn-lt"/>
                <a:cs typeface="+mn-lt"/>
              </a:rPr>
              <a:t>Development dyslexia</a:t>
            </a:r>
            <a:r>
              <a:rPr lang="en-GB" sz="900" dirty="0">
                <a:ea typeface="+mn-lt"/>
                <a:cs typeface="+mn-lt"/>
              </a:rPr>
              <a:t>. The Lancet (British edition) (2012) Kidlington; Elsevier Ltd.</a:t>
            </a:r>
          </a:p>
          <a:p>
            <a:pPr algn="just"/>
            <a:endParaRPr lang="en-GB" sz="900" dirty="0">
              <a:ea typeface="+mn-lt"/>
              <a:cs typeface="+mn-lt"/>
            </a:endParaRPr>
          </a:p>
          <a:p>
            <a:pPr algn="just"/>
            <a:r>
              <a:rPr lang="en-GB" sz="900" dirty="0">
                <a:ea typeface="+mn-lt"/>
                <a:cs typeface="+mn-lt"/>
              </a:rPr>
              <a:t>Reid, G. </a:t>
            </a:r>
            <a:r>
              <a:rPr lang="en-GB" sz="900" i="1" dirty="0">
                <a:ea typeface="+mn-lt"/>
                <a:cs typeface="+mn-lt"/>
              </a:rPr>
              <a:t>The SAGE handbook of dyslexia. </a:t>
            </a:r>
            <a:r>
              <a:rPr lang="en-GB" sz="900" dirty="0">
                <a:ea typeface="+mn-lt"/>
                <a:cs typeface="+mn-lt"/>
              </a:rPr>
              <a:t>(2008) SAGE Publications.</a:t>
            </a:r>
          </a:p>
          <a:p>
            <a:pPr algn="just"/>
            <a:endParaRPr lang="en-GB" sz="900" dirty="0">
              <a:ea typeface="+mn-lt"/>
              <a:cs typeface="+mn-lt"/>
            </a:endParaRPr>
          </a:p>
          <a:p>
            <a:pPr algn="just"/>
            <a:r>
              <a:rPr lang="en-GB" sz="900" dirty="0">
                <a:ea typeface="+mn-lt"/>
                <a:cs typeface="+mn-lt"/>
              </a:rPr>
              <a:t>Understood (2022) </a:t>
            </a:r>
            <a:r>
              <a:rPr lang="en-GB" sz="900" i="1" dirty="0">
                <a:ea typeface="+mn-lt"/>
                <a:cs typeface="+mn-lt"/>
              </a:rPr>
              <a:t>A Day in the Life of a Child with Dyslexia. </a:t>
            </a:r>
            <a:r>
              <a:rPr lang="en-GB" sz="900" dirty="0">
                <a:ea typeface="+mn-lt"/>
                <a:cs typeface="+mn-lt"/>
              </a:rPr>
              <a:t>Available at: </a:t>
            </a:r>
            <a:r>
              <a:rPr lang="en-GB" sz="900" u="sng" dirty="0">
                <a:ea typeface="+mn-lt"/>
                <a:cs typeface="+mn-lt"/>
                <a:hlinkClick r:id="rId15"/>
              </a:rPr>
              <a:t>https://www.understood.org/en/articles/a-day-in-the-life-of-a-child-with-dyslexia</a:t>
            </a:r>
            <a:r>
              <a:rPr lang="en-GB" sz="900" dirty="0">
                <a:ea typeface="+mn-lt"/>
                <a:cs typeface="+mn-lt"/>
              </a:rPr>
              <a:t> (Accessed: 28 April 2022).</a:t>
            </a:r>
          </a:p>
          <a:p>
            <a:pPr algn="just"/>
            <a:endParaRPr lang="en-GB" sz="900" dirty="0">
              <a:ea typeface="+mn-lt"/>
              <a:cs typeface="+mn-lt"/>
            </a:endParaRPr>
          </a:p>
          <a:p>
            <a:pPr algn="just"/>
            <a:r>
              <a:rPr lang="en-GB" sz="900" dirty="0">
                <a:ea typeface="+mn-lt"/>
                <a:cs typeface="+mn-lt"/>
              </a:rPr>
              <a:t>UNICEF (no date) </a:t>
            </a:r>
            <a:r>
              <a:rPr lang="en-GB" sz="900" i="1" dirty="0">
                <a:ea typeface="+mn-lt"/>
                <a:cs typeface="+mn-lt"/>
              </a:rPr>
              <a:t>Special Schools and the Convention. </a:t>
            </a:r>
            <a:r>
              <a:rPr lang="en-GB" sz="900" dirty="0">
                <a:ea typeface="+mn-lt"/>
                <a:cs typeface="+mn-lt"/>
              </a:rPr>
              <a:t>Available at: </a:t>
            </a:r>
            <a:r>
              <a:rPr lang="en-GB" sz="900" u="sng" dirty="0">
                <a:ea typeface="+mn-lt"/>
                <a:cs typeface="+mn-lt"/>
                <a:hlinkClick r:id="rId16"/>
              </a:rPr>
              <a:t>https://www.unicef.org.uk/rights-respecting-schools/resources/teaching-resources/guidance-assemblies-lessons/special-schools-convention/</a:t>
            </a:r>
            <a:r>
              <a:rPr lang="en-GB" sz="900" dirty="0">
                <a:ea typeface="+mn-lt"/>
                <a:cs typeface="+mn-lt"/>
              </a:rPr>
              <a:t> (Accessed: 01 May 2022).</a:t>
            </a:r>
          </a:p>
          <a:p>
            <a:pPr algn="just"/>
            <a:endParaRPr lang="en-GB" sz="900" dirty="0">
              <a:ea typeface="+mn-lt"/>
              <a:cs typeface="+mn-lt"/>
            </a:endParaRPr>
          </a:p>
          <a:p>
            <a:pPr algn="just"/>
            <a:r>
              <a:rPr lang="en-GB" sz="900" dirty="0">
                <a:ea typeface="+mn-lt"/>
                <a:cs typeface="+mn-lt"/>
              </a:rPr>
              <a:t>Weiner, M. (2017) </a:t>
            </a:r>
            <a:r>
              <a:rPr lang="en-GB" sz="900" i="1" dirty="0">
                <a:ea typeface="+mn-lt"/>
                <a:cs typeface="+mn-lt"/>
              </a:rPr>
              <a:t>Knock Down Stigma to Help Understand Dyslexia. </a:t>
            </a:r>
            <a:r>
              <a:rPr lang="en-GB" sz="900" dirty="0">
                <a:ea typeface="+mn-lt"/>
                <a:cs typeface="+mn-lt"/>
              </a:rPr>
              <a:t>Available at: </a:t>
            </a:r>
            <a:r>
              <a:rPr lang="en-GB" sz="900" u="sng" dirty="0">
                <a:ea typeface="+mn-lt"/>
                <a:cs typeface="+mn-lt"/>
                <a:hlinkClick r:id="rId17"/>
              </a:rPr>
              <a:t>http://www.thetotallearningcenter.com/2017/03/understanding-dyslexia-near-red-bank/</a:t>
            </a:r>
            <a:r>
              <a:rPr lang="en-GB" sz="900" dirty="0">
                <a:ea typeface="+mn-lt"/>
                <a:cs typeface="+mn-lt"/>
              </a:rPr>
              <a:t> (Accessed: 8 May 2022).</a:t>
            </a:r>
          </a:p>
          <a:p>
            <a:pPr algn="just"/>
            <a:endParaRPr lang="en-GB" sz="900" dirty="0">
              <a:ea typeface="+mn-lt"/>
              <a:cs typeface="+mn-lt"/>
            </a:endParaRPr>
          </a:p>
          <a:p>
            <a:pPr algn="just"/>
            <a:r>
              <a:rPr lang="en-GB" sz="900" dirty="0">
                <a:ea typeface="+mn-lt"/>
                <a:cs typeface="+mn-lt"/>
              </a:rPr>
              <a:t>Welsh Government (2012) </a:t>
            </a:r>
            <a:r>
              <a:rPr lang="en-GB" sz="900" i="1" dirty="0">
                <a:ea typeface="+mn-lt"/>
                <a:cs typeface="+mn-lt"/>
              </a:rPr>
              <a:t>Current literacy and dyslexia provision in Wales. </a:t>
            </a:r>
            <a:r>
              <a:rPr lang="en-GB" sz="900" dirty="0">
                <a:ea typeface="+mn-lt"/>
                <a:cs typeface="+mn-lt"/>
              </a:rPr>
              <a:t>Available at: </a:t>
            </a:r>
            <a:r>
              <a:rPr lang="en-GB" sz="900" u="sng" dirty="0">
                <a:ea typeface="+mn-lt"/>
                <a:cs typeface="+mn-lt"/>
                <a:hlinkClick r:id="rId18"/>
              </a:rPr>
              <a:t>https://gov.wales/sites/default/files/statistics-and-research/2019-08/120824-current-literacy-dyslexia-provision-en.pdf</a:t>
            </a:r>
            <a:r>
              <a:rPr lang="en-GB" sz="900" dirty="0">
                <a:ea typeface="+mn-lt"/>
                <a:cs typeface="+mn-lt"/>
              </a:rPr>
              <a:t> (Accessed: 25 April 2022).</a:t>
            </a:r>
          </a:p>
          <a:p>
            <a:pPr algn="just"/>
            <a:endParaRPr lang="en-GB" sz="900" dirty="0">
              <a:ea typeface="+mn-lt"/>
              <a:cs typeface="+mn-lt"/>
            </a:endParaRPr>
          </a:p>
          <a:p>
            <a:pPr algn="just"/>
            <a:r>
              <a:rPr lang="en-GB" sz="900" dirty="0">
                <a:ea typeface="+mn-lt"/>
                <a:cs typeface="+mn-lt"/>
              </a:rPr>
              <a:t>Welsh Government (2021) </a:t>
            </a:r>
            <a:r>
              <a:rPr lang="en-GB" sz="900" i="1" dirty="0">
                <a:ea typeface="+mn-lt"/>
                <a:cs typeface="+mn-lt"/>
              </a:rPr>
              <a:t>Additional Learning Needs Code for Wales 2021. </a:t>
            </a:r>
            <a:r>
              <a:rPr lang="en-GB" sz="900" dirty="0">
                <a:ea typeface="+mn-lt"/>
                <a:cs typeface="+mn-lt"/>
              </a:rPr>
              <a:t>Available at: </a:t>
            </a:r>
            <a:r>
              <a:rPr lang="en-GB" sz="900" u="sng" dirty="0">
                <a:ea typeface="+mn-lt"/>
                <a:cs typeface="+mn-lt"/>
                <a:hlinkClick r:id="rId19"/>
              </a:rPr>
              <a:t>https://gov.wales/sites/default/files/publications/2021-03/the-additional-learning-needs-code-for-wales-2021.pdf</a:t>
            </a:r>
            <a:r>
              <a:rPr lang="en-GB" sz="900" dirty="0">
                <a:ea typeface="+mn-lt"/>
                <a:cs typeface="+mn-lt"/>
              </a:rPr>
              <a:t> (Accessed: 10 may 2022).</a:t>
            </a:r>
          </a:p>
          <a:p>
            <a:pPr algn="just"/>
            <a:endParaRPr lang="en-GB" sz="900" dirty="0">
              <a:ea typeface="+mn-lt"/>
              <a:cs typeface="+mn-lt"/>
            </a:endParaRPr>
          </a:p>
          <a:p>
            <a:pPr algn="just"/>
            <a:r>
              <a:rPr lang="en-GB" sz="900" dirty="0">
                <a:ea typeface="+mn-lt"/>
                <a:cs typeface="+mn-lt"/>
              </a:rPr>
              <a:t>Welsh Government (2021) </a:t>
            </a:r>
            <a:r>
              <a:rPr lang="en-GB" sz="900" i="1" dirty="0">
                <a:ea typeface="+mn-lt"/>
                <a:cs typeface="+mn-lt"/>
              </a:rPr>
              <a:t>Additional learning needs (ALN) system: parents' guide.</a:t>
            </a:r>
            <a:r>
              <a:rPr lang="en-GB" sz="900" dirty="0">
                <a:ea typeface="+mn-lt"/>
                <a:cs typeface="+mn-lt"/>
              </a:rPr>
              <a:t> Available at: </a:t>
            </a:r>
            <a:r>
              <a:rPr lang="en-GB" sz="900" u="sng" dirty="0">
                <a:ea typeface="+mn-lt"/>
                <a:cs typeface="+mn-lt"/>
                <a:hlinkClick r:id="rId20"/>
              </a:rPr>
              <a:t>https://gov.wales/additional-learning-needs-aln-system-parents-guide-html</a:t>
            </a:r>
            <a:r>
              <a:rPr lang="en-GB" sz="900" dirty="0">
                <a:ea typeface="+mn-lt"/>
                <a:cs typeface="+mn-lt"/>
              </a:rPr>
              <a:t> (Accessed: 30 April 2022).</a:t>
            </a:r>
          </a:p>
          <a:p>
            <a:pPr algn="just"/>
            <a:endParaRPr lang="en-GB" sz="900" dirty="0">
              <a:ea typeface="+mn-lt"/>
              <a:cs typeface="+mn-lt"/>
            </a:endParaRPr>
          </a:p>
          <a:p>
            <a:pPr algn="just"/>
            <a:r>
              <a:rPr lang="en-GB" sz="900" dirty="0">
                <a:ea typeface="+mn-lt"/>
                <a:cs typeface="+mn-lt"/>
              </a:rPr>
              <a:t>Whitehead, R. (2007) </a:t>
            </a:r>
            <a:r>
              <a:rPr lang="en-GB" sz="900" i="1" dirty="0">
                <a:ea typeface="+mn-lt"/>
                <a:cs typeface="+mn-lt"/>
              </a:rPr>
              <a:t>Dyslexia – socially misunderstood. </a:t>
            </a:r>
            <a:r>
              <a:rPr lang="en-GB" sz="900" dirty="0">
                <a:ea typeface="+mn-lt"/>
                <a:cs typeface="+mn-lt"/>
              </a:rPr>
              <a:t>Available at: </a:t>
            </a:r>
            <a:r>
              <a:rPr lang="en-GB" sz="900" u="sng" dirty="0">
                <a:ea typeface="+mn-lt"/>
                <a:cs typeface="+mn-lt"/>
                <a:hlinkClick r:id="rId21"/>
              </a:rPr>
              <a:t>https://www.dyslexia.com/articles/2007-Literacy-Today.pdf</a:t>
            </a:r>
            <a:r>
              <a:rPr lang="en-GB" sz="900" dirty="0">
                <a:ea typeface="+mn-lt"/>
                <a:cs typeface="+mn-lt"/>
              </a:rPr>
              <a:t> (Accessed: 20 April 2022).</a:t>
            </a:r>
          </a:p>
          <a:p>
            <a:endParaRPr lang="en-GB" sz="2400" b="1" dirty="0">
              <a:latin typeface="Arial"/>
              <a:ea typeface="Calibri"/>
              <a:cs typeface="Arial"/>
            </a:endParaRPr>
          </a:p>
          <a:p>
            <a:endParaRPr lang="en-GB" sz="2400" b="1">
              <a:latin typeface="Arial"/>
              <a:ea typeface="Calibri"/>
              <a:cs typeface="Arial"/>
            </a:endParaRPr>
          </a:p>
          <a:p>
            <a:endParaRPr lang="en-GB" sz="2400" b="1">
              <a:latin typeface="Arial"/>
              <a:ea typeface="Calibri"/>
              <a:cs typeface="Arial"/>
            </a:endParaRPr>
          </a:p>
        </p:txBody>
      </p:sp>
    </p:spTree>
    <p:extLst>
      <p:ext uri="{BB962C8B-B14F-4D97-AF65-F5344CB8AC3E}">
        <p14:creationId xmlns:p14="http://schemas.microsoft.com/office/powerpoint/2010/main" val="2885846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76</cp:revision>
  <dcterms:created xsi:type="dcterms:W3CDTF">2022-05-02T17:55:53Z</dcterms:created>
  <dcterms:modified xsi:type="dcterms:W3CDTF">2022-05-14T18:55:00Z</dcterms:modified>
</cp:coreProperties>
</file>