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751" autoAdjust="0"/>
  </p:normalViewPr>
  <p:slideViewPr>
    <p:cSldViewPr snapToGrid="0" snapToObjects="1">
      <p:cViewPr varScale="1">
        <p:scale>
          <a:sx n="68" d="100"/>
          <a:sy n="68" d="100"/>
        </p:scale>
        <p:origin x="188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2151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project and explain that this presentation follows the structure of the provided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195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78A123-E38E-1EDB-4AED-62A394439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6578" y="1119117"/>
            <a:ext cx="5858934" cy="1895018"/>
          </a:xfrm>
          <a:prstGeom prst="rect">
            <a:avLst/>
          </a:prstGeom>
        </p:spPr>
      </p:pic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6578" y="3504826"/>
            <a:ext cx="6016978" cy="1431241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800" dirty="0"/>
              <a:t>Development of Face Recognition Software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6578" y="4854222"/>
            <a:ext cx="4911372" cy="1275645"/>
          </a:xfrm>
        </p:spPr>
        <p:txBody>
          <a:bodyPr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Ivaylo Danailov Savchov</a:t>
            </a:r>
          </a:p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MSc Computer Networks and Cyber Security</a:t>
            </a:r>
          </a:p>
          <a:p>
            <a:pPr algn="l">
              <a:lnSpc>
                <a:spcPct val="90000"/>
              </a:lnSpc>
            </a:pPr>
            <a:endParaRPr lang="en-GB" sz="13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Supervisor: Dr Amit Naik</a:t>
            </a:r>
          </a:p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</a:rPr>
              <a:t>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B5CF06-11A4-4E66-14FB-C88FF66CFC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516" r="1" b="1019"/>
          <a:stretch>
            <a:fillRect/>
          </a:stretch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Evolution of Facial Recognition</a:t>
            </a:r>
            <a:endParaRPr lang="en-GB" sz="31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tx2"/>
                </a:solidFill>
              </a:rPr>
              <a:t>Core biometric authentication technology</a:t>
            </a:r>
          </a:p>
          <a:p>
            <a:pPr lvl="1"/>
            <a:r>
              <a:rPr lang="en-US" sz="1600" dirty="0">
                <a:solidFill>
                  <a:schemeClr val="tx2"/>
                </a:solidFill>
              </a:rPr>
              <a:t>Non-invasive and scalable</a:t>
            </a:r>
          </a:p>
          <a:p>
            <a:pPr lvl="1"/>
            <a:r>
              <a:rPr lang="en-US" sz="1600" dirty="0">
                <a:solidFill>
                  <a:schemeClr val="tx2"/>
                </a:solidFill>
              </a:rPr>
              <a:t>Evolution from handcrafted to CNN-based methods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800" y="525982"/>
            <a:ext cx="3212237" cy="1200361"/>
          </a:xfrm>
        </p:spPr>
        <p:txBody>
          <a:bodyPr anchor="b">
            <a:normAutofit/>
          </a:bodyPr>
          <a:lstStyle/>
          <a:p>
            <a:r>
              <a:rPr lang="en-GB" sz="3100" dirty="0"/>
              <a:t>Research Problem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799" y="2031101"/>
            <a:ext cx="3212238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/>
              <a:t>Accuracy degradation in real-world scenarios</a:t>
            </a:r>
          </a:p>
          <a:p>
            <a:pPr lvl="1"/>
            <a:r>
              <a:rPr lang="en-US" sz="1600" dirty="0"/>
              <a:t>Security and fraud risks</a:t>
            </a:r>
          </a:p>
          <a:p>
            <a:pPr lvl="1"/>
            <a:r>
              <a:rPr lang="en-US" sz="1600" dirty="0"/>
              <a:t>Bias and privacy challenges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551B82-28A3-EB2A-07BB-C90EC51F6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803" y="525982"/>
            <a:ext cx="4221014" cy="22172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CCE781-BEA9-9F4D-D7A5-C232472159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428999"/>
            <a:ext cx="4088201" cy="259547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Research Aim and Objectives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BE8307-02DE-1DF7-D67B-6B301D26DA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515"/>
          <a:stretch>
            <a:fillRect/>
          </a:stretch>
        </p:blipFill>
        <p:spPr>
          <a:xfrm>
            <a:off x="20" y="11"/>
            <a:ext cx="9143980" cy="375284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Aim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Design and develop a </a:t>
            </a:r>
            <a:r>
              <a:rPr lang="en-GB" sz="1200" b="1" dirty="0"/>
              <a:t>robust facial recognition software system</a:t>
            </a: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Achieve </a:t>
            </a:r>
            <a:r>
              <a:rPr lang="en-GB" sz="1200" b="1" dirty="0"/>
              <a:t>high accuracy in real-world conditions</a:t>
            </a: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Address </a:t>
            </a:r>
            <a:r>
              <a:rPr lang="en-GB" sz="1200" b="1" dirty="0"/>
              <a:t>scalability</a:t>
            </a:r>
            <a:r>
              <a:rPr lang="en-GB" sz="1200" dirty="0"/>
              <a:t>, </a:t>
            </a:r>
            <a:r>
              <a:rPr lang="en-GB" sz="1200" b="1" dirty="0"/>
              <a:t>demographic bias</a:t>
            </a:r>
            <a:r>
              <a:rPr lang="en-GB" sz="1200" dirty="0"/>
              <a:t>, and </a:t>
            </a:r>
            <a:r>
              <a:rPr lang="en-GB" sz="1200" b="1" dirty="0"/>
              <a:t>data privacy</a:t>
            </a:r>
            <a:endParaRPr lang="en-GB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Objectives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Critically review</a:t>
            </a:r>
            <a:r>
              <a:rPr lang="en-GB" sz="1200" dirty="0"/>
              <a:t> existing facial recognition algorithms, datasets, and ethical issues to identify research gaps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Develop a deep learning–based system</a:t>
            </a:r>
            <a:r>
              <a:rPr lang="en-GB" sz="1200" dirty="0"/>
              <a:t> capable of real-time facial recognition under varying environmental conditions</a:t>
            </a:r>
          </a:p>
          <a:p>
            <a:pPr>
              <a:lnSpc>
                <a:spcPct val="90000"/>
              </a:lnSpc>
            </a:pPr>
            <a:r>
              <a:rPr lang="en-GB" sz="1200" b="1" dirty="0"/>
              <a:t>Evaluate system performance quantitatively</a:t>
            </a:r>
            <a:r>
              <a:rPr lang="en-GB" sz="1200" dirty="0"/>
              <a:t> using accuracy, precision, recall, and robustness metrics across multiple datasets</a:t>
            </a:r>
          </a:p>
          <a:p>
            <a:pPr>
              <a:lnSpc>
                <a:spcPct val="90000"/>
              </a:lnSpc>
            </a:pPr>
            <a:endParaRPr lang="en-GB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/>
              <a:t>Significance of the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/>
              <a:t>Widespread use in security and authentication</a:t>
            </a:r>
          </a:p>
          <a:p>
            <a:pPr lvl="1"/>
            <a:r>
              <a:rPr lang="en-US" sz="1700" dirty="0"/>
              <a:t>Improves safety and usability</a:t>
            </a:r>
          </a:p>
          <a:p>
            <a:pPr lvl="1"/>
            <a:r>
              <a:rPr lang="en-US" sz="1700" dirty="0"/>
              <a:t>Raises ethical and legal concerns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3E132740-F81E-1872-BD71-AADE6CA490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048" r="3940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E760F9-281D-2C30-C255-63B1B9167D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13" r="18404"/>
          <a:stretch>
            <a:fillRect/>
          </a:stretch>
        </p:blipFill>
        <p:spPr>
          <a:xfrm>
            <a:off x="20" y="10"/>
            <a:ext cx="6558824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Literature Review Highlights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Deep learning and CNN advances</a:t>
            </a:r>
          </a:p>
          <a:p>
            <a:pPr lvl="1"/>
            <a:r>
              <a:rPr lang="en-US" sz="1700" dirty="0"/>
              <a:t>Embedding-based recognition</a:t>
            </a:r>
          </a:p>
          <a:p>
            <a:pPr lvl="1"/>
            <a:r>
              <a:rPr lang="en-US" sz="1700" dirty="0"/>
              <a:t>Dataset bias and ethical issues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61D52B-9786-4717-F8DC-47C8BF5175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48" r="-1" b="-1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Research Design and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Design science and experimental approach</a:t>
            </a:r>
          </a:p>
          <a:p>
            <a:pPr lvl="1"/>
            <a:r>
              <a:rPr lang="en-US" sz="1700" dirty="0"/>
              <a:t>Quantitative evaluation</a:t>
            </a:r>
          </a:p>
          <a:p>
            <a:pPr lvl="1"/>
            <a:r>
              <a:rPr lang="en-US" sz="1700" dirty="0"/>
              <a:t>Use of public datasets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Rectangle">
            <a:extLst>
              <a:ext uri="{FF2B5EF4-FFF2-40B4-BE49-F238E27FC236}">
                <a16:creationId xmlns:a16="http://schemas.microsoft.com/office/drawing/2014/main" id="{D5997EA8-5EFC-40CD-A85F-C3C3BC5F9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51BDD8-8339-9A60-54BE-8746241BDC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00"/>
          <a:stretch>
            <a:fillRect/>
          </a:stretch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CF6A1EC-BD15-42D9-A339-A3970CF7C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4218905"/>
            <a:ext cx="8375585" cy="2089317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4498848"/>
            <a:ext cx="2708910" cy="1536192"/>
          </a:xfrm>
        </p:spPr>
        <p:txBody>
          <a:bodyPr>
            <a:normAutofit/>
          </a:bodyPr>
          <a:lstStyle/>
          <a:p>
            <a:r>
              <a:rPr lang="en-GB" sz="2800"/>
              <a:t>System Design Overview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20C27D-5C39-492B-BD68-C220C0F83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491151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F3394A-A959-460A-ACF9-5FA682C76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525670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869" y="4498848"/>
            <a:ext cx="4545767" cy="153619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/>
              <a:t>Face detection and alignment</a:t>
            </a:r>
          </a:p>
          <a:p>
            <a:pPr lvl="1"/>
            <a:r>
              <a:rPr lang="en-US" sz="1600" dirty="0"/>
              <a:t>CNN embedding extraction</a:t>
            </a:r>
          </a:p>
          <a:p>
            <a:pPr lvl="1"/>
            <a:r>
              <a:rPr lang="en-US" sz="1600" dirty="0"/>
              <a:t>Similarity-based matching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F065D3F1-1E0F-4BC6-9846-BCE0BCC9D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9542" y="485192"/>
            <a:ext cx="2687216" cy="1885032"/>
          </a:xfrm>
        </p:spPr>
        <p:txBody>
          <a:bodyPr>
            <a:normAutofit/>
          </a:bodyPr>
          <a:lstStyle/>
          <a:p>
            <a:r>
              <a:rPr lang="en-US" sz="2400"/>
              <a:t>Role of Emergent in This Project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3B17E7-C6FD-6AFD-FF11-04C5B960AE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89" r="2" b="2"/>
          <a:stretch>
            <a:fillRect/>
          </a:stretch>
        </p:blipFill>
        <p:spPr>
          <a:xfrm>
            <a:off x="20" y="7"/>
            <a:ext cx="5760700" cy="28204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6957" y="3340361"/>
            <a:ext cx="4100944" cy="2534197"/>
          </a:xfrm>
        </p:spPr>
        <p:txBody>
          <a:bodyPr anchor="ctr">
            <a:normAutofit/>
          </a:bodyPr>
          <a:lstStyle/>
          <a:p>
            <a:r>
              <a:rPr lang="en-US" sz="1700" dirty="0"/>
              <a:t>Main AI tool used during development</a:t>
            </a:r>
          </a:p>
          <a:p>
            <a:r>
              <a:rPr lang="en-US" sz="1700" dirty="0"/>
              <a:t>Code scaffolding and backend configuration</a:t>
            </a:r>
          </a:p>
          <a:p>
            <a:r>
              <a:rPr lang="en-US" sz="1700" dirty="0"/>
              <a:t>Workflow automation and integration support</a:t>
            </a:r>
          </a:p>
          <a:p>
            <a:r>
              <a:rPr lang="en-US" sz="1700" dirty="0"/>
              <a:t>Reduced repetitive coding tasks</a:t>
            </a:r>
          </a:p>
          <a:p>
            <a:r>
              <a:rPr lang="en-US" sz="1700" dirty="0"/>
              <a:t>All AI-generated code reviewed and validated by developer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F02E53-9EF6-62F7-13CD-C0714406A1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21" r="5660" b="-1"/>
          <a:stretch>
            <a:fillRect/>
          </a:stretch>
        </p:blipFill>
        <p:spPr>
          <a:xfrm>
            <a:off x="5753304" y="2768742"/>
            <a:ext cx="3390696" cy="4089256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9144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49427" y="3404996"/>
            <a:ext cx="6858002" cy="4800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E6671AF-110C-4E4D-BEB4-1323A3136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1" y="310895"/>
            <a:ext cx="3666893" cy="2121408"/>
          </a:xfrm>
        </p:spPr>
        <p:txBody>
          <a:bodyPr anchor="ctr">
            <a:normAutofit/>
          </a:bodyPr>
          <a:lstStyle/>
          <a:p>
            <a:r>
              <a:rPr lang="en-GB" sz="3500"/>
              <a:t>Expected Results and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1658" y="310896"/>
            <a:ext cx="3943350" cy="212140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/>
              <a:t>Stable recognition performance</a:t>
            </a:r>
          </a:p>
          <a:p>
            <a:pPr lvl="1"/>
            <a:r>
              <a:rPr lang="en-US" sz="1700" dirty="0"/>
              <a:t>Robustness across conditions</a:t>
            </a:r>
          </a:p>
          <a:p>
            <a:pPr lvl="1"/>
            <a:r>
              <a:rPr lang="en-US" sz="1700" dirty="0"/>
              <a:t>Results consistent with literature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27D380-301A-44F9-D785-FC186838F4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163"/>
          <a:stretch>
            <a:fillRect/>
          </a:stretch>
        </p:blipFill>
        <p:spPr>
          <a:xfrm>
            <a:off x="20" y="2743201"/>
            <a:ext cx="9143979" cy="4114799"/>
          </a:xfrm>
          <a:prstGeom prst="rect">
            <a:avLst/>
          </a:prstGeom>
          <a:effectLst>
            <a:innerShdw blurRad="190500" dist="127000" dir="16200000">
              <a:prstClr val="black">
                <a:alpha val="19000"/>
              </a:prstClr>
            </a:inn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0915F1-98CE-4961-A6CF-44E24C5798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248" r="19660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Conclusion and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Project objectives achieved</a:t>
            </a:r>
          </a:p>
          <a:p>
            <a:pPr lvl="1"/>
            <a:r>
              <a:rPr lang="en-US" sz="1700" dirty="0"/>
              <a:t>Contributions to ethical facial recognition</a:t>
            </a:r>
          </a:p>
          <a:p>
            <a:pPr lvl="1"/>
            <a:r>
              <a:rPr lang="en-US" sz="1700" dirty="0"/>
              <a:t>Applicability across domains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845746-1069-AFDC-64B4-C814E77876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372" r="2" b="67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Future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/>
              <a:t>Bias mitigation strategies</a:t>
            </a:r>
          </a:p>
          <a:p>
            <a:pPr lvl="1"/>
            <a:r>
              <a:rPr lang="en-US" sz="1700" dirty="0"/>
              <a:t>Privacy-preserving learning</a:t>
            </a:r>
          </a:p>
          <a:p>
            <a:pPr lvl="1"/>
            <a:r>
              <a:rPr lang="en-US" sz="1700" dirty="0"/>
              <a:t>Multimodal biometric systems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</Words>
  <Application>Microsoft Office PowerPoint</Application>
  <PresentationFormat>On-screen Show (4:3)</PresentationFormat>
  <Paragraphs>58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Development of Face Recognition Software</vt:lpstr>
      <vt:lpstr>Evolution of Facial Recognition</vt:lpstr>
      <vt:lpstr>Research Problem</vt:lpstr>
      <vt:lpstr>Research Aim and Objectives</vt:lpstr>
      <vt:lpstr>Significance of the Research</vt:lpstr>
      <vt:lpstr>Literature Review Highlights</vt:lpstr>
      <vt:lpstr>Research Design and Methodology</vt:lpstr>
      <vt:lpstr>System Design Overview</vt:lpstr>
      <vt:lpstr>Role of Emergent in This Project</vt:lpstr>
      <vt:lpstr>Expected Results and Findings</vt:lpstr>
      <vt:lpstr>Conclusion and Impact</vt:lpstr>
      <vt:lpstr>Future 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Ivaylo Savchov</cp:lastModifiedBy>
  <cp:revision>60</cp:revision>
  <dcterms:created xsi:type="dcterms:W3CDTF">2013-01-27T09:14:16Z</dcterms:created>
  <dcterms:modified xsi:type="dcterms:W3CDTF">2026-02-06T18:30:31Z</dcterms:modified>
  <cp:category/>
</cp:coreProperties>
</file>