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60" r:id="rId4"/>
    <p:sldId id="258" r:id="rId5"/>
    <p:sldId id="259" r:id="rId6"/>
    <p:sldId id="262" r:id="rId7"/>
    <p:sldId id="265" r:id="rId8"/>
    <p:sldId id="261" r:id="rId9"/>
    <p:sldId id="266" r:id="rId10"/>
    <p:sldId id="263" r:id="rId11"/>
    <p:sldId id="267" r:id="rId12"/>
    <p:sldId id="264" r:id="rId13"/>
    <p:sldId id="269" r:id="rId14"/>
    <p:sldId id="270"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884"/>
    <p:restoredTop sz="94690"/>
  </p:normalViewPr>
  <p:slideViewPr>
    <p:cSldViewPr snapToGrid="0" snapToObjects="1">
      <p:cViewPr>
        <p:scale>
          <a:sx n="63" d="100"/>
          <a:sy n="63" d="100"/>
        </p:scale>
        <p:origin x="-280" y="8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2/19/24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22503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6080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0959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8124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44406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0050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6322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6019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3674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5608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2/19/24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2497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2/19/24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62764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hat.openai.com/c/2edfd8a3-0bc5-4ce0-aec3-dad545d26d60" TargetMode="External"/><Relationship Id="rId2" Type="http://schemas.openxmlformats.org/officeDocument/2006/relationships/hyperlink" Target="https://additioapp.com/en/vygotsky-sociocultural-theory/#:~:text=Vygotsky%20believed%20that%20children%20learn,promotes%20a%20reciprocal%20teaching%20style" TargetMode="External"/><Relationship Id="rId1" Type="http://schemas.openxmlformats.org/officeDocument/2006/relationships/slideLayout" Target="../slideLayouts/slideLayout2.xml"/><Relationship Id="rId5" Type="http://schemas.openxmlformats.org/officeDocument/2006/relationships/hyperlink" Target="https://link.springer.com/referenceworkentry/10.1007/978-0-387-79061-9_3054#:~:text=Vygotsky%27s%20Cognitive%20Development%20Theory%20argues,%2C%20attention%2C%20and%20problem%20solving" TargetMode="External"/><Relationship Id="rId4" Type="http://schemas.openxmlformats.org/officeDocument/2006/relationships/hyperlink" Target="https://www.gowriensw.com.au/thought-leadership/vygotsky-theory#:~:text=Vygotsky%27s%20social%20development%20theory%20asserts,an%20independent%20journey%20of%20discover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vygotsky.html#:~:text=Like%20Piaget%2C%20Vygotsky%20believes%20that,Piaget%20emphasized%20self%2Dinitiated%20discovery" TargetMode="External"/><Relationship Id="rId2" Type="http://schemas.openxmlformats.org/officeDocument/2006/relationships/hyperlink" Target="https://www.medicalnewstoday.com/articles/325030#:~:text=Piaget%20believed%20that%20children%20develop,psychology%20and%20approaches%20to%20education" TargetMode="External"/><Relationship Id="rId1" Type="http://schemas.openxmlformats.org/officeDocument/2006/relationships/slideLayout" Target="../slideLayouts/slideLayout2.xml"/><Relationship Id="rId6" Type="http://schemas.openxmlformats.org/officeDocument/2006/relationships/hyperlink" Target="https://www.structural-learning.com/post/the-zone-of-proximal-development-a-teachers-guide#:~:text=Vygotsky%20observed%20that%20through%20collaborative,skill%20than%20they%20could%20independently" TargetMode="External"/><Relationship Id="rId5" Type="http://schemas.openxmlformats.org/officeDocument/2006/relationships/hyperlink" Target="https://www.structural-learning.com/post/schema-in-psychology#:~:text=In%20psychology%2C%20a%20schema%20is,lens%20of%20pre%2Dexisting%20schemas" TargetMode="External"/><Relationship Id="rId4" Type="http://schemas.openxmlformats.org/officeDocument/2006/relationships/hyperlink" Target="https://sproutsschools.com/vygotskys-theory-of-cognitive-development-in-social-relationships/#:~:text=Vygotsky%20claimed%20that%20we%20are,%27"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hestepbystepschool.com/4-benefits-of-a-multi-theory-curriculum/#:~:text=A%20multi%2Dtheory%20curriculum%20provides%20opportunities%20for%20children%20to%20practice,performance%20in%20school%20and%20beyond" TargetMode="External"/><Relationship Id="rId2" Type="http://schemas.openxmlformats.org/officeDocument/2006/relationships/hyperlink" Target="https://study.com/academy/lesson/lev-vygotskys-theory-of-cognitive-development.html#:~:text=Vygotsky%20created%20three%20stages%20of,through%20interactions%20from%20their%20caregivers" TargetMode="External"/><Relationship Id="rId1" Type="http://schemas.openxmlformats.org/officeDocument/2006/relationships/slideLayout" Target="../slideLayouts/slideLayout2.xml"/><Relationship Id="rId5" Type="http://schemas.openxmlformats.org/officeDocument/2006/relationships/hyperlink" Target="https://www.wgu.edu/blog/five-educational-learning-theories2005.html#:~:text=An%20understanding%20of%20learning%20theories,on%20student%20needs%20and%20aptitudes" TargetMode="External"/><Relationship Id="rId4" Type="http://schemas.openxmlformats.org/officeDocument/2006/relationships/hyperlink" Target="https://www.verywellmind.com/lev-vygotsky-biography-2795533#:~:text=Vygotsky%20was%20a%20prolific%20writer,grow%20within%20culture%20and%20society"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uowtsd-my.sharepoint.com/:v:/r/personal/2307996_student_uwtsd_ac_uk/Documents/Recordings/Meeting%20with%20Lottie%20Shute%20(2307996)-20240303_161259-Meeting%20Recording.mp4?csf=1&amp;web=1&amp;e=J65dC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F1D5E-D887-3E4C-A239-DECCE3F62CA4}"/>
              </a:ext>
            </a:extLst>
          </p:cNvPr>
          <p:cNvSpPr>
            <a:spLocks noGrp="1"/>
          </p:cNvSpPr>
          <p:nvPr>
            <p:ph type="ctrTitle"/>
          </p:nvPr>
        </p:nvSpPr>
        <p:spPr>
          <a:xfrm>
            <a:off x="423333" y="640080"/>
            <a:ext cx="4673599" cy="3566160"/>
          </a:xfrm>
        </p:spPr>
        <p:txBody>
          <a:bodyPr anchor="b">
            <a:normAutofit fontScale="90000"/>
          </a:bodyPr>
          <a:lstStyle/>
          <a:p>
            <a:r>
              <a:rPr lang="en-US" sz="8000" dirty="0">
                <a:latin typeface="Aharoni" panose="02010803020104030203" pitchFamily="2" charset="-79"/>
                <a:cs typeface="Aharoni" panose="02010803020104030203" pitchFamily="2" charset="-79"/>
              </a:rPr>
              <a:t>Vygotsky</a:t>
            </a:r>
            <a:br>
              <a:rPr lang="en-US" sz="8000" dirty="0">
                <a:latin typeface="Aharoni" panose="02010803020104030203" pitchFamily="2" charset="-79"/>
                <a:cs typeface="Aharoni" panose="02010803020104030203" pitchFamily="2" charset="-79"/>
              </a:rPr>
            </a:br>
            <a:r>
              <a:rPr lang="en-US" sz="8000" dirty="0">
                <a:latin typeface="Aharoni" panose="02010803020104030203" pitchFamily="2" charset="-79"/>
                <a:cs typeface="Aharoni" panose="02010803020104030203" pitchFamily="2" charset="-79"/>
              </a:rPr>
              <a:t>Learning Theory  </a:t>
            </a:r>
          </a:p>
        </p:txBody>
      </p:sp>
      <p:sp>
        <p:nvSpPr>
          <p:cNvPr id="3" name="Subtitle 2">
            <a:extLst>
              <a:ext uri="{FF2B5EF4-FFF2-40B4-BE49-F238E27FC236}">
                <a16:creationId xmlns:a16="http://schemas.microsoft.com/office/drawing/2014/main" id="{2DBDF28C-C6D2-F349-8B57-F3917D0D7718}"/>
              </a:ext>
            </a:extLst>
          </p:cNvPr>
          <p:cNvSpPr>
            <a:spLocks noGrp="1"/>
          </p:cNvSpPr>
          <p:nvPr>
            <p:ph type="subTitle" idx="1"/>
          </p:nvPr>
        </p:nvSpPr>
        <p:spPr>
          <a:xfrm>
            <a:off x="890339" y="4636008"/>
            <a:ext cx="3734014" cy="1572768"/>
          </a:xfrm>
        </p:spPr>
        <p:txBody>
          <a:bodyPr>
            <a:normAutofit/>
          </a:bodyPr>
          <a:lstStyle/>
          <a:p>
            <a:r>
              <a:rPr lang="en-US" dirty="0"/>
              <a:t>Lottie </a:t>
            </a:r>
            <a:r>
              <a:rPr lang="en-US" dirty="0" err="1"/>
              <a:t>shute</a:t>
            </a:r>
            <a:r>
              <a:rPr lang="en-US" dirty="0"/>
              <a:t> </a:t>
            </a:r>
          </a:p>
          <a:p>
            <a:r>
              <a:rPr lang="en-US" dirty="0"/>
              <a:t>2307996 </a:t>
            </a:r>
          </a:p>
          <a:p>
            <a:endParaRPr lang="en-US" dirty="0"/>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D53617"/>
          </a:solidFill>
          <a:ln w="38100" cap="rnd">
            <a:solidFill>
              <a:srgbClr val="D5361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F838CA1-B32E-E78C-074C-C642FA1368EE}"/>
              </a:ext>
            </a:extLst>
          </p:cNvPr>
          <p:cNvPicPr>
            <a:picLocks noChangeAspect="1"/>
          </p:cNvPicPr>
          <p:nvPr/>
        </p:nvPicPr>
        <p:blipFill rotWithShape="1">
          <a:blip r:embed="rId2"/>
          <a:srcRect l="30513" r="1482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96901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C42A3-902A-1E45-83A8-D83F5C6E5296}"/>
              </a:ext>
            </a:extLst>
          </p:cNvPr>
          <p:cNvSpPr>
            <a:spLocks noGrp="1"/>
          </p:cNvSpPr>
          <p:nvPr>
            <p:ph type="title"/>
          </p:nvPr>
        </p:nvSpPr>
        <p:spPr/>
        <p:txBody>
          <a:bodyPr>
            <a:normAutofit fontScale="90000"/>
          </a:bodyPr>
          <a:lstStyle/>
          <a:p>
            <a:r>
              <a:rPr lang="en-US">
                <a:latin typeface="Aharoni" panose="02010803020104030203" pitchFamily="2" charset="-79"/>
                <a:cs typeface="Aharoni" panose="02010803020104030203" pitchFamily="2" charset="-79"/>
              </a:rPr>
              <a:t>Demonstrate how leanring theories can support effective teaching and learning </a:t>
            </a:r>
            <a:endParaRPr lang="en-US"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53324844-FAA1-9C40-B0A3-294F7C592392}"/>
              </a:ext>
            </a:extLst>
          </p:cNvPr>
          <p:cNvSpPr>
            <a:spLocks noGrp="1"/>
          </p:cNvSpPr>
          <p:nvPr>
            <p:ph idx="1"/>
          </p:nvPr>
        </p:nvSpPr>
        <p:spPr/>
        <p:txBody>
          <a:bodyPr/>
          <a:lstStyle/>
          <a:p>
            <a:r>
              <a:rPr lang="en-US" dirty="0"/>
              <a:t>Understanding learning theories support teachers' interactions with a range of students. Teachers can adapt their lesson plans to the needs and abilities of their students by focusing on different types of learning styles in order to reach a variety of kinds of pupils.</a:t>
            </a:r>
          </a:p>
          <a:p>
            <a:r>
              <a:rPr lang="en-US" dirty="0"/>
              <a:t>Children have opportunity to </a:t>
            </a:r>
            <a:r>
              <a:rPr lang="en-US" dirty="0" err="1"/>
              <a:t>practise</a:t>
            </a:r>
            <a:r>
              <a:rPr lang="en-US" dirty="0"/>
              <a:t> their abilities in a multi-theory curriculum. Children develop the ability to think flexibly and solve issues in a variety of ways through exposure to diverse theories and techniques. More academic success at school and afterward may result from this.</a:t>
            </a:r>
          </a:p>
          <a:p>
            <a:r>
              <a:rPr lang="en-US" dirty="0"/>
              <a:t>The the theorist I will be talking about is Lev Vygotsky, and his sociocultural theory for cognitive development. </a:t>
            </a:r>
          </a:p>
          <a:p>
            <a:pPr marL="0" indent="0">
              <a:buNone/>
            </a:pPr>
            <a:endParaRPr lang="en-US" dirty="0"/>
          </a:p>
          <a:p>
            <a:endParaRPr lang="en-US" dirty="0"/>
          </a:p>
        </p:txBody>
      </p:sp>
      <p:pic>
        <p:nvPicPr>
          <p:cNvPr id="4" name="Picture 3">
            <a:extLst>
              <a:ext uri="{FF2B5EF4-FFF2-40B4-BE49-F238E27FC236}">
                <a16:creationId xmlns:a16="http://schemas.microsoft.com/office/drawing/2014/main" id="{88E8E54E-52A6-814A-8882-C233C046F806}"/>
              </a:ext>
            </a:extLst>
          </p:cNvPr>
          <p:cNvPicPr>
            <a:picLocks noChangeAspect="1"/>
          </p:cNvPicPr>
          <p:nvPr/>
        </p:nvPicPr>
        <p:blipFill>
          <a:blip r:embed="rId2"/>
          <a:stretch>
            <a:fillRect/>
          </a:stretch>
        </p:blipFill>
        <p:spPr>
          <a:xfrm>
            <a:off x="9771529" y="5508991"/>
            <a:ext cx="2420471" cy="1344706"/>
          </a:xfrm>
          <a:prstGeom prst="rect">
            <a:avLst/>
          </a:prstGeom>
        </p:spPr>
      </p:pic>
    </p:spTree>
    <p:extLst>
      <p:ext uri="{BB962C8B-B14F-4D97-AF65-F5344CB8AC3E}">
        <p14:creationId xmlns:p14="http://schemas.microsoft.com/office/powerpoint/2010/main" val="339829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6D7F0-63A6-DF48-A60D-2B5E82C2531C}"/>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Cognitive development theory </a:t>
            </a:r>
          </a:p>
        </p:txBody>
      </p:sp>
      <p:sp>
        <p:nvSpPr>
          <p:cNvPr id="3" name="Content Placeholder 2">
            <a:extLst>
              <a:ext uri="{FF2B5EF4-FFF2-40B4-BE49-F238E27FC236}">
                <a16:creationId xmlns:a16="http://schemas.microsoft.com/office/drawing/2014/main" id="{7118AF3A-C45E-514A-9D02-7F57A02C76B6}"/>
              </a:ext>
            </a:extLst>
          </p:cNvPr>
          <p:cNvSpPr>
            <a:spLocks noGrp="1"/>
          </p:cNvSpPr>
          <p:nvPr>
            <p:ph idx="1"/>
          </p:nvPr>
        </p:nvSpPr>
        <p:spPr/>
        <p:txBody>
          <a:bodyPr>
            <a:normAutofit/>
          </a:bodyPr>
          <a:lstStyle/>
          <a:p>
            <a:r>
              <a:rPr lang="en-US" dirty="0"/>
              <a:t>The development of reasoning and thinking skills is referred to as cognitive development. According to Vygotsky's Cognitive Development Theory, social guidance and construction shape cognitive capacities. When babies begin to develop memory skills they can remember their parents' voices or </a:t>
            </a:r>
            <a:r>
              <a:rPr lang="en-US" dirty="0" err="1"/>
              <a:t>recognise</a:t>
            </a:r>
            <a:r>
              <a:rPr lang="en-US" dirty="0"/>
              <a:t> their faces, that is an example of cognitive growth. Adolescents' ability to solve complicated mathematical problems and quickly access information is facilitated by their developing memories. Therefore, culture acts as a mediator in the formation and development of particular skills, such as  problem-solving, learning, memory, and attention. According to him, there are three phases of learning: cognitive, motor, and social.</a:t>
            </a:r>
          </a:p>
        </p:txBody>
      </p:sp>
    </p:spTree>
    <p:extLst>
      <p:ext uri="{BB962C8B-B14F-4D97-AF65-F5344CB8AC3E}">
        <p14:creationId xmlns:p14="http://schemas.microsoft.com/office/powerpoint/2010/main" val="384340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C832-37F6-BC43-B0FF-689DC240C045}"/>
              </a:ext>
            </a:extLst>
          </p:cNvPr>
          <p:cNvSpPr>
            <a:spLocks noGrp="1"/>
          </p:cNvSpPr>
          <p:nvPr>
            <p:ph type="title"/>
          </p:nvPr>
        </p:nvSpPr>
        <p:spPr>
          <a:xfrm>
            <a:off x="838200" y="169456"/>
            <a:ext cx="10515600" cy="1325563"/>
          </a:xfrm>
        </p:spPr>
        <p:txBody>
          <a:bodyPr/>
          <a:lstStyle/>
          <a:p>
            <a:r>
              <a:rPr lang="en-US" dirty="0">
                <a:latin typeface="Aharoni" panose="02010803020104030203" pitchFamily="2" charset="-79"/>
                <a:cs typeface="Aharoni" panose="02010803020104030203" pitchFamily="2" charset="-79"/>
              </a:rPr>
              <a:t>Vygotsky </a:t>
            </a:r>
          </a:p>
        </p:txBody>
      </p:sp>
      <p:sp>
        <p:nvSpPr>
          <p:cNvPr id="3" name="Content Placeholder 2">
            <a:extLst>
              <a:ext uri="{FF2B5EF4-FFF2-40B4-BE49-F238E27FC236}">
                <a16:creationId xmlns:a16="http://schemas.microsoft.com/office/drawing/2014/main" id="{031E62EE-CE75-104B-8F5E-28AEA7C7564A}"/>
              </a:ext>
            </a:extLst>
          </p:cNvPr>
          <p:cNvSpPr>
            <a:spLocks noGrp="1"/>
          </p:cNvSpPr>
          <p:nvPr>
            <p:ph idx="1"/>
          </p:nvPr>
        </p:nvSpPr>
        <p:spPr>
          <a:xfrm>
            <a:off x="698499" y="1929383"/>
            <a:ext cx="10655301" cy="4606884"/>
          </a:xfrm>
        </p:spPr>
        <p:txBody>
          <a:bodyPr>
            <a:noAutofit/>
          </a:bodyPr>
          <a:lstStyle/>
          <a:p>
            <a:r>
              <a:rPr lang="en-US" dirty="0">
                <a:latin typeface="The Hand" panose="03070502030502020204" pitchFamily="66" charset="0"/>
                <a:cs typeface="Aharoni" panose="02010803020104030203" pitchFamily="2" charset="-79"/>
              </a:rPr>
              <a:t>Lev Vygotsky was born in 1896 in </a:t>
            </a:r>
            <a:r>
              <a:rPr lang="en-US" dirty="0" err="1">
                <a:latin typeface="The Hand" panose="03070502030502020204" pitchFamily="66" charset="0"/>
                <a:cs typeface="Aharoni" panose="02010803020104030203" pitchFamily="2" charset="-79"/>
              </a:rPr>
              <a:t>Orsha</a:t>
            </a:r>
            <a:r>
              <a:rPr lang="en-US" dirty="0">
                <a:latin typeface="The Hand" panose="03070502030502020204" pitchFamily="66" charset="0"/>
                <a:cs typeface="Aharoni" panose="02010803020104030203" pitchFamily="2" charset="-79"/>
              </a:rPr>
              <a:t> Mogilev. He </a:t>
            </a:r>
            <a:r>
              <a:rPr lang="en-GB" dirty="0">
                <a:effectLst/>
                <a:latin typeface="The Hand" panose="03070502030502020204" pitchFamily="66" charset="0"/>
                <a:ea typeface="Calibri" panose="020F0502020204030204" pitchFamily="34" charset="0"/>
                <a:cs typeface="Aharoni" panose="02010803020104030203" pitchFamily="2" charset="-79"/>
              </a:rPr>
              <a:t>completed his studies in 1917 with a diploma in literature from the University of Moscow. Following this, he taught psychology and literature for six years. Though Lev Vygotsky's interests were varied, his writings on psychology included six books published in ten years while he was alive. The way children learn and develop within culture and society is a subject of several significant theories that he developed.</a:t>
            </a:r>
          </a:p>
          <a:p>
            <a:r>
              <a:rPr lang="en-US" dirty="0">
                <a:cs typeface="Aharoni" panose="02010803020104030203" pitchFamily="2" charset="-79"/>
              </a:rPr>
              <a:t> According to Vygotsky's theory of social development, a child's social interactions can direct and moderate their cognitive development and learning speed.  Learning is a fundamentally social activity rather than a self-supported voyage of discovery, according to Vygotsky's sociocultural theory.</a:t>
            </a:r>
          </a:p>
          <a:p>
            <a:r>
              <a:rPr lang="en-US" sz="2400" dirty="0">
                <a:cs typeface="Aharoni" panose="02010803020104030203" pitchFamily="2" charset="-79"/>
              </a:rPr>
              <a:t>According to Vygotsky, humans possess four basic mental abilities from birth: attention, sensation, perception and memory. Our social and cultural surroundings enable us to employ these foundational abilities to grow and ultimately acquire "higher mental functions.”</a:t>
            </a:r>
          </a:p>
          <a:p>
            <a:endParaRPr lang="en-US" sz="2400" dirty="0">
              <a:cs typeface="Aharoni" panose="02010803020104030203" pitchFamily="2" charset="-79"/>
            </a:endParaRPr>
          </a:p>
        </p:txBody>
      </p:sp>
      <p:pic>
        <p:nvPicPr>
          <p:cNvPr id="5" name="Picture 4">
            <a:extLst>
              <a:ext uri="{FF2B5EF4-FFF2-40B4-BE49-F238E27FC236}">
                <a16:creationId xmlns:a16="http://schemas.microsoft.com/office/drawing/2014/main" id="{49F6629B-0A8A-FA4C-A7A4-C0F22CC08E5E}"/>
              </a:ext>
            </a:extLst>
          </p:cNvPr>
          <p:cNvPicPr>
            <a:picLocks noChangeAspect="1"/>
          </p:cNvPicPr>
          <p:nvPr/>
        </p:nvPicPr>
        <p:blipFill>
          <a:blip r:embed="rId2"/>
          <a:stretch>
            <a:fillRect/>
          </a:stretch>
        </p:blipFill>
        <p:spPr>
          <a:xfrm>
            <a:off x="8677025" y="101386"/>
            <a:ext cx="2676775" cy="1461701"/>
          </a:xfrm>
          <a:prstGeom prst="rect">
            <a:avLst/>
          </a:prstGeom>
        </p:spPr>
      </p:pic>
    </p:spTree>
    <p:extLst>
      <p:ext uri="{BB962C8B-B14F-4D97-AF65-F5344CB8AC3E}">
        <p14:creationId xmlns:p14="http://schemas.microsoft.com/office/powerpoint/2010/main" val="3140255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D05EB-6BAE-B54A-8B89-513139E17EFB}"/>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Vygotsky </a:t>
            </a:r>
          </a:p>
        </p:txBody>
      </p:sp>
      <p:sp>
        <p:nvSpPr>
          <p:cNvPr id="3" name="Content Placeholder 2">
            <a:extLst>
              <a:ext uri="{FF2B5EF4-FFF2-40B4-BE49-F238E27FC236}">
                <a16:creationId xmlns:a16="http://schemas.microsoft.com/office/drawing/2014/main" id="{58FFC762-88B7-FF49-B455-BF264987A61E}"/>
              </a:ext>
            </a:extLst>
          </p:cNvPr>
          <p:cNvSpPr>
            <a:spLocks noGrp="1"/>
          </p:cNvSpPr>
          <p:nvPr>
            <p:ph idx="1"/>
          </p:nvPr>
        </p:nvSpPr>
        <p:spPr/>
        <p:txBody>
          <a:bodyPr/>
          <a:lstStyle/>
          <a:p>
            <a:r>
              <a:rPr lang="en-US" sz="2800" dirty="0">
                <a:cs typeface="Aharoni" panose="02010803020104030203" pitchFamily="2" charset="-79"/>
              </a:rPr>
              <a:t>As stated by Vygotsky, learning occurs more effectively in a social setting for children.  For this reason, teaching students to apply social development theory in the classroom could enhance their understanding of concepts faster. Moreover, according to Vygotsky, social connection is essential to learning and fosters a reciprocal teaching approach.</a:t>
            </a:r>
          </a:p>
          <a:p>
            <a:r>
              <a:rPr lang="en-US" sz="2800" dirty="0">
                <a:cs typeface="Aharoni" panose="02010803020104030203" pitchFamily="2" charset="-79"/>
              </a:rPr>
              <a:t>Vygotsky primarily supported his beliefs with methods of observation. He saw children may develop more understanding and skill than they could on their own by working together to solve problems, and communicate with teachers, peers, or parents to reach a higher level of understanding. </a:t>
            </a:r>
          </a:p>
          <a:p>
            <a:r>
              <a:rPr lang="en-US" dirty="0">
                <a:cs typeface="Aharoni" panose="02010803020104030203" pitchFamily="2" charset="-79"/>
              </a:rPr>
              <a:t>“Vygotsky’s ideas were originally forged at another time of rapid and intense social upheaval: the Russian revolution.” Daniels (2008)</a:t>
            </a:r>
            <a:endParaRPr lang="en-US" sz="2800" dirty="0">
              <a:cs typeface="Aharoni" panose="02010803020104030203" pitchFamily="2" charset="-79"/>
            </a:endParaRPr>
          </a:p>
          <a:p>
            <a:pPr marL="0" indent="0">
              <a:buNone/>
            </a:pPr>
            <a:endParaRPr lang="en-US" sz="2800" dirty="0">
              <a:cs typeface="Aharoni" panose="02010803020104030203" pitchFamily="2" charset="-79"/>
            </a:endParaRPr>
          </a:p>
          <a:p>
            <a:endParaRPr lang="en-US" dirty="0"/>
          </a:p>
        </p:txBody>
      </p:sp>
    </p:spTree>
    <p:extLst>
      <p:ext uri="{BB962C8B-B14F-4D97-AF65-F5344CB8AC3E}">
        <p14:creationId xmlns:p14="http://schemas.microsoft.com/office/powerpoint/2010/main" val="733989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18630-D3F8-F140-BBB2-797A6F4AA88A}"/>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Vygotsky’s theory </a:t>
            </a:r>
          </a:p>
        </p:txBody>
      </p:sp>
      <p:sp>
        <p:nvSpPr>
          <p:cNvPr id="3" name="Content Placeholder 2">
            <a:extLst>
              <a:ext uri="{FF2B5EF4-FFF2-40B4-BE49-F238E27FC236}">
                <a16:creationId xmlns:a16="http://schemas.microsoft.com/office/drawing/2014/main" id="{69A641D2-60EC-294F-9EC6-9181A212FC10}"/>
              </a:ext>
            </a:extLst>
          </p:cNvPr>
          <p:cNvSpPr>
            <a:spLocks noGrp="1"/>
          </p:cNvSpPr>
          <p:nvPr>
            <p:ph idx="1"/>
          </p:nvPr>
        </p:nvSpPr>
        <p:spPr/>
        <p:txBody>
          <a:bodyPr>
            <a:normAutofit fontScale="92500" lnSpcReduction="20000"/>
          </a:bodyPr>
          <a:lstStyle/>
          <a:p>
            <a:r>
              <a:rPr lang="en-US" dirty="0"/>
              <a:t>Vygotsky's theory provides a contrast to other psychological theories, such Piaget's. The main focus of Vygotsky's theory of cognitive development is on how language and culture influence and </a:t>
            </a:r>
            <a:r>
              <a:rPr lang="en-US" dirty="0" err="1"/>
              <a:t>mould</a:t>
            </a:r>
            <a:r>
              <a:rPr lang="en-US" dirty="0"/>
              <a:t> the learner..</a:t>
            </a:r>
          </a:p>
          <a:p>
            <a:r>
              <a:rPr lang="en-GB" dirty="0">
                <a:effectLst/>
                <a:latin typeface="The Hand" panose="03070502030502020204" pitchFamily="66" charset="0"/>
                <a:ea typeface="Calibri" panose="020F0502020204030204" pitchFamily="34" charset="0"/>
                <a:cs typeface="Times New Roman" panose="02020603050405020304" pitchFamily="18" charset="0"/>
              </a:rPr>
              <a:t>One way to understand Vygotsky's theory of child development is as a cycle. According to Vygotsky, there are three themes that have an impact on one another during the learning process. Vygotsky noted that learners develop cognitive skills through the impact of their community, culture is vital to learning, and language is fundamental to culture. Vygotsky understood that language serves as a bridge between communities and that adult culture affects the education of children within a community. The way parents raise their children is influenced by the pressure within a culture, which has an impact on how children act in particular circumstances. Students absorb the attitudes and viewpoints of those around them whether they attend school or interact with others in the community.  </a:t>
            </a:r>
          </a:p>
          <a:p>
            <a:r>
              <a:rPr lang="en-GB" dirty="0">
                <a:effectLst/>
                <a:latin typeface="The Hand" panose="03070502030502020204" pitchFamily="66" charset="0"/>
                <a:ea typeface="Calibri" panose="020F0502020204030204" pitchFamily="34" charset="0"/>
                <a:cs typeface="Times New Roman" panose="02020603050405020304" pitchFamily="18" charset="0"/>
              </a:rPr>
              <a:t>The way children learn and grow is influenced by the prejudices, attitudes, and actions of their society.</a:t>
            </a:r>
          </a:p>
          <a:p>
            <a:endParaRPr lang="en-US" dirty="0"/>
          </a:p>
        </p:txBody>
      </p:sp>
      <p:pic>
        <p:nvPicPr>
          <p:cNvPr id="4" name="Picture 3">
            <a:extLst>
              <a:ext uri="{FF2B5EF4-FFF2-40B4-BE49-F238E27FC236}">
                <a16:creationId xmlns:a16="http://schemas.microsoft.com/office/drawing/2014/main" id="{DA762B97-2431-FF40-8171-25E863DCDE29}"/>
              </a:ext>
            </a:extLst>
          </p:cNvPr>
          <p:cNvPicPr>
            <a:picLocks noChangeAspect="1"/>
          </p:cNvPicPr>
          <p:nvPr/>
        </p:nvPicPr>
        <p:blipFill>
          <a:blip r:embed="rId2"/>
          <a:stretch>
            <a:fillRect/>
          </a:stretch>
        </p:blipFill>
        <p:spPr>
          <a:xfrm>
            <a:off x="9000565" y="4948519"/>
            <a:ext cx="3191435" cy="1909482"/>
          </a:xfrm>
          <a:prstGeom prst="rect">
            <a:avLst/>
          </a:prstGeom>
        </p:spPr>
      </p:pic>
    </p:spTree>
    <p:extLst>
      <p:ext uri="{BB962C8B-B14F-4D97-AF65-F5344CB8AC3E}">
        <p14:creationId xmlns:p14="http://schemas.microsoft.com/office/powerpoint/2010/main" val="1269502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FE422-1DC8-C647-A4C3-942300359AD6}"/>
              </a:ext>
            </a:extLst>
          </p:cNvPr>
          <p:cNvSpPr>
            <a:spLocks noGrp="1"/>
          </p:cNvSpPr>
          <p:nvPr>
            <p:ph type="title"/>
          </p:nvPr>
        </p:nvSpPr>
        <p:spPr>
          <a:xfrm>
            <a:off x="675640" y="365125"/>
            <a:ext cx="9220200" cy="1325563"/>
          </a:xfrm>
        </p:spPr>
        <p:txBody>
          <a:bodyPr/>
          <a:lstStyle/>
          <a:p>
            <a:r>
              <a:rPr lang="en-US" dirty="0">
                <a:latin typeface="Aharoni" panose="02010803020104030203" pitchFamily="2" charset="-79"/>
                <a:cs typeface="Aharoni" panose="02010803020104030203" pitchFamily="2" charset="-79"/>
              </a:rPr>
              <a:t>Zone of proximal development</a:t>
            </a:r>
          </a:p>
        </p:txBody>
      </p:sp>
      <p:sp>
        <p:nvSpPr>
          <p:cNvPr id="3" name="Content Placeholder 2">
            <a:extLst>
              <a:ext uri="{FF2B5EF4-FFF2-40B4-BE49-F238E27FC236}">
                <a16:creationId xmlns:a16="http://schemas.microsoft.com/office/drawing/2014/main" id="{ED168B49-A5E1-5940-8896-57E4D348843C}"/>
              </a:ext>
            </a:extLst>
          </p:cNvPr>
          <p:cNvSpPr>
            <a:spLocks noGrp="1"/>
          </p:cNvSpPr>
          <p:nvPr>
            <p:ph idx="1"/>
          </p:nvPr>
        </p:nvSpPr>
        <p:spPr>
          <a:xfrm>
            <a:off x="325120" y="2030983"/>
            <a:ext cx="8778240" cy="4624451"/>
          </a:xfrm>
        </p:spPr>
        <p:txBody>
          <a:bodyPr>
            <a:normAutofit/>
          </a:bodyPr>
          <a:lstStyle/>
          <a:p>
            <a:r>
              <a:rPr lang="en-US" dirty="0"/>
              <a:t>In educational psychology, the Zone of Proximal growth (ZPD) is a crucial idea for </a:t>
            </a:r>
            <a:r>
              <a:rPr lang="en-US" dirty="0" err="1"/>
              <a:t>recognising</a:t>
            </a:r>
            <a:r>
              <a:rPr lang="en-US" dirty="0"/>
              <a:t> cognitive growth. It is especially important for teachers who are guiding their students' learning experiences. Essentially, the ZPD shows the gap between the level of development, of what students can accomplish on their own and the potential level of what they can accomplish with assistance. </a:t>
            </a:r>
          </a:p>
          <a:p>
            <a:r>
              <a:rPr lang="en-US" dirty="0"/>
              <a:t>The most successful ZPD learning occurs in the "zone" where learning is neither too easy nor too difficult. The ideas of psychologist Lev Vygotsky, whose theories transformed educational theory and child psychology, served as the foundation for the development of the Zone of Proximal Development (ZPD). The ZPD was proposed by Vygotsky in the early 20th century in response to the growing interest in the study of learning and cognitive capacity.</a:t>
            </a:r>
          </a:p>
        </p:txBody>
      </p:sp>
      <p:sp>
        <p:nvSpPr>
          <p:cNvPr id="5" name="TextBox 4">
            <a:extLst>
              <a:ext uri="{FF2B5EF4-FFF2-40B4-BE49-F238E27FC236}">
                <a16:creationId xmlns:a16="http://schemas.microsoft.com/office/drawing/2014/main" id="{5C7C68CC-D957-F949-B331-045EDB6E5EC0}"/>
              </a:ext>
            </a:extLst>
          </p:cNvPr>
          <p:cNvSpPr txBox="1"/>
          <p:nvPr/>
        </p:nvSpPr>
        <p:spPr>
          <a:xfrm>
            <a:off x="9326880" y="2194560"/>
            <a:ext cx="2560320" cy="3970318"/>
          </a:xfrm>
          <a:prstGeom prst="rect">
            <a:avLst/>
          </a:prstGeom>
          <a:noFill/>
        </p:spPr>
        <p:txBody>
          <a:bodyPr wrap="square" rtlCol="0">
            <a:spAutoFit/>
          </a:bodyPr>
          <a:lstStyle/>
          <a:p>
            <a:r>
              <a:rPr lang="en-US" dirty="0"/>
              <a:t>Performance Level – What the child can do without any help </a:t>
            </a:r>
          </a:p>
          <a:p>
            <a:endParaRPr lang="en-US" dirty="0"/>
          </a:p>
          <a:p>
            <a:endParaRPr lang="en-US" dirty="0"/>
          </a:p>
          <a:p>
            <a:r>
              <a:rPr lang="en-US" dirty="0"/>
              <a:t>ZPD – Pretend play, roles and rules ? Scaffolding cultural tools </a:t>
            </a:r>
          </a:p>
          <a:p>
            <a:r>
              <a:rPr lang="en-US" dirty="0"/>
              <a:t>                       </a:t>
            </a:r>
          </a:p>
          <a:p>
            <a:endParaRPr lang="en-US" dirty="0"/>
          </a:p>
          <a:p>
            <a:endParaRPr lang="en-US" dirty="0"/>
          </a:p>
          <a:p>
            <a:r>
              <a:rPr lang="en-US" dirty="0"/>
              <a:t>Potential level – what the child could do with assistance, direct or indirect</a:t>
            </a:r>
          </a:p>
          <a:p>
            <a:r>
              <a:rPr lang="en-US" dirty="0"/>
              <a:t> </a:t>
            </a:r>
          </a:p>
          <a:p>
            <a:r>
              <a:rPr lang="en-US" dirty="0"/>
              <a:t>Smidt (2009) </a:t>
            </a:r>
          </a:p>
          <a:p>
            <a:endParaRPr lang="en-US" dirty="0"/>
          </a:p>
        </p:txBody>
      </p:sp>
      <p:cxnSp>
        <p:nvCxnSpPr>
          <p:cNvPr id="7" name="Straight Arrow Connector 6">
            <a:extLst>
              <a:ext uri="{FF2B5EF4-FFF2-40B4-BE49-F238E27FC236}">
                <a16:creationId xmlns:a16="http://schemas.microsoft.com/office/drawing/2014/main" id="{BFCFCA0D-1530-234A-8C89-DE81E946752F}"/>
              </a:ext>
            </a:extLst>
          </p:cNvPr>
          <p:cNvCxnSpPr/>
          <p:nvPr/>
        </p:nvCxnSpPr>
        <p:spPr>
          <a:xfrm>
            <a:off x="10505440" y="2661920"/>
            <a:ext cx="0" cy="447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70C5E61-E451-CE4E-B8BD-3C19DB68D51E}"/>
              </a:ext>
            </a:extLst>
          </p:cNvPr>
          <p:cNvCxnSpPr/>
          <p:nvPr/>
        </p:nvCxnSpPr>
        <p:spPr>
          <a:xfrm>
            <a:off x="10505440" y="3999048"/>
            <a:ext cx="0" cy="447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147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D86FD-B9F8-D94C-A2A2-F9E51BA79C40}"/>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Vygotsky and Piaget </a:t>
            </a:r>
          </a:p>
        </p:txBody>
      </p:sp>
      <p:sp>
        <p:nvSpPr>
          <p:cNvPr id="3" name="Content Placeholder 2">
            <a:extLst>
              <a:ext uri="{FF2B5EF4-FFF2-40B4-BE49-F238E27FC236}">
                <a16:creationId xmlns:a16="http://schemas.microsoft.com/office/drawing/2014/main" id="{274F365C-76A0-764B-AEA3-477ABAD3D335}"/>
              </a:ext>
            </a:extLst>
          </p:cNvPr>
          <p:cNvSpPr>
            <a:spLocks noGrp="1"/>
          </p:cNvSpPr>
          <p:nvPr>
            <p:ph idx="1"/>
          </p:nvPr>
        </p:nvSpPr>
        <p:spPr/>
        <p:txBody>
          <a:bodyPr>
            <a:normAutofit lnSpcReduction="10000"/>
          </a:bodyPr>
          <a:lstStyle/>
          <a:p>
            <a:r>
              <a:rPr lang="en-US" dirty="0"/>
              <a:t>Piaget thought that children develop through a constant urge to learn and modify schemas, which is why his theory, as Ffion noted, states that children's cognitive growth and intelligence undergo changes as they mature. </a:t>
            </a:r>
          </a:p>
          <a:p>
            <a:r>
              <a:rPr lang="en-US" dirty="0"/>
              <a:t>There are differences between the theories of Piaget and Vygotsky about the relationship between language and cognition.</a:t>
            </a:r>
          </a:p>
          <a:p>
            <a:r>
              <a:rPr lang="en-US" dirty="0"/>
              <a:t>The two theories of Piaget and Vygotsky diverge primarily in how much emphasis is placed on culture and how developmental stages are defined. In addition to outlining particular developmental phases that happen regardless of cultural influences, Piaget stressed the need of giving children the chance to study on their own. Vygotsky </a:t>
            </a:r>
            <a:r>
              <a:rPr lang="en-US" dirty="0" err="1"/>
              <a:t>emphasised</a:t>
            </a:r>
            <a:r>
              <a:rPr lang="en-US" dirty="0"/>
              <a:t> the value of helping children advance beyond their existing skill level while describing cloudy phases of language development that were greatly influenced by cultural experiences. Both strategies for fostering children's development are valuable and applicable in the classroom.</a:t>
            </a:r>
          </a:p>
          <a:p>
            <a:endParaRPr lang="en-US" dirty="0"/>
          </a:p>
          <a:p>
            <a:endParaRPr lang="en-US" dirty="0"/>
          </a:p>
        </p:txBody>
      </p:sp>
    </p:spTree>
    <p:extLst>
      <p:ext uri="{BB962C8B-B14F-4D97-AF65-F5344CB8AC3E}">
        <p14:creationId xmlns:p14="http://schemas.microsoft.com/office/powerpoint/2010/main" val="182399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0386-9E82-B34F-9B1E-905778F9F8EE}"/>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Schemas</a:t>
            </a:r>
          </a:p>
        </p:txBody>
      </p:sp>
      <p:sp>
        <p:nvSpPr>
          <p:cNvPr id="3" name="Content Placeholder 2">
            <a:extLst>
              <a:ext uri="{FF2B5EF4-FFF2-40B4-BE49-F238E27FC236}">
                <a16:creationId xmlns:a16="http://schemas.microsoft.com/office/drawing/2014/main" id="{87055015-72FB-A844-BEA7-CD7F2C17209C}"/>
              </a:ext>
            </a:extLst>
          </p:cNvPr>
          <p:cNvSpPr>
            <a:spLocks noGrp="1"/>
          </p:cNvSpPr>
          <p:nvPr>
            <p:ph idx="1"/>
          </p:nvPr>
        </p:nvSpPr>
        <p:spPr/>
        <p:txBody>
          <a:bodyPr>
            <a:normAutofit fontScale="62500" lnSpcReduction="20000"/>
          </a:bodyPr>
          <a:lstStyle/>
          <a:p>
            <a:r>
              <a:rPr lang="en-US" sz="4100" dirty="0"/>
              <a:t>A mental structure known as a schema in psychology assists people in </a:t>
            </a:r>
            <a:r>
              <a:rPr lang="en-US" sz="4100" dirty="0" err="1"/>
              <a:t>organising</a:t>
            </a:r>
            <a:r>
              <a:rPr lang="en-US" sz="4100" dirty="0"/>
              <a:t>, processing, and storing information about their surroundings. These mental models enable us to interpret new experiences through a lens of preexisting schemas, which is crucial for understanding the complexity of the universe. Long-term memory also contains mental models called schemas.</a:t>
            </a:r>
          </a:p>
          <a:p>
            <a:r>
              <a:rPr lang="en-US" sz="4100" dirty="0"/>
              <a:t> In essence, schemas are constructed from our recollection of our individual experiences.</a:t>
            </a:r>
          </a:p>
          <a:p>
            <a:r>
              <a:rPr lang="en-US" sz="4100" dirty="0"/>
              <a:t>There are 7 most common types of schemas</a:t>
            </a:r>
          </a:p>
          <a:p>
            <a:pPr marL="0" indent="0">
              <a:buNone/>
            </a:pPr>
            <a:r>
              <a:rPr lang="en-US" sz="4100" dirty="0"/>
              <a:t>Connecting, Orientation, Transporting, Trajectory, Positioning, Enveloping, Enclosing, Rotation</a:t>
            </a:r>
          </a:p>
          <a:p>
            <a:r>
              <a:rPr lang="en-US" sz="4100" dirty="0"/>
              <a:t> Vygotsky's theory and long-term memory schemas are related since both of them believes that young children are curious and actively engaged in their own learning, as well as in the process of discovering and forming new schemas. On the other hand, Piaget placed more emphasis on self-initiated discovery, whereas Vygotsky highlighted the roles that society played in a child's growth.</a:t>
            </a:r>
          </a:p>
          <a:p>
            <a:endParaRPr lang="en-US" dirty="0"/>
          </a:p>
        </p:txBody>
      </p:sp>
    </p:spTree>
    <p:extLst>
      <p:ext uri="{BB962C8B-B14F-4D97-AF65-F5344CB8AC3E}">
        <p14:creationId xmlns:p14="http://schemas.microsoft.com/office/powerpoint/2010/main" val="411505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D4DE5-30B3-1C47-8007-042055D0FAF9}"/>
              </a:ext>
            </a:extLst>
          </p:cNvPr>
          <p:cNvSpPr>
            <a:spLocks noGrp="1"/>
          </p:cNvSpPr>
          <p:nvPr>
            <p:ph type="title"/>
          </p:nvPr>
        </p:nvSpPr>
        <p:spPr/>
        <p:txBody>
          <a:bodyPr>
            <a:normAutofit fontScale="90000"/>
          </a:bodyPr>
          <a:lstStyle/>
          <a:p>
            <a:r>
              <a:rPr lang="en-US" dirty="0">
                <a:latin typeface="Aharoni" panose="02010803020104030203" pitchFamily="2" charset="-79"/>
                <a:cs typeface="Aharoni" panose="02010803020104030203" pitchFamily="2" charset="-79"/>
              </a:rPr>
              <a:t>How to implement </a:t>
            </a:r>
            <a:r>
              <a:rPr lang="en-US" dirty="0" err="1">
                <a:latin typeface="Aharoni" panose="02010803020104030203" pitchFamily="2" charset="-79"/>
                <a:cs typeface="Aharoni" panose="02010803020104030203" pitchFamily="2" charset="-79"/>
              </a:rPr>
              <a:t>vygotskys</a:t>
            </a:r>
            <a:r>
              <a:rPr lang="en-US" dirty="0">
                <a:latin typeface="Aharoni" panose="02010803020104030203" pitchFamily="2" charset="-79"/>
                <a:cs typeface="Aharoni" panose="02010803020104030203" pitchFamily="2" charset="-79"/>
              </a:rPr>
              <a:t> theory in the classroom </a:t>
            </a:r>
          </a:p>
        </p:txBody>
      </p:sp>
      <p:sp>
        <p:nvSpPr>
          <p:cNvPr id="3" name="Content Placeholder 2">
            <a:extLst>
              <a:ext uri="{FF2B5EF4-FFF2-40B4-BE49-F238E27FC236}">
                <a16:creationId xmlns:a16="http://schemas.microsoft.com/office/drawing/2014/main" id="{3BC2A83E-8C68-CB4A-BA3C-7305EC4158A2}"/>
              </a:ext>
            </a:extLst>
          </p:cNvPr>
          <p:cNvSpPr>
            <a:spLocks noGrp="1"/>
          </p:cNvSpPr>
          <p:nvPr>
            <p:ph idx="1"/>
          </p:nvPr>
        </p:nvSpPr>
        <p:spPr/>
        <p:txBody>
          <a:bodyPr>
            <a:normAutofit fontScale="92500" lnSpcReduction="10000"/>
          </a:bodyPr>
          <a:lstStyle/>
          <a:p>
            <a:r>
              <a:rPr lang="en-GB" dirty="0" err="1">
                <a:solidFill>
                  <a:srgbClr val="0D0D0D"/>
                </a:solidFill>
              </a:rPr>
              <a:t>ChatGPT</a:t>
            </a:r>
            <a:r>
              <a:rPr lang="en-GB" dirty="0">
                <a:solidFill>
                  <a:srgbClr val="0D0D0D"/>
                </a:solidFill>
              </a:rPr>
              <a:t> 2024, when asked How to implement </a:t>
            </a:r>
            <a:r>
              <a:rPr lang="en-GB" dirty="0" err="1">
                <a:solidFill>
                  <a:srgbClr val="0D0D0D"/>
                </a:solidFill>
              </a:rPr>
              <a:t>Vygotskys</a:t>
            </a:r>
            <a:r>
              <a:rPr lang="en-GB" dirty="0">
                <a:solidFill>
                  <a:srgbClr val="0D0D0D"/>
                </a:solidFill>
              </a:rPr>
              <a:t> theory in the classroom Open Ais </a:t>
            </a:r>
            <a:r>
              <a:rPr lang="en-GB" dirty="0" err="1">
                <a:solidFill>
                  <a:srgbClr val="0D0D0D"/>
                </a:solidFill>
              </a:rPr>
              <a:t>chatgpt</a:t>
            </a:r>
            <a:r>
              <a:rPr lang="en-GB" dirty="0">
                <a:solidFill>
                  <a:srgbClr val="0D0D0D"/>
                </a:solidFill>
              </a:rPr>
              <a:t> (2024) response included: </a:t>
            </a:r>
          </a:p>
          <a:p>
            <a:r>
              <a:rPr lang="en-GB" dirty="0">
                <a:solidFill>
                  <a:srgbClr val="0D0D0D"/>
                </a:solidFill>
              </a:rPr>
              <a:t>In order to implement Vygotsky's learning theory in the classroom, a setting that values social interaction, collaboration, and scaffolding must be developed. Here are a few instances of how to apply Vygotsky's theories and concepts in the classroom. </a:t>
            </a:r>
          </a:p>
          <a:p>
            <a:r>
              <a:rPr lang="en-GB" dirty="0">
                <a:solidFill>
                  <a:srgbClr val="0D0D0D"/>
                </a:solidFill>
              </a:rPr>
              <a:t>Scaffolding - Teachers should provide direction, indicators, and support depending on each student's unique needs and should gradually decrease help as students gain greater competency. Teachers can additionally use questioning strategies to promote critical thinking and direct students' problem-solving processes. </a:t>
            </a:r>
          </a:p>
          <a:p>
            <a:r>
              <a:rPr lang="en-GB" dirty="0">
                <a:solidFill>
                  <a:srgbClr val="0D0D0D"/>
                </a:solidFill>
              </a:rPr>
              <a:t>Collaborative learning - Teachers can provide chances for students to collaborate on projects, discussions, and problem-solving exercises in order to improve cooperative group activities that promote engagement and peer learning. Roles within the groups might be assigned to encourage collaboration and shared accountability. </a:t>
            </a:r>
          </a:p>
        </p:txBody>
      </p:sp>
    </p:spTree>
    <p:extLst>
      <p:ext uri="{BB962C8B-B14F-4D97-AF65-F5344CB8AC3E}">
        <p14:creationId xmlns:p14="http://schemas.microsoft.com/office/powerpoint/2010/main" val="2142136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3264-A317-6A4E-A5EB-D91D05793BDF}"/>
              </a:ext>
            </a:extLst>
          </p:cNvPr>
          <p:cNvSpPr>
            <a:spLocks noGrp="1"/>
          </p:cNvSpPr>
          <p:nvPr>
            <p:ph type="title"/>
          </p:nvPr>
        </p:nvSpPr>
        <p:spPr/>
        <p:txBody>
          <a:bodyPr>
            <a:normAutofit fontScale="90000"/>
          </a:bodyPr>
          <a:lstStyle/>
          <a:p>
            <a:r>
              <a:rPr lang="en-US" dirty="0">
                <a:latin typeface="Aharoni" panose="02010803020104030203" pitchFamily="2" charset="-79"/>
                <a:cs typeface="Aharoni" panose="02010803020104030203" pitchFamily="2" charset="-79"/>
              </a:rPr>
              <a:t>How to implement Vygotsky’s theory in the classroom </a:t>
            </a:r>
          </a:p>
        </p:txBody>
      </p:sp>
      <p:sp>
        <p:nvSpPr>
          <p:cNvPr id="3" name="Content Placeholder 2">
            <a:extLst>
              <a:ext uri="{FF2B5EF4-FFF2-40B4-BE49-F238E27FC236}">
                <a16:creationId xmlns:a16="http://schemas.microsoft.com/office/drawing/2014/main" id="{54695A50-DF79-7C4D-9065-9702E133476D}"/>
              </a:ext>
            </a:extLst>
          </p:cNvPr>
          <p:cNvSpPr>
            <a:spLocks noGrp="1"/>
          </p:cNvSpPr>
          <p:nvPr>
            <p:ph idx="1"/>
          </p:nvPr>
        </p:nvSpPr>
        <p:spPr/>
        <p:txBody>
          <a:bodyPr>
            <a:normAutofit/>
          </a:bodyPr>
          <a:lstStyle/>
          <a:p>
            <a:r>
              <a:rPr lang="en-GB" dirty="0">
                <a:solidFill>
                  <a:srgbClr val="0D0D0D"/>
                </a:solidFill>
              </a:rPr>
              <a:t>Social interaction – In addition to encouraging peer teaching and mentoring, teachers  can create activities that call for cooperation and communication by leading conversations that promote the sharing of ideas and viewpoints.  </a:t>
            </a:r>
          </a:p>
          <a:p>
            <a:r>
              <a:rPr lang="en-US" dirty="0"/>
              <a:t>Cultural context – Teachers are able to incorporate numerous perspectives and cultural components into the curriculum.  However, teachers must take care to be aware of the cultural backgrounds of their students, they must provide examples that are relevant to their experiences, and use materials and resources that are appropriate for the students' culture. </a:t>
            </a:r>
          </a:p>
          <a:p>
            <a:r>
              <a:rPr lang="en-US" dirty="0">
                <a:solidFill>
                  <a:srgbClr val="0D0D0D"/>
                </a:solidFill>
              </a:rPr>
              <a:t>Teachers as a guide - Instead of lecturing, teachers now play the role of a guide or an instructor. They must be aware of the unique needs of each student and modify their lessons accordingly. Teachers must create a welcoming and encouraging learning environment.</a:t>
            </a:r>
            <a:endParaRPr lang="en-GB" dirty="0">
              <a:solidFill>
                <a:srgbClr val="0D0D0D"/>
              </a:solidFill>
            </a:endParaRPr>
          </a:p>
          <a:p>
            <a:endParaRPr lang="en-US" dirty="0"/>
          </a:p>
        </p:txBody>
      </p:sp>
    </p:spTree>
    <p:extLst>
      <p:ext uri="{BB962C8B-B14F-4D97-AF65-F5344CB8AC3E}">
        <p14:creationId xmlns:p14="http://schemas.microsoft.com/office/powerpoint/2010/main" val="3011030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C68F-DB77-DA42-83B3-661533EA57F5}"/>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A8DD93F7-07FC-FB49-B335-DF64EDF06AD5}"/>
              </a:ext>
            </a:extLst>
          </p:cNvPr>
          <p:cNvSpPr>
            <a:spLocks noGrp="1"/>
          </p:cNvSpPr>
          <p:nvPr>
            <p:ph idx="1"/>
          </p:nvPr>
        </p:nvSpPr>
        <p:spPr/>
        <p:txBody>
          <a:bodyPr>
            <a:normAutofit fontScale="92500" lnSpcReduction="20000"/>
          </a:bodyPr>
          <a:lstStyle/>
          <a:p>
            <a:r>
              <a:rPr lang="en-GB" sz="1800" dirty="0">
                <a:solidFill>
                  <a:srgbClr val="7F7F7F"/>
                </a:solidFill>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800" dirty="0">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Methodologies </a:t>
            </a:r>
            <a:r>
              <a:rPr lang="en-GB" sz="1800" dirty="0">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(2022</a:t>
            </a:r>
            <a:r>
              <a:rPr lang="en-GB" sz="1800" i="1" dirty="0">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 Vygotskys sociocultural theory: how do we apply it in the class? Availiable at: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https://additioapp.com/en/vygotsky-sociocultural-theory/#:~:text=Vygotsky%20believed%20that%20children%20learn,promotes%20a%20reciprocal%20teaching%20style</a:t>
            </a:r>
            <a:r>
              <a:rPr lang="en-GB" sz="1800" dirty="0">
                <a:effectLst/>
                <a:latin typeface="Times New Roman" panose="02020603050405020304" pitchFamily="18" charset="0"/>
                <a:ea typeface="Times New Roman" panose="02020603050405020304" pitchFamily="18" charset="0"/>
              </a:rPr>
              <a:t>. (Accessed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2024) </a:t>
            </a:r>
            <a:endParaRPr lang="en-GB" sz="1800" dirty="0">
              <a:solidFill>
                <a:srgbClr val="7F7F7F"/>
              </a:solidFill>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endParaRPr>
          </a:p>
          <a:p>
            <a:r>
              <a:rPr lang="en-GB" sz="18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ChatGPT (2024) ChatGPT response to how to implement Vygotskys theory in the classroom 21</a:t>
            </a:r>
            <a:r>
              <a:rPr lang="en-GB" sz="1800" baseline="300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st</a:t>
            </a:r>
            <a:r>
              <a:rPr lang="en-GB" sz="1800" dirty="0">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 of February </a:t>
            </a:r>
            <a:r>
              <a:rPr lang="en-GB" sz="1800" u="sng" dirty="0">
                <a:solidFill>
                  <a:srgbClr val="7F7F7F"/>
                </a:solidFill>
                <a:effectLst/>
                <a:latin typeface="Google Sans"/>
                <a:ea typeface="Times New Roman" panose="02020603050405020304" pitchFamily="18" charset="0"/>
                <a:hlinkClick r:id="rId3">
                  <a:extLst>
                    <a:ext uri="{A12FA001-AC4F-418D-AE19-62706E023703}">
                      <ahyp:hlinkClr xmlns:ahyp="http://schemas.microsoft.com/office/drawing/2018/hyperlinkcolor" val="tx"/>
                    </a:ext>
                  </a:extLst>
                </a:hlinkClick>
              </a:rPr>
              <a:t>https://chat.openai.com/c/2edfd8a3-0bc5-4ce0-aec3-dad545d26d60</a:t>
            </a:r>
            <a:endParaRPr lang="en-GB" sz="1800" u="sng" dirty="0">
              <a:solidFill>
                <a:srgbClr val="0563C1"/>
              </a:solidFill>
              <a:latin typeface="Google Sans"/>
              <a:ea typeface="Times New Roman" panose="02020603050405020304" pitchFamily="18" charset="0"/>
            </a:endParaRPr>
          </a:p>
          <a:p>
            <a:r>
              <a:rPr lang="en-GB" sz="18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Gowrie (n.d.) </a:t>
            </a:r>
            <a:r>
              <a:rPr lang="en-GB" sz="1800" i="1"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Lev Vygotskys theory of child development – Gowrie NSW </a:t>
            </a:r>
            <a:r>
              <a:rPr lang="en-GB" sz="18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https://www.gowriensw.com.au/thought-leadership/vygotsky-theory#:~:text=Vygotsky%27s%20social%20development%20theory%20asserts,an%20independent%20journey%20of%20discovery</a:t>
            </a:r>
            <a:r>
              <a:rPr lang="en-GB" sz="1800" dirty="0">
                <a:effectLst/>
                <a:latin typeface="Times New Roman" panose="02020603050405020304" pitchFamily="18" charset="0"/>
                <a:ea typeface="Times New Roman" panose="02020603050405020304" pitchFamily="18" charset="0"/>
              </a:rPr>
              <a:t>. (Accessed on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a:t>
            </a:r>
          </a:p>
          <a:p>
            <a:r>
              <a:rPr lang="en-GB" sz="1800" dirty="0">
                <a:latin typeface="Google Sans"/>
                <a:ea typeface="Times New Roman" panose="02020603050405020304" pitchFamily="18" charset="0"/>
              </a:rPr>
              <a:t> Smidt, s . (2009)  </a:t>
            </a:r>
            <a:r>
              <a:rPr lang="en-GB" sz="1800" i="1" dirty="0">
                <a:latin typeface="Google Sans"/>
                <a:ea typeface="Times New Roman" panose="02020603050405020304" pitchFamily="18" charset="0"/>
              </a:rPr>
              <a:t>Introducing Vygotsky</a:t>
            </a:r>
            <a:r>
              <a:rPr lang="en-GB" sz="1800" dirty="0">
                <a:latin typeface="Google Sans"/>
                <a:ea typeface="Times New Roman" panose="02020603050405020304" pitchFamily="18" charset="0"/>
              </a:rPr>
              <a:t>, Abingdon : Routledge </a:t>
            </a:r>
          </a:p>
          <a:p>
            <a:r>
              <a:rPr lang="en-GB" sz="18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Moore, M. (2011) </a:t>
            </a:r>
            <a:r>
              <a:rPr lang="en-GB" sz="1800" i="1"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Encyclopedia of xhild behaviour and development : Vygotskys cognitive development theory</a:t>
            </a:r>
            <a:r>
              <a:rPr lang="en-GB" sz="18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 pp. 1-3 [online] Availiable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https://link.springer.com/referenceworkentry/10.1007/978-0-387-79061-9_3054#:~:text=Vygotsky%27s%20Cognitive%20Development%20Theory%20argues,%2C%20attention%2C%20and%20problem%20solving</a:t>
            </a:r>
            <a:r>
              <a:rPr lang="en-GB" sz="1800" dirty="0">
                <a:effectLst/>
                <a:latin typeface="Times New Roman" panose="02020603050405020304" pitchFamily="18" charset="0"/>
                <a:ea typeface="Times New Roman" panose="02020603050405020304" pitchFamily="18" charset="0"/>
              </a:rPr>
              <a:t>. (Accessed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February) </a:t>
            </a:r>
          </a:p>
          <a:p>
            <a:endParaRPr lang="en-US" dirty="0"/>
          </a:p>
        </p:txBody>
      </p:sp>
    </p:spTree>
    <p:extLst>
      <p:ext uri="{BB962C8B-B14F-4D97-AF65-F5344CB8AC3E}">
        <p14:creationId xmlns:p14="http://schemas.microsoft.com/office/powerpoint/2010/main" val="276613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3FE14-8A40-2048-8576-61740F51803F}"/>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2CAE5683-8DB5-2849-A883-8304F5AD1A7A}"/>
              </a:ext>
            </a:extLst>
          </p:cNvPr>
          <p:cNvSpPr>
            <a:spLocks noGrp="1"/>
          </p:cNvSpPr>
          <p:nvPr>
            <p:ph idx="1"/>
          </p:nvPr>
        </p:nvSpPr>
        <p:spPr/>
        <p:txBody>
          <a:bodyPr>
            <a:normAutofit fontScale="70000" lnSpcReduction="20000"/>
          </a:bodyPr>
          <a:lstStyle/>
          <a:p>
            <a:r>
              <a:rPr lang="en-GB" sz="22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Reynolds, A. Sherrell, Z. (2024) </a:t>
            </a:r>
            <a:r>
              <a:rPr lang="en-GB" sz="2200" i="1"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What are Piagets stages of development, and what are examples of each? </a:t>
            </a:r>
            <a:r>
              <a:rPr lang="en-GB" sz="22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Availaible at : </a:t>
            </a:r>
            <a:r>
              <a:rPr lang="en-GB" sz="2200" u="sng" dirty="0">
                <a:solidFill>
                  <a:srgbClr val="7F7F7F"/>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https://www.medicalnewstoday.com/articles/325030#:~:text=Piaget%20believed%20that%20children%20develop,psychology%20and%20approaches%20to%20education</a:t>
            </a:r>
            <a:r>
              <a:rPr lang="en-GB" sz="2200" dirty="0">
                <a:effectLst/>
                <a:latin typeface="Times New Roman" panose="02020603050405020304" pitchFamily="18" charset="0"/>
                <a:ea typeface="Times New Roman" panose="02020603050405020304" pitchFamily="18" charset="0"/>
              </a:rPr>
              <a:t>. (Accessed 20</a:t>
            </a:r>
            <a:r>
              <a:rPr lang="en-GB" sz="2200" baseline="30000" dirty="0">
                <a:effectLst/>
                <a:latin typeface="Times New Roman" panose="02020603050405020304" pitchFamily="18" charset="0"/>
                <a:ea typeface="Times New Roman" panose="02020603050405020304" pitchFamily="18" charset="0"/>
              </a:rPr>
              <a:t>th</a:t>
            </a:r>
            <a:r>
              <a:rPr lang="en-GB" sz="2200" dirty="0">
                <a:effectLst/>
                <a:latin typeface="Times New Roman" panose="02020603050405020304" pitchFamily="18" charset="0"/>
                <a:ea typeface="Times New Roman" panose="02020603050405020304" pitchFamily="18" charset="0"/>
              </a:rPr>
              <a:t> </a:t>
            </a:r>
            <a:r>
              <a:rPr lang="en-GB" sz="2200" dirty="0">
                <a:latin typeface="Times New Roman" panose="02020603050405020304" pitchFamily="18" charset="0"/>
                <a:ea typeface="Times New Roman" panose="02020603050405020304" pitchFamily="18" charset="0"/>
              </a:rPr>
              <a:t>F</a:t>
            </a:r>
            <a:r>
              <a:rPr lang="en-GB" sz="2200" dirty="0">
                <a:effectLst/>
                <a:latin typeface="Times New Roman" panose="02020603050405020304" pitchFamily="18" charset="0"/>
                <a:ea typeface="Times New Roman" panose="02020603050405020304" pitchFamily="18" charset="0"/>
              </a:rPr>
              <a:t>ebruar</a:t>
            </a:r>
            <a:r>
              <a:rPr lang="en-GB" sz="2200" dirty="0">
                <a:latin typeface="Times New Roman" panose="02020603050405020304" pitchFamily="18" charset="0"/>
                <a:ea typeface="Times New Roman" panose="02020603050405020304" pitchFamily="18" charset="0"/>
              </a:rPr>
              <a:t>y)</a:t>
            </a:r>
            <a:endParaRPr lang="en-GB" sz="2200" dirty="0">
              <a:effectLst/>
              <a:latin typeface="Times New Roman" panose="02020603050405020304" pitchFamily="18" charset="0"/>
              <a:ea typeface="Times New Roman" panose="02020603050405020304" pitchFamily="18" charset="0"/>
            </a:endParaRPr>
          </a:p>
          <a:p>
            <a:r>
              <a:rPr lang="en-GB" sz="22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Mcleod, S. (2024) </a:t>
            </a:r>
            <a:r>
              <a:rPr lang="en-GB" sz="2200" i="1"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Vygotsky’s theory of cognitive development </a:t>
            </a:r>
            <a:r>
              <a:rPr lang="en-GB" sz="22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Availiable at: </a:t>
            </a:r>
            <a:r>
              <a:rPr lang="en-GB" sz="2200" u="sng" dirty="0">
                <a:solidFill>
                  <a:srgbClr val="7F7F7F"/>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https://www.simplypsychology.org/vygotsky.html#:~:text=Like%20Piaget%2C%20Vygotsky%20believes%20that,Piaget%20emphasized%20self%2Dinitiated%20discovery</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a:t>
            </a:r>
            <a:endParaRPr lang="en-GB" sz="2200" dirty="0">
              <a:latin typeface="Times New Roman" panose="02020603050405020304" pitchFamily="18" charset="0"/>
              <a:ea typeface="Times New Roman" panose="02020603050405020304" pitchFamily="18" charset="0"/>
            </a:endParaRPr>
          </a:p>
          <a:p>
            <a:r>
              <a:rPr lang="en-GB" sz="22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Koblin, J. (2020) </a:t>
            </a:r>
            <a:r>
              <a:rPr lang="en-GB" sz="2200" i="1"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Vygotskys theory of cognitive development in social relationships </a:t>
            </a:r>
            <a:r>
              <a:rPr lang="en-GB" sz="22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Availaible at: </a:t>
            </a:r>
            <a:r>
              <a:rPr lang="en-GB" sz="22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https://sproutsschools.com/vygotskys-theory-of-cognitive-development-in-social-relationships/#:~:text=Vygotsky%20claimed%20that%20we%20are,%27</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 </a:t>
            </a:r>
          </a:p>
          <a:p>
            <a:r>
              <a:rPr lang="en-GB" sz="2200"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Main, P. (2023) </a:t>
            </a:r>
            <a:r>
              <a:rPr lang="en-GB" sz="2200" i="1"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What is a </a:t>
            </a:r>
            <a:r>
              <a:rPr lang="en-GB" sz="2200" i="1"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schema in psychology? </a:t>
            </a:r>
            <a:r>
              <a:rPr lang="en-GB" sz="2200"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Availiable at: </a:t>
            </a:r>
            <a:r>
              <a:rPr lang="en-GB" sz="2200" u="sng" dirty="0">
                <a:solidFill>
                  <a:srgbClr val="358E9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https://www.structural-learning.com/post/schema-in-psychology#:~:text=In%20psychology%2C%20a%20schema%20is,lens%20of%20pre%2Dexisting%20schemas</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a:t>
            </a:r>
          </a:p>
          <a:p>
            <a:r>
              <a:rPr lang="en-GB" sz="2200"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Main, P. (2021) </a:t>
            </a:r>
            <a:r>
              <a:rPr lang="en-GB" sz="2200" i="1"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The zone of proximal development: A teachers guide </a:t>
            </a:r>
            <a:r>
              <a:rPr lang="en-GB" sz="2200"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Availiable at: </a:t>
            </a:r>
            <a:r>
              <a:rPr lang="en-GB" sz="2200" u="sng" dirty="0">
                <a:solidFill>
                  <a:srgbClr val="7F7F7F"/>
                </a:solidFill>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https://www.structural-learning.com/post/the-zone-of-proximal-development-a-teachers-guide#:~:text=Vygotsky%20observed%20that%20through%20collaborative,skill%20than%20they%20could%20independently</a:t>
            </a:r>
            <a:r>
              <a:rPr lang="en-GB" sz="2200" dirty="0">
                <a:effectLst/>
                <a:latin typeface="Times New Roman" panose="02020603050405020304" pitchFamily="18" charset="0"/>
                <a:ea typeface="Times New Roman" panose="02020603050405020304" pitchFamily="18" charset="0"/>
              </a:rPr>
              <a:t> (Accessed 21</a:t>
            </a:r>
            <a:r>
              <a:rPr lang="en-GB" sz="2200" baseline="30000" dirty="0">
                <a:effectLst/>
                <a:latin typeface="Times New Roman" panose="02020603050405020304" pitchFamily="18" charset="0"/>
                <a:ea typeface="Times New Roman" panose="02020603050405020304" pitchFamily="18" charset="0"/>
              </a:rPr>
              <a:t>st</a:t>
            </a:r>
            <a:r>
              <a:rPr lang="en-GB" sz="2200" dirty="0">
                <a:effectLst/>
                <a:latin typeface="Times New Roman" panose="02020603050405020304" pitchFamily="18" charset="0"/>
                <a:ea typeface="Times New Roman" panose="02020603050405020304" pitchFamily="18" charset="0"/>
              </a:rPr>
              <a:t> February) </a:t>
            </a:r>
          </a:p>
          <a:p>
            <a:endParaRPr lang="en-US" dirty="0"/>
          </a:p>
          <a:p>
            <a:endParaRPr lang="en-US" dirty="0"/>
          </a:p>
        </p:txBody>
      </p:sp>
    </p:spTree>
    <p:extLst>
      <p:ext uri="{BB962C8B-B14F-4D97-AF65-F5344CB8AC3E}">
        <p14:creationId xmlns:p14="http://schemas.microsoft.com/office/powerpoint/2010/main" val="910891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CD67-5DA0-E147-ACE6-4B3D02EF1013}"/>
              </a:ext>
            </a:extLst>
          </p:cNvPr>
          <p:cNvSpPr>
            <a:spLocks noGrp="1"/>
          </p:cNvSpPr>
          <p:nvPr>
            <p:ph type="title"/>
          </p:nvPr>
        </p:nvSpPr>
        <p:spPr/>
        <p:txBody>
          <a:bodyPr/>
          <a:lstStyle/>
          <a:p>
            <a:r>
              <a:rPr lang="en-US"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F5B6BAEF-11A0-D44B-82E9-6839E61B53AC}"/>
              </a:ext>
            </a:extLst>
          </p:cNvPr>
          <p:cNvSpPr>
            <a:spLocks noGrp="1"/>
          </p:cNvSpPr>
          <p:nvPr>
            <p:ph idx="1"/>
          </p:nvPr>
        </p:nvSpPr>
        <p:spPr/>
        <p:txBody>
          <a:bodyPr>
            <a:normAutofit fontScale="85000" lnSpcReduction="10000"/>
          </a:bodyPr>
          <a:lstStyle/>
          <a:p>
            <a:r>
              <a:rPr lang="en-GB" sz="18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Diehl, E. Hurst, M. (2023) </a:t>
            </a:r>
            <a:r>
              <a:rPr lang="en-GB" sz="1800" i="1"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Theory of cognitive development: Stages and examples </a:t>
            </a:r>
            <a:r>
              <a:rPr lang="en-GB" sz="18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Availiable at: </a:t>
            </a:r>
            <a:r>
              <a:rPr lang="en-GB" sz="1800" u="sng" dirty="0">
                <a:solidFill>
                  <a:srgbClr val="7F7F7F"/>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https://study.com/academy/lesson/lev-vygotskys-theory-of-cognitive-development.html#:~:text=Vygotsky%20created%20three%20stages%20of,through%20interactions%20from%20their%20caregivers</a:t>
            </a:r>
            <a:r>
              <a:rPr lang="en-GB" sz="1800" dirty="0">
                <a:effectLst/>
                <a:latin typeface="Times New Roman" panose="02020603050405020304" pitchFamily="18" charset="0"/>
                <a:ea typeface="Times New Roman" panose="02020603050405020304" pitchFamily="18" charset="0"/>
              </a:rPr>
              <a:t>. (Accessed 21</a:t>
            </a:r>
            <a:r>
              <a:rPr lang="en-GB" sz="1800" baseline="30000" dirty="0">
                <a:effectLst/>
                <a:latin typeface="Times New Roman" panose="02020603050405020304" pitchFamily="18" charset="0"/>
                <a:ea typeface="Times New Roman" panose="02020603050405020304" pitchFamily="18" charset="0"/>
              </a:rPr>
              <a:t>st</a:t>
            </a:r>
            <a:r>
              <a:rPr lang="en-GB" sz="1800" dirty="0">
                <a:effectLst/>
                <a:latin typeface="Times New Roman" panose="02020603050405020304" pitchFamily="18" charset="0"/>
                <a:ea typeface="Times New Roman" panose="02020603050405020304" pitchFamily="18" charset="0"/>
              </a:rPr>
              <a:t> February)</a:t>
            </a:r>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Step by step school (2022) </a:t>
            </a:r>
            <a:r>
              <a:rPr lang="en-GB" sz="1800" i="1"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4 benefits of a multi-theory curriculum </a:t>
            </a:r>
            <a:r>
              <a:rPr lang="en-GB" sz="1800"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Availaible at: </a:t>
            </a:r>
            <a:r>
              <a:rPr lang="en-GB" sz="1800" u="sng" dirty="0">
                <a:solidFill>
                  <a:srgbClr val="7F7F7F"/>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https://www.thestepbystepschool.com/4-benefits-of-a-multi-theory-curriculum/#:~:text=A%20multi%2Dtheory%20curriculum%20provides%20opportunities%20for%20children%20to%20practice,performance%20in%20school%20and%20beyond</a:t>
            </a:r>
            <a:r>
              <a:rPr lang="en-GB" sz="1800" dirty="0">
                <a:effectLst/>
                <a:latin typeface="Times New Roman" panose="02020603050405020304" pitchFamily="18" charset="0"/>
                <a:ea typeface="Times New Roman" panose="02020603050405020304" pitchFamily="18" charset="0"/>
              </a:rPr>
              <a:t>. (Accessed 22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February)</a:t>
            </a:r>
          </a:p>
          <a:p>
            <a:r>
              <a:rPr lang="en-GB" sz="18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Cherry, K. (2023</a:t>
            </a:r>
            <a:r>
              <a:rPr lang="en-GB" sz="1800" i="1"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 Lev vygotskys life and theories </a:t>
            </a:r>
            <a:r>
              <a:rPr lang="en-GB" sz="1800"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Availaible at: </a:t>
            </a:r>
            <a:r>
              <a:rPr lang="en-GB" sz="1800" u="sng" dirty="0">
                <a:solidFill>
                  <a:srgbClr val="7F7F7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https://www.verywellmind.com/lev-vygotsky-biography-2795533#:~:text=Vygotsky%20was%20a%20prolific%20writer,grow%20within%20culture%20and%20society</a:t>
            </a:r>
            <a:r>
              <a:rPr lang="en-GB" sz="1800" dirty="0">
                <a:effectLst/>
                <a:latin typeface="Times New Roman" panose="02020603050405020304" pitchFamily="18" charset="0"/>
                <a:ea typeface="Times New Roman" panose="02020603050405020304" pitchFamily="18" charset="0"/>
              </a:rPr>
              <a:t>. (Accessed 22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February) </a:t>
            </a:r>
          </a:p>
          <a:p>
            <a:r>
              <a:rPr lang="en-GB" sz="1800" dirty="0">
                <a:effectLst/>
                <a:latin typeface="Times New Roman" panose="02020603050405020304" pitchFamily="18" charset="0"/>
                <a:ea typeface="Times New Roman" panose="02020603050405020304" pitchFamily="18" charset="0"/>
              </a:rPr>
              <a:t>Daniels, H. (2008) Vygotsky and research, Abingdon: Routledge </a:t>
            </a:r>
          </a:p>
          <a:p>
            <a:r>
              <a:rPr lang="en-GB" sz="1800"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WGU, (2020) </a:t>
            </a:r>
            <a:r>
              <a:rPr lang="en-GB" sz="1800" i="1"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Five educational learning theories </a:t>
            </a:r>
            <a:r>
              <a:rPr lang="en-GB" sz="1800" dirty="0">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Availiable at: </a:t>
            </a:r>
            <a:r>
              <a:rPr lang="en-GB" sz="1800" u="sng" dirty="0">
                <a:solidFill>
                  <a:srgbClr val="358E9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https://www.wgu.edu/blog/five-educational-learning-theories2005.html#:~:text=An%20understanding%20of%20learning%20theories,on%20student%20needs%20and%20aptitudes</a:t>
            </a:r>
            <a:r>
              <a:rPr lang="en-GB" sz="1800" dirty="0">
                <a:effectLst/>
                <a:latin typeface="Times New Roman" panose="02020603050405020304" pitchFamily="18" charset="0"/>
                <a:ea typeface="Times New Roman" panose="02020603050405020304" pitchFamily="18" charset="0"/>
              </a:rPr>
              <a:t>. (Accessed 21</a:t>
            </a:r>
            <a:r>
              <a:rPr lang="en-GB" sz="1800" baseline="30000" dirty="0">
                <a:effectLst/>
                <a:latin typeface="Times New Roman" panose="02020603050405020304" pitchFamily="18" charset="0"/>
                <a:ea typeface="Times New Roman" panose="02020603050405020304" pitchFamily="18" charset="0"/>
              </a:rPr>
              <a:t>st</a:t>
            </a:r>
            <a:r>
              <a:rPr lang="en-GB" sz="1800" dirty="0">
                <a:effectLst/>
                <a:latin typeface="Times New Roman" panose="02020603050405020304" pitchFamily="18" charset="0"/>
                <a:ea typeface="Times New Roman" panose="02020603050405020304" pitchFamily="18" charset="0"/>
              </a:rPr>
              <a:t> February)</a:t>
            </a:r>
          </a:p>
          <a:p>
            <a:endParaRPr lang="en-US" dirty="0"/>
          </a:p>
        </p:txBody>
      </p:sp>
    </p:spTree>
    <p:extLst>
      <p:ext uri="{BB962C8B-B14F-4D97-AF65-F5344CB8AC3E}">
        <p14:creationId xmlns:p14="http://schemas.microsoft.com/office/powerpoint/2010/main" val="3012326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12196-2A9D-0140-A0A9-B48FCDB1FE39}"/>
              </a:ext>
            </a:extLst>
          </p:cNvPr>
          <p:cNvSpPr>
            <a:spLocks noGrp="1"/>
          </p:cNvSpPr>
          <p:nvPr>
            <p:ph type="title"/>
          </p:nvPr>
        </p:nvSpPr>
        <p:spPr/>
        <p:txBody>
          <a:bodyPr/>
          <a:lstStyle/>
          <a:p>
            <a:r>
              <a:rPr lang="en-US" dirty="0">
                <a:latin typeface="+mn-lt"/>
              </a:rPr>
              <a:t>Video link </a:t>
            </a:r>
          </a:p>
        </p:txBody>
      </p:sp>
      <p:sp>
        <p:nvSpPr>
          <p:cNvPr id="3" name="Content Placeholder 2">
            <a:extLst>
              <a:ext uri="{FF2B5EF4-FFF2-40B4-BE49-F238E27FC236}">
                <a16:creationId xmlns:a16="http://schemas.microsoft.com/office/drawing/2014/main" id="{7C889DF1-E9CC-724C-B64C-37D802FA667D}"/>
              </a:ext>
            </a:extLst>
          </p:cNvPr>
          <p:cNvSpPr>
            <a:spLocks noGrp="1"/>
          </p:cNvSpPr>
          <p:nvPr>
            <p:ph idx="1"/>
          </p:nvPr>
        </p:nvSpPr>
        <p:spPr/>
        <p:txBody>
          <a:bodyPr/>
          <a:lstStyle/>
          <a:p>
            <a:r>
              <a:rPr lang="en-GB" dirty="0">
                <a:hlinkClick r:id="rId2"/>
              </a:rPr>
              <a:t>Meeting with Lottie Shute (2307996)-20240303_161259-Meeting Recording.mp4</a:t>
            </a:r>
            <a:r>
              <a:rPr lang="en-GB" dirty="0"/>
              <a:t> </a:t>
            </a:r>
          </a:p>
          <a:p>
            <a:pPr marL="0" indent="0">
              <a:buNone/>
            </a:pPr>
            <a:endParaRPr lang="en-US" dirty="0"/>
          </a:p>
        </p:txBody>
      </p:sp>
    </p:spTree>
    <p:extLst>
      <p:ext uri="{BB962C8B-B14F-4D97-AF65-F5344CB8AC3E}">
        <p14:creationId xmlns:p14="http://schemas.microsoft.com/office/powerpoint/2010/main" val="3072886838"/>
      </p:ext>
    </p:extLst>
  </p:cSld>
  <p:clrMapOvr>
    <a:masterClrMapping/>
  </p:clrMapOvr>
</p:sld>
</file>

<file path=ppt/theme/theme1.xml><?xml version="1.0" encoding="utf-8"?>
<a:theme xmlns:a="http://schemas.openxmlformats.org/drawingml/2006/main" name="SketchyVTI">
  <a:themeElements>
    <a:clrScheme name="AnalogousFromRegularSeed_2SEEDS">
      <a:dk1>
        <a:srgbClr val="000000"/>
      </a:dk1>
      <a:lt1>
        <a:srgbClr val="FFFFFF"/>
      </a:lt1>
      <a:dk2>
        <a:srgbClr val="213B34"/>
      </a:dk2>
      <a:lt2>
        <a:srgbClr val="E2E7E8"/>
      </a:lt2>
      <a:accent1>
        <a:srgbClr val="D53617"/>
      </a:accent1>
      <a:accent2>
        <a:srgbClr val="E7295A"/>
      </a:accent2>
      <a:accent3>
        <a:srgbClr val="E19226"/>
      </a:accent3>
      <a:accent4>
        <a:srgbClr val="14BA45"/>
      </a:accent4>
      <a:accent5>
        <a:srgbClr val="20B68B"/>
      </a:accent5>
      <a:accent6>
        <a:srgbClr val="16B3CA"/>
      </a:accent6>
      <a:hlink>
        <a:srgbClr val="358E9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19801</TotalTime>
  <Words>2351</Words>
  <Application>Microsoft Macintosh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Aharoni</vt:lpstr>
      <vt:lpstr>Arial</vt:lpstr>
      <vt:lpstr>Google Sans</vt:lpstr>
      <vt:lpstr>Modern Love</vt:lpstr>
      <vt:lpstr>The Hand</vt:lpstr>
      <vt:lpstr>Times New Roman</vt:lpstr>
      <vt:lpstr>SketchyVTI</vt:lpstr>
      <vt:lpstr>Vygotsky Learning Theory  </vt:lpstr>
      <vt:lpstr>Demonstrate how leanring theories can support effective teaching and learning </vt:lpstr>
      <vt:lpstr>Cognitive development theory </vt:lpstr>
      <vt:lpstr>Vygotsky </vt:lpstr>
      <vt:lpstr>Vygotsky </vt:lpstr>
      <vt:lpstr>Vygotsky’s theory </vt:lpstr>
      <vt:lpstr>Zone of proximal development</vt:lpstr>
      <vt:lpstr>Vygotsky and Piaget </vt:lpstr>
      <vt:lpstr>Schemas</vt:lpstr>
      <vt:lpstr>How to implement vygotskys theory in the classroom </vt:lpstr>
      <vt:lpstr>How to implement Vygotsky’s theory in the classroom </vt:lpstr>
      <vt:lpstr>Reference List</vt:lpstr>
      <vt:lpstr>Reference List</vt:lpstr>
      <vt:lpstr>Reference List</vt:lpstr>
      <vt:lpstr>Video link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Vygotsky Learning Theory  </dc:title>
  <dc:creator>Lottie Shute</dc:creator>
  <cp:lastModifiedBy>Lottie Shute</cp:lastModifiedBy>
  <cp:revision>70</cp:revision>
  <dcterms:created xsi:type="dcterms:W3CDTF">2024-02-19T14:48:17Z</dcterms:created>
  <dcterms:modified xsi:type="dcterms:W3CDTF">2024-03-04T11:11:20Z</dcterms:modified>
</cp:coreProperties>
</file>