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3867" autoAdjust="0"/>
  </p:normalViewPr>
  <p:slideViewPr>
    <p:cSldViewPr snapToGrid="0">
      <p:cViewPr>
        <p:scale>
          <a:sx n="50" d="100"/>
          <a:sy n="50" d="100"/>
        </p:scale>
        <p:origin x="1210" y="29"/>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FF20510-CCB2-4E10-B71B-B71A72638A2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59AD053-1E5A-4A1D-BEDE-862A7789A523}">
      <dgm:prSet/>
      <dgm:spPr/>
      <dgm:t>
        <a:bodyPr/>
        <a:lstStyle/>
        <a:p>
          <a:r>
            <a:rPr lang="en-GB" b="0" i="0" dirty="0"/>
            <a:t>Intrusion Prevention System (IPS): Real-Time Threat Detection and Prevention​</a:t>
          </a:r>
          <a:endParaRPr lang="en-US" dirty="0"/>
        </a:p>
      </dgm:t>
    </dgm:pt>
    <dgm:pt modelId="{FB1E51EC-F378-436D-8B24-AD5FDA11DEC6}" type="parTrans" cxnId="{02C0403B-F34B-41DF-BEC3-A5946FC8E2BE}">
      <dgm:prSet/>
      <dgm:spPr/>
      <dgm:t>
        <a:bodyPr/>
        <a:lstStyle/>
        <a:p>
          <a:endParaRPr lang="en-US"/>
        </a:p>
      </dgm:t>
    </dgm:pt>
    <dgm:pt modelId="{C6DA43B7-75FE-464C-9E54-6765A5D6836B}" type="sibTrans" cxnId="{02C0403B-F34B-41DF-BEC3-A5946FC8E2BE}">
      <dgm:prSet/>
      <dgm:spPr/>
      <dgm:t>
        <a:bodyPr/>
        <a:lstStyle/>
        <a:p>
          <a:endParaRPr lang="en-US"/>
        </a:p>
      </dgm:t>
    </dgm:pt>
    <dgm:pt modelId="{08AEA347-BF92-441E-9A99-30B237F0FA9B}">
      <dgm:prSet/>
      <dgm:spPr/>
      <dgm:t>
        <a:bodyPr/>
        <a:lstStyle/>
        <a:p>
          <a:r>
            <a:rPr lang="en-GB" b="0" i="0" dirty="0"/>
            <a:t>Configuration: IPS Profile Enabled on Gateway, Evidence: Alert/Block Logs ​</a:t>
          </a:r>
          <a:endParaRPr lang="en-US" dirty="0"/>
        </a:p>
      </dgm:t>
    </dgm:pt>
    <dgm:pt modelId="{CDCD0063-C827-411D-8B94-07FC74B3B8C6}" type="parTrans" cxnId="{E26CD570-B2DA-424A-8716-3D133AB5166D}">
      <dgm:prSet/>
      <dgm:spPr/>
      <dgm:t>
        <a:bodyPr/>
        <a:lstStyle/>
        <a:p>
          <a:endParaRPr lang="en-US"/>
        </a:p>
      </dgm:t>
    </dgm:pt>
    <dgm:pt modelId="{B7C4FB6B-1A95-411B-A05A-D24ABE00F379}" type="sibTrans" cxnId="{E26CD570-B2DA-424A-8716-3D133AB5166D}">
      <dgm:prSet/>
      <dgm:spPr/>
      <dgm:t>
        <a:bodyPr/>
        <a:lstStyle/>
        <a:p>
          <a:endParaRPr lang="en-US"/>
        </a:p>
      </dgm:t>
    </dgm:pt>
    <dgm:pt modelId="{4546F047-7339-4D81-894D-1080DF791F4E}">
      <dgm:prSet/>
      <dgm:spPr/>
      <dgm:t>
        <a:bodyPr/>
        <a:lstStyle/>
        <a:p>
          <a:r>
            <a:rPr lang="en-GB" b="0" i="0" dirty="0"/>
            <a:t>Anti-Malware Protection: Web and File Transfer Scanning​</a:t>
          </a:r>
          <a:endParaRPr lang="en-US" dirty="0"/>
        </a:p>
      </dgm:t>
    </dgm:pt>
    <dgm:pt modelId="{AE2A88A2-4EA9-4986-9869-F91560502FA0}" type="parTrans" cxnId="{7DB287AF-2BF2-4CEE-A8EC-DB500211B258}">
      <dgm:prSet/>
      <dgm:spPr/>
      <dgm:t>
        <a:bodyPr/>
        <a:lstStyle/>
        <a:p>
          <a:endParaRPr lang="en-US"/>
        </a:p>
      </dgm:t>
    </dgm:pt>
    <dgm:pt modelId="{958390B8-FE3D-4385-B75A-BF773E611A38}" type="sibTrans" cxnId="{7DB287AF-2BF2-4CEE-A8EC-DB500211B258}">
      <dgm:prSet/>
      <dgm:spPr/>
      <dgm:t>
        <a:bodyPr/>
        <a:lstStyle/>
        <a:p>
          <a:endParaRPr lang="en-US"/>
        </a:p>
      </dgm:t>
    </dgm:pt>
    <dgm:pt modelId="{840304AE-D750-4578-934A-8A92E432164F}">
      <dgm:prSet/>
      <dgm:spPr/>
      <dgm:t>
        <a:bodyPr/>
        <a:lstStyle/>
        <a:p>
          <a:r>
            <a:rPr lang="en-GB" b="0" i="0" dirty="0"/>
            <a:t>Configuration: Anti-Malware Blade Enabled, Evidence: Attempted Malware Blocks ​</a:t>
          </a:r>
          <a:endParaRPr lang="en-US" dirty="0"/>
        </a:p>
      </dgm:t>
    </dgm:pt>
    <dgm:pt modelId="{435EA2D3-A9DE-434D-9DF7-A17862BC9790}" type="parTrans" cxnId="{251834E7-7F49-475D-8574-85284EE21BF3}">
      <dgm:prSet/>
      <dgm:spPr/>
      <dgm:t>
        <a:bodyPr/>
        <a:lstStyle/>
        <a:p>
          <a:endParaRPr lang="en-US"/>
        </a:p>
      </dgm:t>
    </dgm:pt>
    <dgm:pt modelId="{506A9E7E-C8BA-414E-9F8B-EC3ABAA11CE1}" type="sibTrans" cxnId="{251834E7-7F49-475D-8574-85284EE21BF3}">
      <dgm:prSet/>
      <dgm:spPr/>
      <dgm:t>
        <a:bodyPr/>
        <a:lstStyle/>
        <a:p>
          <a:endParaRPr lang="en-US"/>
        </a:p>
      </dgm:t>
    </dgm:pt>
    <dgm:pt modelId="{1FE9C1AA-D212-4AB5-AD65-D5A419F1FC64}">
      <dgm:prSet/>
      <dgm:spPr/>
      <dgm:t>
        <a:bodyPr/>
        <a:lstStyle/>
        <a:p>
          <a:r>
            <a:rPr lang="en-GB" b="0" i="0"/>
            <a:t>Identity-Based Access Control: User/Group-Based Restrictions​</a:t>
          </a:r>
          <a:endParaRPr lang="en-US"/>
        </a:p>
      </dgm:t>
    </dgm:pt>
    <dgm:pt modelId="{2A77F141-ACAD-4222-B278-9D2B70943A11}" type="parTrans" cxnId="{F028A367-2198-4A59-AB2E-E8DB273CEE44}">
      <dgm:prSet/>
      <dgm:spPr/>
      <dgm:t>
        <a:bodyPr/>
        <a:lstStyle/>
        <a:p>
          <a:endParaRPr lang="en-US"/>
        </a:p>
      </dgm:t>
    </dgm:pt>
    <dgm:pt modelId="{7900B721-7404-4795-B431-0D341D863938}" type="sibTrans" cxnId="{F028A367-2198-4A59-AB2E-E8DB273CEE44}">
      <dgm:prSet/>
      <dgm:spPr/>
      <dgm:t>
        <a:bodyPr/>
        <a:lstStyle/>
        <a:p>
          <a:endParaRPr lang="en-US"/>
        </a:p>
      </dgm:t>
    </dgm:pt>
    <dgm:pt modelId="{9A0A3433-DEE9-42AB-9903-CBB52CF5BBA1}">
      <dgm:prSet/>
      <dgm:spPr/>
      <dgm:t>
        <a:bodyPr/>
        <a:lstStyle/>
        <a:p>
          <a:r>
            <a:rPr lang="en-GB" b="0" i="0" dirty="0"/>
            <a:t>Configuration: User/Group Objects Created, Evidence: Authorized vs. Denied Access Logs ​</a:t>
          </a:r>
          <a:endParaRPr lang="en-US" dirty="0"/>
        </a:p>
      </dgm:t>
    </dgm:pt>
    <dgm:pt modelId="{D58DB133-DAA3-49A4-818B-53ABBC06C245}" type="parTrans" cxnId="{267912A9-567E-45A0-9990-5469D4E49C7A}">
      <dgm:prSet/>
      <dgm:spPr/>
      <dgm:t>
        <a:bodyPr/>
        <a:lstStyle/>
        <a:p>
          <a:endParaRPr lang="en-US"/>
        </a:p>
      </dgm:t>
    </dgm:pt>
    <dgm:pt modelId="{140BDD0C-C6C8-4920-B020-BE632F7125D4}" type="sibTrans" cxnId="{267912A9-567E-45A0-9990-5469D4E49C7A}">
      <dgm:prSet/>
      <dgm:spPr/>
      <dgm:t>
        <a:bodyPr/>
        <a:lstStyle/>
        <a:p>
          <a:endParaRPr lang="en-US"/>
        </a:p>
      </dgm:t>
    </dgm:pt>
    <dgm:pt modelId="{0F956480-F1E4-4416-8B71-2DB9B84F05ED}">
      <dgm:prSet/>
      <dgm:spPr/>
      <dgm:t>
        <a:bodyPr/>
        <a:lstStyle/>
        <a:p>
          <a:r>
            <a:rPr lang="en-GB" b="0" i="0" dirty="0" err="1"/>
            <a:t>Defense</a:t>
          </a:r>
          <a:r>
            <a:rPr lang="en-GB" b="0" i="0" dirty="0"/>
            <a:t>-in-Depth: Multiple Layers Mitigate Inbound and Outbound Risks</a:t>
          </a:r>
          <a:endParaRPr lang="en-US" dirty="0"/>
        </a:p>
      </dgm:t>
    </dgm:pt>
    <dgm:pt modelId="{FE0B7992-2BD5-419E-9684-18C2F648DD43}" type="parTrans" cxnId="{B85ACB4E-C7F7-413A-A042-8BD8E0B84B0D}">
      <dgm:prSet/>
      <dgm:spPr/>
      <dgm:t>
        <a:bodyPr/>
        <a:lstStyle/>
        <a:p>
          <a:endParaRPr lang="en-US"/>
        </a:p>
      </dgm:t>
    </dgm:pt>
    <dgm:pt modelId="{5581089A-BE45-43AE-9FEA-86DAC90BE431}" type="sibTrans" cxnId="{B85ACB4E-C7F7-413A-A042-8BD8E0B84B0D}">
      <dgm:prSet/>
      <dgm:spPr/>
      <dgm:t>
        <a:bodyPr/>
        <a:lstStyle/>
        <a:p>
          <a:endParaRPr lang="en-US"/>
        </a:p>
      </dgm:t>
    </dgm:pt>
    <dgm:pt modelId="{BDA18FE5-37E4-435E-8EF1-1572E502AC24}" type="pres">
      <dgm:prSet presAssocID="{7FF20510-CCB2-4E10-B71B-B71A72638A2D}" presName="root" presStyleCnt="0">
        <dgm:presLayoutVars>
          <dgm:dir/>
          <dgm:resizeHandles val="exact"/>
        </dgm:presLayoutVars>
      </dgm:prSet>
      <dgm:spPr/>
    </dgm:pt>
    <dgm:pt modelId="{450C86D7-9F29-40FF-8378-F3E31F2D3AA8}" type="pres">
      <dgm:prSet presAssocID="{E59AD053-1E5A-4A1D-BEDE-862A7789A523}" presName="compNode" presStyleCnt="0"/>
      <dgm:spPr/>
    </dgm:pt>
    <dgm:pt modelId="{F5F8DCE4-2A75-44A0-B8F9-7100C7FDDA32}" type="pres">
      <dgm:prSet presAssocID="{E59AD053-1E5A-4A1D-BEDE-862A7789A523}" presName="bgRect" presStyleLbl="bgShp" presStyleIdx="0" presStyleCnt="4"/>
      <dgm:spPr/>
    </dgm:pt>
    <dgm:pt modelId="{31DEBE8F-BAF0-4DF1-8668-BEE0304A9EA1}" type="pres">
      <dgm:prSet presAssocID="{E59AD053-1E5A-4A1D-BEDE-862A7789A52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9890AF20-7F61-40C2-848D-E553815A6E2B}" type="pres">
      <dgm:prSet presAssocID="{E59AD053-1E5A-4A1D-BEDE-862A7789A523}" presName="spaceRect" presStyleCnt="0"/>
      <dgm:spPr/>
    </dgm:pt>
    <dgm:pt modelId="{08A95D18-A7F0-4595-BA98-3351F6C6E15F}" type="pres">
      <dgm:prSet presAssocID="{E59AD053-1E5A-4A1D-BEDE-862A7789A523}" presName="parTx" presStyleLbl="revTx" presStyleIdx="0" presStyleCnt="7">
        <dgm:presLayoutVars>
          <dgm:chMax val="0"/>
          <dgm:chPref val="0"/>
        </dgm:presLayoutVars>
      </dgm:prSet>
      <dgm:spPr/>
    </dgm:pt>
    <dgm:pt modelId="{DFDC8F4D-272D-4531-9BDE-1913EA1EA454}" type="pres">
      <dgm:prSet presAssocID="{E59AD053-1E5A-4A1D-BEDE-862A7789A523}" presName="desTx" presStyleLbl="revTx" presStyleIdx="1" presStyleCnt="7">
        <dgm:presLayoutVars/>
      </dgm:prSet>
      <dgm:spPr/>
    </dgm:pt>
    <dgm:pt modelId="{0F218BF7-4CA7-4656-A7F2-F421427A2A0C}" type="pres">
      <dgm:prSet presAssocID="{C6DA43B7-75FE-464C-9E54-6765A5D6836B}" presName="sibTrans" presStyleCnt="0"/>
      <dgm:spPr/>
    </dgm:pt>
    <dgm:pt modelId="{EA081465-9F4D-41A6-BD86-1FC4C5837AB7}" type="pres">
      <dgm:prSet presAssocID="{4546F047-7339-4D81-894D-1080DF791F4E}" presName="compNode" presStyleCnt="0"/>
      <dgm:spPr/>
    </dgm:pt>
    <dgm:pt modelId="{5DA1DFE4-7951-4BDA-8058-05ED0B2BAB57}" type="pres">
      <dgm:prSet presAssocID="{4546F047-7339-4D81-894D-1080DF791F4E}" presName="bgRect" presStyleLbl="bgShp" presStyleIdx="1" presStyleCnt="4"/>
      <dgm:spPr/>
    </dgm:pt>
    <dgm:pt modelId="{7FEB79AF-8B73-41F7-9BCB-16339A870414}" type="pres">
      <dgm:prSet presAssocID="{4546F047-7339-4D81-894D-1080DF791F4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g"/>
        </a:ext>
      </dgm:extLst>
    </dgm:pt>
    <dgm:pt modelId="{0C3455AD-74C5-4FB3-82A2-31163482487C}" type="pres">
      <dgm:prSet presAssocID="{4546F047-7339-4D81-894D-1080DF791F4E}" presName="spaceRect" presStyleCnt="0"/>
      <dgm:spPr/>
    </dgm:pt>
    <dgm:pt modelId="{19E66B5B-7A7F-4B7F-B10C-58846F7FEAA4}" type="pres">
      <dgm:prSet presAssocID="{4546F047-7339-4D81-894D-1080DF791F4E}" presName="parTx" presStyleLbl="revTx" presStyleIdx="2" presStyleCnt="7">
        <dgm:presLayoutVars>
          <dgm:chMax val="0"/>
          <dgm:chPref val="0"/>
        </dgm:presLayoutVars>
      </dgm:prSet>
      <dgm:spPr/>
    </dgm:pt>
    <dgm:pt modelId="{6B237742-69FA-409D-A61C-7850BD01B6D4}" type="pres">
      <dgm:prSet presAssocID="{4546F047-7339-4D81-894D-1080DF791F4E}" presName="desTx" presStyleLbl="revTx" presStyleIdx="3" presStyleCnt="7">
        <dgm:presLayoutVars/>
      </dgm:prSet>
      <dgm:spPr/>
    </dgm:pt>
    <dgm:pt modelId="{9CA0D35D-57B9-462A-84FF-85B40FCCFE5A}" type="pres">
      <dgm:prSet presAssocID="{958390B8-FE3D-4385-B75A-BF773E611A38}" presName="sibTrans" presStyleCnt="0"/>
      <dgm:spPr/>
    </dgm:pt>
    <dgm:pt modelId="{686E4E01-6179-4F42-AF68-EB2BC75FB0A3}" type="pres">
      <dgm:prSet presAssocID="{1FE9C1AA-D212-4AB5-AD65-D5A419F1FC64}" presName="compNode" presStyleCnt="0"/>
      <dgm:spPr/>
    </dgm:pt>
    <dgm:pt modelId="{5CF2113D-1F76-4045-8C63-A44C604CCF77}" type="pres">
      <dgm:prSet presAssocID="{1FE9C1AA-D212-4AB5-AD65-D5A419F1FC64}" presName="bgRect" presStyleLbl="bgShp" presStyleIdx="2" presStyleCnt="4"/>
      <dgm:spPr>
        <a:solidFill>
          <a:schemeClr val="accent1">
            <a:lumMod val="50000"/>
          </a:schemeClr>
        </a:solidFill>
      </dgm:spPr>
    </dgm:pt>
    <dgm:pt modelId="{5CFFB7A7-671B-4979-B8CF-11562AD25017}" type="pres">
      <dgm:prSet presAssocID="{1FE9C1AA-D212-4AB5-AD65-D5A419F1FC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3C90DFF2-0849-4C9B-A615-18248BC094BC}" type="pres">
      <dgm:prSet presAssocID="{1FE9C1AA-D212-4AB5-AD65-D5A419F1FC64}" presName="spaceRect" presStyleCnt="0"/>
      <dgm:spPr/>
    </dgm:pt>
    <dgm:pt modelId="{D0815F40-08A2-4085-8673-F206F727307E}" type="pres">
      <dgm:prSet presAssocID="{1FE9C1AA-D212-4AB5-AD65-D5A419F1FC64}" presName="parTx" presStyleLbl="revTx" presStyleIdx="4" presStyleCnt="7">
        <dgm:presLayoutVars>
          <dgm:chMax val="0"/>
          <dgm:chPref val="0"/>
        </dgm:presLayoutVars>
      </dgm:prSet>
      <dgm:spPr/>
    </dgm:pt>
    <dgm:pt modelId="{E2F5FA61-09FC-40EB-B2A7-D51510DD1A7B}" type="pres">
      <dgm:prSet presAssocID="{1FE9C1AA-D212-4AB5-AD65-D5A419F1FC64}" presName="desTx" presStyleLbl="revTx" presStyleIdx="5" presStyleCnt="7">
        <dgm:presLayoutVars/>
      </dgm:prSet>
      <dgm:spPr/>
    </dgm:pt>
    <dgm:pt modelId="{7E88F8C6-9564-4EA1-A9F0-2912AE8B537B}" type="pres">
      <dgm:prSet presAssocID="{7900B721-7404-4795-B431-0D341D863938}" presName="sibTrans" presStyleCnt="0"/>
      <dgm:spPr/>
    </dgm:pt>
    <dgm:pt modelId="{60C7A0E0-9EC5-4259-8048-BED557352B6E}" type="pres">
      <dgm:prSet presAssocID="{0F956480-F1E4-4416-8B71-2DB9B84F05ED}" presName="compNode" presStyleCnt="0"/>
      <dgm:spPr/>
    </dgm:pt>
    <dgm:pt modelId="{6385E0A1-BA4B-4579-A55C-6D7BB983318E}" type="pres">
      <dgm:prSet presAssocID="{0F956480-F1E4-4416-8B71-2DB9B84F05ED}" presName="bgRect" presStyleLbl="bgShp" presStyleIdx="3" presStyleCnt="4"/>
      <dgm:spPr/>
    </dgm:pt>
    <dgm:pt modelId="{B785D44F-84A0-4012-B3A5-D1F127E670FA}" type="pres">
      <dgm:prSet presAssocID="{0F956480-F1E4-4416-8B71-2DB9B84F05E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rcles with Lines"/>
        </a:ext>
      </dgm:extLst>
    </dgm:pt>
    <dgm:pt modelId="{3EDE5C7F-7F03-4224-8953-049F720308AD}" type="pres">
      <dgm:prSet presAssocID="{0F956480-F1E4-4416-8B71-2DB9B84F05ED}" presName="spaceRect" presStyleCnt="0"/>
      <dgm:spPr/>
    </dgm:pt>
    <dgm:pt modelId="{8282C82A-7889-45EE-AD3B-CBAD787E695D}" type="pres">
      <dgm:prSet presAssocID="{0F956480-F1E4-4416-8B71-2DB9B84F05ED}" presName="parTx" presStyleLbl="revTx" presStyleIdx="6" presStyleCnt="7">
        <dgm:presLayoutVars>
          <dgm:chMax val="0"/>
          <dgm:chPref val="0"/>
        </dgm:presLayoutVars>
      </dgm:prSet>
      <dgm:spPr/>
    </dgm:pt>
  </dgm:ptLst>
  <dgm:cxnLst>
    <dgm:cxn modelId="{F0823901-B551-4861-95A5-CDB855AC6EEF}" type="presOf" srcId="{4546F047-7339-4D81-894D-1080DF791F4E}" destId="{19E66B5B-7A7F-4B7F-B10C-58846F7FEAA4}" srcOrd="0" destOrd="0" presId="urn:microsoft.com/office/officeart/2018/2/layout/IconVerticalSolidList"/>
    <dgm:cxn modelId="{DA3E4C16-7E8E-4D1B-AA8D-16316C02CE9B}" type="presOf" srcId="{E59AD053-1E5A-4A1D-BEDE-862A7789A523}" destId="{08A95D18-A7F0-4595-BA98-3351F6C6E15F}" srcOrd="0" destOrd="0" presId="urn:microsoft.com/office/officeart/2018/2/layout/IconVerticalSolidList"/>
    <dgm:cxn modelId="{5C6C8C1A-B94F-4038-BBEB-2DDA115C6974}" type="presOf" srcId="{08AEA347-BF92-441E-9A99-30B237F0FA9B}" destId="{DFDC8F4D-272D-4531-9BDE-1913EA1EA454}" srcOrd="0" destOrd="0" presId="urn:microsoft.com/office/officeart/2018/2/layout/IconVerticalSolidList"/>
    <dgm:cxn modelId="{38CD3126-3642-4C06-B493-DEDCA1C61E92}" type="presOf" srcId="{1FE9C1AA-D212-4AB5-AD65-D5A419F1FC64}" destId="{D0815F40-08A2-4085-8673-F206F727307E}" srcOrd="0" destOrd="0" presId="urn:microsoft.com/office/officeart/2018/2/layout/IconVerticalSolidList"/>
    <dgm:cxn modelId="{FD41CE28-5056-4B8F-A5DA-376A027BF87A}" type="presOf" srcId="{0F956480-F1E4-4416-8B71-2DB9B84F05ED}" destId="{8282C82A-7889-45EE-AD3B-CBAD787E695D}" srcOrd="0" destOrd="0" presId="urn:microsoft.com/office/officeart/2018/2/layout/IconVerticalSolidList"/>
    <dgm:cxn modelId="{02C0403B-F34B-41DF-BEC3-A5946FC8E2BE}" srcId="{7FF20510-CCB2-4E10-B71B-B71A72638A2D}" destId="{E59AD053-1E5A-4A1D-BEDE-862A7789A523}" srcOrd="0" destOrd="0" parTransId="{FB1E51EC-F378-436D-8B24-AD5FDA11DEC6}" sibTransId="{C6DA43B7-75FE-464C-9E54-6765A5D6836B}"/>
    <dgm:cxn modelId="{F028A367-2198-4A59-AB2E-E8DB273CEE44}" srcId="{7FF20510-CCB2-4E10-B71B-B71A72638A2D}" destId="{1FE9C1AA-D212-4AB5-AD65-D5A419F1FC64}" srcOrd="2" destOrd="0" parTransId="{2A77F141-ACAD-4222-B278-9D2B70943A11}" sibTransId="{7900B721-7404-4795-B431-0D341D863938}"/>
    <dgm:cxn modelId="{B85ACB4E-C7F7-413A-A042-8BD8E0B84B0D}" srcId="{7FF20510-CCB2-4E10-B71B-B71A72638A2D}" destId="{0F956480-F1E4-4416-8B71-2DB9B84F05ED}" srcOrd="3" destOrd="0" parTransId="{FE0B7992-2BD5-419E-9684-18C2F648DD43}" sibTransId="{5581089A-BE45-43AE-9FEA-86DAC90BE431}"/>
    <dgm:cxn modelId="{E26CD570-B2DA-424A-8716-3D133AB5166D}" srcId="{E59AD053-1E5A-4A1D-BEDE-862A7789A523}" destId="{08AEA347-BF92-441E-9A99-30B237F0FA9B}" srcOrd="0" destOrd="0" parTransId="{CDCD0063-C827-411D-8B94-07FC74B3B8C6}" sibTransId="{B7C4FB6B-1A95-411B-A05A-D24ABE00F379}"/>
    <dgm:cxn modelId="{267912A9-567E-45A0-9990-5469D4E49C7A}" srcId="{1FE9C1AA-D212-4AB5-AD65-D5A419F1FC64}" destId="{9A0A3433-DEE9-42AB-9903-CBB52CF5BBA1}" srcOrd="0" destOrd="0" parTransId="{D58DB133-DAA3-49A4-818B-53ABBC06C245}" sibTransId="{140BDD0C-C6C8-4920-B020-BE632F7125D4}"/>
    <dgm:cxn modelId="{7DB287AF-2BF2-4CEE-A8EC-DB500211B258}" srcId="{7FF20510-CCB2-4E10-B71B-B71A72638A2D}" destId="{4546F047-7339-4D81-894D-1080DF791F4E}" srcOrd="1" destOrd="0" parTransId="{AE2A88A2-4EA9-4986-9869-F91560502FA0}" sibTransId="{958390B8-FE3D-4385-B75A-BF773E611A38}"/>
    <dgm:cxn modelId="{113F07B6-032E-4ED0-BD41-B6BD62F46918}" type="presOf" srcId="{9A0A3433-DEE9-42AB-9903-CBB52CF5BBA1}" destId="{E2F5FA61-09FC-40EB-B2A7-D51510DD1A7B}" srcOrd="0" destOrd="0" presId="urn:microsoft.com/office/officeart/2018/2/layout/IconVerticalSolidList"/>
    <dgm:cxn modelId="{251834E7-7F49-475D-8574-85284EE21BF3}" srcId="{4546F047-7339-4D81-894D-1080DF791F4E}" destId="{840304AE-D750-4578-934A-8A92E432164F}" srcOrd="0" destOrd="0" parTransId="{435EA2D3-A9DE-434D-9DF7-A17862BC9790}" sibTransId="{506A9E7E-C8BA-414E-9F8B-EC3ABAA11CE1}"/>
    <dgm:cxn modelId="{F666D3F1-CB26-4131-BC37-9808201DA6C7}" type="presOf" srcId="{7FF20510-CCB2-4E10-B71B-B71A72638A2D}" destId="{BDA18FE5-37E4-435E-8EF1-1572E502AC24}" srcOrd="0" destOrd="0" presId="urn:microsoft.com/office/officeart/2018/2/layout/IconVerticalSolidList"/>
    <dgm:cxn modelId="{8312B9F4-C721-46B6-A22E-B1A1CFDEE9D5}" type="presOf" srcId="{840304AE-D750-4578-934A-8A92E432164F}" destId="{6B237742-69FA-409D-A61C-7850BD01B6D4}" srcOrd="0" destOrd="0" presId="urn:microsoft.com/office/officeart/2018/2/layout/IconVerticalSolidList"/>
    <dgm:cxn modelId="{F4CEB6F1-EB2C-4810-A6CB-BF75E9639612}" type="presParOf" srcId="{BDA18FE5-37E4-435E-8EF1-1572E502AC24}" destId="{450C86D7-9F29-40FF-8378-F3E31F2D3AA8}" srcOrd="0" destOrd="0" presId="urn:microsoft.com/office/officeart/2018/2/layout/IconVerticalSolidList"/>
    <dgm:cxn modelId="{05B88799-99D8-4F06-8CF6-1DCE3F4B545D}" type="presParOf" srcId="{450C86D7-9F29-40FF-8378-F3E31F2D3AA8}" destId="{F5F8DCE4-2A75-44A0-B8F9-7100C7FDDA32}" srcOrd="0" destOrd="0" presId="urn:microsoft.com/office/officeart/2018/2/layout/IconVerticalSolidList"/>
    <dgm:cxn modelId="{503FBE7F-DA66-4949-B686-CC09975041E0}" type="presParOf" srcId="{450C86D7-9F29-40FF-8378-F3E31F2D3AA8}" destId="{31DEBE8F-BAF0-4DF1-8668-BEE0304A9EA1}" srcOrd="1" destOrd="0" presId="urn:microsoft.com/office/officeart/2018/2/layout/IconVerticalSolidList"/>
    <dgm:cxn modelId="{60D37E90-CC52-473F-BA63-BE8968876CB6}" type="presParOf" srcId="{450C86D7-9F29-40FF-8378-F3E31F2D3AA8}" destId="{9890AF20-7F61-40C2-848D-E553815A6E2B}" srcOrd="2" destOrd="0" presId="urn:microsoft.com/office/officeart/2018/2/layout/IconVerticalSolidList"/>
    <dgm:cxn modelId="{4BF7B122-212B-4273-A81E-1DB1F7152CFF}" type="presParOf" srcId="{450C86D7-9F29-40FF-8378-F3E31F2D3AA8}" destId="{08A95D18-A7F0-4595-BA98-3351F6C6E15F}" srcOrd="3" destOrd="0" presId="urn:microsoft.com/office/officeart/2018/2/layout/IconVerticalSolidList"/>
    <dgm:cxn modelId="{AA7C5891-03F4-46C3-B629-C327CC85C60C}" type="presParOf" srcId="{450C86D7-9F29-40FF-8378-F3E31F2D3AA8}" destId="{DFDC8F4D-272D-4531-9BDE-1913EA1EA454}" srcOrd="4" destOrd="0" presId="urn:microsoft.com/office/officeart/2018/2/layout/IconVerticalSolidList"/>
    <dgm:cxn modelId="{4C2927B5-34D0-4CA7-A383-A7C8F9901010}" type="presParOf" srcId="{BDA18FE5-37E4-435E-8EF1-1572E502AC24}" destId="{0F218BF7-4CA7-4656-A7F2-F421427A2A0C}" srcOrd="1" destOrd="0" presId="urn:microsoft.com/office/officeart/2018/2/layout/IconVerticalSolidList"/>
    <dgm:cxn modelId="{0A80E757-FC47-4966-AECD-44504E7B4078}" type="presParOf" srcId="{BDA18FE5-37E4-435E-8EF1-1572E502AC24}" destId="{EA081465-9F4D-41A6-BD86-1FC4C5837AB7}" srcOrd="2" destOrd="0" presId="urn:microsoft.com/office/officeart/2018/2/layout/IconVerticalSolidList"/>
    <dgm:cxn modelId="{0800F9BA-3C42-48EE-8C39-D4B5302C0BC2}" type="presParOf" srcId="{EA081465-9F4D-41A6-BD86-1FC4C5837AB7}" destId="{5DA1DFE4-7951-4BDA-8058-05ED0B2BAB57}" srcOrd="0" destOrd="0" presId="urn:microsoft.com/office/officeart/2018/2/layout/IconVerticalSolidList"/>
    <dgm:cxn modelId="{C42BAB77-328C-41FE-A1FC-89755A52C068}" type="presParOf" srcId="{EA081465-9F4D-41A6-BD86-1FC4C5837AB7}" destId="{7FEB79AF-8B73-41F7-9BCB-16339A870414}" srcOrd="1" destOrd="0" presId="urn:microsoft.com/office/officeart/2018/2/layout/IconVerticalSolidList"/>
    <dgm:cxn modelId="{2CB38F97-9926-45EF-89F7-A501127BCBF6}" type="presParOf" srcId="{EA081465-9F4D-41A6-BD86-1FC4C5837AB7}" destId="{0C3455AD-74C5-4FB3-82A2-31163482487C}" srcOrd="2" destOrd="0" presId="urn:microsoft.com/office/officeart/2018/2/layout/IconVerticalSolidList"/>
    <dgm:cxn modelId="{4511D7AD-A5E7-42DC-B9CB-2591FDBF4CB6}" type="presParOf" srcId="{EA081465-9F4D-41A6-BD86-1FC4C5837AB7}" destId="{19E66B5B-7A7F-4B7F-B10C-58846F7FEAA4}" srcOrd="3" destOrd="0" presId="urn:microsoft.com/office/officeart/2018/2/layout/IconVerticalSolidList"/>
    <dgm:cxn modelId="{FD91C93C-8096-4B8B-8BB8-4706B1FE4E2C}" type="presParOf" srcId="{EA081465-9F4D-41A6-BD86-1FC4C5837AB7}" destId="{6B237742-69FA-409D-A61C-7850BD01B6D4}" srcOrd="4" destOrd="0" presId="urn:microsoft.com/office/officeart/2018/2/layout/IconVerticalSolidList"/>
    <dgm:cxn modelId="{F2FE52CF-85A2-4D34-A06F-710CBE5BD7C8}" type="presParOf" srcId="{BDA18FE5-37E4-435E-8EF1-1572E502AC24}" destId="{9CA0D35D-57B9-462A-84FF-85B40FCCFE5A}" srcOrd="3" destOrd="0" presId="urn:microsoft.com/office/officeart/2018/2/layout/IconVerticalSolidList"/>
    <dgm:cxn modelId="{006BD2B7-5645-416F-A2DF-CBA55FCF56AC}" type="presParOf" srcId="{BDA18FE5-37E4-435E-8EF1-1572E502AC24}" destId="{686E4E01-6179-4F42-AF68-EB2BC75FB0A3}" srcOrd="4" destOrd="0" presId="urn:microsoft.com/office/officeart/2018/2/layout/IconVerticalSolidList"/>
    <dgm:cxn modelId="{80E13CC1-BE7E-4DA1-90B3-264D97FF86C5}" type="presParOf" srcId="{686E4E01-6179-4F42-AF68-EB2BC75FB0A3}" destId="{5CF2113D-1F76-4045-8C63-A44C604CCF77}" srcOrd="0" destOrd="0" presId="urn:microsoft.com/office/officeart/2018/2/layout/IconVerticalSolidList"/>
    <dgm:cxn modelId="{E9E1443A-D6F1-4053-9A65-A221F97A1A7E}" type="presParOf" srcId="{686E4E01-6179-4F42-AF68-EB2BC75FB0A3}" destId="{5CFFB7A7-671B-4979-B8CF-11562AD25017}" srcOrd="1" destOrd="0" presId="urn:microsoft.com/office/officeart/2018/2/layout/IconVerticalSolidList"/>
    <dgm:cxn modelId="{8A8B2ED2-ED06-47F0-9F95-4531D5897F83}" type="presParOf" srcId="{686E4E01-6179-4F42-AF68-EB2BC75FB0A3}" destId="{3C90DFF2-0849-4C9B-A615-18248BC094BC}" srcOrd="2" destOrd="0" presId="urn:microsoft.com/office/officeart/2018/2/layout/IconVerticalSolidList"/>
    <dgm:cxn modelId="{5E932535-CEDD-4389-A1B0-306F7D7EA9A2}" type="presParOf" srcId="{686E4E01-6179-4F42-AF68-EB2BC75FB0A3}" destId="{D0815F40-08A2-4085-8673-F206F727307E}" srcOrd="3" destOrd="0" presId="urn:microsoft.com/office/officeart/2018/2/layout/IconVerticalSolidList"/>
    <dgm:cxn modelId="{6D0C4174-5859-44CF-B6D9-A8B80CEC2CBF}" type="presParOf" srcId="{686E4E01-6179-4F42-AF68-EB2BC75FB0A3}" destId="{E2F5FA61-09FC-40EB-B2A7-D51510DD1A7B}" srcOrd="4" destOrd="0" presId="urn:microsoft.com/office/officeart/2018/2/layout/IconVerticalSolidList"/>
    <dgm:cxn modelId="{F4380A0D-BE07-4CEE-89E9-EE239B86374F}" type="presParOf" srcId="{BDA18FE5-37E4-435E-8EF1-1572E502AC24}" destId="{7E88F8C6-9564-4EA1-A9F0-2912AE8B537B}" srcOrd="5" destOrd="0" presId="urn:microsoft.com/office/officeart/2018/2/layout/IconVerticalSolidList"/>
    <dgm:cxn modelId="{C0374D1F-FAE0-47AA-80E6-E89C732EEC0B}" type="presParOf" srcId="{BDA18FE5-37E4-435E-8EF1-1572E502AC24}" destId="{60C7A0E0-9EC5-4259-8048-BED557352B6E}" srcOrd="6" destOrd="0" presId="urn:microsoft.com/office/officeart/2018/2/layout/IconVerticalSolidList"/>
    <dgm:cxn modelId="{45E3D757-9CB6-46C4-88A8-F9572E09AC08}" type="presParOf" srcId="{60C7A0E0-9EC5-4259-8048-BED557352B6E}" destId="{6385E0A1-BA4B-4579-A55C-6D7BB983318E}" srcOrd="0" destOrd="0" presId="urn:microsoft.com/office/officeart/2018/2/layout/IconVerticalSolidList"/>
    <dgm:cxn modelId="{10AE7444-B9B0-47A7-BA90-2DC3E72530BB}" type="presParOf" srcId="{60C7A0E0-9EC5-4259-8048-BED557352B6E}" destId="{B785D44F-84A0-4012-B3A5-D1F127E670FA}" srcOrd="1" destOrd="0" presId="urn:microsoft.com/office/officeart/2018/2/layout/IconVerticalSolidList"/>
    <dgm:cxn modelId="{EC955A4D-50CD-4B6D-B69E-34854F4AA4A0}" type="presParOf" srcId="{60C7A0E0-9EC5-4259-8048-BED557352B6E}" destId="{3EDE5C7F-7F03-4224-8953-049F720308AD}" srcOrd="2" destOrd="0" presId="urn:microsoft.com/office/officeart/2018/2/layout/IconVerticalSolidList"/>
    <dgm:cxn modelId="{129241E7-57F3-42A2-AC74-E2042D214B8C}" type="presParOf" srcId="{60C7A0E0-9EC5-4259-8048-BED557352B6E}" destId="{8282C82A-7889-45EE-AD3B-CBAD787E695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8DCE4-2A75-44A0-B8F9-7100C7FDDA32}">
      <dsp:nvSpPr>
        <dsp:cNvPr id="0" name=""/>
        <dsp:cNvSpPr/>
      </dsp:nvSpPr>
      <dsp:spPr>
        <a:xfrm>
          <a:off x="0" y="2439"/>
          <a:ext cx="6301601" cy="12366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DEBE8F-BAF0-4DF1-8668-BEE0304A9EA1}">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A95D18-A7F0-4595-BA98-3351F6C6E15F}">
      <dsp:nvSpPr>
        <dsp:cNvPr id="0" name=""/>
        <dsp:cNvSpPr/>
      </dsp:nvSpPr>
      <dsp:spPr>
        <a:xfrm>
          <a:off x="1428292" y="2439"/>
          <a:ext cx="2835720"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b="0" i="0" kern="1200" dirty="0"/>
            <a:t>Intrusion Prevention System (IPS): Real-Time Threat Detection and Prevention​</a:t>
          </a:r>
          <a:endParaRPr lang="en-US" sz="1700" kern="1200" dirty="0"/>
        </a:p>
      </dsp:txBody>
      <dsp:txXfrm>
        <a:off x="1428292" y="2439"/>
        <a:ext cx="2835720" cy="1236616"/>
      </dsp:txXfrm>
    </dsp:sp>
    <dsp:sp modelId="{DFDC8F4D-272D-4531-9BDE-1913EA1EA454}">
      <dsp:nvSpPr>
        <dsp:cNvPr id="0" name=""/>
        <dsp:cNvSpPr/>
      </dsp:nvSpPr>
      <dsp:spPr>
        <a:xfrm>
          <a:off x="4264012" y="2439"/>
          <a:ext cx="203758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533400">
            <a:lnSpc>
              <a:spcPct val="90000"/>
            </a:lnSpc>
            <a:spcBef>
              <a:spcPct val="0"/>
            </a:spcBef>
            <a:spcAft>
              <a:spcPct val="35000"/>
            </a:spcAft>
            <a:buNone/>
          </a:pPr>
          <a:r>
            <a:rPr lang="en-GB" sz="1200" b="0" i="0" kern="1200" dirty="0"/>
            <a:t>Configuration: IPS Profile Enabled on Gateway, Evidence: Alert/Block Logs ​</a:t>
          </a:r>
          <a:endParaRPr lang="en-US" sz="1200" kern="1200" dirty="0"/>
        </a:p>
      </dsp:txBody>
      <dsp:txXfrm>
        <a:off x="4264012" y="2439"/>
        <a:ext cx="2037588" cy="1236616"/>
      </dsp:txXfrm>
    </dsp:sp>
    <dsp:sp modelId="{5DA1DFE4-7951-4BDA-8058-05ED0B2BAB57}">
      <dsp:nvSpPr>
        <dsp:cNvPr id="0" name=""/>
        <dsp:cNvSpPr/>
      </dsp:nvSpPr>
      <dsp:spPr>
        <a:xfrm>
          <a:off x="0" y="1548210"/>
          <a:ext cx="6301601" cy="12366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EB79AF-8B73-41F7-9BCB-16339A870414}">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E66B5B-7A7F-4B7F-B10C-58846F7FEAA4}">
      <dsp:nvSpPr>
        <dsp:cNvPr id="0" name=""/>
        <dsp:cNvSpPr/>
      </dsp:nvSpPr>
      <dsp:spPr>
        <a:xfrm>
          <a:off x="1428292" y="1548210"/>
          <a:ext cx="2835720"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b="0" i="0" kern="1200" dirty="0"/>
            <a:t>Anti-Malware Protection: Web and File Transfer Scanning​</a:t>
          </a:r>
          <a:endParaRPr lang="en-US" sz="1700" kern="1200" dirty="0"/>
        </a:p>
      </dsp:txBody>
      <dsp:txXfrm>
        <a:off x="1428292" y="1548210"/>
        <a:ext cx="2835720" cy="1236616"/>
      </dsp:txXfrm>
    </dsp:sp>
    <dsp:sp modelId="{6B237742-69FA-409D-A61C-7850BD01B6D4}">
      <dsp:nvSpPr>
        <dsp:cNvPr id="0" name=""/>
        <dsp:cNvSpPr/>
      </dsp:nvSpPr>
      <dsp:spPr>
        <a:xfrm>
          <a:off x="4264012" y="1548210"/>
          <a:ext cx="203758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533400">
            <a:lnSpc>
              <a:spcPct val="90000"/>
            </a:lnSpc>
            <a:spcBef>
              <a:spcPct val="0"/>
            </a:spcBef>
            <a:spcAft>
              <a:spcPct val="35000"/>
            </a:spcAft>
            <a:buNone/>
          </a:pPr>
          <a:r>
            <a:rPr lang="en-GB" sz="1200" b="0" i="0" kern="1200" dirty="0"/>
            <a:t>Configuration: Anti-Malware Blade Enabled, Evidence: Attempted Malware Blocks ​</a:t>
          </a:r>
          <a:endParaRPr lang="en-US" sz="1200" kern="1200" dirty="0"/>
        </a:p>
      </dsp:txBody>
      <dsp:txXfrm>
        <a:off x="4264012" y="1548210"/>
        <a:ext cx="2037588" cy="1236616"/>
      </dsp:txXfrm>
    </dsp:sp>
    <dsp:sp modelId="{5CF2113D-1F76-4045-8C63-A44C604CCF77}">
      <dsp:nvSpPr>
        <dsp:cNvPr id="0" name=""/>
        <dsp:cNvSpPr/>
      </dsp:nvSpPr>
      <dsp:spPr>
        <a:xfrm>
          <a:off x="0" y="3093981"/>
          <a:ext cx="6301601" cy="1236616"/>
        </a:xfrm>
        <a:prstGeom prst="roundRect">
          <a:avLst>
            <a:gd name="adj" fmla="val 1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dsp:style>
    </dsp:sp>
    <dsp:sp modelId="{5CFFB7A7-671B-4979-B8CF-11562AD25017}">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815F40-08A2-4085-8673-F206F727307E}">
      <dsp:nvSpPr>
        <dsp:cNvPr id="0" name=""/>
        <dsp:cNvSpPr/>
      </dsp:nvSpPr>
      <dsp:spPr>
        <a:xfrm>
          <a:off x="1428292" y="3093981"/>
          <a:ext cx="2835720"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b="0" i="0" kern="1200"/>
            <a:t>Identity-Based Access Control: User/Group-Based Restrictions​</a:t>
          </a:r>
          <a:endParaRPr lang="en-US" sz="1700" kern="1200"/>
        </a:p>
      </dsp:txBody>
      <dsp:txXfrm>
        <a:off x="1428292" y="3093981"/>
        <a:ext cx="2835720" cy="1236616"/>
      </dsp:txXfrm>
    </dsp:sp>
    <dsp:sp modelId="{E2F5FA61-09FC-40EB-B2A7-D51510DD1A7B}">
      <dsp:nvSpPr>
        <dsp:cNvPr id="0" name=""/>
        <dsp:cNvSpPr/>
      </dsp:nvSpPr>
      <dsp:spPr>
        <a:xfrm>
          <a:off x="4264012" y="3093981"/>
          <a:ext cx="203758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533400">
            <a:lnSpc>
              <a:spcPct val="90000"/>
            </a:lnSpc>
            <a:spcBef>
              <a:spcPct val="0"/>
            </a:spcBef>
            <a:spcAft>
              <a:spcPct val="35000"/>
            </a:spcAft>
            <a:buNone/>
          </a:pPr>
          <a:r>
            <a:rPr lang="en-GB" sz="1200" b="0" i="0" kern="1200" dirty="0"/>
            <a:t>Configuration: User/Group Objects Created, Evidence: Authorized vs. Denied Access Logs ​</a:t>
          </a:r>
          <a:endParaRPr lang="en-US" sz="1200" kern="1200" dirty="0"/>
        </a:p>
      </dsp:txBody>
      <dsp:txXfrm>
        <a:off x="4264012" y="3093981"/>
        <a:ext cx="2037588" cy="1236616"/>
      </dsp:txXfrm>
    </dsp:sp>
    <dsp:sp modelId="{6385E0A1-BA4B-4579-A55C-6D7BB983318E}">
      <dsp:nvSpPr>
        <dsp:cNvPr id="0" name=""/>
        <dsp:cNvSpPr/>
      </dsp:nvSpPr>
      <dsp:spPr>
        <a:xfrm>
          <a:off x="0" y="4639752"/>
          <a:ext cx="6301601" cy="123661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85D44F-84A0-4012-B3A5-D1F127E670FA}">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82C82A-7889-45EE-AD3B-CBAD787E695D}">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b="0" i="0" kern="1200" dirty="0" err="1"/>
            <a:t>Defense</a:t>
          </a:r>
          <a:r>
            <a:rPr lang="en-GB" sz="1700" b="0" i="0" kern="1200" dirty="0"/>
            <a:t>-in-Depth: Multiple Layers Mitigate Inbound and Outbound Risks</a:t>
          </a:r>
          <a:endParaRPr lang="en-US" sz="1700" kern="1200" dirty="0"/>
        </a:p>
      </dsp:txBody>
      <dsp:txXfrm>
        <a:off x="1428292" y="4639752"/>
        <a:ext cx="4873308" cy="12366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BAC048-F249-4FD0-A26F-3B18249A4BE0}" type="datetimeFigureOut">
              <a:rPr lang="en-GB" smtClean="0"/>
              <a:t>22/01/2026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669C65-E659-4ECF-A25A-5FDD2DFB724E}" type="slidenum">
              <a:rPr lang="en-GB" smtClean="0"/>
              <a:t>‹#›</a:t>
            </a:fld>
            <a:endParaRPr lang="en-GB"/>
          </a:p>
        </p:txBody>
      </p:sp>
    </p:spTree>
    <p:extLst>
      <p:ext uri="{BB962C8B-B14F-4D97-AF65-F5344CB8AC3E}">
        <p14:creationId xmlns:p14="http://schemas.microsoft.com/office/powerpoint/2010/main" val="2559483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669C65-E659-4ECF-A25A-5FDD2DFB724E}" type="slidenum">
              <a:rPr lang="en-GB" smtClean="0"/>
              <a:t>2</a:t>
            </a:fld>
            <a:endParaRPr lang="en-GB"/>
          </a:p>
        </p:txBody>
      </p:sp>
    </p:spTree>
    <p:extLst>
      <p:ext uri="{BB962C8B-B14F-4D97-AF65-F5344CB8AC3E}">
        <p14:creationId xmlns:p14="http://schemas.microsoft.com/office/powerpoint/2010/main" val="2854429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Today, I am going to discuss the implementation of a successful enterprise security architecture utilizing Check Point GAIA.</a:t>
            </a:r>
            <a:r>
              <a:rPr lang="en-US" b="0" i="0" dirty="0">
                <a:effectLst/>
                <a:latin typeface="ui-sans-serif"/>
              </a:rPr>
              <a:t> </a:t>
            </a:r>
            <a:r>
              <a:rPr lang="en-US" b="0" i="0" dirty="0">
                <a:solidFill>
                  <a:srgbClr val="111111"/>
                </a:solidFill>
                <a:effectLst/>
                <a:latin typeface="ui-sans-serif"/>
              </a:rPr>
              <a:t>We have attained the deployment of centralized Security Management Server, which allows the same control of policies on our two sites network.</a:t>
            </a:r>
            <a:r>
              <a:rPr lang="en-US" b="0" i="0" dirty="0">
                <a:effectLst/>
                <a:latin typeface="ui-sans-serif"/>
              </a:rPr>
              <a:t> </a:t>
            </a:r>
            <a:r>
              <a:rPr lang="en-US" b="0" i="0" dirty="0">
                <a:solidFill>
                  <a:srgbClr val="111111"/>
                </a:solidFill>
                <a:effectLst/>
                <a:latin typeface="ui-sans-serif"/>
              </a:rPr>
              <a:t>Our policy with firewall is based on default-deny model with explicit least-privilege exceptions, which denies any non-approved traffic.</a:t>
            </a:r>
            <a:r>
              <a:rPr lang="en-US" b="0" i="0" dirty="0">
                <a:effectLst/>
                <a:latin typeface="ui-sans-serif"/>
              </a:rPr>
              <a:t> </a:t>
            </a:r>
            <a:r>
              <a:rPr lang="en-US" b="0" i="0" dirty="0">
                <a:solidFill>
                  <a:srgbClr val="111111"/>
                </a:solidFill>
                <a:effectLst/>
                <a:latin typeface="ui-sans-serif"/>
              </a:rPr>
              <a:t>In addition to baseline firewalling, we implemented five important additions such as Intrusion Prevention Systems, anti-malware protection, and identity based access controls.</a:t>
            </a:r>
            <a:r>
              <a:rPr lang="en-US" b="0" i="0" dirty="0">
                <a:effectLst/>
                <a:latin typeface="ui-sans-serif"/>
              </a:rPr>
              <a:t> </a:t>
            </a:r>
            <a:r>
              <a:rPr lang="en-US" b="0" i="0" dirty="0">
                <a:solidFill>
                  <a:srgbClr val="111111"/>
                </a:solidFill>
                <a:effectLst/>
                <a:latin typeface="ui-sans-serif"/>
              </a:rPr>
              <a:t>Above all, we reached 100 percent validation of connectivity with certified authentication of SIC between the management and the gateway.</a:t>
            </a:r>
            <a:r>
              <a:rPr lang="en-US" b="0" i="0" dirty="0">
                <a:effectLst/>
                <a:latin typeface="ui-sans-serif"/>
              </a:rPr>
              <a:t> </a:t>
            </a:r>
            <a:r>
              <a:rPr lang="en-US" b="0" i="0" dirty="0">
                <a:solidFill>
                  <a:srgbClr val="111111"/>
                </a:solidFill>
                <a:effectLst/>
                <a:latin typeface="ui-sans-serif"/>
              </a:rPr>
              <a:t>This foundation provides three fundamental benefits that are; centralized control, significantly decreased unapproved traffic, and full auditability via vigorous logging and capturing of evidence.</a:t>
            </a: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3</a:t>
            </a:fld>
            <a:endParaRPr lang="en-GB"/>
          </a:p>
        </p:txBody>
      </p:sp>
    </p:spTree>
    <p:extLst>
      <p:ext uri="{BB962C8B-B14F-4D97-AF65-F5344CB8AC3E}">
        <p14:creationId xmlns:p14="http://schemas.microsoft.com/office/powerpoint/2010/main" val="3859818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In Slide 4, you can observe our enterprise network architecture in two geographically dispersed locations.</a:t>
            </a:r>
            <a:r>
              <a:rPr lang="en-US" b="0" i="0" dirty="0">
                <a:effectLst/>
                <a:latin typeface="ui-sans-serif"/>
              </a:rPr>
              <a:t> </a:t>
            </a:r>
            <a:r>
              <a:rPr lang="en-US" b="0" i="0" dirty="0">
                <a:solidFill>
                  <a:srgbClr val="111111"/>
                </a:solidFill>
                <a:effectLst/>
                <a:latin typeface="ui-sans-serif"/>
              </a:rPr>
              <a:t>LONDON.SWANSEA.ACCA and SWANSEA.ACCA are on the left and right respectively and our central Security Gateway A-GW is in 10.1.1.1/24.</a:t>
            </a:r>
            <a:r>
              <a:rPr lang="en-US" b="0" i="0" dirty="0">
                <a:effectLst/>
                <a:latin typeface="ui-sans-serif"/>
              </a:rPr>
              <a:t> </a:t>
            </a:r>
            <a:r>
              <a:rPr lang="en-US" b="0" i="0" dirty="0">
                <a:solidFill>
                  <a:srgbClr val="111111"/>
                </a:solidFill>
                <a:effectLst/>
                <a:latin typeface="ui-sans-serif"/>
              </a:rPr>
              <a:t>The entire management traffic is directed via the dedicated 10.1.1.0/24 management network in which we have Security Management Server at 10.1.1.101, our management GUI at 10.1.1.201 and business services.</a:t>
            </a:r>
            <a:r>
              <a:rPr lang="en-US" b="0" i="0" dirty="0">
                <a:effectLst/>
                <a:latin typeface="ui-sans-serif"/>
              </a:rPr>
              <a:t> </a:t>
            </a:r>
            <a:r>
              <a:rPr lang="en-US" b="0" i="0" dirty="0">
                <a:solidFill>
                  <a:srgbClr val="111111"/>
                </a:solidFill>
                <a:effectLst/>
                <a:latin typeface="ui-sans-serif"/>
              </a:rPr>
              <a:t>The top three drivers of threats that we are dealing with are the unauthorized inbound and outbound traffic abuse, and the operational risk of the absence of a centralized control.</a:t>
            </a:r>
            <a:r>
              <a:rPr lang="en-US" b="0" i="0" dirty="0">
                <a:effectLst/>
                <a:latin typeface="ui-sans-serif"/>
              </a:rPr>
              <a:t> </a:t>
            </a:r>
            <a:r>
              <a:rPr lang="en-US" b="0" i="0" dirty="0">
                <a:solidFill>
                  <a:srgbClr val="111111"/>
                </a:solidFill>
                <a:effectLst/>
                <a:latin typeface="ui-sans-serif"/>
              </a:rPr>
              <a:t>We have four areas of critical security boundaries namely: management plane of administrative control, gateway enforcement of traffic filtering, inter-site communication between locations, and access to business services.</a:t>
            </a:r>
            <a:r>
              <a:rPr lang="en-US" b="0" i="0" dirty="0">
                <a:effectLst/>
                <a:latin typeface="ui-sans-serif"/>
              </a:rPr>
              <a:t> </a:t>
            </a:r>
            <a:r>
              <a:rPr lang="en-US" b="0" i="0" dirty="0">
                <a:solidFill>
                  <a:srgbClr val="111111"/>
                </a:solidFill>
                <a:effectLst/>
                <a:latin typeface="ui-sans-serif"/>
              </a:rPr>
              <a:t>This architecture requires single policy.</a:t>
            </a: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4</a:t>
            </a:fld>
            <a:endParaRPr lang="en-GB"/>
          </a:p>
        </p:txBody>
      </p:sp>
    </p:spTree>
    <p:extLst>
      <p:ext uri="{BB962C8B-B14F-4D97-AF65-F5344CB8AC3E}">
        <p14:creationId xmlns:p14="http://schemas.microsoft.com/office/powerpoint/2010/main" val="56833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Going to Slide 5, we are configuring the Security Management Server as the main control hub with the help of Gaia R81.20.</a:t>
            </a:r>
            <a:r>
              <a:rPr lang="en-US" b="0" i="0" dirty="0">
                <a:effectLst/>
                <a:latin typeface="ui-sans-serif"/>
              </a:rPr>
              <a:t> </a:t>
            </a:r>
            <a:r>
              <a:rPr lang="en-US" b="0" i="0" dirty="0">
                <a:solidFill>
                  <a:srgbClr val="111111"/>
                </a:solidFill>
                <a:effectLst/>
                <a:latin typeface="ui-sans-serif"/>
              </a:rPr>
              <a:t>Its installation takes three important steps: First booting the Gaia installer, selecting keyboard configuration: Great Britain and then configuring the primary management interface eth0 with IP address 10.1.1.101/24 and a default gateway 10.1.1.1.</a:t>
            </a:r>
            <a:r>
              <a:rPr lang="en-US" b="0" i="0" dirty="0">
                <a:effectLst/>
                <a:latin typeface="ui-sans-serif"/>
              </a:rPr>
              <a:t> </a:t>
            </a:r>
            <a:r>
              <a:rPr lang="en-US" b="0" i="0" dirty="0">
                <a:solidFill>
                  <a:srgbClr val="111111"/>
                </a:solidFill>
                <a:effectLst/>
                <a:latin typeface="ui-sans-serif"/>
              </a:rPr>
              <a:t>We have assigned </a:t>
            </a:r>
            <a:r>
              <a:rPr lang="en-US" b="0" i="0" dirty="0" err="1">
                <a:solidFill>
                  <a:srgbClr val="111111"/>
                </a:solidFill>
                <a:effectLst/>
                <a:latin typeface="ui-sans-serif"/>
              </a:rPr>
              <a:t>cpadmin</a:t>
            </a:r>
            <a:r>
              <a:rPr lang="en-US" b="0" i="0" dirty="0">
                <a:solidFill>
                  <a:srgbClr val="111111"/>
                </a:solidFill>
                <a:effectLst/>
                <a:latin typeface="ui-sans-serif"/>
              </a:rPr>
              <a:t> as our special SMS administrator account but limited to the 10.1.1.0/24 management network to provide a better degree of security.</a:t>
            </a:r>
            <a:r>
              <a:rPr lang="en-US" b="0" i="0" dirty="0">
                <a:effectLst/>
                <a:latin typeface="ui-sans-serif"/>
              </a:rPr>
              <a:t> </a:t>
            </a:r>
            <a:r>
              <a:rPr lang="en-US" b="0" i="0" dirty="0">
                <a:solidFill>
                  <a:srgbClr val="111111"/>
                </a:solidFill>
                <a:effectLst/>
                <a:latin typeface="ui-sans-serif"/>
              </a:rPr>
              <a:t>In addition to the basic configuration, we have adopted the important hardening techniques such as inactivity time of 720 minutes and web session specifications to minimize operational risk.</a:t>
            </a:r>
            <a:r>
              <a:rPr lang="en-US" b="0" i="0" dirty="0">
                <a:effectLst/>
                <a:latin typeface="ui-sans-serif"/>
              </a:rPr>
              <a:t> </a:t>
            </a:r>
            <a:r>
              <a:rPr lang="en-US" b="0" i="0" dirty="0">
                <a:solidFill>
                  <a:srgbClr val="111111"/>
                </a:solidFill>
                <a:effectLst/>
                <a:latin typeface="ui-sans-serif"/>
              </a:rPr>
              <a:t>Lastly, API readiness testing is done to ensure that the SMS is complete and is capable of serving as the SMS handler to handle all our security infrastructure.</a:t>
            </a: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5</a:t>
            </a:fld>
            <a:endParaRPr lang="en-GB"/>
          </a:p>
        </p:txBody>
      </p:sp>
    </p:spTree>
    <p:extLst>
      <p:ext uri="{BB962C8B-B14F-4D97-AF65-F5344CB8AC3E}">
        <p14:creationId xmlns:p14="http://schemas.microsoft.com/office/powerpoint/2010/main" val="3736765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In Slide 6, we are defining centralized management by installing </a:t>
            </a:r>
            <a:r>
              <a:rPr lang="en-US" b="0" i="0" dirty="0" err="1">
                <a:solidFill>
                  <a:srgbClr val="111111"/>
                </a:solidFill>
                <a:effectLst/>
                <a:latin typeface="ui-sans-serif"/>
              </a:rPr>
              <a:t>SmartConsole</a:t>
            </a:r>
            <a:r>
              <a:rPr lang="en-US" b="0" i="0" dirty="0">
                <a:solidFill>
                  <a:srgbClr val="111111"/>
                </a:solidFill>
                <a:effectLst/>
                <a:latin typeface="ui-sans-serif"/>
              </a:rPr>
              <a:t> in our management workstation A-GUI.</a:t>
            </a:r>
            <a:r>
              <a:rPr lang="en-US" b="0" i="0" dirty="0">
                <a:effectLst/>
                <a:latin typeface="ui-sans-serif"/>
              </a:rPr>
              <a:t> </a:t>
            </a:r>
            <a:r>
              <a:rPr lang="en-US" b="0" i="0" dirty="0">
                <a:solidFill>
                  <a:srgbClr val="111111"/>
                </a:solidFill>
                <a:effectLst/>
                <a:latin typeface="ui-sans-serif"/>
              </a:rPr>
              <a:t>End user </a:t>
            </a:r>
            <a:r>
              <a:rPr lang="en-US" b="0" i="0" dirty="0" err="1">
                <a:solidFill>
                  <a:srgbClr val="111111"/>
                </a:solidFill>
                <a:effectLst/>
                <a:latin typeface="ui-sans-serif"/>
              </a:rPr>
              <a:t>licence</a:t>
            </a:r>
            <a:r>
              <a:rPr lang="en-US" b="0" i="0" dirty="0">
                <a:solidFill>
                  <a:srgbClr val="111111"/>
                </a:solidFill>
                <a:effectLst/>
                <a:latin typeface="ui-sans-serif"/>
              </a:rPr>
              <a:t> agreement: the installation process is simple because we take the End User License Agreement, choose the directory where we want to install and the installer installs successfully.</a:t>
            </a:r>
            <a:r>
              <a:rPr lang="en-US" b="0" i="0" dirty="0">
                <a:effectLst/>
                <a:latin typeface="ui-sans-serif"/>
              </a:rPr>
              <a:t> </a:t>
            </a:r>
            <a:r>
              <a:rPr lang="en-US" b="0" i="0" dirty="0">
                <a:solidFill>
                  <a:srgbClr val="111111"/>
                </a:solidFill>
                <a:effectLst/>
                <a:latin typeface="ui-sans-serif"/>
              </a:rPr>
              <a:t>After that, we have </a:t>
            </a:r>
            <a:r>
              <a:rPr lang="en-US" b="0" i="0" dirty="0" err="1">
                <a:solidFill>
                  <a:srgbClr val="111111"/>
                </a:solidFill>
                <a:effectLst/>
                <a:latin typeface="ui-sans-serif"/>
              </a:rPr>
              <a:t>SmartConsole</a:t>
            </a:r>
            <a:r>
              <a:rPr lang="en-US" b="0" i="0" dirty="0">
                <a:solidFill>
                  <a:srgbClr val="111111"/>
                </a:solidFill>
                <a:effectLst/>
                <a:latin typeface="ui-sans-serif"/>
              </a:rPr>
              <a:t> installed and bound to or connected to our SMS on IP 10.1.1.101 and using our dedicated administrator account under the name </a:t>
            </a:r>
            <a:r>
              <a:rPr lang="en-US" b="0" i="0" dirty="0" err="1">
                <a:solidFill>
                  <a:srgbClr val="111111"/>
                </a:solidFill>
                <a:effectLst/>
                <a:latin typeface="ui-sans-serif"/>
              </a:rPr>
              <a:t>cpadmin</a:t>
            </a:r>
            <a:r>
              <a:rPr lang="en-US" b="0" i="0" dirty="0">
                <a:solidFill>
                  <a:srgbClr val="111111"/>
                </a:solidFill>
                <a:effectLst/>
                <a:latin typeface="ui-sans-serif"/>
              </a:rPr>
              <a:t>.</a:t>
            </a:r>
            <a:r>
              <a:rPr lang="en-US" b="0" i="0" dirty="0">
                <a:effectLst/>
                <a:latin typeface="ui-sans-serif"/>
              </a:rPr>
              <a:t> </a:t>
            </a:r>
            <a:r>
              <a:rPr lang="en-US" b="0" i="0" dirty="0">
                <a:solidFill>
                  <a:srgbClr val="111111"/>
                </a:solidFill>
                <a:effectLst/>
                <a:latin typeface="ui-sans-serif"/>
              </a:rPr>
              <a:t>Another security control that is critical and we have applied is that only the 10.1.1.0/24 management network can access the GUI clients, and there is no unauthorized remote access.</a:t>
            </a:r>
            <a:r>
              <a:rPr lang="en-US" b="0" i="0" dirty="0">
                <a:effectLst/>
                <a:latin typeface="ui-sans-serif"/>
              </a:rPr>
              <a:t> </a:t>
            </a:r>
            <a:r>
              <a:rPr lang="en-US" b="0" i="0" dirty="0">
                <a:solidFill>
                  <a:srgbClr val="111111"/>
                </a:solidFill>
                <a:effectLst/>
                <a:latin typeface="ui-sans-serif"/>
              </a:rPr>
              <a:t>The given authenticated session proves that connection has been established successfully.</a:t>
            </a:r>
            <a:r>
              <a:rPr lang="en-US" b="0" i="0" dirty="0">
                <a:effectLst/>
                <a:latin typeface="ui-sans-serif"/>
              </a:rPr>
              <a:t> </a:t>
            </a:r>
            <a:r>
              <a:rPr lang="en-US" b="0" i="0" dirty="0">
                <a:solidFill>
                  <a:srgbClr val="111111"/>
                </a:solidFill>
                <a:effectLst/>
                <a:latin typeface="ui-sans-serif"/>
              </a:rPr>
              <a:t>This one console is currently serving as the centralized control of our whole security infrastructure allowing the management of all policies together, real-time monitoring and consistent enforcement of all the gateways under their control.</a:t>
            </a: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6</a:t>
            </a:fld>
            <a:endParaRPr lang="en-GB"/>
          </a:p>
        </p:txBody>
      </p:sp>
    </p:spTree>
    <p:extLst>
      <p:ext uri="{BB962C8B-B14F-4D97-AF65-F5344CB8AC3E}">
        <p14:creationId xmlns:p14="http://schemas.microsoft.com/office/powerpoint/2010/main" val="2809255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Slide 7 discusses high-value gateway onboarding by </a:t>
            </a:r>
            <a:r>
              <a:rPr lang="en-US" b="0" i="0" dirty="0" err="1">
                <a:solidFill>
                  <a:srgbClr val="111111"/>
                </a:solidFill>
                <a:effectLst/>
                <a:latin typeface="ui-sans-serif"/>
              </a:rPr>
              <a:t>SmartConsole</a:t>
            </a:r>
            <a:r>
              <a:rPr lang="en-US" b="0" i="0" dirty="0">
                <a:solidFill>
                  <a:srgbClr val="111111"/>
                </a:solidFill>
                <a:effectLst/>
                <a:latin typeface="ui-sans-serif"/>
              </a:rPr>
              <a:t>.</a:t>
            </a:r>
            <a:r>
              <a:rPr lang="en-US" b="0" i="0" dirty="0">
                <a:effectLst/>
                <a:latin typeface="ui-sans-serif"/>
              </a:rPr>
              <a:t> </a:t>
            </a:r>
            <a:r>
              <a:rPr lang="en-US" b="0" i="0" dirty="0">
                <a:solidFill>
                  <a:srgbClr val="111111"/>
                </a:solidFill>
                <a:effectLst/>
                <a:latin typeface="ui-sans-serif"/>
              </a:rPr>
              <a:t>We develop a gateway and object which is our physical Security Gateway A-GW management IP 10.1.1.1 /24.</a:t>
            </a:r>
            <a:r>
              <a:rPr lang="en-US" b="0" i="0" dirty="0">
                <a:effectLst/>
                <a:latin typeface="ui-sans-serif"/>
              </a:rPr>
              <a:t> </a:t>
            </a:r>
            <a:r>
              <a:rPr lang="en-US" b="0" i="0" dirty="0">
                <a:solidFill>
                  <a:srgbClr val="111111"/>
                </a:solidFill>
                <a:effectLst/>
                <a:latin typeface="ui-sans-serif"/>
              </a:rPr>
              <a:t>SIC- Secure Internal Communication- This is the authentication underpinning that only authorized SMS can operate this gateway.</a:t>
            </a:r>
            <a:r>
              <a:rPr lang="en-US" b="0" i="0" dirty="0">
                <a:effectLst/>
                <a:latin typeface="ui-sans-serif"/>
              </a:rPr>
              <a:t> </a:t>
            </a:r>
            <a:r>
              <a:rPr lang="en-US" b="0" i="0" dirty="0">
                <a:solidFill>
                  <a:srgbClr val="111111"/>
                </a:solidFill>
                <a:effectLst/>
                <a:latin typeface="ui-sans-serif"/>
              </a:rPr>
              <a:t>This is done by creating an activation key on the gateway on the first instance of wizarding, which is then compared with the same key on </a:t>
            </a:r>
            <a:r>
              <a:rPr lang="en-US" b="0" i="0" dirty="0" err="1">
                <a:solidFill>
                  <a:srgbClr val="111111"/>
                </a:solidFill>
                <a:effectLst/>
                <a:latin typeface="ui-sans-serif"/>
              </a:rPr>
              <a:t>SmartConsole</a:t>
            </a:r>
            <a:r>
              <a:rPr lang="en-US" b="0" i="0" dirty="0">
                <a:solidFill>
                  <a:srgbClr val="111111"/>
                </a:solidFill>
                <a:effectLst/>
                <a:latin typeface="ui-sans-serif"/>
              </a:rPr>
              <a:t> when the gateway object is created.</a:t>
            </a:r>
            <a:r>
              <a:rPr lang="en-US" b="0" i="0" dirty="0">
                <a:effectLst/>
                <a:latin typeface="ui-sans-serif"/>
              </a:rPr>
              <a:t> </a:t>
            </a:r>
            <a:r>
              <a:rPr lang="en-US" b="0" i="0" dirty="0">
                <a:solidFill>
                  <a:srgbClr val="111111"/>
                </a:solidFill>
                <a:effectLst/>
                <a:latin typeface="ui-sans-serif"/>
              </a:rPr>
              <a:t>The SIC status here is that of communicating which is a successful authenticated channel establishment.</a:t>
            </a:r>
            <a:r>
              <a:rPr lang="en-US" b="0" i="0" dirty="0">
                <a:effectLst/>
                <a:latin typeface="ui-sans-serif"/>
              </a:rPr>
              <a:t> </a:t>
            </a:r>
            <a:r>
              <a:rPr lang="en-US" b="0" i="0" dirty="0">
                <a:solidFill>
                  <a:srgbClr val="111111"/>
                </a:solidFill>
                <a:effectLst/>
                <a:latin typeface="ui-sans-serif"/>
              </a:rPr>
              <a:t>This avoids severe security threats: unauthorized administrators are not able to inject obscene policies, violate enforcement, or spy on management traffic.</a:t>
            </a:r>
            <a:r>
              <a:rPr lang="en-US" b="0" i="0" dirty="0">
                <a:effectLst/>
                <a:latin typeface="ui-sans-serif"/>
              </a:rPr>
              <a:t> </a:t>
            </a:r>
            <a:r>
              <a:rPr lang="en-US" b="0" i="0" dirty="0">
                <a:solidFill>
                  <a:srgbClr val="111111"/>
                </a:solidFill>
                <a:effectLst/>
                <a:latin typeface="ui-sans-serif"/>
              </a:rPr>
              <a:t>Authenticated and encoded connection between SMS and gateway is at the core of reliable centralized security management.</a:t>
            </a:r>
            <a:r>
              <a:rPr lang="en-US" b="0" i="0" dirty="0">
                <a:effectLst/>
                <a:latin typeface="ui-sans-serif"/>
              </a:rPr>
              <a:t> </a:t>
            </a:r>
            <a:br>
              <a:rPr lang="en-US" dirty="0"/>
            </a:b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7</a:t>
            </a:fld>
            <a:endParaRPr lang="en-GB"/>
          </a:p>
        </p:txBody>
      </p:sp>
    </p:spTree>
    <p:extLst>
      <p:ext uri="{BB962C8B-B14F-4D97-AF65-F5344CB8AC3E}">
        <p14:creationId xmlns:p14="http://schemas.microsoft.com/office/powerpoint/2010/main" val="529264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Moving to Slide 8, we discuss licensing as a key governance control that will make sure that all software blades and management capabilities are authorized accordingly.</a:t>
            </a:r>
            <a:r>
              <a:rPr lang="en-US" b="0" i="0" dirty="0">
                <a:effectLst/>
                <a:latin typeface="ui-sans-serif"/>
              </a:rPr>
              <a:t> </a:t>
            </a:r>
            <a:r>
              <a:rPr lang="en-US" b="0" i="0" dirty="0">
                <a:solidFill>
                  <a:srgbClr val="111111"/>
                </a:solidFill>
                <a:effectLst/>
                <a:latin typeface="ui-sans-serif"/>
              </a:rPr>
              <a:t>The process of </a:t>
            </a:r>
            <a:r>
              <a:rPr lang="en-US" b="0" i="0" dirty="0" err="1">
                <a:solidFill>
                  <a:srgbClr val="111111"/>
                </a:solidFill>
                <a:effectLst/>
                <a:latin typeface="ui-sans-serif"/>
              </a:rPr>
              <a:t>SmartUpdate</a:t>
            </a:r>
            <a:r>
              <a:rPr lang="en-US" b="0" i="0" dirty="0">
                <a:solidFill>
                  <a:srgbClr val="111111"/>
                </a:solidFill>
                <a:effectLst/>
                <a:latin typeface="ui-sans-serif"/>
              </a:rPr>
              <a:t> is very simple, as we enter the Manage Licenses and Packages part of </a:t>
            </a:r>
            <a:r>
              <a:rPr lang="en-US" b="0" i="0" dirty="0" err="1">
                <a:solidFill>
                  <a:srgbClr val="111111"/>
                </a:solidFill>
                <a:effectLst/>
                <a:latin typeface="ui-sans-serif"/>
              </a:rPr>
              <a:t>SmartConsole</a:t>
            </a:r>
            <a:r>
              <a:rPr lang="en-US" b="0" i="0" dirty="0">
                <a:solidFill>
                  <a:srgbClr val="111111"/>
                </a:solidFill>
                <a:effectLst/>
                <a:latin typeface="ui-sans-serif"/>
              </a:rPr>
              <a:t>, start </a:t>
            </a:r>
            <a:r>
              <a:rPr lang="en-US" b="0" i="0" dirty="0" err="1">
                <a:solidFill>
                  <a:srgbClr val="111111"/>
                </a:solidFill>
                <a:effectLst/>
                <a:latin typeface="ui-sans-serif"/>
              </a:rPr>
              <a:t>SmartUpdate</a:t>
            </a:r>
            <a:r>
              <a:rPr lang="en-US" b="0" i="0" dirty="0">
                <a:solidFill>
                  <a:srgbClr val="111111"/>
                </a:solidFill>
                <a:effectLst/>
                <a:latin typeface="ui-sans-serif"/>
              </a:rPr>
              <a:t> and load license files of both SMS and gateway.</a:t>
            </a:r>
            <a:r>
              <a:rPr lang="en-US" b="0" i="0" dirty="0">
                <a:effectLst/>
                <a:latin typeface="ui-sans-serif"/>
              </a:rPr>
              <a:t> </a:t>
            </a:r>
            <a:r>
              <a:rPr lang="en-US" b="0" i="0" dirty="0">
                <a:solidFill>
                  <a:srgbClr val="111111"/>
                </a:solidFill>
                <a:effectLst/>
                <a:latin typeface="ui-sans-serif"/>
              </a:rPr>
              <a:t>After importing we add the gateway license to our A-GW object and the SMS license to our A-SMS object.</a:t>
            </a:r>
            <a:r>
              <a:rPr lang="en-US" b="0" i="0" dirty="0">
                <a:effectLst/>
                <a:latin typeface="ui-sans-serif"/>
              </a:rPr>
              <a:t> </a:t>
            </a:r>
            <a:r>
              <a:rPr lang="en-US" b="0" i="0" dirty="0">
                <a:solidFill>
                  <a:srgbClr val="111111"/>
                </a:solidFill>
                <a:effectLst/>
                <a:latin typeface="ui-sans-serif"/>
              </a:rPr>
              <a:t>The device level perspective displays the current status and expiry date of every license and allows managing the process of renewing them proactively.</a:t>
            </a:r>
            <a:r>
              <a:rPr lang="en-US" b="0" i="0" dirty="0">
                <a:effectLst/>
                <a:latin typeface="ui-sans-serif"/>
              </a:rPr>
              <a:t> </a:t>
            </a:r>
            <a:r>
              <a:rPr lang="en-US" b="0" i="0" dirty="0">
                <a:solidFill>
                  <a:srgbClr val="111111"/>
                </a:solidFill>
                <a:effectLst/>
                <a:latin typeface="ui-sans-serif"/>
              </a:rPr>
              <a:t>A Consolidated License Inventory report is created and exported to PDF with a timestamp which forms an auditable governance record.</a:t>
            </a:r>
            <a:r>
              <a:rPr lang="en-US" b="0" i="0" dirty="0">
                <a:effectLst/>
                <a:latin typeface="ui-sans-serif"/>
              </a:rPr>
              <a:t> </a:t>
            </a:r>
            <a:r>
              <a:rPr lang="en-US" b="0" i="0" dirty="0">
                <a:solidFill>
                  <a:srgbClr val="111111"/>
                </a:solidFill>
                <a:effectLst/>
                <a:latin typeface="ui-sans-serif"/>
              </a:rPr>
              <a:t>This timed record indicates adherence and gives approval to our deployed features and eliminates the usage of unlicensed features, which is essential to enterprise security audit and regulatory compliance.</a:t>
            </a: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8</a:t>
            </a:fld>
            <a:endParaRPr lang="en-GB"/>
          </a:p>
        </p:txBody>
      </p:sp>
    </p:spTree>
    <p:extLst>
      <p:ext uri="{BB962C8B-B14F-4D97-AF65-F5344CB8AC3E}">
        <p14:creationId xmlns:p14="http://schemas.microsoft.com/office/powerpoint/2010/main" val="1073425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Slide 9 shows the principles upon which the whole firewall architecture is based.</a:t>
            </a:r>
            <a:r>
              <a:rPr lang="en-US" b="0" i="0" dirty="0">
                <a:effectLst/>
                <a:latin typeface="ui-sans-serif"/>
              </a:rPr>
              <a:t> </a:t>
            </a:r>
            <a:r>
              <a:rPr lang="en-US" b="0" i="0" dirty="0">
                <a:solidFill>
                  <a:srgbClr val="111111"/>
                </a:solidFill>
                <a:effectLst/>
                <a:latin typeface="ui-sans-serif"/>
              </a:rPr>
              <a:t>Our default-deny policy is that the only traffic allowed is explicitly authorized traffic, all other traffic is blocked and logged.</a:t>
            </a:r>
            <a:r>
              <a:rPr lang="en-US" b="0" i="0" dirty="0">
                <a:effectLst/>
                <a:latin typeface="ui-sans-serif"/>
              </a:rPr>
              <a:t> </a:t>
            </a:r>
            <a:r>
              <a:rPr lang="en-US" b="0" i="0" dirty="0">
                <a:solidFill>
                  <a:srgbClr val="111111"/>
                </a:solidFill>
                <a:effectLst/>
                <a:latin typeface="ui-sans-serif"/>
              </a:rPr>
              <a:t>Ordering of the rules is important we have most specific and high confidence rules on the top with site to site and business application flows coming next, next are most broad and restrictive but limiting allow rules and at the bottom, there is a cleanup rule that blocks everything.</a:t>
            </a:r>
            <a:r>
              <a:rPr lang="en-US" b="0" i="0" dirty="0">
                <a:effectLst/>
                <a:latin typeface="ui-sans-serif"/>
              </a:rPr>
              <a:t> </a:t>
            </a:r>
            <a:r>
              <a:rPr lang="en-US" b="0" i="0" dirty="0">
                <a:solidFill>
                  <a:srgbClr val="111111"/>
                </a:solidFill>
                <a:effectLst/>
                <a:latin typeface="ui-sans-serif"/>
              </a:rPr>
              <a:t>Our design is object-first based where we design reusable network objects to model management networks, subnets, service objects to model permitted protocols and user identities to model role-based access.</a:t>
            </a:r>
            <a:r>
              <a:rPr lang="en-US" b="0" i="0" dirty="0">
                <a:effectLst/>
                <a:latin typeface="ui-sans-serif"/>
              </a:rPr>
              <a:t> </a:t>
            </a:r>
            <a:r>
              <a:rPr lang="en-US" b="0" i="0" dirty="0">
                <a:solidFill>
                  <a:srgbClr val="111111"/>
                </a:solidFill>
                <a:effectLst/>
                <a:latin typeface="ui-sans-serif"/>
              </a:rPr>
              <a:t>This will result in low-risk policy changes, 100 percent auditability because the name objects represent a clear and intended mean not a randomly assigned number, and maintenance over time is easy.</a:t>
            </a:r>
            <a:r>
              <a:rPr lang="en-US" b="0" i="0" dirty="0">
                <a:effectLst/>
                <a:latin typeface="ui-sans-serif"/>
              </a:rPr>
              <a:t> </a:t>
            </a:r>
            <a:r>
              <a:rPr lang="en-US" b="0" i="0" dirty="0">
                <a:solidFill>
                  <a:srgbClr val="111111"/>
                </a:solidFill>
                <a:effectLst/>
                <a:latin typeface="ui-sans-serif"/>
              </a:rPr>
              <a:t>Extensive logging applies key allowances, all denies, and high-risk external-facing services.</a:t>
            </a: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9</a:t>
            </a:fld>
            <a:endParaRPr lang="en-GB"/>
          </a:p>
        </p:txBody>
      </p:sp>
    </p:spTree>
    <p:extLst>
      <p:ext uri="{BB962C8B-B14F-4D97-AF65-F5344CB8AC3E}">
        <p14:creationId xmlns:p14="http://schemas.microsoft.com/office/powerpoint/2010/main" val="1945142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The inbound traffic controls are shown in Slide 10 where strict least-privilege principles are applied.</a:t>
            </a:r>
            <a:r>
              <a:rPr lang="en-US" b="0" i="0" dirty="0">
                <a:effectLst/>
                <a:latin typeface="ui-sans-serif"/>
              </a:rPr>
              <a:t> </a:t>
            </a:r>
            <a:r>
              <a:rPr lang="en-US" b="0" i="0" dirty="0">
                <a:solidFill>
                  <a:srgbClr val="111111"/>
                </a:solidFill>
                <a:effectLst/>
                <a:latin typeface="ui-sans-serif"/>
              </a:rPr>
              <a:t>We only allow two authorized inbound procedures, first, the management access through the 10.1.1.0/24 management network to the SMS at 10.1.1.101 by </a:t>
            </a:r>
            <a:r>
              <a:rPr lang="en-US" b="0" i="0" dirty="0" err="1">
                <a:solidFill>
                  <a:srgbClr val="111111"/>
                </a:solidFill>
                <a:effectLst/>
                <a:latin typeface="ui-sans-serif"/>
              </a:rPr>
              <a:t>SmartConsole</a:t>
            </a:r>
            <a:r>
              <a:rPr lang="en-US" b="0" i="0" dirty="0">
                <a:solidFill>
                  <a:srgbClr val="111111"/>
                </a:solidFill>
                <a:effectLst/>
                <a:latin typeface="ui-sans-serif"/>
              </a:rPr>
              <a:t> and Gaia Portal.</a:t>
            </a:r>
            <a:r>
              <a:rPr lang="en-US" b="0" i="0" dirty="0">
                <a:effectLst/>
                <a:latin typeface="ui-sans-serif"/>
              </a:rPr>
              <a:t> </a:t>
            </a:r>
            <a:r>
              <a:rPr lang="en-US" b="0" i="0" dirty="0">
                <a:solidFill>
                  <a:srgbClr val="111111"/>
                </a:solidFill>
                <a:effectLst/>
                <a:latin typeface="ui-sans-serif"/>
              </a:rPr>
              <a:t>Second, SIC communication between SMS and gateway- This is an authenticated, encrypted and trusted channel through which policy can be distributed and monitored.</a:t>
            </a:r>
            <a:r>
              <a:rPr lang="en-US" b="0" i="0" dirty="0">
                <a:effectLst/>
                <a:latin typeface="ui-sans-serif"/>
              </a:rPr>
              <a:t> </a:t>
            </a:r>
            <a:r>
              <a:rPr lang="en-US" b="0" i="0" dirty="0">
                <a:solidFill>
                  <a:srgbClr val="111111"/>
                </a:solidFill>
                <a:effectLst/>
                <a:latin typeface="ui-sans-serif"/>
              </a:rPr>
              <a:t>The rest of the inbound traffic is blocked and logged off in categories and there is no exception unless there are recorded business needs.</a:t>
            </a:r>
            <a:r>
              <a:rPr lang="en-US" b="0" i="0" dirty="0">
                <a:effectLst/>
                <a:latin typeface="ui-sans-serif"/>
              </a:rPr>
              <a:t> </a:t>
            </a:r>
            <a:r>
              <a:rPr lang="en-US" b="0" i="0" dirty="0">
                <a:solidFill>
                  <a:srgbClr val="111111"/>
                </a:solidFill>
                <a:effectLst/>
                <a:latin typeface="ui-sans-serif"/>
              </a:rPr>
              <a:t>Such a restrictive posture limits our attack surface because it will remove unneeded service exposure.</a:t>
            </a:r>
            <a:r>
              <a:rPr lang="en-US" b="0" i="0" dirty="0">
                <a:effectLst/>
                <a:latin typeface="ui-sans-serif"/>
              </a:rPr>
              <a:t> </a:t>
            </a:r>
            <a:r>
              <a:rPr lang="en-US" b="0" i="0" dirty="0">
                <a:solidFill>
                  <a:srgbClr val="111111"/>
                </a:solidFill>
                <a:effectLst/>
                <a:latin typeface="ui-sans-serif"/>
              </a:rPr>
              <a:t>Here the presence of the </a:t>
            </a:r>
            <a:r>
              <a:rPr lang="en-US" b="0" i="0" dirty="0" err="1">
                <a:solidFill>
                  <a:srgbClr val="111111"/>
                </a:solidFill>
                <a:effectLst/>
                <a:latin typeface="ui-sans-serif"/>
              </a:rPr>
              <a:t>SmartConsole</a:t>
            </a:r>
            <a:r>
              <a:rPr lang="en-US" b="0" i="0" dirty="0">
                <a:solidFill>
                  <a:srgbClr val="111111"/>
                </a:solidFill>
                <a:effectLst/>
                <a:latin typeface="ui-sans-serif"/>
              </a:rPr>
              <a:t> connection log is an indicator of authenticated management access.</a:t>
            </a:r>
            <a:r>
              <a:rPr lang="en-US" b="0" i="0" dirty="0">
                <a:effectLst/>
                <a:latin typeface="ui-sans-serif"/>
              </a:rPr>
              <a:t> </a:t>
            </a:r>
            <a:r>
              <a:rPr lang="en-US" b="0" i="0" dirty="0">
                <a:solidFill>
                  <a:srgbClr val="111111"/>
                </a:solidFill>
                <a:effectLst/>
                <a:latin typeface="ui-sans-serif"/>
              </a:rPr>
              <a:t>The approach is directly related to our security goal of preventing unauthorized inbound traffic but leaving the capability to operate on legitimate administration.</a:t>
            </a:r>
            <a:r>
              <a:rPr lang="en-US" b="0" i="0" dirty="0">
                <a:effectLst/>
                <a:latin typeface="ui-sans-serif"/>
              </a:rPr>
              <a:t> </a:t>
            </a:r>
            <a:r>
              <a:rPr lang="en-US" b="0" i="0" dirty="0">
                <a:solidFill>
                  <a:srgbClr val="111111"/>
                </a:solidFill>
                <a:effectLst/>
                <a:latin typeface="ui-sans-serif"/>
              </a:rPr>
              <a:t>All the inbound attempts are recorded in logs, thus fully auditable.</a:t>
            </a: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10</a:t>
            </a:fld>
            <a:endParaRPr lang="en-GB"/>
          </a:p>
        </p:txBody>
      </p:sp>
    </p:spTree>
    <p:extLst>
      <p:ext uri="{BB962C8B-B14F-4D97-AF65-F5344CB8AC3E}">
        <p14:creationId xmlns:p14="http://schemas.microsoft.com/office/powerpoint/2010/main" val="1074322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Slide 11 shows our egress filtering plan that governs the outbound traffic to eliminate data exfiltration and malware command and control communication.</a:t>
            </a:r>
            <a:r>
              <a:rPr lang="en-US" b="0" i="0" dirty="0">
                <a:effectLst/>
                <a:latin typeface="ui-sans-serif"/>
              </a:rPr>
              <a:t> </a:t>
            </a:r>
            <a:r>
              <a:rPr lang="en-US" b="0" i="0" dirty="0">
                <a:solidFill>
                  <a:srgbClr val="111111"/>
                </a:solidFill>
                <a:effectLst/>
                <a:latin typeface="ui-sans-serif"/>
              </a:rPr>
              <a:t>We will only allow the two essential operating flows: DNS check to configured servers to allow the resolution of names used by both the SMS and the gateway operation, and NTP check to time1.google.com and time2.google.com to get the correct time stamp and use it to log, authenticate and correlate security events.</a:t>
            </a:r>
            <a:r>
              <a:rPr lang="en-US" b="0" i="0" dirty="0">
                <a:effectLst/>
                <a:latin typeface="ui-sans-serif"/>
              </a:rPr>
              <a:t> </a:t>
            </a:r>
            <a:r>
              <a:rPr lang="en-US" b="0" i="0" dirty="0">
                <a:solidFill>
                  <a:srgbClr val="111111"/>
                </a:solidFill>
                <a:effectLst/>
                <a:latin typeface="ui-sans-serif"/>
              </a:rPr>
              <a:t>In addition to these, only business reasons are allowed to have documents with requirements and testing evidence.</a:t>
            </a:r>
            <a:r>
              <a:rPr lang="en-US" b="0" i="0" dirty="0">
                <a:effectLst/>
                <a:latin typeface="ui-sans-serif"/>
              </a:rPr>
              <a:t> </a:t>
            </a:r>
            <a:r>
              <a:rPr lang="en-US" b="0" i="0" dirty="0">
                <a:solidFill>
                  <a:srgbClr val="111111"/>
                </a:solidFill>
                <a:effectLst/>
                <a:latin typeface="ui-sans-serif"/>
              </a:rPr>
              <a:t>Our categorical block list contains services such as FTP with cleartext credentials, Telnet unencrypted administration, unencrypted email protocols, and peer to peer file sharing.</a:t>
            </a:r>
            <a:r>
              <a:rPr lang="en-US" b="0" i="0" dirty="0">
                <a:effectLst/>
                <a:latin typeface="ui-sans-serif"/>
              </a:rPr>
              <a:t> </a:t>
            </a:r>
            <a:r>
              <a:rPr lang="en-US" b="0" i="0" dirty="0">
                <a:solidFill>
                  <a:srgbClr val="111111"/>
                </a:solidFill>
                <a:effectLst/>
                <a:latin typeface="ui-sans-serif"/>
              </a:rPr>
              <a:t>The default outbound policy is deny, any service that is not specifically allowed is denied and logged.</a:t>
            </a:r>
            <a:r>
              <a:rPr lang="en-US" b="0" i="0" dirty="0">
                <a:effectLst/>
                <a:latin typeface="ui-sans-serif"/>
              </a:rPr>
              <a:t> </a:t>
            </a:r>
            <a:r>
              <a:rPr lang="en-US" b="0" i="0" dirty="0">
                <a:solidFill>
                  <a:srgbClr val="111111"/>
                </a:solidFill>
                <a:effectLst/>
                <a:latin typeface="ui-sans-serif"/>
              </a:rPr>
              <a:t>This avoids unauthorized leakage of data whilst ensuring stability of its operation.</a:t>
            </a: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11</a:t>
            </a:fld>
            <a:endParaRPr lang="en-GB"/>
          </a:p>
        </p:txBody>
      </p:sp>
    </p:spTree>
    <p:extLst>
      <p:ext uri="{BB962C8B-B14F-4D97-AF65-F5344CB8AC3E}">
        <p14:creationId xmlns:p14="http://schemas.microsoft.com/office/powerpoint/2010/main" val="2253216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Slide 12 shows our firewall rules specific to our service and has extensive testing data.</a:t>
            </a:r>
            <a:r>
              <a:rPr lang="en-US" b="0" i="0" dirty="0">
                <a:effectLst/>
                <a:latin typeface="ui-sans-serif"/>
              </a:rPr>
              <a:t> </a:t>
            </a:r>
            <a:r>
              <a:rPr lang="en-US" b="0" i="0" dirty="0">
                <a:solidFill>
                  <a:srgbClr val="111111"/>
                </a:solidFill>
                <a:effectLst/>
                <a:latin typeface="ui-sans-serif"/>
              </a:rPr>
              <a:t>ICMP is permitted but only to be used when doing diagnostics which we limit to avoid reconnaissance attacks.</a:t>
            </a:r>
            <a:r>
              <a:rPr lang="en-US" b="0" i="0" dirty="0">
                <a:effectLst/>
                <a:latin typeface="ui-sans-serif"/>
              </a:rPr>
              <a:t> </a:t>
            </a:r>
            <a:r>
              <a:rPr lang="en-US" b="0" i="0" dirty="0">
                <a:solidFill>
                  <a:srgbClr val="111111"/>
                </a:solidFill>
                <a:effectLst/>
                <a:latin typeface="ui-sans-serif"/>
              </a:rPr>
              <a:t>FTP is always blocked as it sends credentials in cleartext posing unacceptable risk of credential theft.</a:t>
            </a:r>
            <a:r>
              <a:rPr lang="en-US" b="0" i="0" dirty="0">
                <a:effectLst/>
                <a:latin typeface="ui-sans-serif"/>
              </a:rPr>
              <a:t> </a:t>
            </a:r>
            <a:r>
              <a:rPr lang="en-US" b="0" i="0" dirty="0">
                <a:solidFill>
                  <a:srgbClr val="111111"/>
                </a:solidFill>
                <a:effectLst/>
                <a:latin typeface="ui-sans-serif"/>
              </a:rPr>
              <a:t>The use of HTTP is only authorized to published web services that have been documented to have business justification; any other HTTP traffic is permitted.</a:t>
            </a:r>
            <a:r>
              <a:rPr lang="en-US" b="0" i="0" dirty="0">
                <a:effectLst/>
                <a:latin typeface="ui-sans-serif"/>
              </a:rPr>
              <a:t> </a:t>
            </a:r>
            <a:r>
              <a:rPr lang="en-US" b="0" i="0" dirty="0">
                <a:solidFill>
                  <a:srgbClr val="111111"/>
                </a:solidFill>
                <a:effectLst/>
                <a:latin typeface="ui-sans-serif"/>
              </a:rPr>
              <a:t>Cleartext administration protocol vulnerability is totally blocking Telnet which is an enterprise security risk that we cannot afford.</a:t>
            </a:r>
            <a:r>
              <a:rPr lang="en-US" b="0" i="0" dirty="0">
                <a:effectLst/>
                <a:latin typeface="ui-sans-serif"/>
              </a:rPr>
              <a:t> </a:t>
            </a:r>
            <a:r>
              <a:rPr lang="en-US" b="0" i="0" dirty="0">
                <a:solidFill>
                  <a:srgbClr val="111111"/>
                </a:solidFill>
                <a:effectLst/>
                <a:latin typeface="ui-sans-serif"/>
              </a:rPr>
              <a:t>Only to specified administrator hosts, SSH is permitted, which is achieved with least-privilege admission to administration.</a:t>
            </a:r>
            <a:r>
              <a:rPr lang="en-US" b="0" i="0" dirty="0">
                <a:effectLst/>
                <a:latin typeface="ui-sans-serif"/>
              </a:rPr>
              <a:t> </a:t>
            </a:r>
            <a:r>
              <a:rPr lang="en-US" b="0" i="0" dirty="0">
                <a:solidFill>
                  <a:srgbClr val="111111"/>
                </a:solidFill>
                <a:effectLst/>
                <a:latin typeface="ui-sans-serif"/>
              </a:rPr>
              <a:t>All the rules have been exercised with evidence presenting desired results: authorized traffic flows as it should whereas unaccepted attempts are rejected and tracked down.</a:t>
            </a:r>
            <a:r>
              <a:rPr lang="en-US" b="0" i="0" dirty="0">
                <a:effectLst/>
                <a:latin typeface="ui-sans-serif"/>
              </a:rPr>
              <a:t> </a:t>
            </a:r>
            <a:r>
              <a:rPr lang="en-US" b="0" i="0" dirty="0">
                <a:solidFill>
                  <a:srgbClr val="111111"/>
                </a:solidFill>
                <a:effectLst/>
                <a:latin typeface="ui-sans-serif"/>
              </a:rPr>
              <a:t>This matrix gives full traceability concerning policy intentions and practice.</a:t>
            </a:r>
            <a:r>
              <a:rPr lang="en-US" b="0" i="0" dirty="0">
                <a:effectLst/>
                <a:latin typeface="ui-sans-serif"/>
              </a:rPr>
              <a:t> </a:t>
            </a:r>
            <a:br>
              <a:rPr lang="en-US" dirty="0"/>
            </a:b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12</a:t>
            </a:fld>
            <a:endParaRPr lang="en-GB"/>
          </a:p>
        </p:txBody>
      </p:sp>
    </p:spTree>
    <p:extLst>
      <p:ext uri="{BB962C8B-B14F-4D97-AF65-F5344CB8AC3E}">
        <p14:creationId xmlns:p14="http://schemas.microsoft.com/office/powerpoint/2010/main" val="2679495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In Slide 13, three security improvements that go beyond the basics in firewalling are presented.</a:t>
            </a:r>
            <a:r>
              <a:rPr lang="en-US" b="0" i="0" dirty="0">
                <a:effectLst/>
                <a:latin typeface="ui-sans-serif"/>
              </a:rPr>
              <a:t> </a:t>
            </a:r>
            <a:r>
              <a:rPr lang="en-US" b="0" i="0" dirty="0">
                <a:solidFill>
                  <a:srgbClr val="111111"/>
                </a:solidFill>
                <a:effectLst/>
                <a:latin typeface="ui-sans-serif"/>
              </a:rPr>
              <a:t>To begin with, our Intrusion Prevention System has real time detection and prevention capabilities against known vulnerabilities and attempts to manipulate protocols.</a:t>
            </a:r>
            <a:r>
              <a:rPr lang="en-US" b="0" i="0" dirty="0">
                <a:effectLst/>
                <a:latin typeface="ui-sans-serif"/>
              </a:rPr>
              <a:t> </a:t>
            </a:r>
            <a:r>
              <a:rPr lang="en-US" b="0" i="0" dirty="0">
                <a:solidFill>
                  <a:srgbClr val="111111"/>
                </a:solidFill>
                <a:effectLst/>
                <a:latin typeface="ui-sans-serif"/>
              </a:rPr>
              <a:t>Our IPS profile has been enabled on our gateway and here it is actively monitored, the logs below indicate successful blocks of malicious traffic.</a:t>
            </a:r>
            <a:r>
              <a:rPr lang="en-US" b="0" i="0" dirty="0">
                <a:effectLst/>
                <a:latin typeface="ui-sans-serif"/>
              </a:rPr>
              <a:t> </a:t>
            </a:r>
            <a:r>
              <a:rPr lang="en-US" b="0" i="0" dirty="0">
                <a:solidFill>
                  <a:srgbClr val="111111"/>
                </a:solidFill>
                <a:effectLst/>
                <a:latin typeface="ui-sans-serif"/>
              </a:rPr>
              <a:t>Second, antimalware memory scans web and file transfer traffic to identify malicious web content and block code injections and data theft.</a:t>
            </a:r>
            <a:r>
              <a:rPr lang="en-US" b="0" i="0" dirty="0">
                <a:effectLst/>
                <a:latin typeface="ui-sans-serif"/>
              </a:rPr>
              <a:t> </a:t>
            </a:r>
            <a:r>
              <a:rPr lang="en-US" b="0" i="0" dirty="0">
                <a:solidFill>
                  <a:srgbClr val="111111"/>
                </a:solidFill>
                <a:effectLst/>
                <a:latin typeface="ui-sans-serif"/>
              </a:rPr>
              <a:t>We have an active protection of our policy deployment with recorded attempts of malware intrusion.</a:t>
            </a:r>
            <a:r>
              <a:rPr lang="en-US" b="0" i="0" dirty="0">
                <a:effectLst/>
                <a:latin typeface="ui-sans-serif"/>
              </a:rPr>
              <a:t> </a:t>
            </a:r>
            <a:r>
              <a:rPr lang="en-US" b="0" i="0" dirty="0">
                <a:solidFill>
                  <a:srgbClr val="111111"/>
                </a:solidFill>
                <a:effectLst/>
                <a:latin typeface="ui-sans-serif"/>
              </a:rPr>
              <a:t>Third, identity-based access control limits access by user or group, not only by network location, which eliminates excessive internal access.</a:t>
            </a:r>
            <a:r>
              <a:rPr lang="en-US" b="0" i="0" dirty="0">
                <a:effectLst/>
                <a:latin typeface="ui-sans-serif"/>
              </a:rPr>
              <a:t> </a:t>
            </a:r>
            <a:r>
              <a:rPr lang="en-US" b="0" i="0" dirty="0">
                <a:solidFill>
                  <a:srgbClr val="111111"/>
                </a:solidFill>
                <a:effectLst/>
                <a:latin typeface="ui-sans-serif"/>
              </a:rPr>
              <a:t>These three improvements all introduce a defense-in-depth, the multiple security measures that will deal with the risks of both inbound exploitations and the threats of outbound data </a:t>
            </a:r>
            <a:r>
              <a:rPr lang="en-US" b="0" i="0" dirty="0" err="1">
                <a:solidFill>
                  <a:srgbClr val="111111"/>
                </a:solidFill>
                <a:effectLst/>
                <a:latin typeface="ui-sans-serif"/>
              </a:rPr>
              <a:t>exfiltrations</a:t>
            </a:r>
            <a:r>
              <a:rPr lang="en-US" b="0" i="0" dirty="0">
                <a:solidFill>
                  <a:srgbClr val="111111"/>
                </a:solidFill>
                <a:effectLst/>
                <a:latin typeface="ui-sans-serif"/>
              </a:rPr>
              <a:t>.</a:t>
            </a:r>
            <a:r>
              <a:rPr lang="en-US" b="0" i="0" dirty="0">
                <a:effectLst/>
                <a:latin typeface="ui-sans-serif"/>
              </a:rPr>
              <a:t> </a:t>
            </a:r>
            <a:r>
              <a:rPr lang="en-US" b="0" i="0" dirty="0">
                <a:solidFill>
                  <a:srgbClr val="111111"/>
                </a:solidFill>
                <a:effectLst/>
                <a:latin typeface="ui-sans-serif"/>
              </a:rPr>
              <a:t>Together with our firewall base, they formulate total security of the enterprise.</a:t>
            </a: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13</a:t>
            </a:fld>
            <a:endParaRPr lang="en-GB"/>
          </a:p>
        </p:txBody>
      </p:sp>
    </p:spTree>
    <p:extLst>
      <p:ext uri="{BB962C8B-B14F-4D97-AF65-F5344CB8AC3E}">
        <p14:creationId xmlns:p14="http://schemas.microsoft.com/office/powerpoint/2010/main" val="32601471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Slide 14 gives detailed validation evidence of the fact that our entire security architecture is working as intended.</a:t>
            </a:r>
            <a:r>
              <a:rPr lang="en-US" b="0" i="0" dirty="0">
                <a:effectLst/>
                <a:latin typeface="ui-sans-serif"/>
              </a:rPr>
              <a:t> </a:t>
            </a:r>
            <a:r>
              <a:rPr lang="en-US" b="0" i="0" dirty="0">
                <a:solidFill>
                  <a:srgbClr val="111111"/>
                </a:solidFill>
                <a:effectLst/>
                <a:latin typeface="ui-sans-serif"/>
              </a:rPr>
              <a:t>Connection validation would ensure that Swansea network is connected to our SMS management server at 10.1.1.101, all our A-GW interfaces are in our right place between internal and management networks and routing settings have been checked.</a:t>
            </a:r>
            <a:r>
              <a:rPr lang="en-US" b="0" i="0" dirty="0">
                <a:effectLst/>
                <a:latin typeface="ui-sans-serif"/>
              </a:rPr>
              <a:t> </a:t>
            </a:r>
            <a:r>
              <a:rPr lang="en-US" b="0" i="0" dirty="0">
                <a:solidFill>
                  <a:srgbClr val="111111"/>
                </a:solidFill>
                <a:effectLst/>
                <a:latin typeface="ui-sans-serif"/>
              </a:rPr>
              <a:t>Each of our functional security validation tests a rule of a service: ICMP diagnostic traffic is passed only to authorized sources, SSH only to authorized administrator hosts, Telnet is not permitted to pass, HTTP only approved web services, and FTP is not permitted at all.</a:t>
            </a:r>
            <a:r>
              <a:rPr lang="en-US" b="0" i="0" dirty="0">
                <a:effectLst/>
                <a:latin typeface="ui-sans-serif"/>
              </a:rPr>
              <a:t> </a:t>
            </a:r>
            <a:r>
              <a:rPr lang="en-US" b="0" i="0" dirty="0">
                <a:solidFill>
                  <a:srgbClr val="111111"/>
                </a:solidFill>
                <a:effectLst/>
                <a:latin typeface="ui-sans-serif"/>
              </a:rPr>
              <a:t>The test results contain a log evidence each with rule hits with exact source, destination and protocol information.</a:t>
            </a:r>
            <a:r>
              <a:rPr lang="en-US" b="0" i="0" dirty="0">
                <a:effectLst/>
                <a:latin typeface="ui-sans-serif"/>
              </a:rPr>
              <a:t> </a:t>
            </a:r>
            <a:r>
              <a:rPr lang="en-US" b="0" i="0" dirty="0">
                <a:solidFill>
                  <a:srgbClr val="111111"/>
                </a:solidFill>
                <a:effectLst/>
                <a:latin typeface="ui-sans-serif"/>
              </a:rPr>
              <a:t>This table illustrates complete policy intent enforcement.</a:t>
            </a:r>
            <a:r>
              <a:rPr lang="en-US" b="0" i="0" dirty="0">
                <a:effectLst/>
                <a:latin typeface="ui-sans-serif"/>
              </a:rPr>
              <a:t> </a:t>
            </a:r>
            <a:r>
              <a:rPr lang="en-US" b="0" i="0" dirty="0">
                <a:solidFill>
                  <a:srgbClr val="111111"/>
                </a:solidFill>
                <a:effectLst/>
                <a:latin typeface="ui-sans-serif"/>
              </a:rPr>
              <a:t>The logs are fully auditable: all traffic decisions can be traced, timed and logged.</a:t>
            </a:r>
            <a:r>
              <a:rPr lang="en-US" b="0" i="0" dirty="0">
                <a:effectLst/>
                <a:latin typeface="ui-sans-serif"/>
              </a:rPr>
              <a:t> </a:t>
            </a:r>
            <a:r>
              <a:rPr lang="en-US" b="0" i="0" dirty="0">
                <a:solidFill>
                  <a:srgbClr val="111111"/>
                </a:solidFill>
                <a:effectLst/>
                <a:latin typeface="ui-sans-serif"/>
              </a:rPr>
              <a:t>This test is an indication that our security architecture is defending the enterprise as intended.</a:t>
            </a: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14</a:t>
            </a:fld>
            <a:endParaRPr lang="en-GB"/>
          </a:p>
        </p:txBody>
      </p:sp>
    </p:spTree>
    <p:extLst>
      <p:ext uri="{BB962C8B-B14F-4D97-AF65-F5344CB8AC3E}">
        <p14:creationId xmlns:p14="http://schemas.microsoft.com/office/powerpoint/2010/main" val="23595764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Slide 15 is a summary of what we have achieved and the areas where we can further strengthen.</a:t>
            </a:r>
            <a:r>
              <a:rPr lang="en-US" b="0" i="0" dirty="0">
                <a:effectLst/>
                <a:latin typeface="ui-sans-serif"/>
              </a:rPr>
              <a:t> </a:t>
            </a:r>
            <a:r>
              <a:rPr lang="en-US" b="0" i="0" dirty="0">
                <a:solidFill>
                  <a:srgbClr val="111111"/>
                </a:solidFill>
                <a:effectLst/>
                <a:latin typeface="ui-sans-serif"/>
              </a:rPr>
              <a:t>We managed to install centralized SMS manager which was in full operational mode and was authenticated by SIC.</a:t>
            </a:r>
            <a:r>
              <a:rPr lang="en-US" b="0" i="0" dirty="0">
                <a:effectLst/>
                <a:latin typeface="ui-sans-serif"/>
              </a:rPr>
              <a:t> </a:t>
            </a:r>
            <a:r>
              <a:rPr lang="en-US" b="0" i="0" dirty="0">
                <a:solidFill>
                  <a:srgbClr val="111111"/>
                </a:solidFill>
                <a:effectLst/>
                <a:latin typeface="ui-sans-serif"/>
              </a:rPr>
              <a:t>Our firewall policy is based on default-deny principles and the decision made on the traffic is logged.</a:t>
            </a:r>
            <a:r>
              <a:rPr lang="en-US" b="0" i="0" dirty="0">
                <a:effectLst/>
                <a:latin typeface="ui-sans-serif"/>
              </a:rPr>
              <a:t> </a:t>
            </a:r>
            <a:r>
              <a:rPr lang="en-US" b="0" i="0" dirty="0">
                <a:solidFill>
                  <a:srgbClr val="111111"/>
                </a:solidFill>
                <a:effectLst/>
                <a:latin typeface="ui-sans-serif"/>
              </a:rPr>
              <a:t>Compliance and authorized capability deployment is guaranteed by license tracking.</a:t>
            </a:r>
            <a:r>
              <a:rPr lang="en-US" b="0" i="0" dirty="0">
                <a:effectLst/>
                <a:latin typeface="ui-sans-serif"/>
              </a:rPr>
              <a:t> </a:t>
            </a:r>
            <a:r>
              <a:rPr lang="en-US" b="0" i="0" dirty="0">
                <a:solidFill>
                  <a:srgbClr val="111111"/>
                </a:solidFill>
                <a:effectLst/>
                <a:latin typeface="ui-sans-serif"/>
              </a:rPr>
              <a:t>Above all, we have reached 100% auditability, all the configurations, policy, and traffic decisions are documented in a form of screenshots, logs, and verified test results.</a:t>
            </a:r>
            <a:r>
              <a:rPr lang="en-US" b="0" i="0" dirty="0">
                <a:effectLst/>
                <a:latin typeface="ui-sans-serif"/>
              </a:rPr>
              <a:t> </a:t>
            </a:r>
            <a:r>
              <a:rPr lang="en-US" b="0" i="0" dirty="0">
                <a:solidFill>
                  <a:srgbClr val="111111"/>
                </a:solidFill>
                <a:effectLst/>
                <a:latin typeface="ui-sans-serif"/>
              </a:rPr>
              <a:t>Nevertheless, we have already identified residual risks that need to be addressed: we may increase our logging configuration to gain better visibility into traffic patterns, we have yet to implement Data Loss Prevention controls to protect sensitive data, and our identity-based access controls are currently limited to a few services, but would be extendable to the enterprise scale.</a:t>
            </a:r>
            <a:r>
              <a:rPr lang="en-US" b="0" i="0" dirty="0">
                <a:effectLst/>
                <a:latin typeface="ui-sans-serif"/>
              </a:rPr>
              <a:t> </a:t>
            </a:r>
            <a:r>
              <a:rPr lang="en-US" b="0" i="0" dirty="0">
                <a:solidFill>
                  <a:srgbClr val="111111"/>
                </a:solidFill>
                <a:effectLst/>
                <a:latin typeface="ui-sans-serif"/>
              </a:rPr>
              <a:t>The recommendations we give are IPS tuning, DLP, increased identity-awareness, threat intelligence implementation, and frequency compliance audits.</a:t>
            </a:r>
            <a:r>
              <a:rPr lang="en-US" b="0" i="0" dirty="0">
                <a:effectLst/>
                <a:latin typeface="ui-sans-serif"/>
              </a:rPr>
              <a:t> </a:t>
            </a:r>
            <a:r>
              <a:rPr lang="en-US" b="0" i="0" dirty="0">
                <a:solidFill>
                  <a:srgbClr val="111111"/>
                </a:solidFill>
                <a:effectLst/>
                <a:latin typeface="ui-sans-serif"/>
              </a:rPr>
              <a:t>This roadmap reinforces our position on security, which is strong.</a:t>
            </a: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15</a:t>
            </a:fld>
            <a:endParaRPr lang="en-GB"/>
          </a:p>
        </p:txBody>
      </p:sp>
    </p:spTree>
    <p:extLst>
      <p:ext uri="{BB962C8B-B14F-4D97-AF65-F5344CB8AC3E}">
        <p14:creationId xmlns:p14="http://schemas.microsoft.com/office/powerpoint/2010/main" val="42067778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Fortinet, “What is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Defense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 Depth? Defined and Explained,” Fortinet. [Online]. Available: https://www.fortinet.com/resources/cyberglossary/defense-in-depth</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Trust Cloud, “Creating an Information Security Policy Framework: A step-by-step guide,”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TrustCommunity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https://community.trustcloud.ai/docs/grc-launchpad/grc-101/governance/creating-a-simplistic-information-security-policy-framework-a-step-by-step-guide/</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NIST, “Cybersecurity Framework,” National Institute of Standards and Technology. [Online]. Available: https://www.nist.gov/cyberframework</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Check Point, “GAIA R81.20 Administration Guide,” 2025. [Online]. Available: https://sc1.checkpoint.com/documents/R81.20/WebAdminGuides/EN/CP_R81.20_Gaia_AdminGuide/CP_R81.20_Gaia_AdminGuide.pdf</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Check Point, “Check Point R81.10 for Gateway and Maestro Configurations Common Criteria EAL4+ALC_FLR.1 Security Target,” 2022. [Online]. Available: https://www.commoncriteriaportal.org/files/epfiles/nscib-cc-0373888-stv021.pdf</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Palo Alto Networks, “What Is the Principle of Least Privilege?,” Palo Alto Networks. [Online]. Available: https://www.paloaltonetworks.com/cyberpedia/what-is-the-principle-of-least-privilege</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Evgeny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“NIST SP 800-207: Complete Guide to Zero Trust Architecture (2025),”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TerraZone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https://terrazone.io/nist-sp-800-207/</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GeeksforGeeks, “Principles Least Privilege,” GeeksforGeeks. [Online]. Available: https://www.geeksforgeeks.org/ethical-hacking/principles-least-privilege/</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GBC Engineers, “Best Practices for Designing Firewalls in Modern Data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Centers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 2025,”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gbc</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engineers. [Online]. Available: https://gbc-engineers.com/news/designing-firewalls-in-data-centers</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Palo Alto Networks, “Top 13 Firewall Best Practices [+ Pitfalls to Avoid],” Palo Alto Networks. [Online]. Available: https://www.paloaltonetworks.in/cyberpedia/firewall-best-practices</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Kartch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“Best Practices and Considerations in Egress Filtering,” SEI Blog. [Online]. Available: https://www.sei.cmu.edu/blog/best-practices-and-considerations-in-egress-filtering/</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J. Lance, “The Importance of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Defense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 Depth &amp; Comprehensive Testing,”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Forvis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Mazars. [Online]. Available: https://www.forvismazars.us/forsights/2025/04/the-importance-of-defense-in-depth-comprehensive-testing</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CloudNuro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“Top 10 Intrusion Detection and Prevention Systems (IDPS) for Real-Time Threat Monitoring in 2025,” Cloudnuro.ai. [Online]. Available: https://www.cloudnuro.ai/blog/top-10-intrusion-detection-and-prevention-systems-idps-for-real-time-threat-monitoring-in-2025</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Prasad G, “Best Intrusion Detection Systems (IDS) to Use in 2025 |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Prophaze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Blog,”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Prophaze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https://www.prophaze.com/blog/best-intrusion-detection-systems-2025/</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vprabhu_FTNT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“IPS best practices (Intrusion Prevention System),” Fortinet.com. [Online]. Available: https://community.fortinet.com/t5/FortiGate/Technical-Tip-IPS-best-practices-Intrusion-Prevention-System/ta-p/198360</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Momand</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S. U. Jan, and N. Ramzan, “A Systematic and Comprehensive Survey of Recent Advances in Intrusion Detection Systems Using Machine Learning: Deep Learning, Datasets, and Attack Taxonomy,”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J. Sens.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vol. 2023, pp. 1–18, 2023,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10.1155/2023/6048087.</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 M. Anis, M.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AlAbdullatif</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Aljbli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and M.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Hammoudeh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 Survey on the Applications of Deep Learning in Network Intrusion Detection Systems to Enhance Network Security,”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IEEE Access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vol. PP, no. 99, p. 1, 2025,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10.1109/ACCESS.2025.3624952.</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Yatin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Laygude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“Evolving Identity Management Landscape: Key IAM Trends 2025,” Tech Prescient. Accessed: Jan. 01, 2026. [Online]. Available: https://techprescient.com/identity-security/iam-landscape-2025/</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J.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Chik</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“3 priorities for adopting proactive identity and access security in 2025 | Microsoft Security Blog,” Microsoft Security Blog. [Online]. Available: https://www.microsoft.com/en-us/security/blog/2025/01/28/3-priorities-for-adopting-proactive-identity-and-access-security-in-2025/</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“Microsoft Digital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Defense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Report 2025,” 2025. [Online]. Available: https://cdn-dynmedia-1.microsoft.com/is/content/microsoftcorp/microsoft/msc/documents/presentations/CSR/Microsoft-Digital-Defense-Report-2025.pdf</a:t>
            </a:r>
            <a:endParaRPr lang="en-GB" sz="1800" dirty="0">
              <a:effectLst/>
              <a:latin typeface="Times New Roman" panose="02020603050405020304" pitchFamily="18" charset="0"/>
              <a:ea typeface="Times New Roman" panose="02020603050405020304" pitchFamily="18" charset="0"/>
              <a:cs typeface="Mangal" panose="02040503050203030202" pitchFamily="18" charset="0"/>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E669C65-E659-4ECF-A25A-5FDD2DFB724E}" type="slidenum">
              <a:rPr lang="en-GB" smtClean="0"/>
              <a:t>16</a:t>
            </a:fld>
            <a:endParaRPr lang="en-GB"/>
          </a:p>
        </p:txBody>
      </p:sp>
    </p:spTree>
    <p:extLst>
      <p:ext uri="{BB962C8B-B14F-4D97-AF65-F5344CB8AC3E}">
        <p14:creationId xmlns:p14="http://schemas.microsoft.com/office/powerpoint/2010/main" val="1602470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AEB1E-823D-FC48-98C5-94FF69CB67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713172-E19B-7715-E852-A0EB77185A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4E724D-72D0-4346-AF13-591F5C48BE44}"/>
              </a:ext>
            </a:extLst>
          </p:cNvPr>
          <p:cNvSpPr>
            <a:spLocks noGrp="1"/>
          </p:cNvSpPr>
          <p:nvPr>
            <p:ph type="dt" sz="half" idx="10"/>
          </p:nvPr>
        </p:nvSpPr>
        <p:spPr/>
        <p:txBody>
          <a:bodyPr/>
          <a:lstStyle/>
          <a:p>
            <a:fld id="{6CC5B5F7-1732-49CE-9624-3658042AA8E0}" type="datetimeFigureOut">
              <a:rPr lang="en-GB" smtClean="0"/>
              <a:t>22/01/2026</a:t>
            </a:fld>
            <a:endParaRPr lang="en-GB"/>
          </a:p>
        </p:txBody>
      </p:sp>
      <p:sp>
        <p:nvSpPr>
          <p:cNvPr id="5" name="Footer Placeholder 4">
            <a:extLst>
              <a:ext uri="{FF2B5EF4-FFF2-40B4-BE49-F238E27FC236}">
                <a16:creationId xmlns:a16="http://schemas.microsoft.com/office/drawing/2014/main" id="{D05E532F-A1C5-F51B-70DF-CC3874E6FA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E5CBC4-934A-62E5-E367-8CE92F5CAAE8}"/>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3785151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CA278-3D44-97DD-D39C-5D1A369882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9AAE0A-6BA2-B0E8-435A-06E068AE0A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E95B8A-B59E-B394-5541-86E5DC68C4BA}"/>
              </a:ext>
            </a:extLst>
          </p:cNvPr>
          <p:cNvSpPr>
            <a:spLocks noGrp="1"/>
          </p:cNvSpPr>
          <p:nvPr>
            <p:ph type="dt" sz="half" idx="10"/>
          </p:nvPr>
        </p:nvSpPr>
        <p:spPr/>
        <p:txBody>
          <a:bodyPr/>
          <a:lstStyle/>
          <a:p>
            <a:fld id="{6CC5B5F7-1732-49CE-9624-3658042AA8E0}" type="datetimeFigureOut">
              <a:rPr lang="en-GB" smtClean="0"/>
              <a:t>22/01/2026</a:t>
            </a:fld>
            <a:endParaRPr lang="en-GB"/>
          </a:p>
        </p:txBody>
      </p:sp>
      <p:sp>
        <p:nvSpPr>
          <p:cNvPr id="5" name="Footer Placeholder 4">
            <a:extLst>
              <a:ext uri="{FF2B5EF4-FFF2-40B4-BE49-F238E27FC236}">
                <a16:creationId xmlns:a16="http://schemas.microsoft.com/office/drawing/2014/main" id="{7763381E-8B7E-DDD8-4A50-D329338D93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92B58-14E3-40EB-5114-0C59B591AD36}"/>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1930187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42F7D-80D2-8AA0-E743-60A8809A5C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981592-211F-3095-305F-11B4669FB3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AC1987-ABC9-113A-2848-D3ABF265AE2E}"/>
              </a:ext>
            </a:extLst>
          </p:cNvPr>
          <p:cNvSpPr>
            <a:spLocks noGrp="1"/>
          </p:cNvSpPr>
          <p:nvPr>
            <p:ph type="dt" sz="half" idx="10"/>
          </p:nvPr>
        </p:nvSpPr>
        <p:spPr/>
        <p:txBody>
          <a:bodyPr/>
          <a:lstStyle/>
          <a:p>
            <a:fld id="{6CC5B5F7-1732-49CE-9624-3658042AA8E0}" type="datetimeFigureOut">
              <a:rPr lang="en-GB" smtClean="0"/>
              <a:t>22/01/2026</a:t>
            </a:fld>
            <a:endParaRPr lang="en-GB"/>
          </a:p>
        </p:txBody>
      </p:sp>
      <p:sp>
        <p:nvSpPr>
          <p:cNvPr id="5" name="Footer Placeholder 4">
            <a:extLst>
              <a:ext uri="{FF2B5EF4-FFF2-40B4-BE49-F238E27FC236}">
                <a16:creationId xmlns:a16="http://schemas.microsoft.com/office/drawing/2014/main" id="{9F06D9C2-D598-FB23-7DA1-C78A675894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4A9D32-CE2A-1E30-3544-91CFF504AF9D}"/>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653274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2A8B1-07E5-F94C-1849-2313C9CAF6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8AC0C3-CF26-4471-7054-3DABA55921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BB3603-E6BB-0955-C18D-46A1C607C2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773CF7-9BBE-F9B1-710D-19646962EB82}"/>
              </a:ext>
            </a:extLst>
          </p:cNvPr>
          <p:cNvSpPr>
            <a:spLocks noGrp="1"/>
          </p:cNvSpPr>
          <p:nvPr>
            <p:ph type="dt" sz="half" idx="10"/>
          </p:nvPr>
        </p:nvSpPr>
        <p:spPr/>
        <p:txBody>
          <a:bodyPr/>
          <a:lstStyle/>
          <a:p>
            <a:fld id="{6CC5B5F7-1732-49CE-9624-3658042AA8E0}" type="datetimeFigureOut">
              <a:rPr lang="en-GB" smtClean="0"/>
              <a:t>22/01/2026</a:t>
            </a:fld>
            <a:endParaRPr lang="en-GB"/>
          </a:p>
        </p:txBody>
      </p:sp>
      <p:sp>
        <p:nvSpPr>
          <p:cNvPr id="6" name="Footer Placeholder 5">
            <a:extLst>
              <a:ext uri="{FF2B5EF4-FFF2-40B4-BE49-F238E27FC236}">
                <a16:creationId xmlns:a16="http://schemas.microsoft.com/office/drawing/2014/main" id="{58EACCE9-275D-88C2-5B22-A9F5B84FFA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667628-174D-27FF-B13A-882563C08B51}"/>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3183927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FA9AA-8ED4-AB1F-8DB7-D9C0C69141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E38182-4AB8-6EA6-0447-26C556C01E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1BA464-3DC5-D816-DEDB-B36EA9FF25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084A11-7654-3F7C-5362-DCA82AEA47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0368CF-6523-BD4A-A917-B4F5AA6014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6F5CC7-EF3F-5C97-6AFB-48629029471D}"/>
              </a:ext>
            </a:extLst>
          </p:cNvPr>
          <p:cNvSpPr>
            <a:spLocks noGrp="1"/>
          </p:cNvSpPr>
          <p:nvPr>
            <p:ph type="dt" sz="half" idx="10"/>
          </p:nvPr>
        </p:nvSpPr>
        <p:spPr/>
        <p:txBody>
          <a:bodyPr/>
          <a:lstStyle/>
          <a:p>
            <a:fld id="{6CC5B5F7-1732-49CE-9624-3658042AA8E0}" type="datetimeFigureOut">
              <a:rPr lang="en-GB" smtClean="0"/>
              <a:t>22/01/2026</a:t>
            </a:fld>
            <a:endParaRPr lang="en-GB"/>
          </a:p>
        </p:txBody>
      </p:sp>
      <p:sp>
        <p:nvSpPr>
          <p:cNvPr id="8" name="Footer Placeholder 7">
            <a:extLst>
              <a:ext uri="{FF2B5EF4-FFF2-40B4-BE49-F238E27FC236}">
                <a16:creationId xmlns:a16="http://schemas.microsoft.com/office/drawing/2014/main" id="{035F3CD3-550B-7798-74EB-6E62A7F148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D661CC-A212-EE09-C98E-8F0E80C01CC3}"/>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1821388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AEC95-4ACF-3506-3591-64D12EC7CE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A5F161-B97C-A637-4A84-12109369A42C}"/>
              </a:ext>
            </a:extLst>
          </p:cNvPr>
          <p:cNvSpPr>
            <a:spLocks noGrp="1"/>
          </p:cNvSpPr>
          <p:nvPr>
            <p:ph type="dt" sz="half" idx="10"/>
          </p:nvPr>
        </p:nvSpPr>
        <p:spPr/>
        <p:txBody>
          <a:bodyPr/>
          <a:lstStyle/>
          <a:p>
            <a:fld id="{6CC5B5F7-1732-49CE-9624-3658042AA8E0}" type="datetimeFigureOut">
              <a:rPr lang="en-GB" smtClean="0"/>
              <a:t>22/01/2026</a:t>
            </a:fld>
            <a:endParaRPr lang="en-GB"/>
          </a:p>
        </p:txBody>
      </p:sp>
      <p:sp>
        <p:nvSpPr>
          <p:cNvPr id="4" name="Footer Placeholder 3">
            <a:extLst>
              <a:ext uri="{FF2B5EF4-FFF2-40B4-BE49-F238E27FC236}">
                <a16:creationId xmlns:a16="http://schemas.microsoft.com/office/drawing/2014/main" id="{AA838E70-0936-FB8C-959A-BA3573FFF0C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E11042-A22E-6BB0-9A12-085198158070}"/>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2880064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0802BF-8184-3D38-96FE-EDEAFD0F76D8}"/>
              </a:ext>
            </a:extLst>
          </p:cNvPr>
          <p:cNvSpPr>
            <a:spLocks noGrp="1"/>
          </p:cNvSpPr>
          <p:nvPr>
            <p:ph type="dt" sz="half" idx="10"/>
          </p:nvPr>
        </p:nvSpPr>
        <p:spPr/>
        <p:txBody>
          <a:bodyPr/>
          <a:lstStyle/>
          <a:p>
            <a:fld id="{6CC5B5F7-1732-49CE-9624-3658042AA8E0}" type="datetimeFigureOut">
              <a:rPr lang="en-GB" smtClean="0"/>
              <a:t>22/01/2026</a:t>
            </a:fld>
            <a:endParaRPr lang="en-GB"/>
          </a:p>
        </p:txBody>
      </p:sp>
      <p:sp>
        <p:nvSpPr>
          <p:cNvPr id="3" name="Footer Placeholder 2">
            <a:extLst>
              <a:ext uri="{FF2B5EF4-FFF2-40B4-BE49-F238E27FC236}">
                <a16:creationId xmlns:a16="http://schemas.microsoft.com/office/drawing/2014/main" id="{5D549687-2F60-C87F-BA22-31302EEA1E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9C39AF-2372-0237-42C3-00B53EE82FD9}"/>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1962650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A6BC9-B455-E536-3906-44F12DD563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45D830-CC74-D2DB-5BB2-C926A4A5C4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498917-B165-9ADA-6160-7FE7A1CE6E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8F0EE6-ED0A-8190-15A4-1FB1AE5D0DC8}"/>
              </a:ext>
            </a:extLst>
          </p:cNvPr>
          <p:cNvSpPr>
            <a:spLocks noGrp="1"/>
          </p:cNvSpPr>
          <p:nvPr>
            <p:ph type="dt" sz="half" idx="10"/>
          </p:nvPr>
        </p:nvSpPr>
        <p:spPr/>
        <p:txBody>
          <a:bodyPr/>
          <a:lstStyle/>
          <a:p>
            <a:fld id="{6CC5B5F7-1732-49CE-9624-3658042AA8E0}" type="datetimeFigureOut">
              <a:rPr lang="en-GB" smtClean="0"/>
              <a:t>22/01/2026</a:t>
            </a:fld>
            <a:endParaRPr lang="en-GB"/>
          </a:p>
        </p:txBody>
      </p:sp>
      <p:sp>
        <p:nvSpPr>
          <p:cNvPr id="6" name="Footer Placeholder 5">
            <a:extLst>
              <a:ext uri="{FF2B5EF4-FFF2-40B4-BE49-F238E27FC236}">
                <a16:creationId xmlns:a16="http://schemas.microsoft.com/office/drawing/2014/main" id="{67D66024-075D-161C-4767-F63E19A9A5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B6741A-A08C-AE80-6342-26DB4AA6099F}"/>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3100347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439D3-5762-7014-7367-C4CF6A8E52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15AEEC-4EC4-4176-AFCF-8A0C7DA028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AE5697-A505-AF31-180D-8A45EB697D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EF3125-3D93-C39B-728F-19BCDBA14A3D}"/>
              </a:ext>
            </a:extLst>
          </p:cNvPr>
          <p:cNvSpPr>
            <a:spLocks noGrp="1"/>
          </p:cNvSpPr>
          <p:nvPr>
            <p:ph type="dt" sz="half" idx="10"/>
          </p:nvPr>
        </p:nvSpPr>
        <p:spPr/>
        <p:txBody>
          <a:bodyPr/>
          <a:lstStyle/>
          <a:p>
            <a:fld id="{6CC5B5F7-1732-49CE-9624-3658042AA8E0}" type="datetimeFigureOut">
              <a:rPr lang="en-GB" smtClean="0"/>
              <a:t>22/01/2026</a:t>
            </a:fld>
            <a:endParaRPr lang="en-GB"/>
          </a:p>
        </p:txBody>
      </p:sp>
      <p:sp>
        <p:nvSpPr>
          <p:cNvPr id="6" name="Footer Placeholder 5">
            <a:extLst>
              <a:ext uri="{FF2B5EF4-FFF2-40B4-BE49-F238E27FC236}">
                <a16:creationId xmlns:a16="http://schemas.microsoft.com/office/drawing/2014/main" id="{228CD97E-2F0D-2A88-275B-E3A079D46D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2566D2-D8CD-2BEA-D78E-8EBCA543A0D3}"/>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963879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8900A-1266-87B6-8F00-84AFF54492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7E6190-A0AF-EAB5-6E30-6F8161121AE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E45F70-97FD-318E-9131-247DDDB9B3D5}"/>
              </a:ext>
            </a:extLst>
          </p:cNvPr>
          <p:cNvSpPr>
            <a:spLocks noGrp="1"/>
          </p:cNvSpPr>
          <p:nvPr>
            <p:ph type="dt" sz="half" idx="10"/>
          </p:nvPr>
        </p:nvSpPr>
        <p:spPr/>
        <p:txBody>
          <a:bodyPr/>
          <a:lstStyle/>
          <a:p>
            <a:fld id="{6CC5B5F7-1732-49CE-9624-3658042AA8E0}" type="datetimeFigureOut">
              <a:rPr lang="en-GB" smtClean="0"/>
              <a:t>22/01/2026</a:t>
            </a:fld>
            <a:endParaRPr lang="en-GB"/>
          </a:p>
        </p:txBody>
      </p:sp>
      <p:sp>
        <p:nvSpPr>
          <p:cNvPr id="5" name="Footer Placeholder 4">
            <a:extLst>
              <a:ext uri="{FF2B5EF4-FFF2-40B4-BE49-F238E27FC236}">
                <a16:creationId xmlns:a16="http://schemas.microsoft.com/office/drawing/2014/main" id="{06A63ECD-8BC1-CE16-DD0B-579D5EEBAF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D1F7DE-0522-D3E0-10AD-B04BE080458C}"/>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4032992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0F931F-B0D6-3E4F-A04F-9CB227B31D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6381DB-CF54-0706-3BC4-6177577C31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CC402F-89DB-1EE3-ED68-308879714E20}"/>
              </a:ext>
            </a:extLst>
          </p:cNvPr>
          <p:cNvSpPr>
            <a:spLocks noGrp="1"/>
          </p:cNvSpPr>
          <p:nvPr>
            <p:ph type="dt" sz="half" idx="10"/>
          </p:nvPr>
        </p:nvSpPr>
        <p:spPr/>
        <p:txBody>
          <a:bodyPr/>
          <a:lstStyle/>
          <a:p>
            <a:fld id="{6CC5B5F7-1732-49CE-9624-3658042AA8E0}" type="datetimeFigureOut">
              <a:rPr lang="en-GB" smtClean="0"/>
              <a:t>22/01/2026</a:t>
            </a:fld>
            <a:endParaRPr lang="en-GB"/>
          </a:p>
        </p:txBody>
      </p:sp>
      <p:sp>
        <p:nvSpPr>
          <p:cNvPr id="5" name="Footer Placeholder 4">
            <a:extLst>
              <a:ext uri="{FF2B5EF4-FFF2-40B4-BE49-F238E27FC236}">
                <a16:creationId xmlns:a16="http://schemas.microsoft.com/office/drawing/2014/main" id="{7E040BE7-F9E0-C123-6915-9141ECA4D7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A41CBF-0A9E-C0E5-0479-15109C2E6348}"/>
              </a:ext>
            </a:extLst>
          </p:cNvPr>
          <p:cNvSpPr>
            <a:spLocks noGrp="1"/>
          </p:cNvSpPr>
          <p:nvPr>
            <p:ph type="sldNum" sz="quarter" idx="12"/>
          </p:nvPr>
        </p:nvSpPr>
        <p:spPr/>
        <p:txBody>
          <a:bodyPr/>
          <a:lstStyle/>
          <a:p>
            <a:fld id="{A2146E64-FCD4-4D81-8AFC-186A2AE62CF0}" type="slidenum">
              <a:rPr lang="en-GB" smtClean="0"/>
              <a:t>‹#›</a:t>
            </a:fld>
            <a:endParaRPr lang="en-GB"/>
          </a:p>
        </p:txBody>
      </p:sp>
    </p:spTree>
    <p:extLst>
      <p:ext uri="{BB962C8B-B14F-4D97-AF65-F5344CB8AC3E}">
        <p14:creationId xmlns:p14="http://schemas.microsoft.com/office/powerpoint/2010/main" val="1181092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45B8DB-9F3D-C9D9-62BD-DCCF20A700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2252ED-5481-644B-DAEF-867E375505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FF11D2-C184-A718-BEAE-85C32CD0DF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C5B5F7-1732-49CE-9624-3658042AA8E0}" type="datetimeFigureOut">
              <a:rPr lang="en-GB" smtClean="0"/>
              <a:t>22/01/2026</a:t>
            </a:fld>
            <a:endParaRPr lang="en-GB"/>
          </a:p>
        </p:txBody>
      </p:sp>
      <p:sp>
        <p:nvSpPr>
          <p:cNvPr id="5" name="Footer Placeholder 4">
            <a:extLst>
              <a:ext uri="{FF2B5EF4-FFF2-40B4-BE49-F238E27FC236}">
                <a16:creationId xmlns:a16="http://schemas.microsoft.com/office/drawing/2014/main" id="{B51F7727-3090-511A-5AC6-BD55A707E0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E2AE1F-84A1-C027-8666-085AE4CAD3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146E64-FCD4-4D81-8AFC-186A2AE62CF0}" type="slidenum">
              <a:rPr lang="en-GB" smtClean="0"/>
              <a:t>‹#›</a:t>
            </a:fld>
            <a:endParaRPr lang="en-GB"/>
          </a:p>
        </p:txBody>
      </p:sp>
    </p:spTree>
    <p:extLst>
      <p:ext uri="{BB962C8B-B14F-4D97-AF65-F5344CB8AC3E}">
        <p14:creationId xmlns:p14="http://schemas.microsoft.com/office/powerpoint/2010/main" val="38439625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paloaltonetworks.com/cyberpedia/what-is-the-principle-of-least-privilege" TargetMode="External"/><Relationship Id="rId3" Type="http://schemas.openxmlformats.org/officeDocument/2006/relationships/hyperlink" Target="https://www.fortinet.com/resources/cyberglossary/defense-in-depth" TargetMode="External"/><Relationship Id="rId7" Type="http://schemas.openxmlformats.org/officeDocument/2006/relationships/hyperlink" Target="https://www.commoncriteriaportal.org/files/epfiles/nscib-cc-0373888-stv021.pdf" TargetMode="External"/><Relationship Id="rId12" Type="http://schemas.openxmlformats.org/officeDocument/2006/relationships/hyperlink" Target="https://www.paloaltonetworks.in/cyberpedia/firewall-best-practice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sc1.checkpoint.com/documents/R81.20/WebAdminGuides/EN/CP_R81.20_Gaia_AdminGuide/CP_R81.20_Gaia_AdminGuide.pdf" TargetMode="External"/><Relationship Id="rId11" Type="http://schemas.openxmlformats.org/officeDocument/2006/relationships/hyperlink" Target="https://gbc-engineers.com/news/designing-firewalls-in-data-centers" TargetMode="External"/><Relationship Id="rId5" Type="http://schemas.openxmlformats.org/officeDocument/2006/relationships/hyperlink" Target="https://www.nist.gov/cyberframework" TargetMode="External"/><Relationship Id="rId10" Type="http://schemas.openxmlformats.org/officeDocument/2006/relationships/hyperlink" Target="https://www.geeksforgeeks.org/ethical-hacking/principles-least-privilege/" TargetMode="External"/><Relationship Id="rId4" Type="http://schemas.openxmlformats.org/officeDocument/2006/relationships/hyperlink" Target="https://community.trustcloud.ai/docs/grc-launchpad/grc-101/governance/creating-a-simplistic-information-security-policy-framework-a-step-by-step-guide/" TargetMode="External"/><Relationship Id="rId9" Type="http://schemas.openxmlformats.org/officeDocument/2006/relationships/hyperlink" Target="https://terrazone.io/nist-sp-800-2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113" name="Rectangle 410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Network Protection: How to Secure a Network in 13 Steps.">
            <a:extLst>
              <a:ext uri="{FF2B5EF4-FFF2-40B4-BE49-F238E27FC236}">
                <a16:creationId xmlns:a16="http://schemas.microsoft.com/office/drawing/2014/main" id="{1CA58223-804D-B8FE-E9A0-04C69255CE1A}"/>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a:stretch>
            <a:fill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BB3925E-742D-C5E2-314A-81F0C895FA3D}"/>
              </a:ext>
            </a:extLst>
          </p:cNvPr>
          <p:cNvSpPr>
            <a:spLocks noGrp="1"/>
          </p:cNvSpPr>
          <p:nvPr>
            <p:ph type="ctrTitle"/>
          </p:nvPr>
        </p:nvSpPr>
        <p:spPr>
          <a:xfrm>
            <a:off x="1524000" y="1122362"/>
            <a:ext cx="9144000" cy="2900518"/>
          </a:xfrm>
        </p:spPr>
        <p:txBody>
          <a:bodyPr>
            <a:normAutofit/>
          </a:bodyPr>
          <a:lstStyle/>
          <a:p>
            <a:r>
              <a:rPr lang="en-US" sz="5100" b="0" i="0">
                <a:solidFill>
                  <a:srgbClr val="FFFFFF"/>
                </a:solidFill>
                <a:effectLst/>
                <a:latin typeface="fkGroteskNeue"/>
              </a:rPr>
              <a:t>Securing the Enterprise Network with Check Point GAIA: Part 2 Implementation Report</a:t>
            </a:r>
            <a:endParaRPr lang="en-GB" sz="5100">
              <a:solidFill>
                <a:srgbClr val="FFFFFF"/>
              </a:solidFill>
            </a:endParaRPr>
          </a:p>
        </p:txBody>
      </p:sp>
    </p:spTree>
    <p:extLst>
      <p:ext uri="{BB962C8B-B14F-4D97-AF65-F5344CB8AC3E}">
        <p14:creationId xmlns:p14="http://schemas.microsoft.com/office/powerpoint/2010/main" val="276631848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FCFAB8-9E9C-414D-9FCB-CECED12D5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921BC47-1DAA-41BD-BE0B-A61A59370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6C16827-9A48-4468-BE81-11EC18E0A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685800"/>
            <a:ext cx="4063908"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1256837" y="1371600"/>
            <a:ext cx="2908763" cy="4114801"/>
          </a:xfrm>
        </p:spPr>
        <p:txBody>
          <a:bodyPr>
            <a:normAutofit/>
          </a:bodyPr>
          <a:lstStyle/>
          <a:p>
            <a:pPr algn="ctr"/>
            <a:r>
              <a:rPr lang="en-GB" sz="3200">
                <a:solidFill>
                  <a:schemeClr val="bg1">
                    <a:alpha val="60000"/>
                  </a:schemeClr>
                </a:solidFill>
              </a:rPr>
              <a:t>INDEX</a:t>
            </a: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4749709" y="685801"/>
            <a:ext cx="7122251" cy="5486399"/>
          </a:xfrm>
        </p:spPr>
        <p:txBody>
          <a:bodyPr anchor="ctr">
            <a:normAutofit/>
          </a:bodyPr>
          <a:lstStyle/>
          <a:p>
            <a:pPr>
              <a:buFont typeface="+mj-lt"/>
              <a:buAutoNum type="arabicPeriod"/>
            </a:pPr>
            <a:r>
              <a:rPr lang="en-GB" sz="1700" dirty="0">
                <a:solidFill>
                  <a:schemeClr val="bg1"/>
                </a:solidFill>
              </a:rPr>
              <a:t>INTRODUCTIION</a:t>
            </a:r>
          </a:p>
          <a:p>
            <a:pPr>
              <a:buFont typeface="+mj-lt"/>
              <a:buAutoNum type="arabicPeriod"/>
            </a:pPr>
            <a:r>
              <a:rPr lang="en-GB" sz="1700" dirty="0">
                <a:solidFill>
                  <a:schemeClr val="bg1"/>
                </a:solidFill>
              </a:rPr>
              <a:t>ENTERPRISE NETWORK OVERVIEW</a:t>
            </a:r>
          </a:p>
          <a:p>
            <a:pPr>
              <a:buFont typeface="+mj-lt"/>
              <a:buAutoNum type="arabicPeriod"/>
            </a:pPr>
            <a:r>
              <a:rPr lang="en-GB" sz="1700" dirty="0">
                <a:solidFill>
                  <a:schemeClr val="bg1"/>
                </a:solidFill>
              </a:rPr>
              <a:t>SMS DEPLOYMENT (GAIA OS)</a:t>
            </a:r>
          </a:p>
          <a:p>
            <a:pPr>
              <a:buFont typeface="+mj-lt"/>
              <a:buAutoNum type="arabicPeriod"/>
            </a:pPr>
            <a:r>
              <a:rPr lang="en-GB" sz="1700" dirty="0">
                <a:solidFill>
                  <a:schemeClr val="bg1"/>
                </a:solidFill>
              </a:rPr>
              <a:t>SMARTCONSOLE INSTALLATION AND CONNECTION</a:t>
            </a:r>
          </a:p>
          <a:p>
            <a:pPr>
              <a:buFont typeface="+mj-lt"/>
              <a:buAutoNum type="arabicPeriod"/>
            </a:pPr>
            <a:r>
              <a:rPr lang="en-GB" sz="1700" dirty="0">
                <a:solidFill>
                  <a:schemeClr val="bg1"/>
                </a:solidFill>
              </a:rPr>
              <a:t>GATEWAY OBJECT CREATION AND SIC</a:t>
            </a:r>
          </a:p>
          <a:p>
            <a:pPr>
              <a:buFont typeface="+mj-lt"/>
              <a:buAutoNum type="arabicPeriod"/>
            </a:pPr>
            <a:r>
              <a:rPr lang="en-GB" sz="1700" dirty="0">
                <a:solidFill>
                  <a:schemeClr val="bg1"/>
                </a:solidFill>
              </a:rPr>
              <a:t>LICENSING AND MANAGEMENT VERIFICATION</a:t>
            </a:r>
          </a:p>
          <a:p>
            <a:pPr>
              <a:buFont typeface="+mj-lt"/>
              <a:buAutoNum type="arabicPeriod"/>
            </a:pPr>
            <a:r>
              <a:rPr lang="en-GB" sz="1700" dirty="0">
                <a:solidFill>
                  <a:schemeClr val="bg1"/>
                </a:solidFill>
              </a:rPr>
              <a:t>FIREWALL POLICY DESIGN – PRINCIPLES</a:t>
            </a:r>
          </a:p>
          <a:p>
            <a:pPr>
              <a:buFont typeface="+mj-lt"/>
              <a:buAutoNum type="arabicPeriod"/>
            </a:pPr>
            <a:r>
              <a:rPr lang="en-GB" sz="1700" dirty="0">
                <a:solidFill>
                  <a:schemeClr val="bg1"/>
                </a:solidFill>
              </a:rPr>
              <a:t>INBOUND TRAFFIC CONTROLS</a:t>
            </a:r>
          </a:p>
          <a:p>
            <a:pPr>
              <a:buFont typeface="+mj-lt"/>
              <a:buAutoNum type="arabicPeriod"/>
            </a:pPr>
            <a:r>
              <a:rPr lang="en-GB" sz="1700" dirty="0">
                <a:solidFill>
                  <a:schemeClr val="bg1"/>
                </a:solidFill>
              </a:rPr>
              <a:t>OUTBOUND TRAFFIC CONTROLS</a:t>
            </a:r>
          </a:p>
          <a:p>
            <a:pPr>
              <a:buFont typeface="+mj-lt"/>
              <a:buAutoNum type="arabicPeriod"/>
            </a:pPr>
            <a:r>
              <a:rPr lang="en-GB" sz="1700" dirty="0">
                <a:solidFill>
                  <a:schemeClr val="bg1"/>
                </a:solidFill>
              </a:rPr>
              <a:t>SERVICE-SPECIFIC FIREWALL RULES AND TESTING</a:t>
            </a:r>
          </a:p>
          <a:p>
            <a:pPr>
              <a:buFont typeface="+mj-lt"/>
              <a:buAutoNum type="arabicPeriod"/>
            </a:pPr>
            <a:r>
              <a:rPr lang="en-GB" sz="1700" dirty="0">
                <a:solidFill>
                  <a:schemeClr val="bg1"/>
                </a:solidFill>
              </a:rPr>
              <a:t>ADVANCED SECURITY ENHANCEMENTS BEYOND BASELINE FIREWALLING</a:t>
            </a:r>
          </a:p>
          <a:p>
            <a:pPr>
              <a:buFont typeface="+mj-lt"/>
              <a:buAutoNum type="arabicPeriod"/>
            </a:pPr>
            <a:r>
              <a:rPr lang="en-GB" sz="1700" dirty="0">
                <a:solidFill>
                  <a:schemeClr val="bg1"/>
                </a:solidFill>
              </a:rPr>
              <a:t>VALIDATION AND TESTING</a:t>
            </a:r>
          </a:p>
          <a:p>
            <a:pPr>
              <a:buFont typeface="+mj-lt"/>
              <a:buAutoNum type="arabicPeriod"/>
            </a:pPr>
            <a:r>
              <a:rPr lang="en-GB" sz="1700" dirty="0">
                <a:solidFill>
                  <a:schemeClr val="bg1"/>
                </a:solidFill>
              </a:rPr>
              <a:t>KEY ACHIEVEMENTS AND PATH FORWARD</a:t>
            </a:r>
          </a:p>
          <a:p>
            <a:pPr>
              <a:buFont typeface="+mj-lt"/>
              <a:buAutoNum type="arabicPeriod"/>
            </a:pPr>
            <a:r>
              <a:rPr lang="en-GB" sz="1700" dirty="0">
                <a:solidFill>
                  <a:schemeClr val="bg1"/>
                </a:solidFill>
              </a:rPr>
              <a:t>REFERENCES</a:t>
            </a:r>
          </a:p>
        </p:txBody>
      </p:sp>
    </p:spTree>
    <p:extLst>
      <p:ext uri="{BB962C8B-B14F-4D97-AF65-F5344CB8AC3E}">
        <p14:creationId xmlns:p14="http://schemas.microsoft.com/office/powerpoint/2010/main" val="1811976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at Is Network Security? Definition, Types, and Best Practices in 2024">
            <a:extLst>
              <a:ext uri="{FF2B5EF4-FFF2-40B4-BE49-F238E27FC236}">
                <a16:creationId xmlns:a16="http://schemas.microsoft.com/office/drawing/2014/main" id="{9479DE4C-23F8-A11C-8A5B-5A97ECEC6ED5}"/>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841249" y="941832"/>
            <a:ext cx="10506456" cy="2057400"/>
          </a:xfrm>
        </p:spPr>
        <p:txBody>
          <a:bodyPr anchor="b">
            <a:normAutofit/>
          </a:bodyPr>
          <a:lstStyle/>
          <a:p>
            <a:r>
              <a:rPr lang="en-GB" sz="5000" dirty="0">
                <a:solidFill>
                  <a:schemeClr val="bg1"/>
                </a:solidFill>
              </a:rPr>
              <a:t>INTRODUCTION</a:t>
            </a:r>
          </a:p>
        </p:txBody>
      </p:sp>
      <p:sp>
        <p:nvSpPr>
          <p:cNvPr id="3081" name="Rectangle 308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83" name="Rectangle 308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841248" y="3502152"/>
            <a:ext cx="10506456" cy="2670048"/>
          </a:xfrm>
        </p:spPr>
        <p:txBody>
          <a:bodyPr>
            <a:normAutofit/>
          </a:bodyPr>
          <a:lstStyle/>
          <a:p>
            <a:pPr>
              <a:buFont typeface="Arial" panose="020B0604020202020204" pitchFamily="34" charset="0"/>
              <a:buChar char="•"/>
            </a:pPr>
            <a:r>
              <a:rPr lang="en-GB" sz="2000" b="0" i="0" dirty="0">
                <a:solidFill>
                  <a:schemeClr val="bg1"/>
                </a:solidFill>
                <a:effectLst/>
                <a:latin typeface="fkGroteskNeue"/>
              </a:rPr>
              <a:t>Centralized SMS Management Implemented​</a:t>
            </a:r>
          </a:p>
          <a:p>
            <a:pPr>
              <a:buFont typeface="Arial" panose="020B0604020202020204" pitchFamily="34" charset="0"/>
              <a:buChar char="•"/>
            </a:pPr>
            <a:r>
              <a:rPr lang="en-GB" sz="2000" b="0" i="0" dirty="0">
                <a:solidFill>
                  <a:schemeClr val="bg1"/>
                </a:solidFill>
                <a:effectLst/>
                <a:latin typeface="fkGroteskNeue"/>
              </a:rPr>
              <a:t>Default-Deny Firewall Policy Deployed​</a:t>
            </a:r>
          </a:p>
          <a:p>
            <a:pPr>
              <a:buFont typeface="Arial" panose="020B0604020202020204" pitchFamily="34" charset="0"/>
              <a:buChar char="•"/>
            </a:pPr>
            <a:r>
              <a:rPr lang="en-GB" sz="2000" b="0" i="0" dirty="0">
                <a:solidFill>
                  <a:schemeClr val="bg1"/>
                </a:solidFill>
                <a:effectLst/>
                <a:latin typeface="fkGroteskNeue"/>
              </a:rPr>
              <a:t>5 Security Enhancements: IPS, Anti-Malware, Identity-Based Access​</a:t>
            </a:r>
          </a:p>
          <a:p>
            <a:pPr>
              <a:buFont typeface="Arial" panose="020B0604020202020204" pitchFamily="34" charset="0"/>
              <a:buChar char="•"/>
            </a:pPr>
            <a:r>
              <a:rPr lang="en-GB" sz="2000" b="0" i="0" dirty="0">
                <a:solidFill>
                  <a:schemeClr val="bg1"/>
                </a:solidFill>
                <a:effectLst/>
                <a:latin typeface="fkGroteskNeue"/>
              </a:rPr>
              <a:t>100% Connectivity &amp; SIC Authentication Verified​</a:t>
            </a:r>
          </a:p>
          <a:p>
            <a:pPr>
              <a:buFont typeface="Arial" panose="020B0604020202020204" pitchFamily="34" charset="0"/>
              <a:buChar char="•"/>
            </a:pPr>
            <a:r>
              <a:rPr lang="en-GB" sz="2000" b="0" i="0" dirty="0">
                <a:solidFill>
                  <a:schemeClr val="bg1"/>
                </a:solidFill>
                <a:effectLst/>
                <a:latin typeface="fkGroteskNeue"/>
              </a:rPr>
              <a:t>Benefits: Centralized Control, Reduced Unauthorized Traffic, Improved Auditability</a:t>
            </a:r>
          </a:p>
          <a:p>
            <a:endParaRPr lang="en-GB" sz="2000" dirty="0">
              <a:solidFill>
                <a:schemeClr val="bg1"/>
              </a:solidFill>
            </a:endParaRPr>
          </a:p>
        </p:txBody>
      </p:sp>
    </p:spTree>
    <p:extLst>
      <p:ext uri="{BB962C8B-B14F-4D97-AF65-F5344CB8AC3E}">
        <p14:creationId xmlns:p14="http://schemas.microsoft.com/office/powerpoint/2010/main" val="3439874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0" name="Rectangle 9">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755484" y="739835"/>
            <a:ext cx="3702580" cy="1616203"/>
          </a:xfrm>
        </p:spPr>
        <p:txBody>
          <a:bodyPr anchor="b">
            <a:normAutofit/>
          </a:bodyPr>
          <a:lstStyle/>
          <a:p>
            <a:r>
              <a:rPr lang="en-GB" sz="3200" b="0" i="0">
                <a:solidFill>
                  <a:srgbClr val="FFFFFF"/>
                </a:solidFill>
                <a:effectLst/>
                <a:latin typeface="fkGroteskNeue"/>
              </a:rPr>
              <a:t>ENTERPRISE NETWORK OVERVIEW</a:t>
            </a:r>
            <a:endParaRPr lang="en-GB" sz="3200">
              <a:solidFill>
                <a:srgbClr val="FFFFFF"/>
              </a:solidFill>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755484" y="2459116"/>
            <a:ext cx="3702579" cy="3524823"/>
          </a:xfrm>
        </p:spPr>
        <p:txBody>
          <a:bodyPr>
            <a:normAutofit/>
          </a:bodyPr>
          <a:lstStyle/>
          <a:p>
            <a:pPr>
              <a:buFont typeface="Arial" panose="020B0604020202020204" pitchFamily="34" charset="0"/>
              <a:buChar char="•"/>
            </a:pPr>
            <a:r>
              <a:rPr lang="en-US" sz="1900" b="0" i="0" dirty="0">
                <a:solidFill>
                  <a:srgbClr val="FFFFFF"/>
                </a:solidFill>
                <a:effectLst/>
                <a:latin typeface="fkGroteskNeue"/>
              </a:rPr>
              <a:t>Two-Site Architecture Connected via A-GW​</a:t>
            </a:r>
          </a:p>
          <a:p>
            <a:pPr>
              <a:buFont typeface="Arial" panose="020B0604020202020204" pitchFamily="34" charset="0"/>
              <a:buChar char="•"/>
            </a:pPr>
            <a:r>
              <a:rPr lang="en-US" sz="1900" b="0" i="0" dirty="0">
                <a:solidFill>
                  <a:srgbClr val="FFFFFF"/>
                </a:solidFill>
                <a:effectLst/>
                <a:latin typeface="fkGroteskNeue"/>
              </a:rPr>
              <a:t>Management Plane: 10.1.1.0/24 (SMS, GUI, Gateway)​</a:t>
            </a:r>
          </a:p>
          <a:p>
            <a:pPr>
              <a:buFont typeface="Arial" panose="020B0604020202020204" pitchFamily="34" charset="0"/>
              <a:buChar char="•"/>
            </a:pPr>
            <a:r>
              <a:rPr lang="en-US" sz="1900" b="0" i="0" dirty="0">
                <a:solidFill>
                  <a:srgbClr val="FFFFFF"/>
                </a:solidFill>
                <a:effectLst/>
                <a:latin typeface="fkGroteskNeue"/>
              </a:rPr>
              <a:t>Threats: Unauthorized In/Outbound Traffic, Lack of Centralized Control​</a:t>
            </a:r>
          </a:p>
          <a:p>
            <a:pPr>
              <a:buFont typeface="Arial" panose="020B0604020202020204" pitchFamily="34" charset="0"/>
              <a:buChar char="•"/>
            </a:pPr>
            <a:r>
              <a:rPr lang="en-US" sz="1900" b="0" i="0" dirty="0">
                <a:solidFill>
                  <a:srgbClr val="FFFFFF"/>
                </a:solidFill>
                <a:effectLst/>
                <a:latin typeface="fkGroteskNeue"/>
              </a:rPr>
              <a:t>Security Boundaries: Management, Gateway Enforcement, Inter-Site, Business Services</a:t>
            </a:r>
          </a:p>
          <a:p>
            <a:endParaRPr lang="en-GB" sz="1900" dirty="0">
              <a:solidFill>
                <a:srgbClr val="FFFFFF"/>
              </a:solidFill>
            </a:endParaRPr>
          </a:p>
        </p:txBody>
      </p:sp>
      <p:pic>
        <p:nvPicPr>
          <p:cNvPr id="4" name="image5.jpg">
            <a:extLst>
              <a:ext uri="{FF2B5EF4-FFF2-40B4-BE49-F238E27FC236}">
                <a16:creationId xmlns:a16="http://schemas.microsoft.com/office/drawing/2014/main" id="{776B0B27-C587-990C-DF10-86A046BA5D2C}"/>
              </a:ext>
            </a:extLst>
          </p:cNvPr>
          <p:cNvPicPr/>
          <p:nvPr/>
        </p:nvPicPr>
        <p:blipFill rotWithShape="1">
          <a:blip r:embed="rId3"/>
          <a:srcRect t="8972"/>
          <a:stretch/>
        </p:blipFill>
        <p:spPr>
          <a:xfrm>
            <a:off x="6029514" y="1731908"/>
            <a:ext cx="5407002" cy="3765269"/>
          </a:xfrm>
          <a:prstGeom prst="rect">
            <a:avLst/>
          </a:prstGeom>
        </p:spPr>
      </p:pic>
    </p:spTree>
    <p:extLst>
      <p:ext uri="{BB962C8B-B14F-4D97-AF65-F5344CB8AC3E}">
        <p14:creationId xmlns:p14="http://schemas.microsoft.com/office/powerpoint/2010/main" val="1787516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50F5B9-399F-4FAD-AE6C-ED65F9A43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841248" y="510047"/>
            <a:ext cx="3300984" cy="1645920"/>
          </a:xfrm>
        </p:spPr>
        <p:txBody>
          <a:bodyPr>
            <a:normAutofit/>
          </a:bodyPr>
          <a:lstStyle/>
          <a:p>
            <a:r>
              <a:rPr lang="en-GB" sz="2800" b="0" i="0">
                <a:effectLst/>
                <a:latin typeface="fkGroteskNeue"/>
              </a:rPr>
              <a:t>SMS DEPLOYMENT (GAIA OS)</a:t>
            </a:r>
            <a:endParaRPr lang="en-GB" sz="2800"/>
          </a:p>
        </p:txBody>
      </p:sp>
      <p:sp>
        <p:nvSpPr>
          <p:cNvPr id="19" name="Rectangle 14">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6">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108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4581144" y="510047"/>
            <a:ext cx="6858000" cy="1645920"/>
          </a:xfrm>
        </p:spPr>
        <p:txBody>
          <a:bodyPr anchor="ctr">
            <a:normAutofit/>
          </a:bodyPr>
          <a:lstStyle/>
          <a:p>
            <a:pPr>
              <a:buFont typeface="Arial" panose="020B0604020202020204" pitchFamily="34" charset="0"/>
              <a:buChar char="•"/>
            </a:pPr>
            <a:r>
              <a:rPr lang="en-GB" sz="1100" b="0" i="0" dirty="0">
                <a:effectLst/>
                <a:latin typeface="fkGroteskNeue"/>
              </a:rPr>
              <a:t>Installation: Gaia R81.20 Boot → Keyboard Settings → IP Configuration​</a:t>
            </a:r>
          </a:p>
          <a:p>
            <a:pPr>
              <a:buFont typeface="Arial" panose="020B0604020202020204" pitchFamily="34" charset="0"/>
              <a:buChar char="•"/>
            </a:pPr>
            <a:r>
              <a:rPr lang="en-GB" sz="1100" b="0" i="0" dirty="0">
                <a:effectLst/>
                <a:latin typeface="fkGroteskNeue"/>
              </a:rPr>
              <a:t>Management Interface: eth0 | IP: 10.1.1.101/24, Gateway: 10.1.1.1 ​</a:t>
            </a:r>
          </a:p>
          <a:p>
            <a:pPr>
              <a:buFont typeface="Arial" panose="020B0604020202020204" pitchFamily="34" charset="0"/>
              <a:buChar char="•"/>
            </a:pPr>
            <a:r>
              <a:rPr lang="en-GB" sz="1100" b="0" i="0" dirty="0">
                <a:effectLst/>
                <a:latin typeface="fkGroteskNeue"/>
              </a:rPr>
              <a:t>Admin Account: </a:t>
            </a:r>
            <a:r>
              <a:rPr lang="en-GB" sz="1100" b="0" i="0" dirty="0" err="1">
                <a:effectLst/>
                <a:latin typeface="fkGroteskNeue"/>
              </a:rPr>
              <a:t>cpadmin</a:t>
            </a:r>
            <a:r>
              <a:rPr lang="en-GB" sz="1100" b="0" i="0" dirty="0">
                <a:effectLst/>
                <a:latin typeface="fkGroteskNeue"/>
              </a:rPr>
              <a:t> with Network Restrictions (10.1.1.0/24)​</a:t>
            </a:r>
          </a:p>
          <a:p>
            <a:pPr>
              <a:buFont typeface="Arial" panose="020B0604020202020204" pitchFamily="34" charset="0"/>
              <a:buChar char="•"/>
            </a:pPr>
            <a:r>
              <a:rPr lang="en-GB" sz="1100" b="0" i="0" dirty="0">
                <a:effectLst/>
                <a:latin typeface="fkGroteskNeue"/>
              </a:rPr>
              <a:t>Hardening: Inactivity Timeout 720 min </a:t>
            </a:r>
            <a:r>
              <a:rPr lang="en-GB" sz="1100" dirty="0">
                <a:latin typeface="fkGroteskNeue"/>
              </a:rPr>
              <a:t>- </a:t>
            </a:r>
            <a:r>
              <a:rPr lang="en-GB" sz="1100" b="0" i="0" dirty="0">
                <a:effectLst/>
                <a:latin typeface="fkGroteskNeue"/>
              </a:rPr>
              <a:t>Web Session Configuration ​</a:t>
            </a:r>
          </a:p>
          <a:p>
            <a:pPr>
              <a:buFont typeface="Arial" panose="020B0604020202020204" pitchFamily="34" charset="0"/>
              <a:buChar char="•"/>
            </a:pPr>
            <a:r>
              <a:rPr lang="en-GB" sz="1100" b="0" i="0" dirty="0">
                <a:effectLst/>
                <a:latin typeface="fkGroteskNeue"/>
              </a:rPr>
              <a:t>API Readiness:  Verified</a:t>
            </a:r>
            <a:br>
              <a:rPr lang="en-GB" sz="1100" dirty="0"/>
            </a:br>
            <a:endParaRPr lang="en-GB" sz="1100" dirty="0"/>
          </a:p>
        </p:txBody>
      </p:sp>
      <p:pic>
        <p:nvPicPr>
          <p:cNvPr id="4" name="image9.png">
            <a:extLst>
              <a:ext uri="{FF2B5EF4-FFF2-40B4-BE49-F238E27FC236}">
                <a16:creationId xmlns:a16="http://schemas.microsoft.com/office/drawing/2014/main" id="{FCDC1212-9302-CA55-2CF0-AF1A5B3E4CE0}"/>
              </a:ext>
            </a:extLst>
          </p:cNvPr>
          <p:cNvPicPr/>
          <p:nvPr/>
        </p:nvPicPr>
        <p:blipFill>
          <a:blip r:embed="rId3"/>
          <a:stretch>
            <a:fillRect/>
          </a:stretch>
        </p:blipFill>
        <p:spPr>
          <a:xfrm>
            <a:off x="557784" y="2866883"/>
            <a:ext cx="3584448" cy="3118469"/>
          </a:xfrm>
          <a:prstGeom prst="rect">
            <a:avLst/>
          </a:prstGeom>
        </p:spPr>
      </p:pic>
      <p:pic>
        <p:nvPicPr>
          <p:cNvPr id="5" name="image15.png">
            <a:extLst>
              <a:ext uri="{FF2B5EF4-FFF2-40B4-BE49-F238E27FC236}">
                <a16:creationId xmlns:a16="http://schemas.microsoft.com/office/drawing/2014/main" id="{8A2C7F80-4B4A-54A6-D0CD-1E62DBEE6174}"/>
              </a:ext>
            </a:extLst>
          </p:cNvPr>
          <p:cNvPicPr/>
          <p:nvPr/>
        </p:nvPicPr>
        <p:blipFill>
          <a:blip r:embed="rId4"/>
          <a:stretch>
            <a:fillRect/>
          </a:stretch>
        </p:blipFill>
        <p:spPr>
          <a:xfrm>
            <a:off x="4347599" y="3225328"/>
            <a:ext cx="3584448" cy="2401579"/>
          </a:xfrm>
          <a:prstGeom prst="rect">
            <a:avLst/>
          </a:prstGeom>
        </p:spPr>
      </p:pic>
      <p:pic>
        <p:nvPicPr>
          <p:cNvPr id="6" name="image8.png" descr="A screenshot of a computer&#10;&#10;AI-generated content may be incorrect.">
            <a:extLst>
              <a:ext uri="{FF2B5EF4-FFF2-40B4-BE49-F238E27FC236}">
                <a16:creationId xmlns:a16="http://schemas.microsoft.com/office/drawing/2014/main" id="{2574EDEA-435F-D3C4-1AA1-8B5A13E83BA2}"/>
              </a:ext>
            </a:extLst>
          </p:cNvPr>
          <p:cNvPicPr/>
          <p:nvPr/>
        </p:nvPicPr>
        <p:blipFill>
          <a:blip r:embed="rId5"/>
          <a:stretch>
            <a:fillRect/>
          </a:stretch>
        </p:blipFill>
        <p:spPr>
          <a:xfrm>
            <a:off x="8137415" y="3256692"/>
            <a:ext cx="3584448" cy="2338852"/>
          </a:xfrm>
          <a:prstGeom prst="rect">
            <a:avLst/>
          </a:prstGeom>
        </p:spPr>
      </p:pic>
    </p:spTree>
    <p:extLst>
      <p:ext uri="{BB962C8B-B14F-4D97-AF65-F5344CB8AC3E}">
        <p14:creationId xmlns:p14="http://schemas.microsoft.com/office/powerpoint/2010/main" val="709401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14.png">
            <a:extLst>
              <a:ext uri="{FF2B5EF4-FFF2-40B4-BE49-F238E27FC236}">
                <a16:creationId xmlns:a16="http://schemas.microsoft.com/office/drawing/2014/main" id="{EF05A03C-F196-DB44-1CD5-51CCFE9B9408}"/>
              </a:ext>
            </a:extLst>
          </p:cNvPr>
          <p:cNvPicPr/>
          <p:nvPr/>
        </p:nvPicPr>
        <p:blipFill rotWithShape="1">
          <a:blip r:embed="rId3"/>
          <a:srcRect t="7012" r="-2" b="11139"/>
          <a:stretch>
            <a:fillRect/>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extLst>
            <a:ext uri="{53640926-AAD7-44D8-BBD7-CCE9431645EC}">
              <a14:shadowObscured xmlns:a14="http://schemas.microsoft.com/office/drawing/2010/main"/>
            </a:ext>
          </a:extLst>
        </p:spPr>
      </p:pic>
      <p:pic>
        <p:nvPicPr>
          <p:cNvPr id="5" name="image3.png" descr="A screenshot of a computer&#10;&#10;AI-generated content may be incorrect.">
            <a:extLst>
              <a:ext uri="{FF2B5EF4-FFF2-40B4-BE49-F238E27FC236}">
                <a16:creationId xmlns:a16="http://schemas.microsoft.com/office/drawing/2014/main" id="{0EFA3615-2215-FABF-FA9B-458C97D31FBA}"/>
              </a:ext>
            </a:extLst>
          </p:cNvPr>
          <p:cNvPicPr/>
          <p:nvPr/>
        </p:nvPicPr>
        <p:blipFill rotWithShape="1">
          <a:blip r:embed="rId4"/>
          <a:srcRect t="14851" r="-2" b="3300"/>
          <a:stretch>
            <a:fillRect/>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53640926-AAD7-44D8-BBD7-CCE9431645EC}">
              <a14:shadowObscured xmlns:a14="http://schemas.microsoft.com/office/drawing/2010/main"/>
            </a:ext>
          </a:extLst>
        </p:spPr>
      </p:pic>
      <p:sp useBgFill="1">
        <p:nvSpPr>
          <p:cNvPr id="21"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448056" y="859536"/>
            <a:ext cx="4832802" cy="1243584"/>
          </a:xfrm>
        </p:spPr>
        <p:txBody>
          <a:bodyPr>
            <a:normAutofit fontScale="90000"/>
          </a:bodyPr>
          <a:lstStyle/>
          <a:p>
            <a:r>
              <a:rPr lang="en-GB" sz="2900" b="0" i="0" dirty="0">
                <a:effectLst/>
                <a:latin typeface="fkGroteskNeue"/>
              </a:rPr>
              <a:t>SMARTCONSOLE INSTALLATION and CONNECTION</a:t>
            </a:r>
            <a:endParaRPr lang="en-GB" sz="2900" dirty="0"/>
          </a:p>
        </p:txBody>
      </p:sp>
      <p:sp>
        <p:nvSpPr>
          <p:cNvPr id="23"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448056" y="2512611"/>
            <a:ext cx="4832803" cy="3664351"/>
          </a:xfrm>
        </p:spPr>
        <p:txBody>
          <a:bodyPr>
            <a:normAutofit/>
          </a:bodyPr>
          <a:lstStyle/>
          <a:p>
            <a:pPr>
              <a:buFont typeface="Arial" panose="020B0604020202020204" pitchFamily="34" charset="0"/>
              <a:buChar char="•"/>
            </a:pPr>
            <a:r>
              <a:rPr lang="en-GB" sz="2000" b="0" i="0" dirty="0">
                <a:effectLst/>
                <a:latin typeface="fkGroteskNeue"/>
              </a:rPr>
              <a:t>Installation: EULA Acceptance → Destination Selection → Progress Completion​</a:t>
            </a:r>
          </a:p>
          <a:p>
            <a:pPr>
              <a:buFont typeface="Arial" panose="020B0604020202020204" pitchFamily="34" charset="0"/>
              <a:buChar char="•"/>
            </a:pPr>
            <a:r>
              <a:rPr lang="en-GB" sz="2000" b="0" i="0" dirty="0">
                <a:effectLst/>
                <a:latin typeface="fkGroteskNeue"/>
              </a:rPr>
              <a:t>SMS Connection: 10.1.1.101 </a:t>
            </a:r>
            <a:endParaRPr lang="en-GB" sz="2000" dirty="0">
              <a:latin typeface="fkGroteskNeue"/>
            </a:endParaRPr>
          </a:p>
          <a:p>
            <a:pPr lvl="1"/>
            <a:r>
              <a:rPr lang="en-GB" sz="1600" b="0" i="0" dirty="0">
                <a:effectLst/>
                <a:latin typeface="fkGroteskNeue"/>
              </a:rPr>
              <a:t>Credentials: </a:t>
            </a:r>
            <a:r>
              <a:rPr lang="en-GB" sz="1600" b="0" i="0" dirty="0" err="1">
                <a:effectLst/>
                <a:latin typeface="fkGroteskNeue"/>
              </a:rPr>
              <a:t>cpadmin</a:t>
            </a:r>
            <a:r>
              <a:rPr lang="en-GB" sz="1600" b="0" i="0" dirty="0">
                <a:effectLst/>
                <a:latin typeface="fkGroteskNeue"/>
              </a:rPr>
              <a:t> Account ​</a:t>
            </a:r>
          </a:p>
          <a:p>
            <a:pPr>
              <a:buFont typeface="Arial" panose="020B0604020202020204" pitchFamily="34" charset="0"/>
              <a:buChar char="•"/>
            </a:pPr>
            <a:r>
              <a:rPr lang="en-GB" sz="2000" b="0" i="0" dirty="0">
                <a:effectLst/>
                <a:latin typeface="fkGroteskNeue"/>
              </a:rPr>
              <a:t>Network Restriction: GUI Client Access Limited to 10.1.1.0/24​</a:t>
            </a:r>
          </a:p>
          <a:p>
            <a:pPr>
              <a:buFont typeface="Arial" panose="020B0604020202020204" pitchFamily="34" charset="0"/>
              <a:buChar char="•"/>
            </a:pPr>
            <a:r>
              <a:rPr lang="en-GB" sz="2000" b="0" i="0" dirty="0">
                <a:effectLst/>
                <a:latin typeface="fkGroteskNeue"/>
              </a:rPr>
              <a:t>Authentication Status: Authenticated Session Established​</a:t>
            </a:r>
          </a:p>
          <a:p>
            <a:pPr>
              <a:buFont typeface="Arial" panose="020B0604020202020204" pitchFamily="34" charset="0"/>
              <a:buChar char="•"/>
            </a:pPr>
            <a:r>
              <a:rPr lang="en-GB" sz="2000" b="0" i="0" dirty="0">
                <a:effectLst/>
                <a:latin typeface="fkGroteskNeue"/>
              </a:rPr>
              <a:t>Central Policy Management: Enabled via </a:t>
            </a:r>
            <a:r>
              <a:rPr lang="en-GB" sz="2000" b="0" i="0" dirty="0" err="1">
                <a:effectLst/>
                <a:latin typeface="fkGroteskNeue"/>
              </a:rPr>
              <a:t>SmartConsole</a:t>
            </a:r>
            <a:endParaRPr lang="en-GB" sz="2000" b="0" i="0" dirty="0">
              <a:effectLst/>
              <a:latin typeface="fkGroteskNeue"/>
            </a:endParaRPr>
          </a:p>
          <a:p>
            <a:endParaRPr lang="en-GB" sz="2000" dirty="0"/>
          </a:p>
        </p:txBody>
      </p:sp>
    </p:spTree>
    <p:extLst>
      <p:ext uri="{BB962C8B-B14F-4D97-AF65-F5344CB8AC3E}">
        <p14:creationId xmlns:p14="http://schemas.microsoft.com/office/powerpoint/2010/main" val="2026074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371094" y="1161288"/>
            <a:ext cx="3438144" cy="1239012"/>
          </a:xfrm>
        </p:spPr>
        <p:txBody>
          <a:bodyPr anchor="ctr">
            <a:normAutofit/>
          </a:bodyPr>
          <a:lstStyle/>
          <a:p>
            <a:r>
              <a:rPr lang="en-GB" sz="2800" b="0" i="0" dirty="0">
                <a:effectLst/>
                <a:latin typeface="fkGroteskNeue"/>
              </a:rPr>
              <a:t>GATEWAY OBJECT CREATION </a:t>
            </a:r>
            <a:r>
              <a:rPr lang="en-GB" sz="2800" dirty="0">
                <a:latin typeface="fkGroteskNeue"/>
              </a:rPr>
              <a:t>AND</a:t>
            </a:r>
            <a:r>
              <a:rPr lang="en-GB" sz="2800" b="0" i="0" dirty="0">
                <a:effectLst/>
                <a:latin typeface="fkGroteskNeue"/>
              </a:rPr>
              <a:t> SIC</a:t>
            </a:r>
            <a:endParaRPr lang="en-GB" sz="2800" dirty="0"/>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371094" y="2718054"/>
            <a:ext cx="4084578" cy="3207258"/>
          </a:xfrm>
        </p:spPr>
        <p:txBody>
          <a:bodyPr anchor="t">
            <a:normAutofit/>
          </a:bodyPr>
          <a:lstStyle/>
          <a:p>
            <a:pPr>
              <a:buFont typeface="Arial" panose="020B0604020202020204" pitchFamily="34" charset="0"/>
              <a:buChar char="•"/>
            </a:pPr>
            <a:r>
              <a:rPr lang="en-GB" sz="1400" b="0" i="0" dirty="0">
                <a:effectLst/>
                <a:latin typeface="fkGroteskNeue"/>
              </a:rPr>
              <a:t>Gateway Object: Name A-GW, Management IP: 10.1.1.1/24 ​</a:t>
            </a:r>
          </a:p>
          <a:p>
            <a:pPr>
              <a:buFont typeface="Arial" panose="020B0604020202020204" pitchFamily="34" charset="0"/>
              <a:buChar char="•"/>
            </a:pPr>
            <a:r>
              <a:rPr lang="en-GB" sz="1400" b="0" i="0" dirty="0">
                <a:effectLst/>
                <a:latin typeface="fkGroteskNeue"/>
              </a:rPr>
              <a:t>SIC Process: Generate Activation Key (Gateway) → Match in </a:t>
            </a:r>
            <a:r>
              <a:rPr lang="en-GB" sz="1400" b="0" i="0" dirty="0" err="1">
                <a:effectLst/>
                <a:latin typeface="fkGroteskNeue"/>
              </a:rPr>
              <a:t>SmartConsole</a:t>
            </a:r>
            <a:r>
              <a:rPr lang="en-GB" sz="1400" b="0" i="0" dirty="0">
                <a:effectLst/>
                <a:latin typeface="fkGroteskNeue"/>
              </a:rPr>
              <a:t>​</a:t>
            </a:r>
          </a:p>
          <a:p>
            <a:pPr>
              <a:buFont typeface="Arial" panose="020B0604020202020204" pitchFamily="34" charset="0"/>
              <a:buChar char="•"/>
            </a:pPr>
            <a:r>
              <a:rPr lang="en-GB" sz="1400" b="0" i="0" dirty="0">
                <a:effectLst/>
                <a:latin typeface="fkGroteskNeue"/>
              </a:rPr>
              <a:t>SIC Status: Communicating (Authenticated Channel Established)​</a:t>
            </a:r>
          </a:p>
          <a:p>
            <a:pPr>
              <a:buFont typeface="Arial" panose="020B0604020202020204" pitchFamily="34" charset="0"/>
              <a:buChar char="•"/>
            </a:pPr>
            <a:r>
              <a:rPr lang="en-GB" sz="1400" b="0" i="0" dirty="0">
                <a:effectLst/>
                <a:latin typeface="fkGroteskNeue"/>
              </a:rPr>
              <a:t>Security Benefit: Prevents Unauthorized Administrative Access and Policy Tampering​</a:t>
            </a:r>
          </a:p>
          <a:p>
            <a:pPr>
              <a:buFont typeface="Arial" panose="020B0604020202020204" pitchFamily="34" charset="0"/>
              <a:buChar char="•"/>
            </a:pPr>
            <a:r>
              <a:rPr lang="en-GB" sz="1400" b="0" i="0" dirty="0">
                <a:effectLst/>
                <a:latin typeface="fkGroteskNeue"/>
              </a:rPr>
              <a:t>Trusted Management Relationship: SMS ↔ Gateway Encrypted Communication</a:t>
            </a:r>
          </a:p>
          <a:p>
            <a:endParaRPr lang="en-GB" sz="1400" dirty="0"/>
          </a:p>
        </p:txBody>
      </p:sp>
      <p:pic>
        <p:nvPicPr>
          <p:cNvPr id="4" name="image4.png" descr="A screenshot of a computer&#10;&#10;AI-generated content may be incorrect.">
            <a:extLst>
              <a:ext uri="{FF2B5EF4-FFF2-40B4-BE49-F238E27FC236}">
                <a16:creationId xmlns:a16="http://schemas.microsoft.com/office/drawing/2014/main" id="{48A1C1FF-6733-B569-6924-52CB5A719095}"/>
              </a:ext>
            </a:extLst>
          </p:cNvPr>
          <p:cNvPicPr/>
          <p:nvPr/>
        </p:nvPicPr>
        <p:blipFill rotWithShape="1">
          <a:blip r:embed="rId3"/>
          <a:srcRect b="3699"/>
          <a:stretch>
            <a:fillRect/>
          </a:stretch>
        </p:blipFill>
        <p:spPr bwMode="auto">
          <a:xfrm>
            <a:off x="4901184" y="1604491"/>
            <a:ext cx="6922008" cy="3749602"/>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364208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EBC18B6-E5C3-4AD1-97A4-E6A3477A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612648" y="1078992"/>
            <a:ext cx="6272784" cy="1545336"/>
          </a:xfrm>
        </p:spPr>
        <p:txBody>
          <a:bodyPr anchor="b">
            <a:normAutofit fontScale="90000"/>
          </a:bodyPr>
          <a:lstStyle/>
          <a:p>
            <a:r>
              <a:rPr lang="en-GB" sz="4000" b="0" i="0" dirty="0">
                <a:effectLst/>
                <a:latin typeface="fkGroteskNeue"/>
              </a:rPr>
              <a:t>LICENSING </a:t>
            </a:r>
            <a:r>
              <a:rPr lang="en-GB" sz="4000" dirty="0">
                <a:latin typeface="fkGroteskNeue"/>
              </a:rPr>
              <a:t>AND</a:t>
            </a:r>
            <a:r>
              <a:rPr lang="en-GB" sz="4000" b="0" i="0" dirty="0">
                <a:effectLst/>
                <a:latin typeface="fkGroteskNeue"/>
              </a:rPr>
              <a:t> MANAGEMENT VERIFICATION</a:t>
            </a:r>
            <a:endParaRPr lang="en-GB" sz="4000" dirty="0"/>
          </a:p>
        </p:txBody>
      </p:sp>
      <p:sp>
        <p:nvSpPr>
          <p:cNvPr id="14" name="Rectangle 13">
            <a:extLst>
              <a:ext uri="{FF2B5EF4-FFF2-40B4-BE49-F238E27FC236}">
                <a16:creationId xmlns:a16="http://schemas.microsoft.com/office/drawing/2014/main" id="{136A4AB6-B72B-4CC6-ADCF-BE807B6C3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039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16.png">
            <a:extLst>
              <a:ext uri="{FF2B5EF4-FFF2-40B4-BE49-F238E27FC236}">
                <a16:creationId xmlns:a16="http://schemas.microsoft.com/office/drawing/2014/main" id="{304B89B1-8ED7-592C-7221-E1C52933CE7A}"/>
              </a:ext>
            </a:extLst>
          </p:cNvPr>
          <p:cNvPicPr/>
          <p:nvPr/>
        </p:nvPicPr>
        <p:blipFill rotWithShape="1">
          <a:blip r:embed="rId3"/>
          <a:srcRect t="1064" b="10588"/>
          <a:stretch>
            <a:fillRect/>
          </a:stretch>
        </p:blipFill>
        <p:spPr bwMode="auto">
          <a:xfrm>
            <a:off x="7684008" y="1"/>
            <a:ext cx="4507992" cy="2240280"/>
          </a:xfrm>
          <a:prstGeom prst="rect">
            <a:avLst/>
          </a:prstGeom>
          <a:extLst>
            <a:ext uri="{53640926-AAD7-44D8-BBD7-CCE9431645EC}">
              <a14:shadowObscured xmlns:a14="http://schemas.microsoft.com/office/drawing/2010/main"/>
            </a:ext>
          </a:extLst>
        </p:spPr>
      </p:pic>
      <p:sp>
        <p:nvSpPr>
          <p:cNvPr id="16" name="Rectangle 15">
            <a:extLst>
              <a:ext uri="{FF2B5EF4-FFF2-40B4-BE49-F238E27FC236}">
                <a16:creationId xmlns:a16="http://schemas.microsoft.com/office/drawing/2014/main" id="{B35D540D-9486-4236-952A-F72DC52D7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79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612648" y="3355848"/>
            <a:ext cx="6272784" cy="2825496"/>
          </a:xfrm>
        </p:spPr>
        <p:txBody>
          <a:bodyPr>
            <a:normAutofit/>
          </a:bodyPr>
          <a:lstStyle/>
          <a:p>
            <a:pPr>
              <a:buFont typeface="Arial" panose="020B0604020202020204" pitchFamily="34" charset="0"/>
              <a:buChar char="•"/>
            </a:pPr>
            <a:r>
              <a:rPr lang="en-GB" sz="1700" b="0" i="0" dirty="0" err="1">
                <a:effectLst/>
                <a:latin typeface="fkGroteskNeue"/>
              </a:rPr>
              <a:t>SmartUpdate</a:t>
            </a:r>
            <a:r>
              <a:rPr lang="en-GB" sz="1700" b="0" i="0" dirty="0">
                <a:effectLst/>
                <a:latin typeface="fkGroteskNeue"/>
              </a:rPr>
              <a:t> Workflow: Import License Files → Attach to Devices → Verify Status​</a:t>
            </a:r>
          </a:p>
          <a:p>
            <a:pPr>
              <a:buFont typeface="Arial" panose="020B0604020202020204" pitchFamily="34" charset="0"/>
              <a:buChar char="•"/>
            </a:pPr>
            <a:r>
              <a:rPr lang="en-GB" sz="1700" b="0" i="0" dirty="0">
                <a:effectLst/>
                <a:latin typeface="fkGroteskNeue"/>
              </a:rPr>
              <a:t>Device Licensing: A-SMS (Security Management), A-GW (Security Gateway) ​</a:t>
            </a:r>
          </a:p>
          <a:p>
            <a:pPr>
              <a:buFont typeface="Arial" panose="020B0604020202020204" pitchFamily="34" charset="0"/>
              <a:buChar char="•"/>
            </a:pPr>
            <a:r>
              <a:rPr lang="en-GB" sz="1700" b="0" i="0" dirty="0">
                <a:effectLst/>
                <a:latin typeface="fkGroteskNeue"/>
              </a:rPr>
              <a:t>License Status: Valid, Expiration Dates Tracked and Monitored ​</a:t>
            </a:r>
          </a:p>
          <a:p>
            <a:pPr>
              <a:buFont typeface="Arial" panose="020B0604020202020204" pitchFamily="34" charset="0"/>
              <a:buChar char="•"/>
            </a:pPr>
            <a:r>
              <a:rPr lang="en-GB" sz="1700" b="0" i="0" dirty="0">
                <a:effectLst/>
                <a:latin typeface="fkGroteskNeue"/>
              </a:rPr>
              <a:t>Compliance Report: Consolidated License Inventory (PDF Export with Timestamp)​</a:t>
            </a:r>
          </a:p>
          <a:p>
            <a:pPr>
              <a:buFont typeface="Arial" panose="020B0604020202020204" pitchFamily="34" charset="0"/>
              <a:buChar char="•"/>
            </a:pPr>
            <a:r>
              <a:rPr lang="en-GB" sz="1700" b="0" i="0" dirty="0">
                <a:effectLst/>
                <a:latin typeface="fkGroteskNeue"/>
              </a:rPr>
              <a:t>Governance Control: Software Blades and Capabilities Authorized and Licensed</a:t>
            </a:r>
          </a:p>
          <a:p>
            <a:endParaRPr lang="en-GB" sz="1700" dirty="0"/>
          </a:p>
        </p:txBody>
      </p:sp>
      <p:pic>
        <p:nvPicPr>
          <p:cNvPr id="4" name="image2.png" descr="A screenshot of a computer&#10;&#10;AI-generated content may be incorrect.">
            <a:extLst>
              <a:ext uri="{FF2B5EF4-FFF2-40B4-BE49-F238E27FC236}">
                <a16:creationId xmlns:a16="http://schemas.microsoft.com/office/drawing/2014/main" id="{4DA60344-005C-CC5C-757A-68A80EF4005C}"/>
              </a:ext>
            </a:extLst>
          </p:cNvPr>
          <p:cNvPicPr/>
          <p:nvPr/>
        </p:nvPicPr>
        <p:blipFill rotWithShape="1">
          <a:blip r:embed="rId4"/>
          <a:srcRect t="7098" b="4554"/>
          <a:stretch>
            <a:fillRect/>
          </a:stretch>
        </p:blipFill>
        <p:spPr bwMode="auto">
          <a:xfrm>
            <a:off x="7684008" y="2308860"/>
            <a:ext cx="4507992" cy="2240280"/>
          </a:xfrm>
          <a:prstGeom prst="rect">
            <a:avLst/>
          </a:prstGeom>
          <a:extLst>
            <a:ext uri="{53640926-AAD7-44D8-BBD7-CCE9431645EC}">
              <a14:shadowObscured xmlns:a14="http://schemas.microsoft.com/office/drawing/2010/main"/>
            </a:ext>
          </a:extLst>
        </p:spPr>
      </p:pic>
      <p:pic>
        <p:nvPicPr>
          <p:cNvPr id="7" name="image6.png" descr="A screenshot of a computer&#10;&#10;AI-generated content may be incorrect.">
            <a:extLst>
              <a:ext uri="{FF2B5EF4-FFF2-40B4-BE49-F238E27FC236}">
                <a16:creationId xmlns:a16="http://schemas.microsoft.com/office/drawing/2014/main" id="{993DC1C0-FAB5-7411-EF52-73746C8EBC84}"/>
              </a:ext>
            </a:extLst>
          </p:cNvPr>
          <p:cNvPicPr/>
          <p:nvPr/>
        </p:nvPicPr>
        <p:blipFill rotWithShape="1">
          <a:blip r:embed="rId5"/>
          <a:srcRect t="3657" b="7995"/>
          <a:stretch>
            <a:fillRect/>
          </a:stretch>
        </p:blipFill>
        <p:spPr bwMode="auto">
          <a:xfrm>
            <a:off x="7684008" y="4617720"/>
            <a:ext cx="4507992" cy="224028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932949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612648" y="1078992"/>
            <a:ext cx="6268770" cy="1536192"/>
          </a:xfrm>
        </p:spPr>
        <p:txBody>
          <a:bodyPr anchor="b">
            <a:normAutofit/>
          </a:bodyPr>
          <a:lstStyle/>
          <a:p>
            <a:r>
              <a:rPr lang="en-GB" sz="5200" b="0" i="0">
                <a:effectLst/>
                <a:latin typeface="fkGroteskNeue"/>
              </a:rPr>
              <a:t>FIREWALL POLICY DESIGN - PRINCIPLES</a:t>
            </a:r>
            <a:endParaRPr lang="en-GB" sz="5200"/>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615458" y="3355848"/>
            <a:ext cx="6268770" cy="2825496"/>
          </a:xfrm>
        </p:spPr>
        <p:txBody>
          <a:bodyPr>
            <a:normAutofit/>
          </a:bodyPr>
          <a:lstStyle/>
          <a:p>
            <a:pPr>
              <a:buFont typeface="Arial" panose="020B0604020202020204" pitchFamily="34" charset="0"/>
              <a:buChar char="•"/>
            </a:pPr>
            <a:r>
              <a:rPr lang="en-GB" sz="1700" b="0" i="0" dirty="0">
                <a:effectLst/>
                <a:latin typeface="fkGroteskNeue"/>
              </a:rPr>
              <a:t>Default-Deny Model: Only Explicitly Authorized Traffic Allowed​</a:t>
            </a:r>
          </a:p>
          <a:p>
            <a:pPr>
              <a:buFont typeface="Arial" panose="020B0604020202020204" pitchFamily="34" charset="0"/>
              <a:buChar char="•"/>
            </a:pPr>
            <a:r>
              <a:rPr lang="en-GB" sz="1700" b="0" i="0" dirty="0">
                <a:effectLst/>
                <a:latin typeface="fkGroteskNeue"/>
              </a:rPr>
              <a:t>Rule Ordering: Most Specific Rules (Top) → Broad Allows (Middle) → </a:t>
            </a:r>
            <a:r>
              <a:rPr lang="en-GB" sz="1700" b="0" i="0" dirty="0" err="1">
                <a:effectLst/>
                <a:latin typeface="fkGroteskNeue"/>
              </a:rPr>
              <a:t>Cleanup</a:t>
            </a:r>
            <a:r>
              <a:rPr lang="en-GB" sz="1700" b="0" i="0" dirty="0">
                <a:effectLst/>
                <a:latin typeface="fkGroteskNeue"/>
              </a:rPr>
              <a:t> Rule (Bottom)​</a:t>
            </a:r>
          </a:p>
          <a:p>
            <a:pPr>
              <a:buFont typeface="Arial" panose="020B0604020202020204" pitchFamily="34" charset="0"/>
              <a:buChar char="•"/>
            </a:pPr>
            <a:r>
              <a:rPr lang="en-GB" sz="1700" b="0" i="0" dirty="0">
                <a:effectLst/>
                <a:latin typeface="fkGroteskNeue"/>
              </a:rPr>
              <a:t>Object-First Design: Network Objects, Service Objects, User Identities (Reusable and Auditable) ​</a:t>
            </a:r>
          </a:p>
          <a:p>
            <a:pPr>
              <a:buFont typeface="Arial" panose="020B0604020202020204" pitchFamily="34" charset="0"/>
              <a:buChar char="•"/>
            </a:pPr>
            <a:r>
              <a:rPr lang="en-GB" sz="1700" b="0" i="0" dirty="0">
                <a:effectLst/>
                <a:latin typeface="fkGroteskNeue"/>
              </a:rPr>
              <a:t>Logging Strategy: Critical Allowances + All Denies + External-Facing Services​</a:t>
            </a:r>
          </a:p>
          <a:p>
            <a:pPr>
              <a:buFont typeface="Arial" panose="020B0604020202020204" pitchFamily="34" charset="0"/>
              <a:buChar char="•"/>
            </a:pPr>
            <a:r>
              <a:rPr lang="en-GB" sz="1700" b="0" i="0" dirty="0">
                <a:effectLst/>
                <a:latin typeface="fkGroteskNeue"/>
              </a:rPr>
              <a:t>Security Outcome: Low-Risk Changes, Complete Auditability, Clear Intent</a:t>
            </a:r>
          </a:p>
          <a:p>
            <a:endParaRPr lang="en-GB" sz="1700" dirty="0"/>
          </a:p>
        </p:txBody>
      </p:sp>
      <p:pic>
        <p:nvPicPr>
          <p:cNvPr id="5" name="Picture 4" descr="Top view of cubes connected with black lines">
            <a:extLst>
              <a:ext uri="{FF2B5EF4-FFF2-40B4-BE49-F238E27FC236}">
                <a16:creationId xmlns:a16="http://schemas.microsoft.com/office/drawing/2014/main" id="{8B708664-0EB8-8577-8716-2E51F63E7E62}"/>
              </a:ext>
            </a:extLst>
          </p:cNvPr>
          <p:cNvPicPr>
            <a:picLocks noChangeAspect="1"/>
          </p:cNvPicPr>
          <p:nvPr/>
        </p:nvPicPr>
        <p:blipFill>
          <a:blip r:embed="rId3"/>
          <a:srcRect l="30311" r="20389"/>
          <a:stretch>
            <a:fillRect/>
          </a:stretch>
        </p:blipFill>
        <p:spPr>
          <a:xfrm>
            <a:off x="7684006" y="10"/>
            <a:ext cx="4507993" cy="6857990"/>
          </a:xfrm>
          <a:prstGeom prst="rect">
            <a:avLst/>
          </a:prstGeom>
        </p:spPr>
      </p:pic>
    </p:spTree>
    <p:extLst>
      <p:ext uri="{BB962C8B-B14F-4D97-AF65-F5344CB8AC3E}">
        <p14:creationId xmlns:p14="http://schemas.microsoft.com/office/powerpoint/2010/main" val="2527935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429768" y="411480"/>
            <a:ext cx="11201400" cy="1106424"/>
          </a:xfrm>
        </p:spPr>
        <p:txBody>
          <a:bodyPr>
            <a:normAutofit/>
          </a:bodyPr>
          <a:lstStyle/>
          <a:p>
            <a:r>
              <a:rPr lang="en-GB" sz="3600" b="0" i="0">
                <a:effectLst/>
                <a:latin typeface="fkGroteskNeue"/>
              </a:rPr>
              <a:t>INBOUND TRAFFIC CONTROLS</a:t>
            </a:r>
            <a:endParaRPr lang="en-GB" sz="3600"/>
          </a:p>
        </p:txBody>
      </p:sp>
      <p:sp>
        <p:nvSpPr>
          <p:cNvPr id="11" name="Rectangle 10">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image10.png">
            <a:extLst>
              <a:ext uri="{FF2B5EF4-FFF2-40B4-BE49-F238E27FC236}">
                <a16:creationId xmlns:a16="http://schemas.microsoft.com/office/drawing/2014/main" id="{016BA770-4C4C-A68B-E062-5C181798F734}"/>
              </a:ext>
            </a:extLst>
          </p:cNvPr>
          <p:cNvPicPr/>
          <p:nvPr/>
        </p:nvPicPr>
        <p:blipFill rotWithShape="1">
          <a:blip r:embed="rId3"/>
          <a:srcRect l="2631" r="13938" b="-2"/>
          <a:stretch>
            <a:fillRect/>
          </a:stretch>
        </p:blipFill>
        <p:spPr bwMode="auto">
          <a:xfrm>
            <a:off x="429768" y="1721922"/>
            <a:ext cx="6704891" cy="4520559"/>
          </a:xfrm>
          <a:prstGeom prst="rect">
            <a:avLst/>
          </a:prstGeom>
          <a:extLst>
            <a:ext uri="{53640926-AAD7-44D8-BBD7-CCE9431645EC}">
              <a14:shadowObscured xmlns:a14="http://schemas.microsoft.com/office/drawing/2010/main"/>
            </a:ext>
          </a:extLst>
        </p:spPr>
      </p:pic>
      <p:sp useBgFill="1">
        <p:nvSpPr>
          <p:cNvPr id="13" name="Rectangle 12">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7938752" y="2020824"/>
            <a:ext cx="3455097" cy="3959352"/>
          </a:xfrm>
        </p:spPr>
        <p:txBody>
          <a:bodyPr anchor="ctr">
            <a:normAutofit/>
          </a:bodyPr>
          <a:lstStyle/>
          <a:p>
            <a:pPr>
              <a:buFont typeface="Arial" panose="020B0604020202020204" pitchFamily="34" charset="0"/>
              <a:buChar char="•"/>
            </a:pPr>
            <a:r>
              <a:rPr lang="en-GB" sz="1500" b="0" i="0" dirty="0">
                <a:effectLst/>
                <a:latin typeface="fkGroteskNeue"/>
              </a:rPr>
              <a:t>Management Access: 10.1.1.0/24 → SMS (10.1.1.101) | </a:t>
            </a:r>
            <a:r>
              <a:rPr lang="en-GB" sz="1500" b="0" i="0" dirty="0" err="1">
                <a:effectLst/>
                <a:latin typeface="fkGroteskNeue"/>
              </a:rPr>
              <a:t>SmartConsole</a:t>
            </a:r>
            <a:r>
              <a:rPr lang="en-GB" sz="1500" b="0" i="0" dirty="0">
                <a:effectLst/>
                <a:latin typeface="fkGroteskNeue"/>
              </a:rPr>
              <a:t> + Gaia Portal ​</a:t>
            </a:r>
          </a:p>
          <a:p>
            <a:pPr>
              <a:buFont typeface="Arial" panose="020B0604020202020204" pitchFamily="34" charset="0"/>
              <a:buChar char="•"/>
            </a:pPr>
            <a:r>
              <a:rPr lang="en-GB" sz="1500" b="0" i="0" dirty="0">
                <a:effectLst/>
                <a:latin typeface="fkGroteskNeue"/>
              </a:rPr>
              <a:t>SIC Communication: SMS ↔ Gateway (Trusted, Authenticated, Encrypted)​</a:t>
            </a:r>
          </a:p>
          <a:p>
            <a:pPr>
              <a:buFont typeface="Arial" panose="020B0604020202020204" pitchFamily="34" charset="0"/>
              <a:buChar char="•"/>
            </a:pPr>
            <a:r>
              <a:rPr lang="en-GB" sz="1500" b="0" i="0" dirty="0">
                <a:effectLst/>
                <a:latin typeface="fkGroteskNeue"/>
              </a:rPr>
              <a:t>Default Action: All Other Inbound Traffic → BLOCKED and LOGGED​</a:t>
            </a:r>
          </a:p>
          <a:p>
            <a:pPr>
              <a:buFont typeface="Arial" panose="020B0604020202020204" pitchFamily="34" charset="0"/>
              <a:buChar char="•"/>
            </a:pPr>
            <a:r>
              <a:rPr lang="en-GB" sz="1500" b="0" i="0" dirty="0">
                <a:effectLst/>
                <a:latin typeface="fkGroteskNeue"/>
              </a:rPr>
              <a:t>Justification: Minimizes Exposure, Restricts Admin Access by Network, Enforces Least Privilege ​</a:t>
            </a:r>
          </a:p>
          <a:p>
            <a:pPr>
              <a:buFont typeface="Arial" panose="020B0604020202020204" pitchFamily="34" charset="0"/>
              <a:buChar char="•"/>
            </a:pPr>
            <a:r>
              <a:rPr lang="en-GB" sz="1500" b="0" i="0" dirty="0">
                <a:effectLst/>
                <a:latin typeface="fkGroteskNeue"/>
              </a:rPr>
              <a:t>Evidence: </a:t>
            </a:r>
            <a:r>
              <a:rPr lang="en-GB" sz="1500" b="0" i="0" dirty="0" err="1">
                <a:effectLst/>
                <a:latin typeface="fkGroteskNeue"/>
              </a:rPr>
              <a:t>SmartConsole</a:t>
            </a:r>
            <a:r>
              <a:rPr lang="en-GB" sz="1500" b="0" i="0" dirty="0">
                <a:effectLst/>
                <a:latin typeface="fkGroteskNeue"/>
              </a:rPr>
              <a:t> Connection Logs, Firewall Rule Enforcement</a:t>
            </a:r>
          </a:p>
          <a:p>
            <a:endParaRPr lang="en-GB" sz="1500" dirty="0"/>
          </a:p>
        </p:txBody>
      </p:sp>
    </p:spTree>
    <p:extLst>
      <p:ext uri="{BB962C8B-B14F-4D97-AF65-F5344CB8AC3E}">
        <p14:creationId xmlns:p14="http://schemas.microsoft.com/office/powerpoint/2010/main" val="176556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6823878" y="741391"/>
            <a:ext cx="4491821" cy="1616203"/>
          </a:xfrm>
        </p:spPr>
        <p:txBody>
          <a:bodyPr anchor="b">
            <a:normAutofit/>
          </a:bodyPr>
          <a:lstStyle/>
          <a:p>
            <a:r>
              <a:rPr lang="en-GB" sz="3200" b="0" i="0">
                <a:effectLst/>
                <a:latin typeface="fkGroteskNeue"/>
              </a:rPr>
              <a:t>OUTBOUND TRAFFIC CONTROLS</a:t>
            </a:r>
            <a:endParaRPr lang="en-GB" sz="3200"/>
          </a:p>
        </p:txBody>
      </p:sp>
      <p:pic>
        <p:nvPicPr>
          <p:cNvPr id="5" name="Picture 4" descr="Illuminated server room panel">
            <a:extLst>
              <a:ext uri="{FF2B5EF4-FFF2-40B4-BE49-F238E27FC236}">
                <a16:creationId xmlns:a16="http://schemas.microsoft.com/office/drawing/2014/main" id="{4E91EC92-40F1-0392-2D64-D16E2420F4F5}"/>
              </a:ext>
            </a:extLst>
          </p:cNvPr>
          <p:cNvPicPr>
            <a:picLocks noChangeAspect="1"/>
          </p:cNvPicPr>
          <p:nvPr/>
        </p:nvPicPr>
        <p:blipFill>
          <a:blip r:embed="rId3"/>
          <a:srcRect l="16967" r="23699" b="-1"/>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6823878" y="2533476"/>
            <a:ext cx="4491820" cy="3447832"/>
          </a:xfrm>
        </p:spPr>
        <p:txBody>
          <a:bodyPr anchor="t">
            <a:normAutofit/>
          </a:bodyPr>
          <a:lstStyle/>
          <a:p>
            <a:pPr>
              <a:buFont typeface="Arial" panose="020B0604020202020204" pitchFamily="34" charset="0"/>
              <a:buChar char="•"/>
            </a:pPr>
            <a:r>
              <a:rPr lang="en-GB" sz="1700" b="0" i="0" dirty="0">
                <a:effectLst/>
                <a:latin typeface="fkGroteskNeue"/>
              </a:rPr>
              <a:t>DNS Resolution: SMS and Gateway → Configured DNS Servers (Operational Requirement)​</a:t>
            </a:r>
          </a:p>
          <a:p>
            <a:pPr>
              <a:buFont typeface="Arial" panose="020B0604020202020204" pitchFamily="34" charset="0"/>
              <a:buChar char="•"/>
            </a:pPr>
            <a:r>
              <a:rPr lang="en-GB" sz="1700" b="0" i="0" dirty="0">
                <a:effectLst/>
                <a:latin typeface="fkGroteskNeue"/>
              </a:rPr>
              <a:t>NTP Synchronization: SMS and Gateway → time1/time2.google.com (Accurate Logging and Authentication)​</a:t>
            </a:r>
          </a:p>
          <a:p>
            <a:pPr>
              <a:buFont typeface="Arial" panose="020B0604020202020204" pitchFamily="34" charset="0"/>
              <a:buChar char="•"/>
            </a:pPr>
            <a:r>
              <a:rPr lang="en-GB" sz="1700" b="0" i="0" dirty="0">
                <a:effectLst/>
                <a:latin typeface="fkGroteskNeue"/>
              </a:rPr>
              <a:t>Business-Justified Services: Only Documented Requirements Permitted​</a:t>
            </a:r>
          </a:p>
          <a:p>
            <a:pPr>
              <a:buFont typeface="Arial" panose="020B0604020202020204" pitchFamily="34" charset="0"/>
              <a:buChar char="•"/>
            </a:pPr>
            <a:r>
              <a:rPr lang="en-GB" sz="1700" b="0" i="0" dirty="0">
                <a:effectLst/>
                <a:latin typeface="fkGroteskNeue"/>
              </a:rPr>
              <a:t>High-Risk Services: BLOCKED (FTP, Telnet, Unencrypted Email, P2P)​</a:t>
            </a:r>
          </a:p>
          <a:p>
            <a:pPr>
              <a:buFont typeface="Arial" panose="020B0604020202020204" pitchFamily="34" charset="0"/>
              <a:buChar char="•"/>
            </a:pPr>
            <a:r>
              <a:rPr lang="en-GB" sz="1700" b="0" i="0" dirty="0">
                <a:effectLst/>
                <a:latin typeface="fkGroteskNeue"/>
              </a:rPr>
              <a:t>Default Outbound: DENY Unless Documented Business Need Exists</a:t>
            </a:r>
          </a:p>
          <a:p>
            <a:pPr marL="0" indent="0">
              <a:buNone/>
            </a:pPr>
            <a:endParaRPr lang="en-GB" sz="1700" dirty="0"/>
          </a:p>
        </p:txBody>
      </p:sp>
    </p:spTree>
    <p:extLst>
      <p:ext uri="{BB962C8B-B14F-4D97-AF65-F5344CB8AC3E}">
        <p14:creationId xmlns:p14="http://schemas.microsoft.com/office/powerpoint/2010/main" val="1078707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841248" y="334644"/>
            <a:ext cx="10509504" cy="1076914"/>
          </a:xfrm>
        </p:spPr>
        <p:txBody>
          <a:bodyPr anchor="ctr">
            <a:normAutofit/>
          </a:bodyPr>
          <a:lstStyle/>
          <a:p>
            <a:r>
              <a:rPr lang="en-GB" sz="4000" b="0" i="0" dirty="0">
                <a:effectLst/>
                <a:latin typeface="fkGroteskNeue"/>
              </a:rPr>
              <a:t>SERVICE-SPECIFIC FIREWALL RULES AND TESTING</a:t>
            </a:r>
            <a:endParaRPr lang="en-GB" sz="4000" dirty="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689C19FC-81A1-D699-A771-4409C8AF16AD}"/>
              </a:ext>
            </a:extLst>
          </p:cNvPr>
          <p:cNvGraphicFramePr>
            <a:graphicFrameLocks noGrp="1"/>
          </p:cNvGraphicFramePr>
          <p:nvPr>
            <p:ph idx="1"/>
            <p:extLst>
              <p:ext uri="{D42A27DB-BD31-4B8C-83A1-F6EECF244321}">
                <p14:modId xmlns:p14="http://schemas.microsoft.com/office/powerpoint/2010/main" val="1279111577"/>
              </p:ext>
            </p:extLst>
          </p:nvPr>
        </p:nvGraphicFramePr>
        <p:xfrm>
          <a:off x="838200" y="2145700"/>
          <a:ext cx="10506458" cy="3718746"/>
        </p:xfrm>
        <a:graphic>
          <a:graphicData uri="http://schemas.openxmlformats.org/drawingml/2006/table">
            <a:tbl>
              <a:tblPr firstRow="1" bandRow="1"/>
              <a:tblGrid>
                <a:gridCol w="2082344">
                  <a:extLst>
                    <a:ext uri="{9D8B030D-6E8A-4147-A177-3AD203B41FA5}">
                      <a16:colId xmlns:a16="http://schemas.microsoft.com/office/drawing/2014/main" val="3156898311"/>
                    </a:ext>
                  </a:extLst>
                </a:gridCol>
                <a:gridCol w="2478147">
                  <a:extLst>
                    <a:ext uri="{9D8B030D-6E8A-4147-A177-3AD203B41FA5}">
                      <a16:colId xmlns:a16="http://schemas.microsoft.com/office/drawing/2014/main" val="1459058864"/>
                    </a:ext>
                  </a:extLst>
                </a:gridCol>
                <a:gridCol w="2921354">
                  <a:extLst>
                    <a:ext uri="{9D8B030D-6E8A-4147-A177-3AD203B41FA5}">
                      <a16:colId xmlns:a16="http://schemas.microsoft.com/office/drawing/2014/main" val="930393736"/>
                    </a:ext>
                  </a:extLst>
                </a:gridCol>
                <a:gridCol w="3024613">
                  <a:extLst>
                    <a:ext uri="{9D8B030D-6E8A-4147-A177-3AD203B41FA5}">
                      <a16:colId xmlns:a16="http://schemas.microsoft.com/office/drawing/2014/main" val="4186370349"/>
                    </a:ext>
                  </a:extLst>
                </a:gridCol>
              </a:tblGrid>
              <a:tr h="435695">
                <a:tc>
                  <a:txBody>
                    <a:bodyPr/>
                    <a:lstStyle/>
                    <a:p>
                      <a:pPr algn="l"/>
                      <a:r>
                        <a:rPr lang="en-GB" sz="1800">
                          <a:effectLst/>
                        </a:rPr>
                        <a:t>Service</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2F2F2"/>
                    </a:solidFill>
                  </a:tcPr>
                </a:tc>
                <a:tc>
                  <a:txBody>
                    <a:bodyPr/>
                    <a:lstStyle/>
                    <a:p>
                      <a:pPr algn="l"/>
                      <a:r>
                        <a:rPr lang="en-GB" sz="1800">
                          <a:effectLst/>
                        </a:rPr>
                        <a:t>Direction</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2F2F2"/>
                    </a:solidFill>
                  </a:tcPr>
                </a:tc>
                <a:tc>
                  <a:txBody>
                    <a:bodyPr/>
                    <a:lstStyle/>
                    <a:p>
                      <a:pPr algn="l"/>
                      <a:r>
                        <a:rPr lang="en-GB" sz="1800">
                          <a:effectLst/>
                        </a:rPr>
                        <a:t>Action</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2F2F2"/>
                    </a:solidFill>
                  </a:tcPr>
                </a:tc>
                <a:tc>
                  <a:txBody>
                    <a:bodyPr/>
                    <a:lstStyle/>
                    <a:p>
                      <a:pPr algn="l"/>
                      <a:r>
                        <a:rPr lang="en-GB" sz="1800">
                          <a:effectLst/>
                        </a:rPr>
                        <a:t>Justification</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2F2F2"/>
                    </a:solidFill>
                  </a:tcPr>
                </a:tc>
                <a:extLst>
                  <a:ext uri="{0D108BD9-81ED-4DB2-BD59-A6C34878D82A}">
                    <a16:rowId xmlns:a16="http://schemas.microsoft.com/office/drawing/2014/main" val="673152712"/>
                  </a:ext>
                </a:extLst>
              </a:tr>
              <a:tr h="711839">
                <a:tc>
                  <a:txBody>
                    <a:bodyPr/>
                    <a:lstStyle/>
                    <a:p>
                      <a:pPr algn="l"/>
                      <a:r>
                        <a:rPr lang="en-GB" sz="1800" b="1">
                          <a:effectLst/>
                        </a:rPr>
                        <a:t>ICMP</a:t>
                      </a:r>
                      <a:endParaRPr lang="en-GB" sz="1800">
                        <a:effectLst/>
                      </a:endParaRP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In/Out</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Allow Diagnostic</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US" sz="1800" dirty="0">
                          <a:effectLst/>
                        </a:rPr>
                        <a:t>Minimal troubleshooting only</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654616603"/>
                  </a:ext>
                </a:extLst>
              </a:tr>
              <a:tr h="711839">
                <a:tc>
                  <a:txBody>
                    <a:bodyPr/>
                    <a:lstStyle/>
                    <a:p>
                      <a:pPr algn="l"/>
                      <a:r>
                        <a:rPr lang="en-GB" sz="1800" b="1">
                          <a:effectLst/>
                        </a:rPr>
                        <a:t>FTP</a:t>
                      </a:r>
                      <a:endParaRPr lang="en-GB" sz="1800">
                        <a:effectLst/>
                      </a:endParaRP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In/Out</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Block</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dirty="0">
                          <a:effectLst/>
                        </a:rPr>
                        <a:t>Cleartext credentials risk ​</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096439963"/>
                  </a:ext>
                </a:extLst>
              </a:tr>
              <a:tr h="711839">
                <a:tc>
                  <a:txBody>
                    <a:bodyPr/>
                    <a:lstStyle/>
                    <a:p>
                      <a:pPr algn="l"/>
                      <a:r>
                        <a:rPr lang="en-GB" sz="1800" b="1">
                          <a:effectLst/>
                        </a:rPr>
                        <a:t>HTTP</a:t>
                      </a:r>
                      <a:endParaRPr lang="en-GB" sz="1800">
                        <a:effectLst/>
                      </a:endParaRP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In/Out</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Allow Published</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US" sz="1800" dirty="0">
                          <a:effectLst/>
                        </a:rPr>
                        <a:t>Business web services</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834373326"/>
                  </a:ext>
                </a:extLst>
              </a:tr>
              <a:tr h="711839">
                <a:tc>
                  <a:txBody>
                    <a:bodyPr/>
                    <a:lstStyle/>
                    <a:p>
                      <a:pPr algn="l"/>
                      <a:r>
                        <a:rPr lang="en-GB" sz="1800" b="1">
                          <a:effectLst/>
                        </a:rPr>
                        <a:t>Telnet</a:t>
                      </a:r>
                      <a:endParaRPr lang="en-GB" sz="1800">
                        <a:effectLst/>
                      </a:endParaRP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In/Out</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Block</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dirty="0">
                          <a:effectLst/>
                        </a:rPr>
                        <a:t>Cleartext admin unacceptable</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755149362"/>
                  </a:ext>
                </a:extLst>
              </a:tr>
              <a:tr h="435695">
                <a:tc>
                  <a:txBody>
                    <a:bodyPr/>
                    <a:lstStyle/>
                    <a:p>
                      <a:pPr algn="l"/>
                      <a:r>
                        <a:rPr lang="en-GB" sz="1800" b="1">
                          <a:effectLst/>
                        </a:rPr>
                        <a:t>SSH</a:t>
                      </a:r>
                      <a:endParaRPr lang="en-GB" sz="1800">
                        <a:effectLst/>
                      </a:endParaRP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In/Out</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a:effectLst/>
                        </a:rPr>
                        <a:t>Allow Defined Targets</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l"/>
                      <a:r>
                        <a:rPr lang="en-GB" sz="1800" dirty="0">
                          <a:effectLst/>
                        </a:rPr>
                        <a:t>Secure administration</a:t>
                      </a:r>
                    </a:p>
                  </a:txBody>
                  <a:tcPr marL="61365" marR="61365" marT="61365" marB="61365"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622515001"/>
                  </a:ext>
                </a:extLst>
              </a:tr>
            </a:tbl>
          </a:graphicData>
        </a:graphic>
      </p:graphicFrame>
    </p:spTree>
    <p:extLst>
      <p:ext uri="{BB962C8B-B14F-4D97-AF65-F5344CB8AC3E}">
        <p14:creationId xmlns:p14="http://schemas.microsoft.com/office/powerpoint/2010/main" val="4021607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838200" y="1195697"/>
            <a:ext cx="4052396" cy="4238118"/>
          </a:xfrm>
        </p:spPr>
        <p:txBody>
          <a:bodyPr>
            <a:normAutofit/>
          </a:bodyPr>
          <a:lstStyle/>
          <a:p>
            <a:r>
              <a:rPr lang="en-US" sz="3700" b="0" i="0" dirty="0">
                <a:solidFill>
                  <a:schemeClr val="bg1"/>
                </a:solidFill>
                <a:effectLst/>
                <a:latin typeface="fkGroteskNeue"/>
              </a:rPr>
              <a:t>ADVANCED SECURITY ENHANCEMENTS BEYOND BASELINE FIREWALLING</a:t>
            </a:r>
            <a:endParaRPr lang="en-GB" sz="3700" dirty="0">
              <a:solidFill>
                <a:schemeClr val="bg1"/>
              </a:solidFill>
            </a:endParaRPr>
          </a:p>
        </p:txBody>
      </p:sp>
      <p:grpSp>
        <p:nvGrpSpPr>
          <p:cNvPr id="35"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6"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37" name="Content Placeholder 2">
            <a:extLst>
              <a:ext uri="{FF2B5EF4-FFF2-40B4-BE49-F238E27FC236}">
                <a16:creationId xmlns:a16="http://schemas.microsoft.com/office/drawing/2014/main" id="{1B9A2D6C-5CC9-28AA-6DE6-17EA0F9F922D}"/>
              </a:ext>
            </a:extLst>
          </p:cNvPr>
          <p:cNvGraphicFramePr>
            <a:graphicFrameLocks noGrp="1"/>
          </p:cNvGraphicFramePr>
          <p:nvPr>
            <p:ph idx="1"/>
            <p:extLst>
              <p:ext uri="{D42A27DB-BD31-4B8C-83A1-F6EECF244321}">
                <p14:modId xmlns:p14="http://schemas.microsoft.com/office/powerpoint/2010/main" val="182817745"/>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9873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25">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841247" y="978619"/>
            <a:ext cx="3410712" cy="1106424"/>
          </a:xfrm>
        </p:spPr>
        <p:txBody>
          <a:bodyPr>
            <a:normAutofit/>
          </a:bodyPr>
          <a:lstStyle/>
          <a:p>
            <a:r>
              <a:rPr lang="en-GB" sz="2800" b="0" i="0" dirty="0">
                <a:effectLst/>
                <a:latin typeface="fkGroteskNeue"/>
              </a:rPr>
              <a:t>VALIDATION </a:t>
            </a:r>
            <a:r>
              <a:rPr lang="en-GB" sz="2800" dirty="0">
                <a:latin typeface="fkGroteskNeue"/>
              </a:rPr>
              <a:t>A</a:t>
            </a:r>
            <a:r>
              <a:rPr lang="en-GB" sz="2800" b="0" i="0" dirty="0">
                <a:effectLst/>
                <a:latin typeface="fkGroteskNeue"/>
              </a:rPr>
              <a:t>ND TESTING</a:t>
            </a:r>
            <a:endParaRPr lang="en-GB" sz="2800" dirty="0"/>
          </a:p>
        </p:txBody>
      </p:sp>
      <p:sp>
        <p:nvSpPr>
          <p:cNvPr id="36" name="Rectangle 27">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7" name="Rectangle 29">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841248" y="2252870"/>
            <a:ext cx="3412219" cy="3560251"/>
          </a:xfrm>
        </p:spPr>
        <p:txBody>
          <a:bodyPr>
            <a:normAutofit/>
          </a:bodyPr>
          <a:lstStyle/>
          <a:p>
            <a:pPr marL="0" indent="0">
              <a:buNone/>
            </a:pPr>
            <a:r>
              <a:rPr lang="en-GB" sz="1700" b="0" i="0">
                <a:effectLst/>
                <a:latin typeface="fkGroteskNeue"/>
              </a:rPr>
              <a:t>Connectivity Validation:</a:t>
            </a:r>
          </a:p>
          <a:p>
            <a:pPr>
              <a:buFont typeface="Arial" panose="020B0604020202020204" pitchFamily="34" charset="0"/>
              <a:buChar char="•"/>
            </a:pPr>
            <a:r>
              <a:rPr lang="en-GB" sz="1700" b="0" i="0">
                <a:effectLst/>
                <a:latin typeface="fkGroteskNeue"/>
              </a:rPr>
              <a:t>Swansea Network → SMS Management IP (10.1.1.101) Reachable​</a:t>
            </a:r>
          </a:p>
          <a:p>
            <a:pPr>
              <a:buFont typeface="Arial" panose="020B0604020202020204" pitchFamily="34" charset="0"/>
              <a:buChar char="•"/>
            </a:pPr>
            <a:r>
              <a:rPr lang="en-GB" sz="1700" b="0" i="0">
                <a:effectLst/>
                <a:latin typeface="fkGroteskNeue"/>
              </a:rPr>
              <a:t>A-GW Interfaces Positioned Correctly (Internal + Management)​</a:t>
            </a:r>
          </a:p>
          <a:p>
            <a:pPr>
              <a:buFont typeface="Arial" panose="020B0604020202020204" pitchFamily="34" charset="0"/>
              <a:buChar char="•"/>
            </a:pPr>
            <a:r>
              <a:rPr lang="en-GB" sz="1700" b="0" i="0">
                <a:effectLst/>
                <a:latin typeface="fkGroteskNeue"/>
              </a:rPr>
              <a:t>Routes and Interface Configurations Verified</a:t>
            </a:r>
            <a:br>
              <a:rPr lang="en-GB" sz="1700"/>
            </a:br>
            <a:endParaRPr lang="en-GB" sz="1700"/>
          </a:p>
        </p:txBody>
      </p:sp>
      <p:graphicFrame>
        <p:nvGraphicFramePr>
          <p:cNvPr id="4" name="Table 3">
            <a:extLst>
              <a:ext uri="{FF2B5EF4-FFF2-40B4-BE49-F238E27FC236}">
                <a16:creationId xmlns:a16="http://schemas.microsoft.com/office/drawing/2014/main" id="{71506F0B-B030-5CCD-2B12-E0593993AA5A}"/>
              </a:ext>
            </a:extLst>
          </p:cNvPr>
          <p:cNvGraphicFramePr>
            <a:graphicFrameLocks noGrp="1"/>
          </p:cNvGraphicFramePr>
          <p:nvPr>
            <p:extLst>
              <p:ext uri="{D42A27DB-BD31-4B8C-83A1-F6EECF244321}">
                <p14:modId xmlns:p14="http://schemas.microsoft.com/office/powerpoint/2010/main" val="3892405253"/>
              </p:ext>
            </p:extLst>
          </p:nvPr>
        </p:nvGraphicFramePr>
        <p:xfrm>
          <a:off x="5120640" y="1328022"/>
          <a:ext cx="6656834" cy="4101375"/>
        </p:xfrm>
        <a:graphic>
          <a:graphicData uri="http://schemas.openxmlformats.org/drawingml/2006/table">
            <a:tbl>
              <a:tblPr firstRow="1" bandRow="1">
                <a:tableStyleId>{9D7B26C5-4107-4FEC-AEDC-1716B250A1EF}</a:tableStyleId>
              </a:tblPr>
              <a:tblGrid>
                <a:gridCol w="1448721">
                  <a:extLst>
                    <a:ext uri="{9D8B030D-6E8A-4147-A177-3AD203B41FA5}">
                      <a16:colId xmlns:a16="http://schemas.microsoft.com/office/drawing/2014/main" val="2388876999"/>
                    </a:ext>
                  </a:extLst>
                </a:gridCol>
                <a:gridCol w="1507187">
                  <a:extLst>
                    <a:ext uri="{9D8B030D-6E8A-4147-A177-3AD203B41FA5}">
                      <a16:colId xmlns:a16="http://schemas.microsoft.com/office/drawing/2014/main" val="1797991978"/>
                    </a:ext>
                  </a:extLst>
                </a:gridCol>
                <a:gridCol w="1984934">
                  <a:extLst>
                    <a:ext uri="{9D8B030D-6E8A-4147-A177-3AD203B41FA5}">
                      <a16:colId xmlns:a16="http://schemas.microsoft.com/office/drawing/2014/main" val="771173557"/>
                    </a:ext>
                  </a:extLst>
                </a:gridCol>
                <a:gridCol w="1715992">
                  <a:extLst>
                    <a:ext uri="{9D8B030D-6E8A-4147-A177-3AD203B41FA5}">
                      <a16:colId xmlns:a16="http://schemas.microsoft.com/office/drawing/2014/main" val="973946350"/>
                    </a:ext>
                  </a:extLst>
                </a:gridCol>
              </a:tblGrid>
              <a:tr h="651490">
                <a:tc>
                  <a:txBody>
                    <a:bodyPr/>
                    <a:lstStyle/>
                    <a:p>
                      <a:pPr algn="l"/>
                      <a:r>
                        <a:rPr lang="en-GB" sz="2500" b="0" cap="none" spc="0">
                          <a:solidFill>
                            <a:schemeClr val="tx1"/>
                          </a:solidFill>
                          <a:effectLst/>
                        </a:rPr>
                        <a:t>Service</a:t>
                      </a:r>
                    </a:p>
                  </a:txBody>
                  <a:tcPr marL="108634" marR="108634" marT="114066" marB="114066" anchor="ctr"/>
                </a:tc>
                <a:tc>
                  <a:txBody>
                    <a:bodyPr/>
                    <a:lstStyle/>
                    <a:p>
                      <a:pPr algn="l"/>
                      <a:r>
                        <a:rPr lang="en-GB" sz="2500" b="0" cap="none" spc="0">
                          <a:solidFill>
                            <a:schemeClr val="tx1"/>
                          </a:solidFill>
                          <a:effectLst/>
                        </a:rPr>
                        <a:t>Source</a:t>
                      </a:r>
                    </a:p>
                  </a:txBody>
                  <a:tcPr marL="108634" marR="108634" marT="114066" marB="114066" anchor="ctr"/>
                </a:tc>
                <a:tc>
                  <a:txBody>
                    <a:bodyPr/>
                    <a:lstStyle/>
                    <a:p>
                      <a:pPr algn="l"/>
                      <a:r>
                        <a:rPr lang="en-GB" sz="2500" b="0" cap="none" spc="0">
                          <a:solidFill>
                            <a:schemeClr val="tx1"/>
                          </a:solidFill>
                          <a:effectLst/>
                        </a:rPr>
                        <a:t>Destination</a:t>
                      </a:r>
                    </a:p>
                  </a:txBody>
                  <a:tcPr marL="108634" marR="108634" marT="114066" marB="114066" anchor="ctr"/>
                </a:tc>
                <a:tc>
                  <a:txBody>
                    <a:bodyPr/>
                    <a:lstStyle/>
                    <a:p>
                      <a:pPr algn="l"/>
                      <a:r>
                        <a:rPr lang="en-GB" sz="2500" b="0" cap="none" spc="0">
                          <a:solidFill>
                            <a:schemeClr val="tx1"/>
                          </a:solidFill>
                          <a:effectLst/>
                        </a:rPr>
                        <a:t>Expected</a:t>
                      </a:r>
                    </a:p>
                  </a:txBody>
                  <a:tcPr marL="108634" marR="108634" marT="114066" marB="114066" anchor="ctr"/>
                </a:tc>
                <a:extLst>
                  <a:ext uri="{0D108BD9-81ED-4DB2-BD59-A6C34878D82A}">
                    <a16:rowId xmlns:a16="http://schemas.microsoft.com/office/drawing/2014/main" val="874182181"/>
                  </a:ext>
                </a:extLst>
              </a:tr>
              <a:tr h="651490">
                <a:tc>
                  <a:txBody>
                    <a:bodyPr/>
                    <a:lstStyle/>
                    <a:p>
                      <a:pPr algn="l"/>
                      <a:r>
                        <a:rPr lang="en-GB" sz="2500" b="1" cap="none" spc="0">
                          <a:solidFill>
                            <a:schemeClr val="tx1"/>
                          </a:solidFill>
                          <a:effectLst/>
                        </a:rPr>
                        <a:t>ICMP</a:t>
                      </a:r>
                      <a:endParaRPr lang="en-GB" sz="2500" cap="none" spc="0">
                        <a:solidFill>
                          <a:schemeClr val="tx1"/>
                        </a:solidFill>
                        <a:effectLst/>
                      </a:endParaRPr>
                    </a:p>
                  </a:txBody>
                  <a:tcPr marL="108634" marR="108634" marT="114066" marB="114066" anchor="ctr"/>
                </a:tc>
                <a:tc>
                  <a:txBody>
                    <a:bodyPr/>
                    <a:lstStyle/>
                    <a:p>
                      <a:pPr algn="l"/>
                      <a:r>
                        <a:rPr lang="en-GB" sz="2500" cap="none" spc="0">
                          <a:solidFill>
                            <a:schemeClr val="tx1"/>
                          </a:solidFill>
                          <a:effectLst/>
                        </a:rPr>
                        <a:t>Host A</a:t>
                      </a:r>
                    </a:p>
                  </a:txBody>
                  <a:tcPr marL="108634" marR="108634" marT="114066" marB="114066" anchor="ctr"/>
                </a:tc>
                <a:tc>
                  <a:txBody>
                    <a:bodyPr/>
                    <a:lstStyle/>
                    <a:p>
                      <a:pPr algn="l"/>
                      <a:r>
                        <a:rPr lang="en-GB" sz="2500" cap="none" spc="0">
                          <a:solidFill>
                            <a:schemeClr val="tx1"/>
                          </a:solidFill>
                          <a:effectLst/>
                        </a:rPr>
                        <a:t>Host B</a:t>
                      </a:r>
                    </a:p>
                  </a:txBody>
                  <a:tcPr marL="108634" marR="108634" marT="114066" marB="114066" anchor="ctr"/>
                </a:tc>
                <a:tc>
                  <a:txBody>
                    <a:bodyPr/>
                    <a:lstStyle/>
                    <a:p>
                      <a:pPr algn="l"/>
                      <a:r>
                        <a:rPr lang="en-GB" sz="2500" cap="none" spc="0">
                          <a:solidFill>
                            <a:schemeClr val="tx1"/>
                          </a:solidFill>
                          <a:effectLst/>
                        </a:rPr>
                        <a:t>Allow</a:t>
                      </a:r>
                    </a:p>
                  </a:txBody>
                  <a:tcPr marL="108634" marR="108634" marT="114066" marB="114066" anchor="ctr"/>
                </a:tc>
                <a:extLst>
                  <a:ext uri="{0D108BD9-81ED-4DB2-BD59-A6C34878D82A}">
                    <a16:rowId xmlns:a16="http://schemas.microsoft.com/office/drawing/2014/main" val="2669177778"/>
                  </a:ext>
                </a:extLst>
              </a:tr>
              <a:tr h="908070">
                <a:tc>
                  <a:txBody>
                    <a:bodyPr/>
                    <a:lstStyle/>
                    <a:p>
                      <a:pPr algn="l"/>
                      <a:r>
                        <a:rPr lang="en-GB" sz="2100" b="1" cap="none" spc="0">
                          <a:solidFill>
                            <a:schemeClr val="tx1"/>
                          </a:solidFill>
                          <a:effectLst/>
                        </a:rPr>
                        <a:t>SSH</a:t>
                      </a:r>
                      <a:endParaRPr lang="en-GB" sz="2100" cap="none" spc="0">
                        <a:solidFill>
                          <a:schemeClr val="tx1"/>
                        </a:solidFill>
                        <a:effectLst/>
                      </a:endParaRPr>
                    </a:p>
                  </a:txBody>
                  <a:tcPr marL="108634" marR="108634" marT="114066" marB="114066" anchor="ctr"/>
                </a:tc>
                <a:tc>
                  <a:txBody>
                    <a:bodyPr/>
                    <a:lstStyle/>
                    <a:p>
                      <a:pPr algn="l"/>
                      <a:r>
                        <a:rPr lang="en-GB" sz="2100" cap="none" spc="0">
                          <a:solidFill>
                            <a:schemeClr val="tx1"/>
                          </a:solidFill>
                          <a:effectLst/>
                        </a:rPr>
                        <a:t>Admin Host</a:t>
                      </a:r>
                    </a:p>
                  </a:txBody>
                  <a:tcPr marL="108634" marR="108634" marT="114066" marB="114066" anchor="ctr"/>
                </a:tc>
                <a:tc>
                  <a:txBody>
                    <a:bodyPr/>
                    <a:lstStyle/>
                    <a:p>
                      <a:pPr algn="l"/>
                      <a:r>
                        <a:rPr lang="en-GB" sz="2100" cap="none" spc="0">
                          <a:solidFill>
                            <a:schemeClr val="tx1"/>
                          </a:solidFill>
                          <a:effectLst/>
                        </a:rPr>
                        <a:t>Gateway</a:t>
                      </a:r>
                    </a:p>
                  </a:txBody>
                  <a:tcPr marL="108634" marR="108634" marT="114066" marB="114066" anchor="ctr"/>
                </a:tc>
                <a:tc>
                  <a:txBody>
                    <a:bodyPr/>
                    <a:lstStyle/>
                    <a:p>
                      <a:pPr algn="l"/>
                      <a:r>
                        <a:rPr lang="en-GB" sz="2100" cap="none" spc="0">
                          <a:solidFill>
                            <a:schemeClr val="tx1"/>
                          </a:solidFill>
                          <a:effectLst/>
                        </a:rPr>
                        <a:t>Allow</a:t>
                      </a:r>
                    </a:p>
                  </a:txBody>
                  <a:tcPr marL="108634" marR="108634" marT="114066" marB="114066" anchor="ctr"/>
                </a:tc>
                <a:extLst>
                  <a:ext uri="{0D108BD9-81ED-4DB2-BD59-A6C34878D82A}">
                    <a16:rowId xmlns:a16="http://schemas.microsoft.com/office/drawing/2014/main" val="3237446659"/>
                  </a:ext>
                </a:extLst>
              </a:tr>
              <a:tr h="651490">
                <a:tc>
                  <a:txBody>
                    <a:bodyPr/>
                    <a:lstStyle/>
                    <a:p>
                      <a:pPr algn="l"/>
                      <a:r>
                        <a:rPr lang="en-GB" sz="2500" b="1" cap="none" spc="0">
                          <a:solidFill>
                            <a:schemeClr val="tx1"/>
                          </a:solidFill>
                          <a:effectLst/>
                        </a:rPr>
                        <a:t>Telnet</a:t>
                      </a:r>
                      <a:endParaRPr lang="en-GB" sz="2500" cap="none" spc="0">
                        <a:solidFill>
                          <a:schemeClr val="tx1"/>
                        </a:solidFill>
                        <a:effectLst/>
                      </a:endParaRPr>
                    </a:p>
                  </a:txBody>
                  <a:tcPr marL="108634" marR="108634" marT="114066" marB="114066" anchor="ctr"/>
                </a:tc>
                <a:tc>
                  <a:txBody>
                    <a:bodyPr/>
                    <a:lstStyle/>
                    <a:p>
                      <a:pPr algn="l"/>
                      <a:r>
                        <a:rPr lang="en-GB" sz="2500" cap="none" spc="0">
                          <a:solidFill>
                            <a:schemeClr val="tx1"/>
                          </a:solidFill>
                          <a:effectLst/>
                        </a:rPr>
                        <a:t>Any</a:t>
                      </a:r>
                    </a:p>
                  </a:txBody>
                  <a:tcPr marL="108634" marR="108634" marT="114066" marB="114066" anchor="ctr"/>
                </a:tc>
                <a:tc>
                  <a:txBody>
                    <a:bodyPr/>
                    <a:lstStyle/>
                    <a:p>
                      <a:pPr algn="l"/>
                      <a:r>
                        <a:rPr lang="en-GB" sz="2500" cap="none" spc="0">
                          <a:solidFill>
                            <a:schemeClr val="tx1"/>
                          </a:solidFill>
                          <a:effectLst/>
                        </a:rPr>
                        <a:t>Target</a:t>
                      </a:r>
                    </a:p>
                  </a:txBody>
                  <a:tcPr marL="108634" marR="108634" marT="114066" marB="114066" anchor="ctr"/>
                </a:tc>
                <a:tc>
                  <a:txBody>
                    <a:bodyPr/>
                    <a:lstStyle/>
                    <a:p>
                      <a:pPr algn="l"/>
                      <a:r>
                        <a:rPr lang="en-GB" sz="2500" cap="none" spc="0">
                          <a:solidFill>
                            <a:schemeClr val="tx1"/>
                          </a:solidFill>
                          <a:effectLst/>
                        </a:rPr>
                        <a:t>Block</a:t>
                      </a:r>
                    </a:p>
                  </a:txBody>
                  <a:tcPr marL="108634" marR="108634" marT="114066" marB="114066" anchor="ctr"/>
                </a:tc>
                <a:extLst>
                  <a:ext uri="{0D108BD9-81ED-4DB2-BD59-A6C34878D82A}">
                    <a16:rowId xmlns:a16="http://schemas.microsoft.com/office/drawing/2014/main" val="3874449007"/>
                  </a:ext>
                </a:extLst>
              </a:tr>
              <a:tr h="587345">
                <a:tc>
                  <a:txBody>
                    <a:bodyPr/>
                    <a:lstStyle/>
                    <a:p>
                      <a:pPr algn="l"/>
                      <a:r>
                        <a:rPr lang="en-GB" sz="2100" b="1" cap="none" spc="0">
                          <a:solidFill>
                            <a:schemeClr val="tx1"/>
                          </a:solidFill>
                          <a:effectLst/>
                        </a:rPr>
                        <a:t>HTTP</a:t>
                      </a:r>
                      <a:endParaRPr lang="en-GB" sz="2100" cap="none" spc="0">
                        <a:solidFill>
                          <a:schemeClr val="tx1"/>
                        </a:solidFill>
                        <a:effectLst/>
                      </a:endParaRPr>
                    </a:p>
                  </a:txBody>
                  <a:tcPr marL="108634" marR="108634" marT="114066" marB="114066" anchor="ctr"/>
                </a:tc>
                <a:tc>
                  <a:txBody>
                    <a:bodyPr/>
                    <a:lstStyle/>
                    <a:p>
                      <a:pPr algn="l"/>
                      <a:r>
                        <a:rPr lang="en-GB" sz="2100" cap="none" spc="0">
                          <a:solidFill>
                            <a:schemeClr val="tx1"/>
                          </a:solidFill>
                          <a:effectLst/>
                        </a:rPr>
                        <a:t>Approved</a:t>
                      </a:r>
                    </a:p>
                  </a:txBody>
                  <a:tcPr marL="108634" marR="108634" marT="114066" marB="114066" anchor="ctr"/>
                </a:tc>
                <a:tc>
                  <a:txBody>
                    <a:bodyPr/>
                    <a:lstStyle/>
                    <a:p>
                      <a:pPr algn="l"/>
                      <a:r>
                        <a:rPr lang="en-GB" sz="2100" cap="none" spc="0">
                          <a:solidFill>
                            <a:schemeClr val="tx1"/>
                          </a:solidFill>
                          <a:effectLst/>
                        </a:rPr>
                        <a:t>Web Service</a:t>
                      </a:r>
                    </a:p>
                  </a:txBody>
                  <a:tcPr marL="108634" marR="108634" marT="114066" marB="114066" anchor="ctr"/>
                </a:tc>
                <a:tc>
                  <a:txBody>
                    <a:bodyPr/>
                    <a:lstStyle/>
                    <a:p>
                      <a:pPr algn="l"/>
                      <a:r>
                        <a:rPr lang="en-GB" sz="2100" cap="none" spc="0">
                          <a:solidFill>
                            <a:schemeClr val="tx1"/>
                          </a:solidFill>
                          <a:effectLst/>
                        </a:rPr>
                        <a:t>Allow</a:t>
                      </a:r>
                    </a:p>
                  </a:txBody>
                  <a:tcPr marL="108634" marR="108634" marT="114066" marB="114066" anchor="ctr"/>
                </a:tc>
                <a:extLst>
                  <a:ext uri="{0D108BD9-81ED-4DB2-BD59-A6C34878D82A}">
                    <a16:rowId xmlns:a16="http://schemas.microsoft.com/office/drawing/2014/main" val="2022283356"/>
                  </a:ext>
                </a:extLst>
              </a:tr>
              <a:tr h="651490">
                <a:tc>
                  <a:txBody>
                    <a:bodyPr/>
                    <a:lstStyle/>
                    <a:p>
                      <a:pPr algn="l"/>
                      <a:r>
                        <a:rPr lang="en-GB" sz="2500" b="1" cap="none" spc="0">
                          <a:solidFill>
                            <a:schemeClr val="tx1"/>
                          </a:solidFill>
                          <a:effectLst/>
                        </a:rPr>
                        <a:t>FTP</a:t>
                      </a:r>
                      <a:endParaRPr lang="en-GB" sz="2500" cap="none" spc="0">
                        <a:solidFill>
                          <a:schemeClr val="tx1"/>
                        </a:solidFill>
                        <a:effectLst/>
                      </a:endParaRPr>
                    </a:p>
                  </a:txBody>
                  <a:tcPr marL="108634" marR="108634" marT="114066" marB="114066" anchor="ctr"/>
                </a:tc>
                <a:tc>
                  <a:txBody>
                    <a:bodyPr/>
                    <a:lstStyle/>
                    <a:p>
                      <a:pPr algn="l"/>
                      <a:r>
                        <a:rPr lang="en-GB" sz="2500" cap="none" spc="0">
                          <a:solidFill>
                            <a:schemeClr val="tx1"/>
                          </a:solidFill>
                          <a:effectLst/>
                        </a:rPr>
                        <a:t>Any</a:t>
                      </a:r>
                    </a:p>
                  </a:txBody>
                  <a:tcPr marL="108634" marR="108634" marT="114066" marB="114066" anchor="ctr"/>
                </a:tc>
                <a:tc>
                  <a:txBody>
                    <a:bodyPr/>
                    <a:lstStyle/>
                    <a:p>
                      <a:pPr algn="l"/>
                      <a:r>
                        <a:rPr lang="en-GB" sz="2500" cap="none" spc="0">
                          <a:solidFill>
                            <a:schemeClr val="tx1"/>
                          </a:solidFill>
                          <a:effectLst/>
                        </a:rPr>
                        <a:t>Any</a:t>
                      </a:r>
                    </a:p>
                  </a:txBody>
                  <a:tcPr marL="108634" marR="108634" marT="114066" marB="114066" anchor="ctr"/>
                </a:tc>
                <a:tc>
                  <a:txBody>
                    <a:bodyPr/>
                    <a:lstStyle/>
                    <a:p>
                      <a:pPr algn="l"/>
                      <a:r>
                        <a:rPr lang="en-GB" sz="2500" cap="none" spc="0">
                          <a:solidFill>
                            <a:schemeClr val="tx1"/>
                          </a:solidFill>
                          <a:effectLst/>
                        </a:rPr>
                        <a:t>Block</a:t>
                      </a:r>
                    </a:p>
                  </a:txBody>
                  <a:tcPr marL="108634" marR="108634" marT="114066" marB="114066" anchor="ctr"/>
                </a:tc>
                <a:extLst>
                  <a:ext uri="{0D108BD9-81ED-4DB2-BD59-A6C34878D82A}">
                    <a16:rowId xmlns:a16="http://schemas.microsoft.com/office/drawing/2014/main" val="4222213502"/>
                  </a:ext>
                </a:extLst>
              </a:tr>
            </a:tbl>
          </a:graphicData>
        </a:graphic>
      </p:graphicFrame>
    </p:spTree>
    <p:extLst>
      <p:ext uri="{BB962C8B-B14F-4D97-AF65-F5344CB8AC3E}">
        <p14:creationId xmlns:p14="http://schemas.microsoft.com/office/powerpoint/2010/main" val="4091801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8A413-031A-7F30-3C20-C3C6DF5F9C85}"/>
              </a:ext>
            </a:extLst>
          </p:cNvPr>
          <p:cNvSpPr>
            <a:spLocks noGrp="1"/>
          </p:cNvSpPr>
          <p:nvPr>
            <p:ph type="title"/>
          </p:nvPr>
        </p:nvSpPr>
        <p:spPr>
          <a:xfrm>
            <a:off x="466722" y="586855"/>
            <a:ext cx="3201366" cy="3387497"/>
          </a:xfrm>
        </p:spPr>
        <p:txBody>
          <a:bodyPr anchor="b">
            <a:normAutofit/>
          </a:bodyPr>
          <a:lstStyle/>
          <a:p>
            <a:pPr algn="r"/>
            <a:r>
              <a:rPr lang="en-GB" sz="4000" b="0" i="0" dirty="0">
                <a:solidFill>
                  <a:srgbClr val="FFFFFF"/>
                </a:solidFill>
                <a:effectLst/>
                <a:latin typeface="fkGroteskNeue"/>
              </a:rPr>
              <a:t>KEY ACHIEVEMENTS AND PATH FORWARD</a:t>
            </a:r>
            <a:endParaRPr lang="en-GB" sz="4000" dirty="0">
              <a:solidFill>
                <a:srgbClr val="FFFFFF"/>
              </a:solidFill>
            </a:endParaRPr>
          </a:p>
        </p:txBody>
      </p:sp>
      <p:sp>
        <p:nvSpPr>
          <p:cNvPr id="3" name="Content Placeholder 2">
            <a:extLst>
              <a:ext uri="{FF2B5EF4-FFF2-40B4-BE49-F238E27FC236}">
                <a16:creationId xmlns:a16="http://schemas.microsoft.com/office/drawing/2014/main" id="{0040F453-1D9D-3E40-0D6A-B52A931837F5}"/>
              </a:ext>
            </a:extLst>
          </p:cNvPr>
          <p:cNvSpPr>
            <a:spLocks noGrp="1"/>
          </p:cNvSpPr>
          <p:nvPr>
            <p:ph idx="1"/>
          </p:nvPr>
        </p:nvSpPr>
        <p:spPr>
          <a:xfrm>
            <a:off x="4810259" y="649480"/>
            <a:ext cx="6555347" cy="5546047"/>
          </a:xfrm>
        </p:spPr>
        <p:txBody>
          <a:bodyPr anchor="ctr">
            <a:normAutofit/>
          </a:bodyPr>
          <a:lstStyle/>
          <a:p>
            <a:r>
              <a:rPr lang="en-GB" sz="1700" b="0" i="0" dirty="0">
                <a:effectLst/>
                <a:latin typeface="fkGroteskNeue"/>
              </a:rPr>
              <a:t>Key Achievements (✓):</a:t>
            </a:r>
          </a:p>
          <a:p>
            <a:pPr lvl="1"/>
            <a:r>
              <a:rPr lang="en-GB" sz="1700" b="0" i="0" dirty="0">
                <a:effectLst/>
                <a:latin typeface="fkGroteskNeue"/>
              </a:rPr>
              <a:t>Centralized SMS Management Operational and Verified​</a:t>
            </a:r>
          </a:p>
          <a:p>
            <a:pPr lvl="1"/>
            <a:r>
              <a:rPr lang="en-GB" sz="1700" b="0" i="0" dirty="0">
                <a:effectLst/>
                <a:latin typeface="fkGroteskNeue"/>
              </a:rPr>
              <a:t>Firewall Policy Enforcing Default-Deny Model​</a:t>
            </a:r>
          </a:p>
          <a:p>
            <a:pPr lvl="1"/>
            <a:r>
              <a:rPr lang="en-GB" sz="1700" b="0" i="0" dirty="0">
                <a:effectLst/>
                <a:latin typeface="fkGroteskNeue"/>
              </a:rPr>
              <a:t>SIC Communication Secure (Status: "Communicating")​</a:t>
            </a:r>
          </a:p>
          <a:p>
            <a:pPr lvl="1"/>
            <a:r>
              <a:rPr lang="en-GB" sz="1700" b="0" i="0" dirty="0">
                <a:effectLst/>
                <a:latin typeface="fkGroteskNeue"/>
              </a:rPr>
              <a:t>All Licenses Valid and Tracked with Expiration Dates​</a:t>
            </a:r>
          </a:p>
          <a:p>
            <a:pPr lvl="1"/>
            <a:r>
              <a:rPr lang="en-GB" sz="1700" b="0" i="0" dirty="0">
                <a:effectLst/>
                <a:latin typeface="fkGroteskNeue"/>
              </a:rPr>
              <a:t>100% Auditability via Screenshots, Logs and Test Results​</a:t>
            </a:r>
          </a:p>
          <a:p>
            <a:r>
              <a:rPr lang="en-GB" sz="1700" b="0" i="0" dirty="0">
                <a:effectLst/>
                <a:latin typeface="fkGroteskNeue"/>
              </a:rPr>
              <a:t>Residual Risks:</a:t>
            </a:r>
          </a:p>
          <a:p>
            <a:pPr lvl="1"/>
            <a:r>
              <a:rPr lang="en-GB" sz="1700" b="0" i="0" dirty="0">
                <a:effectLst/>
                <a:latin typeface="fkGroteskNeue"/>
              </a:rPr>
              <a:t>Limited Logging Configuration (Expandable)​</a:t>
            </a:r>
          </a:p>
          <a:p>
            <a:pPr lvl="1"/>
            <a:r>
              <a:rPr lang="en-GB" sz="1700" b="0" i="0" dirty="0">
                <a:effectLst/>
                <a:latin typeface="fkGroteskNeue"/>
              </a:rPr>
              <a:t>No DLP (Data Loss Prevention) Controls Deployed​</a:t>
            </a:r>
          </a:p>
          <a:p>
            <a:pPr lvl="1"/>
            <a:r>
              <a:rPr lang="en-GB" sz="1700" b="0" i="0" dirty="0">
                <a:effectLst/>
                <a:latin typeface="fkGroteskNeue"/>
              </a:rPr>
              <a:t>Identity-Awareness Limited to Selected Services​</a:t>
            </a:r>
          </a:p>
          <a:p>
            <a:r>
              <a:rPr lang="en-GB" sz="1700" b="0" i="0" dirty="0">
                <a:effectLst/>
                <a:latin typeface="fkGroteskNeue"/>
              </a:rPr>
              <a:t>Recommendations - Next Steps:</a:t>
            </a:r>
          </a:p>
          <a:p>
            <a:pPr lvl="1"/>
            <a:r>
              <a:rPr lang="en-GB" sz="1700" b="0" i="0" dirty="0">
                <a:effectLst/>
                <a:latin typeface="fkGroteskNeue"/>
              </a:rPr>
              <a:t>Enable Full IPS Tuning with Custom Signatures​</a:t>
            </a:r>
          </a:p>
          <a:p>
            <a:pPr lvl="1"/>
            <a:r>
              <a:rPr lang="en-GB" sz="1700" b="0" i="0" dirty="0">
                <a:effectLst/>
                <a:latin typeface="fkGroteskNeue"/>
              </a:rPr>
              <a:t>Implement DLP Policies for Sensitive Data​</a:t>
            </a:r>
            <a:endParaRPr lang="en-GB" sz="1700" dirty="0">
              <a:latin typeface="fkGroteskNeue"/>
            </a:endParaRPr>
          </a:p>
          <a:p>
            <a:pPr lvl="1"/>
            <a:r>
              <a:rPr lang="en-GB" sz="1700" b="0" i="0" dirty="0">
                <a:effectLst/>
                <a:latin typeface="fkGroteskNeue"/>
              </a:rPr>
              <a:t>Expand Identity-Based Controls to All Applications​</a:t>
            </a:r>
          </a:p>
          <a:p>
            <a:pPr lvl="1"/>
            <a:r>
              <a:rPr lang="en-GB" sz="1700" b="0" i="0" dirty="0">
                <a:effectLst/>
                <a:latin typeface="fkGroteskNeue"/>
              </a:rPr>
              <a:t>Integrate Threat Intelligence Feeds​</a:t>
            </a:r>
            <a:endParaRPr lang="en-GB" sz="1700" dirty="0">
              <a:latin typeface="fkGroteskNeue"/>
            </a:endParaRPr>
          </a:p>
          <a:p>
            <a:pPr lvl="1"/>
            <a:r>
              <a:rPr lang="en-GB" sz="1700" b="0" i="0" dirty="0">
                <a:effectLst/>
                <a:latin typeface="fkGroteskNeue"/>
              </a:rPr>
              <a:t>Schedule Regular Policy Reviews and Compliance Audits</a:t>
            </a:r>
            <a:br>
              <a:rPr lang="en-GB" sz="1700" dirty="0"/>
            </a:br>
            <a:endParaRPr lang="en-GB" sz="1700" dirty="0"/>
          </a:p>
        </p:txBody>
      </p:sp>
    </p:spTree>
    <p:extLst>
      <p:ext uri="{BB962C8B-B14F-4D97-AF65-F5344CB8AC3E}">
        <p14:creationId xmlns:p14="http://schemas.microsoft.com/office/powerpoint/2010/main" val="11494926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A6B60-75C4-CC3E-8F5C-4D209E7DAEB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68368DE8-02F6-CBB3-452E-2D8D4635EC92}"/>
              </a:ext>
            </a:extLst>
          </p:cNvPr>
          <p:cNvSpPr>
            <a:spLocks noGrp="1"/>
          </p:cNvSpPr>
          <p:nvPr>
            <p:ph idx="1"/>
          </p:nvPr>
        </p:nvSpPr>
        <p:spPr>
          <a:xfrm>
            <a:off x="4810259" y="649480"/>
            <a:ext cx="6555347" cy="5546047"/>
          </a:xfrm>
        </p:spPr>
        <p:txBody>
          <a:bodyPr anchor="ctr">
            <a:normAutofit/>
          </a:bodyPr>
          <a:lstStyle/>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Fortinet, “What is Defense in Depth? Defined and Explained,” Fortinet.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https://www.fortinet.com/resources/cyberglossary/defense-in-depth</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Trust Cloud, “Creating an Information Security Policy Framework: A step-by-step guide,” TrustCommunity.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https://community.trustcloud.ai/docs/grc-launchpad/grc-101/governance/creating-a-simplistic-information-security-policy-framework-a-step-by-step-guide/</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NIST, “Cybersecurity Framework,” National Institute of Standards and Technology.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https://www.nist.gov/cyberframework</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Check Point, “GAIA R81.20 Administration Guide,” 2025.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https://sc1.checkpoint.com/documents/R81.20/WebAdminGuides/EN/CP_R81.20_Gaia_AdminGuide/CP_R81.20_Gaia_AdminGuide.pdf</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Check Point, “Check Point R81.10 for Gateway and Maestro Configurations Common Criteria EAL4+ALC_FLR.1 Security Target,” 2022.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https://www.commoncriteriaportal.org/files/epfiles/nscib-cc-0373888-stv021.pdf</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Palo Alto Networks, “What Is the Principle of Least Privilege?,” Palo Alto Networks.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https://www.paloaltonetworks.com/cyberpedia/what-is-the-principle-of-least-privilege</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Evgeny, “NIST SP 800-207: Complete Guide to Zero Trust Architecture (2025),” TerraZone.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https://terrazone.io/nist-sp-800-207/</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GeeksforGeeks, “Principles Least Privilege,” GeeksforGeeks.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https://www.geeksforgeeks.org/ethical-hacking/principles-least-privilege/</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pPr>
              <a:spcBef>
                <a:spcPts val="0"/>
              </a:spcBef>
              <a:spcAft>
                <a:spcPts val="800"/>
              </a:spcAft>
            </a:pP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GBC Engineers, “Best Practices for Designing Firewalls in Modern Data Centers in 2025,” gbc engineers. [Online]. Available: </a:t>
            </a:r>
            <a:r>
              <a:rPr lang="en-GB" sz="1100">
                <a:effectLst/>
                <a:latin typeface="Times New Roman" panose="02020603050405020304" pitchFamily="18" charset="0"/>
                <a:ea typeface="Times New Roman" panose="02020603050405020304" pitchFamily="18" charset="0"/>
                <a:cs typeface="Times New Roman" panose="02020603050405020304" pitchFamily="18" charset="0"/>
                <a:hlinkClick r:id="rId11"/>
              </a:rPr>
              <a:t>https://gbc-engineers.com/news/designing-firewalls-in-data-centers</a:t>
            </a:r>
            <a:r>
              <a:rPr lang="en-GB" sz="11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Mangal" panose="02040503050203030202" pitchFamily="18" charset="0"/>
            </a:endParaRPr>
          </a:p>
          <a:p>
            <a:r>
              <a:rPr lang="en-GB" sz="1100">
                <a:effectLst/>
                <a:latin typeface="Times New Roman" panose="02020603050405020304" pitchFamily="18" charset="0"/>
                <a:ea typeface="Times New Roman" panose="02020603050405020304" pitchFamily="18" charset="0"/>
              </a:rPr>
              <a:t>Palo Alto Networks, “Top 13 Firewall Best Practices [+ Pitfalls to Avoid],” Palo Alto Networks. [Online]. Available: </a:t>
            </a:r>
            <a:r>
              <a:rPr lang="en-GB" sz="1100">
                <a:effectLst/>
                <a:latin typeface="Times New Roman" panose="02020603050405020304" pitchFamily="18" charset="0"/>
                <a:ea typeface="Times New Roman" panose="02020603050405020304" pitchFamily="18" charset="0"/>
                <a:hlinkClick r:id="rId12"/>
              </a:rPr>
              <a:t>https://www.paloaltonetworks.in/cyberpedia/firewall-best-practices</a:t>
            </a:r>
            <a:r>
              <a:rPr lang="en-GB" sz="1100">
                <a:effectLst/>
                <a:latin typeface="Times New Roman" panose="02020603050405020304" pitchFamily="18" charset="0"/>
                <a:ea typeface="Times New Roman" panose="02020603050405020304" pitchFamily="18" charset="0"/>
              </a:rPr>
              <a:t> </a:t>
            </a:r>
            <a:endParaRPr lang="en-GB" sz="1100"/>
          </a:p>
        </p:txBody>
      </p:sp>
    </p:spTree>
    <p:extLst>
      <p:ext uri="{BB962C8B-B14F-4D97-AF65-F5344CB8AC3E}">
        <p14:creationId xmlns:p14="http://schemas.microsoft.com/office/powerpoint/2010/main" val="14741974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4167</Words>
  <Application>Microsoft Office PowerPoint</Application>
  <PresentationFormat>Widescreen</PresentationFormat>
  <Paragraphs>208</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fkGroteskNeue</vt:lpstr>
      <vt:lpstr>Times New Roman</vt:lpstr>
      <vt:lpstr>ui-sans-serif</vt:lpstr>
      <vt:lpstr>Office Theme</vt:lpstr>
      <vt:lpstr>Securing the Enterprise Network with Check Point GAIA: Part 2 Implementation Report</vt:lpstr>
      <vt:lpstr>INDEX</vt:lpstr>
      <vt:lpstr>INTRODUCTION</vt:lpstr>
      <vt:lpstr>ENTERPRISE NETWORK OVERVIEW</vt:lpstr>
      <vt:lpstr>SMS DEPLOYMENT (GAIA OS)</vt:lpstr>
      <vt:lpstr>SMARTCONSOLE INSTALLATION and CONNECTION</vt:lpstr>
      <vt:lpstr>GATEWAY OBJECT CREATION AND SIC</vt:lpstr>
      <vt:lpstr>LICENSING AND MANAGEMENT VERIFICATION</vt:lpstr>
      <vt:lpstr>FIREWALL POLICY DESIGN - PRINCIPLES</vt:lpstr>
      <vt:lpstr>INBOUND TRAFFIC CONTROLS</vt:lpstr>
      <vt:lpstr>OUTBOUND TRAFFIC CONTROLS</vt:lpstr>
      <vt:lpstr>SERVICE-SPECIFIC FIREWALL RULES AND TESTING</vt:lpstr>
      <vt:lpstr>ADVANCED SECURITY ENHANCEMENTS BEYOND BASELINE FIREWALLING</vt:lpstr>
      <vt:lpstr>VALIDATION AND TESTING</vt:lpstr>
      <vt:lpstr>KEY ACHIEVEMENTS AND PATH FORWARD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2026-01-21T19:30:18Z</dcterms:created>
  <dcterms:modified xsi:type="dcterms:W3CDTF">2026-01-21T20:00:07Z</dcterms:modified>
</cp:coreProperties>
</file>