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58" r:id="rId6"/>
    <p:sldId id="259" r:id="rId7"/>
    <p:sldId id="260" r:id="rId8"/>
    <p:sldId id="261" r:id="rId9"/>
    <p:sldId id="268" r:id="rId10"/>
    <p:sldId id="262" r:id="rId11"/>
    <p:sldId id="263" r:id="rId12"/>
    <p:sldId id="265" r:id="rId13"/>
    <p:sldId id="270" r:id="rId14"/>
    <p:sldId id="266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BD8"/>
    <a:srgbClr val="8335E5"/>
    <a:srgbClr val="6B8DE1"/>
    <a:srgbClr val="6C92E1"/>
    <a:srgbClr val="6313DC"/>
    <a:srgbClr val="1E3ADA"/>
    <a:srgbClr val="030553"/>
    <a:srgbClr val="7D4BC9"/>
    <a:srgbClr val="16286E"/>
    <a:srgbClr val="652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52" autoAdjust="0"/>
  </p:normalViewPr>
  <p:slideViewPr>
    <p:cSldViewPr snapToGrid="0" showGuides="1">
      <p:cViewPr varScale="1">
        <p:scale>
          <a:sx n="59" d="100"/>
          <a:sy n="59" d="100"/>
        </p:scale>
        <p:origin x="964" y="52"/>
      </p:cViewPr>
      <p:guideLst>
        <p:guide orient="horz" pos="2064"/>
        <p:guide pos="3840"/>
        <p:guide pos="456"/>
        <p:guide pos="72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F506F9-91AB-457B-A321-BA32DFC452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BC67-B9B6-41AE-BB4E-51234F20984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C063D-436A-410C-A490-190D73BB5D3E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2BB79-F5ED-4C7F-A869-D9A323F2CA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07CB-184F-4400-BBE4-E0B71DE062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996C-DF1E-45F4-80FD-86472FDB10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68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909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02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800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867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814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A3F4A-A35E-FBB6-F9D1-65D6580B2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8A7BA-8C2D-1B77-5622-57035497D6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32683C-A3BD-408C-6289-75BDC8978D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556174-9883-A093-D64E-65BF05F4EC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8701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8750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7747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8855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007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F20E2-5E82-4F11-A228-74ABEFB3B627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FD2F-5D92-4117-B32C-DDF8082A874A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6FA4F-4A87-4321-8B2F-C57E100F57BD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C803A-8AA0-416C-ACCB-1A4C1AD975F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737BC-B64F-4BBD-A93D-A8E76E85E8B5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B121F-4DDB-4076-AF88-FF32B317DFF4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573-673D-47EB-A0A8-3A3E37E9D96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CEE2E-6BC9-49D8-B59B-EE457144FFF5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2AE-1B7F-47A0-8BA3-E245A3A2F6F6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D923-1A2F-4F4D-8F77-A1F62AA1090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EE73F-3475-4302-9522-39635396015D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95642-2867-49FD-893B-505FD81F3C3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suny-mcc-supervision/chapter/why-it-matters-human-resource-management/" TargetMode="Externa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suny-mcc-supervision/chapter/why-it-matters-human-resource-management/" TargetMode="Externa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24slides.com/?utm_campaign=mp&amp;utm_medium=ppt&amp;utm_source=pptlink&amp;utm_content=&amp;utm_term=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Human resources slide 1</a:t>
            </a:r>
          </a:p>
        </p:txBody>
      </p:sp>
      <p:grpSp>
        <p:nvGrpSpPr>
          <p:cNvPr id="56" name="Group 55" descr="This image is an icon of three connected human figures. ">
            <a:extLst>
              <a:ext uri="{FF2B5EF4-FFF2-40B4-BE49-F238E27FC236}">
                <a16:creationId xmlns:a16="http://schemas.microsoft.com/office/drawing/2014/main" id="{E56C5C06-BE0B-4D3E-8B77-1A2F0B930590}"/>
              </a:ext>
            </a:extLst>
          </p:cNvPr>
          <p:cNvGrpSpPr/>
          <p:nvPr/>
        </p:nvGrpSpPr>
        <p:grpSpPr>
          <a:xfrm>
            <a:off x="791651" y="2731292"/>
            <a:ext cx="569186" cy="530997"/>
            <a:chOff x="-27444701" y="-10180638"/>
            <a:chExt cx="10883901" cy="10153650"/>
          </a:xfrm>
          <a:solidFill>
            <a:schemeClr val="bg1">
              <a:lumMod val="50000"/>
            </a:schemeClr>
          </a:solidFill>
        </p:grpSpPr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D07CC084-C9D4-47CF-9EAD-4A7517F975DF}"/>
                </a:ext>
              </a:extLst>
            </p:cNvPr>
            <p:cNvSpPr>
              <a:spLocks/>
            </p:cNvSpPr>
            <p:nvPr/>
          </p:nvSpPr>
          <p:spPr bwMode="auto">
            <a:xfrm>
              <a:off x="-22969538" y="-10180638"/>
              <a:ext cx="1906588" cy="1978025"/>
            </a:xfrm>
            <a:custGeom>
              <a:avLst/>
              <a:gdLst>
                <a:gd name="T0" fmla="*/ 554 w 639"/>
                <a:gd name="T1" fmla="*/ 327 h 664"/>
                <a:gd name="T2" fmla="*/ 438 w 639"/>
                <a:gd name="T3" fmla="*/ 526 h 664"/>
                <a:gd name="T4" fmla="*/ 204 w 639"/>
                <a:gd name="T5" fmla="*/ 521 h 664"/>
                <a:gd name="T6" fmla="*/ 97 w 639"/>
                <a:gd name="T7" fmla="*/ 316 h 664"/>
                <a:gd name="T8" fmla="*/ 222 w 639"/>
                <a:gd name="T9" fmla="*/ 123 h 664"/>
                <a:gd name="T10" fmla="*/ 447 w 639"/>
                <a:gd name="T11" fmla="*/ 133 h 664"/>
                <a:gd name="T12" fmla="*/ 554 w 639"/>
                <a:gd name="T13" fmla="*/ 327 h 664"/>
                <a:gd name="T14" fmla="*/ 638 w 639"/>
                <a:gd name="T15" fmla="*/ 327 h 664"/>
                <a:gd name="T16" fmla="*/ 519 w 639"/>
                <a:gd name="T17" fmla="*/ 82 h 664"/>
                <a:gd name="T18" fmla="*/ 244 w 639"/>
                <a:gd name="T19" fmla="*/ 25 h 664"/>
                <a:gd name="T20" fmla="*/ 39 w 639"/>
                <a:gd name="T21" fmla="*/ 200 h 664"/>
                <a:gd name="T22" fmla="*/ 53 w 639"/>
                <a:gd name="T23" fmla="*/ 482 h 664"/>
                <a:gd name="T24" fmla="*/ 407 w 639"/>
                <a:gd name="T25" fmla="*/ 629 h 664"/>
                <a:gd name="T26" fmla="*/ 638 w 639"/>
                <a:gd name="T27" fmla="*/ 327 h 664"/>
                <a:gd name="T28" fmla="*/ 554 w 639"/>
                <a:gd name="T29" fmla="*/ 327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9" h="664">
                  <a:moveTo>
                    <a:pt x="554" y="327"/>
                  </a:moveTo>
                  <a:cubicBezTo>
                    <a:pt x="553" y="410"/>
                    <a:pt x="510" y="485"/>
                    <a:pt x="438" y="526"/>
                  </a:cubicBezTo>
                  <a:cubicBezTo>
                    <a:pt x="365" y="569"/>
                    <a:pt x="275" y="564"/>
                    <a:pt x="204" y="521"/>
                  </a:cubicBezTo>
                  <a:cubicBezTo>
                    <a:pt x="133" y="478"/>
                    <a:pt x="94" y="398"/>
                    <a:pt x="97" y="316"/>
                  </a:cubicBezTo>
                  <a:cubicBezTo>
                    <a:pt x="99" y="234"/>
                    <a:pt x="150" y="161"/>
                    <a:pt x="222" y="123"/>
                  </a:cubicBezTo>
                  <a:cubicBezTo>
                    <a:pt x="292" y="85"/>
                    <a:pt x="379" y="92"/>
                    <a:pt x="447" y="133"/>
                  </a:cubicBezTo>
                  <a:cubicBezTo>
                    <a:pt x="514" y="174"/>
                    <a:pt x="553" y="249"/>
                    <a:pt x="554" y="327"/>
                  </a:cubicBezTo>
                  <a:cubicBezTo>
                    <a:pt x="555" y="381"/>
                    <a:pt x="639" y="381"/>
                    <a:pt x="638" y="327"/>
                  </a:cubicBezTo>
                  <a:cubicBezTo>
                    <a:pt x="637" y="232"/>
                    <a:pt x="594" y="141"/>
                    <a:pt x="519" y="82"/>
                  </a:cubicBezTo>
                  <a:cubicBezTo>
                    <a:pt x="441" y="21"/>
                    <a:pt x="340" y="0"/>
                    <a:pt x="244" y="25"/>
                  </a:cubicBezTo>
                  <a:cubicBezTo>
                    <a:pt x="154" y="48"/>
                    <a:pt x="76" y="116"/>
                    <a:pt x="39" y="200"/>
                  </a:cubicBezTo>
                  <a:cubicBezTo>
                    <a:pt x="0" y="292"/>
                    <a:pt x="5" y="395"/>
                    <a:pt x="53" y="482"/>
                  </a:cubicBezTo>
                  <a:cubicBezTo>
                    <a:pt x="122" y="606"/>
                    <a:pt x="271" y="664"/>
                    <a:pt x="407" y="629"/>
                  </a:cubicBezTo>
                  <a:cubicBezTo>
                    <a:pt x="543" y="594"/>
                    <a:pt x="637" y="466"/>
                    <a:pt x="638" y="327"/>
                  </a:cubicBezTo>
                  <a:cubicBezTo>
                    <a:pt x="639" y="273"/>
                    <a:pt x="555" y="273"/>
                    <a:pt x="554" y="3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CCAAF87D-704F-4EAD-856F-6E1E38EF6161}"/>
                </a:ext>
              </a:extLst>
            </p:cNvPr>
            <p:cNvSpPr>
              <a:spLocks/>
            </p:cNvSpPr>
            <p:nvPr/>
          </p:nvSpPr>
          <p:spPr bwMode="auto">
            <a:xfrm>
              <a:off x="-23596600" y="-8610601"/>
              <a:ext cx="3186113" cy="2139950"/>
            </a:xfrm>
            <a:custGeom>
              <a:avLst/>
              <a:gdLst>
                <a:gd name="T0" fmla="*/ 846 w 1068"/>
                <a:gd name="T1" fmla="*/ 102 h 718"/>
                <a:gd name="T2" fmla="*/ 981 w 1068"/>
                <a:gd name="T3" fmla="*/ 330 h 718"/>
                <a:gd name="T4" fmla="*/ 981 w 1068"/>
                <a:gd name="T5" fmla="*/ 480 h 718"/>
                <a:gd name="T6" fmla="*/ 981 w 1068"/>
                <a:gd name="T7" fmla="*/ 559 h 718"/>
                <a:gd name="T8" fmla="*/ 961 w 1068"/>
                <a:gd name="T9" fmla="*/ 618 h 718"/>
                <a:gd name="T10" fmla="*/ 882 w 1068"/>
                <a:gd name="T11" fmla="*/ 634 h 718"/>
                <a:gd name="T12" fmla="*/ 214 w 1068"/>
                <a:gd name="T13" fmla="*/ 634 h 718"/>
                <a:gd name="T14" fmla="*/ 152 w 1068"/>
                <a:gd name="T15" fmla="*/ 634 h 718"/>
                <a:gd name="T16" fmla="*/ 90 w 1068"/>
                <a:gd name="T17" fmla="*/ 571 h 718"/>
                <a:gd name="T18" fmla="*/ 90 w 1068"/>
                <a:gd name="T19" fmla="*/ 524 h 718"/>
                <a:gd name="T20" fmla="*/ 90 w 1068"/>
                <a:gd name="T21" fmla="*/ 355 h 718"/>
                <a:gd name="T22" fmla="*/ 173 w 1068"/>
                <a:gd name="T23" fmla="*/ 144 h 718"/>
                <a:gd name="T24" fmla="*/ 222 w 1068"/>
                <a:gd name="T25" fmla="*/ 104 h 718"/>
                <a:gd name="T26" fmla="*/ 180 w 1068"/>
                <a:gd name="T27" fmla="*/ 31 h 718"/>
                <a:gd name="T28" fmla="*/ 13 w 1068"/>
                <a:gd name="T29" fmla="*/ 277 h 718"/>
                <a:gd name="T30" fmla="*/ 6 w 1068"/>
                <a:gd name="T31" fmla="*/ 448 h 718"/>
                <a:gd name="T32" fmla="*/ 9 w 1068"/>
                <a:gd name="T33" fmla="*/ 604 h 718"/>
                <a:gd name="T34" fmla="*/ 161 w 1068"/>
                <a:gd name="T35" fmla="*/ 718 h 718"/>
                <a:gd name="T36" fmla="*/ 805 w 1068"/>
                <a:gd name="T37" fmla="*/ 718 h 718"/>
                <a:gd name="T38" fmla="*/ 908 w 1068"/>
                <a:gd name="T39" fmla="*/ 718 h 718"/>
                <a:gd name="T40" fmla="*/ 1059 w 1068"/>
                <a:gd name="T41" fmla="*/ 615 h 718"/>
                <a:gd name="T42" fmla="*/ 1065 w 1068"/>
                <a:gd name="T43" fmla="*/ 545 h 718"/>
                <a:gd name="T44" fmla="*/ 1065 w 1068"/>
                <a:gd name="T45" fmla="*/ 456 h 718"/>
                <a:gd name="T46" fmla="*/ 1060 w 1068"/>
                <a:gd name="T47" fmla="*/ 288 h 718"/>
                <a:gd name="T48" fmla="*/ 888 w 1068"/>
                <a:gd name="T49" fmla="*/ 30 h 718"/>
                <a:gd name="T50" fmla="*/ 846 w 1068"/>
                <a:gd name="T51" fmla="*/ 102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68" h="718">
                  <a:moveTo>
                    <a:pt x="846" y="102"/>
                  </a:moveTo>
                  <a:cubicBezTo>
                    <a:pt x="924" y="152"/>
                    <a:pt x="975" y="237"/>
                    <a:pt x="981" y="330"/>
                  </a:cubicBezTo>
                  <a:cubicBezTo>
                    <a:pt x="984" y="379"/>
                    <a:pt x="981" y="430"/>
                    <a:pt x="981" y="480"/>
                  </a:cubicBezTo>
                  <a:cubicBezTo>
                    <a:pt x="981" y="506"/>
                    <a:pt x="981" y="533"/>
                    <a:pt x="981" y="559"/>
                  </a:cubicBezTo>
                  <a:cubicBezTo>
                    <a:pt x="981" y="583"/>
                    <a:pt x="978" y="601"/>
                    <a:pt x="961" y="618"/>
                  </a:cubicBezTo>
                  <a:cubicBezTo>
                    <a:pt x="941" y="638"/>
                    <a:pt x="910" y="634"/>
                    <a:pt x="882" y="634"/>
                  </a:cubicBezTo>
                  <a:cubicBezTo>
                    <a:pt x="659" y="634"/>
                    <a:pt x="436" y="634"/>
                    <a:pt x="214" y="634"/>
                  </a:cubicBezTo>
                  <a:cubicBezTo>
                    <a:pt x="193" y="634"/>
                    <a:pt x="173" y="634"/>
                    <a:pt x="152" y="634"/>
                  </a:cubicBezTo>
                  <a:cubicBezTo>
                    <a:pt x="117" y="634"/>
                    <a:pt x="90" y="606"/>
                    <a:pt x="90" y="571"/>
                  </a:cubicBezTo>
                  <a:cubicBezTo>
                    <a:pt x="89" y="556"/>
                    <a:pt x="90" y="540"/>
                    <a:pt x="90" y="524"/>
                  </a:cubicBezTo>
                  <a:cubicBezTo>
                    <a:pt x="90" y="468"/>
                    <a:pt x="90" y="412"/>
                    <a:pt x="90" y="355"/>
                  </a:cubicBezTo>
                  <a:cubicBezTo>
                    <a:pt x="90" y="276"/>
                    <a:pt x="117" y="202"/>
                    <a:pt x="173" y="144"/>
                  </a:cubicBezTo>
                  <a:cubicBezTo>
                    <a:pt x="188" y="129"/>
                    <a:pt x="204" y="116"/>
                    <a:pt x="222" y="104"/>
                  </a:cubicBezTo>
                  <a:cubicBezTo>
                    <a:pt x="267" y="74"/>
                    <a:pt x="225" y="2"/>
                    <a:pt x="180" y="31"/>
                  </a:cubicBezTo>
                  <a:cubicBezTo>
                    <a:pt x="94" y="88"/>
                    <a:pt x="32" y="175"/>
                    <a:pt x="13" y="277"/>
                  </a:cubicBezTo>
                  <a:cubicBezTo>
                    <a:pt x="2" y="333"/>
                    <a:pt x="6" y="391"/>
                    <a:pt x="6" y="448"/>
                  </a:cubicBezTo>
                  <a:cubicBezTo>
                    <a:pt x="6" y="499"/>
                    <a:pt x="0" y="554"/>
                    <a:pt x="9" y="604"/>
                  </a:cubicBezTo>
                  <a:cubicBezTo>
                    <a:pt x="23" y="676"/>
                    <a:pt x="92" y="718"/>
                    <a:pt x="161" y="718"/>
                  </a:cubicBezTo>
                  <a:cubicBezTo>
                    <a:pt x="375" y="718"/>
                    <a:pt x="590" y="718"/>
                    <a:pt x="805" y="718"/>
                  </a:cubicBezTo>
                  <a:cubicBezTo>
                    <a:pt x="839" y="718"/>
                    <a:pt x="873" y="718"/>
                    <a:pt x="908" y="718"/>
                  </a:cubicBezTo>
                  <a:cubicBezTo>
                    <a:pt x="977" y="718"/>
                    <a:pt x="1035" y="682"/>
                    <a:pt x="1059" y="615"/>
                  </a:cubicBezTo>
                  <a:cubicBezTo>
                    <a:pt x="1066" y="593"/>
                    <a:pt x="1065" y="568"/>
                    <a:pt x="1065" y="545"/>
                  </a:cubicBezTo>
                  <a:cubicBezTo>
                    <a:pt x="1065" y="515"/>
                    <a:pt x="1065" y="486"/>
                    <a:pt x="1065" y="456"/>
                  </a:cubicBezTo>
                  <a:cubicBezTo>
                    <a:pt x="1065" y="400"/>
                    <a:pt x="1068" y="344"/>
                    <a:pt x="1060" y="288"/>
                  </a:cubicBezTo>
                  <a:cubicBezTo>
                    <a:pt x="1045" y="182"/>
                    <a:pt x="978" y="87"/>
                    <a:pt x="888" y="30"/>
                  </a:cubicBezTo>
                  <a:cubicBezTo>
                    <a:pt x="843" y="0"/>
                    <a:pt x="801" y="73"/>
                    <a:pt x="846" y="10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1CD5CE15-C404-4DA1-AC79-7FCD7E387701}"/>
                </a:ext>
              </a:extLst>
            </p:cNvPr>
            <p:cNvSpPr>
              <a:spLocks/>
            </p:cNvSpPr>
            <p:nvPr/>
          </p:nvSpPr>
          <p:spPr bwMode="auto">
            <a:xfrm>
              <a:off x="-26819225" y="-3736976"/>
              <a:ext cx="1903413" cy="1978025"/>
            </a:xfrm>
            <a:custGeom>
              <a:avLst/>
              <a:gdLst>
                <a:gd name="T0" fmla="*/ 554 w 638"/>
                <a:gd name="T1" fmla="*/ 327 h 664"/>
                <a:gd name="T2" fmla="*/ 437 w 638"/>
                <a:gd name="T3" fmla="*/ 527 h 664"/>
                <a:gd name="T4" fmla="*/ 203 w 638"/>
                <a:gd name="T5" fmla="*/ 521 h 664"/>
                <a:gd name="T6" fmla="*/ 96 w 638"/>
                <a:gd name="T7" fmla="*/ 316 h 664"/>
                <a:gd name="T8" fmla="*/ 222 w 638"/>
                <a:gd name="T9" fmla="*/ 123 h 664"/>
                <a:gd name="T10" fmla="*/ 446 w 638"/>
                <a:gd name="T11" fmla="*/ 133 h 664"/>
                <a:gd name="T12" fmla="*/ 554 w 638"/>
                <a:gd name="T13" fmla="*/ 327 h 664"/>
                <a:gd name="T14" fmla="*/ 638 w 638"/>
                <a:gd name="T15" fmla="*/ 327 h 664"/>
                <a:gd name="T16" fmla="*/ 519 w 638"/>
                <a:gd name="T17" fmla="*/ 82 h 664"/>
                <a:gd name="T18" fmla="*/ 244 w 638"/>
                <a:gd name="T19" fmla="*/ 25 h 664"/>
                <a:gd name="T20" fmla="*/ 39 w 638"/>
                <a:gd name="T21" fmla="*/ 201 h 664"/>
                <a:gd name="T22" fmla="*/ 53 w 638"/>
                <a:gd name="T23" fmla="*/ 482 h 664"/>
                <a:gd name="T24" fmla="*/ 406 w 638"/>
                <a:gd name="T25" fmla="*/ 630 h 664"/>
                <a:gd name="T26" fmla="*/ 638 w 638"/>
                <a:gd name="T27" fmla="*/ 327 h 664"/>
                <a:gd name="T28" fmla="*/ 554 w 638"/>
                <a:gd name="T29" fmla="*/ 327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8" h="664">
                  <a:moveTo>
                    <a:pt x="554" y="327"/>
                  </a:moveTo>
                  <a:cubicBezTo>
                    <a:pt x="553" y="410"/>
                    <a:pt x="509" y="485"/>
                    <a:pt x="437" y="527"/>
                  </a:cubicBezTo>
                  <a:cubicBezTo>
                    <a:pt x="365" y="569"/>
                    <a:pt x="274" y="564"/>
                    <a:pt x="203" y="521"/>
                  </a:cubicBezTo>
                  <a:cubicBezTo>
                    <a:pt x="133" y="478"/>
                    <a:pt x="94" y="398"/>
                    <a:pt x="96" y="316"/>
                  </a:cubicBezTo>
                  <a:cubicBezTo>
                    <a:pt x="99" y="234"/>
                    <a:pt x="150" y="161"/>
                    <a:pt x="222" y="123"/>
                  </a:cubicBezTo>
                  <a:cubicBezTo>
                    <a:pt x="292" y="86"/>
                    <a:pt x="379" y="92"/>
                    <a:pt x="446" y="133"/>
                  </a:cubicBezTo>
                  <a:cubicBezTo>
                    <a:pt x="514" y="174"/>
                    <a:pt x="553" y="250"/>
                    <a:pt x="554" y="327"/>
                  </a:cubicBezTo>
                  <a:cubicBezTo>
                    <a:pt x="554" y="381"/>
                    <a:pt x="638" y="382"/>
                    <a:pt x="638" y="327"/>
                  </a:cubicBezTo>
                  <a:cubicBezTo>
                    <a:pt x="637" y="232"/>
                    <a:pt x="594" y="141"/>
                    <a:pt x="519" y="82"/>
                  </a:cubicBezTo>
                  <a:cubicBezTo>
                    <a:pt x="441" y="21"/>
                    <a:pt x="340" y="0"/>
                    <a:pt x="244" y="25"/>
                  </a:cubicBezTo>
                  <a:cubicBezTo>
                    <a:pt x="154" y="48"/>
                    <a:pt x="76" y="116"/>
                    <a:pt x="39" y="201"/>
                  </a:cubicBezTo>
                  <a:cubicBezTo>
                    <a:pt x="0" y="292"/>
                    <a:pt x="5" y="395"/>
                    <a:pt x="53" y="482"/>
                  </a:cubicBezTo>
                  <a:cubicBezTo>
                    <a:pt x="122" y="606"/>
                    <a:pt x="271" y="664"/>
                    <a:pt x="406" y="630"/>
                  </a:cubicBezTo>
                  <a:cubicBezTo>
                    <a:pt x="542" y="595"/>
                    <a:pt x="636" y="466"/>
                    <a:pt x="638" y="327"/>
                  </a:cubicBezTo>
                  <a:cubicBezTo>
                    <a:pt x="638" y="273"/>
                    <a:pt x="554" y="273"/>
                    <a:pt x="554" y="3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B3EDC5DA-BD5A-4D94-9EF8-995AD67F8144}"/>
                </a:ext>
              </a:extLst>
            </p:cNvPr>
            <p:cNvSpPr>
              <a:spLocks/>
            </p:cNvSpPr>
            <p:nvPr/>
          </p:nvSpPr>
          <p:spPr bwMode="auto">
            <a:xfrm>
              <a:off x="-27444701" y="-2163763"/>
              <a:ext cx="3182938" cy="2136775"/>
            </a:xfrm>
            <a:custGeom>
              <a:avLst/>
              <a:gdLst>
                <a:gd name="T0" fmla="*/ 846 w 1067"/>
                <a:gd name="T1" fmla="*/ 102 h 717"/>
                <a:gd name="T2" fmla="*/ 980 w 1067"/>
                <a:gd name="T3" fmla="*/ 329 h 717"/>
                <a:gd name="T4" fmla="*/ 981 w 1067"/>
                <a:gd name="T5" fmla="*/ 479 h 717"/>
                <a:gd name="T6" fmla="*/ 981 w 1067"/>
                <a:gd name="T7" fmla="*/ 558 h 717"/>
                <a:gd name="T8" fmla="*/ 961 w 1067"/>
                <a:gd name="T9" fmla="*/ 617 h 717"/>
                <a:gd name="T10" fmla="*/ 882 w 1067"/>
                <a:gd name="T11" fmla="*/ 633 h 717"/>
                <a:gd name="T12" fmla="*/ 213 w 1067"/>
                <a:gd name="T13" fmla="*/ 633 h 717"/>
                <a:gd name="T14" fmla="*/ 152 w 1067"/>
                <a:gd name="T15" fmla="*/ 633 h 717"/>
                <a:gd name="T16" fmla="*/ 89 w 1067"/>
                <a:gd name="T17" fmla="*/ 571 h 717"/>
                <a:gd name="T18" fmla="*/ 89 w 1067"/>
                <a:gd name="T19" fmla="*/ 523 h 717"/>
                <a:gd name="T20" fmla="*/ 89 w 1067"/>
                <a:gd name="T21" fmla="*/ 355 h 717"/>
                <a:gd name="T22" fmla="*/ 172 w 1067"/>
                <a:gd name="T23" fmla="*/ 144 h 717"/>
                <a:gd name="T24" fmla="*/ 222 w 1067"/>
                <a:gd name="T25" fmla="*/ 103 h 717"/>
                <a:gd name="T26" fmla="*/ 179 w 1067"/>
                <a:gd name="T27" fmla="*/ 31 h 717"/>
                <a:gd name="T28" fmla="*/ 12 w 1067"/>
                <a:gd name="T29" fmla="*/ 276 h 717"/>
                <a:gd name="T30" fmla="*/ 5 w 1067"/>
                <a:gd name="T31" fmla="*/ 447 h 717"/>
                <a:gd name="T32" fmla="*/ 9 w 1067"/>
                <a:gd name="T33" fmla="*/ 604 h 717"/>
                <a:gd name="T34" fmla="*/ 161 w 1067"/>
                <a:gd name="T35" fmla="*/ 717 h 717"/>
                <a:gd name="T36" fmla="*/ 804 w 1067"/>
                <a:gd name="T37" fmla="*/ 717 h 717"/>
                <a:gd name="T38" fmla="*/ 907 w 1067"/>
                <a:gd name="T39" fmla="*/ 717 h 717"/>
                <a:gd name="T40" fmla="*/ 1058 w 1067"/>
                <a:gd name="T41" fmla="*/ 614 h 717"/>
                <a:gd name="T42" fmla="*/ 1065 w 1067"/>
                <a:gd name="T43" fmla="*/ 544 h 717"/>
                <a:gd name="T44" fmla="*/ 1065 w 1067"/>
                <a:gd name="T45" fmla="*/ 455 h 717"/>
                <a:gd name="T46" fmla="*/ 1060 w 1067"/>
                <a:gd name="T47" fmla="*/ 287 h 717"/>
                <a:gd name="T48" fmla="*/ 888 w 1067"/>
                <a:gd name="T49" fmla="*/ 29 h 717"/>
                <a:gd name="T50" fmla="*/ 846 w 1067"/>
                <a:gd name="T51" fmla="*/ 102 h 7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67" h="717">
                  <a:moveTo>
                    <a:pt x="846" y="102"/>
                  </a:moveTo>
                  <a:cubicBezTo>
                    <a:pt x="924" y="152"/>
                    <a:pt x="974" y="236"/>
                    <a:pt x="980" y="329"/>
                  </a:cubicBezTo>
                  <a:cubicBezTo>
                    <a:pt x="983" y="379"/>
                    <a:pt x="981" y="429"/>
                    <a:pt x="981" y="479"/>
                  </a:cubicBezTo>
                  <a:cubicBezTo>
                    <a:pt x="981" y="505"/>
                    <a:pt x="981" y="532"/>
                    <a:pt x="981" y="558"/>
                  </a:cubicBezTo>
                  <a:cubicBezTo>
                    <a:pt x="981" y="582"/>
                    <a:pt x="978" y="600"/>
                    <a:pt x="961" y="617"/>
                  </a:cubicBezTo>
                  <a:cubicBezTo>
                    <a:pt x="940" y="637"/>
                    <a:pt x="910" y="633"/>
                    <a:pt x="882" y="633"/>
                  </a:cubicBezTo>
                  <a:cubicBezTo>
                    <a:pt x="659" y="633"/>
                    <a:pt x="436" y="633"/>
                    <a:pt x="213" y="633"/>
                  </a:cubicBezTo>
                  <a:cubicBezTo>
                    <a:pt x="193" y="633"/>
                    <a:pt x="172" y="633"/>
                    <a:pt x="152" y="633"/>
                  </a:cubicBezTo>
                  <a:cubicBezTo>
                    <a:pt x="117" y="633"/>
                    <a:pt x="90" y="605"/>
                    <a:pt x="89" y="571"/>
                  </a:cubicBezTo>
                  <a:cubicBezTo>
                    <a:pt x="89" y="555"/>
                    <a:pt x="89" y="539"/>
                    <a:pt x="89" y="523"/>
                  </a:cubicBezTo>
                  <a:cubicBezTo>
                    <a:pt x="89" y="467"/>
                    <a:pt x="89" y="411"/>
                    <a:pt x="89" y="355"/>
                  </a:cubicBezTo>
                  <a:cubicBezTo>
                    <a:pt x="89" y="275"/>
                    <a:pt x="117" y="201"/>
                    <a:pt x="172" y="144"/>
                  </a:cubicBezTo>
                  <a:cubicBezTo>
                    <a:pt x="187" y="128"/>
                    <a:pt x="204" y="115"/>
                    <a:pt x="222" y="103"/>
                  </a:cubicBezTo>
                  <a:cubicBezTo>
                    <a:pt x="267" y="74"/>
                    <a:pt x="225" y="1"/>
                    <a:pt x="179" y="31"/>
                  </a:cubicBezTo>
                  <a:cubicBezTo>
                    <a:pt x="93" y="87"/>
                    <a:pt x="32" y="174"/>
                    <a:pt x="12" y="276"/>
                  </a:cubicBezTo>
                  <a:cubicBezTo>
                    <a:pt x="1" y="332"/>
                    <a:pt x="5" y="391"/>
                    <a:pt x="5" y="447"/>
                  </a:cubicBezTo>
                  <a:cubicBezTo>
                    <a:pt x="5" y="498"/>
                    <a:pt x="0" y="553"/>
                    <a:pt x="9" y="604"/>
                  </a:cubicBezTo>
                  <a:cubicBezTo>
                    <a:pt x="22" y="675"/>
                    <a:pt x="92" y="717"/>
                    <a:pt x="161" y="717"/>
                  </a:cubicBezTo>
                  <a:cubicBezTo>
                    <a:pt x="375" y="717"/>
                    <a:pt x="590" y="717"/>
                    <a:pt x="804" y="717"/>
                  </a:cubicBezTo>
                  <a:cubicBezTo>
                    <a:pt x="839" y="717"/>
                    <a:pt x="873" y="717"/>
                    <a:pt x="907" y="717"/>
                  </a:cubicBezTo>
                  <a:cubicBezTo>
                    <a:pt x="977" y="717"/>
                    <a:pt x="1035" y="681"/>
                    <a:pt x="1058" y="614"/>
                  </a:cubicBezTo>
                  <a:cubicBezTo>
                    <a:pt x="1066" y="592"/>
                    <a:pt x="1065" y="568"/>
                    <a:pt x="1065" y="544"/>
                  </a:cubicBezTo>
                  <a:cubicBezTo>
                    <a:pt x="1065" y="515"/>
                    <a:pt x="1065" y="485"/>
                    <a:pt x="1065" y="455"/>
                  </a:cubicBezTo>
                  <a:cubicBezTo>
                    <a:pt x="1065" y="399"/>
                    <a:pt x="1067" y="343"/>
                    <a:pt x="1060" y="287"/>
                  </a:cubicBezTo>
                  <a:cubicBezTo>
                    <a:pt x="1045" y="181"/>
                    <a:pt x="977" y="86"/>
                    <a:pt x="888" y="29"/>
                  </a:cubicBezTo>
                  <a:cubicBezTo>
                    <a:pt x="842" y="0"/>
                    <a:pt x="800" y="72"/>
                    <a:pt x="846" y="10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4" name="Freeform 39">
              <a:extLst>
                <a:ext uri="{FF2B5EF4-FFF2-40B4-BE49-F238E27FC236}">
                  <a16:creationId xmlns:a16="http://schemas.microsoft.com/office/drawing/2014/main" id="{F9DCB288-7675-41B6-9E88-9068BFDC0277}"/>
                </a:ext>
              </a:extLst>
            </p:cNvPr>
            <p:cNvSpPr>
              <a:spLocks/>
            </p:cNvSpPr>
            <p:nvPr/>
          </p:nvSpPr>
          <p:spPr bwMode="auto">
            <a:xfrm>
              <a:off x="-19121438" y="-3736976"/>
              <a:ext cx="1906588" cy="1978025"/>
            </a:xfrm>
            <a:custGeom>
              <a:avLst/>
              <a:gdLst>
                <a:gd name="T0" fmla="*/ 555 w 639"/>
                <a:gd name="T1" fmla="*/ 327 h 664"/>
                <a:gd name="T2" fmla="*/ 438 w 639"/>
                <a:gd name="T3" fmla="*/ 527 h 664"/>
                <a:gd name="T4" fmla="*/ 204 w 639"/>
                <a:gd name="T5" fmla="*/ 521 h 664"/>
                <a:gd name="T6" fmla="*/ 97 w 639"/>
                <a:gd name="T7" fmla="*/ 316 h 664"/>
                <a:gd name="T8" fmla="*/ 222 w 639"/>
                <a:gd name="T9" fmla="*/ 123 h 664"/>
                <a:gd name="T10" fmla="*/ 447 w 639"/>
                <a:gd name="T11" fmla="*/ 133 h 664"/>
                <a:gd name="T12" fmla="*/ 555 w 639"/>
                <a:gd name="T13" fmla="*/ 327 h 664"/>
                <a:gd name="T14" fmla="*/ 639 w 639"/>
                <a:gd name="T15" fmla="*/ 327 h 664"/>
                <a:gd name="T16" fmla="*/ 519 w 639"/>
                <a:gd name="T17" fmla="*/ 82 h 664"/>
                <a:gd name="T18" fmla="*/ 244 w 639"/>
                <a:gd name="T19" fmla="*/ 25 h 664"/>
                <a:gd name="T20" fmla="*/ 40 w 639"/>
                <a:gd name="T21" fmla="*/ 201 h 664"/>
                <a:gd name="T22" fmla="*/ 54 w 639"/>
                <a:gd name="T23" fmla="*/ 482 h 664"/>
                <a:gd name="T24" fmla="*/ 407 w 639"/>
                <a:gd name="T25" fmla="*/ 630 h 664"/>
                <a:gd name="T26" fmla="*/ 639 w 639"/>
                <a:gd name="T27" fmla="*/ 327 h 664"/>
                <a:gd name="T28" fmla="*/ 555 w 639"/>
                <a:gd name="T29" fmla="*/ 327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9" h="664">
                  <a:moveTo>
                    <a:pt x="555" y="327"/>
                  </a:moveTo>
                  <a:cubicBezTo>
                    <a:pt x="554" y="410"/>
                    <a:pt x="510" y="485"/>
                    <a:pt x="438" y="527"/>
                  </a:cubicBezTo>
                  <a:cubicBezTo>
                    <a:pt x="366" y="569"/>
                    <a:pt x="275" y="564"/>
                    <a:pt x="204" y="521"/>
                  </a:cubicBezTo>
                  <a:cubicBezTo>
                    <a:pt x="133" y="478"/>
                    <a:pt x="95" y="398"/>
                    <a:pt x="97" y="316"/>
                  </a:cubicBezTo>
                  <a:cubicBezTo>
                    <a:pt x="100" y="234"/>
                    <a:pt x="151" y="161"/>
                    <a:pt x="222" y="123"/>
                  </a:cubicBezTo>
                  <a:cubicBezTo>
                    <a:pt x="293" y="86"/>
                    <a:pt x="380" y="92"/>
                    <a:pt x="447" y="133"/>
                  </a:cubicBezTo>
                  <a:cubicBezTo>
                    <a:pt x="514" y="174"/>
                    <a:pt x="554" y="250"/>
                    <a:pt x="555" y="327"/>
                  </a:cubicBezTo>
                  <a:cubicBezTo>
                    <a:pt x="555" y="381"/>
                    <a:pt x="639" y="382"/>
                    <a:pt x="639" y="327"/>
                  </a:cubicBezTo>
                  <a:cubicBezTo>
                    <a:pt x="638" y="232"/>
                    <a:pt x="595" y="141"/>
                    <a:pt x="519" y="82"/>
                  </a:cubicBezTo>
                  <a:cubicBezTo>
                    <a:pt x="441" y="21"/>
                    <a:pt x="340" y="0"/>
                    <a:pt x="244" y="25"/>
                  </a:cubicBezTo>
                  <a:cubicBezTo>
                    <a:pt x="154" y="48"/>
                    <a:pt x="77" y="116"/>
                    <a:pt x="40" y="201"/>
                  </a:cubicBezTo>
                  <a:cubicBezTo>
                    <a:pt x="0" y="292"/>
                    <a:pt x="5" y="395"/>
                    <a:pt x="54" y="482"/>
                  </a:cubicBezTo>
                  <a:cubicBezTo>
                    <a:pt x="123" y="606"/>
                    <a:pt x="272" y="664"/>
                    <a:pt x="407" y="630"/>
                  </a:cubicBezTo>
                  <a:cubicBezTo>
                    <a:pt x="543" y="595"/>
                    <a:pt x="637" y="466"/>
                    <a:pt x="639" y="327"/>
                  </a:cubicBezTo>
                  <a:cubicBezTo>
                    <a:pt x="639" y="273"/>
                    <a:pt x="555" y="273"/>
                    <a:pt x="555" y="3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5" name="Freeform 40">
              <a:extLst>
                <a:ext uri="{FF2B5EF4-FFF2-40B4-BE49-F238E27FC236}">
                  <a16:creationId xmlns:a16="http://schemas.microsoft.com/office/drawing/2014/main" id="{9ABAA1E3-5A43-4715-8E36-58674814BC24}"/>
                </a:ext>
              </a:extLst>
            </p:cNvPr>
            <p:cNvSpPr>
              <a:spLocks/>
            </p:cNvSpPr>
            <p:nvPr/>
          </p:nvSpPr>
          <p:spPr bwMode="auto">
            <a:xfrm>
              <a:off x="-19746913" y="-2163763"/>
              <a:ext cx="3186113" cy="2136775"/>
            </a:xfrm>
            <a:custGeom>
              <a:avLst/>
              <a:gdLst>
                <a:gd name="T0" fmla="*/ 846 w 1068"/>
                <a:gd name="T1" fmla="*/ 102 h 717"/>
                <a:gd name="T2" fmla="*/ 981 w 1068"/>
                <a:gd name="T3" fmla="*/ 329 h 717"/>
                <a:gd name="T4" fmla="*/ 981 w 1068"/>
                <a:gd name="T5" fmla="*/ 479 h 717"/>
                <a:gd name="T6" fmla="*/ 981 w 1068"/>
                <a:gd name="T7" fmla="*/ 558 h 717"/>
                <a:gd name="T8" fmla="*/ 961 w 1068"/>
                <a:gd name="T9" fmla="*/ 617 h 717"/>
                <a:gd name="T10" fmla="*/ 882 w 1068"/>
                <a:gd name="T11" fmla="*/ 633 h 717"/>
                <a:gd name="T12" fmla="*/ 214 w 1068"/>
                <a:gd name="T13" fmla="*/ 633 h 717"/>
                <a:gd name="T14" fmla="*/ 153 w 1068"/>
                <a:gd name="T15" fmla="*/ 633 h 717"/>
                <a:gd name="T16" fmla="*/ 90 w 1068"/>
                <a:gd name="T17" fmla="*/ 571 h 717"/>
                <a:gd name="T18" fmla="*/ 90 w 1068"/>
                <a:gd name="T19" fmla="*/ 523 h 717"/>
                <a:gd name="T20" fmla="*/ 90 w 1068"/>
                <a:gd name="T21" fmla="*/ 355 h 717"/>
                <a:gd name="T22" fmla="*/ 173 w 1068"/>
                <a:gd name="T23" fmla="*/ 144 h 717"/>
                <a:gd name="T24" fmla="*/ 222 w 1068"/>
                <a:gd name="T25" fmla="*/ 103 h 717"/>
                <a:gd name="T26" fmla="*/ 180 w 1068"/>
                <a:gd name="T27" fmla="*/ 31 h 717"/>
                <a:gd name="T28" fmla="*/ 13 w 1068"/>
                <a:gd name="T29" fmla="*/ 276 h 717"/>
                <a:gd name="T30" fmla="*/ 6 w 1068"/>
                <a:gd name="T31" fmla="*/ 447 h 717"/>
                <a:gd name="T32" fmla="*/ 10 w 1068"/>
                <a:gd name="T33" fmla="*/ 604 h 717"/>
                <a:gd name="T34" fmla="*/ 161 w 1068"/>
                <a:gd name="T35" fmla="*/ 717 h 717"/>
                <a:gd name="T36" fmla="*/ 805 w 1068"/>
                <a:gd name="T37" fmla="*/ 717 h 717"/>
                <a:gd name="T38" fmla="*/ 908 w 1068"/>
                <a:gd name="T39" fmla="*/ 717 h 717"/>
                <a:gd name="T40" fmla="*/ 1059 w 1068"/>
                <a:gd name="T41" fmla="*/ 614 h 717"/>
                <a:gd name="T42" fmla="*/ 1065 w 1068"/>
                <a:gd name="T43" fmla="*/ 544 h 717"/>
                <a:gd name="T44" fmla="*/ 1065 w 1068"/>
                <a:gd name="T45" fmla="*/ 455 h 717"/>
                <a:gd name="T46" fmla="*/ 1060 w 1068"/>
                <a:gd name="T47" fmla="*/ 287 h 717"/>
                <a:gd name="T48" fmla="*/ 889 w 1068"/>
                <a:gd name="T49" fmla="*/ 29 h 717"/>
                <a:gd name="T50" fmla="*/ 846 w 1068"/>
                <a:gd name="T51" fmla="*/ 102 h 7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68" h="717">
                  <a:moveTo>
                    <a:pt x="846" y="102"/>
                  </a:moveTo>
                  <a:cubicBezTo>
                    <a:pt x="924" y="152"/>
                    <a:pt x="975" y="236"/>
                    <a:pt x="981" y="329"/>
                  </a:cubicBezTo>
                  <a:cubicBezTo>
                    <a:pt x="984" y="379"/>
                    <a:pt x="981" y="429"/>
                    <a:pt x="981" y="479"/>
                  </a:cubicBezTo>
                  <a:cubicBezTo>
                    <a:pt x="981" y="505"/>
                    <a:pt x="981" y="532"/>
                    <a:pt x="981" y="558"/>
                  </a:cubicBezTo>
                  <a:cubicBezTo>
                    <a:pt x="981" y="582"/>
                    <a:pt x="978" y="600"/>
                    <a:pt x="961" y="617"/>
                  </a:cubicBezTo>
                  <a:cubicBezTo>
                    <a:pt x="941" y="637"/>
                    <a:pt x="911" y="633"/>
                    <a:pt x="882" y="633"/>
                  </a:cubicBezTo>
                  <a:cubicBezTo>
                    <a:pt x="659" y="633"/>
                    <a:pt x="437" y="633"/>
                    <a:pt x="214" y="633"/>
                  </a:cubicBezTo>
                  <a:cubicBezTo>
                    <a:pt x="193" y="633"/>
                    <a:pt x="173" y="633"/>
                    <a:pt x="153" y="633"/>
                  </a:cubicBezTo>
                  <a:cubicBezTo>
                    <a:pt x="118" y="633"/>
                    <a:pt x="91" y="605"/>
                    <a:pt x="90" y="571"/>
                  </a:cubicBezTo>
                  <a:cubicBezTo>
                    <a:pt x="89" y="555"/>
                    <a:pt x="90" y="539"/>
                    <a:pt x="90" y="523"/>
                  </a:cubicBezTo>
                  <a:cubicBezTo>
                    <a:pt x="90" y="467"/>
                    <a:pt x="90" y="411"/>
                    <a:pt x="90" y="355"/>
                  </a:cubicBezTo>
                  <a:cubicBezTo>
                    <a:pt x="90" y="275"/>
                    <a:pt x="117" y="201"/>
                    <a:pt x="173" y="144"/>
                  </a:cubicBezTo>
                  <a:cubicBezTo>
                    <a:pt x="188" y="128"/>
                    <a:pt x="204" y="115"/>
                    <a:pt x="222" y="103"/>
                  </a:cubicBezTo>
                  <a:cubicBezTo>
                    <a:pt x="267" y="74"/>
                    <a:pt x="225" y="1"/>
                    <a:pt x="180" y="31"/>
                  </a:cubicBezTo>
                  <a:cubicBezTo>
                    <a:pt x="94" y="87"/>
                    <a:pt x="32" y="174"/>
                    <a:pt x="13" y="276"/>
                  </a:cubicBezTo>
                  <a:cubicBezTo>
                    <a:pt x="2" y="332"/>
                    <a:pt x="6" y="391"/>
                    <a:pt x="6" y="447"/>
                  </a:cubicBezTo>
                  <a:cubicBezTo>
                    <a:pt x="6" y="498"/>
                    <a:pt x="0" y="553"/>
                    <a:pt x="10" y="604"/>
                  </a:cubicBezTo>
                  <a:cubicBezTo>
                    <a:pt x="23" y="675"/>
                    <a:pt x="93" y="717"/>
                    <a:pt x="161" y="717"/>
                  </a:cubicBezTo>
                  <a:cubicBezTo>
                    <a:pt x="376" y="717"/>
                    <a:pt x="590" y="717"/>
                    <a:pt x="805" y="717"/>
                  </a:cubicBezTo>
                  <a:cubicBezTo>
                    <a:pt x="839" y="717"/>
                    <a:pt x="874" y="717"/>
                    <a:pt x="908" y="717"/>
                  </a:cubicBezTo>
                  <a:cubicBezTo>
                    <a:pt x="978" y="717"/>
                    <a:pt x="1036" y="681"/>
                    <a:pt x="1059" y="614"/>
                  </a:cubicBezTo>
                  <a:cubicBezTo>
                    <a:pt x="1067" y="592"/>
                    <a:pt x="1065" y="568"/>
                    <a:pt x="1065" y="544"/>
                  </a:cubicBezTo>
                  <a:cubicBezTo>
                    <a:pt x="1065" y="515"/>
                    <a:pt x="1065" y="485"/>
                    <a:pt x="1065" y="455"/>
                  </a:cubicBezTo>
                  <a:cubicBezTo>
                    <a:pt x="1065" y="399"/>
                    <a:pt x="1068" y="343"/>
                    <a:pt x="1060" y="287"/>
                  </a:cubicBezTo>
                  <a:cubicBezTo>
                    <a:pt x="1046" y="181"/>
                    <a:pt x="978" y="86"/>
                    <a:pt x="889" y="29"/>
                  </a:cubicBezTo>
                  <a:cubicBezTo>
                    <a:pt x="843" y="0"/>
                    <a:pt x="801" y="72"/>
                    <a:pt x="846" y="10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6" name="Freeform 41">
              <a:extLst>
                <a:ext uri="{FF2B5EF4-FFF2-40B4-BE49-F238E27FC236}">
                  <a16:creationId xmlns:a16="http://schemas.microsoft.com/office/drawing/2014/main" id="{EA6EC370-AE96-4357-86E0-93B6C20D2269}"/>
                </a:ext>
              </a:extLst>
            </p:cNvPr>
            <p:cNvSpPr>
              <a:spLocks/>
            </p:cNvSpPr>
            <p:nvPr/>
          </p:nvSpPr>
          <p:spPr bwMode="auto">
            <a:xfrm>
              <a:off x="-22120225" y="-5770563"/>
              <a:ext cx="250825" cy="2101850"/>
            </a:xfrm>
            <a:custGeom>
              <a:avLst/>
              <a:gdLst>
                <a:gd name="T0" fmla="*/ 0 w 84"/>
                <a:gd name="T1" fmla="*/ 54 h 705"/>
                <a:gd name="T2" fmla="*/ 0 w 84"/>
                <a:gd name="T3" fmla="*/ 631 h 705"/>
                <a:gd name="T4" fmla="*/ 0 w 84"/>
                <a:gd name="T5" fmla="*/ 650 h 705"/>
                <a:gd name="T6" fmla="*/ 84 w 84"/>
                <a:gd name="T7" fmla="*/ 650 h 705"/>
                <a:gd name="T8" fmla="*/ 84 w 84"/>
                <a:gd name="T9" fmla="*/ 73 h 705"/>
                <a:gd name="T10" fmla="*/ 84 w 84"/>
                <a:gd name="T11" fmla="*/ 54 h 705"/>
                <a:gd name="T12" fmla="*/ 0 w 84"/>
                <a:gd name="T13" fmla="*/ 54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" h="705">
                  <a:moveTo>
                    <a:pt x="0" y="54"/>
                  </a:moveTo>
                  <a:cubicBezTo>
                    <a:pt x="0" y="247"/>
                    <a:pt x="0" y="439"/>
                    <a:pt x="0" y="631"/>
                  </a:cubicBezTo>
                  <a:cubicBezTo>
                    <a:pt x="0" y="638"/>
                    <a:pt x="0" y="644"/>
                    <a:pt x="0" y="650"/>
                  </a:cubicBezTo>
                  <a:cubicBezTo>
                    <a:pt x="0" y="705"/>
                    <a:pt x="84" y="705"/>
                    <a:pt x="84" y="650"/>
                  </a:cubicBezTo>
                  <a:cubicBezTo>
                    <a:pt x="84" y="458"/>
                    <a:pt x="84" y="266"/>
                    <a:pt x="84" y="73"/>
                  </a:cubicBezTo>
                  <a:cubicBezTo>
                    <a:pt x="84" y="67"/>
                    <a:pt x="84" y="61"/>
                    <a:pt x="84" y="54"/>
                  </a:cubicBezTo>
                  <a:cubicBezTo>
                    <a:pt x="84" y="0"/>
                    <a:pt x="0" y="0"/>
                    <a:pt x="0" y="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7" name="Freeform 42">
              <a:extLst>
                <a:ext uri="{FF2B5EF4-FFF2-40B4-BE49-F238E27FC236}">
                  <a16:creationId xmlns:a16="http://schemas.microsoft.com/office/drawing/2014/main" id="{5368DFC5-02C5-4946-A452-2652C5D14973}"/>
                </a:ext>
              </a:extLst>
            </p:cNvPr>
            <p:cNvSpPr>
              <a:spLocks/>
            </p:cNvSpPr>
            <p:nvPr/>
          </p:nvSpPr>
          <p:spPr bwMode="auto">
            <a:xfrm>
              <a:off x="-23742650" y="-4017963"/>
              <a:ext cx="1944688" cy="1266825"/>
            </a:xfrm>
            <a:custGeom>
              <a:avLst/>
              <a:gdLst>
                <a:gd name="T0" fmla="*/ 89 w 652"/>
                <a:gd name="T1" fmla="*/ 398 h 425"/>
                <a:gd name="T2" fmla="*/ 589 w 652"/>
                <a:gd name="T3" fmla="*/ 109 h 425"/>
                <a:gd name="T4" fmla="*/ 605 w 652"/>
                <a:gd name="T5" fmla="*/ 100 h 425"/>
                <a:gd name="T6" fmla="*/ 563 w 652"/>
                <a:gd name="T7" fmla="*/ 27 h 425"/>
                <a:gd name="T8" fmla="*/ 63 w 652"/>
                <a:gd name="T9" fmla="*/ 316 h 425"/>
                <a:gd name="T10" fmla="*/ 47 w 652"/>
                <a:gd name="T11" fmla="*/ 325 h 425"/>
                <a:gd name="T12" fmla="*/ 89 w 652"/>
                <a:gd name="T13" fmla="*/ 398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52" h="425">
                  <a:moveTo>
                    <a:pt x="89" y="398"/>
                  </a:moveTo>
                  <a:cubicBezTo>
                    <a:pt x="256" y="302"/>
                    <a:pt x="422" y="205"/>
                    <a:pt x="589" y="109"/>
                  </a:cubicBezTo>
                  <a:cubicBezTo>
                    <a:pt x="594" y="106"/>
                    <a:pt x="600" y="103"/>
                    <a:pt x="605" y="100"/>
                  </a:cubicBezTo>
                  <a:cubicBezTo>
                    <a:pt x="652" y="73"/>
                    <a:pt x="610" y="0"/>
                    <a:pt x="563" y="27"/>
                  </a:cubicBezTo>
                  <a:cubicBezTo>
                    <a:pt x="396" y="123"/>
                    <a:pt x="230" y="219"/>
                    <a:pt x="63" y="316"/>
                  </a:cubicBezTo>
                  <a:cubicBezTo>
                    <a:pt x="58" y="319"/>
                    <a:pt x="52" y="322"/>
                    <a:pt x="47" y="325"/>
                  </a:cubicBezTo>
                  <a:cubicBezTo>
                    <a:pt x="0" y="352"/>
                    <a:pt x="42" y="425"/>
                    <a:pt x="89" y="3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78" name="Freeform 43">
              <a:extLst>
                <a:ext uri="{FF2B5EF4-FFF2-40B4-BE49-F238E27FC236}">
                  <a16:creationId xmlns:a16="http://schemas.microsoft.com/office/drawing/2014/main" id="{8580222D-9DD6-41E9-912C-179A6E1059FD}"/>
                </a:ext>
              </a:extLst>
            </p:cNvPr>
            <p:cNvSpPr>
              <a:spLocks/>
            </p:cNvSpPr>
            <p:nvPr/>
          </p:nvSpPr>
          <p:spPr bwMode="auto">
            <a:xfrm>
              <a:off x="-22191663" y="-4017963"/>
              <a:ext cx="1946275" cy="1266825"/>
            </a:xfrm>
            <a:custGeom>
              <a:avLst/>
              <a:gdLst>
                <a:gd name="T0" fmla="*/ 605 w 652"/>
                <a:gd name="T1" fmla="*/ 325 h 425"/>
                <a:gd name="T2" fmla="*/ 106 w 652"/>
                <a:gd name="T3" fmla="*/ 37 h 425"/>
                <a:gd name="T4" fmla="*/ 89 w 652"/>
                <a:gd name="T5" fmla="*/ 27 h 425"/>
                <a:gd name="T6" fmla="*/ 47 w 652"/>
                <a:gd name="T7" fmla="*/ 100 h 425"/>
                <a:gd name="T8" fmla="*/ 546 w 652"/>
                <a:gd name="T9" fmla="*/ 388 h 425"/>
                <a:gd name="T10" fmla="*/ 563 w 652"/>
                <a:gd name="T11" fmla="*/ 398 h 425"/>
                <a:gd name="T12" fmla="*/ 605 w 652"/>
                <a:gd name="T13" fmla="*/ 325 h 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52" h="425">
                  <a:moveTo>
                    <a:pt x="605" y="325"/>
                  </a:moveTo>
                  <a:cubicBezTo>
                    <a:pt x="439" y="229"/>
                    <a:pt x="272" y="133"/>
                    <a:pt x="106" y="37"/>
                  </a:cubicBezTo>
                  <a:cubicBezTo>
                    <a:pt x="100" y="33"/>
                    <a:pt x="95" y="30"/>
                    <a:pt x="89" y="27"/>
                  </a:cubicBezTo>
                  <a:cubicBezTo>
                    <a:pt x="42" y="0"/>
                    <a:pt x="0" y="73"/>
                    <a:pt x="47" y="100"/>
                  </a:cubicBezTo>
                  <a:cubicBezTo>
                    <a:pt x="213" y="196"/>
                    <a:pt x="380" y="292"/>
                    <a:pt x="546" y="388"/>
                  </a:cubicBezTo>
                  <a:cubicBezTo>
                    <a:pt x="552" y="391"/>
                    <a:pt x="557" y="395"/>
                    <a:pt x="563" y="398"/>
                  </a:cubicBezTo>
                  <a:cubicBezTo>
                    <a:pt x="610" y="425"/>
                    <a:pt x="652" y="352"/>
                    <a:pt x="605" y="3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rgbClr val="002060"/>
                </a:solidFill>
              </a:endParaRP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185722" y="2523625"/>
            <a:ext cx="4845708" cy="258532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b="1" dirty="0">
                <a:cs typeface="Segoe UI" panose="020B0502040204020203" pitchFamily="34" charset="0"/>
              </a:rPr>
              <a:t>Student Name: Mohammed Razzaque</a:t>
            </a:r>
          </a:p>
          <a:p>
            <a:endParaRPr lang="en-US" sz="2400" b="1" dirty="0">
              <a:cs typeface="Segoe UI" panose="020B0502040204020203" pitchFamily="34" charset="0"/>
            </a:endParaRPr>
          </a:p>
          <a:p>
            <a:r>
              <a:rPr lang="en-US" sz="2400" b="1" dirty="0">
                <a:cs typeface="Segoe UI" panose="020B0502040204020203" pitchFamily="34" charset="0"/>
              </a:rPr>
              <a:t>Student Number: 2126598</a:t>
            </a:r>
          </a:p>
          <a:p>
            <a:endParaRPr lang="en-US" sz="2400" b="1" dirty="0">
              <a:cs typeface="Segoe UI" panose="020B0502040204020203" pitchFamily="34" charset="0"/>
            </a:endParaRPr>
          </a:p>
          <a:p>
            <a:r>
              <a:rPr lang="en-US" sz="2400" b="1" dirty="0">
                <a:cs typeface="Segoe UI" panose="020B0502040204020203" pitchFamily="34" charset="0"/>
              </a:rPr>
              <a:t>Module: LCLM5002</a:t>
            </a:r>
          </a:p>
          <a:p>
            <a:endParaRPr lang="en-US" sz="2400" b="1" dirty="0">
              <a:cs typeface="Segoe UI" panose="020B0502040204020203" pitchFamily="34" charset="0"/>
            </a:endParaRPr>
          </a:p>
          <a:p>
            <a:r>
              <a:rPr lang="en-US" sz="2400" b="1" dirty="0">
                <a:cs typeface="Segoe UI" panose="020B0502040204020203" pitchFamily="34" charset="0"/>
              </a:rPr>
              <a:t>Lecturer: </a:t>
            </a:r>
            <a:r>
              <a:rPr lang="en-GB" sz="2400" b="1" dirty="0"/>
              <a:t>Dr Mudassar Hasan</a:t>
            </a:r>
            <a:endParaRPr lang="en-US" sz="2400" b="1" dirty="0">
              <a:cs typeface="Segoe UI" panose="020B0502040204020203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E504344-8563-476C-9EF9-4200B272F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55953" y="-2833465"/>
            <a:ext cx="8948964" cy="12105059"/>
            <a:chOff x="4855953" y="-2833465"/>
            <a:chExt cx="8948964" cy="12105059"/>
          </a:xfrm>
        </p:grpSpPr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73D22BE5-D5D5-4BF2-A935-5C4AB588B458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42C174B-303A-45F6-8FF1-93001A3AAFC1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22AA5A4F-A0EB-453F-A699-F817D4616C6F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CF2630F-F885-7D89-3611-0C9CB16F48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4395624" cy="207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38D4B56-7D6C-4345-912F-B3BA9A014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40229" y="0"/>
            <a:ext cx="0" cy="6357257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E7D1D117-BC5C-430A-9FEB-B231E6915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3852" y="6330880"/>
            <a:ext cx="52754" cy="52754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577E8EA-5E95-41C5-8BE8-EE647DE26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3852" y="567838"/>
            <a:ext cx="52754" cy="52754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2" name="Group 61" descr="This image is a woman's hand writing on a piece of paper. ">
            <a:extLst>
              <a:ext uri="{FF2B5EF4-FFF2-40B4-BE49-F238E27FC236}">
                <a16:creationId xmlns:a16="http://schemas.microsoft.com/office/drawing/2014/main" id="{123C05C1-3914-48FB-B4B8-1388A2DB5ACE}"/>
              </a:ext>
            </a:extLst>
          </p:cNvPr>
          <p:cNvGrpSpPr/>
          <p:nvPr/>
        </p:nvGrpSpPr>
        <p:grpSpPr>
          <a:xfrm>
            <a:off x="4482071" y="-508000"/>
            <a:ext cx="8739666" cy="8346238"/>
            <a:chOff x="4597682" y="-439156"/>
            <a:chExt cx="7594320" cy="7252450"/>
          </a:xfrm>
        </p:grpSpPr>
        <p:sp>
          <p:nvSpPr>
            <p:cNvPr id="45" name="Freeform 22">
              <a:extLst>
                <a:ext uri="{FF2B5EF4-FFF2-40B4-BE49-F238E27FC236}">
                  <a16:creationId xmlns:a16="http://schemas.microsoft.com/office/drawing/2014/main" id="{52C7242F-F484-4573-8387-13E2AE9DD9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597682" y="-6899"/>
              <a:ext cx="7594319" cy="6820193"/>
            </a:xfrm>
            <a:custGeom>
              <a:avLst/>
              <a:gdLst>
                <a:gd name="T0" fmla="*/ 2254 w 2254"/>
                <a:gd name="T1" fmla="*/ 0 h 2026"/>
                <a:gd name="T2" fmla="*/ 2254 w 2254"/>
                <a:gd name="T3" fmla="*/ 2026 h 2026"/>
                <a:gd name="T4" fmla="*/ 2091 w 2254"/>
                <a:gd name="T5" fmla="*/ 1927 h 2026"/>
                <a:gd name="T6" fmla="*/ 1829 w 2254"/>
                <a:gd name="T7" fmla="*/ 1867 h 2026"/>
                <a:gd name="T8" fmla="*/ 1784 w 2254"/>
                <a:gd name="T9" fmla="*/ 1860 h 2026"/>
                <a:gd name="T10" fmla="*/ 1025 w 2254"/>
                <a:gd name="T11" fmla="*/ 1812 h 2026"/>
                <a:gd name="T12" fmla="*/ 330 w 2254"/>
                <a:gd name="T13" fmla="*/ 1005 h 2026"/>
                <a:gd name="T14" fmla="*/ 662 w 2254"/>
                <a:gd name="T15" fmla="*/ 430 h 2026"/>
                <a:gd name="T16" fmla="*/ 770 w 2254"/>
                <a:gd name="T17" fmla="*/ 0 h 2026"/>
                <a:gd name="T18" fmla="*/ 2254 w 2254"/>
                <a:gd name="T19" fmla="*/ 0 h 2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54" h="2026">
                  <a:moveTo>
                    <a:pt x="2254" y="0"/>
                  </a:moveTo>
                  <a:cubicBezTo>
                    <a:pt x="2254" y="2026"/>
                    <a:pt x="2254" y="2026"/>
                    <a:pt x="2254" y="2026"/>
                  </a:cubicBezTo>
                  <a:cubicBezTo>
                    <a:pt x="2243" y="2005"/>
                    <a:pt x="2206" y="1966"/>
                    <a:pt x="2091" y="1927"/>
                  </a:cubicBezTo>
                  <a:cubicBezTo>
                    <a:pt x="2029" y="1906"/>
                    <a:pt x="1944" y="1885"/>
                    <a:pt x="1829" y="1867"/>
                  </a:cubicBezTo>
                  <a:cubicBezTo>
                    <a:pt x="1814" y="1865"/>
                    <a:pt x="1800" y="1862"/>
                    <a:pt x="1784" y="1860"/>
                  </a:cubicBezTo>
                  <a:cubicBezTo>
                    <a:pt x="1606" y="1835"/>
                    <a:pt x="1361" y="1816"/>
                    <a:pt x="1025" y="1812"/>
                  </a:cubicBezTo>
                  <a:cubicBezTo>
                    <a:pt x="0" y="1800"/>
                    <a:pt x="66" y="1196"/>
                    <a:pt x="330" y="1005"/>
                  </a:cubicBezTo>
                  <a:cubicBezTo>
                    <a:pt x="580" y="825"/>
                    <a:pt x="686" y="680"/>
                    <a:pt x="662" y="430"/>
                  </a:cubicBezTo>
                  <a:cubicBezTo>
                    <a:pt x="638" y="181"/>
                    <a:pt x="770" y="0"/>
                    <a:pt x="770" y="0"/>
                  </a:cubicBezTo>
                  <a:lnTo>
                    <a:pt x="2254" y="0"/>
                  </a:ln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5000">
                  <a:srgbClr val="6672E4"/>
                </a:gs>
                <a:gs pos="100000">
                  <a:srgbClr val="882BE5"/>
                </a:gs>
              </a:gsLst>
              <a:lin ang="480000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6" name="Freeform 23">
              <a:extLst>
                <a:ext uri="{FF2B5EF4-FFF2-40B4-BE49-F238E27FC236}">
                  <a16:creationId xmlns:a16="http://schemas.microsoft.com/office/drawing/2014/main" id="{DFA1772D-1024-422A-B407-BE0F21E16E5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13242" y="1441003"/>
              <a:ext cx="4110752" cy="3954852"/>
            </a:xfrm>
            <a:custGeom>
              <a:avLst/>
              <a:gdLst>
                <a:gd name="T0" fmla="*/ 0 w 2294"/>
                <a:gd name="T1" fmla="*/ 221 h 2207"/>
                <a:gd name="T2" fmla="*/ 1809 w 2294"/>
                <a:gd name="T3" fmla="*/ 0 h 2207"/>
                <a:gd name="T4" fmla="*/ 2294 w 2294"/>
                <a:gd name="T5" fmla="*/ 1957 h 2207"/>
                <a:gd name="T6" fmla="*/ 432 w 2294"/>
                <a:gd name="T7" fmla="*/ 2207 h 2207"/>
                <a:gd name="T8" fmla="*/ 0 w 2294"/>
                <a:gd name="T9" fmla="*/ 221 h 2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94" h="2207">
                  <a:moveTo>
                    <a:pt x="0" y="221"/>
                  </a:moveTo>
                  <a:lnTo>
                    <a:pt x="1809" y="0"/>
                  </a:lnTo>
                  <a:lnTo>
                    <a:pt x="2294" y="1957"/>
                  </a:lnTo>
                  <a:lnTo>
                    <a:pt x="432" y="2207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C8F4F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7" name="Freeform 24">
              <a:extLst>
                <a:ext uri="{FF2B5EF4-FFF2-40B4-BE49-F238E27FC236}">
                  <a16:creationId xmlns:a16="http://schemas.microsoft.com/office/drawing/2014/main" id="{30CD4E41-332B-4C6B-9927-54698D5D0DF2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6266" y="1441003"/>
              <a:ext cx="2981818" cy="1632475"/>
            </a:xfrm>
            <a:custGeom>
              <a:avLst/>
              <a:gdLst>
                <a:gd name="T0" fmla="*/ 0 w 1664"/>
                <a:gd name="T1" fmla="*/ 736 h 911"/>
                <a:gd name="T2" fmla="*/ 1664 w 1664"/>
                <a:gd name="T3" fmla="*/ 911 h 911"/>
                <a:gd name="T4" fmla="*/ 1439 w 1664"/>
                <a:gd name="T5" fmla="*/ 0 h 911"/>
                <a:gd name="T6" fmla="*/ 399 w 1664"/>
                <a:gd name="T7" fmla="*/ 127 h 911"/>
                <a:gd name="T8" fmla="*/ 0 w 1664"/>
                <a:gd name="T9" fmla="*/ 736 h 9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64" h="911">
                  <a:moveTo>
                    <a:pt x="0" y="736"/>
                  </a:moveTo>
                  <a:lnTo>
                    <a:pt x="1664" y="911"/>
                  </a:lnTo>
                  <a:lnTo>
                    <a:pt x="1439" y="0"/>
                  </a:lnTo>
                  <a:lnTo>
                    <a:pt x="399" y="127"/>
                  </a:lnTo>
                  <a:lnTo>
                    <a:pt x="0" y="736"/>
                  </a:lnTo>
                  <a:close/>
                </a:path>
              </a:pathLst>
            </a:custGeom>
            <a:solidFill>
              <a:srgbClr val="7CE4E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8" name="Freeform 25">
              <a:extLst>
                <a:ext uri="{FF2B5EF4-FFF2-40B4-BE49-F238E27FC236}">
                  <a16:creationId xmlns:a16="http://schemas.microsoft.com/office/drawing/2014/main" id="{12DCF2D5-0997-409A-9DB7-B4DFF4C5BA0B}"/>
                </a:ext>
              </a:extLst>
            </p:cNvPr>
            <p:cNvSpPr>
              <a:spLocks/>
            </p:cNvSpPr>
            <p:nvPr/>
          </p:nvSpPr>
          <p:spPr bwMode="auto">
            <a:xfrm>
              <a:off x="8108129" y="1426667"/>
              <a:ext cx="1347553" cy="593139"/>
            </a:xfrm>
            <a:custGeom>
              <a:avLst/>
              <a:gdLst>
                <a:gd name="T0" fmla="*/ 752 w 752"/>
                <a:gd name="T1" fmla="*/ 0 h 331"/>
                <a:gd name="T2" fmla="*/ 275 w 752"/>
                <a:gd name="T3" fmla="*/ 72 h 331"/>
                <a:gd name="T4" fmla="*/ 0 w 752"/>
                <a:gd name="T5" fmla="*/ 331 h 331"/>
                <a:gd name="T6" fmla="*/ 752 w 752"/>
                <a:gd name="T7" fmla="*/ 130 h 331"/>
                <a:gd name="T8" fmla="*/ 752 w 752"/>
                <a:gd name="T9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2" h="331">
                  <a:moveTo>
                    <a:pt x="752" y="0"/>
                  </a:moveTo>
                  <a:lnTo>
                    <a:pt x="275" y="72"/>
                  </a:lnTo>
                  <a:lnTo>
                    <a:pt x="0" y="331"/>
                  </a:lnTo>
                  <a:lnTo>
                    <a:pt x="752" y="130"/>
                  </a:lnTo>
                  <a:lnTo>
                    <a:pt x="752" y="0"/>
                  </a:lnTo>
                  <a:close/>
                </a:path>
              </a:pathLst>
            </a:custGeom>
            <a:solidFill>
              <a:srgbClr val="ADA4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9" name="Freeform 26">
              <a:extLst>
                <a:ext uri="{FF2B5EF4-FFF2-40B4-BE49-F238E27FC236}">
                  <a16:creationId xmlns:a16="http://schemas.microsoft.com/office/drawing/2014/main" id="{56FE8491-17D1-44D2-A059-D277D43E3DDA}"/>
                </a:ext>
              </a:extLst>
            </p:cNvPr>
            <p:cNvSpPr>
              <a:spLocks/>
            </p:cNvSpPr>
            <p:nvPr/>
          </p:nvSpPr>
          <p:spPr bwMode="auto">
            <a:xfrm>
              <a:off x="7955812" y="1828066"/>
              <a:ext cx="546548" cy="456950"/>
            </a:xfrm>
            <a:custGeom>
              <a:avLst/>
              <a:gdLst>
                <a:gd name="T0" fmla="*/ 162 w 162"/>
                <a:gd name="T1" fmla="*/ 66 h 136"/>
                <a:gd name="T2" fmla="*/ 87 w 162"/>
                <a:gd name="T3" fmla="*/ 130 h 136"/>
                <a:gd name="T4" fmla="*/ 36 w 162"/>
                <a:gd name="T5" fmla="*/ 124 h 136"/>
                <a:gd name="T6" fmla="*/ 0 w 162"/>
                <a:gd name="T7" fmla="*/ 103 h 136"/>
                <a:gd name="T8" fmla="*/ 103 w 162"/>
                <a:gd name="T9" fmla="*/ 0 h 136"/>
                <a:gd name="T10" fmla="*/ 148 w 162"/>
                <a:gd name="T11" fmla="*/ 50 h 136"/>
                <a:gd name="T12" fmla="*/ 162 w 162"/>
                <a:gd name="T13" fmla="*/ 6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2" h="136">
                  <a:moveTo>
                    <a:pt x="162" y="66"/>
                  </a:moveTo>
                  <a:cubicBezTo>
                    <a:pt x="162" y="66"/>
                    <a:pt x="119" y="116"/>
                    <a:pt x="87" y="130"/>
                  </a:cubicBezTo>
                  <a:cubicBezTo>
                    <a:pt x="72" y="136"/>
                    <a:pt x="53" y="131"/>
                    <a:pt x="36" y="124"/>
                  </a:cubicBezTo>
                  <a:cubicBezTo>
                    <a:pt x="16" y="115"/>
                    <a:pt x="0" y="103"/>
                    <a:pt x="0" y="103"/>
                  </a:cubicBezTo>
                  <a:cubicBezTo>
                    <a:pt x="103" y="0"/>
                    <a:pt x="103" y="0"/>
                    <a:pt x="103" y="0"/>
                  </a:cubicBezTo>
                  <a:cubicBezTo>
                    <a:pt x="148" y="50"/>
                    <a:pt x="148" y="50"/>
                    <a:pt x="148" y="50"/>
                  </a:cubicBezTo>
                  <a:lnTo>
                    <a:pt x="162" y="66"/>
                  </a:lnTo>
                  <a:close/>
                </a:path>
              </a:pathLst>
            </a:custGeom>
            <a:solidFill>
              <a:srgbClr val="D8C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59AC079D-039E-4639-B27F-9908EF107D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7665" y="1996510"/>
              <a:ext cx="424695" cy="288506"/>
            </a:xfrm>
            <a:custGeom>
              <a:avLst/>
              <a:gdLst>
                <a:gd name="T0" fmla="*/ 126 w 126"/>
                <a:gd name="T1" fmla="*/ 16 h 86"/>
                <a:gd name="T2" fmla="*/ 51 w 126"/>
                <a:gd name="T3" fmla="*/ 80 h 86"/>
                <a:gd name="T4" fmla="*/ 0 w 126"/>
                <a:gd name="T5" fmla="*/ 74 h 86"/>
                <a:gd name="T6" fmla="*/ 6 w 126"/>
                <a:gd name="T7" fmla="*/ 61 h 86"/>
                <a:gd name="T8" fmla="*/ 112 w 126"/>
                <a:gd name="T9" fmla="*/ 0 h 86"/>
                <a:gd name="T10" fmla="*/ 126 w 126"/>
                <a:gd name="T11" fmla="*/ 1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6" h="86">
                  <a:moveTo>
                    <a:pt x="126" y="16"/>
                  </a:moveTo>
                  <a:cubicBezTo>
                    <a:pt x="126" y="16"/>
                    <a:pt x="83" y="66"/>
                    <a:pt x="51" y="80"/>
                  </a:cubicBezTo>
                  <a:cubicBezTo>
                    <a:pt x="36" y="86"/>
                    <a:pt x="17" y="81"/>
                    <a:pt x="0" y="74"/>
                  </a:cubicBezTo>
                  <a:cubicBezTo>
                    <a:pt x="2" y="70"/>
                    <a:pt x="3" y="65"/>
                    <a:pt x="6" y="61"/>
                  </a:cubicBezTo>
                  <a:cubicBezTo>
                    <a:pt x="6" y="61"/>
                    <a:pt x="54" y="25"/>
                    <a:pt x="112" y="0"/>
                  </a:cubicBezTo>
                  <a:lnTo>
                    <a:pt x="126" y="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C95685F9-863C-488D-A6CE-3A519F21EA3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04938" y="-14067"/>
              <a:ext cx="387063" cy="7168"/>
            </a:xfrm>
            <a:custGeom>
              <a:avLst/>
              <a:gdLst>
                <a:gd name="T0" fmla="*/ 115 w 115"/>
                <a:gd name="T1" fmla="*/ 2 h 2"/>
                <a:gd name="T2" fmla="*/ 0 w 115"/>
                <a:gd name="T3" fmla="*/ 2 h 2"/>
                <a:gd name="T4" fmla="*/ 115 w 115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" h="2">
                  <a:moveTo>
                    <a:pt x="115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73" y="0"/>
                    <a:pt x="115" y="2"/>
                    <a:pt x="115" y="2"/>
                  </a:cubicBezTo>
                  <a:close/>
                </a:path>
              </a:pathLst>
            </a:custGeom>
            <a:solidFill>
              <a:srgbClr val="190E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D88A045D-1D47-48A7-BD6D-329F30D7916F}"/>
                </a:ext>
              </a:extLst>
            </p:cNvPr>
            <p:cNvGrpSpPr/>
            <p:nvPr/>
          </p:nvGrpSpPr>
          <p:grpSpPr>
            <a:xfrm>
              <a:off x="7676266" y="528897"/>
              <a:ext cx="1904852" cy="2230988"/>
              <a:chOff x="7676266" y="528897"/>
              <a:chExt cx="1904852" cy="2230988"/>
            </a:xfrm>
            <a:gradFill>
              <a:gsLst>
                <a:gs pos="0">
                  <a:srgbClr val="03002F"/>
                </a:gs>
                <a:gs pos="100000">
                  <a:srgbClr val="F870FF"/>
                </a:gs>
              </a:gsLst>
              <a:lin ang="19800000" scaled="0"/>
            </a:gradFill>
          </p:grpSpPr>
          <p:sp>
            <p:nvSpPr>
              <p:cNvPr id="52" name="Freeform 29">
                <a:extLst>
                  <a:ext uri="{FF2B5EF4-FFF2-40B4-BE49-F238E27FC236}">
                    <a16:creationId xmlns:a16="http://schemas.microsoft.com/office/drawing/2014/main" id="{8AC43BD2-6A27-4E0F-BAFD-FDAF479A01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676266" y="2195418"/>
                <a:ext cx="589555" cy="564467"/>
              </a:xfrm>
              <a:custGeom>
                <a:avLst/>
                <a:gdLst>
                  <a:gd name="T0" fmla="*/ 138 w 175"/>
                  <a:gd name="T1" fmla="*/ 16 h 168"/>
                  <a:gd name="T2" fmla="*/ 175 w 175"/>
                  <a:gd name="T3" fmla="*/ 32 h 168"/>
                  <a:gd name="T4" fmla="*/ 167 w 175"/>
                  <a:gd name="T5" fmla="*/ 40 h 168"/>
                  <a:gd name="T6" fmla="*/ 109 w 175"/>
                  <a:gd name="T7" fmla="*/ 105 h 168"/>
                  <a:gd name="T8" fmla="*/ 109 w 175"/>
                  <a:gd name="T9" fmla="*/ 105 h 168"/>
                  <a:gd name="T10" fmla="*/ 84 w 175"/>
                  <a:gd name="T11" fmla="*/ 133 h 168"/>
                  <a:gd name="T12" fmla="*/ 0 w 175"/>
                  <a:gd name="T13" fmla="*/ 168 h 168"/>
                  <a:gd name="T14" fmla="*/ 32 w 175"/>
                  <a:gd name="T15" fmla="*/ 83 h 168"/>
                  <a:gd name="T16" fmla="*/ 48 w 175"/>
                  <a:gd name="T17" fmla="*/ 63 h 168"/>
                  <a:gd name="T18" fmla="*/ 65 w 175"/>
                  <a:gd name="T19" fmla="*/ 42 h 168"/>
                  <a:gd name="T20" fmla="*/ 99 w 175"/>
                  <a:gd name="T21" fmla="*/ 0 h 168"/>
                  <a:gd name="T22" fmla="*/ 103 w 175"/>
                  <a:gd name="T23" fmla="*/ 1 h 168"/>
                  <a:gd name="T24" fmla="*/ 108 w 175"/>
                  <a:gd name="T25" fmla="*/ 3 h 168"/>
                  <a:gd name="T26" fmla="*/ 113 w 175"/>
                  <a:gd name="T27" fmla="*/ 6 h 168"/>
                  <a:gd name="T28" fmla="*/ 115 w 175"/>
                  <a:gd name="T29" fmla="*/ 6 h 168"/>
                  <a:gd name="T30" fmla="*/ 115 w 175"/>
                  <a:gd name="T31" fmla="*/ 6 h 168"/>
                  <a:gd name="T32" fmla="*/ 115 w 175"/>
                  <a:gd name="T33" fmla="*/ 6 h 168"/>
                  <a:gd name="T34" fmla="*/ 131 w 175"/>
                  <a:gd name="T35" fmla="*/ 13 h 168"/>
                  <a:gd name="T36" fmla="*/ 136 w 175"/>
                  <a:gd name="T37" fmla="*/ 15 h 168"/>
                  <a:gd name="T38" fmla="*/ 138 w 175"/>
                  <a:gd name="T39" fmla="*/ 16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5" h="168">
                    <a:moveTo>
                      <a:pt x="138" y="16"/>
                    </a:moveTo>
                    <a:cubicBezTo>
                      <a:pt x="150" y="21"/>
                      <a:pt x="162" y="27"/>
                      <a:pt x="175" y="32"/>
                    </a:cubicBezTo>
                    <a:cubicBezTo>
                      <a:pt x="167" y="40"/>
                      <a:pt x="167" y="40"/>
                      <a:pt x="167" y="40"/>
                    </a:cubicBezTo>
                    <a:cubicBezTo>
                      <a:pt x="109" y="105"/>
                      <a:pt x="109" y="105"/>
                      <a:pt x="109" y="105"/>
                    </a:cubicBezTo>
                    <a:cubicBezTo>
                      <a:pt x="109" y="105"/>
                      <a:pt x="109" y="105"/>
                      <a:pt x="109" y="105"/>
                    </a:cubicBezTo>
                    <a:cubicBezTo>
                      <a:pt x="84" y="133"/>
                      <a:pt x="84" y="133"/>
                      <a:pt x="84" y="133"/>
                    </a:cubicBezTo>
                    <a:cubicBezTo>
                      <a:pt x="0" y="168"/>
                      <a:pt x="0" y="168"/>
                      <a:pt x="0" y="168"/>
                    </a:cubicBezTo>
                    <a:cubicBezTo>
                      <a:pt x="32" y="83"/>
                      <a:pt x="32" y="83"/>
                      <a:pt x="32" y="83"/>
                    </a:cubicBezTo>
                    <a:cubicBezTo>
                      <a:pt x="48" y="63"/>
                      <a:pt x="48" y="63"/>
                      <a:pt x="48" y="63"/>
                    </a:cubicBezTo>
                    <a:cubicBezTo>
                      <a:pt x="65" y="42"/>
                      <a:pt x="65" y="42"/>
                      <a:pt x="65" y="42"/>
                    </a:cubicBezTo>
                    <a:cubicBezTo>
                      <a:pt x="99" y="0"/>
                      <a:pt x="99" y="0"/>
                      <a:pt x="99" y="0"/>
                    </a:cubicBezTo>
                    <a:cubicBezTo>
                      <a:pt x="100" y="0"/>
                      <a:pt x="101" y="1"/>
                      <a:pt x="103" y="1"/>
                    </a:cubicBezTo>
                    <a:cubicBezTo>
                      <a:pt x="104" y="2"/>
                      <a:pt x="106" y="3"/>
                      <a:pt x="108" y="3"/>
                    </a:cubicBezTo>
                    <a:cubicBezTo>
                      <a:pt x="110" y="4"/>
                      <a:pt x="112" y="5"/>
                      <a:pt x="113" y="6"/>
                    </a:cubicBezTo>
                    <a:cubicBezTo>
                      <a:pt x="114" y="6"/>
                      <a:pt x="114" y="6"/>
                      <a:pt x="115" y="6"/>
                    </a:cubicBezTo>
                    <a:cubicBezTo>
                      <a:pt x="115" y="6"/>
                      <a:pt x="115" y="6"/>
                      <a:pt x="115" y="6"/>
                    </a:cubicBezTo>
                    <a:cubicBezTo>
                      <a:pt x="115" y="6"/>
                      <a:pt x="115" y="6"/>
                      <a:pt x="115" y="6"/>
                    </a:cubicBezTo>
                    <a:cubicBezTo>
                      <a:pt x="120" y="8"/>
                      <a:pt x="126" y="11"/>
                      <a:pt x="131" y="13"/>
                    </a:cubicBezTo>
                    <a:cubicBezTo>
                      <a:pt x="133" y="14"/>
                      <a:pt x="134" y="15"/>
                      <a:pt x="136" y="15"/>
                    </a:cubicBezTo>
                    <a:cubicBezTo>
                      <a:pt x="137" y="16"/>
                      <a:pt x="137" y="16"/>
                      <a:pt x="138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53" name="Freeform 30">
                <a:extLst>
                  <a:ext uri="{FF2B5EF4-FFF2-40B4-BE49-F238E27FC236}">
                    <a16:creationId xmlns:a16="http://schemas.microsoft.com/office/drawing/2014/main" id="{ADA7EFA8-1700-4615-8891-221172E4BD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009570" y="528897"/>
                <a:ext cx="1571548" cy="1774039"/>
              </a:xfrm>
              <a:custGeom>
                <a:avLst/>
                <a:gdLst>
                  <a:gd name="T0" fmla="*/ 454 w 466"/>
                  <a:gd name="T1" fmla="*/ 77 h 527"/>
                  <a:gd name="T2" fmla="*/ 450 w 466"/>
                  <a:gd name="T3" fmla="*/ 81 h 527"/>
                  <a:gd name="T4" fmla="*/ 241 w 466"/>
                  <a:gd name="T5" fmla="*/ 334 h 527"/>
                  <a:gd name="T6" fmla="*/ 228 w 466"/>
                  <a:gd name="T7" fmla="*/ 350 h 527"/>
                  <a:gd name="T8" fmla="*/ 184 w 466"/>
                  <a:gd name="T9" fmla="*/ 403 h 527"/>
                  <a:gd name="T10" fmla="*/ 162 w 466"/>
                  <a:gd name="T11" fmla="*/ 429 h 527"/>
                  <a:gd name="T12" fmla="*/ 134 w 466"/>
                  <a:gd name="T13" fmla="*/ 461 h 527"/>
                  <a:gd name="T14" fmla="*/ 76 w 466"/>
                  <a:gd name="T15" fmla="*/ 527 h 527"/>
                  <a:gd name="T16" fmla="*/ 39 w 466"/>
                  <a:gd name="T17" fmla="*/ 511 h 527"/>
                  <a:gd name="T18" fmla="*/ 37 w 466"/>
                  <a:gd name="T19" fmla="*/ 510 h 527"/>
                  <a:gd name="T20" fmla="*/ 32 w 466"/>
                  <a:gd name="T21" fmla="*/ 508 h 527"/>
                  <a:gd name="T22" fmla="*/ 16 w 466"/>
                  <a:gd name="T23" fmla="*/ 501 h 527"/>
                  <a:gd name="T24" fmla="*/ 16 w 466"/>
                  <a:gd name="T25" fmla="*/ 501 h 527"/>
                  <a:gd name="T26" fmla="*/ 16 w 466"/>
                  <a:gd name="T27" fmla="*/ 501 h 527"/>
                  <a:gd name="T28" fmla="*/ 14 w 466"/>
                  <a:gd name="T29" fmla="*/ 501 h 527"/>
                  <a:gd name="T30" fmla="*/ 9 w 466"/>
                  <a:gd name="T31" fmla="*/ 498 h 527"/>
                  <a:gd name="T32" fmla="*/ 4 w 466"/>
                  <a:gd name="T33" fmla="*/ 496 h 527"/>
                  <a:gd name="T34" fmla="*/ 0 w 466"/>
                  <a:gd name="T35" fmla="*/ 495 h 527"/>
                  <a:gd name="T36" fmla="*/ 378 w 466"/>
                  <a:gd name="T37" fmla="*/ 24 h 527"/>
                  <a:gd name="T38" fmla="*/ 443 w 466"/>
                  <a:gd name="T39" fmla="*/ 16 h 527"/>
                  <a:gd name="T40" fmla="*/ 454 w 466"/>
                  <a:gd name="T41" fmla="*/ 77 h 5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66" h="527">
                    <a:moveTo>
                      <a:pt x="454" y="77"/>
                    </a:moveTo>
                    <a:cubicBezTo>
                      <a:pt x="453" y="78"/>
                      <a:pt x="452" y="80"/>
                      <a:pt x="450" y="81"/>
                    </a:cubicBezTo>
                    <a:cubicBezTo>
                      <a:pt x="241" y="334"/>
                      <a:pt x="241" y="334"/>
                      <a:pt x="241" y="334"/>
                    </a:cubicBezTo>
                    <a:cubicBezTo>
                      <a:pt x="228" y="350"/>
                      <a:pt x="228" y="350"/>
                      <a:pt x="228" y="350"/>
                    </a:cubicBezTo>
                    <a:cubicBezTo>
                      <a:pt x="184" y="403"/>
                      <a:pt x="184" y="403"/>
                      <a:pt x="184" y="403"/>
                    </a:cubicBezTo>
                    <a:cubicBezTo>
                      <a:pt x="162" y="429"/>
                      <a:pt x="162" y="429"/>
                      <a:pt x="162" y="429"/>
                    </a:cubicBezTo>
                    <a:cubicBezTo>
                      <a:pt x="134" y="461"/>
                      <a:pt x="134" y="461"/>
                      <a:pt x="134" y="461"/>
                    </a:cubicBezTo>
                    <a:cubicBezTo>
                      <a:pt x="76" y="527"/>
                      <a:pt x="76" y="527"/>
                      <a:pt x="76" y="527"/>
                    </a:cubicBezTo>
                    <a:cubicBezTo>
                      <a:pt x="63" y="522"/>
                      <a:pt x="51" y="516"/>
                      <a:pt x="39" y="511"/>
                    </a:cubicBezTo>
                    <a:cubicBezTo>
                      <a:pt x="38" y="511"/>
                      <a:pt x="38" y="511"/>
                      <a:pt x="37" y="510"/>
                    </a:cubicBezTo>
                    <a:cubicBezTo>
                      <a:pt x="35" y="510"/>
                      <a:pt x="34" y="509"/>
                      <a:pt x="32" y="508"/>
                    </a:cubicBezTo>
                    <a:cubicBezTo>
                      <a:pt x="27" y="506"/>
                      <a:pt x="21" y="503"/>
                      <a:pt x="16" y="501"/>
                    </a:cubicBezTo>
                    <a:cubicBezTo>
                      <a:pt x="16" y="501"/>
                      <a:pt x="16" y="501"/>
                      <a:pt x="16" y="501"/>
                    </a:cubicBezTo>
                    <a:cubicBezTo>
                      <a:pt x="16" y="501"/>
                      <a:pt x="16" y="501"/>
                      <a:pt x="16" y="501"/>
                    </a:cubicBezTo>
                    <a:cubicBezTo>
                      <a:pt x="15" y="501"/>
                      <a:pt x="15" y="501"/>
                      <a:pt x="14" y="501"/>
                    </a:cubicBezTo>
                    <a:cubicBezTo>
                      <a:pt x="13" y="500"/>
                      <a:pt x="11" y="499"/>
                      <a:pt x="9" y="498"/>
                    </a:cubicBezTo>
                    <a:cubicBezTo>
                      <a:pt x="7" y="498"/>
                      <a:pt x="5" y="497"/>
                      <a:pt x="4" y="496"/>
                    </a:cubicBezTo>
                    <a:cubicBezTo>
                      <a:pt x="2" y="496"/>
                      <a:pt x="1" y="495"/>
                      <a:pt x="0" y="495"/>
                    </a:cubicBezTo>
                    <a:cubicBezTo>
                      <a:pt x="378" y="24"/>
                      <a:pt x="378" y="24"/>
                      <a:pt x="378" y="24"/>
                    </a:cubicBezTo>
                    <a:cubicBezTo>
                      <a:pt x="394" y="4"/>
                      <a:pt x="423" y="0"/>
                      <a:pt x="443" y="16"/>
                    </a:cubicBezTo>
                    <a:cubicBezTo>
                      <a:pt x="462" y="31"/>
                      <a:pt x="466" y="57"/>
                      <a:pt x="454" y="7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B6F47CAE-1A30-4CE3-B40D-9C8C433D52D4}"/>
                </a:ext>
              </a:extLst>
            </p:cNvPr>
            <p:cNvSpPr>
              <a:spLocks/>
            </p:cNvSpPr>
            <p:nvPr/>
          </p:nvSpPr>
          <p:spPr bwMode="auto">
            <a:xfrm>
              <a:off x="7609964" y="1441003"/>
              <a:ext cx="4582038" cy="5372291"/>
            </a:xfrm>
            <a:custGeom>
              <a:avLst/>
              <a:gdLst>
                <a:gd name="T0" fmla="*/ 1360 w 1360"/>
                <a:gd name="T1" fmla="*/ 1596 h 1596"/>
                <a:gd name="T2" fmla="*/ 935 w 1360"/>
                <a:gd name="T3" fmla="*/ 1437 h 1596"/>
                <a:gd name="T4" fmla="*/ 823 w 1360"/>
                <a:gd name="T5" fmla="*/ 1072 h 1596"/>
                <a:gd name="T6" fmla="*/ 756 w 1360"/>
                <a:gd name="T7" fmla="*/ 634 h 1596"/>
                <a:gd name="T8" fmla="*/ 753 w 1360"/>
                <a:gd name="T9" fmla="*/ 624 h 1596"/>
                <a:gd name="T10" fmla="*/ 750 w 1360"/>
                <a:gd name="T11" fmla="*/ 616 h 1596"/>
                <a:gd name="T12" fmla="*/ 737 w 1360"/>
                <a:gd name="T13" fmla="*/ 587 h 1596"/>
                <a:gd name="T14" fmla="*/ 729 w 1360"/>
                <a:gd name="T15" fmla="*/ 577 h 1596"/>
                <a:gd name="T16" fmla="*/ 722 w 1360"/>
                <a:gd name="T17" fmla="*/ 571 h 1596"/>
                <a:gd name="T18" fmla="*/ 718 w 1360"/>
                <a:gd name="T19" fmla="*/ 568 h 1596"/>
                <a:gd name="T20" fmla="*/ 699 w 1360"/>
                <a:gd name="T21" fmla="*/ 559 h 1596"/>
                <a:gd name="T22" fmla="*/ 694 w 1360"/>
                <a:gd name="T23" fmla="*/ 557 h 1596"/>
                <a:gd name="T24" fmla="*/ 667 w 1360"/>
                <a:gd name="T25" fmla="*/ 551 h 1596"/>
                <a:gd name="T26" fmla="*/ 637 w 1360"/>
                <a:gd name="T27" fmla="*/ 546 h 1596"/>
                <a:gd name="T28" fmla="*/ 612 w 1360"/>
                <a:gd name="T29" fmla="*/ 542 h 1596"/>
                <a:gd name="T30" fmla="*/ 597 w 1360"/>
                <a:gd name="T31" fmla="*/ 539 h 1596"/>
                <a:gd name="T32" fmla="*/ 554 w 1360"/>
                <a:gd name="T33" fmla="*/ 532 h 1596"/>
                <a:gd name="T34" fmla="*/ 495 w 1360"/>
                <a:gd name="T35" fmla="*/ 522 h 1596"/>
                <a:gd name="T36" fmla="*/ 469 w 1360"/>
                <a:gd name="T37" fmla="*/ 516 h 1596"/>
                <a:gd name="T38" fmla="*/ 447 w 1360"/>
                <a:gd name="T39" fmla="*/ 512 h 1596"/>
                <a:gd name="T40" fmla="*/ 421 w 1360"/>
                <a:gd name="T41" fmla="*/ 506 h 1596"/>
                <a:gd name="T42" fmla="*/ 402 w 1360"/>
                <a:gd name="T43" fmla="*/ 500 h 1596"/>
                <a:gd name="T44" fmla="*/ 382 w 1360"/>
                <a:gd name="T45" fmla="*/ 495 h 1596"/>
                <a:gd name="T46" fmla="*/ 367 w 1360"/>
                <a:gd name="T47" fmla="*/ 490 h 1596"/>
                <a:gd name="T48" fmla="*/ 355 w 1360"/>
                <a:gd name="T49" fmla="*/ 485 h 1596"/>
                <a:gd name="T50" fmla="*/ 332 w 1360"/>
                <a:gd name="T51" fmla="*/ 476 h 1596"/>
                <a:gd name="T52" fmla="*/ 290 w 1360"/>
                <a:gd name="T53" fmla="*/ 452 h 1596"/>
                <a:gd name="T54" fmla="*/ 280 w 1360"/>
                <a:gd name="T55" fmla="*/ 444 h 1596"/>
                <a:gd name="T56" fmla="*/ 264 w 1360"/>
                <a:gd name="T57" fmla="*/ 429 h 1596"/>
                <a:gd name="T58" fmla="*/ 252 w 1360"/>
                <a:gd name="T59" fmla="*/ 419 h 1596"/>
                <a:gd name="T60" fmla="*/ 241 w 1360"/>
                <a:gd name="T61" fmla="*/ 410 h 1596"/>
                <a:gd name="T62" fmla="*/ 129 w 1360"/>
                <a:gd name="T63" fmla="*/ 329 h 1596"/>
                <a:gd name="T64" fmla="*/ 106 w 1360"/>
                <a:gd name="T65" fmla="*/ 313 h 1596"/>
                <a:gd name="T66" fmla="*/ 68 w 1360"/>
                <a:gd name="T67" fmla="*/ 287 h 1596"/>
                <a:gd name="T68" fmla="*/ 33 w 1360"/>
                <a:gd name="T69" fmla="*/ 221 h 1596"/>
                <a:gd name="T70" fmla="*/ 73 w 1360"/>
                <a:gd name="T71" fmla="*/ 213 h 1596"/>
                <a:gd name="T72" fmla="*/ 79 w 1360"/>
                <a:gd name="T73" fmla="*/ 213 h 1596"/>
                <a:gd name="T74" fmla="*/ 87 w 1360"/>
                <a:gd name="T75" fmla="*/ 214 h 1596"/>
                <a:gd name="T76" fmla="*/ 119 w 1360"/>
                <a:gd name="T77" fmla="*/ 224 h 1596"/>
                <a:gd name="T78" fmla="*/ 128 w 1360"/>
                <a:gd name="T79" fmla="*/ 227 h 1596"/>
                <a:gd name="T80" fmla="*/ 135 w 1360"/>
                <a:gd name="T81" fmla="*/ 230 h 1596"/>
                <a:gd name="T82" fmla="*/ 151 w 1360"/>
                <a:gd name="T83" fmla="*/ 237 h 1596"/>
                <a:gd name="T84" fmla="*/ 158 w 1360"/>
                <a:gd name="T85" fmla="*/ 240 h 1596"/>
                <a:gd name="T86" fmla="*/ 197 w 1360"/>
                <a:gd name="T87" fmla="*/ 257 h 1596"/>
                <a:gd name="T88" fmla="*/ 412 w 1360"/>
                <a:gd name="T89" fmla="*/ 273 h 1596"/>
                <a:gd name="T90" fmla="*/ 461 w 1360"/>
                <a:gd name="T91" fmla="*/ 189 h 1596"/>
                <a:gd name="T92" fmla="*/ 460 w 1360"/>
                <a:gd name="T93" fmla="*/ 185 h 1596"/>
                <a:gd name="T94" fmla="*/ 460 w 1360"/>
                <a:gd name="T95" fmla="*/ 181 h 1596"/>
                <a:gd name="T96" fmla="*/ 457 w 1360"/>
                <a:gd name="T97" fmla="*/ 176 h 1596"/>
                <a:gd name="T98" fmla="*/ 455 w 1360"/>
                <a:gd name="T99" fmla="*/ 172 h 1596"/>
                <a:gd name="T100" fmla="*/ 451 w 1360"/>
                <a:gd name="T101" fmla="*/ 168 h 1596"/>
                <a:gd name="T102" fmla="*/ 444 w 1360"/>
                <a:gd name="T103" fmla="*/ 164 h 1596"/>
                <a:gd name="T104" fmla="*/ 423 w 1360"/>
                <a:gd name="T105" fmla="*/ 160 h 1596"/>
                <a:gd name="T106" fmla="*/ 281 w 1360"/>
                <a:gd name="T107" fmla="*/ 158 h 1596"/>
                <a:gd name="T108" fmla="*/ 347 w 1360"/>
                <a:gd name="T109" fmla="*/ 79 h 1596"/>
                <a:gd name="T110" fmla="*/ 420 w 1360"/>
                <a:gd name="T111" fmla="*/ 45 h 1596"/>
                <a:gd name="T112" fmla="*/ 548 w 1360"/>
                <a:gd name="T113" fmla="*/ 2 h 1596"/>
                <a:gd name="T114" fmla="*/ 584 w 1360"/>
                <a:gd name="T115" fmla="*/ 24 h 1596"/>
                <a:gd name="T116" fmla="*/ 905 w 1360"/>
                <a:gd name="T117" fmla="*/ 485 h 1596"/>
                <a:gd name="T118" fmla="*/ 918 w 1360"/>
                <a:gd name="T119" fmla="*/ 526 h 1596"/>
                <a:gd name="T120" fmla="*/ 1360 w 1360"/>
                <a:gd name="T121" fmla="*/ 1194 h 15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60" h="1596">
                  <a:moveTo>
                    <a:pt x="1360" y="1194"/>
                  </a:moveTo>
                  <a:cubicBezTo>
                    <a:pt x="1360" y="1596"/>
                    <a:pt x="1360" y="1596"/>
                    <a:pt x="1360" y="1596"/>
                  </a:cubicBezTo>
                  <a:cubicBezTo>
                    <a:pt x="1349" y="1575"/>
                    <a:pt x="1312" y="1536"/>
                    <a:pt x="1197" y="1497"/>
                  </a:cubicBezTo>
                  <a:cubicBezTo>
                    <a:pt x="1135" y="1476"/>
                    <a:pt x="1050" y="1455"/>
                    <a:pt x="935" y="1437"/>
                  </a:cubicBezTo>
                  <a:cubicBezTo>
                    <a:pt x="897" y="1361"/>
                    <a:pt x="867" y="1277"/>
                    <a:pt x="847" y="1188"/>
                  </a:cubicBezTo>
                  <a:cubicBezTo>
                    <a:pt x="838" y="1147"/>
                    <a:pt x="830" y="1108"/>
                    <a:pt x="823" y="1072"/>
                  </a:cubicBezTo>
                  <a:cubicBezTo>
                    <a:pt x="785" y="876"/>
                    <a:pt x="776" y="752"/>
                    <a:pt x="763" y="674"/>
                  </a:cubicBezTo>
                  <a:cubicBezTo>
                    <a:pt x="761" y="659"/>
                    <a:pt x="758" y="646"/>
                    <a:pt x="756" y="634"/>
                  </a:cubicBezTo>
                  <a:cubicBezTo>
                    <a:pt x="755" y="632"/>
                    <a:pt x="754" y="630"/>
                    <a:pt x="754" y="628"/>
                  </a:cubicBezTo>
                  <a:cubicBezTo>
                    <a:pt x="754" y="627"/>
                    <a:pt x="753" y="625"/>
                    <a:pt x="753" y="624"/>
                  </a:cubicBezTo>
                  <a:cubicBezTo>
                    <a:pt x="752" y="622"/>
                    <a:pt x="752" y="620"/>
                    <a:pt x="751" y="618"/>
                  </a:cubicBezTo>
                  <a:cubicBezTo>
                    <a:pt x="751" y="618"/>
                    <a:pt x="751" y="617"/>
                    <a:pt x="750" y="616"/>
                  </a:cubicBezTo>
                  <a:cubicBezTo>
                    <a:pt x="747" y="605"/>
                    <a:pt x="743" y="596"/>
                    <a:pt x="738" y="589"/>
                  </a:cubicBezTo>
                  <a:cubicBezTo>
                    <a:pt x="737" y="588"/>
                    <a:pt x="737" y="588"/>
                    <a:pt x="737" y="587"/>
                  </a:cubicBezTo>
                  <a:cubicBezTo>
                    <a:pt x="735" y="584"/>
                    <a:pt x="732" y="581"/>
                    <a:pt x="730" y="579"/>
                  </a:cubicBezTo>
                  <a:cubicBezTo>
                    <a:pt x="730" y="578"/>
                    <a:pt x="729" y="578"/>
                    <a:pt x="729" y="577"/>
                  </a:cubicBezTo>
                  <a:cubicBezTo>
                    <a:pt x="727" y="576"/>
                    <a:pt x="725" y="574"/>
                    <a:pt x="723" y="572"/>
                  </a:cubicBezTo>
                  <a:cubicBezTo>
                    <a:pt x="723" y="572"/>
                    <a:pt x="723" y="571"/>
                    <a:pt x="722" y="571"/>
                  </a:cubicBezTo>
                  <a:cubicBezTo>
                    <a:pt x="722" y="571"/>
                    <a:pt x="722" y="571"/>
                    <a:pt x="721" y="571"/>
                  </a:cubicBezTo>
                  <a:cubicBezTo>
                    <a:pt x="720" y="570"/>
                    <a:pt x="719" y="569"/>
                    <a:pt x="718" y="568"/>
                  </a:cubicBezTo>
                  <a:cubicBezTo>
                    <a:pt x="715" y="566"/>
                    <a:pt x="712" y="564"/>
                    <a:pt x="709" y="563"/>
                  </a:cubicBezTo>
                  <a:cubicBezTo>
                    <a:pt x="705" y="561"/>
                    <a:pt x="702" y="560"/>
                    <a:pt x="699" y="559"/>
                  </a:cubicBezTo>
                  <a:cubicBezTo>
                    <a:pt x="698" y="559"/>
                    <a:pt x="697" y="558"/>
                    <a:pt x="696" y="558"/>
                  </a:cubicBezTo>
                  <a:cubicBezTo>
                    <a:pt x="696" y="558"/>
                    <a:pt x="695" y="558"/>
                    <a:pt x="694" y="557"/>
                  </a:cubicBezTo>
                  <a:cubicBezTo>
                    <a:pt x="692" y="557"/>
                    <a:pt x="690" y="556"/>
                    <a:pt x="688" y="556"/>
                  </a:cubicBezTo>
                  <a:cubicBezTo>
                    <a:pt x="681" y="554"/>
                    <a:pt x="674" y="553"/>
                    <a:pt x="667" y="551"/>
                  </a:cubicBezTo>
                  <a:cubicBezTo>
                    <a:pt x="665" y="551"/>
                    <a:pt x="663" y="551"/>
                    <a:pt x="661" y="550"/>
                  </a:cubicBezTo>
                  <a:cubicBezTo>
                    <a:pt x="653" y="549"/>
                    <a:pt x="645" y="547"/>
                    <a:pt x="637" y="546"/>
                  </a:cubicBezTo>
                  <a:cubicBezTo>
                    <a:pt x="632" y="545"/>
                    <a:pt x="628" y="545"/>
                    <a:pt x="624" y="544"/>
                  </a:cubicBezTo>
                  <a:cubicBezTo>
                    <a:pt x="620" y="543"/>
                    <a:pt x="616" y="543"/>
                    <a:pt x="612" y="542"/>
                  </a:cubicBezTo>
                  <a:cubicBezTo>
                    <a:pt x="611" y="542"/>
                    <a:pt x="611" y="542"/>
                    <a:pt x="610" y="541"/>
                  </a:cubicBezTo>
                  <a:cubicBezTo>
                    <a:pt x="605" y="541"/>
                    <a:pt x="601" y="540"/>
                    <a:pt x="597" y="539"/>
                  </a:cubicBezTo>
                  <a:cubicBezTo>
                    <a:pt x="590" y="538"/>
                    <a:pt x="583" y="537"/>
                    <a:pt x="576" y="536"/>
                  </a:cubicBezTo>
                  <a:cubicBezTo>
                    <a:pt x="569" y="535"/>
                    <a:pt x="562" y="534"/>
                    <a:pt x="554" y="532"/>
                  </a:cubicBezTo>
                  <a:cubicBezTo>
                    <a:pt x="539" y="530"/>
                    <a:pt x="523" y="527"/>
                    <a:pt x="508" y="524"/>
                  </a:cubicBezTo>
                  <a:cubicBezTo>
                    <a:pt x="504" y="523"/>
                    <a:pt x="499" y="523"/>
                    <a:pt x="495" y="522"/>
                  </a:cubicBezTo>
                  <a:cubicBezTo>
                    <a:pt x="493" y="521"/>
                    <a:pt x="490" y="521"/>
                    <a:pt x="488" y="520"/>
                  </a:cubicBezTo>
                  <a:cubicBezTo>
                    <a:pt x="481" y="519"/>
                    <a:pt x="475" y="518"/>
                    <a:pt x="469" y="516"/>
                  </a:cubicBezTo>
                  <a:cubicBezTo>
                    <a:pt x="464" y="515"/>
                    <a:pt x="459" y="514"/>
                    <a:pt x="454" y="513"/>
                  </a:cubicBezTo>
                  <a:cubicBezTo>
                    <a:pt x="452" y="513"/>
                    <a:pt x="449" y="512"/>
                    <a:pt x="447" y="512"/>
                  </a:cubicBezTo>
                  <a:cubicBezTo>
                    <a:pt x="439" y="510"/>
                    <a:pt x="432" y="508"/>
                    <a:pt x="425" y="507"/>
                  </a:cubicBezTo>
                  <a:cubicBezTo>
                    <a:pt x="424" y="506"/>
                    <a:pt x="422" y="506"/>
                    <a:pt x="421" y="506"/>
                  </a:cubicBezTo>
                  <a:cubicBezTo>
                    <a:pt x="418" y="505"/>
                    <a:pt x="414" y="504"/>
                    <a:pt x="411" y="503"/>
                  </a:cubicBezTo>
                  <a:cubicBezTo>
                    <a:pt x="408" y="502"/>
                    <a:pt x="405" y="501"/>
                    <a:pt x="402" y="500"/>
                  </a:cubicBezTo>
                  <a:cubicBezTo>
                    <a:pt x="399" y="500"/>
                    <a:pt x="396" y="499"/>
                    <a:pt x="393" y="498"/>
                  </a:cubicBezTo>
                  <a:cubicBezTo>
                    <a:pt x="389" y="497"/>
                    <a:pt x="386" y="496"/>
                    <a:pt x="382" y="495"/>
                  </a:cubicBezTo>
                  <a:cubicBezTo>
                    <a:pt x="380" y="494"/>
                    <a:pt x="377" y="493"/>
                    <a:pt x="374" y="492"/>
                  </a:cubicBezTo>
                  <a:cubicBezTo>
                    <a:pt x="372" y="491"/>
                    <a:pt x="370" y="491"/>
                    <a:pt x="367" y="490"/>
                  </a:cubicBezTo>
                  <a:cubicBezTo>
                    <a:pt x="365" y="489"/>
                    <a:pt x="363" y="488"/>
                    <a:pt x="361" y="488"/>
                  </a:cubicBezTo>
                  <a:cubicBezTo>
                    <a:pt x="359" y="487"/>
                    <a:pt x="357" y="486"/>
                    <a:pt x="355" y="485"/>
                  </a:cubicBezTo>
                  <a:cubicBezTo>
                    <a:pt x="349" y="483"/>
                    <a:pt x="343" y="481"/>
                    <a:pt x="337" y="478"/>
                  </a:cubicBezTo>
                  <a:cubicBezTo>
                    <a:pt x="335" y="477"/>
                    <a:pt x="334" y="477"/>
                    <a:pt x="332" y="476"/>
                  </a:cubicBezTo>
                  <a:cubicBezTo>
                    <a:pt x="317" y="469"/>
                    <a:pt x="304" y="462"/>
                    <a:pt x="292" y="453"/>
                  </a:cubicBezTo>
                  <a:cubicBezTo>
                    <a:pt x="292" y="453"/>
                    <a:pt x="291" y="453"/>
                    <a:pt x="290" y="452"/>
                  </a:cubicBezTo>
                  <a:cubicBezTo>
                    <a:pt x="288" y="450"/>
                    <a:pt x="286" y="449"/>
                    <a:pt x="284" y="447"/>
                  </a:cubicBezTo>
                  <a:cubicBezTo>
                    <a:pt x="282" y="446"/>
                    <a:pt x="281" y="445"/>
                    <a:pt x="280" y="444"/>
                  </a:cubicBezTo>
                  <a:cubicBezTo>
                    <a:pt x="276" y="440"/>
                    <a:pt x="272" y="436"/>
                    <a:pt x="268" y="432"/>
                  </a:cubicBezTo>
                  <a:cubicBezTo>
                    <a:pt x="266" y="431"/>
                    <a:pt x="265" y="430"/>
                    <a:pt x="264" y="429"/>
                  </a:cubicBezTo>
                  <a:cubicBezTo>
                    <a:pt x="262" y="428"/>
                    <a:pt x="260" y="426"/>
                    <a:pt x="258" y="424"/>
                  </a:cubicBezTo>
                  <a:cubicBezTo>
                    <a:pt x="256" y="423"/>
                    <a:pt x="254" y="421"/>
                    <a:pt x="252" y="419"/>
                  </a:cubicBezTo>
                  <a:cubicBezTo>
                    <a:pt x="249" y="417"/>
                    <a:pt x="247" y="416"/>
                    <a:pt x="245" y="414"/>
                  </a:cubicBezTo>
                  <a:cubicBezTo>
                    <a:pt x="244" y="413"/>
                    <a:pt x="242" y="412"/>
                    <a:pt x="241" y="410"/>
                  </a:cubicBezTo>
                  <a:cubicBezTo>
                    <a:pt x="208" y="384"/>
                    <a:pt x="168" y="355"/>
                    <a:pt x="129" y="329"/>
                  </a:cubicBezTo>
                  <a:cubicBezTo>
                    <a:pt x="129" y="329"/>
                    <a:pt x="129" y="329"/>
                    <a:pt x="129" y="329"/>
                  </a:cubicBezTo>
                  <a:cubicBezTo>
                    <a:pt x="125" y="326"/>
                    <a:pt x="121" y="323"/>
                    <a:pt x="117" y="320"/>
                  </a:cubicBezTo>
                  <a:cubicBezTo>
                    <a:pt x="113" y="318"/>
                    <a:pt x="110" y="315"/>
                    <a:pt x="106" y="313"/>
                  </a:cubicBezTo>
                  <a:cubicBezTo>
                    <a:pt x="104" y="311"/>
                    <a:pt x="101" y="309"/>
                    <a:pt x="99" y="308"/>
                  </a:cubicBezTo>
                  <a:cubicBezTo>
                    <a:pt x="88" y="300"/>
                    <a:pt x="78" y="294"/>
                    <a:pt x="68" y="287"/>
                  </a:cubicBezTo>
                  <a:cubicBezTo>
                    <a:pt x="29" y="261"/>
                    <a:pt x="0" y="243"/>
                    <a:pt x="0" y="243"/>
                  </a:cubicBezTo>
                  <a:cubicBezTo>
                    <a:pt x="0" y="243"/>
                    <a:pt x="7" y="230"/>
                    <a:pt x="33" y="221"/>
                  </a:cubicBezTo>
                  <a:cubicBezTo>
                    <a:pt x="43" y="217"/>
                    <a:pt x="55" y="215"/>
                    <a:pt x="71" y="213"/>
                  </a:cubicBezTo>
                  <a:cubicBezTo>
                    <a:pt x="73" y="213"/>
                    <a:pt x="73" y="213"/>
                    <a:pt x="73" y="213"/>
                  </a:cubicBezTo>
                  <a:cubicBezTo>
                    <a:pt x="74" y="213"/>
                    <a:pt x="74" y="213"/>
                    <a:pt x="75" y="213"/>
                  </a:cubicBezTo>
                  <a:cubicBezTo>
                    <a:pt x="77" y="213"/>
                    <a:pt x="78" y="213"/>
                    <a:pt x="79" y="213"/>
                  </a:cubicBezTo>
                  <a:cubicBezTo>
                    <a:pt x="81" y="213"/>
                    <a:pt x="82" y="213"/>
                    <a:pt x="84" y="214"/>
                  </a:cubicBezTo>
                  <a:cubicBezTo>
                    <a:pt x="85" y="214"/>
                    <a:pt x="86" y="214"/>
                    <a:pt x="87" y="214"/>
                  </a:cubicBezTo>
                  <a:cubicBezTo>
                    <a:pt x="95" y="216"/>
                    <a:pt x="103" y="218"/>
                    <a:pt x="113" y="221"/>
                  </a:cubicBezTo>
                  <a:cubicBezTo>
                    <a:pt x="115" y="222"/>
                    <a:pt x="117" y="223"/>
                    <a:pt x="119" y="224"/>
                  </a:cubicBezTo>
                  <a:cubicBezTo>
                    <a:pt x="120" y="224"/>
                    <a:pt x="121" y="225"/>
                    <a:pt x="123" y="225"/>
                  </a:cubicBezTo>
                  <a:cubicBezTo>
                    <a:pt x="124" y="226"/>
                    <a:pt x="126" y="227"/>
                    <a:pt x="128" y="227"/>
                  </a:cubicBezTo>
                  <a:cubicBezTo>
                    <a:pt x="130" y="228"/>
                    <a:pt x="132" y="229"/>
                    <a:pt x="133" y="230"/>
                  </a:cubicBezTo>
                  <a:cubicBezTo>
                    <a:pt x="134" y="230"/>
                    <a:pt x="135" y="230"/>
                    <a:pt x="135" y="230"/>
                  </a:cubicBezTo>
                  <a:cubicBezTo>
                    <a:pt x="135" y="230"/>
                    <a:pt x="135" y="230"/>
                    <a:pt x="135" y="230"/>
                  </a:cubicBezTo>
                  <a:cubicBezTo>
                    <a:pt x="140" y="232"/>
                    <a:pt x="146" y="235"/>
                    <a:pt x="151" y="237"/>
                  </a:cubicBezTo>
                  <a:cubicBezTo>
                    <a:pt x="153" y="238"/>
                    <a:pt x="154" y="239"/>
                    <a:pt x="156" y="239"/>
                  </a:cubicBezTo>
                  <a:cubicBezTo>
                    <a:pt x="157" y="240"/>
                    <a:pt x="157" y="240"/>
                    <a:pt x="158" y="240"/>
                  </a:cubicBezTo>
                  <a:cubicBezTo>
                    <a:pt x="170" y="245"/>
                    <a:pt x="182" y="251"/>
                    <a:pt x="195" y="256"/>
                  </a:cubicBezTo>
                  <a:cubicBezTo>
                    <a:pt x="195" y="256"/>
                    <a:pt x="196" y="257"/>
                    <a:pt x="197" y="257"/>
                  </a:cubicBezTo>
                  <a:cubicBezTo>
                    <a:pt x="211" y="263"/>
                    <a:pt x="226" y="268"/>
                    <a:pt x="241" y="273"/>
                  </a:cubicBezTo>
                  <a:cubicBezTo>
                    <a:pt x="293" y="290"/>
                    <a:pt x="368" y="304"/>
                    <a:pt x="412" y="273"/>
                  </a:cubicBezTo>
                  <a:cubicBezTo>
                    <a:pt x="438" y="255"/>
                    <a:pt x="458" y="224"/>
                    <a:pt x="461" y="198"/>
                  </a:cubicBezTo>
                  <a:cubicBezTo>
                    <a:pt x="461" y="195"/>
                    <a:pt x="461" y="192"/>
                    <a:pt x="461" y="189"/>
                  </a:cubicBezTo>
                  <a:cubicBezTo>
                    <a:pt x="461" y="188"/>
                    <a:pt x="461" y="188"/>
                    <a:pt x="461" y="187"/>
                  </a:cubicBezTo>
                  <a:cubicBezTo>
                    <a:pt x="461" y="186"/>
                    <a:pt x="461" y="186"/>
                    <a:pt x="460" y="185"/>
                  </a:cubicBezTo>
                  <a:cubicBezTo>
                    <a:pt x="460" y="184"/>
                    <a:pt x="460" y="184"/>
                    <a:pt x="460" y="183"/>
                  </a:cubicBezTo>
                  <a:cubicBezTo>
                    <a:pt x="460" y="182"/>
                    <a:pt x="460" y="182"/>
                    <a:pt x="460" y="181"/>
                  </a:cubicBezTo>
                  <a:cubicBezTo>
                    <a:pt x="459" y="181"/>
                    <a:pt x="459" y="180"/>
                    <a:pt x="459" y="180"/>
                  </a:cubicBezTo>
                  <a:cubicBezTo>
                    <a:pt x="459" y="179"/>
                    <a:pt x="458" y="177"/>
                    <a:pt x="457" y="176"/>
                  </a:cubicBezTo>
                  <a:cubicBezTo>
                    <a:pt x="457" y="175"/>
                    <a:pt x="457" y="175"/>
                    <a:pt x="456" y="174"/>
                  </a:cubicBezTo>
                  <a:cubicBezTo>
                    <a:pt x="456" y="174"/>
                    <a:pt x="456" y="173"/>
                    <a:pt x="455" y="172"/>
                  </a:cubicBezTo>
                  <a:cubicBezTo>
                    <a:pt x="455" y="172"/>
                    <a:pt x="454" y="171"/>
                    <a:pt x="453" y="170"/>
                  </a:cubicBezTo>
                  <a:cubicBezTo>
                    <a:pt x="453" y="169"/>
                    <a:pt x="452" y="169"/>
                    <a:pt x="451" y="168"/>
                  </a:cubicBezTo>
                  <a:cubicBezTo>
                    <a:pt x="451" y="168"/>
                    <a:pt x="450" y="167"/>
                    <a:pt x="450" y="167"/>
                  </a:cubicBezTo>
                  <a:cubicBezTo>
                    <a:pt x="448" y="166"/>
                    <a:pt x="446" y="165"/>
                    <a:pt x="444" y="164"/>
                  </a:cubicBezTo>
                  <a:cubicBezTo>
                    <a:pt x="443" y="163"/>
                    <a:pt x="442" y="163"/>
                    <a:pt x="441" y="162"/>
                  </a:cubicBezTo>
                  <a:cubicBezTo>
                    <a:pt x="436" y="161"/>
                    <a:pt x="430" y="160"/>
                    <a:pt x="423" y="160"/>
                  </a:cubicBezTo>
                  <a:cubicBezTo>
                    <a:pt x="375" y="160"/>
                    <a:pt x="287" y="192"/>
                    <a:pt x="253" y="190"/>
                  </a:cubicBezTo>
                  <a:cubicBezTo>
                    <a:pt x="281" y="158"/>
                    <a:pt x="281" y="158"/>
                    <a:pt x="281" y="158"/>
                  </a:cubicBezTo>
                  <a:cubicBezTo>
                    <a:pt x="303" y="132"/>
                    <a:pt x="303" y="132"/>
                    <a:pt x="303" y="132"/>
                  </a:cubicBezTo>
                  <a:cubicBezTo>
                    <a:pt x="347" y="79"/>
                    <a:pt x="347" y="79"/>
                    <a:pt x="347" y="79"/>
                  </a:cubicBezTo>
                  <a:cubicBezTo>
                    <a:pt x="360" y="63"/>
                    <a:pt x="360" y="63"/>
                    <a:pt x="360" y="63"/>
                  </a:cubicBezTo>
                  <a:cubicBezTo>
                    <a:pt x="380" y="57"/>
                    <a:pt x="400" y="51"/>
                    <a:pt x="420" y="45"/>
                  </a:cubicBezTo>
                  <a:cubicBezTo>
                    <a:pt x="420" y="45"/>
                    <a:pt x="420" y="45"/>
                    <a:pt x="420" y="45"/>
                  </a:cubicBezTo>
                  <a:cubicBezTo>
                    <a:pt x="480" y="25"/>
                    <a:pt x="533" y="7"/>
                    <a:pt x="548" y="2"/>
                  </a:cubicBezTo>
                  <a:cubicBezTo>
                    <a:pt x="550" y="1"/>
                    <a:pt x="552" y="0"/>
                    <a:pt x="552" y="0"/>
                  </a:cubicBezTo>
                  <a:cubicBezTo>
                    <a:pt x="552" y="0"/>
                    <a:pt x="564" y="8"/>
                    <a:pt x="584" y="24"/>
                  </a:cubicBezTo>
                  <a:cubicBezTo>
                    <a:pt x="631" y="62"/>
                    <a:pt x="721" y="143"/>
                    <a:pt x="801" y="268"/>
                  </a:cubicBezTo>
                  <a:cubicBezTo>
                    <a:pt x="840" y="330"/>
                    <a:pt x="877" y="402"/>
                    <a:pt x="905" y="485"/>
                  </a:cubicBezTo>
                  <a:cubicBezTo>
                    <a:pt x="905" y="485"/>
                    <a:pt x="905" y="485"/>
                    <a:pt x="905" y="485"/>
                  </a:cubicBezTo>
                  <a:cubicBezTo>
                    <a:pt x="910" y="498"/>
                    <a:pt x="914" y="512"/>
                    <a:pt x="918" y="526"/>
                  </a:cubicBezTo>
                  <a:cubicBezTo>
                    <a:pt x="918" y="526"/>
                    <a:pt x="934" y="547"/>
                    <a:pt x="960" y="582"/>
                  </a:cubicBezTo>
                  <a:cubicBezTo>
                    <a:pt x="1041" y="691"/>
                    <a:pt x="1224" y="945"/>
                    <a:pt x="1360" y="1194"/>
                  </a:cubicBezTo>
                  <a:close/>
                </a:path>
              </a:pathLst>
            </a:custGeom>
            <a:gradFill>
              <a:gsLst>
                <a:gs pos="0">
                  <a:srgbClr val="E5C3FF"/>
                </a:gs>
                <a:gs pos="65000">
                  <a:srgbClr val="B0C7FF"/>
                </a:gs>
              </a:gsLst>
              <a:lin ang="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742FC6CF-44F1-407F-BEB2-8F383DCEC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1066" y="1559272"/>
              <a:ext cx="2833086" cy="2015954"/>
            </a:xfrm>
            <a:custGeom>
              <a:avLst/>
              <a:gdLst>
                <a:gd name="T0" fmla="*/ 723 w 841"/>
                <a:gd name="T1" fmla="*/ 599 h 599"/>
                <a:gd name="T2" fmla="*/ 720 w 841"/>
                <a:gd name="T3" fmla="*/ 589 h 599"/>
                <a:gd name="T4" fmla="*/ 717 w 841"/>
                <a:gd name="T5" fmla="*/ 581 h 599"/>
                <a:gd name="T6" fmla="*/ 704 w 841"/>
                <a:gd name="T7" fmla="*/ 552 h 599"/>
                <a:gd name="T8" fmla="*/ 696 w 841"/>
                <a:gd name="T9" fmla="*/ 542 h 599"/>
                <a:gd name="T10" fmla="*/ 689 w 841"/>
                <a:gd name="T11" fmla="*/ 536 h 599"/>
                <a:gd name="T12" fmla="*/ 685 w 841"/>
                <a:gd name="T13" fmla="*/ 533 h 599"/>
                <a:gd name="T14" fmla="*/ 666 w 841"/>
                <a:gd name="T15" fmla="*/ 524 h 599"/>
                <a:gd name="T16" fmla="*/ 661 w 841"/>
                <a:gd name="T17" fmla="*/ 522 h 599"/>
                <a:gd name="T18" fmla="*/ 634 w 841"/>
                <a:gd name="T19" fmla="*/ 516 h 599"/>
                <a:gd name="T20" fmla="*/ 604 w 841"/>
                <a:gd name="T21" fmla="*/ 511 h 599"/>
                <a:gd name="T22" fmla="*/ 579 w 841"/>
                <a:gd name="T23" fmla="*/ 507 h 599"/>
                <a:gd name="T24" fmla="*/ 564 w 841"/>
                <a:gd name="T25" fmla="*/ 504 h 599"/>
                <a:gd name="T26" fmla="*/ 521 w 841"/>
                <a:gd name="T27" fmla="*/ 497 h 599"/>
                <a:gd name="T28" fmla="*/ 462 w 841"/>
                <a:gd name="T29" fmla="*/ 487 h 599"/>
                <a:gd name="T30" fmla="*/ 436 w 841"/>
                <a:gd name="T31" fmla="*/ 481 h 599"/>
                <a:gd name="T32" fmla="*/ 414 w 841"/>
                <a:gd name="T33" fmla="*/ 477 h 599"/>
                <a:gd name="T34" fmla="*/ 388 w 841"/>
                <a:gd name="T35" fmla="*/ 471 h 599"/>
                <a:gd name="T36" fmla="*/ 369 w 841"/>
                <a:gd name="T37" fmla="*/ 465 h 599"/>
                <a:gd name="T38" fmla="*/ 349 w 841"/>
                <a:gd name="T39" fmla="*/ 460 h 599"/>
                <a:gd name="T40" fmla="*/ 334 w 841"/>
                <a:gd name="T41" fmla="*/ 455 h 599"/>
                <a:gd name="T42" fmla="*/ 322 w 841"/>
                <a:gd name="T43" fmla="*/ 450 h 599"/>
                <a:gd name="T44" fmla="*/ 299 w 841"/>
                <a:gd name="T45" fmla="*/ 441 h 599"/>
                <a:gd name="T46" fmla="*/ 257 w 841"/>
                <a:gd name="T47" fmla="*/ 417 h 599"/>
                <a:gd name="T48" fmla="*/ 247 w 841"/>
                <a:gd name="T49" fmla="*/ 409 h 599"/>
                <a:gd name="T50" fmla="*/ 231 w 841"/>
                <a:gd name="T51" fmla="*/ 394 h 599"/>
                <a:gd name="T52" fmla="*/ 219 w 841"/>
                <a:gd name="T53" fmla="*/ 384 h 599"/>
                <a:gd name="T54" fmla="*/ 208 w 841"/>
                <a:gd name="T55" fmla="*/ 375 h 599"/>
                <a:gd name="T56" fmla="*/ 96 w 841"/>
                <a:gd name="T57" fmla="*/ 294 h 599"/>
                <a:gd name="T58" fmla="*/ 73 w 841"/>
                <a:gd name="T59" fmla="*/ 278 h 599"/>
                <a:gd name="T60" fmla="*/ 52 w 841"/>
                <a:gd name="T61" fmla="*/ 231 h 599"/>
                <a:gd name="T62" fmla="*/ 38 w 841"/>
                <a:gd name="T63" fmla="*/ 178 h 599"/>
                <a:gd name="T64" fmla="*/ 42 w 841"/>
                <a:gd name="T65" fmla="*/ 178 h 599"/>
                <a:gd name="T66" fmla="*/ 51 w 841"/>
                <a:gd name="T67" fmla="*/ 179 h 599"/>
                <a:gd name="T68" fmla="*/ 80 w 841"/>
                <a:gd name="T69" fmla="*/ 186 h 599"/>
                <a:gd name="T70" fmla="*/ 90 w 841"/>
                <a:gd name="T71" fmla="*/ 190 h 599"/>
                <a:gd name="T72" fmla="*/ 100 w 841"/>
                <a:gd name="T73" fmla="*/ 195 h 599"/>
                <a:gd name="T74" fmla="*/ 102 w 841"/>
                <a:gd name="T75" fmla="*/ 195 h 599"/>
                <a:gd name="T76" fmla="*/ 154 w 841"/>
                <a:gd name="T77" fmla="*/ 229 h 599"/>
                <a:gd name="T78" fmla="*/ 428 w 841"/>
                <a:gd name="T79" fmla="*/ 189 h 599"/>
                <a:gd name="T80" fmla="*/ 428 w 841"/>
                <a:gd name="T81" fmla="*/ 163 h 599"/>
                <a:gd name="T82" fmla="*/ 428 w 841"/>
                <a:gd name="T83" fmla="*/ 152 h 599"/>
                <a:gd name="T84" fmla="*/ 427 w 841"/>
                <a:gd name="T85" fmla="*/ 148 h 599"/>
                <a:gd name="T86" fmla="*/ 426 w 841"/>
                <a:gd name="T87" fmla="*/ 145 h 599"/>
                <a:gd name="T88" fmla="*/ 423 w 841"/>
                <a:gd name="T89" fmla="*/ 139 h 599"/>
                <a:gd name="T90" fmla="*/ 420 w 841"/>
                <a:gd name="T91" fmla="*/ 135 h 599"/>
                <a:gd name="T92" fmla="*/ 417 w 841"/>
                <a:gd name="T93" fmla="*/ 132 h 599"/>
                <a:gd name="T94" fmla="*/ 408 w 841"/>
                <a:gd name="T95" fmla="*/ 127 h 599"/>
                <a:gd name="T96" fmla="*/ 220 w 841"/>
                <a:gd name="T97" fmla="*/ 155 h 599"/>
                <a:gd name="T98" fmla="*/ 270 w 841"/>
                <a:gd name="T99" fmla="*/ 97 h 599"/>
                <a:gd name="T100" fmla="*/ 594 w 841"/>
                <a:gd name="T101" fmla="*/ 148 h 599"/>
                <a:gd name="T102" fmla="*/ 832 w 841"/>
                <a:gd name="T103" fmla="*/ 544 h 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841" h="599">
                  <a:moveTo>
                    <a:pt x="832" y="544"/>
                  </a:moveTo>
                  <a:cubicBezTo>
                    <a:pt x="827" y="548"/>
                    <a:pt x="784" y="581"/>
                    <a:pt x="723" y="599"/>
                  </a:cubicBezTo>
                  <a:cubicBezTo>
                    <a:pt x="722" y="597"/>
                    <a:pt x="721" y="595"/>
                    <a:pt x="721" y="593"/>
                  </a:cubicBezTo>
                  <a:cubicBezTo>
                    <a:pt x="721" y="592"/>
                    <a:pt x="720" y="590"/>
                    <a:pt x="720" y="589"/>
                  </a:cubicBezTo>
                  <a:cubicBezTo>
                    <a:pt x="719" y="587"/>
                    <a:pt x="719" y="585"/>
                    <a:pt x="718" y="583"/>
                  </a:cubicBezTo>
                  <a:cubicBezTo>
                    <a:pt x="718" y="583"/>
                    <a:pt x="718" y="582"/>
                    <a:pt x="717" y="581"/>
                  </a:cubicBezTo>
                  <a:cubicBezTo>
                    <a:pt x="714" y="570"/>
                    <a:pt x="710" y="561"/>
                    <a:pt x="705" y="554"/>
                  </a:cubicBezTo>
                  <a:cubicBezTo>
                    <a:pt x="704" y="553"/>
                    <a:pt x="704" y="553"/>
                    <a:pt x="704" y="552"/>
                  </a:cubicBezTo>
                  <a:cubicBezTo>
                    <a:pt x="702" y="549"/>
                    <a:pt x="699" y="546"/>
                    <a:pt x="697" y="544"/>
                  </a:cubicBezTo>
                  <a:cubicBezTo>
                    <a:pt x="697" y="543"/>
                    <a:pt x="696" y="543"/>
                    <a:pt x="696" y="542"/>
                  </a:cubicBezTo>
                  <a:cubicBezTo>
                    <a:pt x="694" y="541"/>
                    <a:pt x="692" y="539"/>
                    <a:pt x="690" y="537"/>
                  </a:cubicBezTo>
                  <a:cubicBezTo>
                    <a:pt x="690" y="537"/>
                    <a:pt x="690" y="536"/>
                    <a:pt x="689" y="536"/>
                  </a:cubicBezTo>
                  <a:cubicBezTo>
                    <a:pt x="689" y="536"/>
                    <a:pt x="689" y="536"/>
                    <a:pt x="688" y="536"/>
                  </a:cubicBezTo>
                  <a:cubicBezTo>
                    <a:pt x="687" y="535"/>
                    <a:pt x="686" y="534"/>
                    <a:pt x="685" y="533"/>
                  </a:cubicBezTo>
                  <a:cubicBezTo>
                    <a:pt x="682" y="531"/>
                    <a:pt x="679" y="529"/>
                    <a:pt x="676" y="528"/>
                  </a:cubicBezTo>
                  <a:cubicBezTo>
                    <a:pt x="672" y="526"/>
                    <a:pt x="669" y="525"/>
                    <a:pt x="666" y="524"/>
                  </a:cubicBezTo>
                  <a:cubicBezTo>
                    <a:pt x="665" y="524"/>
                    <a:pt x="664" y="523"/>
                    <a:pt x="663" y="523"/>
                  </a:cubicBezTo>
                  <a:cubicBezTo>
                    <a:pt x="663" y="523"/>
                    <a:pt x="662" y="523"/>
                    <a:pt x="661" y="522"/>
                  </a:cubicBezTo>
                  <a:cubicBezTo>
                    <a:pt x="659" y="522"/>
                    <a:pt x="657" y="521"/>
                    <a:pt x="655" y="521"/>
                  </a:cubicBezTo>
                  <a:cubicBezTo>
                    <a:pt x="648" y="519"/>
                    <a:pt x="641" y="518"/>
                    <a:pt x="634" y="516"/>
                  </a:cubicBezTo>
                  <a:cubicBezTo>
                    <a:pt x="632" y="516"/>
                    <a:pt x="630" y="516"/>
                    <a:pt x="628" y="515"/>
                  </a:cubicBezTo>
                  <a:cubicBezTo>
                    <a:pt x="620" y="514"/>
                    <a:pt x="612" y="512"/>
                    <a:pt x="604" y="511"/>
                  </a:cubicBezTo>
                  <a:cubicBezTo>
                    <a:pt x="599" y="510"/>
                    <a:pt x="595" y="510"/>
                    <a:pt x="591" y="509"/>
                  </a:cubicBezTo>
                  <a:cubicBezTo>
                    <a:pt x="587" y="508"/>
                    <a:pt x="583" y="508"/>
                    <a:pt x="579" y="507"/>
                  </a:cubicBezTo>
                  <a:cubicBezTo>
                    <a:pt x="578" y="507"/>
                    <a:pt x="578" y="507"/>
                    <a:pt x="577" y="506"/>
                  </a:cubicBezTo>
                  <a:cubicBezTo>
                    <a:pt x="572" y="506"/>
                    <a:pt x="568" y="505"/>
                    <a:pt x="564" y="504"/>
                  </a:cubicBezTo>
                  <a:cubicBezTo>
                    <a:pt x="557" y="503"/>
                    <a:pt x="550" y="502"/>
                    <a:pt x="543" y="501"/>
                  </a:cubicBezTo>
                  <a:cubicBezTo>
                    <a:pt x="536" y="500"/>
                    <a:pt x="529" y="499"/>
                    <a:pt x="521" y="497"/>
                  </a:cubicBezTo>
                  <a:cubicBezTo>
                    <a:pt x="506" y="495"/>
                    <a:pt x="490" y="492"/>
                    <a:pt x="475" y="489"/>
                  </a:cubicBezTo>
                  <a:cubicBezTo>
                    <a:pt x="471" y="488"/>
                    <a:pt x="466" y="488"/>
                    <a:pt x="462" y="487"/>
                  </a:cubicBezTo>
                  <a:cubicBezTo>
                    <a:pt x="460" y="486"/>
                    <a:pt x="457" y="486"/>
                    <a:pt x="455" y="485"/>
                  </a:cubicBezTo>
                  <a:cubicBezTo>
                    <a:pt x="448" y="484"/>
                    <a:pt x="442" y="483"/>
                    <a:pt x="436" y="481"/>
                  </a:cubicBezTo>
                  <a:cubicBezTo>
                    <a:pt x="431" y="480"/>
                    <a:pt x="426" y="479"/>
                    <a:pt x="421" y="478"/>
                  </a:cubicBezTo>
                  <a:cubicBezTo>
                    <a:pt x="419" y="478"/>
                    <a:pt x="416" y="477"/>
                    <a:pt x="414" y="477"/>
                  </a:cubicBezTo>
                  <a:cubicBezTo>
                    <a:pt x="406" y="475"/>
                    <a:pt x="399" y="473"/>
                    <a:pt x="392" y="472"/>
                  </a:cubicBezTo>
                  <a:cubicBezTo>
                    <a:pt x="391" y="471"/>
                    <a:pt x="389" y="471"/>
                    <a:pt x="388" y="471"/>
                  </a:cubicBezTo>
                  <a:cubicBezTo>
                    <a:pt x="385" y="470"/>
                    <a:pt x="381" y="469"/>
                    <a:pt x="378" y="468"/>
                  </a:cubicBezTo>
                  <a:cubicBezTo>
                    <a:pt x="375" y="467"/>
                    <a:pt x="372" y="466"/>
                    <a:pt x="369" y="465"/>
                  </a:cubicBezTo>
                  <a:cubicBezTo>
                    <a:pt x="366" y="465"/>
                    <a:pt x="363" y="464"/>
                    <a:pt x="360" y="463"/>
                  </a:cubicBezTo>
                  <a:cubicBezTo>
                    <a:pt x="356" y="462"/>
                    <a:pt x="353" y="461"/>
                    <a:pt x="349" y="460"/>
                  </a:cubicBezTo>
                  <a:cubicBezTo>
                    <a:pt x="347" y="459"/>
                    <a:pt x="344" y="458"/>
                    <a:pt x="341" y="457"/>
                  </a:cubicBezTo>
                  <a:cubicBezTo>
                    <a:pt x="339" y="456"/>
                    <a:pt x="337" y="456"/>
                    <a:pt x="334" y="455"/>
                  </a:cubicBezTo>
                  <a:cubicBezTo>
                    <a:pt x="332" y="454"/>
                    <a:pt x="330" y="453"/>
                    <a:pt x="328" y="453"/>
                  </a:cubicBezTo>
                  <a:cubicBezTo>
                    <a:pt x="326" y="452"/>
                    <a:pt x="324" y="451"/>
                    <a:pt x="322" y="450"/>
                  </a:cubicBezTo>
                  <a:cubicBezTo>
                    <a:pt x="316" y="448"/>
                    <a:pt x="310" y="446"/>
                    <a:pt x="304" y="443"/>
                  </a:cubicBezTo>
                  <a:cubicBezTo>
                    <a:pt x="302" y="442"/>
                    <a:pt x="301" y="442"/>
                    <a:pt x="299" y="441"/>
                  </a:cubicBezTo>
                  <a:cubicBezTo>
                    <a:pt x="284" y="434"/>
                    <a:pt x="271" y="427"/>
                    <a:pt x="259" y="418"/>
                  </a:cubicBezTo>
                  <a:cubicBezTo>
                    <a:pt x="259" y="418"/>
                    <a:pt x="258" y="418"/>
                    <a:pt x="257" y="417"/>
                  </a:cubicBezTo>
                  <a:cubicBezTo>
                    <a:pt x="255" y="415"/>
                    <a:pt x="253" y="414"/>
                    <a:pt x="251" y="412"/>
                  </a:cubicBezTo>
                  <a:cubicBezTo>
                    <a:pt x="249" y="411"/>
                    <a:pt x="248" y="410"/>
                    <a:pt x="247" y="409"/>
                  </a:cubicBezTo>
                  <a:cubicBezTo>
                    <a:pt x="243" y="405"/>
                    <a:pt x="239" y="401"/>
                    <a:pt x="235" y="397"/>
                  </a:cubicBezTo>
                  <a:cubicBezTo>
                    <a:pt x="233" y="396"/>
                    <a:pt x="232" y="395"/>
                    <a:pt x="231" y="394"/>
                  </a:cubicBezTo>
                  <a:cubicBezTo>
                    <a:pt x="229" y="393"/>
                    <a:pt x="227" y="391"/>
                    <a:pt x="225" y="389"/>
                  </a:cubicBezTo>
                  <a:cubicBezTo>
                    <a:pt x="223" y="388"/>
                    <a:pt x="221" y="386"/>
                    <a:pt x="219" y="384"/>
                  </a:cubicBezTo>
                  <a:cubicBezTo>
                    <a:pt x="216" y="382"/>
                    <a:pt x="214" y="381"/>
                    <a:pt x="212" y="379"/>
                  </a:cubicBezTo>
                  <a:cubicBezTo>
                    <a:pt x="211" y="378"/>
                    <a:pt x="209" y="377"/>
                    <a:pt x="208" y="375"/>
                  </a:cubicBezTo>
                  <a:cubicBezTo>
                    <a:pt x="175" y="349"/>
                    <a:pt x="135" y="320"/>
                    <a:pt x="96" y="294"/>
                  </a:cubicBezTo>
                  <a:cubicBezTo>
                    <a:pt x="96" y="294"/>
                    <a:pt x="96" y="294"/>
                    <a:pt x="96" y="294"/>
                  </a:cubicBezTo>
                  <a:cubicBezTo>
                    <a:pt x="92" y="291"/>
                    <a:pt x="88" y="288"/>
                    <a:pt x="84" y="285"/>
                  </a:cubicBezTo>
                  <a:cubicBezTo>
                    <a:pt x="80" y="283"/>
                    <a:pt x="77" y="280"/>
                    <a:pt x="73" y="278"/>
                  </a:cubicBezTo>
                  <a:cubicBezTo>
                    <a:pt x="71" y="276"/>
                    <a:pt x="68" y="274"/>
                    <a:pt x="66" y="273"/>
                  </a:cubicBezTo>
                  <a:cubicBezTo>
                    <a:pt x="65" y="256"/>
                    <a:pt x="60" y="242"/>
                    <a:pt x="52" y="231"/>
                  </a:cubicBezTo>
                  <a:cubicBezTo>
                    <a:pt x="38" y="211"/>
                    <a:pt x="16" y="198"/>
                    <a:pt x="0" y="186"/>
                  </a:cubicBezTo>
                  <a:cubicBezTo>
                    <a:pt x="10" y="182"/>
                    <a:pt x="22" y="180"/>
                    <a:pt x="38" y="178"/>
                  </a:cubicBezTo>
                  <a:cubicBezTo>
                    <a:pt x="40" y="178"/>
                    <a:pt x="40" y="178"/>
                    <a:pt x="40" y="178"/>
                  </a:cubicBezTo>
                  <a:cubicBezTo>
                    <a:pt x="41" y="178"/>
                    <a:pt x="41" y="178"/>
                    <a:pt x="42" y="178"/>
                  </a:cubicBezTo>
                  <a:cubicBezTo>
                    <a:pt x="44" y="178"/>
                    <a:pt x="45" y="178"/>
                    <a:pt x="46" y="178"/>
                  </a:cubicBezTo>
                  <a:cubicBezTo>
                    <a:pt x="48" y="178"/>
                    <a:pt x="49" y="178"/>
                    <a:pt x="51" y="179"/>
                  </a:cubicBezTo>
                  <a:cubicBezTo>
                    <a:pt x="52" y="179"/>
                    <a:pt x="53" y="179"/>
                    <a:pt x="54" y="179"/>
                  </a:cubicBezTo>
                  <a:cubicBezTo>
                    <a:pt x="62" y="181"/>
                    <a:pt x="70" y="183"/>
                    <a:pt x="80" y="186"/>
                  </a:cubicBezTo>
                  <a:cubicBezTo>
                    <a:pt x="82" y="187"/>
                    <a:pt x="84" y="188"/>
                    <a:pt x="86" y="189"/>
                  </a:cubicBezTo>
                  <a:cubicBezTo>
                    <a:pt x="87" y="189"/>
                    <a:pt x="88" y="190"/>
                    <a:pt x="90" y="190"/>
                  </a:cubicBezTo>
                  <a:cubicBezTo>
                    <a:pt x="91" y="191"/>
                    <a:pt x="93" y="192"/>
                    <a:pt x="95" y="192"/>
                  </a:cubicBezTo>
                  <a:cubicBezTo>
                    <a:pt x="97" y="193"/>
                    <a:pt x="99" y="194"/>
                    <a:pt x="100" y="195"/>
                  </a:cubicBezTo>
                  <a:cubicBezTo>
                    <a:pt x="101" y="195"/>
                    <a:pt x="101" y="195"/>
                    <a:pt x="102" y="195"/>
                  </a:cubicBezTo>
                  <a:cubicBezTo>
                    <a:pt x="102" y="195"/>
                    <a:pt x="102" y="195"/>
                    <a:pt x="102" y="195"/>
                  </a:cubicBezTo>
                  <a:cubicBezTo>
                    <a:pt x="102" y="195"/>
                    <a:pt x="102" y="195"/>
                    <a:pt x="102" y="195"/>
                  </a:cubicBezTo>
                  <a:cubicBezTo>
                    <a:pt x="116" y="207"/>
                    <a:pt x="134" y="218"/>
                    <a:pt x="154" y="229"/>
                  </a:cubicBezTo>
                  <a:cubicBezTo>
                    <a:pt x="251" y="280"/>
                    <a:pt x="405" y="310"/>
                    <a:pt x="428" y="196"/>
                  </a:cubicBezTo>
                  <a:cubicBezTo>
                    <a:pt x="429" y="193"/>
                    <a:pt x="429" y="191"/>
                    <a:pt x="428" y="189"/>
                  </a:cubicBezTo>
                  <a:cubicBezTo>
                    <a:pt x="430" y="180"/>
                    <a:pt x="430" y="171"/>
                    <a:pt x="428" y="163"/>
                  </a:cubicBezTo>
                  <a:cubicBezTo>
                    <a:pt x="428" y="163"/>
                    <a:pt x="428" y="163"/>
                    <a:pt x="428" y="163"/>
                  </a:cubicBezTo>
                  <a:cubicBezTo>
                    <a:pt x="428" y="160"/>
                    <a:pt x="428" y="157"/>
                    <a:pt x="428" y="154"/>
                  </a:cubicBezTo>
                  <a:cubicBezTo>
                    <a:pt x="428" y="153"/>
                    <a:pt x="428" y="153"/>
                    <a:pt x="428" y="152"/>
                  </a:cubicBezTo>
                  <a:cubicBezTo>
                    <a:pt x="428" y="151"/>
                    <a:pt x="428" y="151"/>
                    <a:pt x="427" y="150"/>
                  </a:cubicBezTo>
                  <a:cubicBezTo>
                    <a:pt x="427" y="149"/>
                    <a:pt x="427" y="149"/>
                    <a:pt x="427" y="148"/>
                  </a:cubicBezTo>
                  <a:cubicBezTo>
                    <a:pt x="427" y="147"/>
                    <a:pt x="427" y="147"/>
                    <a:pt x="427" y="146"/>
                  </a:cubicBezTo>
                  <a:cubicBezTo>
                    <a:pt x="426" y="146"/>
                    <a:pt x="426" y="145"/>
                    <a:pt x="426" y="145"/>
                  </a:cubicBezTo>
                  <a:cubicBezTo>
                    <a:pt x="426" y="144"/>
                    <a:pt x="425" y="142"/>
                    <a:pt x="424" y="141"/>
                  </a:cubicBezTo>
                  <a:cubicBezTo>
                    <a:pt x="424" y="140"/>
                    <a:pt x="424" y="140"/>
                    <a:pt x="423" y="139"/>
                  </a:cubicBezTo>
                  <a:cubicBezTo>
                    <a:pt x="423" y="139"/>
                    <a:pt x="423" y="138"/>
                    <a:pt x="422" y="137"/>
                  </a:cubicBezTo>
                  <a:cubicBezTo>
                    <a:pt x="422" y="137"/>
                    <a:pt x="421" y="136"/>
                    <a:pt x="420" y="135"/>
                  </a:cubicBezTo>
                  <a:cubicBezTo>
                    <a:pt x="420" y="134"/>
                    <a:pt x="419" y="134"/>
                    <a:pt x="418" y="133"/>
                  </a:cubicBezTo>
                  <a:cubicBezTo>
                    <a:pt x="418" y="133"/>
                    <a:pt x="417" y="132"/>
                    <a:pt x="417" y="132"/>
                  </a:cubicBezTo>
                  <a:cubicBezTo>
                    <a:pt x="415" y="131"/>
                    <a:pt x="413" y="130"/>
                    <a:pt x="411" y="129"/>
                  </a:cubicBezTo>
                  <a:cubicBezTo>
                    <a:pt x="410" y="128"/>
                    <a:pt x="409" y="128"/>
                    <a:pt x="408" y="127"/>
                  </a:cubicBezTo>
                  <a:cubicBezTo>
                    <a:pt x="403" y="126"/>
                    <a:pt x="397" y="125"/>
                    <a:pt x="390" y="125"/>
                  </a:cubicBezTo>
                  <a:cubicBezTo>
                    <a:pt x="342" y="125"/>
                    <a:pt x="254" y="157"/>
                    <a:pt x="220" y="155"/>
                  </a:cubicBezTo>
                  <a:cubicBezTo>
                    <a:pt x="248" y="123"/>
                    <a:pt x="248" y="123"/>
                    <a:pt x="248" y="123"/>
                  </a:cubicBezTo>
                  <a:cubicBezTo>
                    <a:pt x="270" y="97"/>
                    <a:pt x="270" y="97"/>
                    <a:pt x="270" y="97"/>
                  </a:cubicBezTo>
                  <a:cubicBezTo>
                    <a:pt x="333" y="79"/>
                    <a:pt x="410" y="61"/>
                    <a:pt x="464" y="53"/>
                  </a:cubicBezTo>
                  <a:cubicBezTo>
                    <a:pt x="541" y="42"/>
                    <a:pt x="566" y="0"/>
                    <a:pt x="594" y="148"/>
                  </a:cubicBezTo>
                  <a:cubicBezTo>
                    <a:pt x="621" y="297"/>
                    <a:pt x="682" y="329"/>
                    <a:pt x="730" y="361"/>
                  </a:cubicBezTo>
                  <a:cubicBezTo>
                    <a:pt x="779" y="394"/>
                    <a:pt x="841" y="538"/>
                    <a:pt x="832" y="5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86469AEA-7511-41DC-A011-88DD81748329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664" y="3197122"/>
              <a:ext cx="964074" cy="677360"/>
            </a:xfrm>
            <a:custGeom>
              <a:avLst/>
              <a:gdLst>
                <a:gd name="T0" fmla="*/ 462 w 538"/>
                <a:gd name="T1" fmla="*/ 0 h 378"/>
                <a:gd name="T2" fmla="*/ 0 w 538"/>
                <a:gd name="T3" fmla="*/ 245 h 378"/>
                <a:gd name="T4" fmla="*/ 0 w 538"/>
                <a:gd name="T5" fmla="*/ 378 h 378"/>
                <a:gd name="T6" fmla="*/ 538 w 538"/>
                <a:gd name="T7" fmla="*/ 100 h 378"/>
                <a:gd name="T8" fmla="*/ 462 w 538"/>
                <a:gd name="T9" fmla="*/ 0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8" h="378">
                  <a:moveTo>
                    <a:pt x="462" y="0"/>
                  </a:moveTo>
                  <a:lnTo>
                    <a:pt x="0" y="245"/>
                  </a:lnTo>
                  <a:lnTo>
                    <a:pt x="0" y="378"/>
                  </a:lnTo>
                  <a:lnTo>
                    <a:pt x="538" y="100"/>
                  </a:lnTo>
                  <a:lnTo>
                    <a:pt x="462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A828F27C-2D7F-4EC9-819B-5E25949089DA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664" y="3376318"/>
              <a:ext cx="2331338" cy="3436976"/>
            </a:xfrm>
            <a:custGeom>
              <a:avLst/>
              <a:gdLst>
                <a:gd name="T0" fmla="*/ 692 w 692"/>
                <a:gd name="T1" fmla="*/ 543 h 1021"/>
                <a:gd name="T2" fmla="*/ 692 w 692"/>
                <a:gd name="T3" fmla="*/ 1021 h 1021"/>
                <a:gd name="T4" fmla="*/ 529 w 692"/>
                <a:gd name="T5" fmla="*/ 922 h 1021"/>
                <a:gd name="T6" fmla="*/ 267 w 692"/>
                <a:gd name="T7" fmla="*/ 862 h 1021"/>
                <a:gd name="T8" fmla="*/ 222 w 692"/>
                <a:gd name="T9" fmla="*/ 855 h 1021"/>
                <a:gd name="T10" fmla="*/ 85 w 692"/>
                <a:gd name="T11" fmla="*/ 506 h 1021"/>
                <a:gd name="T12" fmla="*/ 0 w 692"/>
                <a:gd name="T13" fmla="*/ 148 h 1021"/>
                <a:gd name="T14" fmla="*/ 95 w 692"/>
                <a:gd name="T15" fmla="*/ 99 h 1021"/>
                <a:gd name="T16" fmla="*/ 183 w 692"/>
                <a:gd name="T17" fmla="*/ 54 h 1021"/>
                <a:gd name="T18" fmla="*/ 263 w 692"/>
                <a:gd name="T19" fmla="*/ 13 h 1021"/>
                <a:gd name="T20" fmla="*/ 286 w 692"/>
                <a:gd name="T21" fmla="*/ 0 h 1021"/>
                <a:gd name="T22" fmla="*/ 286 w 692"/>
                <a:gd name="T23" fmla="*/ 0 h 1021"/>
                <a:gd name="T24" fmla="*/ 286 w 692"/>
                <a:gd name="T25" fmla="*/ 0 h 1021"/>
                <a:gd name="T26" fmla="*/ 292 w 692"/>
                <a:gd name="T27" fmla="*/ 7 h 1021"/>
                <a:gd name="T28" fmla="*/ 692 w 692"/>
                <a:gd name="T29" fmla="*/ 543 h 10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1021">
                  <a:moveTo>
                    <a:pt x="692" y="543"/>
                  </a:moveTo>
                  <a:cubicBezTo>
                    <a:pt x="692" y="1021"/>
                    <a:pt x="692" y="1021"/>
                    <a:pt x="692" y="1021"/>
                  </a:cubicBezTo>
                  <a:cubicBezTo>
                    <a:pt x="681" y="1000"/>
                    <a:pt x="644" y="961"/>
                    <a:pt x="529" y="922"/>
                  </a:cubicBezTo>
                  <a:cubicBezTo>
                    <a:pt x="467" y="901"/>
                    <a:pt x="382" y="880"/>
                    <a:pt x="267" y="862"/>
                  </a:cubicBezTo>
                  <a:cubicBezTo>
                    <a:pt x="252" y="860"/>
                    <a:pt x="238" y="857"/>
                    <a:pt x="222" y="855"/>
                  </a:cubicBezTo>
                  <a:cubicBezTo>
                    <a:pt x="164" y="741"/>
                    <a:pt x="118" y="618"/>
                    <a:pt x="85" y="506"/>
                  </a:cubicBezTo>
                  <a:cubicBezTo>
                    <a:pt x="24" y="308"/>
                    <a:pt x="0" y="148"/>
                    <a:pt x="0" y="148"/>
                  </a:cubicBezTo>
                  <a:cubicBezTo>
                    <a:pt x="95" y="99"/>
                    <a:pt x="95" y="99"/>
                    <a:pt x="95" y="99"/>
                  </a:cubicBezTo>
                  <a:cubicBezTo>
                    <a:pt x="183" y="54"/>
                    <a:pt x="183" y="54"/>
                    <a:pt x="183" y="54"/>
                  </a:cubicBezTo>
                  <a:cubicBezTo>
                    <a:pt x="263" y="13"/>
                    <a:pt x="263" y="13"/>
                    <a:pt x="263" y="13"/>
                  </a:cubicBezTo>
                  <a:cubicBezTo>
                    <a:pt x="286" y="0"/>
                    <a:pt x="286" y="0"/>
                    <a:pt x="286" y="0"/>
                  </a:cubicBezTo>
                  <a:cubicBezTo>
                    <a:pt x="286" y="0"/>
                    <a:pt x="286" y="0"/>
                    <a:pt x="286" y="0"/>
                  </a:cubicBezTo>
                  <a:cubicBezTo>
                    <a:pt x="286" y="0"/>
                    <a:pt x="286" y="0"/>
                    <a:pt x="286" y="0"/>
                  </a:cubicBezTo>
                  <a:cubicBezTo>
                    <a:pt x="288" y="2"/>
                    <a:pt x="290" y="5"/>
                    <a:pt x="292" y="7"/>
                  </a:cubicBezTo>
                  <a:cubicBezTo>
                    <a:pt x="354" y="77"/>
                    <a:pt x="539" y="303"/>
                    <a:pt x="692" y="543"/>
                  </a:cubicBezTo>
                  <a:close/>
                </a:path>
              </a:pathLst>
            </a:custGeom>
            <a:gradFill>
              <a:gsLst>
                <a:gs pos="0">
                  <a:srgbClr val="0A2DDB"/>
                </a:gs>
                <a:gs pos="83000">
                  <a:srgbClr val="3E04A9"/>
                </a:gs>
              </a:gsLst>
              <a:lin ang="1320000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3CEFFA90-EB51-41A6-8D88-DC1FC480C0E4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664" y="3557306"/>
              <a:ext cx="1782999" cy="2922684"/>
            </a:xfrm>
            <a:custGeom>
              <a:avLst/>
              <a:gdLst>
                <a:gd name="T0" fmla="*/ 529 w 529"/>
                <a:gd name="T1" fmla="*/ 868 h 868"/>
                <a:gd name="T2" fmla="*/ 267 w 529"/>
                <a:gd name="T3" fmla="*/ 808 h 868"/>
                <a:gd name="T4" fmla="*/ 222 w 529"/>
                <a:gd name="T5" fmla="*/ 801 h 868"/>
                <a:gd name="T6" fmla="*/ 85 w 529"/>
                <a:gd name="T7" fmla="*/ 452 h 868"/>
                <a:gd name="T8" fmla="*/ 0 w 529"/>
                <a:gd name="T9" fmla="*/ 94 h 868"/>
                <a:gd name="T10" fmla="*/ 95 w 529"/>
                <a:gd name="T11" fmla="*/ 45 h 868"/>
                <a:gd name="T12" fmla="*/ 183 w 529"/>
                <a:gd name="T13" fmla="*/ 0 h 868"/>
                <a:gd name="T14" fmla="*/ 194 w 529"/>
                <a:gd name="T15" fmla="*/ 1 h 868"/>
                <a:gd name="T16" fmla="*/ 315 w 529"/>
                <a:gd name="T17" fmla="*/ 378 h 868"/>
                <a:gd name="T18" fmla="*/ 315 w 529"/>
                <a:gd name="T19" fmla="*/ 421 h 868"/>
                <a:gd name="T20" fmla="*/ 508 w 529"/>
                <a:gd name="T21" fmla="*/ 855 h 868"/>
                <a:gd name="T22" fmla="*/ 529 w 529"/>
                <a:gd name="T23" fmla="*/ 868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29" h="868">
                  <a:moveTo>
                    <a:pt x="529" y="868"/>
                  </a:moveTo>
                  <a:cubicBezTo>
                    <a:pt x="467" y="847"/>
                    <a:pt x="382" y="826"/>
                    <a:pt x="267" y="808"/>
                  </a:cubicBezTo>
                  <a:cubicBezTo>
                    <a:pt x="252" y="806"/>
                    <a:pt x="238" y="803"/>
                    <a:pt x="222" y="801"/>
                  </a:cubicBezTo>
                  <a:cubicBezTo>
                    <a:pt x="164" y="687"/>
                    <a:pt x="118" y="564"/>
                    <a:pt x="85" y="452"/>
                  </a:cubicBezTo>
                  <a:cubicBezTo>
                    <a:pt x="24" y="254"/>
                    <a:pt x="0" y="94"/>
                    <a:pt x="0" y="94"/>
                  </a:cubicBezTo>
                  <a:cubicBezTo>
                    <a:pt x="95" y="45"/>
                    <a:pt x="95" y="45"/>
                    <a:pt x="95" y="45"/>
                  </a:cubicBezTo>
                  <a:cubicBezTo>
                    <a:pt x="183" y="0"/>
                    <a:pt x="183" y="0"/>
                    <a:pt x="183" y="0"/>
                  </a:cubicBezTo>
                  <a:cubicBezTo>
                    <a:pt x="187" y="0"/>
                    <a:pt x="190" y="0"/>
                    <a:pt x="194" y="1"/>
                  </a:cubicBezTo>
                  <a:cubicBezTo>
                    <a:pt x="194" y="1"/>
                    <a:pt x="315" y="244"/>
                    <a:pt x="315" y="378"/>
                  </a:cubicBezTo>
                  <a:cubicBezTo>
                    <a:pt x="315" y="392"/>
                    <a:pt x="315" y="406"/>
                    <a:pt x="315" y="421"/>
                  </a:cubicBezTo>
                  <a:cubicBezTo>
                    <a:pt x="311" y="551"/>
                    <a:pt x="307" y="720"/>
                    <a:pt x="508" y="855"/>
                  </a:cubicBezTo>
                  <a:cubicBezTo>
                    <a:pt x="515" y="859"/>
                    <a:pt x="522" y="864"/>
                    <a:pt x="529" y="868"/>
                  </a:cubicBezTo>
                  <a:close/>
                </a:path>
              </a:pathLst>
            </a:custGeom>
            <a:gradFill>
              <a:gsLst>
                <a:gs pos="100000">
                  <a:srgbClr val="5936E0"/>
                </a:gs>
                <a:gs pos="44000">
                  <a:srgbClr val="371DBD"/>
                </a:gs>
              </a:gsLst>
              <a:lin ang="1320000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ACAA286-8EC7-477A-B799-85B6B23E638D}"/>
                </a:ext>
              </a:extLst>
            </p:cNvPr>
            <p:cNvSpPr/>
            <p:nvPr/>
          </p:nvSpPr>
          <p:spPr>
            <a:xfrm rot="20923453">
              <a:off x="6655548" y="-439156"/>
              <a:ext cx="5488008" cy="1037277"/>
            </a:xfrm>
            <a:custGeom>
              <a:avLst/>
              <a:gdLst>
                <a:gd name="connsiteX0" fmla="*/ 584535 w 5488008"/>
                <a:gd name="connsiteY0" fmla="*/ 0 h 1037277"/>
                <a:gd name="connsiteX1" fmla="*/ 5488008 w 5488008"/>
                <a:gd name="connsiteY1" fmla="*/ 977656 h 1037277"/>
                <a:gd name="connsiteX2" fmla="*/ 5476121 w 5488008"/>
                <a:gd name="connsiteY2" fmla="*/ 1037276 h 1037277"/>
                <a:gd name="connsiteX3" fmla="*/ 0 w 5488008"/>
                <a:gd name="connsiteY3" fmla="*/ 1037277 h 1037277"/>
                <a:gd name="connsiteX4" fmla="*/ 35107 w 5488008"/>
                <a:gd name="connsiteY4" fmla="*/ 912868 h 1037277"/>
                <a:gd name="connsiteX5" fmla="*/ 584535 w 5488008"/>
                <a:gd name="connsiteY5" fmla="*/ 0 h 103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88008" h="1037277">
                  <a:moveTo>
                    <a:pt x="584535" y="0"/>
                  </a:moveTo>
                  <a:lnTo>
                    <a:pt x="5488008" y="977656"/>
                  </a:lnTo>
                  <a:lnTo>
                    <a:pt x="5476121" y="1037276"/>
                  </a:lnTo>
                  <a:lnTo>
                    <a:pt x="0" y="1037277"/>
                  </a:lnTo>
                  <a:lnTo>
                    <a:pt x="35107" y="912868"/>
                  </a:lnTo>
                  <a:cubicBezTo>
                    <a:pt x="217952" y="337066"/>
                    <a:pt x="584535" y="0"/>
                    <a:pt x="584535" y="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83000">
                  <a:srgbClr val="6672E4"/>
                </a:gs>
              </a:gsLst>
              <a:lin ang="24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15" name="Title 14" hidden="1">
            <a:extLst>
              <a:ext uri="{FF2B5EF4-FFF2-40B4-BE49-F238E27FC236}">
                <a16:creationId xmlns:a16="http://schemas.microsoft.com/office/drawing/2014/main" id="{1B710331-53CB-4E4F-A9D3-D1E190EEAEE4}"/>
              </a:ext>
            </a:extLst>
          </p:cNvPr>
          <p:cNvSpPr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Human resources slide 2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7E7E13-41BB-2261-41D3-CA388BC57535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798617" y="437221"/>
            <a:ext cx="3788890" cy="64633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Table of Contents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4EF1799-1908-675F-8EDA-12D82EDF8826}"/>
              </a:ext>
            </a:extLst>
          </p:cNvPr>
          <p:cNvSpPr txBox="1"/>
          <p:nvPr/>
        </p:nvSpPr>
        <p:spPr>
          <a:xfrm>
            <a:off x="947269" y="1309775"/>
            <a:ext cx="35834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Introduction to Tesco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Recruitment Process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Interview Process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Learning and Development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Conclusion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5523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3</a:t>
            </a:r>
          </a:p>
        </p:txBody>
      </p:sp>
      <p:pic>
        <p:nvPicPr>
          <p:cNvPr id="122" name="Picture 121">
            <a:extLst>
              <a:ext uri="{FF2B5EF4-FFF2-40B4-BE49-F238E27FC236}">
                <a16:creationId xmlns:a16="http://schemas.microsoft.com/office/drawing/2014/main" id="{470070FC-19D0-4354-9BC9-608A5DC44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2895600"/>
              <a:gd name="connsiteX1" fmla="*/ 12192000 w 12192000"/>
              <a:gd name="connsiteY1" fmla="*/ 0 h 2895600"/>
              <a:gd name="connsiteX2" fmla="*/ 12192000 w 12192000"/>
              <a:gd name="connsiteY2" fmla="*/ 2895600 h 2895600"/>
              <a:gd name="connsiteX3" fmla="*/ 0 w 12192000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2895600">
                <a:moveTo>
                  <a:pt x="0" y="0"/>
                </a:moveTo>
                <a:lnTo>
                  <a:pt x="12192000" y="0"/>
                </a:lnTo>
                <a:lnTo>
                  <a:pt x="12192000" y="2895600"/>
                </a:lnTo>
                <a:lnTo>
                  <a:pt x="0" y="2895600"/>
                </a:lnTo>
                <a:close/>
              </a:path>
            </a:pathLst>
          </a:custGeom>
        </p:spPr>
      </p:pic>
      <p:sp>
        <p:nvSpPr>
          <p:cNvPr id="123" name="Rectangle 122">
            <a:extLst>
              <a:ext uri="{FF2B5EF4-FFF2-40B4-BE49-F238E27FC236}">
                <a16:creationId xmlns:a16="http://schemas.microsoft.com/office/drawing/2014/main" id="{C9C2C56A-C4D4-4578-84E9-27FD62603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90206"/>
            <a:ext cx="12192000" cy="68580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8431200-8E45-4A0C-B12B-CFA1B2C53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21796" y="5502466"/>
            <a:ext cx="443592" cy="232296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62C2696-01E9-A1E3-8EDA-2E29BB1FC6E9}"/>
              </a:ext>
            </a:extLst>
          </p:cNvPr>
          <p:cNvSpPr/>
          <p:nvPr/>
        </p:nvSpPr>
        <p:spPr>
          <a:xfrm>
            <a:off x="558234" y="408012"/>
            <a:ext cx="114595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cs typeface="Segoe UI" panose="020B0502040204020203" pitchFamily="34" charset="0"/>
              </a:rPr>
              <a:t>Introduction to the UK Based company 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9A47E6B-0188-1276-F851-084E92B2923A}"/>
              </a:ext>
            </a:extLst>
          </p:cNvPr>
          <p:cNvSpPr txBox="1"/>
          <p:nvPr/>
        </p:nvSpPr>
        <p:spPr>
          <a:xfrm>
            <a:off x="558234" y="2109655"/>
            <a:ext cx="717062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Tesco plc is a UK-based multinational grocery and general merchandise retailer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Founded in 1919 by Jack Cohen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Headquartered in Welwyn Garden City, England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Operates multiple store formats: Tesco Express, Metro, Superstore and Extra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Strong online presence through Tesco.com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Focuses on customer satisfaction, employee development and community responsibility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dirty="0"/>
              <a:t>Tesco is one of the largest private-sector employers in the UK (Statista, 2023)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6E1051A7-F2EE-7D43-0BD6-5CD4988199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5389" y="1331342"/>
            <a:ext cx="2755497" cy="1935090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D2D05E6E-DA8A-DF43-BACD-DDCCC4FB5D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3356" y="3519191"/>
            <a:ext cx="4438644" cy="332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Human resources slide 4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27" name="Group 26" descr="This image is of a man seen from the back. ">
            <a:extLst>
              <a:ext uri="{FF2B5EF4-FFF2-40B4-BE49-F238E27FC236}">
                <a16:creationId xmlns:a16="http://schemas.microsoft.com/office/drawing/2014/main" id="{ABC2A172-1C05-4D6F-B5FB-5CEBE6B7E962}"/>
              </a:ext>
            </a:extLst>
          </p:cNvPr>
          <p:cNvGrpSpPr/>
          <p:nvPr/>
        </p:nvGrpSpPr>
        <p:grpSpPr>
          <a:xfrm>
            <a:off x="9687265" y="4046528"/>
            <a:ext cx="2668588" cy="2679700"/>
            <a:chOff x="4832350" y="3127375"/>
            <a:chExt cx="2668588" cy="267970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113113D-0844-4CD7-B171-8F00F9D6875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64288" y="3810000"/>
              <a:ext cx="1004888" cy="1736725"/>
            </a:xfrm>
            <a:custGeom>
              <a:avLst/>
              <a:gdLst>
                <a:gd name="T0" fmla="*/ 82 w 175"/>
                <a:gd name="T1" fmla="*/ 75 h 303"/>
                <a:gd name="T2" fmla="*/ 172 w 175"/>
                <a:gd name="T3" fmla="*/ 242 h 303"/>
                <a:gd name="T4" fmla="*/ 103 w 175"/>
                <a:gd name="T5" fmla="*/ 242 h 303"/>
                <a:gd name="T6" fmla="*/ 49 w 175"/>
                <a:gd name="T7" fmla="*/ 89 h 303"/>
                <a:gd name="T8" fmla="*/ 22 w 175"/>
                <a:gd name="T9" fmla="*/ 67 h 303"/>
                <a:gd name="T10" fmla="*/ 7 w 175"/>
                <a:gd name="T11" fmla="*/ 36 h 303"/>
                <a:gd name="T12" fmla="*/ 23 w 175"/>
                <a:gd name="T13" fmla="*/ 36 h 303"/>
                <a:gd name="T14" fmla="*/ 35 w 175"/>
                <a:gd name="T15" fmla="*/ 54 h 303"/>
                <a:gd name="T16" fmla="*/ 8 w 175"/>
                <a:gd name="T17" fmla="*/ 5 h 303"/>
                <a:gd name="T18" fmla="*/ 30 w 175"/>
                <a:gd name="T19" fmla="*/ 21 h 303"/>
                <a:gd name="T20" fmla="*/ 51 w 175"/>
                <a:gd name="T21" fmla="*/ 25 h 303"/>
                <a:gd name="T22" fmla="*/ 70 w 175"/>
                <a:gd name="T23" fmla="*/ 49 h 303"/>
                <a:gd name="T24" fmla="*/ 82 w 175"/>
                <a:gd name="T25" fmla="*/ 75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75" h="303">
                  <a:moveTo>
                    <a:pt x="82" y="75"/>
                  </a:moveTo>
                  <a:cubicBezTo>
                    <a:pt x="82" y="75"/>
                    <a:pt x="175" y="184"/>
                    <a:pt x="172" y="242"/>
                  </a:cubicBezTo>
                  <a:cubicBezTo>
                    <a:pt x="169" y="299"/>
                    <a:pt x="126" y="303"/>
                    <a:pt x="103" y="242"/>
                  </a:cubicBezTo>
                  <a:cubicBezTo>
                    <a:pt x="81" y="180"/>
                    <a:pt x="49" y="89"/>
                    <a:pt x="49" y="89"/>
                  </a:cubicBezTo>
                  <a:cubicBezTo>
                    <a:pt x="49" y="89"/>
                    <a:pt x="27" y="74"/>
                    <a:pt x="22" y="67"/>
                  </a:cubicBezTo>
                  <a:cubicBezTo>
                    <a:pt x="17" y="61"/>
                    <a:pt x="13" y="39"/>
                    <a:pt x="7" y="36"/>
                  </a:cubicBezTo>
                  <a:cubicBezTo>
                    <a:pt x="0" y="33"/>
                    <a:pt x="12" y="26"/>
                    <a:pt x="23" y="36"/>
                  </a:cubicBezTo>
                  <a:cubicBezTo>
                    <a:pt x="33" y="46"/>
                    <a:pt x="30" y="57"/>
                    <a:pt x="35" y="54"/>
                  </a:cubicBezTo>
                  <a:cubicBezTo>
                    <a:pt x="40" y="50"/>
                    <a:pt x="8" y="10"/>
                    <a:pt x="8" y="5"/>
                  </a:cubicBezTo>
                  <a:cubicBezTo>
                    <a:pt x="9" y="0"/>
                    <a:pt x="30" y="21"/>
                    <a:pt x="30" y="21"/>
                  </a:cubicBezTo>
                  <a:cubicBezTo>
                    <a:pt x="30" y="21"/>
                    <a:pt x="44" y="19"/>
                    <a:pt x="51" y="25"/>
                  </a:cubicBezTo>
                  <a:cubicBezTo>
                    <a:pt x="58" y="30"/>
                    <a:pt x="67" y="43"/>
                    <a:pt x="70" y="49"/>
                  </a:cubicBezTo>
                  <a:cubicBezTo>
                    <a:pt x="72" y="55"/>
                    <a:pt x="75" y="66"/>
                    <a:pt x="82" y="75"/>
                  </a:cubicBezTo>
                  <a:close/>
                </a:path>
              </a:pathLst>
            </a:custGeom>
            <a:solidFill>
              <a:srgbClr val="F8F3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4" name="AutoShape 3">
              <a:extLst>
                <a:ext uri="{FF2B5EF4-FFF2-40B4-BE49-F238E27FC236}">
                  <a16:creationId xmlns:a16="http://schemas.microsoft.com/office/drawing/2014/main" id="{CBAFF68D-D572-4371-A91E-AC6024B691FF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4905375" y="3141662"/>
              <a:ext cx="2479675" cy="2665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48C4C649-8470-4879-B490-47F99A11E63F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0350" y="4210050"/>
              <a:ext cx="752475" cy="1301750"/>
            </a:xfrm>
            <a:custGeom>
              <a:avLst/>
              <a:gdLst>
                <a:gd name="T0" fmla="*/ 36 w 131"/>
                <a:gd name="T1" fmla="*/ 0 h 227"/>
                <a:gd name="T2" fmla="*/ 0 w 131"/>
                <a:gd name="T3" fmla="*/ 22 h 227"/>
                <a:gd name="T4" fmla="*/ 94 w 131"/>
                <a:gd name="T5" fmla="*/ 215 h 227"/>
                <a:gd name="T6" fmla="*/ 130 w 131"/>
                <a:gd name="T7" fmla="*/ 168 h 227"/>
                <a:gd name="T8" fmla="*/ 36 w 131"/>
                <a:gd name="T9" fmla="*/ 0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227">
                  <a:moveTo>
                    <a:pt x="36" y="0"/>
                  </a:moveTo>
                  <a:cubicBezTo>
                    <a:pt x="36" y="0"/>
                    <a:pt x="5" y="19"/>
                    <a:pt x="0" y="22"/>
                  </a:cubicBezTo>
                  <a:cubicBezTo>
                    <a:pt x="0" y="22"/>
                    <a:pt x="64" y="203"/>
                    <a:pt x="94" y="215"/>
                  </a:cubicBezTo>
                  <a:cubicBezTo>
                    <a:pt x="124" y="227"/>
                    <a:pt x="131" y="194"/>
                    <a:pt x="130" y="168"/>
                  </a:cubicBezTo>
                  <a:cubicBezTo>
                    <a:pt x="129" y="138"/>
                    <a:pt x="99" y="55"/>
                    <a:pt x="36" y="0"/>
                  </a:cubicBezTo>
                  <a:close/>
                </a:path>
              </a:pathLst>
            </a:custGeom>
            <a:solidFill>
              <a:srgbClr val="E5E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6D0BE20-D8F3-4E9A-9E7A-BC6FFF63D4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883150" y="5529263"/>
              <a:ext cx="2451100" cy="257175"/>
            </a:xfrm>
            <a:custGeom>
              <a:avLst/>
              <a:gdLst>
                <a:gd name="T0" fmla="*/ 1544 w 1544"/>
                <a:gd name="T1" fmla="*/ 162 h 162"/>
                <a:gd name="T2" fmla="*/ 0 w 1544"/>
                <a:gd name="T3" fmla="*/ 162 h 162"/>
                <a:gd name="T4" fmla="*/ 156 w 1544"/>
                <a:gd name="T5" fmla="*/ 0 h 162"/>
                <a:gd name="T6" fmla="*/ 1436 w 1544"/>
                <a:gd name="T7" fmla="*/ 0 h 162"/>
                <a:gd name="T8" fmla="*/ 1544 w 1544"/>
                <a:gd name="T9" fmla="*/ 162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4" h="162">
                  <a:moveTo>
                    <a:pt x="1544" y="162"/>
                  </a:moveTo>
                  <a:lnTo>
                    <a:pt x="0" y="162"/>
                  </a:lnTo>
                  <a:lnTo>
                    <a:pt x="156" y="0"/>
                  </a:lnTo>
                  <a:lnTo>
                    <a:pt x="1436" y="0"/>
                  </a:lnTo>
                  <a:lnTo>
                    <a:pt x="1544" y="162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6FC9E0"/>
                </a:gs>
                <a:gs pos="39000">
                  <a:srgbClr val="4BC3E2"/>
                </a:gs>
                <a:gs pos="85000">
                  <a:srgbClr val="030341"/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1E2CD51-2ACF-4F68-863C-840F1804E8B5}"/>
                </a:ext>
              </a:extLst>
            </p:cNvPr>
            <p:cNvSpPr>
              <a:spLocks/>
            </p:cNvSpPr>
            <p:nvPr/>
          </p:nvSpPr>
          <p:spPr bwMode="auto">
            <a:xfrm>
              <a:off x="5313363" y="4187825"/>
              <a:ext cx="1520825" cy="1598613"/>
            </a:xfrm>
            <a:custGeom>
              <a:avLst/>
              <a:gdLst>
                <a:gd name="T0" fmla="*/ 265 w 265"/>
                <a:gd name="T1" fmla="*/ 279 h 279"/>
                <a:gd name="T2" fmla="*/ 25 w 265"/>
                <a:gd name="T3" fmla="*/ 279 h 279"/>
                <a:gd name="T4" fmla="*/ 20 w 265"/>
                <a:gd name="T5" fmla="*/ 234 h 279"/>
                <a:gd name="T6" fmla="*/ 20 w 265"/>
                <a:gd name="T7" fmla="*/ 230 h 279"/>
                <a:gd name="T8" fmla="*/ 13 w 265"/>
                <a:gd name="T9" fmla="*/ 171 h 279"/>
                <a:gd name="T10" fmla="*/ 11 w 265"/>
                <a:gd name="T11" fmla="*/ 150 h 279"/>
                <a:gd name="T12" fmla="*/ 10 w 265"/>
                <a:gd name="T13" fmla="*/ 129 h 279"/>
                <a:gd name="T14" fmla="*/ 10 w 265"/>
                <a:gd name="T15" fmla="*/ 34 h 279"/>
                <a:gd name="T16" fmla="*/ 10 w 265"/>
                <a:gd name="T17" fmla="*/ 34 h 279"/>
                <a:gd name="T18" fmla="*/ 65 w 265"/>
                <a:gd name="T19" fmla="*/ 17 h 279"/>
                <a:gd name="T20" fmla="*/ 86 w 265"/>
                <a:gd name="T21" fmla="*/ 1 h 279"/>
                <a:gd name="T22" fmla="*/ 131 w 265"/>
                <a:gd name="T23" fmla="*/ 3 h 279"/>
                <a:gd name="T24" fmla="*/ 132 w 265"/>
                <a:gd name="T25" fmla="*/ 3 h 279"/>
                <a:gd name="T26" fmla="*/ 132 w 265"/>
                <a:gd name="T27" fmla="*/ 3 h 279"/>
                <a:gd name="T28" fmla="*/ 133 w 265"/>
                <a:gd name="T29" fmla="*/ 3 h 279"/>
                <a:gd name="T30" fmla="*/ 169 w 265"/>
                <a:gd name="T31" fmla="*/ 12 h 279"/>
                <a:gd name="T32" fmla="*/ 170 w 265"/>
                <a:gd name="T33" fmla="*/ 13 h 279"/>
                <a:gd name="T34" fmla="*/ 170 w 265"/>
                <a:gd name="T35" fmla="*/ 13 h 279"/>
                <a:gd name="T36" fmla="*/ 171 w 265"/>
                <a:gd name="T37" fmla="*/ 26 h 279"/>
                <a:gd name="T38" fmla="*/ 197 w 265"/>
                <a:gd name="T39" fmla="*/ 31 h 279"/>
                <a:gd name="T40" fmla="*/ 201 w 265"/>
                <a:gd name="T41" fmla="*/ 32 h 279"/>
                <a:gd name="T42" fmla="*/ 251 w 265"/>
                <a:gd name="T43" fmla="*/ 105 h 279"/>
                <a:gd name="T44" fmla="*/ 255 w 265"/>
                <a:gd name="T45" fmla="*/ 151 h 279"/>
                <a:gd name="T46" fmla="*/ 259 w 265"/>
                <a:gd name="T47" fmla="*/ 192 h 279"/>
                <a:gd name="T48" fmla="*/ 262 w 265"/>
                <a:gd name="T49" fmla="*/ 234 h 279"/>
                <a:gd name="T50" fmla="*/ 264 w 265"/>
                <a:gd name="T51" fmla="*/ 266 h 279"/>
                <a:gd name="T52" fmla="*/ 264 w 265"/>
                <a:gd name="T53" fmla="*/ 266 h 279"/>
                <a:gd name="T54" fmla="*/ 265 w 265"/>
                <a:gd name="T55" fmla="*/ 27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65" h="279">
                  <a:moveTo>
                    <a:pt x="265" y="279"/>
                  </a:moveTo>
                  <a:cubicBezTo>
                    <a:pt x="25" y="279"/>
                    <a:pt x="25" y="279"/>
                    <a:pt x="25" y="279"/>
                  </a:cubicBezTo>
                  <a:cubicBezTo>
                    <a:pt x="25" y="273"/>
                    <a:pt x="23" y="256"/>
                    <a:pt x="20" y="234"/>
                  </a:cubicBezTo>
                  <a:cubicBezTo>
                    <a:pt x="20" y="232"/>
                    <a:pt x="20" y="231"/>
                    <a:pt x="20" y="230"/>
                  </a:cubicBezTo>
                  <a:cubicBezTo>
                    <a:pt x="17" y="211"/>
                    <a:pt x="15" y="191"/>
                    <a:pt x="13" y="171"/>
                  </a:cubicBezTo>
                  <a:cubicBezTo>
                    <a:pt x="13" y="164"/>
                    <a:pt x="12" y="157"/>
                    <a:pt x="11" y="150"/>
                  </a:cubicBezTo>
                  <a:cubicBezTo>
                    <a:pt x="11" y="143"/>
                    <a:pt x="11" y="136"/>
                    <a:pt x="10" y="129"/>
                  </a:cubicBezTo>
                  <a:cubicBezTo>
                    <a:pt x="8" y="78"/>
                    <a:pt x="0" y="42"/>
                    <a:pt x="10" y="34"/>
                  </a:cubicBezTo>
                  <a:cubicBezTo>
                    <a:pt x="10" y="34"/>
                    <a:pt x="10" y="34"/>
                    <a:pt x="10" y="34"/>
                  </a:cubicBezTo>
                  <a:cubicBezTo>
                    <a:pt x="19" y="26"/>
                    <a:pt x="65" y="17"/>
                    <a:pt x="65" y="17"/>
                  </a:cubicBezTo>
                  <a:cubicBezTo>
                    <a:pt x="65" y="17"/>
                    <a:pt x="70" y="2"/>
                    <a:pt x="86" y="1"/>
                  </a:cubicBezTo>
                  <a:cubicBezTo>
                    <a:pt x="102" y="0"/>
                    <a:pt x="118" y="1"/>
                    <a:pt x="131" y="3"/>
                  </a:cubicBezTo>
                  <a:cubicBezTo>
                    <a:pt x="131" y="3"/>
                    <a:pt x="132" y="3"/>
                    <a:pt x="132" y="3"/>
                  </a:cubicBezTo>
                  <a:cubicBezTo>
                    <a:pt x="132" y="3"/>
                    <a:pt x="132" y="3"/>
                    <a:pt x="132" y="3"/>
                  </a:cubicBezTo>
                  <a:cubicBezTo>
                    <a:pt x="132" y="3"/>
                    <a:pt x="133" y="3"/>
                    <a:pt x="133" y="3"/>
                  </a:cubicBezTo>
                  <a:cubicBezTo>
                    <a:pt x="152" y="6"/>
                    <a:pt x="167" y="10"/>
                    <a:pt x="169" y="12"/>
                  </a:cubicBezTo>
                  <a:cubicBezTo>
                    <a:pt x="170" y="12"/>
                    <a:pt x="170" y="13"/>
                    <a:pt x="170" y="13"/>
                  </a:cubicBezTo>
                  <a:cubicBezTo>
                    <a:pt x="170" y="13"/>
                    <a:pt x="170" y="13"/>
                    <a:pt x="170" y="13"/>
                  </a:cubicBezTo>
                  <a:cubicBezTo>
                    <a:pt x="171" y="22"/>
                    <a:pt x="171" y="26"/>
                    <a:pt x="171" y="26"/>
                  </a:cubicBezTo>
                  <a:cubicBezTo>
                    <a:pt x="171" y="26"/>
                    <a:pt x="184" y="32"/>
                    <a:pt x="197" y="31"/>
                  </a:cubicBezTo>
                  <a:cubicBezTo>
                    <a:pt x="198" y="31"/>
                    <a:pt x="199" y="31"/>
                    <a:pt x="201" y="32"/>
                  </a:cubicBezTo>
                  <a:cubicBezTo>
                    <a:pt x="216" y="35"/>
                    <a:pt x="247" y="62"/>
                    <a:pt x="251" y="105"/>
                  </a:cubicBezTo>
                  <a:cubicBezTo>
                    <a:pt x="252" y="117"/>
                    <a:pt x="254" y="133"/>
                    <a:pt x="255" y="151"/>
                  </a:cubicBezTo>
                  <a:cubicBezTo>
                    <a:pt x="256" y="164"/>
                    <a:pt x="257" y="178"/>
                    <a:pt x="259" y="192"/>
                  </a:cubicBezTo>
                  <a:cubicBezTo>
                    <a:pt x="260" y="207"/>
                    <a:pt x="261" y="221"/>
                    <a:pt x="262" y="234"/>
                  </a:cubicBezTo>
                  <a:cubicBezTo>
                    <a:pt x="263" y="246"/>
                    <a:pt x="263" y="258"/>
                    <a:pt x="264" y="266"/>
                  </a:cubicBezTo>
                  <a:cubicBezTo>
                    <a:pt x="264" y="266"/>
                    <a:pt x="264" y="266"/>
                    <a:pt x="264" y="266"/>
                  </a:cubicBezTo>
                  <a:cubicBezTo>
                    <a:pt x="264" y="272"/>
                    <a:pt x="265" y="277"/>
                    <a:pt x="265" y="279"/>
                  </a:cubicBezTo>
                  <a:close/>
                </a:path>
              </a:pathLst>
            </a:custGeom>
            <a:solidFill>
              <a:srgbClr val="E5E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319F10DD-B9D3-4B3A-8314-9802E27DC1C4}"/>
                </a:ext>
              </a:extLst>
            </p:cNvPr>
            <p:cNvSpPr>
              <a:spLocks/>
            </p:cNvSpPr>
            <p:nvPr/>
          </p:nvSpPr>
          <p:spPr bwMode="auto">
            <a:xfrm>
              <a:off x="4832350" y="4359275"/>
              <a:ext cx="1382713" cy="1152525"/>
            </a:xfrm>
            <a:custGeom>
              <a:avLst/>
              <a:gdLst>
                <a:gd name="T0" fmla="*/ 227 w 241"/>
                <a:gd name="T1" fmla="*/ 194 h 201"/>
                <a:gd name="T2" fmla="*/ 104 w 241"/>
                <a:gd name="T3" fmla="*/ 200 h 201"/>
                <a:gd name="T4" fmla="*/ 23 w 241"/>
                <a:gd name="T5" fmla="*/ 199 h 201"/>
                <a:gd name="T6" fmla="*/ 38 w 241"/>
                <a:gd name="T7" fmla="*/ 83 h 201"/>
                <a:gd name="T8" fmla="*/ 94 w 241"/>
                <a:gd name="T9" fmla="*/ 4 h 201"/>
                <a:gd name="T10" fmla="*/ 94 w 241"/>
                <a:gd name="T11" fmla="*/ 4 h 201"/>
                <a:gd name="T12" fmla="*/ 106 w 241"/>
                <a:gd name="T13" fmla="*/ 1 h 201"/>
                <a:gd name="T14" fmla="*/ 143 w 241"/>
                <a:gd name="T15" fmla="*/ 57 h 201"/>
                <a:gd name="T16" fmla="*/ 95 w 241"/>
                <a:gd name="T17" fmla="*/ 120 h 201"/>
                <a:gd name="T18" fmla="*/ 76 w 241"/>
                <a:gd name="T19" fmla="*/ 141 h 201"/>
                <a:gd name="T20" fmla="*/ 97 w 241"/>
                <a:gd name="T21" fmla="*/ 141 h 201"/>
                <a:gd name="T22" fmla="*/ 239 w 241"/>
                <a:gd name="T23" fmla="*/ 164 h 201"/>
                <a:gd name="T24" fmla="*/ 227 w 241"/>
                <a:gd name="T25" fmla="*/ 194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1" h="201">
                  <a:moveTo>
                    <a:pt x="227" y="194"/>
                  </a:moveTo>
                  <a:cubicBezTo>
                    <a:pt x="224" y="194"/>
                    <a:pt x="160" y="198"/>
                    <a:pt x="104" y="200"/>
                  </a:cubicBezTo>
                  <a:cubicBezTo>
                    <a:pt x="66" y="201"/>
                    <a:pt x="32" y="201"/>
                    <a:pt x="23" y="199"/>
                  </a:cubicBezTo>
                  <a:cubicBezTo>
                    <a:pt x="0" y="193"/>
                    <a:pt x="5" y="167"/>
                    <a:pt x="38" y="83"/>
                  </a:cubicBezTo>
                  <a:cubicBezTo>
                    <a:pt x="59" y="29"/>
                    <a:pt x="80" y="10"/>
                    <a:pt x="94" y="4"/>
                  </a:cubicBezTo>
                  <a:cubicBezTo>
                    <a:pt x="94" y="4"/>
                    <a:pt x="94" y="4"/>
                    <a:pt x="94" y="4"/>
                  </a:cubicBezTo>
                  <a:cubicBezTo>
                    <a:pt x="101" y="0"/>
                    <a:pt x="106" y="1"/>
                    <a:pt x="106" y="1"/>
                  </a:cubicBezTo>
                  <a:cubicBezTo>
                    <a:pt x="123" y="0"/>
                    <a:pt x="145" y="42"/>
                    <a:pt x="143" y="57"/>
                  </a:cubicBezTo>
                  <a:cubicBezTo>
                    <a:pt x="142" y="66"/>
                    <a:pt x="115" y="98"/>
                    <a:pt x="95" y="120"/>
                  </a:cubicBezTo>
                  <a:cubicBezTo>
                    <a:pt x="85" y="132"/>
                    <a:pt x="76" y="141"/>
                    <a:pt x="76" y="141"/>
                  </a:cubicBezTo>
                  <a:cubicBezTo>
                    <a:pt x="76" y="141"/>
                    <a:pt x="85" y="141"/>
                    <a:pt x="97" y="141"/>
                  </a:cubicBezTo>
                  <a:cubicBezTo>
                    <a:pt x="139" y="142"/>
                    <a:pt x="228" y="145"/>
                    <a:pt x="239" y="164"/>
                  </a:cubicBezTo>
                  <a:cubicBezTo>
                    <a:pt x="241" y="169"/>
                    <a:pt x="233" y="194"/>
                    <a:pt x="227" y="194"/>
                  </a:cubicBezTo>
                  <a:close/>
                </a:path>
              </a:pathLst>
            </a:custGeom>
            <a:solidFill>
              <a:srgbClr val="E5E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5849D18F-42AB-4436-A00E-CCB48479C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0013" y="4960938"/>
              <a:ext cx="333375" cy="750888"/>
            </a:xfrm>
            <a:custGeom>
              <a:avLst/>
              <a:gdLst>
                <a:gd name="T0" fmla="*/ 66 w 66"/>
                <a:gd name="T1" fmla="*/ 131 h 131"/>
                <a:gd name="T2" fmla="*/ 23 w 66"/>
                <a:gd name="T3" fmla="*/ 68 h 131"/>
                <a:gd name="T4" fmla="*/ 4 w 66"/>
                <a:gd name="T5" fmla="*/ 25 h 131"/>
                <a:gd name="T6" fmla="*/ 57 w 66"/>
                <a:gd name="T7" fmla="*/ 16 h 131"/>
                <a:gd name="T8" fmla="*/ 64 w 66"/>
                <a:gd name="T9" fmla="*/ 99 h 131"/>
                <a:gd name="T10" fmla="*/ 66 w 66"/>
                <a:gd name="T11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6" h="131">
                  <a:moveTo>
                    <a:pt x="66" y="131"/>
                  </a:moveTo>
                  <a:cubicBezTo>
                    <a:pt x="61" y="107"/>
                    <a:pt x="42" y="83"/>
                    <a:pt x="23" y="68"/>
                  </a:cubicBezTo>
                  <a:cubicBezTo>
                    <a:pt x="0" y="51"/>
                    <a:pt x="4" y="25"/>
                    <a:pt x="4" y="25"/>
                  </a:cubicBezTo>
                  <a:cubicBezTo>
                    <a:pt x="21" y="0"/>
                    <a:pt x="41" y="5"/>
                    <a:pt x="57" y="16"/>
                  </a:cubicBezTo>
                  <a:cubicBezTo>
                    <a:pt x="59" y="43"/>
                    <a:pt x="62" y="74"/>
                    <a:pt x="64" y="99"/>
                  </a:cubicBezTo>
                  <a:cubicBezTo>
                    <a:pt x="65" y="111"/>
                    <a:pt x="65" y="123"/>
                    <a:pt x="66" y="131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rgbClr val="7289F2">
                    <a:alpha val="0"/>
                  </a:srgbClr>
                </a:gs>
                <a:gs pos="26000">
                  <a:srgbClr val="7289F2">
                    <a:alpha val="54000"/>
                  </a:srgbClr>
                </a:gs>
              </a:gsLst>
              <a:lin ang="7800000" scaled="0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D8B039-3C85-439E-9B4E-0AE3B0227E37}"/>
                </a:ext>
              </a:extLst>
            </p:cNvPr>
            <p:cNvSpPr/>
            <p:nvPr/>
          </p:nvSpPr>
          <p:spPr>
            <a:xfrm rot="20364014">
              <a:off x="6924390" y="4583236"/>
              <a:ext cx="305126" cy="641501"/>
            </a:xfrm>
            <a:custGeom>
              <a:avLst/>
              <a:gdLst>
                <a:gd name="connsiteX0" fmla="*/ 793 w 453638"/>
                <a:gd name="connsiteY0" fmla="*/ 10752 h 953733"/>
                <a:gd name="connsiteX1" fmla="*/ 331787 w 453638"/>
                <a:gd name="connsiteY1" fmla="*/ 467952 h 953733"/>
                <a:gd name="connsiteX2" fmla="*/ 436562 w 453638"/>
                <a:gd name="connsiteY2" fmla="*/ 944202 h 953733"/>
                <a:gd name="connsiteX3" fmla="*/ 793 w 453638"/>
                <a:gd name="connsiteY3" fmla="*/ 10752 h 95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3638" h="953733">
                  <a:moveTo>
                    <a:pt x="793" y="10752"/>
                  </a:moveTo>
                  <a:cubicBezTo>
                    <a:pt x="-16669" y="-68623"/>
                    <a:pt x="259159" y="312377"/>
                    <a:pt x="331787" y="467952"/>
                  </a:cubicBezTo>
                  <a:cubicBezTo>
                    <a:pt x="404415" y="623527"/>
                    <a:pt x="490934" y="1020005"/>
                    <a:pt x="436562" y="944202"/>
                  </a:cubicBezTo>
                  <a:cubicBezTo>
                    <a:pt x="382190" y="868399"/>
                    <a:pt x="18255" y="90127"/>
                    <a:pt x="793" y="10752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rgbClr val="7289F2">
                    <a:alpha val="0"/>
                  </a:srgbClr>
                </a:gs>
                <a:gs pos="26000">
                  <a:srgbClr val="7289F2">
                    <a:alpha val="54000"/>
                  </a:srgbClr>
                </a:gs>
              </a:gsLst>
              <a:lin ang="7800000" scaled="0"/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9C6C3AB2-1F41-4F9F-A40A-34C6948A2EEB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5838" y="4297363"/>
              <a:ext cx="1435100" cy="1168400"/>
            </a:xfrm>
            <a:custGeom>
              <a:avLst/>
              <a:gdLst>
                <a:gd name="T0" fmla="*/ 11 w 250"/>
                <a:gd name="T1" fmla="*/ 49 h 204"/>
                <a:gd name="T2" fmla="*/ 103 w 250"/>
                <a:gd name="T3" fmla="*/ 27 h 204"/>
                <a:gd name="T4" fmla="*/ 211 w 250"/>
                <a:gd name="T5" fmla="*/ 135 h 204"/>
                <a:gd name="T6" fmla="*/ 179 w 250"/>
                <a:gd name="T7" fmla="*/ 196 h 204"/>
                <a:gd name="T8" fmla="*/ 10 w 250"/>
                <a:gd name="T9" fmla="*/ 49 h 204"/>
                <a:gd name="T10" fmla="*/ 11 w 250"/>
                <a:gd name="T11" fmla="*/ 49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0" h="204">
                  <a:moveTo>
                    <a:pt x="11" y="49"/>
                  </a:moveTo>
                  <a:cubicBezTo>
                    <a:pt x="25" y="11"/>
                    <a:pt x="73" y="0"/>
                    <a:pt x="103" y="27"/>
                  </a:cubicBezTo>
                  <a:cubicBezTo>
                    <a:pt x="136" y="58"/>
                    <a:pt x="187" y="105"/>
                    <a:pt x="211" y="135"/>
                  </a:cubicBezTo>
                  <a:cubicBezTo>
                    <a:pt x="250" y="180"/>
                    <a:pt x="199" y="204"/>
                    <a:pt x="179" y="196"/>
                  </a:cubicBezTo>
                  <a:cubicBezTo>
                    <a:pt x="117" y="171"/>
                    <a:pt x="0" y="117"/>
                    <a:pt x="10" y="49"/>
                  </a:cubicBezTo>
                  <a:cubicBezTo>
                    <a:pt x="10" y="49"/>
                    <a:pt x="11" y="49"/>
                    <a:pt x="11" y="49"/>
                  </a:cubicBezTo>
                  <a:close/>
                </a:path>
              </a:pathLst>
            </a:custGeom>
            <a:solidFill>
              <a:srgbClr val="E5E1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53D9C9B8-8241-4452-98F4-6F4696E0228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64200" y="3127375"/>
              <a:ext cx="809625" cy="1135063"/>
            </a:xfrm>
            <a:custGeom>
              <a:avLst/>
              <a:gdLst>
                <a:gd name="T0" fmla="*/ 138 w 141"/>
                <a:gd name="T1" fmla="*/ 142 h 198"/>
                <a:gd name="T2" fmla="*/ 136 w 141"/>
                <a:gd name="T3" fmla="*/ 150 h 198"/>
                <a:gd name="T4" fmla="*/ 134 w 141"/>
                <a:gd name="T5" fmla="*/ 170 h 198"/>
                <a:gd name="T6" fmla="*/ 128 w 141"/>
                <a:gd name="T7" fmla="*/ 178 h 198"/>
                <a:gd name="T8" fmla="*/ 125 w 141"/>
                <a:gd name="T9" fmla="*/ 179 h 198"/>
                <a:gd name="T10" fmla="*/ 115 w 141"/>
                <a:gd name="T11" fmla="*/ 178 h 198"/>
                <a:gd name="T12" fmla="*/ 109 w 141"/>
                <a:gd name="T13" fmla="*/ 198 h 198"/>
                <a:gd name="T14" fmla="*/ 108 w 141"/>
                <a:gd name="T15" fmla="*/ 197 h 198"/>
                <a:gd name="T16" fmla="*/ 71 w 141"/>
                <a:gd name="T17" fmla="*/ 188 h 198"/>
                <a:gd name="T18" fmla="*/ 71 w 141"/>
                <a:gd name="T19" fmla="*/ 188 h 198"/>
                <a:gd name="T20" fmla="*/ 70 w 141"/>
                <a:gd name="T21" fmla="*/ 188 h 198"/>
                <a:gd name="T22" fmla="*/ 25 w 141"/>
                <a:gd name="T23" fmla="*/ 186 h 198"/>
                <a:gd name="T24" fmla="*/ 26 w 141"/>
                <a:gd name="T25" fmla="*/ 157 h 198"/>
                <a:gd name="T26" fmla="*/ 19 w 141"/>
                <a:gd name="T27" fmla="*/ 125 h 198"/>
                <a:gd name="T28" fmla="*/ 9 w 141"/>
                <a:gd name="T29" fmla="*/ 99 h 198"/>
                <a:gd name="T30" fmla="*/ 0 w 141"/>
                <a:gd name="T31" fmla="*/ 72 h 198"/>
                <a:gd name="T32" fmla="*/ 34 w 141"/>
                <a:gd name="T33" fmla="*/ 18 h 198"/>
                <a:gd name="T34" fmla="*/ 57 w 141"/>
                <a:gd name="T35" fmla="*/ 7 h 198"/>
                <a:gd name="T36" fmla="*/ 76 w 141"/>
                <a:gd name="T37" fmla="*/ 0 h 198"/>
                <a:gd name="T38" fmla="*/ 92 w 141"/>
                <a:gd name="T39" fmla="*/ 9 h 198"/>
                <a:gd name="T40" fmla="*/ 112 w 141"/>
                <a:gd name="T41" fmla="*/ 11 h 198"/>
                <a:gd name="T42" fmla="*/ 124 w 141"/>
                <a:gd name="T43" fmla="*/ 24 h 198"/>
                <a:gd name="T44" fmla="*/ 134 w 141"/>
                <a:gd name="T45" fmla="*/ 37 h 198"/>
                <a:gd name="T46" fmla="*/ 134 w 141"/>
                <a:gd name="T47" fmla="*/ 38 h 198"/>
                <a:gd name="T48" fmla="*/ 134 w 141"/>
                <a:gd name="T49" fmla="*/ 38 h 198"/>
                <a:gd name="T50" fmla="*/ 133 w 141"/>
                <a:gd name="T51" fmla="*/ 39 h 198"/>
                <a:gd name="T52" fmla="*/ 132 w 141"/>
                <a:gd name="T53" fmla="*/ 41 h 198"/>
                <a:gd name="T54" fmla="*/ 131 w 141"/>
                <a:gd name="T55" fmla="*/ 42 h 198"/>
                <a:gd name="T56" fmla="*/ 130 w 141"/>
                <a:gd name="T57" fmla="*/ 42 h 198"/>
                <a:gd name="T58" fmla="*/ 129 w 141"/>
                <a:gd name="T59" fmla="*/ 43 h 198"/>
                <a:gd name="T60" fmla="*/ 129 w 141"/>
                <a:gd name="T61" fmla="*/ 43 h 198"/>
                <a:gd name="T62" fmla="*/ 138 w 141"/>
                <a:gd name="T63" fmla="*/ 90 h 198"/>
                <a:gd name="T64" fmla="*/ 139 w 141"/>
                <a:gd name="T65" fmla="*/ 113 h 198"/>
                <a:gd name="T66" fmla="*/ 138 w 141"/>
                <a:gd name="T67" fmla="*/ 142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1" h="198">
                  <a:moveTo>
                    <a:pt x="138" y="142"/>
                  </a:moveTo>
                  <a:cubicBezTo>
                    <a:pt x="138" y="145"/>
                    <a:pt x="137" y="147"/>
                    <a:pt x="136" y="150"/>
                  </a:cubicBezTo>
                  <a:cubicBezTo>
                    <a:pt x="136" y="151"/>
                    <a:pt x="135" y="166"/>
                    <a:pt x="134" y="170"/>
                  </a:cubicBezTo>
                  <a:cubicBezTo>
                    <a:pt x="134" y="172"/>
                    <a:pt x="132" y="177"/>
                    <a:pt x="128" y="178"/>
                  </a:cubicBezTo>
                  <a:cubicBezTo>
                    <a:pt x="127" y="179"/>
                    <a:pt x="126" y="179"/>
                    <a:pt x="125" y="179"/>
                  </a:cubicBezTo>
                  <a:cubicBezTo>
                    <a:pt x="118" y="178"/>
                    <a:pt x="115" y="178"/>
                    <a:pt x="115" y="178"/>
                  </a:cubicBezTo>
                  <a:cubicBezTo>
                    <a:pt x="115" y="178"/>
                    <a:pt x="108" y="189"/>
                    <a:pt x="109" y="198"/>
                  </a:cubicBezTo>
                  <a:cubicBezTo>
                    <a:pt x="109" y="198"/>
                    <a:pt x="109" y="197"/>
                    <a:pt x="108" y="197"/>
                  </a:cubicBezTo>
                  <a:cubicBezTo>
                    <a:pt x="106" y="195"/>
                    <a:pt x="91" y="191"/>
                    <a:pt x="71" y="188"/>
                  </a:cubicBezTo>
                  <a:cubicBezTo>
                    <a:pt x="71" y="188"/>
                    <a:pt x="71" y="188"/>
                    <a:pt x="71" y="188"/>
                  </a:cubicBezTo>
                  <a:cubicBezTo>
                    <a:pt x="71" y="188"/>
                    <a:pt x="70" y="188"/>
                    <a:pt x="70" y="188"/>
                  </a:cubicBezTo>
                  <a:cubicBezTo>
                    <a:pt x="57" y="186"/>
                    <a:pt x="41" y="185"/>
                    <a:pt x="25" y="186"/>
                  </a:cubicBezTo>
                  <a:cubicBezTo>
                    <a:pt x="25" y="186"/>
                    <a:pt x="27" y="173"/>
                    <a:pt x="26" y="157"/>
                  </a:cubicBezTo>
                  <a:cubicBezTo>
                    <a:pt x="25" y="147"/>
                    <a:pt x="23" y="135"/>
                    <a:pt x="19" y="125"/>
                  </a:cubicBezTo>
                  <a:cubicBezTo>
                    <a:pt x="15" y="116"/>
                    <a:pt x="12" y="107"/>
                    <a:pt x="9" y="99"/>
                  </a:cubicBezTo>
                  <a:cubicBezTo>
                    <a:pt x="4" y="84"/>
                    <a:pt x="0" y="73"/>
                    <a:pt x="0" y="72"/>
                  </a:cubicBezTo>
                  <a:cubicBezTo>
                    <a:pt x="0" y="71"/>
                    <a:pt x="4" y="33"/>
                    <a:pt x="34" y="18"/>
                  </a:cubicBezTo>
                  <a:cubicBezTo>
                    <a:pt x="34" y="18"/>
                    <a:pt x="49" y="6"/>
                    <a:pt x="57" y="7"/>
                  </a:cubicBezTo>
                  <a:cubicBezTo>
                    <a:pt x="66" y="8"/>
                    <a:pt x="72" y="0"/>
                    <a:pt x="76" y="0"/>
                  </a:cubicBezTo>
                  <a:cubicBezTo>
                    <a:pt x="80" y="0"/>
                    <a:pt x="85" y="7"/>
                    <a:pt x="92" y="9"/>
                  </a:cubicBezTo>
                  <a:cubicBezTo>
                    <a:pt x="100" y="12"/>
                    <a:pt x="107" y="7"/>
                    <a:pt x="112" y="11"/>
                  </a:cubicBezTo>
                  <a:cubicBezTo>
                    <a:pt x="116" y="14"/>
                    <a:pt x="121" y="24"/>
                    <a:pt x="124" y="24"/>
                  </a:cubicBezTo>
                  <a:cubicBezTo>
                    <a:pt x="127" y="24"/>
                    <a:pt x="136" y="31"/>
                    <a:pt x="134" y="37"/>
                  </a:cubicBezTo>
                  <a:cubicBezTo>
                    <a:pt x="134" y="38"/>
                    <a:pt x="134" y="38"/>
                    <a:pt x="134" y="38"/>
                  </a:cubicBezTo>
                  <a:cubicBezTo>
                    <a:pt x="134" y="38"/>
                    <a:pt x="134" y="38"/>
                    <a:pt x="134" y="38"/>
                  </a:cubicBezTo>
                  <a:cubicBezTo>
                    <a:pt x="134" y="39"/>
                    <a:pt x="134" y="39"/>
                    <a:pt x="133" y="39"/>
                  </a:cubicBezTo>
                  <a:cubicBezTo>
                    <a:pt x="133" y="40"/>
                    <a:pt x="133" y="40"/>
                    <a:pt x="132" y="41"/>
                  </a:cubicBezTo>
                  <a:cubicBezTo>
                    <a:pt x="132" y="41"/>
                    <a:pt x="131" y="41"/>
                    <a:pt x="131" y="42"/>
                  </a:cubicBezTo>
                  <a:cubicBezTo>
                    <a:pt x="131" y="42"/>
                    <a:pt x="130" y="42"/>
                    <a:pt x="130" y="42"/>
                  </a:cubicBezTo>
                  <a:cubicBezTo>
                    <a:pt x="130" y="43"/>
                    <a:pt x="130" y="43"/>
                    <a:pt x="129" y="43"/>
                  </a:cubicBezTo>
                  <a:cubicBezTo>
                    <a:pt x="129" y="43"/>
                    <a:pt x="129" y="43"/>
                    <a:pt x="129" y="43"/>
                  </a:cubicBezTo>
                  <a:cubicBezTo>
                    <a:pt x="129" y="43"/>
                    <a:pt x="139" y="82"/>
                    <a:pt x="138" y="90"/>
                  </a:cubicBezTo>
                  <a:cubicBezTo>
                    <a:pt x="138" y="97"/>
                    <a:pt x="137" y="106"/>
                    <a:pt x="139" y="113"/>
                  </a:cubicBezTo>
                  <a:cubicBezTo>
                    <a:pt x="141" y="118"/>
                    <a:pt x="141" y="129"/>
                    <a:pt x="138" y="142"/>
                  </a:cubicBezTo>
                  <a:close/>
                </a:path>
              </a:pathLst>
            </a:custGeom>
            <a:solidFill>
              <a:srgbClr val="F8F3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104737AB-59A7-4247-842C-6F97799DA28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64200" y="3127375"/>
              <a:ext cx="781050" cy="900113"/>
            </a:xfrm>
            <a:custGeom>
              <a:avLst/>
              <a:gdLst>
                <a:gd name="T0" fmla="*/ 134 w 136"/>
                <a:gd name="T1" fmla="*/ 37 h 157"/>
                <a:gd name="T2" fmla="*/ 134 w 136"/>
                <a:gd name="T3" fmla="*/ 38 h 157"/>
                <a:gd name="T4" fmla="*/ 134 w 136"/>
                <a:gd name="T5" fmla="*/ 38 h 157"/>
                <a:gd name="T6" fmla="*/ 133 w 136"/>
                <a:gd name="T7" fmla="*/ 39 h 157"/>
                <a:gd name="T8" fmla="*/ 132 w 136"/>
                <a:gd name="T9" fmla="*/ 41 h 157"/>
                <a:gd name="T10" fmla="*/ 129 w 136"/>
                <a:gd name="T11" fmla="*/ 43 h 157"/>
                <a:gd name="T12" fmla="*/ 129 w 136"/>
                <a:gd name="T13" fmla="*/ 43 h 157"/>
                <a:gd name="T14" fmla="*/ 127 w 136"/>
                <a:gd name="T15" fmla="*/ 79 h 157"/>
                <a:gd name="T16" fmla="*/ 97 w 136"/>
                <a:gd name="T17" fmla="*/ 111 h 157"/>
                <a:gd name="T18" fmla="*/ 85 w 136"/>
                <a:gd name="T19" fmla="*/ 140 h 157"/>
                <a:gd name="T20" fmla="*/ 85 w 136"/>
                <a:gd name="T21" fmla="*/ 157 h 157"/>
                <a:gd name="T22" fmla="*/ 26 w 136"/>
                <a:gd name="T23" fmla="*/ 157 h 157"/>
                <a:gd name="T24" fmla="*/ 19 w 136"/>
                <a:gd name="T25" fmla="*/ 125 h 157"/>
                <a:gd name="T26" fmla="*/ 9 w 136"/>
                <a:gd name="T27" fmla="*/ 99 h 157"/>
                <a:gd name="T28" fmla="*/ 0 w 136"/>
                <a:gd name="T29" fmla="*/ 72 h 157"/>
                <a:gd name="T30" fmla="*/ 34 w 136"/>
                <a:gd name="T31" fmla="*/ 18 h 157"/>
                <a:gd name="T32" fmla="*/ 57 w 136"/>
                <a:gd name="T33" fmla="*/ 7 h 157"/>
                <a:gd name="T34" fmla="*/ 76 w 136"/>
                <a:gd name="T35" fmla="*/ 0 h 157"/>
                <a:gd name="T36" fmla="*/ 92 w 136"/>
                <a:gd name="T37" fmla="*/ 9 h 157"/>
                <a:gd name="T38" fmla="*/ 112 w 136"/>
                <a:gd name="T39" fmla="*/ 11 h 157"/>
                <a:gd name="T40" fmla="*/ 124 w 136"/>
                <a:gd name="T41" fmla="*/ 24 h 157"/>
                <a:gd name="T42" fmla="*/ 134 w 136"/>
                <a:gd name="T43" fmla="*/ 3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6" h="157">
                  <a:moveTo>
                    <a:pt x="134" y="37"/>
                  </a:moveTo>
                  <a:cubicBezTo>
                    <a:pt x="134" y="38"/>
                    <a:pt x="134" y="38"/>
                    <a:pt x="134" y="38"/>
                  </a:cubicBezTo>
                  <a:cubicBezTo>
                    <a:pt x="134" y="38"/>
                    <a:pt x="134" y="38"/>
                    <a:pt x="134" y="38"/>
                  </a:cubicBezTo>
                  <a:cubicBezTo>
                    <a:pt x="134" y="39"/>
                    <a:pt x="134" y="39"/>
                    <a:pt x="133" y="39"/>
                  </a:cubicBezTo>
                  <a:cubicBezTo>
                    <a:pt x="133" y="40"/>
                    <a:pt x="133" y="40"/>
                    <a:pt x="132" y="41"/>
                  </a:cubicBezTo>
                  <a:cubicBezTo>
                    <a:pt x="131" y="42"/>
                    <a:pt x="130" y="43"/>
                    <a:pt x="129" y="43"/>
                  </a:cubicBezTo>
                  <a:cubicBezTo>
                    <a:pt x="129" y="43"/>
                    <a:pt x="129" y="43"/>
                    <a:pt x="129" y="43"/>
                  </a:cubicBezTo>
                  <a:cubicBezTo>
                    <a:pt x="127" y="79"/>
                    <a:pt x="127" y="79"/>
                    <a:pt x="127" y="79"/>
                  </a:cubicBezTo>
                  <a:cubicBezTo>
                    <a:pt x="97" y="111"/>
                    <a:pt x="97" y="111"/>
                    <a:pt x="97" y="111"/>
                  </a:cubicBezTo>
                  <a:cubicBezTo>
                    <a:pt x="89" y="119"/>
                    <a:pt x="85" y="129"/>
                    <a:pt x="85" y="140"/>
                  </a:cubicBezTo>
                  <a:cubicBezTo>
                    <a:pt x="85" y="157"/>
                    <a:pt x="85" y="157"/>
                    <a:pt x="85" y="157"/>
                  </a:cubicBezTo>
                  <a:cubicBezTo>
                    <a:pt x="26" y="157"/>
                    <a:pt x="26" y="157"/>
                    <a:pt x="26" y="157"/>
                  </a:cubicBezTo>
                  <a:cubicBezTo>
                    <a:pt x="25" y="147"/>
                    <a:pt x="23" y="135"/>
                    <a:pt x="19" y="125"/>
                  </a:cubicBezTo>
                  <a:cubicBezTo>
                    <a:pt x="15" y="116"/>
                    <a:pt x="12" y="107"/>
                    <a:pt x="9" y="99"/>
                  </a:cubicBezTo>
                  <a:cubicBezTo>
                    <a:pt x="4" y="84"/>
                    <a:pt x="0" y="73"/>
                    <a:pt x="0" y="72"/>
                  </a:cubicBezTo>
                  <a:cubicBezTo>
                    <a:pt x="0" y="71"/>
                    <a:pt x="4" y="33"/>
                    <a:pt x="34" y="18"/>
                  </a:cubicBezTo>
                  <a:cubicBezTo>
                    <a:pt x="34" y="18"/>
                    <a:pt x="49" y="6"/>
                    <a:pt x="57" y="7"/>
                  </a:cubicBezTo>
                  <a:cubicBezTo>
                    <a:pt x="66" y="8"/>
                    <a:pt x="72" y="0"/>
                    <a:pt x="76" y="0"/>
                  </a:cubicBezTo>
                  <a:cubicBezTo>
                    <a:pt x="80" y="0"/>
                    <a:pt x="85" y="7"/>
                    <a:pt x="92" y="9"/>
                  </a:cubicBezTo>
                  <a:cubicBezTo>
                    <a:pt x="100" y="12"/>
                    <a:pt x="107" y="7"/>
                    <a:pt x="112" y="11"/>
                  </a:cubicBezTo>
                  <a:cubicBezTo>
                    <a:pt x="116" y="14"/>
                    <a:pt x="121" y="24"/>
                    <a:pt x="124" y="24"/>
                  </a:cubicBezTo>
                  <a:cubicBezTo>
                    <a:pt x="127" y="24"/>
                    <a:pt x="136" y="31"/>
                    <a:pt x="134" y="37"/>
                  </a:cubicBezTo>
                  <a:close/>
                </a:path>
              </a:pathLst>
            </a:custGeom>
            <a:gradFill>
              <a:gsLst>
                <a:gs pos="75000">
                  <a:srgbClr val="F7BDBB"/>
                </a:gs>
                <a:gs pos="100000">
                  <a:srgbClr val="F7BDBB">
                    <a:alpha val="0"/>
                  </a:srgbClr>
                </a:gs>
              </a:gsLst>
              <a:lin ang="54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A4EE508E-C139-4549-AD46-4E5E82F754B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64200" y="3127375"/>
              <a:ext cx="781050" cy="566738"/>
            </a:xfrm>
            <a:custGeom>
              <a:avLst/>
              <a:gdLst>
                <a:gd name="T0" fmla="*/ 134 w 136"/>
                <a:gd name="T1" fmla="*/ 37 h 99"/>
                <a:gd name="T2" fmla="*/ 134 w 136"/>
                <a:gd name="T3" fmla="*/ 38 h 99"/>
                <a:gd name="T4" fmla="*/ 134 w 136"/>
                <a:gd name="T5" fmla="*/ 38 h 99"/>
                <a:gd name="T6" fmla="*/ 133 w 136"/>
                <a:gd name="T7" fmla="*/ 39 h 99"/>
                <a:gd name="T8" fmla="*/ 132 w 136"/>
                <a:gd name="T9" fmla="*/ 41 h 99"/>
                <a:gd name="T10" fmla="*/ 131 w 136"/>
                <a:gd name="T11" fmla="*/ 42 h 99"/>
                <a:gd name="T12" fmla="*/ 130 w 136"/>
                <a:gd name="T13" fmla="*/ 42 h 99"/>
                <a:gd name="T14" fmla="*/ 129 w 136"/>
                <a:gd name="T15" fmla="*/ 43 h 99"/>
                <a:gd name="T16" fmla="*/ 129 w 136"/>
                <a:gd name="T17" fmla="*/ 43 h 99"/>
                <a:gd name="T18" fmla="*/ 72 w 136"/>
                <a:gd name="T19" fmla="*/ 96 h 99"/>
                <a:gd name="T20" fmla="*/ 70 w 136"/>
                <a:gd name="T21" fmla="*/ 99 h 99"/>
                <a:gd name="T22" fmla="*/ 9 w 136"/>
                <a:gd name="T23" fmla="*/ 99 h 99"/>
                <a:gd name="T24" fmla="*/ 0 w 136"/>
                <a:gd name="T25" fmla="*/ 72 h 99"/>
                <a:gd name="T26" fmla="*/ 34 w 136"/>
                <a:gd name="T27" fmla="*/ 18 h 99"/>
                <a:gd name="T28" fmla="*/ 57 w 136"/>
                <a:gd name="T29" fmla="*/ 7 h 99"/>
                <a:gd name="T30" fmla="*/ 76 w 136"/>
                <a:gd name="T31" fmla="*/ 0 h 99"/>
                <a:gd name="T32" fmla="*/ 92 w 136"/>
                <a:gd name="T33" fmla="*/ 9 h 99"/>
                <a:gd name="T34" fmla="*/ 112 w 136"/>
                <a:gd name="T35" fmla="*/ 11 h 99"/>
                <a:gd name="T36" fmla="*/ 124 w 136"/>
                <a:gd name="T37" fmla="*/ 24 h 99"/>
                <a:gd name="T38" fmla="*/ 134 w 136"/>
                <a:gd name="T39" fmla="*/ 37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6" h="99">
                  <a:moveTo>
                    <a:pt x="134" y="37"/>
                  </a:moveTo>
                  <a:cubicBezTo>
                    <a:pt x="134" y="38"/>
                    <a:pt x="134" y="38"/>
                    <a:pt x="134" y="38"/>
                  </a:cubicBezTo>
                  <a:cubicBezTo>
                    <a:pt x="134" y="38"/>
                    <a:pt x="134" y="38"/>
                    <a:pt x="134" y="38"/>
                  </a:cubicBezTo>
                  <a:cubicBezTo>
                    <a:pt x="134" y="39"/>
                    <a:pt x="134" y="39"/>
                    <a:pt x="133" y="39"/>
                  </a:cubicBezTo>
                  <a:cubicBezTo>
                    <a:pt x="133" y="40"/>
                    <a:pt x="133" y="40"/>
                    <a:pt x="132" y="41"/>
                  </a:cubicBezTo>
                  <a:cubicBezTo>
                    <a:pt x="132" y="41"/>
                    <a:pt x="131" y="41"/>
                    <a:pt x="131" y="42"/>
                  </a:cubicBezTo>
                  <a:cubicBezTo>
                    <a:pt x="131" y="42"/>
                    <a:pt x="130" y="42"/>
                    <a:pt x="130" y="42"/>
                  </a:cubicBezTo>
                  <a:cubicBezTo>
                    <a:pt x="130" y="43"/>
                    <a:pt x="130" y="43"/>
                    <a:pt x="129" y="43"/>
                  </a:cubicBezTo>
                  <a:cubicBezTo>
                    <a:pt x="129" y="43"/>
                    <a:pt x="129" y="43"/>
                    <a:pt x="129" y="43"/>
                  </a:cubicBezTo>
                  <a:cubicBezTo>
                    <a:pt x="124" y="45"/>
                    <a:pt x="107" y="51"/>
                    <a:pt x="72" y="96"/>
                  </a:cubicBezTo>
                  <a:cubicBezTo>
                    <a:pt x="72" y="97"/>
                    <a:pt x="71" y="98"/>
                    <a:pt x="70" y="99"/>
                  </a:cubicBezTo>
                  <a:cubicBezTo>
                    <a:pt x="9" y="99"/>
                    <a:pt x="9" y="99"/>
                    <a:pt x="9" y="99"/>
                  </a:cubicBezTo>
                  <a:cubicBezTo>
                    <a:pt x="4" y="84"/>
                    <a:pt x="0" y="73"/>
                    <a:pt x="0" y="72"/>
                  </a:cubicBezTo>
                  <a:cubicBezTo>
                    <a:pt x="0" y="71"/>
                    <a:pt x="4" y="33"/>
                    <a:pt x="34" y="18"/>
                  </a:cubicBezTo>
                  <a:cubicBezTo>
                    <a:pt x="34" y="18"/>
                    <a:pt x="49" y="6"/>
                    <a:pt x="57" y="7"/>
                  </a:cubicBezTo>
                  <a:cubicBezTo>
                    <a:pt x="66" y="8"/>
                    <a:pt x="72" y="0"/>
                    <a:pt x="76" y="0"/>
                  </a:cubicBezTo>
                  <a:cubicBezTo>
                    <a:pt x="80" y="0"/>
                    <a:pt x="85" y="7"/>
                    <a:pt x="92" y="9"/>
                  </a:cubicBezTo>
                  <a:cubicBezTo>
                    <a:pt x="100" y="12"/>
                    <a:pt x="107" y="7"/>
                    <a:pt x="112" y="11"/>
                  </a:cubicBezTo>
                  <a:cubicBezTo>
                    <a:pt x="116" y="14"/>
                    <a:pt x="121" y="24"/>
                    <a:pt x="124" y="24"/>
                  </a:cubicBezTo>
                  <a:cubicBezTo>
                    <a:pt x="127" y="24"/>
                    <a:pt x="136" y="31"/>
                    <a:pt x="134" y="37"/>
                  </a:cubicBezTo>
                  <a:close/>
                </a:path>
              </a:pathLst>
            </a:custGeom>
            <a:solidFill>
              <a:srgbClr val="FA9F9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59F122DD-9773-48CA-B36A-41383E8FF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6289675" y="3775075"/>
              <a:ext cx="68263" cy="92075"/>
            </a:xfrm>
            <a:custGeom>
              <a:avLst/>
              <a:gdLst>
                <a:gd name="T0" fmla="*/ 0 w 12"/>
                <a:gd name="T1" fmla="*/ 4 h 16"/>
                <a:gd name="T2" fmla="*/ 6 w 12"/>
                <a:gd name="T3" fmla="*/ 8 h 16"/>
                <a:gd name="T4" fmla="*/ 12 w 12"/>
                <a:gd name="T5" fmla="*/ 16 h 16"/>
                <a:gd name="T6" fmla="*/ 0 w 12"/>
                <a:gd name="T7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6">
                  <a:moveTo>
                    <a:pt x="0" y="4"/>
                  </a:moveTo>
                  <a:cubicBezTo>
                    <a:pt x="0" y="0"/>
                    <a:pt x="4" y="3"/>
                    <a:pt x="6" y="8"/>
                  </a:cubicBezTo>
                  <a:cubicBezTo>
                    <a:pt x="7" y="13"/>
                    <a:pt x="11" y="16"/>
                    <a:pt x="12" y="16"/>
                  </a:cubicBezTo>
                  <a:cubicBezTo>
                    <a:pt x="12" y="16"/>
                    <a:pt x="1" y="14"/>
                    <a:pt x="0" y="4"/>
                  </a:cubicBezTo>
                  <a:close/>
                </a:path>
              </a:pathLst>
            </a:custGeom>
            <a:solidFill>
              <a:srgbClr val="0A007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0FEF4D20-2077-46B3-889D-C36948145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4600" y="3792538"/>
              <a:ext cx="131763" cy="360363"/>
            </a:xfrm>
            <a:custGeom>
              <a:avLst/>
              <a:gdLst>
                <a:gd name="T0" fmla="*/ 23 w 23"/>
                <a:gd name="T1" fmla="*/ 26 h 63"/>
                <a:gd name="T2" fmla="*/ 21 w 23"/>
                <a:gd name="T3" fmla="*/ 34 h 63"/>
                <a:gd name="T4" fmla="*/ 19 w 23"/>
                <a:gd name="T5" fmla="*/ 54 h 63"/>
                <a:gd name="T6" fmla="*/ 13 w 23"/>
                <a:gd name="T7" fmla="*/ 62 h 63"/>
                <a:gd name="T8" fmla="*/ 10 w 23"/>
                <a:gd name="T9" fmla="*/ 63 h 63"/>
                <a:gd name="T10" fmla="*/ 0 w 23"/>
                <a:gd name="T11" fmla="*/ 62 h 63"/>
                <a:gd name="T12" fmla="*/ 5 w 23"/>
                <a:gd name="T13" fmla="*/ 0 h 63"/>
                <a:gd name="T14" fmla="*/ 13 w 23"/>
                <a:gd name="T15" fmla="*/ 1 h 63"/>
                <a:gd name="T16" fmla="*/ 23 w 23"/>
                <a:gd name="T17" fmla="*/ 2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" h="63">
                  <a:moveTo>
                    <a:pt x="23" y="26"/>
                  </a:moveTo>
                  <a:cubicBezTo>
                    <a:pt x="23" y="29"/>
                    <a:pt x="22" y="31"/>
                    <a:pt x="21" y="34"/>
                  </a:cubicBezTo>
                  <a:cubicBezTo>
                    <a:pt x="21" y="35"/>
                    <a:pt x="20" y="50"/>
                    <a:pt x="19" y="54"/>
                  </a:cubicBezTo>
                  <a:cubicBezTo>
                    <a:pt x="19" y="56"/>
                    <a:pt x="17" y="61"/>
                    <a:pt x="13" y="62"/>
                  </a:cubicBezTo>
                  <a:cubicBezTo>
                    <a:pt x="12" y="63"/>
                    <a:pt x="11" y="63"/>
                    <a:pt x="10" y="63"/>
                  </a:cubicBezTo>
                  <a:cubicBezTo>
                    <a:pt x="3" y="62"/>
                    <a:pt x="0" y="62"/>
                    <a:pt x="0" y="62"/>
                  </a:cubicBezTo>
                  <a:cubicBezTo>
                    <a:pt x="0" y="62"/>
                    <a:pt x="8" y="22"/>
                    <a:pt x="5" y="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3" y="1"/>
                    <a:pt x="17" y="19"/>
                    <a:pt x="23" y="26"/>
                  </a:cubicBezTo>
                  <a:close/>
                </a:path>
              </a:pathLst>
            </a:custGeom>
            <a:solidFill>
              <a:srgbClr val="FA9F9C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3E67FC6E-679C-4B7D-9F05-FF6856EDEB60}"/>
                </a:ext>
              </a:extLst>
            </p:cNvPr>
            <p:cNvSpPr>
              <a:spLocks/>
            </p:cNvSpPr>
            <p:nvPr/>
          </p:nvSpPr>
          <p:spPr bwMode="auto">
            <a:xfrm>
              <a:off x="6324600" y="4010025"/>
              <a:ext cx="74613" cy="142875"/>
            </a:xfrm>
            <a:custGeom>
              <a:avLst/>
              <a:gdLst>
                <a:gd name="T0" fmla="*/ 13 w 13"/>
                <a:gd name="T1" fmla="*/ 24 h 25"/>
                <a:gd name="T2" fmla="*/ 10 w 13"/>
                <a:gd name="T3" fmla="*/ 25 h 25"/>
                <a:gd name="T4" fmla="*/ 0 w 13"/>
                <a:gd name="T5" fmla="*/ 24 h 25"/>
                <a:gd name="T6" fmla="*/ 4 w 13"/>
                <a:gd name="T7" fmla="*/ 0 h 25"/>
                <a:gd name="T8" fmla="*/ 13 w 13"/>
                <a:gd name="T9" fmla="*/ 2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25">
                  <a:moveTo>
                    <a:pt x="13" y="24"/>
                  </a:moveTo>
                  <a:cubicBezTo>
                    <a:pt x="12" y="25"/>
                    <a:pt x="11" y="25"/>
                    <a:pt x="10" y="25"/>
                  </a:cubicBezTo>
                  <a:cubicBezTo>
                    <a:pt x="3" y="24"/>
                    <a:pt x="0" y="24"/>
                    <a:pt x="0" y="24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9"/>
                    <a:pt x="9" y="18"/>
                    <a:pt x="13" y="24"/>
                  </a:cubicBezTo>
                  <a:close/>
                </a:path>
              </a:pathLst>
            </a:custGeom>
            <a:gradFill>
              <a:gsLst>
                <a:gs pos="0">
                  <a:srgbClr val="4BC3E2">
                    <a:alpha val="63000"/>
                  </a:srgbClr>
                </a:gs>
                <a:gs pos="51000">
                  <a:srgbClr val="4BC3E2">
                    <a:alpha val="0"/>
                  </a:srgbClr>
                </a:gs>
              </a:gsLst>
              <a:lin ang="16200000" scaled="0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3E28299F-82DC-4BAC-A5BB-7B5EA5A95BC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32350" y="3162300"/>
              <a:ext cx="1503363" cy="2624138"/>
            </a:xfrm>
            <a:custGeom>
              <a:avLst/>
              <a:gdLst>
                <a:gd name="T0" fmla="*/ 258 w 262"/>
                <a:gd name="T1" fmla="*/ 413 h 458"/>
                <a:gd name="T2" fmla="*/ 208 w 262"/>
                <a:gd name="T3" fmla="*/ 314 h 458"/>
                <a:gd name="T4" fmla="*/ 214 w 262"/>
                <a:gd name="T5" fmla="*/ 201 h 458"/>
                <a:gd name="T6" fmla="*/ 225 w 262"/>
                <a:gd name="T7" fmla="*/ 192 h 458"/>
                <a:gd name="T8" fmla="*/ 217 w 262"/>
                <a:gd name="T9" fmla="*/ 182 h 458"/>
                <a:gd name="T10" fmla="*/ 216 w 262"/>
                <a:gd name="T11" fmla="*/ 182 h 458"/>
                <a:gd name="T12" fmla="*/ 216 w 262"/>
                <a:gd name="T13" fmla="*/ 182 h 458"/>
                <a:gd name="T14" fmla="*/ 215 w 262"/>
                <a:gd name="T15" fmla="*/ 182 h 458"/>
                <a:gd name="T16" fmla="*/ 215 w 262"/>
                <a:gd name="T17" fmla="*/ 182 h 458"/>
                <a:gd name="T18" fmla="*/ 213 w 262"/>
                <a:gd name="T19" fmla="*/ 151 h 458"/>
                <a:gd name="T20" fmla="*/ 217 w 262"/>
                <a:gd name="T21" fmla="*/ 90 h 458"/>
                <a:gd name="T22" fmla="*/ 222 w 262"/>
                <a:gd name="T23" fmla="*/ 56 h 458"/>
                <a:gd name="T24" fmla="*/ 202 w 262"/>
                <a:gd name="T25" fmla="*/ 1 h 458"/>
                <a:gd name="T26" fmla="*/ 179 w 262"/>
                <a:gd name="T27" fmla="*/ 12 h 458"/>
                <a:gd name="T28" fmla="*/ 145 w 262"/>
                <a:gd name="T29" fmla="*/ 66 h 458"/>
                <a:gd name="T30" fmla="*/ 154 w 262"/>
                <a:gd name="T31" fmla="*/ 93 h 458"/>
                <a:gd name="T32" fmla="*/ 164 w 262"/>
                <a:gd name="T33" fmla="*/ 119 h 458"/>
                <a:gd name="T34" fmla="*/ 171 w 262"/>
                <a:gd name="T35" fmla="*/ 151 h 458"/>
                <a:gd name="T36" fmla="*/ 170 w 262"/>
                <a:gd name="T37" fmla="*/ 180 h 458"/>
                <a:gd name="T38" fmla="*/ 149 w 262"/>
                <a:gd name="T39" fmla="*/ 196 h 458"/>
                <a:gd name="T40" fmla="*/ 94 w 262"/>
                <a:gd name="T41" fmla="*/ 213 h 458"/>
                <a:gd name="T42" fmla="*/ 94 w 262"/>
                <a:gd name="T43" fmla="*/ 213 h 458"/>
                <a:gd name="T44" fmla="*/ 38 w 262"/>
                <a:gd name="T45" fmla="*/ 292 h 458"/>
                <a:gd name="T46" fmla="*/ 23 w 262"/>
                <a:gd name="T47" fmla="*/ 408 h 458"/>
                <a:gd name="T48" fmla="*/ 104 w 262"/>
                <a:gd name="T49" fmla="*/ 409 h 458"/>
                <a:gd name="T50" fmla="*/ 104 w 262"/>
                <a:gd name="T51" fmla="*/ 413 h 458"/>
                <a:gd name="T52" fmla="*/ 109 w 262"/>
                <a:gd name="T53" fmla="*/ 458 h 458"/>
                <a:gd name="T54" fmla="*/ 260 w 262"/>
                <a:gd name="T55" fmla="*/ 458 h 458"/>
                <a:gd name="T56" fmla="*/ 258 w 262"/>
                <a:gd name="T57" fmla="*/ 413 h 458"/>
                <a:gd name="T58" fmla="*/ 76 w 262"/>
                <a:gd name="T59" fmla="*/ 350 h 458"/>
                <a:gd name="T60" fmla="*/ 95 w 262"/>
                <a:gd name="T61" fmla="*/ 329 h 458"/>
                <a:gd name="T62" fmla="*/ 97 w 262"/>
                <a:gd name="T63" fmla="*/ 350 h 458"/>
                <a:gd name="T64" fmla="*/ 76 w 262"/>
                <a:gd name="T65" fmla="*/ 35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2" h="458">
                  <a:moveTo>
                    <a:pt x="258" y="413"/>
                  </a:moveTo>
                  <a:cubicBezTo>
                    <a:pt x="250" y="382"/>
                    <a:pt x="229" y="355"/>
                    <a:pt x="208" y="314"/>
                  </a:cubicBezTo>
                  <a:cubicBezTo>
                    <a:pt x="177" y="255"/>
                    <a:pt x="214" y="201"/>
                    <a:pt x="214" y="201"/>
                  </a:cubicBezTo>
                  <a:cubicBezTo>
                    <a:pt x="214" y="201"/>
                    <a:pt x="223" y="201"/>
                    <a:pt x="225" y="192"/>
                  </a:cubicBezTo>
                  <a:cubicBezTo>
                    <a:pt x="226" y="185"/>
                    <a:pt x="220" y="183"/>
                    <a:pt x="217" y="182"/>
                  </a:cubicBezTo>
                  <a:cubicBezTo>
                    <a:pt x="217" y="182"/>
                    <a:pt x="216" y="182"/>
                    <a:pt x="216" y="182"/>
                  </a:cubicBezTo>
                  <a:cubicBezTo>
                    <a:pt x="216" y="182"/>
                    <a:pt x="216" y="182"/>
                    <a:pt x="216" y="182"/>
                  </a:cubicBezTo>
                  <a:cubicBezTo>
                    <a:pt x="216" y="182"/>
                    <a:pt x="215" y="182"/>
                    <a:pt x="215" y="182"/>
                  </a:cubicBezTo>
                  <a:cubicBezTo>
                    <a:pt x="215" y="182"/>
                    <a:pt x="215" y="182"/>
                    <a:pt x="215" y="182"/>
                  </a:cubicBezTo>
                  <a:cubicBezTo>
                    <a:pt x="214" y="177"/>
                    <a:pt x="213" y="166"/>
                    <a:pt x="213" y="151"/>
                  </a:cubicBezTo>
                  <a:cubicBezTo>
                    <a:pt x="214" y="133"/>
                    <a:pt x="215" y="111"/>
                    <a:pt x="217" y="90"/>
                  </a:cubicBezTo>
                  <a:cubicBezTo>
                    <a:pt x="219" y="78"/>
                    <a:pt x="220" y="66"/>
                    <a:pt x="222" y="56"/>
                  </a:cubicBezTo>
                  <a:cubicBezTo>
                    <a:pt x="229" y="19"/>
                    <a:pt x="202" y="1"/>
                    <a:pt x="202" y="1"/>
                  </a:cubicBezTo>
                  <a:cubicBezTo>
                    <a:pt x="194" y="0"/>
                    <a:pt x="179" y="12"/>
                    <a:pt x="179" y="12"/>
                  </a:cubicBezTo>
                  <a:cubicBezTo>
                    <a:pt x="149" y="27"/>
                    <a:pt x="145" y="65"/>
                    <a:pt x="145" y="66"/>
                  </a:cubicBezTo>
                  <a:cubicBezTo>
                    <a:pt x="145" y="67"/>
                    <a:pt x="149" y="78"/>
                    <a:pt x="154" y="93"/>
                  </a:cubicBezTo>
                  <a:cubicBezTo>
                    <a:pt x="157" y="101"/>
                    <a:pt x="160" y="110"/>
                    <a:pt x="164" y="119"/>
                  </a:cubicBezTo>
                  <a:cubicBezTo>
                    <a:pt x="168" y="129"/>
                    <a:pt x="170" y="141"/>
                    <a:pt x="171" y="151"/>
                  </a:cubicBezTo>
                  <a:cubicBezTo>
                    <a:pt x="172" y="167"/>
                    <a:pt x="170" y="180"/>
                    <a:pt x="170" y="180"/>
                  </a:cubicBezTo>
                  <a:cubicBezTo>
                    <a:pt x="154" y="181"/>
                    <a:pt x="149" y="196"/>
                    <a:pt x="149" y="196"/>
                  </a:cubicBezTo>
                  <a:cubicBezTo>
                    <a:pt x="149" y="196"/>
                    <a:pt x="103" y="205"/>
                    <a:pt x="94" y="213"/>
                  </a:cubicBezTo>
                  <a:cubicBezTo>
                    <a:pt x="94" y="213"/>
                    <a:pt x="94" y="213"/>
                    <a:pt x="94" y="213"/>
                  </a:cubicBezTo>
                  <a:cubicBezTo>
                    <a:pt x="80" y="219"/>
                    <a:pt x="59" y="238"/>
                    <a:pt x="38" y="292"/>
                  </a:cubicBezTo>
                  <a:cubicBezTo>
                    <a:pt x="5" y="376"/>
                    <a:pt x="0" y="402"/>
                    <a:pt x="23" y="408"/>
                  </a:cubicBezTo>
                  <a:cubicBezTo>
                    <a:pt x="32" y="410"/>
                    <a:pt x="66" y="410"/>
                    <a:pt x="104" y="409"/>
                  </a:cubicBezTo>
                  <a:cubicBezTo>
                    <a:pt x="104" y="410"/>
                    <a:pt x="104" y="411"/>
                    <a:pt x="104" y="413"/>
                  </a:cubicBezTo>
                  <a:cubicBezTo>
                    <a:pt x="107" y="435"/>
                    <a:pt x="109" y="452"/>
                    <a:pt x="109" y="458"/>
                  </a:cubicBezTo>
                  <a:cubicBezTo>
                    <a:pt x="260" y="458"/>
                    <a:pt x="260" y="458"/>
                    <a:pt x="260" y="458"/>
                  </a:cubicBezTo>
                  <a:cubicBezTo>
                    <a:pt x="262" y="441"/>
                    <a:pt x="261" y="426"/>
                    <a:pt x="258" y="413"/>
                  </a:cubicBezTo>
                  <a:close/>
                  <a:moveTo>
                    <a:pt x="76" y="350"/>
                  </a:moveTo>
                  <a:cubicBezTo>
                    <a:pt x="76" y="350"/>
                    <a:pt x="85" y="341"/>
                    <a:pt x="95" y="329"/>
                  </a:cubicBezTo>
                  <a:cubicBezTo>
                    <a:pt x="96" y="336"/>
                    <a:pt x="97" y="343"/>
                    <a:pt x="97" y="350"/>
                  </a:cubicBezTo>
                  <a:cubicBezTo>
                    <a:pt x="85" y="350"/>
                    <a:pt x="76" y="350"/>
                    <a:pt x="76" y="35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rgbClr val="7289F2">
                    <a:alpha val="0"/>
                  </a:srgbClr>
                </a:gs>
                <a:gs pos="26000">
                  <a:srgbClr val="7289F2">
                    <a:alpha val="54000"/>
                  </a:srgbClr>
                </a:gs>
              </a:gsLst>
              <a:lin ang="78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1F1055DB-0FAF-42E9-A9D9-33EEEA5E5D53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2713" y="5167313"/>
              <a:ext cx="236538" cy="338138"/>
            </a:xfrm>
            <a:custGeom>
              <a:avLst/>
              <a:gdLst>
                <a:gd name="T0" fmla="*/ 13 w 41"/>
                <a:gd name="T1" fmla="*/ 0 h 59"/>
                <a:gd name="T2" fmla="*/ 41 w 41"/>
                <a:gd name="T3" fmla="*/ 59 h 59"/>
                <a:gd name="T4" fmla="*/ 34 w 41"/>
                <a:gd name="T5" fmla="*/ 0 h 59"/>
                <a:gd name="T6" fmla="*/ 13 w 41"/>
                <a:gd name="T7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" h="59">
                  <a:moveTo>
                    <a:pt x="13" y="0"/>
                  </a:moveTo>
                  <a:cubicBezTo>
                    <a:pt x="13" y="0"/>
                    <a:pt x="0" y="45"/>
                    <a:pt x="41" y="59"/>
                  </a:cubicBezTo>
                  <a:cubicBezTo>
                    <a:pt x="34" y="0"/>
                    <a:pt x="34" y="0"/>
                    <a:pt x="34" y="0"/>
                  </a:cubicBezTo>
                  <a:lnTo>
                    <a:pt x="13" y="0"/>
                  </a:lnTo>
                  <a:close/>
                </a:path>
              </a:pathLst>
            </a:custGeom>
            <a:solidFill>
              <a:srgbClr val="829CF3">
                <a:alpha val="26000"/>
              </a:srgb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33DD8503-AB72-4432-BEC9-FC4887059C26}"/>
                </a:ext>
              </a:extLst>
            </p:cNvPr>
            <p:cNvSpPr>
              <a:spLocks/>
            </p:cNvSpPr>
            <p:nvPr/>
          </p:nvSpPr>
          <p:spPr bwMode="auto">
            <a:xfrm>
              <a:off x="6191250" y="3625850"/>
              <a:ext cx="333375" cy="217488"/>
            </a:xfrm>
            <a:custGeom>
              <a:avLst/>
              <a:gdLst>
                <a:gd name="T0" fmla="*/ 57 w 58"/>
                <a:gd name="T1" fmla="*/ 4 h 38"/>
                <a:gd name="T2" fmla="*/ 57 w 58"/>
                <a:gd name="T3" fmla="*/ 8 h 38"/>
                <a:gd name="T4" fmla="*/ 53 w 58"/>
                <a:gd name="T5" fmla="*/ 18 h 38"/>
                <a:gd name="T6" fmla="*/ 47 w 58"/>
                <a:gd name="T7" fmla="*/ 24 h 38"/>
                <a:gd name="T8" fmla="*/ 46 w 58"/>
                <a:gd name="T9" fmla="*/ 22 h 38"/>
                <a:gd name="T10" fmla="*/ 47 w 58"/>
                <a:gd name="T11" fmla="*/ 21 h 38"/>
                <a:gd name="T12" fmla="*/ 53 w 58"/>
                <a:gd name="T13" fmla="*/ 8 h 38"/>
                <a:gd name="T14" fmla="*/ 46 w 58"/>
                <a:gd name="T15" fmla="*/ 11 h 38"/>
                <a:gd name="T16" fmla="*/ 17 w 58"/>
                <a:gd name="T17" fmla="*/ 23 h 38"/>
                <a:gd name="T18" fmla="*/ 5 w 58"/>
                <a:gd name="T19" fmla="*/ 37 h 38"/>
                <a:gd name="T20" fmla="*/ 0 w 58"/>
                <a:gd name="T21" fmla="*/ 35 h 38"/>
                <a:gd name="T22" fmla="*/ 15 w 58"/>
                <a:gd name="T23" fmla="*/ 20 h 38"/>
                <a:gd name="T24" fmla="*/ 46 w 58"/>
                <a:gd name="T25" fmla="*/ 7 h 38"/>
                <a:gd name="T26" fmla="*/ 52 w 58"/>
                <a:gd name="T27" fmla="*/ 4 h 38"/>
                <a:gd name="T28" fmla="*/ 46 w 58"/>
                <a:gd name="T29" fmla="*/ 2 h 38"/>
                <a:gd name="T30" fmla="*/ 46 w 58"/>
                <a:gd name="T31" fmla="*/ 0 h 38"/>
                <a:gd name="T32" fmla="*/ 53 w 58"/>
                <a:gd name="T33" fmla="*/ 1 h 38"/>
                <a:gd name="T34" fmla="*/ 57 w 58"/>
                <a:gd name="T35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8" h="38">
                  <a:moveTo>
                    <a:pt x="57" y="4"/>
                  </a:moveTo>
                  <a:cubicBezTo>
                    <a:pt x="57" y="8"/>
                    <a:pt x="57" y="8"/>
                    <a:pt x="57" y="8"/>
                  </a:cubicBezTo>
                  <a:cubicBezTo>
                    <a:pt x="57" y="8"/>
                    <a:pt x="56" y="12"/>
                    <a:pt x="53" y="18"/>
                  </a:cubicBezTo>
                  <a:cubicBezTo>
                    <a:pt x="51" y="23"/>
                    <a:pt x="48" y="24"/>
                    <a:pt x="47" y="24"/>
                  </a:cubicBezTo>
                  <a:cubicBezTo>
                    <a:pt x="46" y="23"/>
                    <a:pt x="46" y="22"/>
                    <a:pt x="46" y="22"/>
                  </a:cubicBezTo>
                  <a:cubicBezTo>
                    <a:pt x="47" y="21"/>
                    <a:pt x="47" y="21"/>
                    <a:pt x="47" y="21"/>
                  </a:cubicBezTo>
                  <a:cubicBezTo>
                    <a:pt x="54" y="20"/>
                    <a:pt x="53" y="8"/>
                    <a:pt x="53" y="8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17" y="23"/>
                    <a:pt x="17" y="23"/>
                    <a:pt x="17" y="23"/>
                  </a:cubicBezTo>
                  <a:cubicBezTo>
                    <a:pt x="17" y="23"/>
                    <a:pt x="7" y="35"/>
                    <a:pt x="5" y="37"/>
                  </a:cubicBezTo>
                  <a:cubicBezTo>
                    <a:pt x="3" y="38"/>
                    <a:pt x="0" y="38"/>
                    <a:pt x="0" y="35"/>
                  </a:cubicBezTo>
                  <a:cubicBezTo>
                    <a:pt x="0" y="33"/>
                    <a:pt x="15" y="20"/>
                    <a:pt x="15" y="20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52" y="4"/>
                    <a:pt x="52" y="4"/>
                    <a:pt x="52" y="4"/>
                  </a:cubicBezTo>
                  <a:cubicBezTo>
                    <a:pt x="46" y="2"/>
                    <a:pt x="46" y="2"/>
                    <a:pt x="46" y="2"/>
                  </a:cubicBezTo>
                  <a:cubicBezTo>
                    <a:pt x="46" y="2"/>
                    <a:pt x="46" y="1"/>
                    <a:pt x="46" y="0"/>
                  </a:cubicBezTo>
                  <a:cubicBezTo>
                    <a:pt x="48" y="0"/>
                    <a:pt x="50" y="1"/>
                    <a:pt x="53" y="1"/>
                  </a:cubicBezTo>
                  <a:cubicBezTo>
                    <a:pt x="58" y="2"/>
                    <a:pt x="57" y="4"/>
                    <a:pt x="57" y="4"/>
                  </a:cubicBezTo>
                  <a:close/>
                </a:path>
              </a:pathLst>
            </a:custGeom>
            <a:solidFill>
              <a:srgbClr val="0A007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734A953-9B6C-444B-B25F-6DF0B880B296}"/>
                </a:ext>
              </a:extLst>
            </p:cNvPr>
            <p:cNvSpPr/>
            <p:nvPr/>
          </p:nvSpPr>
          <p:spPr>
            <a:xfrm>
              <a:off x="6538394" y="3930239"/>
              <a:ext cx="104950" cy="82726"/>
            </a:xfrm>
            <a:custGeom>
              <a:avLst/>
              <a:gdLst>
                <a:gd name="connsiteX0" fmla="*/ 519 w 104950"/>
                <a:gd name="connsiteY0" fmla="*/ 1205 h 82726"/>
                <a:gd name="connsiteX1" fmla="*/ 64812 w 104950"/>
                <a:gd name="connsiteY1" fmla="*/ 36924 h 82726"/>
                <a:gd name="connsiteX2" fmla="*/ 102912 w 104950"/>
                <a:gd name="connsiteY2" fmla="*/ 82167 h 82726"/>
                <a:gd name="connsiteX3" fmla="*/ 519 w 104950"/>
                <a:gd name="connsiteY3" fmla="*/ 1205 h 8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950" h="82726">
                  <a:moveTo>
                    <a:pt x="519" y="1205"/>
                  </a:moveTo>
                  <a:cubicBezTo>
                    <a:pt x="-5831" y="-6335"/>
                    <a:pt x="47747" y="23430"/>
                    <a:pt x="64812" y="36924"/>
                  </a:cubicBezTo>
                  <a:cubicBezTo>
                    <a:pt x="81877" y="50418"/>
                    <a:pt x="113231" y="87723"/>
                    <a:pt x="102912" y="82167"/>
                  </a:cubicBezTo>
                  <a:cubicBezTo>
                    <a:pt x="92593" y="76611"/>
                    <a:pt x="6869" y="8745"/>
                    <a:pt x="519" y="1205"/>
                  </a:cubicBezTo>
                  <a:close/>
                </a:path>
              </a:pathLst>
            </a:custGeom>
            <a:solidFill>
              <a:srgbClr val="0A007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981B24C-CD45-4505-87DD-EBA799A608A0}"/>
                </a:ext>
              </a:extLst>
            </p:cNvPr>
            <p:cNvSpPr/>
            <p:nvPr/>
          </p:nvSpPr>
          <p:spPr>
            <a:xfrm>
              <a:off x="6586362" y="3924595"/>
              <a:ext cx="104950" cy="82726"/>
            </a:xfrm>
            <a:custGeom>
              <a:avLst/>
              <a:gdLst>
                <a:gd name="connsiteX0" fmla="*/ 519 w 104950"/>
                <a:gd name="connsiteY0" fmla="*/ 1205 h 82726"/>
                <a:gd name="connsiteX1" fmla="*/ 64812 w 104950"/>
                <a:gd name="connsiteY1" fmla="*/ 36924 h 82726"/>
                <a:gd name="connsiteX2" fmla="*/ 102912 w 104950"/>
                <a:gd name="connsiteY2" fmla="*/ 82167 h 82726"/>
                <a:gd name="connsiteX3" fmla="*/ 519 w 104950"/>
                <a:gd name="connsiteY3" fmla="*/ 1205 h 8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950" h="82726">
                  <a:moveTo>
                    <a:pt x="519" y="1205"/>
                  </a:moveTo>
                  <a:cubicBezTo>
                    <a:pt x="-5831" y="-6335"/>
                    <a:pt x="47747" y="23430"/>
                    <a:pt x="64812" y="36924"/>
                  </a:cubicBezTo>
                  <a:cubicBezTo>
                    <a:pt x="81877" y="50418"/>
                    <a:pt x="113231" y="87723"/>
                    <a:pt x="102912" y="82167"/>
                  </a:cubicBezTo>
                  <a:cubicBezTo>
                    <a:pt x="92593" y="76611"/>
                    <a:pt x="6869" y="8745"/>
                    <a:pt x="519" y="1205"/>
                  </a:cubicBezTo>
                  <a:close/>
                </a:path>
              </a:pathLst>
            </a:custGeom>
            <a:solidFill>
              <a:srgbClr val="0A007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5F849CF-BB96-4670-91B9-CF85441BB33B}"/>
                </a:ext>
              </a:extLst>
            </p:cNvPr>
            <p:cNvSpPr/>
            <p:nvPr/>
          </p:nvSpPr>
          <p:spPr>
            <a:xfrm>
              <a:off x="5832786" y="4279895"/>
              <a:ext cx="465015" cy="55559"/>
            </a:xfrm>
            <a:custGeom>
              <a:avLst/>
              <a:gdLst>
                <a:gd name="connsiteX0" fmla="*/ 456889 w 465015"/>
                <a:gd name="connsiteY0" fmla="*/ 50805 h 55559"/>
                <a:gd name="connsiteX1" fmla="*/ 2864 w 465015"/>
                <a:gd name="connsiteY1" fmla="*/ 5 h 55559"/>
                <a:gd name="connsiteX2" fmla="*/ 272739 w 465015"/>
                <a:gd name="connsiteY2" fmla="*/ 47630 h 55559"/>
                <a:gd name="connsiteX3" fmla="*/ 456889 w 465015"/>
                <a:gd name="connsiteY3" fmla="*/ 50805 h 5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5015" h="55559">
                  <a:moveTo>
                    <a:pt x="456889" y="50805"/>
                  </a:moveTo>
                  <a:cubicBezTo>
                    <a:pt x="411910" y="42867"/>
                    <a:pt x="33556" y="534"/>
                    <a:pt x="2864" y="5"/>
                  </a:cubicBezTo>
                  <a:cubicBezTo>
                    <a:pt x="-27828" y="-524"/>
                    <a:pt x="196539" y="39163"/>
                    <a:pt x="272739" y="47630"/>
                  </a:cubicBezTo>
                  <a:cubicBezTo>
                    <a:pt x="348939" y="56097"/>
                    <a:pt x="501868" y="58743"/>
                    <a:pt x="456889" y="50805"/>
                  </a:cubicBezTo>
                  <a:close/>
                </a:path>
              </a:pathLst>
            </a:custGeom>
            <a:solidFill>
              <a:srgbClr val="0A007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2E3FD8-1F82-AD3C-AF3F-978C05B7C30C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170441" y="291281"/>
            <a:ext cx="9671729" cy="569964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4000"/>
              </a:lnSpc>
            </a:pPr>
            <a:r>
              <a:rPr lang="en-US" sz="32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Recruitment Process – Tesco Security Officer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0854B4-B1E5-F16B-5E29-8F05CA6A1D6F}"/>
              </a:ext>
            </a:extLst>
          </p:cNvPr>
          <p:cNvSpPr txBox="1"/>
          <p:nvPr/>
        </p:nvSpPr>
        <p:spPr>
          <a:xfrm>
            <a:off x="235406" y="4305389"/>
            <a:ext cx="2971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Job Analysis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Identifies duties, responsibilities and working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Involves risk assessment, store layout and security requirements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01513E2-33E7-B655-4676-0F3A0093D5A7}"/>
              </a:ext>
            </a:extLst>
          </p:cNvPr>
          <p:cNvSpPr txBox="1"/>
          <p:nvPr/>
        </p:nvSpPr>
        <p:spPr>
          <a:xfrm>
            <a:off x="4082504" y="711835"/>
            <a:ext cx="32791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Job Description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Monitor store premises and CCTV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 theft and anti-social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 safety of customers, staff and company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Respond to incidents and emergencies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Salalry</a:t>
            </a:r>
            <a:r>
              <a:rPr lang="en-GB" dirty="0"/>
              <a:t> ranges from £14 to £16.75 per hour based on experience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595765-C685-411A-9348-8C607596B8DB}"/>
              </a:ext>
            </a:extLst>
          </p:cNvPr>
          <p:cNvSpPr txBox="1"/>
          <p:nvPr/>
        </p:nvSpPr>
        <p:spPr>
          <a:xfrm>
            <a:off x="8136844" y="1064152"/>
            <a:ext cx="288471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Person Specification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communication and observation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Ability to remain calm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Basic IT skills for reporting and CCTV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Relevant security training or SIA licence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Understanding of health and safety procedures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607E48D-362B-6B10-0114-BD24842C31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89" y="851223"/>
            <a:ext cx="2743341" cy="342917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71CA4D-BAFA-DA30-5987-D8F8BE5E65D4}"/>
              </a:ext>
            </a:extLst>
          </p:cNvPr>
          <p:cNvSpPr txBox="1"/>
          <p:nvPr/>
        </p:nvSpPr>
        <p:spPr>
          <a:xfrm>
            <a:off x="8136844" y="4836041"/>
            <a:ext cx="3831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Strategic HRM focuses on achieving competitive advantage through a highly capable workforce</a:t>
            </a:r>
            <a:br>
              <a:rPr lang="en-GB" dirty="0"/>
            </a:br>
            <a:r>
              <a:rPr lang="en-GB" i="1" dirty="0"/>
              <a:t>(Storey, 1995, p.5)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4128B51-AE21-9A2C-3A17-67FFB95B767E}"/>
              </a:ext>
            </a:extLst>
          </p:cNvPr>
          <p:cNvSpPr txBox="1"/>
          <p:nvPr/>
        </p:nvSpPr>
        <p:spPr>
          <a:xfrm>
            <a:off x="3615194" y="4046528"/>
            <a:ext cx="42025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        Reports To:</a:t>
            </a:r>
          </a:p>
          <a:p>
            <a:r>
              <a:rPr lang="en-GB" dirty="0"/>
              <a:t>A Tesco security officer typically reports to the Security Supervisor or Store Manager. Clear reporting lines ensure roles align with organizational objectives. As Baraldi and </a:t>
            </a:r>
            <a:r>
              <a:rPr lang="en-GB" dirty="0" err="1"/>
              <a:t>Cifalino</a:t>
            </a:r>
            <a:r>
              <a:rPr lang="en-GB" dirty="0"/>
              <a:t> (2015, p.181) note, this helps management support key priorities, identify critical functions, and focus on competencies that drive success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2784E464-B64A-4614-9350-2C88DBD46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5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0DB3D2-A4CE-4CB1-DA4D-0EF83160DAF0}"/>
              </a:ext>
            </a:extLst>
          </p:cNvPr>
          <p:cNvSpPr/>
          <p:nvPr/>
        </p:nvSpPr>
        <p:spPr>
          <a:xfrm rot="10800000" flipV="1">
            <a:off x="-868381" y="310670"/>
            <a:ext cx="13928762" cy="60529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4000"/>
              </a:lnSpc>
            </a:pPr>
            <a:r>
              <a:rPr lang="en-US" sz="36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Interview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BE667A-F32D-747F-15F1-DFFF4CED37A6}"/>
              </a:ext>
            </a:extLst>
          </p:cNvPr>
          <p:cNvSpPr txBox="1"/>
          <p:nvPr/>
        </p:nvSpPr>
        <p:spPr>
          <a:xfrm>
            <a:off x="729343" y="1364879"/>
            <a:ext cx="107006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Shortlisting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Applications assessed against the job description and person specification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Evaluation of essential qualifications (e.g. SIA licence)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of relevant experience in security or customer-facing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Screening for key competencies such as communication and reliability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of objective criteria to reduce bias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DC1107-89BA-F923-ED60-EDC5C70014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6000" y="3568119"/>
            <a:ext cx="6760028" cy="65797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1F9F98D-5935-60BF-215F-21D8E8F8D166}"/>
              </a:ext>
            </a:extLst>
          </p:cNvPr>
          <p:cNvSpPr txBox="1"/>
          <p:nvPr/>
        </p:nvSpPr>
        <p:spPr>
          <a:xfrm>
            <a:off x="6096000" y="10027261"/>
            <a:ext cx="67600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courses.lumenlearning.com/suny-mcc-supervision/chapter/why-it-matters-human-resource-manage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D34164-03B1-20FA-F6EC-1527E8A34885}"/>
              </a:ext>
            </a:extLst>
          </p:cNvPr>
          <p:cNvSpPr txBox="1"/>
          <p:nvPr/>
        </p:nvSpPr>
        <p:spPr>
          <a:xfrm>
            <a:off x="729343" y="5352065"/>
            <a:ext cx="5627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Structured interviews improve reliability and fairness in selection</a:t>
            </a:r>
            <a:br>
              <a:rPr lang="en-GB" dirty="0"/>
            </a:br>
            <a:r>
              <a:rPr lang="en-GB" i="1" dirty="0"/>
              <a:t>(Armstrong and Taylor, 2020)</a:t>
            </a:r>
            <a:endParaRPr lang="en-GB" dirty="0"/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18BF767-0EC5-ACDA-DE79-9C57062FA36C}"/>
              </a:ext>
            </a:extLst>
          </p:cNvPr>
          <p:cNvSpPr txBox="1"/>
          <p:nvPr/>
        </p:nvSpPr>
        <p:spPr>
          <a:xfrm>
            <a:off x="729343" y="3275841"/>
            <a:ext cx="5486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Structured Interview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Standardised questions asked to all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Behavioural questions based on past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Scenario-based tasks (e.g. responding to theft or conflict)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of problem-solving and risk judgement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on situational awareness and emotional control</a:t>
            </a:r>
          </a:p>
        </p:txBody>
      </p:sp>
    </p:spTree>
    <p:extLst>
      <p:ext uri="{BB962C8B-B14F-4D97-AF65-F5344CB8AC3E}">
        <p14:creationId xmlns:p14="http://schemas.microsoft.com/office/powerpoint/2010/main" val="3740025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CD8A0-B2A5-124F-BE96-9AFF167DD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3E435C5C-A237-FBD8-F956-7E8AE50DC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5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85B20C-F353-EDF8-8087-6C3FBF65AA20}"/>
              </a:ext>
            </a:extLst>
          </p:cNvPr>
          <p:cNvSpPr/>
          <p:nvPr/>
        </p:nvSpPr>
        <p:spPr>
          <a:xfrm rot="10800000" flipV="1">
            <a:off x="-868381" y="310670"/>
            <a:ext cx="13928762" cy="60529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ts val="4000"/>
              </a:lnSpc>
            </a:pPr>
            <a:r>
              <a:rPr lang="en-US" sz="36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Interview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5B1446-6481-7041-38CC-F6DB552AA72E}"/>
              </a:ext>
            </a:extLst>
          </p:cNvPr>
          <p:cNvSpPr txBox="1"/>
          <p:nvPr/>
        </p:nvSpPr>
        <p:spPr>
          <a:xfrm>
            <a:off x="745671" y="1811193"/>
            <a:ext cx="107006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Final Evaluation and Legal Compliance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of communication and interpersonal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Evaluation of decision-making under simulated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Verification of SIA licence and legal right to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Reference checks and background screening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Confirmation of alignment with organisational values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855BEBB-8578-0015-B514-8B67E3894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6000" y="3568119"/>
            <a:ext cx="6760028" cy="65797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C4F6CA1-8344-5090-9095-4D86AB7DAF0E}"/>
              </a:ext>
            </a:extLst>
          </p:cNvPr>
          <p:cNvSpPr txBox="1"/>
          <p:nvPr/>
        </p:nvSpPr>
        <p:spPr>
          <a:xfrm>
            <a:off x="6096000" y="10027261"/>
            <a:ext cx="67600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courses.lumenlearning.com/suny-mcc-supervision/chapter/why-it-matters-human-resource-managemen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84231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5A790B0A-0491-4358-8078-EF85845DE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6</a:t>
            </a:r>
          </a:p>
        </p:txBody>
      </p:sp>
      <p:grpSp>
        <p:nvGrpSpPr>
          <p:cNvPr id="29" name="Group 28" descr="This image is an illustration of a man with a beard. ">
            <a:extLst>
              <a:ext uri="{FF2B5EF4-FFF2-40B4-BE49-F238E27FC236}">
                <a16:creationId xmlns:a16="http://schemas.microsoft.com/office/drawing/2014/main" id="{F32A5E08-DAB7-4688-9995-64BE90AA2F83}"/>
              </a:ext>
            </a:extLst>
          </p:cNvPr>
          <p:cNvGrpSpPr/>
          <p:nvPr/>
        </p:nvGrpSpPr>
        <p:grpSpPr>
          <a:xfrm>
            <a:off x="24792" y="1121229"/>
            <a:ext cx="3591719" cy="3929743"/>
            <a:chOff x="117404" y="1951388"/>
            <a:chExt cx="3810340" cy="5197917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EEAF1E36-1F6F-484C-9CA3-D7321F33C7EE}"/>
                </a:ext>
              </a:extLst>
            </p:cNvPr>
            <p:cNvSpPr/>
            <p:nvPr/>
          </p:nvSpPr>
          <p:spPr>
            <a:xfrm>
              <a:off x="218769" y="2438400"/>
              <a:ext cx="3131996" cy="3131996"/>
            </a:xfrm>
            <a:prstGeom prst="ellipse">
              <a:avLst/>
            </a:prstGeom>
            <a:gradFill>
              <a:gsLst>
                <a:gs pos="0">
                  <a:srgbClr val="7CEFD8"/>
                </a:gs>
                <a:gs pos="7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82ED547-BB7E-4187-9E8C-EA8699D2D1A2}"/>
                </a:ext>
              </a:extLst>
            </p:cNvPr>
            <p:cNvGrpSpPr/>
            <p:nvPr/>
          </p:nvGrpSpPr>
          <p:grpSpPr>
            <a:xfrm>
              <a:off x="524849" y="2442817"/>
              <a:ext cx="2749416" cy="4706488"/>
              <a:chOff x="209099" y="1340526"/>
              <a:chExt cx="3468002" cy="5936574"/>
            </a:xfrm>
          </p:grpSpPr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id="{C8571C14-2F27-4E34-B686-6E2CDCF3BA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96528" y="3310241"/>
                <a:ext cx="1340572" cy="1498286"/>
              </a:xfrm>
              <a:custGeom>
                <a:avLst/>
                <a:gdLst>
                  <a:gd name="T0" fmla="*/ 210 w 502"/>
                  <a:gd name="T1" fmla="*/ 73 h 562"/>
                  <a:gd name="T2" fmla="*/ 463 w 502"/>
                  <a:gd name="T3" fmla="*/ 365 h 562"/>
                  <a:gd name="T4" fmla="*/ 463 w 502"/>
                  <a:gd name="T5" fmla="*/ 549 h 562"/>
                  <a:gd name="T6" fmla="*/ 81 w 502"/>
                  <a:gd name="T7" fmla="*/ 311 h 562"/>
                  <a:gd name="T8" fmla="*/ 48 w 502"/>
                  <a:gd name="T9" fmla="*/ 5 h 562"/>
                  <a:gd name="T10" fmla="*/ 210 w 502"/>
                  <a:gd name="T11" fmla="*/ 73 h 5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02" h="562">
                    <a:moveTo>
                      <a:pt x="210" y="73"/>
                    </a:moveTo>
                    <a:cubicBezTo>
                      <a:pt x="210" y="73"/>
                      <a:pt x="450" y="325"/>
                      <a:pt x="463" y="365"/>
                    </a:cubicBezTo>
                    <a:cubicBezTo>
                      <a:pt x="475" y="405"/>
                      <a:pt x="502" y="535"/>
                      <a:pt x="463" y="549"/>
                    </a:cubicBezTo>
                    <a:cubicBezTo>
                      <a:pt x="423" y="562"/>
                      <a:pt x="161" y="540"/>
                      <a:pt x="81" y="311"/>
                    </a:cubicBezTo>
                    <a:cubicBezTo>
                      <a:pt x="0" y="81"/>
                      <a:pt x="30" y="9"/>
                      <a:pt x="48" y="5"/>
                    </a:cubicBezTo>
                    <a:cubicBezTo>
                      <a:pt x="66" y="0"/>
                      <a:pt x="157" y="17"/>
                      <a:pt x="210" y="73"/>
                    </a:cubicBezTo>
                    <a:close/>
                  </a:path>
                </a:pathLst>
              </a:custGeom>
              <a:gradFill>
                <a:gsLst>
                  <a:gs pos="0">
                    <a:srgbClr val="7D4BC9"/>
                  </a:gs>
                  <a:gs pos="78000">
                    <a:srgbClr val="16286E"/>
                  </a:gs>
                </a:gsLst>
                <a:lin ang="5400000" scaled="0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0" name="Freeform 6">
                <a:extLst>
                  <a:ext uri="{FF2B5EF4-FFF2-40B4-BE49-F238E27FC236}">
                    <a16:creationId xmlns:a16="http://schemas.microsoft.com/office/drawing/2014/main" id="{600A3A6C-7791-471C-A365-60A8E27824D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14814" y="1340526"/>
                <a:ext cx="1248001" cy="2249144"/>
              </a:xfrm>
              <a:custGeom>
                <a:avLst/>
                <a:gdLst>
                  <a:gd name="T0" fmla="*/ 413 w 467"/>
                  <a:gd name="T1" fmla="*/ 409 h 844"/>
                  <a:gd name="T2" fmla="*/ 420 w 467"/>
                  <a:gd name="T3" fmla="*/ 446 h 844"/>
                  <a:gd name="T4" fmla="*/ 410 w 467"/>
                  <a:gd name="T5" fmla="*/ 586 h 844"/>
                  <a:gd name="T6" fmla="*/ 431 w 467"/>
                  <a:gd name="T7" fmla="*/ 664 h 844"/>
                  <a:gd name="T8" fmla="*/ 371 w 467"/>
                  <a:gd name="T9" fmla="*/ 820 h 844"/>
                  <a:gd name="T10" fmla="*/ 99 w 467"/>
                  <a:gd name="T11" fmla="*/ 595 h 844"/>
                  <a:gd name="T12" fmla="*/ 87 w 467"/>
                  <a:gd name="T13" fmla="*/ 476 h 844"/>
                  <a:gd name="T14" fmla="*/ 87 w 467"/>
                  <a:gd name="T15" fmla="*/ 475 h 844"/>
                  <a:gd name="T16" fmla="*/ 93 w 467"/>
                  <a:gd name="T17" fmla="*/ 438 h 844"/>
                  <a:gd name="T18" fmla="*/ 0 w 467"/>
                  <a:gd name="T19" fmla="*/ 380 h 844"/>
                  <a:gd name="T20" fmla="*/ 39 w 467"/>
                  <a:gd name="T21" fmla="*/ 228 h 844"/>
                  <a:gd name="T22" fmla="*/ 62 w 467"/>
                  <a:gd name="T23" fmla="*/ 98 h 844"/>
                  <a:gd name="T24" fmla="*/ 31 w 467"/>
                  <a:gd name="T25" fmla="*/ 98 h 844"/>
                  <a:gd name="T26" fmla="*/ 146 w 467"/>
                  <a:gd name="T27" fmla="*/ 4 h 844"/>
                  <a:gd name="T28" fmla="*/ 205 w 467"/>
                  <a:gd name="T29" fmla="*/ 14 h 844"/>
                  <a:gd name="T30" fmla="*/ 297 w 467"/>
                  <a:gd name="T31" fmla="*/ 15 h 844"/>
                  <a:gd name="T32" fmla="*/ 413 w 467"/>
                  <a:gd name="T33" fmla="*/ 49 h 844"/>
                  <a:gd name="T34" fmla="*/ 422 w 467"/>
                  <a:gd name="T35" fmla="*/ 72 h 844"/>
                  <a:gd name="T36" fmla="*/ 424 w 467"/>
                  <a:gd name="T37" fmla="*/ 86 h 844"/>
                  <a:gd name="T38" fmla="*/ 410 w 467"/>
                  <a:gd name="T39" fmla="*/ 124 h 844"/>
                  <a:gd name="T40" fmla="*/ 432 w 467"/>
                  <a:gd name="T41" fmla="*/ 249 h 844"/>
                  <a:gd name="T42" fmla="*/ 446 w 467"/>
                  <a:gd name="T43" fmla="*/ 374 h 844"/>
                  <a:gd name="T44" fmla="*/ 446 w 467"/>
                  <a:gd name="T45" fmla="*/ 409 h 844"/>
                  <a:gd name="T46" fmla="*/ 413 w 467"/>
                  <a:gd name="T47" fmla="*/ 409 h 8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467" h="844">
                    <a:moveTo>
                      <a:pt x="413" y="409"/>
                    </a:moveTo>
                    <a:cubicBezTo>
                      <a:pt x="413" y="409"/>
                      <a:pt x="425" y="426"/>
                      <a:pt x="420" y="446"/>
                    </a:cubicBezTo>
                    <a:cubicBezTo>
                      <a:pt x="415" y="465"/>
                      <a:pt x="385" y="526"/>
                      <a:pt x="410" y="586"/>
                    </a:cubicBezTo>
                    <a:cubicBezTo>
                      <a:pt x="418" y="605"/>
                      <a:pt x="427" y="633"/>
                      <a:pt x="431" y="664"/>
                    </a:cubicBezTo>
                    <a:cubicBezTo>
                      <a:pt x="441" y="728"/>
                      <a:pt x="433" y="803"/>
                      <a:pt x="371" y="820"/>
                    </a:cubicBezTo>
                    <a:cubicBezTo>
                      <a:pt x="280" y="844"/>
                      <a:pt x="123" y="754"/>
                      <a:pt x="99" y="595"/>
                    </a:cubicBezTo>
                    <a:cubicBezTo>
                      <a:pt x="91" y="536"/>
                      <a:pt x="87" y="499"/>
                      <a:pt x="87" y="476"/>
                    </a:cubicBezTo>
                    <a:cubicBezTo>
                      <a:pt x="87" y="475"/>
                      <a:pt x="87" y="475"/>
                      <a:pt x="87" y="475"/>
                    </a:cubicBezTo>
                    <a:cubicBezTo>
                      <a:pt x="86" y="437"/>
                      <a:pt x="93" y="438"/>
                      <a:pt x="93" y="438"/>
                    </a:cubicBezTo>
                    <a:cubicBezTo>
                      <a:pt x="0" y="380"/>
                      <a:pt x="0" y="380"/>
                      <a:pt x="0" y="380"/>
                    </a:cubicBezTo>
                    <a:cubicBezTo>
                      <a:pt x="0" y="380"/>
                      <a:pt x="42" y="270"/>
                      <a:pt x="39" y="228"/>
                    </a:cubicBezTo>
                    <a:cubicBezTo>
                      <a:pt x="36" y="186"/>
                      <a:pt x="19" y="171"/>
                      <a:pt x="62" y="98"/>
                    </a:cubicBezTo>
                    <a:cubicBezTo>
                      <a:pt x="31" y="98"/>
                      <a:pt x="31" y="98"/>
                      <a:pt x="31" y="98"/>
                    </a:cubicBezTo>
                    <a:cubicBezTo>
                      <a:pt x="31" y="98"/>
                      <a:pt x="46" y="13"/>
                      <a:pt x="146" y="4"/>
                    </a:cubicBezTo>
                    <a:cubicBezTo>
                      <a:pt x="146" y="4"/>
                      <a:pt x="177" y="0"/>
                      <a:pt x="205" y="14"/>
                    </a:cubicBezTo>
                    <a:cubicBezTo>
                      <a:pt x="232" y="28"/>
                      <a:pt x="262" y="22"/>
                      <a:pt x="297" y="15"/>
                    </a:cubicBezTo>
                    <a:cubicBezTo>
                      <a:pt x="332" y="8"/>
                      <a:pt x="393" y="16"/>
                      <a:pt x="413" y="49"/>
                    </a:cubicBezTo>
                    <a:cubicBezTo>
                      <a:pt x="417" y="57"/>
                      <a:pt x="421" y="65"/>
                      <a:pt x="422" y="72"/>
                    </a:cubicBezTo>
                    <a:cubicBezTo>
                      <a:pt x="423" y="77"/>
                      <a:pt x="424" y="82"/>
                      <a:pt x="424" y="86"/>
                    </a:cubicBezTo>
                    <a:cubicBezTo>
                      <a:pt x="425" y="104"/>
                      <a:pt x="418" y="118"/>
                      <a:pt x="410" y="124"/>
                    </a:cubicBezTo>
                    <a:cubicBezTo>
                      <a:pt x="410" y="124"/>
                      <a:pt x="444" y="197"/>
                      <a:pt x="432" y="249"/>
                    </a:cubicBezTo>
                    <a:cubicBezTo>
                      <a:pt x="419" y="300"/>
                      <a:pt x="412" y="315"/>
                      <a:pt x="446" y="374"/>
                    </a:cubicBezTo>
                    <a:cubicBezTo>
                      <a:pt x="446" y="374"/>
                      <a:pt x="467" y="389"/>
                      <a:pt x="446" y="409"/>
                    </a:cubicBezTo>
                    <a:cubicBezTo>
                      <a:pt x="446" y="409"/>
                      <a:pt x="436" y="417"/>
                      <a:pt x="413" y="40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1" name="Freeform 7">
                <a:extLst>
                  <a:ext uri="{FF2B5EF4-FFF2-40B4-BE49-F238E27FC236}">
                    <a16:creationId xmlns:a16="http://schemas.microsoft.com/office/drawing/2014/main" id="{84D147E2-C5A1-44B2-801C-2CD2E345CE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66242" y="1340526"/>
                <a:ext cx="1081715" cy="608572"/>
              </a:xfrm>
              <a:custGeom>
                <a:avLst/>
                <a:gdLst>
                  <a:gd name="T0" fmla="*/ 405 w 405"/>
                  <a:gd name="T1" fmla="*/ 86 h 228"/>
                  <a:gd name="T2" fmla="*/ 178 w 405"/>
                  <a:gd name="T3" fmla="*/ 98 h 228"/>
                  <a:gd name="T4" fmla="*/ 114 w 405"/>
                  <a:gd name="T5" fmla="*/ 186 h 228"/>
                  <a:gd name="T6" fmla="*/ 20 w 405"/>
                  <a:gd name="T7" fmla="*/ 228 h 228"/>
                  <a:gd name="T8" fmla="*/ 43 w 405"/>
                  <a:gd name="T9" fmla="*/ 98 h 228"/>
                  <a:gd name="T10" fmla="*/ 12 w 405"/>
                  <a:gd name="T11" fmla="*/ 98 h 228"/>
                  <a:gd name="T12" fmla="*/ 127 w 405"/>
                  <a:gd name="T13" fmla="*/ 4 h 228"/>
                  <a:gd name="T14" fmla="*/ 186 w 405"/>
                  <a:gd name="T15" fmla="*/ 14 h 228"/>
                  <a:gd name="T16" fmla="*/ 278 w 405"/>
                  <a:gd name="T17" fmla="*/ 15 h 228"/>
                  <a:gd name="T18" fmla="*/ 394 w 405"/>
                  <a:gd name="T19" fmla="*/ 49 h 228"/>
                  <a:gd name="T20" fmla="*/ 403 w 405"/>
                  <a:gd name="T21" fmla="*/ 72 h 228"/>
                  <a:gd name="T22" fmla="*/ 405 w 405"/>
                  <a:gd name="T23" fmla="*/ 86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05" h="228">
                    <a:moveTo>
                      <a:pt x="405" y="86"/>
                    </a:moveTo>
                    <a:cubicBezTo>
                      <a:pt x="358" y="84"/>
                      <a:pt x="287" y="87"/>
                      <a:pt x="178" y="98"/>
                    </a:cubicBezTo>
                    <a:cubicBezTo>
                      <a:pt x="178" y="98"/>
                      <a:pt x="118" y="122"/>
                      <a:pt x="114" y="186"/>
                    </a:cubicBezTo>
                    <a:cubicBezTo>
                      <a:pt x="114" y="186"/>
                      <a:pt x="61" y="157"/>
                      <a:pt x="20" y="228"/>
                    </a:cubicBezTo>
                    <a:cubicBezTo>
                      <a:pt x="17" y="186"/>
                      <a:pt x="0" y="171"/>
                      <a:pt x="43" y="98"/>
                    </a:cubicBezTo>
                    <a:cubicBezTo>
                      <a:pt x="12" y="98"/>
                      <a:pt x="12" y="98"/>
                      <a:pt x="12" y="98"/>
                    </a:cubicBezTo>
                    <a:cubicBezTo>
                      <a:pt x="12" y="98"/>
                      <a:pt x="27" y="13"/>
                      <a:pt x="127" y="4"/>
                    </a:cubicBezTo>
                    <a:cubicBezTo>
                      <a:pt x="127" y="4"/>
                      <a:pt x="158" y="0"/>
                      <a:pt x="186" y="14"/>
                    </a:cubicBezTo>
                    <a:cubicBezTo>
                      <a:pt x="213" y="28"/>
                      <a:pt x="243" y="22"/>
                      <a:pt x="278" y="15"/>
                    </a:cubicBezTo>
                    <a:cubicBezTo>
                      <a:pt x="313" y="8"/>
                      <a:pt x="374" y="16"/>
                      <a:pt x="394" y="49"/>
                    </a:cubicBezTo>
                    <a:cubicBezTo>
                      <a:pt x="398" y="57"/>
                      <a:pt x="402" y="65"/>
                      <a:pt x="403" y="72"/>
                    </a:cubicBezTo>
                    <a:cubicBezTo>
                      <a:pt x="404" y="77"/>
                      <a:pt x="405" y="82"/>
                      <a:pt x="405" y="86"/>
                    </a:cubicBezTo>
                    <a:close/>
                  </a:path>
                </a:pathLst>
              </a:custGeom>
              <a:gradFill>
                <a:gsLst>
                  <a:gs pos="0">
                    <a:srgbClr val="6524DE"/>
                  </a:gs>
                  <a:gs pos="76000">
                    <a:srgbClr val="6524DE">
                      <a:alpha val="0"/>
                    </a:srgbClr>
                  </a:gs>
                </a:gsLst>
                <a:lin ang="54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id="{8C4DC2FE-B668-467A-B05D-874A8610D3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63386" y="1422812"/>
                <a:ext cx="699429" cy="1808573"/>
              </a:xfrm>
              <a:custGeom>
                <a:avLst/>
                <a:gdLst>
                  <a:gd name="T0" fmla="*/ 208 w 262"/>
                  <a:gd name="T1" fmla="*/ 378 h 678"/>
                  <a:gd name="T2" fmla="*/ 215 w 262"/>
                  <a:gd name="T3" fmla="*/ 415 h 678"/>
                  <a:gd name="T4" fmla="*/ 205 w 262"/>
                  <a:gd name="T5" fmla="*/ 555 h 678"/>
                  <a:gd name="T6" fmla="*/ 226 w 262"/>
                  <a:gd name="T7" fmla="*/ 633 h 678"/>
                  <a:gd name="T8" fmla="*/ 92 w 262"/>
                  <a:gd name="T9" fmla="*/ 411 h 678"/>
                  <a:gd name="T10" fmla="*/ 45 w 262"/>
                  <a:gd name="T11" fmla="*/ 280 h 678"/>
                  <a:gd name="T12" fmla="*/ 23 w 262"/>
                  <a:gd name="T13" fmla="*/ 165 h 678"/>
                  <a:gd name="T14" fmla="*/ 56 w 262"/>
                  <a:gd name="T15" fmla="*/ 82 h 678"/>
                  <a:gd name="T16" fmla="*/ 180 w 262"/>
                  <a:gd name="T17" fmla="*/ 33 h 678"/>
                  <a:gd name="T18" fmla="*/ 217 w 262"/>
                  <a:gd name="T19" fmla="*/ 41 h 678"/>
                  <a:gd name="T20" fmla="*/ 205 w 262"/>
                  <a:gd name="T21" fmla="*/ 93 h 678"/>
                  <a:gd name="T22" fmla="*/ 227 w 262"/>
                  <a:gd name="T23" fmla="*/ 218 h 678"/>
                  <a:gd name="T24" fmla="*/ 241 w 262"/>
                  <a:gd name="T25" fmla="*/ 343 h 678"/>
                  <a:gd name="T26" fmla="*/ 241 w 262"/>
                  <a:gd name="T27" fmla="*/ 378 h 678"/>
                  <a:gd name="T28" fmla="*/ 208 w 262"/>
                  <a:gd name="T29" fmla="*/ 378 h 6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62" h="678">
                    <a:moveTo>
                      <a:pt x="208" y="378"/>
                    </a:moveTo>
                    <a:cubicBezTo>
                      <a:pt x="208" y="378"/>
                      <a:pt x="220" y="395"/>
                      <a:pt x="215" y="415"/>
                    </a:cubicBezTo>
                    <a:cubicBezTo>
                      <a:pt x="210" y="434"/>
                      <a:pt x="180" y="495"/>
                      <a:pt x="205" y="555"/>
                    </a:cubicBezTo>
                    <a:cubicBezTo>
                      <a:pt x="213" y="574"/>
                      <a:pt x="222" y="602"/>
                      <a:pt x="226" y="633"/>
                    </a:cubicBezTo>
                    <a:cubicBezTo>
                      <a:pt x="146" y="678"/>
                      <a:pt x="100" y="440"/>
                      <a:pt x="92" y="411"/>
                    </a:cubicBezTo>
                    <a:cubicBezTo>
                      <a:pt x="85" y="382"/>
                      <a:pt x="35" y="333"/>
                      <a:pt x="45" y="280"/>
                    </a:cubicBezTo>
                    <a:cubicBezTo>
                      <a:pt x="56" y="227"/>
                      <a:pt x="45" y="218"/>
                      <a:pt x="23" y="165"/>
                    </a:cubicBezTo>
                    <a:cubicBezTo>
                      <a:pt x="0" y="113"/>
                      <a:pt x="56" y="82"/>
                      <a:pt x="56" y="82"/>
                    </a:cubicBezTo>
                    <a:cubicBezTo>
                      <a:pt x="107" y="0"/>
                      <a:pt x="158" y="34"/>
                      <a:pt x="180" y="33"/>
                    </a:cubicBezTo>
                    <a:cubicBezTo>
                      <a:pt x="186" y="33"/>
                      <a:pt x="200" y="35"/>
                      <a:pt x="217" y="41"/>
                    </a:cubicBezTo>
                    <a:cubicBezTo>
                      <a:pt x="223" y="65"/>
                      <a:pt x="216" y="85"/>
                      <a:pt x="205" y="93"/>
                    </a:cubicBezTo>
                    <a:cubicBezTo>
                      <a:pt x="205" y="93"/>
                      <a:pt x="239" y="166"/>
                      <a:pt x="227" y="218"/>
                    </a:cubicBezTo>
                    <a:cubicBezTo>
                      <a:pt x="214" y="269"/>
                      <a:pt x="207" y="284"/>
                      <a:pt x="241" y="343"/>
                    </a:cubicBezTo>
                    <a:cubicBezTo>
                      <a:pt x="241" y="343"/>
                      <a:pt x="262" y="358"/>
                      <a:pt x="241" y="378"/>
                    </a:cubicBezTo>
                    <a:cubicBezTo>
                      <a:pt x="241" y="378"/>
                      <a:pt x="231" y="386"/>
                      <a:pt x="208" y="378"/>
                    </a:cubicBezTo>
                    <a:close/>
                  </a:path>
                </a:pathLst>
              </a:custGeom>
              <a:solidFill>
                <a:srgbClr val="15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3" name="Freeform 9">
                <a:extLst>
                  <a:ext uri="{FF2B5EF4-FFF2-40B4-BE49-F238E27FC236}">
                    <a16:creationId xmlns:a16="http://schemas.microsoft.com/office/drawing/2014/main" id="{B5D4840E-C693-4B8E-86D8-E3E73CEB428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9099" y="2329669"/>
                <a:ext cx="2883430" cy="4947431"/>
              </a:xfrm>
              <a:custGeom>
                <a:avLst/>
                <a:gdLst>
                  <a:gd name="T0" fmla="*/ 904 w 1079"/>
                  <a:gd name="T1" fmla="*/ 1856 h 1856"/>
                  <a:gd name="T2" fmla="*/ 136 w 1079"/>
                  <a:gd name="T3" fmla="*/ 1856 h 1856"/>
                  <a:gd name="T4" fmla="*/ 116 w 1079"/>
                  <a:gd name="T5" fmla="*/ 962 h 1856"/>
                  <a:gd name="T6" fmla="*/ 449 w 1079"/>
                  <a:gd name="T7" fmla="*/ 104 h 1856"/>
                  <a:gd name="T8" fmla="*/ 497 w 1079"/>
                  <a:gd name="T9" fmla="*/ 30 h 1856"/>
                  <a:gd name="T10" fmla="*/ 526 w 1079"/>
                  <a:gd name="T11" fmla="*/ 9 h 1856"/>
                  <a:gd name="T12" fmla="*/ 753 w 1079"/>
                  <a:gd name="T13" fmla="*/ 150 h 1856"/>
                  <a:gd name="T14" fmla="*/ 823 w 1079"/>
                  <a:gd name="T15" fmla="*/ 312 h 1856"/>
                  <a:gd name="T16" fmla="*/ 904 w 1079"/>
                  <a:gd name="T17" fmla="*/ 1856 h 1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79" h="1856">
                    <a:moveTo>
                      <a:pt x="904" y="1856"/>
                    </a:moveTo>
                    <a:cubicBezTo>
                      <a:pt x="136" y="1856"/>
                      <a:pt x="136" y="1856"/>
                      <a:pt x="136" y="1856"/>
                    </a:cubicBezTo>
                    <a:cubicBezTo>
                      <a:pt x="125" y="1546"/>
                      <a:pt x="232" y="1684"/>
                      <a:pt x="116" y="962"/>
                    </a:cubicBezTo>
                    <a:cubicBezTo>
                      <a:pt x="0" y="241"/>
                      <a:pt x="449" y="104"/>
                      <a:pt x="449" y="104"/>
                    </a:cubicBezTo>
                    <a:cubicBezTo>
                      <a:pt x="449" y="104"/>
                      <a:pt x="481" y="60"/>
                      <a:pt x="497" y="30"/>
                    </a:cubicBezTo>
                    <a:cubicBezTo>
                      <a:pt x="512" y="0"/>
                      <a:pt x="526" y="9"/>
                      <a:pt x="526" y="9"/>
                    </a:cubicBezTo>
                    <a:cubicBezTo>
                      <a:pt x="753" y="150"/>
                      <a:pt x="753" y="150"/>
                      <a:pt x="753" y="150"/>
                    </a:cubicBezTo>
                    <a:cubicBezTo>
                      <a:pt x="780" y="202"/>
                      <a:pt x="803" y="257"/>
                      <a:pt x="823" y="312"/>
                    </a:cubicBezTo>
                    <a:cubicBezTo>
                      <a:pt x="1079" y="1007"/>
                      <a:pt x="904" y="1856"/>
                      <a:pt x="904" y="1856"/>
                    </a:cubicBezTo>
                    <a:close/>
                  </a:path>
                </a:pathLst>
              </a:custGeom>
              <a:gradFill>
                <a:gsLst>
                  <a:gs pos="0">
                    <a:srgbClr val="7D4BC9"/>
                  </a:gs>
                  <a:gs pos="78000">
                    <a:srgbClr val="16286E"/>
                  </a:gs>
                </a:gsLst>
                <a:lin ang="54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4" name="Freeform 10">
                <a:extLst>
                  <a:ext uri="{FF2B5EF4-FFF2-40B4-BE49-F238E27FC236}">
                    <a16:creationId xmlns:a16="http://schemas.microsoft.com/office/drawing/2014/main" id="{F1A3E269-0320-4431-A8DF-43BC01E3D9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409100" y="2329669"/>
                <a:ext cx="999430" cy="836572"/>
              </a:xfrm>
              <a:custGeom>
                <a:avLst/>
                <a:gdLst>
                  <a:gd name="T0" fmla="*/ 374 w 374"/>
                  <a:gd name="T1" fmla="*/ 312 h 314"/>
                  <a:gd name="T2" fmla="*/ 0 w 374"/>
                  <a:gd name="T3" fmla="*/ 104 h 314"/>
                  <a:gd name="T4" fmla="*/ 48 w 374"/>
                  <a:gd name="T5" fmla="*/ 30 h 314"/>
                  <a:gd name="T6" fmla="*/ 77 w 374"/>
                  <a:gd name="T7" fmla="*/ 9 h 314"/>
                  <a:gd name="T8" fmla="*/ 304 w 374"/>
                  <a:gd name="T9" fmla="*/ 150 h 314"/>
                  <a:gd name="T10" fmla="*/ 374 w 374"/>
                  <a:gd name="T11" fmla="*/ 312 h 3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4" h="314">
                    <a:moveTo>
                      <a:pt x="374" y="312"/>
                    </a:moveTo>
                    <a:cubicBezTo>
                      <a:pt x="222" y="314"/>
                      <a:pt x="0" y="104"/>
                      <a:pt x="0" y="104"/>
                    </a:cubicBezTo>
                    <a:cubicBezTo>
                      <a:pt x="0" y="104"/>
                      <a:pt x="32" y="60"/>
                      <a:pt x="48" y="30"/>
                    </a:cubicBezTo>
                    <a:cubicBezTo>
                      <a:pt x="63" y="0"/>
                      <a:pt x="77" y="9"/>
                      <a:pt x="77" y="9"/>
                    </a:cubicBezTo>
                    <a:cubicBezTo>
                      <a:pt x="304" y="150"/>
                      <a:pt x="304" y="150"/>
                      <a:pt x="304" y="150"/>
                    </a:cubicBezTo>
                    <a:cubicBezTo>
                      <a:pt x="331" y="202"/>
                      <a:pt x="354" y="257"/>
                      <a:pt x="374" y="312"/>
                    </a:cubicBezTo>
                    <a:close/>
                  </a:path>
                </a:pathLst>
              </a:custGeom>
              <a:gradFill>
                <a:gsLst>
                  <a:gs pos="0">
                    <a:srgbClr val="7D4BC9"/>
                  </a:gs>
                  <a:gs pos="100000">
                    <a:srgbClr val="16286E"/>
                  </a:gs>
                </a:gsLst>
                <a:lin ang="54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5" name="Freeform 11">
                <a:extLst>
                  <a:ext uri="{FF2B5EF4-FFF2-40B4-BE49-F238E27FC236}">
                    <a16:creationId xmlns:a16="http://schemas.microsoft.com/office/drawing/2014/main" id="{68F90B1C-A4BC-499A-A3A8-6F83BFC7C3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43385" y="1835954"/>
                <a:ext cx="258858" cy="378858"/>
              </a:xfrm>
              <a:custGeom>
                <a:avLst/>
                <a:gdLst>
                  <a:gd name="T0" fmla="*/ 75 w 97"/>
                  <a:gd name="T1" fmla="*/ 34 h 142"/>
                  <a:gd name="T2" fmla="*/ 11 w 97"/>
                  <a:gd name="T3" fmla="*/ 66 h 142"/>
                  <a:gd name="T4" fmla="*/ 74 w 97"/>
                  <a:gd name="T5" fmla="*/ 132 h 142"/>
                  <a:gd name="T6" fmla="*/ 75 w 97"/>
                  <a:gd name="T7" fmla="*/ 34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97" h="142">
                    <a:moveTo>
                      <a:pt x="75" y="34"/>
                    </a:moveTo>
                    <a:cubicBezTo>
                      <a:pt x="75" y="34"/>
                      <a:pt x="22" y="0"/>
                      <a:pt x="11" y="66"/>
                    </a:cubicBezTo>
                    <a:cubicBezTo>
                      <a:pt x="0" y="132"/>
                      <a:pt x="59" y="142"/>
                      <a:pt x="74" y="132"/>
                    </a:cubicBezTo>
                    <a:cubicBezTo>
                      <a:pt x="74" y="132"/>
                      <a:pt x="97" y="82"/>
                      <a:pt x="75" y="34"/>
                    </a:cubicBezTo>
                    <a:close/>
                  </a:path>
                </a:pathLst>
              </a:custGeom>
              <a:solidFill>
                <a:srgbClr val="15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6" name="Freeform 12">
                <a:extLst>
                  <a:ext uri="{FF2B5EF4-FFF2-40B4-BE49-F238E27FC236}">
                    <a16:creationId xmlns:a16="http://schemas.microsoft.com/office/drawing/2014/main" id="{0870DA8A-4FAB-4AF9-8E9C-77B8A63093A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51962" y="1895956"/>
                <a:ext cx="1001144" cy="1693715"/>
              </a:xfrm>
              <a:custGeom>
                <a:avLst/>
                <a:gdLst>
                  <a:gd name="T0" fmla="*/ 284 w 375"/>
                  <a:gd name="T1" fmla="*/ 612 h 636"/>
                  <a:gd name="T2" fmla="*/ 12 w 375"/>
                  <a:gd name="T3" fmla="*/ 387 h 636"/>
                  <a:gd name="T4" fmla="*/ 0 w 375"/>
                  <a:gd name="T5" fmla="*/ 268 h 636"/>
                  <a:gd name="T6" fmla="*/ 0 w 375"/>
                  <a:gd name="T7" fmla="*/ 267 h 636"/>
                  <a:gd name="T8" fmla="*/ 6 w 375"/>
                  <a:gd name="T9" fmla="*/ 230 h 636"/>
                  <a:gd name="T10" fmla="*/ 36 w 375"/>
                  <a:gd name="T11" fmla="*/ 12 h 636"/>
                  <a:gd name="T12" fmla="*/ 64 w 375"/>
                  <a:gd name="T13" fmla="*/ 62 h 636"/>
                  <a:gd name="T14" fmla="*/ 173 w 375"/>
                  <a:gd name="T15" fmla="*/ 216 h 636"/>
                  <a:gd name="T16" fmla="*/ 226 w 375"/>
                  <a:gd name="T17" fmla="*/ 205 h 636"/>
                  <a:gd name="T18" fmla="*/ 326 w 375"/>
                  <a:gd name="T19" fmla="*/ 201 h 636"/>
                  <a:gd name="T20" fmla="*/ 333 w 375"/>
                  <a:gd name="T21" fmla="*/ 238 h 636"/>
                  <a:gd name="T22" fmla="*/ 323 w 375"/>
                  <a:gd name="T23" fmla="*/ 378 h 636"/>
                  <a:gd name="T24" fmla="*/ 284 w 375"/>
                  <a:gd name="T25" fmla="*/ 612 h 6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75" h="636">
                    <a:moveTo>
                      <a:pt x="284" y="612"/>
                    </a:moveTo>
                    <a:cubicBezTo>
                      <a:pt x="193" y="636"/>
                      <a:pt x="36" y="546"/>
                      <a:pt x="12" y="387"/>
                    </a:cubicBezTo>
                    <a:cubicBezTo>
                      <a:pt x="4" y="328"/>
                      <a:pt x="0" y="291"/>
                      <a:pt x="0" y="268"/>
                    </a:cubicBezTo>
                    <a:cubicBezTo>
                      <a:pt x="0" y="267"/>
                      <a:pt x="0" y="267"/>
                      <a:pt x="0" y="267"/>
                    </a:cubicBezTo>
                    <a:cubicBezTo>
                      <a:pt x="2" y="249"/>
                      <a:pt x="4" y="235"/>
                      <a:pt x="6" y="230"/>
                    </a:cubicBezTo>
                    <a:cubicBezTo>
                      <a:pt x="6" y="230"/>
                      <a:pt x="55" y="77"/>
                      <a:pt x="36" y="12"/>
                    </a:cubicBezTo>
                    <a:cubicBezTo>
                      <a:pt x="36" y="12"/>
                      <a:pt x="53" y="0"/>
                      <a:pt x="64" y="62"/>
                    </a:cubicBezTo>
                    <a:cubicBezTo>
                      <a:pt x="74" y="123"/>
                      <a:pt x="134" y="202"/>
                      <a:pt x="173" y="216"/>
                    </a:cubicBezTo>
                    <a:cubicBezTo>
                      <a:pt x="212" y="229"/>
                      <a:pt x="214" y="208"/>
                      <a:pt x="226" y="205"/>
                    </a:cubicBezTo>
                    <a:cubicBezTo>
                      <a:pt x="238" y="204"/>
                      <a:pt x="263" y="178"/>
                      <a:pt x="326" y="201"/>
                    </a:cubicBezTo>
                    <a:cubicBezTo>
                      <a:pt x="326" y="201"/>
                      <a:pt x="338" y="218"/>
                      <a:pt x="333" y="238"/>
                    </a:cubicBezTo>
                    <a:cubicBezTo>
                      <a:pt x="328" y="257"/>
                      <a:pt x="297" y="318"/>
                      <a:pt x="323" y="378"/>
                    </a:cubicBezTo>
                    <a:cubicBezTo>
                      <a:pt x="349" y="437"/>
                      <a:pt x="375" y="587"/>
                      <a:pt x="284" y="612"/>
                    </a:cubicBezTo>
                    <a:close/>
                  </a:path>
                </a:pathLst>
              </a:custGeom>
              <a:gradFill>
                <a:gsLst>
                  <a:gs pos="0">
                    <a:srgbClr val="BB7FFB"/>
                  </a:gs>
                  <a:gs pos="100000">
                    <a:srgbClr val="FB95E9"/>
                  </a:gs>
                </a:gsLst>
                <a:lin ang="5400000" scaled="1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7" name="Freeform 13">
                <a:extLst>
                  <a:ext uri="{FF2B5EF4-FFF2-40B4-BE49-F238E27FC236}">
                    <a16:creationId xmlns:a16="http://schemas.microsoft.com/office/drawing/2014/main" id="{116FA9B5-4461-4B4F-9235-D02206F69BB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97100" y="1340526"/>
                <a:ext cx="1071430" cy="330858"/>
              </a:xfrm>
              <a:custGeom>
                <a:avLst/>
                <a:gdLst>
                  <a:gd name="T0" fmla="*/ 379 w 401"/>
                  <a:gd name="T1" fmla="*/ 124 h 124"/>
                  <a:gd name="T2" fmla="*/ 258 w 401"/>
                  <a:gd name="T3" fmla="*/ 113 h 124"/>
                  <a:gd name="T4" fmla="*/ 166 w 401"/>
                  <a:gd name="T5" fmla="*/ 98 h 124"/>
                  <a:gd name="T6" fmla="*/ 0 w 401"/>
                  <a:gd name="T7" fmla="*/ 98 h 124"/>
                  <a:gd name="T8" fmla="*/ 115 w 401"/>
                  <a:gd name="T9" fmla="*/ 4 h 124"/>
                  <a:gd name="T10" fmla="*/ 174 w 401"/>
                  <a:gd name="T11" fmla="*/ 14 h 124"/>
                  <a:gd name="T12" fmla="*/ 266 w 401"/>
                  <a:gd name="T13" fmla="*/ 15 h 124"/>
                  <a:gd name="T14" fmla="*/ 382 w 401"/>
                  <a:gd name="T15" fmla="*/ 49 h 124"/>
                  <a:gd name="T16" fmla="*/ 379 w 401"/>
                  <a:gd name="T17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01" h="124">
                    <a:moveTo>
                      <a:pt x="379" y="124"/>
                    </a:moveTo>
                    <a:cubicBezTo>
                      <a:pt x="354" y="103"/>
                      <a:pt x="299" y="110"/>
                      <a:pt x="258" y="113"/>
                    </a:cubicBezTo>
                    <a:cubicBezTo>
                      <a:pt x="217" y="117"/>
                      <a:pt x="166" y="98"/>
                      <a:pt x="166" y="98"/>
                    </a:cubicBezTo>
                    <a:cubicBezTo>
                      <a:pt x="0" y="98"/>
                      <a:pt x="0" y="98"/>
                      <a:pt x="0" y="98"/>
                    </a:cubicBezTo>
                    <a:cubicBezTo>
                      <a:pt x="0" y="98"/>
                      <a:pt x="15" y="13"/>
                      <a:pt x="115" y="4"/>
                    </a:cubicBezTo>
                    <a:cubicBezTo>
                      <a:pt x="115" y="4"/>
                      <a:pt x="146" y="0"/>
                      <a:pt x="174" y="14"/>
                    </a:cubicBezTo>
                    <a:cubicBezTo>
                      <a:pt x="201" y="28"/>
                      <a:pt x="231" y="22"/>
                      <a:pt x="266" y="15"/>
                    </a:cubicBezTo>
                    <a:cubicBezTo>
                      <a:pt x="301" y="8"/>
                      <a:pt x="362" y="16"/>
                      <a:pt x="382" y="49"/>
                    </a:cubicBezTo>
                    <a:cubicBezTo>
                      <a:pt x="401" y="81"/>
                      <a:pt x="393" y="114"/>
                      <a:pt x="379" y="124"/>
                    </a:cubicBezTo>
                    <a:close/>
                  </a:path>
                </a:pathLst>
              </a:custGeom>
              <a:gradFill>
                <a:gsLst>
                  <a:gs pos="28000">
                    <a:srgbClr val="6313DC"/>
                  </a:gs>
                  <a:gs pos="100000">
                    <a:srgbClr val="1E3ADA"/>
                  </a:gs>
                </a:gsLst>
                <a:lin ang="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8" name="Freeform 14">
                <a:extLst>
                  <a:ext uri="{FF2B5EF4-FFF2-40B4-BE49-F238E27FC236}">
                    <a16:creationId xmlns:a16="http://schemas.microsoft.com/office/drawing/2014/main" id="{2BF4B088-9F78-4017-BB28-01D01B8E13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50814" y="4258241"/>
                <a:ext cx="761143" cy="908572"/>
              </a:xfrm>
              <a:custGeom>
                <a:avLst/>
                <a:gdLst>
                  <a:gd name="T0" fmla="*/ 265 w 285"/>
                  <a:gd name="T1" fmla="*/ 0 h 341"/>
                  <a:gd name="T2" fmla="*/ 68 w 285"/>
                  <a:gd name="T3" fmla="*/ 96 h 341"/>
                  <a:gd name="T4" fmla="*/ 0 w 285"/>
                  <a:gd name="T5" fmla="*/ 232 h 341"/>
                  <a:gd name="T6" fmla="*/ 3 w 285"/>
                  <a:gd name="T7" fmla="*/ 341 h 341"/>
                  <a:gd name="T8" fmla="*/ 41 w 285"/>
                  <a:gd name="T9" fmla="*/ 303 h 341"/>
                  <a:gd name="T10" fmla="*/ 41 w 285"/>
                  <a:gd name="T11" fmla="*/ 224 h 341"/>
                  <a:gd name="T12" fmla="*/ 93 w 285"/>
                  <a:gd name="T13" fmla="*/ 156 h 341"/>
                  <a:gd name="T14" fmla="*/ 62 w 285"/>
                  <a:gd name="T15" fmla="*/ 256 h 341"/>
                  <a:gd name="T16" fmla="*/ 106 w 285"/>
                  <a:gd name="T17" fmla="*/ 323 h 341"/>
                  <a:gd name="T18" fmla="*/ 117 w 285"/>
                  <a:gd name="T19" fmla="*/ 275 h 341"/>
                  <a:gd name="T20" fmla="*/ 101 w 285"/>
                  <a:gd name="T21" fmla="*/ 237 h 341"/>
                  <a:gd name="T22" fmla="*/ 136 w 285"/>
                  <a:gd name="T23" fmla="*/ 172 h 341"/>
                  <a:gd name="T24" fmla="*/ 133 w 285"/>
                  <a:gd name="T25" fmla="*/ 239 h 341"/>
                  <a:gd name="T26" fmla="*/ 168 w 285"/>
                  <a:gd name="T27" fmla="*/ 301 h 341"/>
                  <a:gd name="T28" fmla="*/ 185 w 285"/>
                  <a:gd name="T29" fmla="*/ 257 h 341"/>
                  <a:gd name="T30" fmla="*/ 180 w 285"/>
                  <a:gd name="T31" fmla="*/ 196 h 341"/>
                  <a:gd name="T32" fmla="*/ 285 w 285"/>
                  <a:gd name="T33" fmla="*/ 100 h 341"/>
                  <a:gd name="T34" fmla="*/ 265 w 285"/>
                  <a:gd name="T35" fmla="*/ 0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85" h="341">
                    <a:moveTo>
                      <a:pt x="265" y="0"/>
                    </a:moveTo>
                    <a:cubicBezTo>
                      <a:pt x="265" y="0"/>
                      <a:pt x="85" y="79"/>
                      <a:pt x="68" y="96"/>
                    </a:cubicBezTo>
                    <a:cubicBezTo>
                      <a:pt x="51" y="113"/>
                      <a:pt x="0" y="232"/>
                      <a:pt x="0" y="232"/>
                    </a:cubicBezTo>
                    <a:cubicBezTo>
                      <a:pt x="3" y="341"/>
                      <a:pt x="3" y="341"/>
                      <a:pt x="3" y="341"/>
                    </a:cubicBezTo>
                    <a:cubicBezTo>
                      <a:pt x="3" y="341"/>
                      <a:pt x="42" y="329"/>
                      <a:pt x="41" y="303"/>
                    </a:cubicBezTo>
                    <a:cubicBezTo>
                      <a:pt x="39" y="278"/>
                      <a:pt x="35" y="230"/>
                      <a:pt x="41" y="224"/>
                    </a:cubicBezTo>
                    <a:cubicBezTo>
                      <a:pt x="46" y="218"/>
                      <a:pt x="93" y="156"/>
                      <a:pt x="93" y="156"/>
                    </a:cubicBezTo>
                    <a:cubicBezTo>
                      <a:pt x="93" y="156"/>
                      <a:pt x="59" y="250"/>
                      <a:pt x="62" y="256"/>
                    </a:cubicBezTo>
                    <a:cubicBezTo>
                      <a:pt x="64" y="262"/>
                      <a:pt x="106" y="323"/>
                      <a:pt x="106" y="323"/>
                    </a:cubicBezTo>
                    <a:cubicBezTo>
                      <a:pt x="106" y="323"/>
                      <a:pt x="128" y="296"/>
                      <a:pt x="117" y="275"/>
                    </a:cubicBezTo>
                    <a:cubicBezTo>
                      <a:pt x="106" y="255"/>
                      <a:pt x="101" y="237"/>
                      <a:pt x="101" y="237"/>
                    </a:cubicBezTo>
                    <a:cubicBezTo>
                      <a:pt x="136" y="172"/>
                      <a:pt x="136" y="172"/>
                      <a:pt x="136" y="172"/>
                    </a:cubicBezTo>
                    <a:cubicBezTo>
                      <a:pt x="133" y="239"/>
                      <a:pt x="133" y="239"/>
                      <a:pt x="133" y="239"/>
                    </a:cubicBezTo>
                    <a:cubicBezTo>
                      <a:pt x="168" y="301"/>
                      <a:pt x="168" y="301"/>
                      <a:pt x="168" y="301"/>
                    </a:cubicBezTo>
                    <a:cubicBezTo>
                      <a:pt x="168" y="301"/>
                      <a:pt x="197" y="274"/>
                      <a:pt x="185" y="257"/>
                    </a:cubicBezTo>
                    <a:cubicBezTo>
                      <a:pt x="172" y="240"/>
                      <a:pt x="180" y="196"/>
                      <a:pt x="180" y="196"/>
                    </a:cubicBezTo>
                    <a:cubicBezTo>
                      <a:pt x="285" y="100"/>
                      <a:pt x="285" y="100"/>
                      <a:pt x="285" y="100"/>
                    </a:cubicBezTo>
                    <a:lnTo>
                      <a:pt x="265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9" name="Freeform 15">
                <a:extLst>
                  <a:ext uri="{FF2B5EF4-FFF2-40B4-BE49-F238E27FC236}">
                    <a16:creationId xmlns:a16="http://schemas.microsoft.com/office/drawing/2014/main" id="{52C1A77F-D0D3-4856-91DD-AD841A9917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89100" y="3680527"/>
                <a:ext cx="387429" cy="685715"/>
              </a:xfrm>
              <a:custGeom>
                <a:avLst/>
                <a:gdLst>
                  <a:gd name="T0" fmla="*/ 21 w 145"/>
                  <a:gd name="T1" fmla="*/ 257 h 257"/>
                  <a:gd name="T2" fmla="*/ 3 w 145"/>
                  <a:gd name="T3" fmla="*/ 120 h 257"/>
                  <a:gd name="T4" fmla="*/ 50 w 145"/>
                  <a:gd name="T5" fmla="*/ 37 h 257"/>
                  <a:gd name="T6" fmla="*/ 108 w 145"/>
                  <a:gd name="T7" fmla="*/ 0 h 257"/>
                  <a:gd name="T8" fmla="*/ 102 w 145"/>
                  <a:gd name="T9" fmla="*/ 33 h 257"/>
                  <a:gd name="T10" fmla="*/ 60 w 145"/>
                  <a:gd name="T11" fmla="*/ 61 h 257"/>
                  <a:gd name="T12" fmla="*/ 43 w 145"/>
                  <a:gd name="T13" fmla="*/ 112 h 257"/>
                  <a:gd name="T14" fmla="*/ 84 w 145"/>
                  <a:gd name="T15" fmla="*/ 60 h 257"/>
                  <a:gd name="T16" fmla="*/ 135 w 145"/>
                  <a:gd name="T17" fmla="*/ 60 h 257"/>
                  <a:gd name="T18" fmla="*/ 114 w 145"/>
                  <a:gd name="T19" fmla="*/ 83 h 257"/>
                  <a:gd name="T20" fmla="*/ 88 w 145"/>
                  <a:gd name="T21" fmla="*/ 88 h 257"/>
                  <a:gd name="T22" fmla="*/ 67 w 145"/>
                  <a:gd name="T23" fmla="*/ 129 h 257"/>
                  <a:gd name="T24" fmla="*/ 100 w 145"/>
                  <a:gd name="T25" fmla="*/ 104 h 257"/>
                  <a:gd name="T26" fmla="*/ 145 w 145"/>
                  <a:gd name="T27" fmla="*/ 100 h 257"/>
                  <a:gd name="T28" fmla="*/ 128 w 145"/>
                  <a:gd name="T29" fmla="*/ 125 h 257"/>
                  <a:gd name="T30" fmla="*/ 94 w 145"/>
                  <a:gd name="T31" fmla="*/ 144 h 257"/>
                  <a:gd name="T32" fmla="*/ 81 w 145"/>
                  <a:gd name="T33" fmla="*/ 232 h 257"/>
                  <a:gd name="T34" fmla="*/ 21 w 145"/>
                  <a:gd name="T35" fmla="*/ 257 h 2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5" h="257">
                    <a:moveTo>
                      <a:pt x="21" y="257"/>
                    </a:moveTo>
                    <a:cubicBezTo>
                      <a:pt x="21" y="257"/>
                      <a:pt x="0" y="134"/>
                      <a:pt x="3" y="120"/>
                    </a:cubicBezTo>
                    <a:cubicBezTo>
                      <a:pt x="6" y="105"/>
                      <a:pt x="50" y="37"/>
                      <a:pt x="50" y="37"/>
                    </a:cubicBezTo>
                    <a:cubicBezTo>
                      <a:pt x="108" y="0"/>
                      <a:pt x="108" y="0"/>
                      <a:pt x="108" y="0"/>
                    </a:cubicBezTo>
                    <a:cubicBezTo>
                      <a:pt x="108" y="0"/>
                      <a:pt x="116" y="25"/>
                      <a:pt x="102" y="33"/>
                    </a:cubicBezTo>
                    <a:cubicBezTo>
                      <a:pt x="88" y="41"/>
                      <a:pt x="61" y="56"/>
                      <a:pt x="60" y="61"/>
                    </a:cubicBezTo>
                    <a:cubicBezTo>
                      <a:pt x="59" y="66"/>
                      <a:pt x="43" y="112"/>
                      <a:pt x="43" y="112"/>
                    </a:cubicBezTo>
                    <a:cubicBezTo>
                      <a:pt x="43" y="112"/>
                      <a:pt x="80" y="61"/>
                      <a:pt x="84" y="60"/>
                    </a:cubicBezTo>
                    <a:cubicBezTo>
                      <a:pt x="89" y="60"/>
                      <a:pt x="135" y="60"/>
                      <a:pt x="135" y="60"/>
                    </a:cubicBezTo>
                    <a:cubicBezTo>
                      <a:pt x="135" y="60"/>
                      <a:pt x="128" y="81"/>
                      <a:pt x="114" y="83"/>
                    </a:cubicBezTo>
                    <a:cubicBezTo>
                      <a:pt x="99" y="84"/>
                      <a:pt x="88" y="88"/>
                      <a:pt x="88" y="88"/>
                    </a:cubicBezTo>
                    <a:cubicBezTo>
                      <a:pt x="67" y="129"/>
                      <a:pt x="67" y="129"/>
                      <a:pt x="67" y="129"/>
                    </a:cubicBezTo>
                    <a:cubicBezTo>
                      <a:pt x="100" y="104"/>
                      <a:pt x="100" y="104"/>
                      <a:pt x="100" y="104"/>
                    </a:cubicBezTo>
                    <a:cubicBezTo>
                      <a:pt x="145" y="100"/>
                      <a:pt x="145" y="100"/>
                      <a:pt x="145" y="100"/>
                    </a:cubicBezTo>
                    <a:cubicBezTo>
                      <a:pt x="145" y="100"/>
                      <a:pt x="141" y="125"/>
                      <a:pt x="128" y="125"/>
                    </a:cubicBezTo>
                    <a:cubicBezTo>
                      <a:pt x="115" y="124"/>
                      <a:pt x="94" y="144"/>
                      <a:pt x="94" y="144"/>
                    </a:cubicBezTo>
                    <a:cubicBezTo>
                      <a:pt x="81" y="232"/>
                      <a:pt x="81" y="232"/>
                      <a:pt x="81" y="232"/>
                    </a:cubicBezTo>
                    <a:lnTo>
                      <a:pt x="21" y="257"/>
                    </a:ln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0" name="Freeform 16">
                <a:extLst>
                  <a:ext uri="{FF2B5EF4-FFF2-40B4-BE49-F238E27FC236}">
                    <a16:creationId xmlns:a16="http://schemas.microsoft.com/office/drawing/2014/main" id="{AF758C60-4BC8-48B0-853B-79E4FE11DEC0}"/>
                  </a:ext>
                </a:extLst>
              </p:cNvPr>
              <p:cNvSpPr>
                <a:spLocks/>
              </p:cNvSpPr>
              <p:nvPr/>
            </p:nvSpPr>
            <p:spPr bwMode="auto">
              <a:xfrm rot="487774">
                <a:off x="2302872" y="4062813"/>
                <a:ext cx="1145143" cy="673715"/>
              </a:xfrm>
              <a:custGeom>
                <a:avLst/>
                <a:gdLst>
                  <a:gd name="T0" fmla="*/ 82 w 428"/>
                  <a:gd name="T1" fmla="*/ 54 h 253"/>
                  <a:gd name="T2" fmla="*/ 282 w 428"/>
                  <a:gd name="T3" fmla="*/ 41 h 253"/>
                  <a:gd name="T4" fmla="*/ 326 w 428"/>
                  <a:gd name="T5" fmla="*/ 235 h 253"/>
                  <a:gd name="T6" fmla="*/ 59 w 428"/>
                  <a:gd name="T7" fmla="*/ 170 h 253"/>
                  <a:gd name="T8" fmla="*/ 82 w 428"/>
                  <a:gd name="T9" fmla="*/ 54 h 2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8" h="253">
                    <a:moveTo>
                      <a:pt x="82" y="54"/>
                    </a:moveTo>
                    <a:cubicBezTo>
                      <a:pt x="82" y="54"/>
                      <a:pt x="169" y="0"/>
                      <a:pt x="282" y="41"/>
                    </a:cubicBezTo>
                    <a:cubicBezTo>
                      <a:pt x="428" y="93"/>
                      <a:pt x="371" y="223"/>
                      <a:pt x="326" y="235"/>
                    </a:cubicBezTo>
                    <a:cubicBezTo>
                      <a:pt x="260" y="253"/>
                      <a:pt x="93" y="170"/>
                      <a:pt x="59" y="170"/>
                    </a:cubicBezTo>
                    <a:cubicBezTo>
                      <a:pt x="25" y="170"/>
                      <a:pt x="0" y="102"/>
                      <a:pt x="82" y="5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1" name="Freeform 17">
                <a:extLst>
                  <a:ext uri="{FF2B5EF4-FFF2-40B4-BE49-F238E27FC236}">
                    <a16:creationId xmlns:a16="http://schemas.microsoft.com/office/drawing/2014/main" id="{5402D44F-972F-4278-8406-D3E44C9F1E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63385" y="3011955"/>
                <a:ext cx="2713716" cy="2492573"/>
              </a:xfrm>
              <a:custGeom>
                <a:avLst/>
                <a:gdLst>
                  <a:gd name="T0" fmla="*/ 154 w 1016"/>
                  <a:gd name="T1" fmla="*/ 0 h 935"/>
                  <a:gd name="T2" fmla="*/ 461 w 1016"/>
                  <a:gd name="T3" fmla="*/ 248 h 935"/>
                  <a:gd name="T4" fmla="*/ 785 w 1016"/>
                  <a:gd name="T5" fmla="*/ 556 h 935"/>
                  <a:gd name="T6" fmla="*/ 901 w 1016"/>
                  <a:gd name="T7" fmla="*/ 822 h 935"/>
                  <a:gd name="T8" fmla="*/ 331 w 1016"/>
                  <a:gd name="T9" fmla="*/ 781 h 935"/>
                  <a:gd name="T10" fmla="*/ 10 w 1016"/>
                  <a:gd name="T11" fmla="*/ 204 h 935"/>
                  <a:gd name="T12" fmla="*/ 154 w 1016"/>
                  <a:gd name="T13" fmla="*/ 0 h 9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16" h="935">
                    <a:moveTo>
                      <a:pt x="154" y="0"/>
                    </a:moveTo>
                    <a:cubicBezTo>
                      <a:pt x="154" y="0"/>
                      <a:pt x="317" y="11"/>
                      <a:pt x="461" y="248"/>
                    </a:cubicBezTo>
                    <a:cubicBezTo>
                      <a:pt x="604" y="484"/>
                      <a:pt x="785" y="556"/>
                      <a:pt x="785" y="556"/>
                    </a:cubicBezTo>
                    <a:cubicBezTo>
                      <a:pt x="785" y="556"/>
                      <a:pt x="1016" y="720"/>
                      <a:pt x="901" y="822"/>
                    </a:cubicBezTo>
                    <a:cubicBezTo>
                      <a:pt x="787" y="925"/>
                      <a:pt x="485" y="935"/>
                      <a:pt x="331" y="781"/>
                    </a:cubicBezTo>
                    <a:cubicBezTo>
                      <a:pt x="178" y="628"/>
                      <a:pt x="0" y="341"/>
                      <a:pt x="10" y="204"/>
                    </a:cubicBezTo>
                    <a:cubicBezTo>
                      <a:pt x="21" y="68"/>
                      <a:pt x="68" y="10"/>
                      <a:pt x="154" y="0"/>
                    </a:cubicBezTo>
                    <a:close/>
                  </a:path>
                </a:pathLst>
              </a:custGeom>
              <a:gradFill>
                <a:gsLst>
                  <a:gs pos="0">
                    <a:srgbClr val="7D4BC9"/>
                  </a:gs>
                  <a:gs pos="78000">
                    <a:srgbClr val="16286E"/>
                  </a:gs>
                </a:gsLst>
                <a:lin ang="5400000" scaled="0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13F705E-7B0E-4989-B447-76E85BC850C4}"/>
                </a:ext>
              </a:extLst>
            </p:cNvPr>
            <p:cNvSpPr/>
            <p:nvPr/>
          </p:nvSpPr>
          <p:spPr>
            <a:xfrm flipH="1">
              <a:off x="662569" y="2575406"/>
              <a:ext cx="333828" cy="333828"/>
            </a:xfrm>
            <a:prstGeom prst="ellipse">
              <a:avLst/>
            </a:prstGeom>
            <a:gradFill>
              <a:gsLst>
                <a:gs pos="0">
                  <a:srgbClr val="7CEFD8"/>
                </a:gs>
                <a:gs pos="7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CA7247A-56C4-4D0D-A7EB-5B7C8EDC3148}"/>
                </a:ext>
              </a:extLst>
            </p:cNvPr>
            <p:cNvSpPr/>
            <p:nvPr/>
          </p:nvSpPr>
          <p:spPr>
            <a:xfrm flipH="1">
              <a:off x="3192720" y="5092277"/>
              <a:ext cx="191756" cy="191756"/>
            </a:xfrm>
            <a:prstGeom prst="ellipse">
              <a:avLst/>
            </a:prstGeom>
            <a:gradFill>
              <a:gsLst>
                <a:gs pos="0">
                  <a:srgbClr val="7CEFD8"/>
                </a:gs>
                <a:gs pos="100000">
                  <a:srgbClr val="6C92E1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Diamond 25">
              <a:extLst>
                <a:ext uri="{FF2B5EF4-FFF2-40B4-BE49-F238E27FC236}">
                  <a16:creationId xmlns:a16="http://schemas.microsoft.com/office/drawing/2014/main" id="{EDADB6E4-A33D-42FA-AF99-6073BF0A1F07}"/>
                </a:ext>
              </a:extLst>
            </p:cNvPr>
            <p:cNvSpPr/>
            <p:nvPr/>
          </p:nvSpPr>
          <p:spPr>
            <a:xfrm>
              <a:off x="117404" y="5337893"/>
              <a:ext cx="319314" cy="319314"/>
            </a:xfrm>
            <a:prstGeom prst="diamond">
              <a:avLst/>
            </a:prstGeom>
            <a:gradFill flip="none" rotWithShape="1">
              <a:gsLst>
                <a:gs pos="100000">
                  <a:srgbClr val="FE7B4C"/>
                </a:gs>
                <a:gs pos="0">
                  <a:srgbClr val="FE7B4C">
                    <a:lumMod val="83000"/>
                    <a:lumOff val="17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  <a:effectLst>
              <a:glow rad="254000">
                <a:srgbClr val="FE7B4C">
                  <a:alpha val="7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Diamond 39">
              <a:extLst>
                <a:ext uri="{FF2B5EF4-FFF2-40B4-BE49-F238E27FC236}">
                  <a16:creationId xmlns:a16="http://schemas.microsoft.com/office/drawing/2014/main" id="{02153CFD-6A73-4AE2-B9B2-267A2F60EC4E}"/>
                </a:ext>
              </a:extLst>
            </p:cNvPr>
            <p:cNvSpPr/>
            <p:nvPr/>
          </p:nvSpPr>
          <p:spPr>
            <a:xfrm>
              <a:off x="3656166" y="3941881"/>
              <a:ext cx="271578" cy="271578"/>
            </a:xfrm>
            <a:prstGeom prst="diamond">
              <a:avLst/>
            </a:prstGeom>
            <a:gradFill flip="none" rotWithShape="1">
              <a:gsLst>
                <a:gs pos="100000">
                  <a:srgbClr val="FE7B4C"/>
                </a:gs>
                <a:gs pos="0">
                  <a:srgbClr val="FE7B4C">
                    <a:lumMod val="83000"/>
                    <a:lumOff val="17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  <a:effectLst>
              <a:glow rad="254000">
                <a:srgbClr val="FE7B4C">
                  <a:alpha val="7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Diamond 40">
              <a:extLst>
                <a:ext uri="{FF2B5EF4-FFF2-40B4-BE49-F238E27FC236}">
                  <a16:creationId xmlns:a16="http://schemas.microsoft.com/office/drawing/2014/main" id="{7381A731-66EF-4CDC-94CA-BB0DA3E7292C}"/>
                </a:ext>
              </a:extLst>
            </p:cNvPr>
            <p:cNvSpPr/>
            <p:nvPr/>
          </p:nvSpPr>
          <p:spPr>
            <a:xfrm>
              <a:off x="2941210" y="1951388"/>
              <a:ext cx="404893" cy="404893"/>
            </a:xfrm>
            <a:prstGeom prst="diamond">
              <a:avLst/>
            </a:prstGeom>
            <a:gradFill flip="none" rotWithShape="1">
              <a:gsLst>
                <a:gs pos="100000">
                  <a:srgbClr val="FE7B4C"/>
                </a:gs>
                <a:gs pos="0">
                  <a:srgbClr val="FE7B4C">
                    <a:lumMod val="83000"/>
                    <a:lumOff val="17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  <a:effectLst>
              <a:glow rad="254000">
                <a:srgbClr val="FE7B4C">
                  <a:alpha val="7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7BF380F0-E581-41AD-B9B8-4693DE21F634}"/>
              </a:ext>
            </a:extLst>
          </p:cNvPr>
          <p:cNvSpPr txBox="1"/>
          <p:nvPr/>
        </p:nvSpPr>
        <p:spPr>
          <a:xfrm>
            <a:off x="463687" y="162160"/>
            <a:ext cx="6172201" cy="105075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ts val="4000"/>
              </a:lnSpc>
            </a:pPr>
            <a:r>
              <a:rPr lang="en-US" sz="36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Identification and Analysis of Training Needs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DC30DB-7884-5E53-1143-C8D194ED6D3A}"/>
              </a:ext>
            </a:extLst>
          </p:cNvPr>
          <p:cNvSpPr txBox="1"/>
          <p:nvPr/>
        </p:nvSpPr>
        <p:spPr>
          <a:xfrm>
            <a:off x="5156003" y="687538"/>
            <a:ext cx="638991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Behaviourist Theory</a:t>
            </a:r>
          </a:p>
          <a:p>
            <a:r>
              <a:rPr lang="en-GB" dirty="0"/>
              <a:t>Emphasises observable behaviour shaped through repetition and reinforcement</a:t>
            </a:r>
          </a:p>
          <a:p>
            <a:r>
              <a:rPr lang="en-GB" dirty="0"/>
              <a:t>Effective for compliance-based and procedural training (e.g. emergency drills, CCTV protocols)</a:t>
            </a:r>
          </a:p>
          <a:p>
            <a:r>
              <a:rPr lang="en-GB" dirty="0"/>
              <a:t>Strengthens consistency and standardised responses</a:t>
            </a:r>
          </a:p>
          <a:p>
            <a:r>
              <a:rPr lang="en-GB" dirty="0"/>
              <a:t>However, focuses on stimulus–response patterns rather than deeper understanding</a:t>
            </a:r>
          </a:p>
          <a:p>
            <a:r>
              <a:rPr lang="en-GB" dirty="0"/>
              <a:t>Limited in developing independent judgement in unpredictable or complex incidents</a:t>
            </a:r>
          </a:p>
          <a:p>
            <a:r>
              <a:rPr lang="en-GB" i="1" dirty="0"/>
              <a:t>(Skinner, 1953)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Cognitivist Theory</a:t>
            </a:r>
          </a:p>
          <a:p>
            <a:r>
              <a:rPr lang="en-GB" dirty="0"/>
              <a:t>Focuses on mental processes, understanding and knowledge construction</a:t>
            </a:r>
          </a:p>
          <a:p>
            <a:r>
              <a:rPr lang="en-GB" dirty="0"/>
              <a:t>Enhances risk assessment, situational awareness and problem-solving skills</a:t>
            </a:r>
          </a:p>
          <a:p>
            <a:r>
              <a:rPr lang="en-GB" dirty="0"/>
              <a:t>Supports analytical decision-making under pressure</a:t>
            </a:r>
          </a:p>
          <a:p>
            <a:r>
              <a:rPr lang="en-GB" dirty="0"/>
              <a:t>Encourages structured thinking and interpretation of information</a:t>
            </a:r>
          </a:p>
          <a:p>
            <a:r>
              <a:rPr lang="en-GB" dirty="0"/>
              <a:t>However, may lack practical realism without hands-on application</a:t>
            </a:r>
          </a:p>
          <a:p>
            <a:r>
              <a:rPr lang="en-GB" i="1" dirty="0"/>
              <a:t>(Bruner, 1966)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9305E3-0D34-C576-3499-56DF6EE62B61}"/>
              </a:ext>
            </a:extLst>
          </p:cNvPr>
          <p:cNvSpPr txBox="1"/>
          <p:nvPr/>
        </p:nvSpPr>
        <p:spPr>
          <a:xfrm>
            <a:off x="675812" y="5423747"/>
            <a:ext cx="4626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While both approaches support skill development, they may not fully address the dynamic, high-pressure and unpredictable environment of retail security.</a:t>
            </a:r>
          </a:p>
        </p:txBody>
      </p:sp>
    </p:spTree>
    <p:extLst>
      <p:ext uri="{BB962C8B-B14F-4D97-AF65-F5344CB8AC3E}">
        <p14:creationId xmlns:p14="http://schemas.microsoft.com/office/powerpoint/2010/main" val="213206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8336C4B5-E15C-4086-8FF8-C33A07373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7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5264A13-2CF6-4653-9A8E-AE29B6F25F8E}"/>
              </a:ext>
            </a:extLst>
          </p:cNvPr>
          <p:cNvSpPr txBox="1"/>
          <p:nvPr/>
        </p:nvSpPr>
        <p:spPr>
          <a:xfrm>
            <a:off x="723900" y="457290"/>
            <a:ext cx="5523588" cy="1585859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>
              <a:lnSpc>
                <a:spcPts val="4000"/>
              </a:lnSpc>
            </a:pPr>
            <a:r>
              <a:rPr lang="en-US" sz="36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Identification and Analysis of Training Needs</a:t>
            </a:r>
          </a:p>
          <a:p>
            <a:pPr>
              <a:lnSpc>
                <a:spcPts val="4000"/>
              </a:lnSpc>
            </a:pPr>
            <a:endParaRPr lang="en-US" sz="3600" b="1" dirty="0">
              <a:solidFill>
                <a:srgbClr val="00206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77ADE-F5ED-6C7C-DCB7-18AD5904A2AF}"/>
              </a:ext>
            </a:extLst>
          </p:cNvPr>
          <p:cNvSpPr txBox="1"/>
          <p:nvPr/>
        </p:nvSpPr>
        <p:spPr>
          <a:xfrm>
            <a:off x="598714" y="2503714"/>
            <a:ext cx="70757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Experiential Learning Theory</a:t>
            </a:r>
          </a:p>
          <a:p>
            <a:r>
              <a:rPr lang="en-GB" dirty="0"/>
              <a:t>Experiential Learning Theory emphasises:</a:t>
            </a:r>
          </a:p>
          <a:p>
            <a:r>
              <a:rPr lang="en-GB" dirty="0"/>
              <a:t>Learning through direct experience in real-life situations</a:t>
            </a:r>
          </a:p>
          <a:p>
            <a:r>
              <a:rPr lang="en-GB" dirty="0"/>
              <a:t>Reflection on actions and outcomes</a:t>
            </a:r>
          </a:p>
          <a:p>
            <a:r>
              <a:rPr lang="en-GB" dirty="0"/>
              <a:t>Conceptual understanding of lessons learned</a:t>
            </a:r>
          </a:p>
          <a:p>
            <a:r>
              <a:rPr lang="en-GB" dirty="0"/>
              <a:t>Application of improved practice in future situations</a:t>
            </a:r>
            <a:br>
              <a:rPr lang="en-GB" dirty="0"/>
            </a:br>
            <a:r>
              <a:rPr lang="en-GB" i="1" dirty="0"/>
              <a:t>(Kolb, 1984)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6995AE-690D-51D8-FCE8-EFA0CEC3C89D}"/>
              </a:ext>
            </a:extLst>
          </p:cNvPr>
          <p:cNvSpPr txBox="1"/>
          <p:nvPr/>
        </p:nvSpPr>
        <p:spPr>
          <a:xfrm>
            <a:off x="6247488" y="1621971"/>
            <a:ext cx="5442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 It Is Most Suitable for Tesco Security Officers</a:t>
            </a:r>
          </a:p>
          <a:p>
            <a:r>
              <a:rPr lang="en-GB" dirty="0"/>
              <a:t>Security roles require immediate, real-time decision-making</a:t>
            </a:r>
          </a:p>
          <a:p>
            <a:r>
              <a:rPr lang="en-GB" dirty="0"/>
              <a:t>Officers operate in unpredictable and high-pressure environments</a:t>
            </a:r>
          </a:p>
          <a:p>
            <a:r>
              <a:rPr lang="en-GB" dirty="0"/>
              <a:t>Incident reviews and reflective practice enhance situational awareness</a:t>
            </a:r>
          </a:p>
          <a:p>
            <a:r>
              <a:rPr lang="en-GB" dirty="0"/>
              <a:t>Continuous reflection strengthens judgement and confidence</a:t>
            </a:r>
          </a:p>
          <a:p>
            <a:r>
              <a:rPr lang="en-GB" dirty="0"/>
              <a:t>Encourages adaptability, resilience and professional growth</a:t>
            </a:r>
          </a:p>
          <a:p>
            <a:r>
              <a:rPr lang="en-GB" dirty="0"/>
              <a:t>Experiential learning integrates action, reflection and improvement, making it particularly suited to the practical and dynamic nature of retail security work.</a:t>
            </a:r>
          </a:p>
        </p:txBody>
      </p:sp>
    </p:spTree>
    <p:extLst>
      <p:ext uri="{BB962C8B-B14F-4D97-AF65-F5344CB8AC3E}">
        <p14:creationId xmlns:p14="http://schemas.microsoft.com/office/powerpoint/2010/main" val="2163769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52" hidden="1">
            <a:extLst>
              <a:ext uri="{FF2B5EF4-FFF2-40B4-BE49-F238E27FC236}">
                <a16:creationId xmlns:a16="http://schemas.microsoft.com/office/drawing/2014/main" id="{6BCAF586-A14B-4A3B-A249-655ADDBB3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6AF7FE-5978-4B5F-90E1-044AC25EC230}"/>
              </a:ext>
            </a:extLst>
          </p:cNvPr>
          <p:cNvSpPr txBox="1"/>
          <p:nvPr/>
        </p:nvSpPr>
        <p:spPr>
          <a:xfrm>
            <a:off x="726781" y="273553"/>
            <a:ext cx="5369219" cy="40520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en-US"/>
            </a:defPPr>
            <a:lvl1pPr>
              <a:lnSpc>
                <a:spcPts val="4000"/>
              </a:lnSpc>
              <a:defRPr sz="3600" b="1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defRPr>
            </a:lvl1pPr>
          </a:lstStyle>
          <a:p>
            <a:r>
              <a:rPr lang="en-US" sz="3200" dirty="0"/>
              <a:t>Conclusion</a:t>
            </a:r>
          </a:p>
        </p:txBody>
      </p:sp>
      <p:pic>
        <p:nvPicPr>
          <p:cNvPr id="163" name="Picture 162" descr="This image is of two sets of hands putting puzzle pieces together. ">
            <a:extLst>
              <a:ext uri="{FF2B5EF4-FFF2-40B4-BE49-F238E27FC236}">
                <a16:creationId xmlns:a16="http://schemas.microsoft.com/office/drawing/2014/main" id="{AB835B29-19DB-41C9-9C29-FB52358C44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224"/>
          <a:stretch/>
        </p:blipFill>
        <p:spPr>
          <a:xfrm>
            <a:off x="7548019" y="0"/>
            <a:ext cx="4643982" cy="6858000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0A92AB72-29CF-3F29-D2A1-D3D146A18A63}"/>
              </a:ext>
            </a:extLst>
          </p:cNvPr>
          <p:cNvSpPr txBox="1"/>
          <p:nvPr/>
        </p:nvSpPr>
        <p:spPr>
          <a:xfrm>
            <a:off x="477690" y="751344"/>
            <a:ext cx="58674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presentation has demonstrated how Strategic Human Resource Management can be applied to the recruitment and development of a Tesco Security Officer.</a:t>
            </a:r>
          </a:p>
          <a:p>
            <a:r>
              <a:rPr lang="en-GB" dirty="0"/>
              <a:t>The recruitment process — including job analysis, job description and person specification — ensures alignment between organisational needs and employee capabilities. The structured interview process further supports fairness, reliability and effective selection.</a:t>
            </a:r>
          </a:p>
          <a:p>
            <a:endParaRPr lang="en-GB" dirty="0"/>
          </a:p>
          <a:p>
            <a:r>
              <a:rPr lang="en-GB" dirty="0"/>
              <a:t>In analysing learning and development approaches, behaviourist and cognitivist theories were considered. However, experiential learning was identified as the most appropriate model due to the practical, high-pressure and unpredictable nature of the Security Officer role.</a:t>
            </a:r>
          </a:p>
          <a:p>
            <a:r>
              <a:rPr lang="en-GB" dirty="0"/>
              <a:t>By integrating strategic recruitment with experiential development, Tesco can build a capable, adaptable and committed workforce that supports organisational safety and operational efficiency.</a:t>
            </a:r>
          </a:p>
          <a:p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96DA2AE-5D55-3001-AF64-DC29CABF6CA0}"/>
              </a:ext>
            </a:extLst>
          </p:cNvPr>
          <p:cNvSpPr txBox="1"/>
          <p:nvPr/>
        </p:nvSpPr>
        <p:spPr>
          <a:xfrm>
            <a:off x="477690" y="5823858"/>
            <a:ext cx="5195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Strategic HRM emphasises aligning people management practices with long-term organisational goals </a:t>
            </a:r>
            <a:r>
              <a:rPr lang="en-GB" i="1" dirty="0"/>
              <a:t>(Boxall and Purcell, 2016)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384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676B7-4C83-9ECD-CC2C-6AF2032F5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51601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 hidden="1">
            <a:extLst>
              <a:ext uri="{FF2B5EF4-FFF2-40B4-BE49-F238E27FC236}">
                <a16:creationId xmlns:a16="http://schemas.microsoft.com/office/drawing/2014/main" id="{24922840-A8AD-427F-889C-2B79CACC8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resources slide 10</a:t>
            </a:r>
          </a:p>
        </p:txBody>
      </p:sp>
      <p:grpSp>
        <p:nvGrpSpPr>
          <p:cNvPr id="19" name="Group 18" descr="This image is a logo that reads &quot;24.&quot; ">
            <a:extLst>
              <a:ext uri="{FF2B5EF4-FFF2-40B4-BE49-F238E27FC236}">
                <a16:creationId xmlns:a16="http://schemas.microsoft.com/office/drawing/2014/main" id="{28514796-5CCE-4908-9069-378D749B8407}"/>
              </a:ext>
            </a:extLst>
          </p:cNvPr>
          <p:cNvGrpSpPr/>
          <p:nvPr/>
        </p:nvGrpSpPr>
        <p:grpSpPr>
          <a:xfrm>
            <a:off x="733192" y="531685"/>
            <a:ext cx="530996" cy="530996"/>
            <a:chOff x="1116392" y="531685"/>
            <a:chExt cx="530996" cy="530996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3DAFE0C3-ADBF-4568-8971-E7BB1DC18FCF}"/>
                </a:ext>
              </a:extLst>
            </p:cNvPr>
            <p:cNvSpPr/>
            <p:nvPr/>
          </p:nvSpPr>
          <p:spPr>
            <a:xfrm>
              <a:off x="1116392" y="531685"/>
              <a:ext cx="530996" cy="530996"/>
            </a:xfrm>
            <a:prstGeom prst="roundRect">
              <a:avLst/>
            </a:prstGeom>
            <a:gradFill flip="none" rotWithShape="1">
              <a:gsLst>
                <a:gs pos="100000">
                  <a:srgbClr val="FE7B4C"/>
                </a:gs>
                <a:gs pos="0">
                  <a:srgbClr val="FE7B4C">
                    <a:lumMod val="83000"/>
                    <a:lumOff val="17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  <a:effectLst>
              <a:glow rad="254000">
                <a:srgbClr val="FE7B4C">
                  <a:alpha val="7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A6C540A9-B6C9-4A39-B2A9-F8D99AAA7515}"/>
                </a:ext>
              </a:extLst>
            </p:cNvPr>
            <p:cNvGrpSpPr/>
            <p:nvPr/>
          </p:nvGrpSpPr>
          <p:grpSpPr>
            <a:xfrm>
              <a:off x="1225345" y="623888"/>
              <a:ext cx="313090" cy="346590"/>
              <a:chOff x="-2198688" y="-1935162"/>
              <a:chExt cx="1157288" cy="1281111"/>
            </a:xfrm>
          </p:grpSpPr>
          <p:sp>
            <p:nvSpPr>
              <p:cNvPr id="27" name="Freeform 11">
                <a:hlinkClick r:id="rId3"/>
                <a:extLst>
                  <a:ext uri="{FF2B5EF4-FFF2-40B4-BE49-F238E27FC236}">
                    <a16:creationId xmlns:a16="http://schemas.microsoft.com/office/drawing/2014/main" id="{AFF915B9-3BC1-4270-81D2-171636BAF0D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-1836738" y="-1697038"/>
                <a:ext cx="795338" cy="1042987"/>
              </a:xfrm>
              <a:custGeom>
                <a:avLst/>
                <a:gdLst>
                  <a:gd name="T0" fmla="*/ 76 w 512"/>
                  <a:gd name="T1" fmla="*/ 419 h 673"/>
                  <a:gd name="T2" fmla="*/ 79 w 512"/>
                  <a:gd name="T3" fmla="*/ 412 h 673"/>
                  <a:gd name="T4" fmla="*/ 287 w 512"/>
                  <a:gd name="T5" fmla="*/ 115 h 673"/>
                  <a:gd name="T6" fmla="*/ 294 w 512"/>
                  <a:gd name="T7" fmla="*/ 110 h 673"/>
                  <a:gd name="T8" fmla="*/ 295 w 512"/>
                  <a:gd name="T9" fmla="*/ 110 h 673"/>
                  <a:gd name="T10" fmla="*/ 299 w 512"/>
                  <a:gd name="T11" fmla="*/ 115 h 673"/>
                  <a:gd name="T12" fmla="*/ 299 w 512"/>
                  <a:gd name="T13" fmla="*/ 425 h 673"/>
                  <a:gd name="T14" fmla="*/ 83 w 512"/>
                  <a:gd name="T15" fmla="*/ 425 h 673"/>
                  <a:gd name="T16" fmla="*/ 76 w 512"/>
                  <a:gd name="T17" fmla="*/ 419 h 673"/>
                  <a:gd name="T18" fmla="*/ 304 w 512"/>
                  <a:gd name="T19" fmla="*/ 0 h 673"/>
                  <a:gd name="T20" fmla="*/ 278 w 512"/>
                  <a:gd name="T21" fmla="*/ 14 h 673"/>
                  <a:gd name="T22" fmla="*/ 11 w 512"/>
                  <a:gd name="T23" fmla="*/ 390 h 673"/>
                  <a:gd name="T24" fmla="*/ 0 w 512"/>
                  <a:gd name="T25" fmla="*/ 424 h 673"/>
                  <a:gd name="T26" fmla="*/ 0 w 512"/>
                  <a:gd name="T27" fmla="*/ 458 h 673"/>
                  <a:gd name="T28" fmla="*/ 37 w 512"/>
                  <a:gd name="T29" fmla="*/ 494 h 673"/>
                  <a:gd name="T30" fmla="*/ 298 w 512"/>
                  <a:gd name="T31" fmla="*/ 494 h 673"/>
                  <a:gd name="T32" fmla="*/ 298 w 512"/>
                  <a:gd name="T33" fmla="*/ 655 h 673"/>
                  <a:gd name="T34" fmla="*/ 313 w 512"/>
                  <a:gd name="T35" fmla="*/ 673 h 673"/>
                  <a:gd name="T36" fmla="*/ 365 w 512"/>
                  <a:gd name="T37" fmla="*/ 673 h 673"/>
                  <a:gd name="T38" fmla="*/ 381 w 512"/>
                  <a:gd name="T39" fmla="*/ 655 h 673"/>
                  <a:gd name="T40" fmla="*/ 381 w 512"/>
                  <a:gd name="T41" fmla="*/ 494 h 673"/>
                  <a:gd name="T42" fmla="*/ 494 w 512"/>
                  <a:gd name="T43" fmla="*/ 494 h 673"/>
                  <a:gd name="T44" fmla="*/ 512 w 512"/>
                  <a:gd name="T45" fmla="*/ 477 h 673"/>
                  <a:gd name="T46" fmla="*/ 512 w 512"/>
                  <a:gd name="T47" fmla="*/ 441 h 673"/>
                  <a:gd name="T48" fmla="*/ 494 w 512"/>
                  <a:gd name="T49" fmla="*/ 425 h 673"/>
                  <a:gd name="T50" fmla="*/ 381 w 512"/>
                  <a:gd name="T51" fmla="*/ 425 h 673"/>
                  <a:gd name="T52" fmla="*/ 381 w 512"/>
                  <a:gd name="T53" fmla="*/ 20 h 673"/>
                  <a:gd name="T54" fmla="*/ 357 w 512"/>
                  <a:gd name="T55" fmla="*/ 0 h 673"/>
                  <a:gd name="T56" fmla="*/ 304 w 512"/>
                  <a:gd name="T57" fmla="*/ 0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512" h="673">
                    <a:moveTo>
                      <a:pt x="76" y="419"/>
                    </a:moveTo>
                    <a:cubicBezTo>
                      <a:pt x="76" y="418"/>
                      <a:pt x="77" y="415"/>
                      <a:pt x="79" y="412"/>
                    </a:cubicBezTo>
                    <a:cubicBezTo>
                      <a:pt x="287" y="115"/>
                      <a:pt x="287" y="115"/>
                      <a:pt x="287" y="115"/>
                    </a:cubicBezTo>
                    <a:cubicBezTo>
                      <a:pt x="289" y="112"/>
                      <a:pt x="291" y="110"/>
                      <a:pt x="294" y="110"/>
                    </a:cubicBezTo>
                    <a:cubicBezTo>
                      <a:pt x="295" y="110"/>
                      <a:pt x="295" y="110"/>
                      <a:pt x="295" y="110"/>
                    </a:cubicBezTo>
                    <a:cubicBezTo>
                      <a:pt x="298" y="110"/>
                      <a:pt x="299" y="111"/>
                      <a:pt x="299" y="115"/>
                    </a:cubicBezTo>
                    <a:cubicBezTo>
                      <a:pt x="299" y="425"/>
                      <a:pt x="299" y="425"/>
                      <a:pt x="299" y="425"/>
                    </a:cubicBezTo>
                    <a:cubicBezTo>
                      <a:pt x="83" y="425"/>
                      <a:pt x="83" y="425"/>
                      <a:pt x="83" y="425"/>
                    </a:cubicBezTo>
                    <a:cubicBezTo>
                      <a:pt x="79" y="425"/>
                      <a:pt x="76" y="423"/>
                      <a:pt x="76" y="419"/>
                    </a:cubicBezTo>
                    <a:moveTo>
                      <a:pt x="304" y="0"/>
                    </a:moveTo>
                    <a:cubicBezTo>
                      <a:pt x="289" y="0"/>
                      <a:pt x="282" y="7"/>
                      <a:pt x="278" y="14"/>
                    </a:cubicBezTo>
                    <a:cubicBezTo>
                      <a:pt x="11" y="390"/>
                      <a:pt x="11" y="390"/>
                      <a:pt x="11" y="390"/>
                    </a:cubicBezTo>
                    <a:cubicBezTo>
                      <a:pt x="3" y="401"/>
                      <a:pt x="0" y="412"/>
                      <a:pt x="0" y="424"/>
                    </a:cubicBezTo>
                    <a:cubicBezTo>
                      <a:pt x="0" y="458"/>
                      <a:pt x="0" y="458"/>
                      <a:pt x="0" y="458"/>
                    </a:cubicBezTo>
                    <a:cubicBezTo>
                      <a:pt x="0" y="485"/>
                      <a:pt x="10" y="494"/>
                      <a:pt x="37" y="494"/>
                    </a:cubicBezTo>
                    <a:cubicBezTo>
                      <a:pt x="298" y="494"/>
                      <a:pt x="298" y="494"/>
                      <a:pt x="298" y="494"/>
                    </a:cubicBezTo>
                    <a:cubicBezTo>
                      <a:pt x="298" y="655"/>
                      <a:pt x="298" y="655"/>
                      <a:pt x="298" y="655"/>
                    </a:cubicBezTo>
                    <a:cubicBezTo>
                      <a:pt x="298" y="665"/>
                      <a:pt x="303" y="673"/>
                      <a:pt x="313" y="673"/>
                    </a:cubicBezTo>
                    <a:cubicBezTo>
                      <a:pt x="365" y="673"/>
                      <a:pt x="365" y="673"/>
                      <a:pt x="365" y="673"/>
                    </a:cubicBezTo>
                    <a:cubicBezTo>
                      <a:pt x="375" y="673"/>
                      <a:pt x="381" y="664"/>
                      <a:pt x="381" y="655"/>
                    </a:cubicBezTo>
                    <a:cubicBezTo>
                      <a:pt x="381" y="494"/>
                      <a:pt x="381" y="494"/>
                      <a:pt x="381" y="494"/>
                    </a:cubicBezTo>
                    <a:cubicBezTo>
                      <a:pt x="494" y="494"/>
                      <a:pt x="494" y="494"/>
                      <a:pt x="494" y="494"/>
                    </a:cubicBezTo>
                    <a:cubicBezTo>
                      <a:pt x="504" y="494"/>
                      <a:pt x="512" y="487"/>
                      <a:pt x="512" y="477"/>
                    </a:cubicBezTo>
                    <a:cubicBezTo>
                      <a:pt x="512" y="441"/>
                      <a:pt x="512" y="441"/>
                      <a:pt x="512" y="441"/>
                    </a:cubicBezTo>
                    <a:cubicBezTo>
                      <a:pt x="512" y="431"/>
                      <a:pt x="503" y="425"/>
                      <a:pt x="494" y="425"/>
                    </a:cubicBezTo>
                    <a:cubicBezTo>
                      <a:pt x="381" y="425"/>
                      <a:pt x="381" y="425"/>
                      <a:pt x="381" y="425"/>
                    </a:cubicBezTo>
                    <a:cubicBezTo>
                      <a:pt x="381" y="20"/>
                      <a:pt x="381" y="20"/>
                      <a:pt x="381" y="20"/>
                    </a:cubicBezTo>
                    <a:cubicBezTo>
                      <a:pt x="381" y="6"/>
                      <a:pt x="372" y="0"/>
                      <a:pt x="357" y="0"/>
                    </a:cubicBezTo>
                    <a:lnTo>
                      <a:pt x="304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8" name="Freeform 12">
                <a:extLst>
                  <a:ext uri="{FF2B5EF4-FFF2-40B4-BE49-F238E27FC236}">
                    <a16:creationId xmlns:a16="http://schemas.microsoft.com/office/drawing/2014/main" id="{DD109419-50C7-4E35-AC9A-AE0655C353B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-2198688" y="-1935162"/>
                <a:ext cx="642938" cy="1001712"/>
              </a:xfrm>
              <a:custGeom>
                <a:avLst/>
                <a:gdLst>
                  <a:gd name="T0" fmla="*/ 27 w 414"/>
                  <a:gd name="T1" fmla="*/ 18 h 647"/>
                  <a:gd name="T2" fmla="*/ 9 w 414"/>
                  <a:gd name="T3" fmla="*/ 33 h 647"/>
                  <a:gd name="T4" fmla="*/ 9 w 414"/>
                  <a:gd name="T5" fmla="*/ 63 h 647"/>
                  <a:gd name="T6" fmla="*/ 24 w 414"/>
                  <a:gd name="T7" fmla="*/ 79 h 647"/>
                  <a:gd name="T8" fmla="*/ 28 w 414"/>
                  <a:gd name="T9" fmla="*/ 79 h 647"/>
                  <a:gd name="T10" fmla="*/ 192 w 414"/>
                  <a:gd name="T11" fmla="*/ 66 h 647"/>
                  <a:gd name="T12" fmla="*/ 332 w 414"/>
                  <a:gd name="T13" fmla="*/ 155 h 647"/>
                  <a:gd name="T14" fmla="*/ 236 w 414"/>
                  <a:gd name="T15" fmla="*/ 275 h 647"/>
                  <a:gd name="T16" fmla="*/ 142 w 414"/>
                  <a:gd name="T17" fmla="*/ 334 h 647"/>
                  <a:gd name="T18" fmla="*/ 0 w 414"/>
                  <a:gd name="T19" fmla="*/ 561 h 647"/>
                  <a:gd name="T20" fmla="*/ 0 w 414"/>
                  <a:gd name="T21" fmla="*/ 631 h 647"/>
                  <a:gd name="T22" fmla="*/ 19 w 414"/>
                  <a:gd name="T23" fmla="*/ 647 h 647"/>
                  <a:gd name="T24" fmla="*/ 387 w 414"/>
                  <a:gd name="T25" fmla="*/ 647 h 647"/>
                  <a:gd name="T26" fmla="*/ 406 w 414"/>
                  <a:gd name="T27" fmla="*/ 632 h 647"/>
                  <a:gd name="T28" fmla="*/ 406 w 414"/>
                  <a:gd name="T29" fmla="*/ 594 h 647"/>
                  <a:gd name="T30" fmla="*/ 387 w 414"/>
                  <a:gd name="T31" fmla="*/ 579 h 647"/>
                  <a:gd name="T32" fmla="*/ 74 w 414"/>
                  <a:gd name="T33" fmla="*/ 579 h 647"/>
                  <a:gd name="T34" fmla="*/ 74 w 414"/>
                  <a:gd name="T35" fmla="*/ 561 h 647"/>
                  <a:gd name="T36" fmla="*/ 204 w 414"/>
                  <a:gd name="T37" fmla="*/ 377 h 647"/>
                  <a:gd name="T38" fmla="*/ 294 w 414"/>
                  <a:gd name="T39" fmla="*/ 321 h 647"/>
                  <a:gd name="T40" fmla="*/ 414 w 414"/>
                  <a:gd name="T41" fmla="*/ 155 h 647"/>
                  <a:gd name="T42" fmla="*/ 192 w 414"/>
                  <a:gd name="T43" fmla="*/ 0 h 647"/>
                  <a:gd name="T44" fmla="*/ 27 w 414"/>
                  <a:gd name="T45" fmla="*/ 18 h 6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414" h="647">
                    <a:moveTo>
                      <a:pt x="27" y="18"/>
                    </a:moveTo>
                    <a:cubicBezTo>
                      <a:pt x="18" y="19"/>
                      <a:pt x="9" y="25"/>
                      <a:pt x="9" y="33"/>
                    </a:cubicBezTo>
                    <a:cubicBezTo>
                      <a:pt x="9" y="63"/>
                      <a:pt x="9" y="63"/>
                      <a:pt x="9" y="63"/>
                    </a:cubicBezTo>
                    <a:cubicBezTo>
                      <a:pt x="9" y="73"/>
                      <a:pt x="15" y="79"/>
                      <a:pt x="24" y="79"/>
                    </a:cubicBezTo>
                    <a:cubicBezTo>
                      <a:pt x="28" y="79"/>
                      <a:pt x="28" y="79"/>
                      <a:pt x="28" y="79"/>
                    </a:cubicBezTo>
                    <a:cubicBezTo>
                      <a:pt x="80" y="72"/>
                      <a:pt x="144" y="66"/>
                      <a:pt x="192" y="66"/>
                    </a:cubicBezTo>
                    <a:cubicBezTo>
                      <a:pt x="293" y="66"/>
                      <a:pt x="332" y="93"/>
                      <a:pt x="332" y="155"/>
                    </a:cubicBezTo>
                    <a:cubicBezTo>
                      <a:pt x="332" y="207"/>
                      <a:pt x="313" y="227"/>
                      <a:pt x="236" y="275"/>
                    </a:cubicBezTo>
                    <a:cubicBezTo>
                      <a:pt x="142" y="334"/>
                      <a:pt x="142" y="334"/>
                      <a:pt x="142" y="334"/>
                    </a:cubicBezTo>
                    <a:cubicBezTo>
                      <a:pt x="41" y="397"/>
                      <a:pt x="0" y="471"/>
                      <a:pt x="0" y="561"/>
                    </a:cubicBezTo>
                    <a:cubicBezTo>
                      <a:pt x="0" y="631"/>
                      <a:pt x="0" y="631"/>
                      <a:pt x="0" y="631"/>
                    </a:cubicBezTo>
                    <a:cubicBezTo>
                      <a:pt x="0" y="640"/>
                      <a:pt x="8" y="647"/>
                      <a:pt x="19" y="647"/>
                    </a:cubicBezTo>
                    <a:cubicBezTo>
                      <a:pt x="387" y="647"/>
                      <a:pt x="387" y="647"/>
                      <a:pt x="387" y="647"/>
                    </a:cubicBezTo>
                    <a:cubicBezTo>
                      <a:pt x="398" y="647"/>
                      <a:pt x="406" y="641"/>
                      <a:pt x="406" y="632"/>
                    </a:cubicBezTo>
                    <a:cubicBezTo>
                      <a:pt x="406" y="594"/>
                      <a:pt x="406" y="594"/>
                      <a:pt x="406" y="594"/>
                    </a:cubicBezTo>
                    <a:cubicBezTo>
                      <a:pt x="406" y="584"/>
                      <a:pt x="398" y="579"/>
                      <a:pt x="387" y="579"/>
                    </a:cubicBezTo>
                    <a:cubicBezTo>
                      <a:pt x="74" y="579"/>
                      <a:pt x="74" y="579"/>
                      <a:pt x="74" y="579"/>
                    </a:cubicBezTo>
                    <a:cubicBezTo>
                      <a:pt x="74" y="561"/>
                      <a:pt x="74" y="561"/>
                      <a:pt x="74" y="561"/>
                    </a:cubicBezTo>
                    <a:cubicBezTo>
                      <a:pt x="74" y="486"/>
                      <a:pt x="101" y="442"/>
                      <a:pt x="204" y="377"/>
                    </a:cubicBezTo>
                    <a:cubicBezTo>
                      <a:pt x="294" y="321"/>
                      <a:pt x="294" y="321"/>
                      <a:pt x="294" y="321"/>
                    </a:cubicBezTo>
                    <a:cubicBezTo>
                      <a:pt x="380" y="267"/>
                      <a:pt x="414" y="223"/>
                      <a:pt x="414" y="155"/>
                    </a:cubicBezTo>
                    <a:cubicBezTo>
                      <a:pt x="414" y="49"/>
                      <a:pt x="343" y="0"/>
                      <a:pt x="192" y="0"/>
                    </a:cubicBezTo>
                    <a:cubicBezTo>
                      <a:pt x="137" y="0"/>
                      <a:pt x="74" y="6"/>
                      <a:pt x="27" y="18"/>
                    </a:cubicBezTo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436B850-15F2-41BC-A54E-6E0F332F011D}"/>
              </a:ext>
            </a:extLst>
          </p:cNvPr>
          <p:cNvSpPr txBox="1"/>
          <p:nvPr/>
        </p:nvSpPr>
        <p:spPr>
          <a:xfrm>
            <a:off x="733192" y="4331033"/>
            <a:ext cx="4845708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</a:t>
            </a:r>
          </a:p>
        </p:txBody>
      </p:sp>
      <p:grpSp>
        <p:nvGrpSpPr>
          <p:cNvPr id="23" name="Group 22" descr="This image is of an abstract shape. ">
            <a:extLst>
              <a:ext uri="{FF2B5EF4-FFF2-40B4-BE49-F238E27FC236}">
                <a16:creationId xmlns:a16="http://schemas.microsoft.com/office/drawing/2014/main" id="{C5C1EC81-7459-4B76-B0C8-CF221BB21A2F}"/>
              </a:ext>
            </a:extLst>
          </p:cNvPr>
          <p:cNvGrpSpPr/>
          <p:nvPr/>
        </p:nvGrpSpPr>
        <p:grpSpPr>
          <a:xfrm>
            <a:off x="4855953" y="-2833465"/>
            <a:ext cx="8948964" cy="12105059"/>
            <a:chOff x="4855953" y="-2833465"/>
            <a:chExt cx="8948964" cy="12105059"/>
          </a:xfrm>
        </p:grpSpPr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6067105C-8C4E-4F4D-AF25-4E9E7FEE0199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4855953" y="-2246936"/>
              <a:ext cx="8673602" cy="11518530"/>
            </a:xfrm>
            <a:custGeom>
              <a:avLst/>
              <a:gdLst>
                <a:gd name="T0" fmla="*/ 1166 w 2492"/>
                <a:gd name="T1" fmla="*/ 2419 h 3315"/>
                <a:gd name="T2" fmla="*/ 243 w 2492"/>
                <a:gd name="T3" fmla="*/ 912 h 3315"/>
                <a:gd name="T4" fmla="*/ 449 w 2492"/>
                <a:gd name="T5" fmla="*/ 15 h 3315"/>
                <a:gd name="T6" fmla="*/ 766 w 2492"/>
                <a:gd name="T7" fmla="*/ 302 h 3315"/>
                <a:gd name="T8" fmla="*/ 1651 w 2492"/>
                <a:gd name="T9" fmla="*/ 481 h 3315"/>
                <a:gd name="T10" fmla="*/ 2239 w 2492"/>
                <a:gd name="T11" fmla="*/ 1238 h 3315"/>
                <a:gd name="T12" fmla="*/ 2186 w 2492"/>
                <a:gd name="T13" fmla="*/ 2201 h 3315"/>
                <a:gd name="T14" fmla="*/ 2165 w 2492"/>
                <a:gd name="T15" fmla="*/ 2928 h 3315"/>
                <a:gd name="T16" fmla="*/ 1400 w 2492"/>
                <a:gd name="T17" fmla="*/ 3100 h 3315"/>
                <a:gd name="T18" fmla="*/ 1166 w 2492"/>
                <a:gd name="T19" fmla="*/ 2419 h 3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2" h="3315">
                  <a:moveTo>
                    <a:pt x="1166" y="2419"/>
                  </a:moveTo>
                  <a:cubicBezTo>
                    <a:pt x="1505" y="1277"/>
                    <a:pt x="486" y="1533"/>
                    <a:pt x="243" y="912"/>
                  </a:cubicBezTo>
                  <a:cubicBezTo>
                    <a:pt x="0" y="292"/>
                    <a:pt x="291" y="31"/>
                    <a:pt x="449" y="15"/>
                  </a:cubicBezTo>
                  <a:cubicBezTo>
                    <a:pt x="607" y="0"/>
                    <a:pt x="716" y="54"/>
                    <a:pt x="766" y="302"/>
                  </a:cubicBezTo>
                  <a:cubicBezTo>
                    <a:pt x="817" y="551"/>
                    <a:pt x="1312" y="508"/>
                    <a:pt x="1651" y="481"/>
                  </a:cubicBezTo>
                  <a:cubicBezTo>
                    <a:pt x="1989" y="454"/>
                    <a:pt x="2492" y="733"/>
                    <a:pt x="2239" y="1238"/>
                  </a:cubicBezTo>
                  <a:cubicBezTo>
                    <a:pt x="1986" y="1743"/>
                    <a:pt x="2000" y="1716"/>
                    <a:pt x="2186" y="2201"/>
                  </a:cubicBezTo>
                  <a:cubicBezTo>
                    <a:pt x="2372" y="2685"/>
                    <a:pt x="2165" y="2928"/>
                    <a:pt x="2165" y="2928"/>
                  </a:cubicBezTo>
                  <a:cubicBezTo>
                    <a:pt x="2165" y="2928"/>
                    <a:pt x="1791" y="3315"/>
                    <a:pt x="1400" y="3100"/>
                  </a:cubicBezTo>
                  <a:cubicBezTo>
                    <a:pt x="1008" y="2885"/>
                    <a:pt x="1166" y="2419"/>
                    <a:pt x="1166" y="2419"/>
                  </a:cubicBezTo>
                  <a:close/>
                </a:path>
              </a:pathLst>
            </a:custGeom>
            <a:gradFill>
              <a:gsLst>
                <a:gs pos="0">
                  <a:srgbClr val="80DEDE"/>
                </a:gs>
                <a:gs pos="53500">
                  <a:srgbClr val="85C1E7"/>
                </a:gs>
                <a:gs pos="100000">
                  <a:srgbClr val="878CFF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0B75532-3E3F-4E79-89ED-8E7671BB9C68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048022" y="-2833465"/>
              <a:ext cx="8756895" cy="10755934"/>
            </a:xfrm>
            <a:custGeom>
              <a:avLst/>
              <a:gdLst>
                <a:gd name="T0" fmla="*/ 1504 w 2516"/>
                <a:gd name="T1" fmla="*/ 2980 h 3095"/>
                <a:gd name="T2" fmla="*/ 2237 w 2516"/>
                <a:gd name="T3" fmla="*/ 2283 h 3095"/>
                <a:gd name="T4" fmla="*/ 1468 w 2516"/>
                <a:gd name="T5" fmla="*/ 1052 h 3095"/>
                <a:gd name="T6" fmla="*/ 979 w 2516"/>
                <a:gd name="T7" fmla="*/ 648 h 3095"/>
                <a:gd name="T8" fmla="*/ 411 w 2516"/>
                <a:gd name="T9" fmla="*/ 195 h 3095"/>
                <a:gd name="T10" fmla="*/ 397 w 2516"/>
                <a:gd name="T11" fmla="*/ 1117 h 3095"/>
                <a:gd name="T12" fmla="*/ 194 w 2516"/>
                <a:gd name="T13" fmla="*/ 1767 h 3095"/>
                <a:gd name="T14" fmla="*/ 866 w 2516"/>
                <a:gd name="T15" fmla="*/ 2349 h 3095"/>
                <a:gd name="T16" fmla="*/ 1275 w 2516"/>
                <a:gd name="T17" fmla="*/ 2766 h 3095"/>
                <a:gd name="T18" fmla="*/ 1504 w 2516"/>
                <a:gd name="T19" fmla="*/ 2980 h 3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16" h="3095">
                  <a:moveTo>
                    <a:pt x="1504" y="2980"/>
                  </a:moveTo>
                  <a:cubicBezTo>
                    <a:pt x="1504" y="2980"/>
                    <a:pt x="1958" y="3095"/>
                    <a:pt x="2237" y="2283"/>
                  </a:cubicBezTo>
                  <a:cubicBezTo>
                    <a:pt x="2516" y="1472"/>
                    <a:pt x="1745" y="1159"/>
                    <a:pt x="1468" y="1052"/>
                  </a:cubicBezTo>
                  <a:cubicBezTo>
                    <a:pt x="1191" y="945"/>
                    <a:pt x="1126" y="907"/>
                    <a:pt x="979" y="648"/>
                  </a:cubicBezTo>
                  <a:cubicBezTo>
                    <a:pt x="832" y="389"/>
                    <a:pt x="822" y="0"/>
                    <a:pt x="411" y="195"/>
                  </a:cubicBezTo>
                  <a:cubicBezTo>
                    <a:pt x="0" y="391"/>
                    <a:pt x="384" y="948"/>
                    <a:pt x="397" y="1117"/>
                  </a:cubicBezTo>
                  <a:cubicBezTo>
                    <a:pt x="411" y="1286"/>
                    <a:pt x="128" y="1580"/>
                    <a:pt x="194" y="1767"/>
                  </a:cubicBezTo>
                  <a:cubicBezTo>
                    <a:pt x="259" y="1954"/>
                    <a:pt x="273" y="2154"/>
                    <a:pt x="866" y="2349"/>
                  </a:cubicBezTo>
                  <a:cubicBezTo>
                    <a:pt x="866" y="2349"/>
                    <a:pt x="1186" y="2374"/>
                    <a:pt x="1275" y="2766"/>
                  </a:cubicBezTo>
                  <a:cubicBezTo>
                    <a:pt x="1275" y="2766"/>
                    <a:pt x="1340" y="2988"/>
                    <a:pt x="1504" y="2980"/>
                  </a:cubicBezTo>
                  <a:close/>
                </a:path>
              </a:pathLst>
            </a:custGeom>
            <a:gradFill>
              <a:gsLst>
                <a:gs pos="0">
                  <a:srgbClr val="7CEFD8"/>
                </a:gs>
                <a:gs pos="51000">
                  <a:srgbClr val="6672E4"/>
                </a:gs>
                <a:gs pos="100000">
                  <a:srgbClr val="882BE5"/>
                </a:gs>
              </a:gsLst>
              <a:lin ang="5400000" scaled="1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17F7404-4FD2-4A56-9BC1-55945A2E0042}"/>
                </a:ext>
              </a:extLst>
            </p:cNvPr>
            <p:cNvSpPr>
              <a:spLocks/>
            </p:cNvSpPr>
            <p:nvPr/>
          </p:nvSpPr>
          <p:spPr bwMode="auto">
            <a:xfrm rot="9420272">
              <a:off x="5218811" y="-1993836"/>
              <a:ext cx="7570428" cy="10122905"/>
            </a:xfrm>
            <a:custGeom>
              <a:avLst/>
              <a:gdLst>
                <a:gd name="T0" fmla="*/ 1896 w 2175"/>
                <a:gd name="T1" fmla="*/ 2283 h 2913"/>
                <a:gd name="T2" fmla="*/ 1467 w 2175"/>
                <a:gd name="T3" fmla="*/ 2913 h 2913"/>
                <a:gd name="T4" fmla="*/ 1250 w 2175"/>
                <a:gd name="T5" fmla="*/ 2849 h 2913"/>
                <a:gd name="T6" fmla="*/ 1016 w 2175"/>
                <a:gd name="T7" fmla="*/ 2168 h 2913"/>
                <a:gd name="T8" fmla="*/ 93 w 2175"/>
                <a:gd name="T9" fmla="*/ 661 h 2913"/>
                <a:gd name="T10" fmla="*/ 0 w 2175"/>
                <a:gd name="T11" fmla="*/ 238 h 2913"/>
                <a:gd name="T12" fmla="*/ 70 w 2175"/>
                <a:gd name="T13" fmla="*/ 195 h 2913"/>
                <a:gd name="T14" fmla="*/ 638 w 2175"/>
                <a:gd name="T15" fmla="*/ 648 h 2913"/>
                <a:gd name="T16" fmla="*/ 1127 w 2175"/>
                <a:gd name="T17" fmla="*/ 1052 h 2913"/>
                <a:gd name="T18" fmla="*/ 1896 w 2175"/>
                <a:gd name="T19" fmla="*/ 2283 h 2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75" h="2913">
                  <a:moveTo>
                    <a:pt x="1896" y="2283"/>
                  </a:moveTo>
                  <a:cubicBezTo>
                    <a:pt x="1770" y="2651"/>
                    <a:pt x="1607" y="2829"/>
                    <a:pt x="1467" y="2913"/>
                  </a:cubicBezTo>
                  <a:cubicBezTo>
                    <a:pt x="1397" y="2909"/>
                    <a:pt x="1324" y="2889"/>
                    <a:pt x="1250" y="2849"/>
                  </a:cubicBezTo>
                  <a:cubicBezTo>
                    <a:pt x="858" y="2634"/>
                    <a:pt x="1016" y="2168"/>
                    <a:pt x="1016" y="2168"/>
                  </a:cubicBezTo>
                  <a:cubicBezTo>
                    <a:pt x="1354" y="1026"/>
                    <a:pt x="336" y="1282"/>
                    <a:pt x="93" y="661"/>
                  </a:cubicBezTo>
                  <a:cubicBezTo>
                    <a:pt x="28" y="495"/>
                    <a:pt x="1" y="354"/>
                    <a:pt x="0" y="238"/>
                  </a:cubicBezTo>
                  <a:cubicBezTo>
                    <a:pt x="20" y="222"/>
                    <a:pt x="44" y="208"/>
                    <a:pt x="70" y="195"/>
                  </a:cubicBezTo>
                  <a:cubicBezTo>
                    <a:pt x="481" y="0"/>
                    <a:pt x="491" y="389"/>
                    <a:pt x="638" y="648"/>
                  </a:cubicBezTo>
                  <a:cubicBezTo>
                    <a:pt x="785" y="907"/>
                    <a:pt x="850" y="945"/>
                    <a:pt x="1127" y="1052"/>
                  </a:cubicBezTo>
                  <a:cubicBezTo>
                    <a:pt x="1404" y="1159"/>
                    <a:pt x="2175" y="1472"/>
                    <a:pt x="1896" y="2283"/>
                  </a:cubicBezTo>
                  <a:close/>
                </a:path>
              </a:pathLst>
            </a:custGeom>
            <a:gradFill>
              <a:gsLst>
                <a:gs pos="100000">
                  <a:srgbClr val="7CEFD8"/>
                </a:gs>
                <a:gs pos="19000">
                  <a:srgbClr val="6672E4"/>
                </a:gs>
                <a:gs pos="0">
                  <a:srgbClr val="882BE5"/>
                </a:gs>
              </a:gsLst>
              <a:lin ang="10200000" scaled="0"/>
            </a:gradFill>
            <a:ln w="127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52568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29942-CD01-0F17-A33C-EE0685E53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9BE8D3-2875-A215-AEEC-38353A976F4B}"/>
              </a:ext>
            </a:extLst>
          </p:cNvPr>
          <p:cNvSpPr txBox="1"/>
          <p:nvPr/>
        </p:nvSpPr>
        <p:spPr>
          <a:xfrm>
            <a:off x="914400" y="1690688"/>
            <a:ext cx="1064622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Armstrong, M. and Taylor, S. (2020) </a:t>
            </a:r>
            <a:r>
              <a:rPr lang="en-GB" i="1" dirty="0"/>
              <a:t>Armstrong’s Handbook of Human Resource Management Practice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London: Kogan Page.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Boxall, P. and Purcell, J. (2016) </a:t>
            </a:r>
            <a:r>
              <a:rPr lang="en-GB" i="1" dirty="0"/>
              <a:t>Strategy and Human Resource Management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London: Palgrave Macmillan.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Bruner, J. (1966) </a:t>
            </a:r>
            <a:r>
              <a:rPr lang="en-GB" i="1" dirty="0"/>
              <a:t>Toward a Theory of Instruction</a:t>
            </a:r>
            <a:r>
              <a:rPr lang="en-GB" dirty="0"/>
              <a:t>. Cambridge, MA: Harvard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Cifalino</a:t>
            </a:r>
            <a:r>
              <a:rPr lang="en-GB" dirty="0"/>
              <a:t>’, A. and Baraldi, S. (2015) ‘Delivering training strategies: the balanced scorecard at work’, </a:t>
            </a:r>
            <a:r>
              <a:rPr lang="en-GB" i="1" dirty="0"/>
              <a:t>International Journal of Training and Development</a:t>
            </a:r>
            <a:r>
              <a:rPr lang="en-GB" dirty="0"/>
              <a:t>, 19(3), pp. 179–198.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Kolb, D.A. (1984) </a:t>
            </a:r>
            <a:r>
              <a:rPr lang="en-GB" i="1" dirty="0"/>
              <a:t>Experiential Learning: Experience as the Source of Learning and Development</a:t>
            </a:r>
            <a:r>
              <a:rPr lang="en-GB" dirty="0"/>
              <a:t>. Englewood Cliffs, NJ: Prentice Hall.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Skinner, B.F. (1953) </a:t>
            </a:r>
            <a:r>
              <a:rPr lang="en-GB" i="1" dirty="0"/>
              <a:t>Science and Human </a:t>
            </a:r>
            <a:r>
              <a:rPr lang="en-GB" i="1" dirty="0" err="1"/>
              <a:t>Behavior</a:t>
            </a:r>
            <a:r>
              <a:rPr lang="en-GB" dirty="0"/>
              <a:t>. New York: Macmillan.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Statista (2023) </a:t>
            </a:r>
            <a:r>
              <a:rPr lang="en-GB" i="1" dirty="0"/>
              <a:t>Number of employees at Tesco worldwide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https://www.statista.com</a:t>
            </a:r>
            <a:r>
              <a:rPr lang="en-GB" dirty="0"/>
              <a:t> (Accessed: 13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Storey, J. (1995) </a:t>
            </a:r>
            <a:r>
              <a:rPr lang="en-GB" i="1" dirty="0"/>
              <a:t>Human Resource Management: A Critical Text</a:t>
            </a:r>
            <a:r>
              <a:rPr lang="en-GB" dirty="0"/>
              <a:t>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873830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68227_win32_fixed" id="{17DD1A52-D3DE-4BC7-AB4E-5ED952CBB3F4}" vid="{D8C85220-06A0-4E3D-954C-BC12E2647B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516AB37-D7B9-4507-B21E-5D459905C6C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AA17EA8-7A9B-4350-B9C2-AA100F76C2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E40622C-5D03-4258-98D9-CB4F18C7FAD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Human resources, from 24Slides</Template>
  <TotalTime>10821</TotalTime>
  <Words>1111</Words>
  <Application>Microsoft Office PowerPoint</Application>
  <PresentationFormat>Widescreen</PresentationFormat>
  <Paragraphs>133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Segoe UI</vt:lpstr>
      <vt:lpstr>Office Theme</vt:lpstr>
      <vt:lpstr>Human resources slide 1</vt:lpstr>
      <vt:lpstr>Table of Contents</vt:lpstr>
      <vt:lpstr>Human resources slide 3</vt:lpstr>
      <vt:lpstr>Recruitment Process – Tesco Security Officer</vt:lpstr>
      <vt:lpstr>Human resources slide 5</vt:lpstr>
      <vt:lpstr>Human resources slide 5</vt:lpstr>
      <vt:lpstr>Human resources slide 6</vt:lpstr>
      <vt:lpstr>Human resources slide 7</vt:lpstr>
      <vt:lpstr>Human resources slide 8</vt:lpstr>
      <vt:lpstr>Are there any questions?</vt:lpstr>
      <vt:lpstr>Human resources slide 10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Razzaque (2126598)</dc:creator>
  <cp:lastModifiedBy>Mohammed Razzaque (2126598)</cp:lastModifiedBy>
  <cp:revision>5</cp:revision>
  <dcterms:created xsi:type="dcterms:W3CDTF">2026-02-08T09:34:23Z</dcterms:created>
  <dcterms:modified xsi:type="dcterms:W3CDTF">2026-02-15T21:55:41Z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